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310" r:id="rId4"/>
    <p:sldId id="283" r:id="rId5"/>
    <p:sldId id="285" r:id="rId6"/>
    <p:sldId id="286" r:id="rId7"/>
    <p:sldId id="287" r:id="rId8"/>
    <p:sldId id="289" r:id="rId9"/>
    <p:sldId id="290" r:id="rId10"/>
    <p:sldId id="293" r:id="rId11"/>
    <p:sldId id="311" r:id="rId12"/>
    <p:sldId id="312" r:id="rId13"/>
    <p:sldId id="291" r:id="rId14"/>
    <p:sldId id="299" r:id="rId15"/>
    <p:sldId id="300" r:id="rId16"/>
    <p:sldId id="281" r:id="rId17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CC"/>
    <a:srgbClr val="CC0066"/>
    <a:srgbClr val="CC0000"/>
    <a:srgbClr val="990033"/>
    <a:srgbClr val="CA0078"/>
    <a:srgbClr val="B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61" autoAdjust="0"/>
    <p:restoredTop sz="86447" autoAdjust="0"/>
  </p:normalViewPr>
  <p:slideViewPr>
    <p:cSldViewPr snapToGrid="0">
      <p:cViewPr varScale="1">
        <p:scale>
          <a:sx n="95" d="100"/>
          <a:sy n="95" d="100"/>
        </p:scale>
        <p:origin x="-1320" y="-79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fld id="{B50A1D8F-F6B0-441B-B183-67767EF34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4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fld id="{DF277908-6090-4C92-91B6-94B6C97E3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8799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5739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7CDBDC02-A081-4B80-9F8B-2A899270E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4597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825CC88-11A6-42B0-93DA-C39DC1941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65740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EA4AB04A-7FDB-4E97-80C8-9A0F025A1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34715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FFBD253B-BB18-41A3-B8E4-F3562EDB0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2232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9437DE40-CC1D-4BE8-985E-E8EA42894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592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FB6E338B-3E7D-4DBD-88BA-7B023F018F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60432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C903DF8-BEBD-4842-BB0A-0F16B4A82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6198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B5FBD17-FB0B-4F49-8F92-8A99295C6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06971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A8CB83F-B982-4291-B50D-5E4BDF256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92111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6A44C512-96F7-4FCD-A448-7ED181BDC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03318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A363E1FC-FDD8-46F5-804F-44AED9339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98650" y="3990975"/>
            <a:ext cx="5340350" cy="59055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Matlab</a:t>
            </a:r>
            <a:r>
              <a:rPr lang="zh-CN" altLang="en-US" sz="3600" dirty="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程序设计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50" y="1662113"/>
            <a:ext cx="7321550" cy="420687"/>
          </a:xfrm>
        </p:spPr>
        <p:txBody>
          <a:bodyPr/>
          <a:lstStyle/>
          <a:p>
            <a:r>
              <a:rPr lang="zh-CN" altLang="en-US" smtClean="0"/>
              <a:t>工资、薪金所得适用</a:t>
            </a:r>
          </a:p>
        </p:txBody>
      </p:sp>
      <p:graphicFrame>
        <p:nvGraphicFramePr>
          <p:cNvPr id="1335299" name="Group 3"/>
          <p:cNvGraphicFramePr>
            <a:graphicFrameLocks noGrp="1"/>
          </p:cNvGraphicFramePr>
          <p:nvPr/>
        </p:nvGraphicFramePr>
        <p:xfrm>
          <a:off x="5056188" y="2087563"/>
          <a:ext cx="3617912" cy="3119437"/>
        </p:xfrm>
        <a:graphic>
          <a:graphicData uri="http://schemas.openxmlformats.org/drawingml/2006/table">
            <a:tbl>
              <a:tblPr/>
              <a:tblGrid>
                <a:gridCol w="517989"/>
                <a:gridCol w="2368480"/>
                <a:gridCol w="731443"/>
              </a:tblGrid>
              <a:tr h="365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级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年终奖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税率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(0,18000)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(18000,54000)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(54000,108000)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20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(108000,420000)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  <a:sym typeface="Symbol" pitchFamily="18" charset="2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25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(420000,660000)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30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6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(660000,960000)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35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7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(960000,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  <a:sym typeface="Symbol" pitchFamily="18" charset="2"/>
                        </a:rPr>
                        <a:t>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45</a:t>
                      </a:r>
                    </a:p>
                  </a:txBody>
                  <a:tcPr marL="91430" marR="91430" marT="45740" marB="4574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3" name="Rectangle 62"/>
          <p:cNvSpPr>
            <a:spLocks noGrp="1" noChangeArrowheads="1"/>
          </p:cNvSpPr>
          <p:nvPr>
            <p:ph type="title"/>
          </p:nvPr>
        </p:nvSpPr>
        <p:spPr>
          <a:xfrm>
            <a:off x="474663" y="538163"/>
            <a:ext cx="8062912" cy="641350"/>
          </a:xfrm>
        </p:spPr>
        <p:txBody>
          <a:bodyPr/>
          <a:lstStyle/>
          <a:p>
            <a:r>
              <a:rPr lang="zh-CN" altLang="en-US" smtClean="0"/>
              <a:t>二、初等模型</a:t>
            </a:r>
          </a:p>
        </p:txBody>
      </p:sp>
      <p:sp>
        <p:nvSpPr>
          <p:cNvPr id="13354" name="Rectangle 63"/>
          <p:cNvSpPr>
            <a:spLocks noChangeArrowheads="1"/>
          </p:cNvSpPr>
          <p:nvPr/>
        </p:nvSpPr>
        <p:spPr bwMode="auto">
          <a:xfrm>
            <a:off x="496888" y="1208088"/>
            <a:ext cx="7232650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、个人所得税问题</a:t>
            </a:r>
          </a:p>
        </p:txBody>
      </p:sp>
      <p:pic>
        <p:nvPicPr>
          <p:cNvPr id="1335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087563"/>
            <a:ext cx="421005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6" name="Picture 61" descr="C:\Documents and Settings\sun\My Documents\My Pictures\39431829487399126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68325"/>
            <a:ext cx="120967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669925"/>
            <a:ext cx="1255713" cy="449263"/>
          </a:xfrm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>
              <a:buSzPct val="85000"/>
              <a:buFontTx/>
              <a:buBlip>
                <a:blip r:embed="rId3"/>
              </a:buBlip>
            </a:pPr>
            <a:r>
              <a:rPr lang="zh-CN" altLang="en-US" sz="2600" smtClean="0">
                <a:solidFill>
                  <a:srgbClr val="006600"/>
                </a:solidFill>
                <a:latin typeface="Times New Roman" pitchFamily="18" charset="0"/>
              </a:rPr>
              <a:t>问题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93813"/>
            <a:ext cx="7321550" cy="8953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、纳税额计算函数</a:t>
            </a:r>
          </a:p>
          <a:p>
            <a:pPr lvl="1"/>
            <a:r>
              <a:rPr lang="zh-CN" altLang="en-US" smtClean="0"/>
              <a:t>条件判断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94250" y="663575"/>
            <a:ext cx="1338263" cy="449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230188" indent="-230188">
              <a:lnSpc>
                <a:spcPct val="90000"/>
              </a:lnSpc>
              <a:buSzPct val="85000"/>
              <a:buFontTx/>
              <a:buBlip>
                <a:blip r:embed="rId3"/>
              </a:buBlip>
              <a:tabLst>
                <a:tab pos="457200" algn="l"/>
              </a:tabLst>
            </a:pPr>
            <a:r>
              <a:rPr lang="zh-CN" altLang="en-US" sz="2600" b="1">
                <a:solidFill>
                  <a:srgbClr val="006600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26338" y="787400"/>
            <a:ext cx="873125" cy="8350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t1.m </a:t>
            </a:r>
          </a:p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t2.m</a:t>
            </a:r>
          </a:p>
        </p:txBody>
      </p:sp>
      <p:sp>
        <p:nvSpPr>
          <p:cNvPr id="14342" name="Rectangle 42"/>
          <p:cNvSpPr>
            <a:spLocks noChangeArrowheads="1"/>
          </p:cNvSpPr>
          <p:nvPr/>
        </p:nvSpPr>
        <p:spPr bwMode="auto">
          <a:xfrm>
            <a:off x="4878388" y="1377950"/>
            <a:ext cx="3944937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function f=t1(x)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t=x-3500;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if t&lt;=0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f=0;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elseif t&lt;=1500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f=t*0.03;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elseif t&lt;=4500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  f=45+(t-1500)*0.1;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……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  f=29625+(t-80000)*0.45;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end</a:t>
            </a:r>
          </a:p>
        </p:txBody>
      </p:sp>
      <p:graphicFrame>
        <p:nvGraphicFramePr>
          <p:cNvPr id="825448" name="Group 104"/>
          <p:cNvGraphicFramePr>
            <a:graphicFrameLocks noGrp="1"/>
          </p:cNvGraphicFramePr>
          <p:nvPr/>
        </p:nvGraphicFramePr>
        <p:xfrm>
          <a:off x="612775" y="2644775"/>
          <a:ext cx="3865563" cy="3481388"/>
        </p:xfrm>
        <a:graphic>
          <a:graphicData uri="http://schemas.openxmlformats.org/drawingml/2006/table">
            <a:tbl>
              <a:tblPr/>
              <a:tblGrid>
                <a:gridCol w="685800"/>
                <a:gridCol w="2411413"/>
                <a:gridCol w="768350"/>
              </a:tblGrid>
              <a:tr h="695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级数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月应纳税所得额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（基数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3500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元）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税率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(%)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0-1500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1500-4500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10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4500-9000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20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9000-35000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25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5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35000-55000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30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6</a:t>
                      </a:r>
                      <a:endParaRPr kumimoji="0" lang="zh-CN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55000-80000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35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80000-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45</a:t>
                      </a:r>
                      <a:endParaRPr kumimoji="0" 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669925"/>
            <a:ext cx="1255713" cy="449263"/>
          </a:xfrm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>
              <a:buSzPct val="85000"/>
              <a:buFontTx/>
              <a:buBlip>
                <a:blip r:embed="rId3"/>
              </a:buBlip>
            </a:pPr>
            <a:r>
              <a:rPr lang="zh-CN" altLang="en-US" sz="2600" smtClean="0">
                <a:solidFill>
                  <a:srgbClr val="006600"/>
                </a:solidFill>
                <a:latin typeface="Times New Roman" pitchFamily="18" charset="0"/>
              </a:rPr>
              <a:t>问题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93813"/>
            <a:ext cx="7321550" cy="184467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、分配月收入、年奖金</a:t>
            </a:r>
          </a:p>
          <a:p>
            <a:pPr lvl="1"/>
            <a:r>
              <a:rPr lang="zh-CN" altLang="en-US" smtClean="0"/>
              <a:t>合理避税</a:t>
            </a:r>
          </a:p>
          <a:p>
            <a:pPr lvl="1"/>
            <a:r>
              <a:rPr lang="zh-CN" altLang="en-US" smtClean="0"/>
              <a:t>为什么</a:t>
            </a:r>
          </a:p>
          <a:p>
            <a:pPr lvl="1"/>
            <a:r>
              <a:rPr lang="zh-CN" altLang="en-US" smtClean="0"/>
              <a:t>如何分</a:t>
            </a:r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4521200" y="727075"/>
            <a:ext cx="1350963" cy="449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230188" indent="-230188">
              <a:lnSpc>
                <a:spcPct val="90000"/>
              </a:lnSpc>
              <a:buSzPct val="85000"/>
              <a:buFontTx/>
              <a:buBlip>
                <a:blip r:embed="rId3"/>
              </a:buBlip>
              <a:tabLst>
                <a:tab pos="457200" algn="l"/>
              </a:tabLst>
            </a:pPr>
            <a:r>
              <a:rPr lang="zh-CN" altLang="en-US" sz="2600" b="1">
                <a:solidFill>
                  <a:srgbClr val="006600"/>
                </a:solidFill>
                <a:ea typeface="黑体" pitchFamily="2" charset="-122"/>
              </a:rPr>
              <a:t>程序</a:t>
            </a:r>
          </a:p>
        </p:txBody>
      </p:sp>
      <p:sp>
        <p:nvSpPr>
          <p:cNvPr id="790567" name="Rectangle 39"/>
          <p:cNvSpPr>
            <a:spLocks noChangeArrowheads="1"/>
          </p:cNvSpPr>
          <p:nvPr/>
        </p:nvSpPr>
        <p:spPr bwMode="auto">
          <a:xfrm>
            <a:off x="942975" y="4037013"/>
            <a:ext cx="3536950" cy="239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搜索：定步长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for-end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while -end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纪录最优点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if-end</a:t>
            </a:r>
          </a:p>
        </p:txBody>
      </p:sp>
      <p:sp>
        <p:nvSpPr>
          <p:cNvPr id="15366" name="Rectangle 41"/>
          <p:cNvSpPr>
            <a:spLocks noChangeArrowheads="1"/>
          </p:cNvSpPr>
          <p:nvPr/>
        </p:nvSpPr>
        <p:spPr bwMode="auto">
          <a:xfrm>
            <a:off x="7639050" y="5608638"/>
            <a:ext cx="788988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t3.m</a:t>
            </a:r>
          </a:p>
        </p:txBody>
      </p:sp>
      <p:sp>
        <p:nvSpPr>
          <p:cNvPr id="790570" name="Rectangle 42"/>
          <p:cNvSpPr>
            <a:spLocks noChangeArrowheads="1"/>
          </p:cNvSpPr>
          <p:nvPr/>
        </p:nvSpPr>
        <p:spPr bwMode="auto">
          <a:xfrm>
            <a:off x="674688" y="3306763"/>
            <a:ext cx="4592637" cy="449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buSzPct val="85000"/>
              <a:buFontTx/>
              <a:buBlip>
                <a:blip r:embed="rId3"/>
              </a:buBlip>
              <a:tabLst>
                <a:tab pos="457200" algn="l"/>
              </a:tabLst>
            </a:pPr>
            <a:r>
              <a:rPr lang="zh-CN" altLang="en-US" sz="2600" b="1">
                <a:solidFill>
                  <a:srgbClr val="006600"/>
                </a:solidFill>
                <a:ea typeface="黑体" pitchFamily="2" charset="-122"/>
              </a:rPr>
              <a:t>算法</a:t>
            </a:r>
          </a:p>
        </p:txBody>
      </p:sp>
      <p:sp>
        <p:nvSpPr>
          <p:cNvPr id="790571" name="Rectangle 43"/>
          <p:cNvSpPr>
            <a:spLocks noChangeArrowheads="1"/>
          </p:cNvSpPr>
          <p:nvPr/>
        </p:nvSpPr>
        <p:spPr bwMode="auto">
          <a:xfrm>
            <a:off x="4610100" y="1292225"/>
            <a:ext cx="383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function [min,k1] =tax3(x)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k=0;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min=t1(x);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k1=0;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while k&lt;=x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d1=t1(x-k)+(t2(12*k)/12);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if min&gt;d1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    min=d1;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    k1=k;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end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    k=k+1;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4E"/>
                </a:solidFill>
                <a:ea typeface="宋体" charset="-122"/>
              </a:rPr>
              <a:t>end</a:t>
            </a:r>
          </a:p>
        </p:txBody>
      </p:sp>
      <p:sp>
        <p:nvSpPr>
          <p:cNvPr id="790572" name="Rectangle 44"/>
          <p:cNvSpPr>
            <a:spLocks noChangeArrowheads="1"/>
          </p:cNvSpPr>
          <p:nvPr/>
        </p:nvSpPr>
        <p:spPr bwMode="auto">
          <a:xfrm>
            <a:off x="3851275" y="6175375"/>
            <a:ext cx="5016500" cy="369888"/>
          </a:xfrm>
          <a:prstGeom prst="rect">
            <a:avLst/>
          </a:prstGeom>
          <a:noFill/>
          <a:ln w="9525">
            <a:solidFill>
              <a:srgbClr val="F8006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200">
                <a:solidFill>
                  <a:srgbClr val="000048"/>
                </a:solidFill>
                <a:latin typeface="Arial" charset="0"/>
              </a:rPr>
              <a:t>另：程序有问题？</a:t>
            </a: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[mint,k1]=t3(5000)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 autoUpdateAnimBg="0"/>
      <p:bldP spid="790567" grpId="0" autoUpdateAnimBg="0"/>
      <p:bldP spid="790570" grpId="0" build="p" bldLvl="2" autoUpdateAnimBg="0"/>
      <p:bldP spid="790571" grpId="0" autoUpdateAnimBg="0"/>
      <p:bldP spid="7905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9763" y="1374775"/>
            <a:ext cx="8077200" cy="33782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zh-CN" altLang="en-US" smtClean="0"/>
              <a:t>小李夫妇买房需向银行贷款</a:t>
            </a:r>
            <a:r>
              <a:rPr lang="en-US" altLang="zh-CN" smtClean="0"/>
              <a:t>6</a:t>
            </a:r>
            <a:r>
              <a:rPr lang="zh-CN" altLang="en-US" smtClean="0"/>
              <a:t>万元，按月分期等额偿还房屋抵押贷款，月利率是</a:t>
            </a:r>
            <a:r>
              <a:rPr lang="en-US" altLang="zh-CN" smtClean="0"/>
              <a:t>0.01</a:t>
            </a:r>
            <a:r>
              <a:rPr lang="zh-CN" altLang="en-US" smtClean="0"/>
              <a:t>，贷款期为</a:t>
            </a:r>
            <a:r>
              <a:rPr lang="en-US" altLang="zh-CN" smtClean="0"/>
              <a:t>25</a:t>
            </a:r>
            <a:r>
              <a:rPr lang="zh-CN" altLang="en-US" smtClean="0"/>
              <a:t>年。小李夫妇每月能有</a:t>
            </a:r>
            <a:r>
              <a:rPr lang="en-US" altLang="zh-CN" smtClean="0"/>
              <a:t>900</a:t>
            </a:r>
            <a:r>
              <a:rPr lang="zh-CN" altLang="en-US" smtClean="0"/>
              <a:t>元的结余。</a:t>
            </a:r>
          </a:p>
          <a:p>
            <a:pPr marL="457200" indent="-457200" algn="just"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）小李夫妇是否有无能力买房？月供多少？</a:t>
            </a:r>
          </a:p>
          <a:p>
            <a:pPr marL="457200" indent="-457200" algn="just"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）有一则广告：本公司能帮您提前三年还清贷款，只要每半月还钱一次，但由于文书工作多了，要求您先付三个月的钱。是否划算？ 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）小李夫妇若将结余全部用来还贷，多长时间还清房贷？ </a:t>
            </a:r>
          </a:p>
        </p:txBody>
      </p:sp>
      <p:sp>
        <p:nvSpPr>
          <p:cNvPr id="1638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666750"/>
            <a:ext cx="8062913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、现金流计算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820738"/>
            <a:ext cx="8062913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规则现金流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352550"/>
            <a:ext cx="8078788" cy="420688"/>
          </a:xfrm>
        </p:spPr>
        <p:txBody>
          <a:bodyPr/>
          <a:lstStyle/>
          <a:p>
            <a:r>
              <a:rPr lang="zh-CN" altLang="en-US" smtClean="0"/>
              <a:t>基本公式 </a:t>
            </a:r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778000" y="3005138"/>
          <a:ext cx="43434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3" imgW="1981200" imgH="431800" progId="Equation.DSMT4">
                  <p:embed/>
                </p:oleObj>
              </mc:Choice>
              <mc:Fallback>
                <p:oleObj r:id="rId3" imgW="1981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005138"/>
                        <a:ext cx="43434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2370138" y="4094163"/>
          <a:ext cx="46974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5" imgW="2146300" imgH="419100" progId="Equation.DSMT4">
                  <p:embed/>
                </p:oleObj>
              </mc:Choice>
              <mc:Fallback>
                <p:oleObj r:id="rId5" imgW="21463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4094163"/>
                        <a:ext cx="46974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668463" y="2311400"/>
            <a:ext cx="80645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现值</a:t>
            </a:r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2051050" y="2792413"/>
            <a:ext cx="0" cy="2841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146425" y="2298700"/>
            <a:ext cx="111125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现金流</a:t>
            </a: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3706813" y="2779713"/>
            <a:ext cx="0" cy="2841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4905375" y="2274888"/>
            <a:ext cx="80645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终值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H="1">
            <a:off x="5781675" y="3708400"/>
            <a:ext cx="8159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6597650" y="3465513"/>
            <a:ext cx="80645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利率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5311775" y="2767013"/>
            <a:ext cx="0" cy="2841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1049338"/>
            <a:ext cx="8062913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月供？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3233738"/>
            <a:ext cx="8078788" cy="2940050"/>
          </a:xfrm>
        </p:spPr>
        <p:txBody>
          <a:bodyPr/>
          <a:lstStyle/>
          <a:p>
            <a:pPr lvl="1"/>
            <a:r>
              <a:rPr lang="en-US" altLang="zh-CN" smtClean="0"/>
              <a:t> 631.9345 </a:t>
            </a:r>
          </a:p>
          <a:p>
            <a:r>
              <a:rPr lang="zh-CN" altLang="en-US" smtClean="0"/>
              <a:t>提前三年，半月还钱一次，先付三个月，是否划算？</a:t>
            </a:r>
          </a:p>
          <a:p>
            <a:pPr lvl="1"/>
            <a:r>
              <a:rPr lang="zh-CN" altLang="en-US" smtClean="0"/>
              <a:t>现值</a:t>
            </a:r>
          </a:p>
          <a:p>
            <a:pPr lvl="1"/>
            <a:r>
              <a:rPr lang="en-US" altLang="zh-CN" smtClean="0"/>
              <a:t>60550</a:t>
            </a:r>
          </a:p>
          <a:p>
            <a:r>
              <a:rPr lang="zh-CN" altLang="en-US" smtClean="0"/>
              <a:t>贷款时间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问题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955800" y="2149475"/>
          <a:ext cx="54483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489200" imgH="635000" progId="Equation.DSMT4">
                  <p:embed/>
                </p:oleObj>
              </mc:Choice>
              <mc:Fallback>
                <p:oleObj name="Equation" r:id="rId3" imgW="24892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149475"/>
                        <a:ext cx="54483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928813" y="1208088"/>
          <a:ext cx="52530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2400300" imgH="419100" progId="Equation.DSMT4">
                  <p:embed/>
                </p:oleObj>
              </mc:Choice>
              <mc:Fallback>
                <p:oleObj name="Equation" r:id="rId5" imgW="2400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208088"/>
                        <a:ext cx="52530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8100" y="5943600"/>
            <a:ext cx="941388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x1.m 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3217863" y="593725"/>
            <a:ext cx="541655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贷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6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万  月利率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0.01  25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年  月结余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900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元</a:t>
            </a:r>
          </a:p>
        </p:txBody>
      </p:sp>
      <p:graphicFrame>
        <p:nvGraphicFramePr>
          <p:cNvPr id="18440" name="Object 11"/>
          <p:cNvGraphicFramePr>
            <a:graphicFrameLocks noChangeAspect="1"/>
          </p:cNvGraphicFramePr>
          <p:nvPr/>
        </p:nvGraphicFramePr>
        <p:xfrm>
          <a:off x="2398713" y="4999038"/>
          <a:ext cx="500380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7" imgW="2286000" imgH="660400" progId="Equation.DSMT4">
                  <p:embed/>
                </p:oleObj>
              </mc:Choice>
              <mc:Fallback>
                <p:oleObj name="Equation" r:id="rId7" imgW="2286000" imgH="66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999038"/>
                        <a:ext cx="5003800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59700" cy="20574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dirty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 txBox="1">
            <a:spLocks noChangeArrowheads="1"/>
          </p:cNvSpPr>
          <p:nvPr/>
        </p:nvSpPr>
        <p:spPr bwMode="black">
          <a:xfrm>
            <a:off x="661988" y="1281113"/>
            <a:ext cx="3440112" cy="536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、基础</a:t>
            </a: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</a:t>
            </a:r>
            <a:r>
              <a:rPr lang="en-US" altLang="zh-CN" smtClean="0"/>
              <a:t>Matlab</a:t>
            </a:r>
            <a:r>
              <a:rPr lang="zh-CN" altLang="en-US" smtClean="0"/>
              <a:t>程序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895475"/>
            <a:ext cx="8078788" cy="45624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D6009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err="1"/>
              <a:t>Matlab</a:t>
            </a:r>
            <a:r>
              <a:rPr lang="en-US" altLang="zh-CN" dirty="0"/>
              <a:t> m-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命令文件</a:t>
            </a:r>
          </a:p>
          <a:p>
            <a:pPr lvl="1">
              <a:defRPr/>
            </a:pPr>
            <a:r>
              <a:rPr lang="zh-CN" altLang="en-US" dirty="0" smtClean="0"/>
              <a:t>运行</a:t>
            </a:r>
          </a:p>
          <a:p>
            <a:pPr lvl="2">
              <a:defRPr/>
            </a:pPr>
            <a:r>
              <a:rPr lang="zh-CN" altLang="en-US" dirty="0" smtClean="0"/>
              <a:t>命令窗口：输入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文件的文件名</a:t>
            </a:r>
          </a:p>
          <a:p>
            <a:pPr lvl="2">
              <a:defRPr/>
            </a:pPr>
            <a:r>
              <a:rPr lang="en-US" altLang="zh-CN" dirty="0" smtClean="0"/>
              <a:t>M</a:t>
            </a:r>
            <a:r>
              <a:rPr lang="zh-CN" altLang="en-US" dirty="0" smtClean="0"/>
              <a:t>文件窗口：</a:t>
            </a:r>
            <a:r>
              <a:rPr lang="en-US" altLang="zh-CN" dirty="0" smtClean="0"/>
              <a:t>F5</a:t>
            </a:r>
          </a:p>
          <a:p>
            <a:pPr>
              <a:defRPr/>
            </a:pPr>
            <a:r>
              <a:rPr lang="zh-CN" altLang="en-US" kern="1200" dirty="0">
                <a:solidFill>
                  <a:srgbClr val="0000FF"/>
                </a:solidFill>
              </a:rPr>
              <a:t>函数</a:t>
            </a:r>
            <a:r>
              <a:rPr lang="zh-CN" altLang="en-US" kern="1200" dirty="0" smtClean="0">
                <a:solidFill>
                  <a:srgbClr val="0000FF"/>
                </a:solidFill>
              </a:rPr>
              <a:t>文件</a:t>
            </a:r>
            <a:endParaRPr lang="en-US" altLang="zh-CN" kern="120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CN" dirty="0" smtClean="0"/>
              <a:t>function </a:t>
            </a:r>
            <a:r>
              <a:rPr lang="en-US" altLang="zh-CN" dirty="0"/>
              <a:t>[out1, out2, ...] = </a:t>
            </a:r>
            <a:r>
              <a:rPr lang="en-US" altLang="zh-CN" dirty="0" err="1"/>
              <a:t>myfun</a:t>
            </a:r>
            <a:r>
              <a:rPr lang="en-US" altLang="zh-CN" dirty="0"/>
              <a:t>(in1, in2, ...)</a:t>
            </a:r>
          </a:p>
          <a:p>
            <a:pPr lvl="1">
              <a:defRPr/>
            </a:pPr>
            <a:r>
              <a:rPr lang="zh-CN" altLang="en-US" dirty="0"/>
              <a:t>函数表达式</a:t>
            </a:r>
          </a:p>
          <a:p>
            <a:pPr lvl="1">
              <a:defRPr/>
            </a:pPr>
            <a:r>
              <a:rPr lang="zh-CN" altLang="en-US" dirty="0" smtClean="0"/>
              <a:t>使用：命令</a:t>
            </a:r>
            <a:r>
              <a:rPr lang="zh-CN" altLang="en-US" dirty="0"/>
              <a:t>窗口：文件名（</a:t>
            </a:r>
            <a:r>
              <a:rPr lang="en-US" altLang="zh-CN" dirty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8915" name="Group 3"/>
          <p:cNvGraphicFramePr>
            <a:graphicFrameLocks noGrp="1"/>
          </p:cNvGraphicFramePr>
          <p:nvPr/>
        </p:nvGraphicFramePr>
        <p:xfrm>
          <a:off x="1455738" y="2098675"/>
          <a:ext cx="6096000" cy="3960949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25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简单条件语句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多条件条件语句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8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if 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条件式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语句组              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end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if  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条件式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elseif  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条件式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elseif  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条件式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else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      ...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end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多选择条件语句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552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if 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条件式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语句组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语句组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end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1" name="内容占位符 2"/>
          <p:cNvSpPr>
            <a:spLocks noGrp="1"/>
          </p:cNvSpPr>
          <p:nvPr>
            <p:ph idx="1"/>
          </p:nvPr>
        </p:nvSpPr>
        <p:spPr>
          <a:xfrm>
            <a:off x="552450" y="1417638"/>
            <a:ext cx="8078788" cy="425450"/>
          </a:xfrm>
        </p:spPr>
        <p:txBody>
          <a:bodyPr/>
          <a:lstStyle/>
          <a:p>
            <a:r>
              <a:rPr lang="en-US" altLang="zh-CN" b="1" smtClean="0">
                <a:solidFill>
                  <a:srgbClr val="9E005E"/>
                </a:solidFill>
                <a:ea typeface="黑体" pitchFamily="2" charset="-122"/>
              </a:rPr>
              <a:t>if -else-end</a:t>
            </a:r>
            <a:r>
              <a:rPr lang="zh-CN" altLang="en-US" b="1" smtClean="0">
                <a:solidFill>
                  <a:srgbClr val="9E005E"/>
                </a:solidFill>
                <a:ea typeface="黑体" pitchFamily="2" charset="-122"/>
              </a:rPr>
              <a:t>分支结构</a:t>
            </a:r>
            <a:endParaRPr lang="zh-CN" altLang="en-US" smtClean="0"/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title"/>
          </p:nvPr>
        </p:nvSpPr>
        <p:spPr>
          <a:xfrm>
            <a:off x="549275" y="663575"/>
            <a:ext cx="8062913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、条件语句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633413"/>
            <a:ext cx="984250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56"/>
                </a:solidFill>
                <a:ea typeface="楷体_GB2312" pitchFamily="49" charset="-122"/>
              </a:rPr>
              <a:t>例</a:t>
            </a:r>
            <a:r>
              <a:rPr lang="en-US" altLang="zh-CN" sz="2400" b="0" smtClean="0">
                <a:solidFill>
                  <a:srgbClr val="000056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311275"/>
            <a:ext cx="3043238" cy="420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0056"/>
                </a:solidFill>
              </a:rPr>
              <a:t>函数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66875" y="736600"/>
          <a:ext cx="174148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864504" imgH="664966" progId="Equation.DSMT4">
                  <p:embed/>
                </p:oleObj>
              </mc:Choice>
              <mc:Fallback>
                <p:oleObj name="Equation" r:id="rId4" imgW="864504" imgH="66496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736600"/>
                        <a:ext cx="1741488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65" name="Rectangle 5"/>
          <p:cNvSpPr>
            <a:spLocks noChangeArrowheads="1"/>
          </p:cNvSpPr>
          <p:nvPr/>
        </p:nvSpPr>
        <p:spPr bwMode="auto">
          <a:xfrm>
            <a:off x="1730375" y="2406650"/>
            <a:ext cx="2243138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if (x&lt;0)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   y=-1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elseif  (x=0)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   y=0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   y=1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end</a:t>
            </a:r>
          </a:p>
        </p:txBody>
      </p:sp>
      <p:sp>
        <p:nvSpPr>
          <p:cNvPr id="1320967" name="Rectangle 7"/>
          <p:cNvSpPr>
            <a:spLocks noChangeArrowheads="1"/>
          </p:cNvSpPr>
          <p:nvPr/>
        </p:nvSpPr>
        <p:spPr bwMode="auto">
          <a:xfrm>
            <a:off x="460375" y="2382838"/>
            <a:ext cx="125253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6"/>
                </a:solidFill>
                <a:latin typeface="Arial" charset="0"/>
              </a:rPr>
              <a:t>编程</a:t>
            </a:r>
            <a:r>
              <a:rPr lang="en-US" altLang="zh-CN">
                <a:solidFill>
                  <a:srgbClr val="000056"/>
                </a:solidFill>
                <a:latin typeface="Arial" charset="0"/>
              </a:rPr>
              <a:t>1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7688263" y="5440363"/>
            <a:ext cx="938212" cy="46196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l01.m</a:t>
            </a:r>
          </a:p>
        </p:txBody>
      </p:sp>
      <p:sp>
        <p:nvSpPr>
          <p:cNvPr id="1320969" name="Rectangle 9"/>
          <p:cNvSpPr>
            <a:spLocks noChangeArrowheads="1"/>
          </p:cNvSpPr>
          <p:nvPr/>
        </p:nvSpPr>
        <p:spPr bwMode="auto">
          <a:xfrm>
            <a:off x="4748213" y="4397375"/>
            <a:ext cx="14493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6"/>
                </a:solidFill>
                <a:latin typeface="Arial" charset="0"/>
              </a:rPr>
              <a:t>编程</a:t>
            </a:r>
            <a:r>
              <a:rPr lang="en-US" altLang="zh-CN">
                <a:solidFill>
                  <a:srgbClr val="000056"/>
                </a:solidFill>
                <a:latin typeface="Arial" charset="0"/>
              </a:rPr>
              <a:t>2</a:t>
            </a:r>
            <a:r>
              <a:rPr lang="zh-CN" altLang="en-US">
                <a:solidFill>
                  <a:srgbClr val="000056"/>
                </a:solidFill>
                <a:latin typeface="Arial" charset="0"/>
              </a:rPr>
              <a:t>函数？</a:t>
            </a:r>
          </a:p>
        </p:txBody>
      </p:sp>
      <p:sp>
        <p:nvSpPr>
          <p:cNvPr id="1320970" name="Rectangle 10"/>
          <p:cNvSpPr>
            <a:spLocks noChangeArrowheads="1"/>
          </p:cNvSpPr>
          <p:nvPr/>
        </p:nvSpPr>
        <p:spPr bwMode="auto">
          <a:xfrm>
            <a:off x="4767263" y="2497138"/>
            <a:ext cx="35401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?</a:t>
            </a:r>
          </a:p>
        </p:txBody>
      </p:sp>
      <p:sp>
        <p:nvSpPr>
          <p:cNvPr id="1320972" name="Rectangle 12"/>
          <p:cNvSpPr>
            <a:spLocks noChangeArrowheads="1"/>
          </p:cNvSpPr>
          <p:nvPr/>
        </p:nvSpPr>
        <p:spPr bwMode="auto">
          <a:xfrm>
            <a:off x="4757738" y="297973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56"/>
                </a:solidFill>
                <a:latin typeface="Arial" charset="0"/>
              </a:rPr>
              <a:t>另：</a:t>
            </a:r>
            <a:r>
              <a:rPr lang="en-US" altLang="zh-CN">
                <a:solidFill>
                  <a:srgbClr val="000056"/>
                </a:solidFill>
                <a:latin typeface="Arial" charset="0"/>
              </a:rPr>
              <a:t>x</a:t>
            </a:r>
            <a:r>
              <a:rPr lang="zh-CN" altLang="en-US">
                <a:solidFill>
                  <a:srgbClr val="000056"/>
                </a:solidFill>
                <a:latin typeface="Arial" charset="0"/>
              </a:rPr>
              <a:t>？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3908425" y="1341438"/>
            <a:ext cx="48641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56"/>
                </a:solidFill>
                <a:latin typeface="Arial" charset="0"/>
              </a:rPr>
              <a:t>输入一个</a:t>
            </a:r>
            <a:r>
              <a:rPr lang="en-US" altLang="zh-CN">
                <a:solidFill>
                  <a:srgbClr val="000056"/>
                </a:solidFill>
                <a:latin typeface="Arial" charset="0"/>
              </a:rPr>
              <a:t>x</a:t>
            </a:r>
            <a:r>
              <a:rPr lang="zh-CN" altLang="en-US">
                <a:solidFill>
                  <a:srgbClr val="000056"/>
                </a:solidFill>
                <a:latin typeface="Arial" charset="0"/>
              </a:rPr>
              <a:t>的值</a:t>
            </a:r>
            <a:r>
              <a:rPr lang="en-US" altLang="zh-CN">
                <a:solidFill>
                  <a:srgbClr val="000056"/>
                </a:solidFill>
                <a:latin typeface="Arial" charset="0"/>
              </a:rPr>
              <a:t>,</a:t>
            </a:r>
            <a:r>
              <a:rPr lang="zh-CN" altLang="en-US">
                <a:solidFill>
                  <a:srgbClr val="000056"/>
                </a:solidFill>
                <a:latin typeface="Arial" charset="0"/>
              </a:rPr>
              <a:t>输出符号函数</a:t>
            </a:r>
            <a:r>
              <a:rPr lang="en-US" altLang="zh-CN">
                <a:solidFill>
                  <a:srgbClr val="000056"/>
                </a:solidFill>
                <a:latin typeface="Arial" charset="0"/>
              </a:rPr>
              <a:t>y</a:t>
            </a:r>
            <a:r>
              <a:rPr lang="zh-CN" altLang="en-US">
                <a:solidFill>
                  <a:srgbClr val="000056"/>
                </a:solidFill>
                <a:latin typeface="Arial" charset="0"/>
              </a:rPr>
              <a:t>的值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2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2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5" grpId="0" autoUpdateAnimBg="0"/>
      <p:bldP spid="1320967" grpId="0" autoUpdateAnimBg="0"/>
      <p:bldP spid="1320969" grpId="0" autoUpdateAnimBg="0"/>
      <p:bldP spid="1320970" grpId="0" autoUpdateAnimBg="0"/>
      <p:bldP spid="13209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913" y="3840163"/>
            <a:ext cx="8118475" cy="1917700"/>
          </a:xfrm>
        </p:spPr>
        <p:txBody>
          <a:bodyPr/>
          <a:lstStyle/>
          <a:p>
            <a:r>
              <a:rPr lang="en-US" altLang="zh-CN" smtClean="0">
                <a:solidFill>
                  <a:srgbClr val="000056"/>
                </a:solidFill>
              </a:rPr>
              <a:t>array </a:t>
            </a:r>
            <a:r>
              <a:rPr lang="zh-CN" altLang="en-US" smtClean="0">
                <a:solidFill>
                  <a:srgbClr val="000056"/>
                </a:solidFill>
              </a:rPr>
              <a:t>是一个矩阵：循环列</a:t>
            </a:r>
          </a:p>
          <a:p>
            <a:pPr lvl="1"/>
            <a:r>
              <a:rPr lang="zh-CN" altLang="en-US" smtClean="0">
                <a:solidFill>
                  <a:srgbClr val="000056"/>
                </a:solidFill>
              </a:rPr>
              <a:t>一般：数组</a:t>
            </a:r>
          </a:p>
          <a:p>
            <a:pPr lvl="2"/>
            <a:r>
              <a:rPr lang="zh-CN" altLang="en-US" smtClean="0">
                <a:solidFill>
                  <a:srgbClr val="000056"/>
                </a:solidFill>
              </a:rPr>
              <a:t>一般：循环变量</a:t>
            </a:r>
            <a:r>
              <a:rPr lang="en-US" altLang="zh-CN" smtClean="0">
                <a:solidFill>
                  <a:srgbClr val="000056"/>
                </a:solidFill>
              </a:rPr>
              <a:t>=</a:t>
            </a:r>
            <a:r>
              <a:rPr lang="zh-CN" altLang="en-US" smtClean="0">
                <a:solidFill>
                  <a:srgbClr val="000056"/>
                </a:solidFill>
              </a:rPr>
              <a:t>初值</a:t>
            </a:r>
            <a:r>
              <a:rPr lang="en-US" altLang="zh-CN" smtClean="0">
                <a:solidFill>
                  <a:srgbClr val="000056"/>
                </a:solidFill>
              </a:rPr>
              <a:t>:</a:t>
            </a:r>
            <a:r>
              <a:rPr lang="zh-CN" altLang="en-US" smtClean="0">
                <a:solidFill>
                  <a:srgbClr val="000056"/>
                </a:solidFill>
              </a:rPr>
              <a:t>步长</a:t>
            </a:r>
            <a:r>
              <a:rPr lang="en-US" altLang="zh-CN" smtClean="0">
                <a:solidFill>
                  <a:srgbClr val="000056"/>
                </a:solidFill>
              </a:rPr>
              <a:t>:</a:t>
            </a:r>
            <a:r>
              <a:rPr lang="zh-CN" altLang="en-US" smtClean="0">
                <a:solidFill>
                  <a:srgbClr val="000056"/>
                </a:solidFill>
              </a:rPr>
              <a:t>终值</a:t>
            </a:r>
          </a:p>
          <a:p>
            <a:pPr lvl="2"/>
            <a:r>
              <a:rPr lang="zh-CN" altLang="en-US" smtClean="0">
                <a:solidFill>
                  <a:srgbClr val="000056"/>
                </a:solidFill>
              </a:rPr>
              <a:t>默认：步长</a:t>
            </a:r>
            <a:r>
              <a:rPr lang="en-US" altLang="zh-CN" smtClean="0">
                <a:solidFill>
                  <a:srgbClr val="000056"/>
                </a:solidFill>
              </a:rPr>
              <a:t>=1</a:t>
            </a:r>
          </a:p>
        </p:txBody>
      </p:sp>
      <p:pic>
        <p:nvPicPr>
          <p:cNvPr id="8195" name="Picture 3" descr="j007622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4767263"/>
            <a:ext cx="11271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24036" name="Group 4"/>
          <p:cNvGraphicFramePr>
            <a:graphicFrameLocks noGrp="1"/>
          </p:cNvGraphicFramePr>
          <p:nvPr/>
        </p:nvGraphicFramePr>
        <p:xfrm>
          <a:off x="549275" y="1487488"/>
          <a:ext cx="8207375" cy="2022475"/>
        </p:xfrm>
        <a:graphic>
          <a:graphicData uri="http://schemas.openxmlformats.org/drawingml/2006/table">
            <a:tbl>
              <a:tblPr/>
              <a:tblGrid>
                <a:gridCol w="4511675"/>
                <a:gridCol w="36957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第一类循环语句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第二类循环语句结构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for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循环变量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 array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循环体语句组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while 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条件式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循环体语句组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671513"/>
            <a:ext cx="2698750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</a:rPr>
              <a:t>、循环语句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165225"/>
            <a:ext cx="8382000" cy="787400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56"/>
                </a:solidFill>
              </a:rPr>
              <a:t>    </a:t>
            </a:r>
            <a:r>
              <a:rPr lang="zh-CN" altLang="en-US" smtClean="0">
                <a:solidFill>
                  <a:srgbClr val="000056"/>
                </a:solidFill>
              </a:rPr>
              <a:t>生成一个</a:t>
            </a:r>
            <a:r>
              <a:rPr lang="en-US" altLang="zh-CN" smtClean="0">
                <a:solidFill>
                  <a:srgbClr val="000056"/>
                </a:solidFill>
              </a:rPr>
              <a:t>6</a:t>
            </a:r>
            <a:r>
              <a:rPr lang="zh-CN" altLang="en-US" smtClean="0">
                <a:solidFill>
                  <a:srgbClr val="000056"/>
                </a:solidFill>
              </a:rPr>
              <a:t>阶矩阵，使其主对角线上元素皆为</a:t>
            </a:r>
            <a:r>
              <a:rPr lang="en-US" altLang="zh-CN" smtClean="0">
                <a:solidFill>
                  <a:srgbClr val="000056"/>
                </a:solidFill>
              </a:rPr>
              <a:t>1</a:t>
            </a:r>
            <a:r>
              <a:rPr lang="zh-CN" altLang="en-US" smtClean="0">
                <a:solidFill>
                  <a:srgbClr val="000056"/>
                </a:solidFill>
              </a:rPr>
              <a:t>，与主对角线相邻元素皆为</a:t>
            </a:r>
            <a:r>
              <a:rPr lang="en-US" altLang="zh-CN" smtClean="0">
                <a:solidFill>
                  <a:srgbClr val="000056"/>
                </a:solidFill>
              </a:rPr>
              <a:t>2</a:t>
            </a:r>
            <a:r>
              <a:rPr lang="zh-CN" altLang="en-US" smtClean="0">
                <a:solidFill>
                  <a:srgbClr val="000056"/>
                </a:solidFill>
              </a:rPr>
              <a:t>，其余皆为</a:t>
            </a:r>
            <a:r>
              <a:rPr lang="en-US" altLang="zh-CN" smtClean="0">
                <a:solidFill>
                  <a:srgbClr val="000056"/>
                </a:solidFill>
              </a:rPr>
              <a:t>0</a:t>
            </a:r>
            <a:r>
              <a:rPr lang="zh-CN" altLang="en-US" smtClean="0">
                <a:solidFill>
                  <a:srgbClr val="000056"/>
                </a:solidFill>
              </a:rPr>
              <a:t>。</a:t>
            </a:r>
          </a:p>
        </p:txBody>
      </p:sp>
      <p:graphicFrame>
        <p:nvGraphicFramePr>
          <p:cNvPr id="1326083" name="Object 3"/>
          <p:cNvGraphicFramePr>
            <a:graphicFrameLocks noChangeAspect="1"/>
          </p:cNvGraphicFramePr>
          <p:nvPr/>
        </p:nvGraphicFramePr>
        <p:xfrm>
          <a:off x="5727700" y="3054350"/>
          <a:ext cx="2725738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4" imgW="1396597" imgH="1296707" progId="Equation.3">
                  <p:embed/>
                </p:oleObj>
              </mc:Choice>
              <mc:Fallback>
                <p:oleObj name="公式" r:id="rId4" imgW="1396597" imgH="12967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054350"/>
                        <a:ext cx="2725738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6550" y="596900"/>
            <a:ext cx="1109663" cy="43973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342900" indent="-342900">
              <a:lnSpc>
                <a:spcPct val="95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56"/>
                </a:solidFill>
                <a:ea typeface="楷体_GB2312" pitchFamily="49" charset="-122"/>
              </a:rPr>
              <a:t>例</a:t>
            </a:r>
            <a:r>
              <a:rPr lang="en-US" altLang="zh-CN" sz="2400" b="0" smtClean="0">
                <a:solidFill>
                  <a:srgbClr val="000056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326085" name="Rectangle 5"/>
          <p:cNvSpPr>
            <a:spLocks noChangeArrowheads="1"/>
          </p:cNvSpPr>
          <p:nvPr/>
        </p:nvSpPr>
        <p:spPr bwMode="auto">
          <a:xfrm>
            <a:off x="1625600" y="2044700"/>
            <a:ext cx="3432175" cy="42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for i=1:6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for j=1:6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if i==j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   a(i,j)=1;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elseif  abs(i-j)==1</a:t>
            </a:r>
          </a:p>
          <a:p>
            <a:pPr>
              <a:lnSpc>
                <a:spcPct val="95000"/>
              </a:lnSpc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   a(i,j)=2;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else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   a(i,j)=0;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    end</a:t>
            </a:r>
            <a:br>
              <a:rPr lang="en-US" altLang="zh-CN">
                <a:solidFill>
                  <a:srgbClr val="000056"/>
                </a:solidFill>
                <a:latin typeface="Arial" charset="0"/>
              </a:rPr>
            </a:br>
            <a:r>
              <a:rPr lang="en-US" altLang="zh-CN">
                <a:solidFill>
                  <a:srgbClr val="000056"/>
                </a:solidFill>
                <a:latin typeface="Arial" charset="0"/>
              </a:rPr>
              <a:t>     end</a:t>
            </a:r>
          </a:p>
          <a:p>
            <a:pPr>
              <a:lnSpc>
                <a:spcPct val="95000"/>
              </a:lnSpc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end </a:t>
            </a:r>
          </a:p>
          <a:p>
            <a:pPr>
              <a:lnSpc>
                <a:spcPct val="95000"/>
              </a:lnSpc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a</a:t>
            </a:r>
          </a:p>
        </p:txBody>
      </p:sp>
      <p:sp>
        <p:nvSpPr>
          <p:cNvPr id="1326086" name="Rectangle 6"/>
          <p:cNvSpPr>
            <a:spLocks noChangeArrowheads="1"/>
          </p:cNvSpPr>
          <p:nvPr/>
        </p:nvSpPr>
        <p:spPr bwMode="auto">
          <a:xfrm>
            <a:off x="7273925" y="2486025"/>
            <a:ext cx="110807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56"/>
                </a:solidFill>
                <a:latin typeface="Arial" charset="0"/>
              </a:rPr>
              <a:t>结果：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0363" y="1992313"/>
            <a:ext cx="15494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56"/>
                </a:solidFill>
                <a:latin typeface="Arial" charset="0"/>
              </a:rPr>
              <a:t>编程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529513" y="5746750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l04.m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5" grpId="0" autoUpdateAnimBg="0"/>
      <p:bldP spid="132608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5313" y="600075"/>
            <a:ext cx="7861300" cy="43973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lnSpc>
                <a:spcPct val="95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56"/>
                </a:solidFill>
                <a:ea typeface="楷体_GB2312" pitchFamily="49" charset="-122"/>
              </a:rPr>
              <a:t>例</a:t>
            </a:r>
            <a:r>
              <a:rPr lang="en-US" altLang="zh-CN" sz="2400" b="0" smtClean="0">
                <a:solidFill>
                  <a:srgbClr val="000056"/>
                </a:solidFill>
                <a:ea typeface="楷体_GB2312" pitchFamily="49" charset="-122"/>
              </a:rPr>
              <a:t>4  </a:t>
            </a:r>
            <a:r>
              <a:rPr lang="zh-CN" altLang="en-US" sz="2400" b="0" smtClean="0">
                <a:solidFill>
                  <a:srgbClr val="000056"/>
                </a:solidFill>
                <a:ea typeface="楷体_GB2312" pitchFamily="49" charset="-122"/>
              </a:rPr>
              <a:t>求自然数的前</a:t>
            </a:r>
            <a:r>
              <a:rPr lang="en-US" altLang="zh-CN" sz="2400" b="0" smtClean="0">
                <a:solidFill>
                  <a:srgbClr val="000056"/>
                </a:solidFill>
                <a:ea typeface="楷体_GB2312" pitchFamily="49" charset="-122"/>
              </a:rPr>
              <a:t>n</a:t>
            </a:r>
            <a:r>
              <a:rPr lang="zh-CN" altLang="en-US" sz="2400" b="0" smtClean="0">
                <a:solidFill>
                  <a:srgbClr val="000056"/>
                </a:solidFill>
                <a:ea typeface="楷体_GB2312" pitchFamily="49" charset="-122"/>
              </a:rPr>
              <a:t>项和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74750"/>
            <a:ext cx="4419600" cy="4397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mtClean="0">
                <a:solidFill>
                  <a:srgbClr val="000056"/>
                </a:solidFill>
              </a:rPr>
              <a:t>编程</a:t>
            </a:r>
          </a:p>
        </p:txBody>
      </p:sp>
      <p:sp>
        <p:nvSpPr>
          <p:cNvPr id="1328133" name="Rectangle 5"/>
          <p:cNvSpPr>
            <a:spLocks noChangeArrowheads="1"/>
          </p:cNvSpPr>
          <p:nvPr/>
        </p:nvSpPr>
        <p:spPr bwMode="auto">
          <a:xfrm>
            <a:off x="4879975" y="1970088"/>
            <a:ext cx="1677988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56"/>
                </a:solidFill>
                <a:latin typeface="Arial" charset="0"/>
              </a:rPr>
              <a:t>结果：</a:t>
            </a:r>
          </a:p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n=100 </a:t>
            </a:r>
          </a:p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Sum=5050</a:t>
            </a:r>
          </a:p>
        </p:txBody>
      </p:sp>
      <p:sp>
        <p:nvSpPr>
          <p:cNvPr id="1328135" name="Rectangle 7"/>
          <p:cNvSpPr>
            <a:spLocks noChangeArrowheads="1"/>
          </p:cNvSpPr>
          <p:nvPr/>
        </p:nvSpPr>
        <p:spPr bwMode="auto">
          <a:xfrm>
            <a:off x="931863" y="1847850"/>
            <a:ext cx="3316287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n=input(‘n=‘)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sum=0; k=1;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while k&lt;=n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   sum=sum+k;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   k=k+1;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end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56"/>
                </a:solidFill>
                <a:latin typeface="Arial" charset="0"/>
              </a:rPr>
              <a:t>sum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7551738" y="5422900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l05.m</a:t>
            </a:r>
          </a:p>
        </p:txBody>
      </p:sp>
      <p:sp>
        <p:nvSpPr>
          <p:cNvPr id="1328137" name="Rectangle 9"/>
          <p:cNvSpPr>
            <a:spLocks noChangeArrowheads="1"/>
          </p:cNvSpPr>
          <p:nvPr/>
        </p:nvSpPr>
        <p:spPr bwMode="auto">
          <a:xfrm>
            <a:off x="4886325" y="3405188"/>
            <a:ext cx="14097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56"/>
                </a:solidFill>
                <a:latin typeface="Arial" charset="0"/>
              </a:rPr>
              <a:t>好不好？</a:t>
            </a:r>
          </a:p>
          <a:p>
            <a:r>
              <a:rPr lang="zh-CN" altLang="en-US" b="1">
                <a:solidFill>
                  <a:srgbClr val="000056"/>
                </a:solidFill>
                <a:latin typeface="Arial" charset="0"/>
              </a:rPr>
              <a:t>怎么改？</a:t>
            </a:r>
          </a:p>
          <a:p>
            <a:r>
              <a:rPr lang="en-US" altLang="zh-CN" b="1">
                <a:solidFill>
                  <a:srgbClr val="000056"/>
                </a:solidFill>
                <a:latin typeface="Arial" charset="0"/>
              </a:rPr>
              <a:t>1</a:t>
            </a:r>
          </a:p>
          <a:p>
            <a:r>
              <a:rPr lang="en-US" altLang="zh-CN" b="1">
                <a:solidFill>
                  <a:srgbClr val="000056"/>
                </a:solidFill>
                <a:latin typeface="Arial" charset="0"/>
              </a:rPr>
              <a:t>2</a:t>
            </a:r>
          </a:p>
          <a:p>
            <a:r>
              <a:rPr lang="en-US" altLang="zh-CN" b="1">
                <a:solidFill>
                  <a:srgbClr val="000056"/>
                </a:solidFill>
                <a:latin typeface="Arial" charset="0"/>
              </a:rPr>
              <a:t>3</a:t>
            </a:r>
          </a:p>
          <a:p>
            <a:r>
              <a:rPr lang="en-US" altLang="zh-CN" b="1">
                <a:solidFill>
                  <a:srgbClr val="000056"/>
                </a:solidFill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33" grpId="0" animBg="1" autoUpdateAnimBg="0"/>
      <p:bldP spid="1328135" grpId="0" autoUpdateAnimBg="0"/>
      <p:bldP spid="13281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9488" y="5816600"/>
            <a:ext cx="7321550" cy="339725"/>
          </a:xfrm>
        </p:spPr>
        <p:txBody>
          <a:bodyPr/>
          <a:lstStyle/>
          <a:p>
            <a:r>
              <a:rPr lang="zh-CN" altLang="en-US" sz="1800" smtClean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663575"/>
            <a:ext cx="8062913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4</a:t>
            </a:r>
            <a:r>
              <a:rPr lang="zh-CN" altLang="en-US" sz="3200" smtClean="0">
                <a:solidFill>
                  <a:srgbClr val="0000FF"/>
                </a:solidFill>
              </a:rPr>
              <a:t>、程序流控制指令</a:t>
            </a:r>
          </a:p>
        </p:txBody>
      </p:sp>
      <p:graphicFrame>
        <p:nvGraphicFramePr>
          <p:cNvPr id="1331224" name="Group 24"/>
          <p:cNvGraphicFramePr>
            <a:graphicFrameLocks noGrp="1"/>
          </p:cNvGraphicFramePr>
          <p:nvPr/>
        </p:nvGraphicFramePr>
        <p:xfrm>
          <a:off x="1219200" y="1411288"/>
          <a:ext cx="6921500" cy="4297362"/>
        </p:xfrm>
        <a:graphic>
          <a:graphicData uri="http://schemas.openxmlformats.org/drawingml/2006/table">
            <a:tbl>
              <a:tblPr/>
              <a:tblGrid>
                <a:gridCol w="1616075"/>
                <a:gridCol w="5305425"/>
              </a:tblGrid>
              <a:tr h="859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break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跳出循环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一般和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结构 结合使用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continue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结束本次循环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继续进行下次循环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return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终止当前指令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返回上一级或等待键盘输入命令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pause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暂停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按任意键继续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input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输入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5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提示键盘输入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748213" y="679450"/>
            <a:ext cx="14874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编程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738188"/>
            <a:ext cx="3224213" cy="384175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例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6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：连续奇数求和</a:t>
            </a:r>
          </a:p>
        </p:txBody>
      </p:sp>
      <p:sp>
        <p:nvSpPr>
          <p:cNvPr id="1332229" name="Rectangle 5"/>
          <p:cNvSpPr>
            <a:spLocks noChangeArrowheads="1"/>
          </p:cNvSpPr>
          <p:nvPr/>
        </p:nvSpPr>
        <p:spPr bwMode="auto">
          <a:xfrm>
            <a:off x="4737100" y="1292225"/>
            <a:ext cx="3368675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clear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sum1=0;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for i=1:100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    n=2*i-1;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    if sum1&lt;1000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        sum1=sum1+n;        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    else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        break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    end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end</a:t>
            </a:r>
          </a:p>
          <a:p>
            <a:pPr marL="230188" indent="-230188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2200">
                <a:solidFill>
                  <a:srgbClr val="000048"/>
                </a:solidFill>
                <a:latin typeface="Arial" charset="0"/>
              </a:rPr>
              <a:t>sum1,n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7354888" y="5834063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l07.m</a:t>
            </a:r>
          </a:p>
        </p:txBody>
      </p:sp>
      <p:sp>
        <p:nvSpPr>
          <p:cNvPr id="1332231" name="Rectangle 7"/>
          <p:cNvSpPr>
            <a:spLocks noChangeArrowheads="1"/>
          </p:cNvSpPr>
          <p:nvPr/>
        </p:nvSpPr>
        <p:spPr bwMode="auto">
          <a:xfrm>
            <a:off x="436563" y="3622675"/>
            <a:ext cx="33686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200">
                <a:solidFill>
                  <a:srgbClr val="000048"/>
                </a:solidFill>
                <a:latin typeface="Arial" charset="0"/>
              </a:rPr>
              <a:t>程序对不对？</a:t>
            </a:r>
          </a:p>
        </p:txBody>
      </p:sp>
      <p:sp>
        <p:nvSpPr>
          <p:cNvPr id="122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39775" y="1362075"/>
            <a:ext cx="8078788" cy="1479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从</a:t>
            </a:r>
            <a:r>
              <a:rPr lang="en-US" altLang="zh-CN" smtClean="0"/>
              <a:t>1</a:t>
            </a:r>
            <a:r>
              <a:rPr lang="zh-CN" altLang="en-US" smtClean="0"/>
              <a:t>开始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一直到和达到</a:t>
            </a:r>
            <a:r>
              <a:rPr lang="en-US" altLang="zh-CN" smtClean="0"/>
              <a:t>1000</a:t>
            </a:r>
            <a:r>
              <a:rPr lang="zh-CN" altLang="en-US" smtClean="0"/>
              <a:t>为止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/>
              <a:t>问：加了多少项</a:t>
            </a:r>
          </a:p>
        </p:txBody>
      </p:sp>
      <p:pic>
        <p:nvPicPr>
          <p:cNvPr id="12296" name="Picture 11" descr="C:\Documents and Settings\sun\My Documents\临时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4841875"/>
            <a:ext cx="781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9" grpId="0" autoUpdateAnimBg="0"/>
      <p:bldP spid="1332231" grpId="0" autoUpdateAnimBg="0"/>
    </p:bld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9921</TotalTime>
  <Words>833</Words>
  <Application>Microsoft Office PowerPoint</Application>
  <PresentationFormat>全屏显示(4:3)</PresentationFormat>
  <Paragraphs>243</Paragraphs>
  <Slides>16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P01_OverDk</vt:lpstr>
      <vt:lpstr>Equation</vt:lpstr>
      <vt:lpstr>公式</vt:lpstr>
      <vt:lpstr>MathType 5.0 Equation</vt:lpstr>
      <vt:lpstr>Matlab程序设计</vt:lpstr>
      <vt:lpstr>一、Matlab程序</vt:lpstr>
      <vt:lpstr>2、条件语句</vt:lpstr>
      <vt:lpstr>例1</vt:lpstr>
      <vt:lpstr>3、循环语句</vt:lpstr>
      <vt:lpstr>例3</vt:lpstr>
      <vt:lpstr>例4  求自然数的前n项和</vt:lpstr>
      <vt:lpstr>4、程序流控制指令</vt:lpstr>
      <vt:lpstr>例6：连续奇数求和</vt:lpstr>
      <vt:lpstr>二、初等模型</vt:lpstr>
      <vt:lpstr>问题</vt:lpstr>
      <vt:lpstr>问题</vt:lpstr>
      <vt:lpstr>2、现金流计算</vt:lpstr>
      <vt:lpstr>规则现金流</vt:lpstr>
      <vt:lpstr>月供？</vt:lpstr>
      <vt:lpstr>END</vt:lpstr>
    </vt:vector>
  </TitlesOfParts>
  <Company>西南财大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sun</cp:lastModifiedBy>
  <cp:revision>1101</cp:revision>
  <cp:lastPrinted>1998-09-23T18:09:36Z</cp:lastPrinted>
  <dcterms:created xsi:type="dcterms:W3CDTF">1998-08-27T19:49:30Z</dcterms:created>
  <dcterms:modified xsi:type="dcterms:W3CDTF">2013-10-22T11:19:22Z</dcterms:modified>
</cp:coreProperties>
</file>