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84" r:id="rId4"/>
    <p:sldId id="286" r:id="rId5"/>
    <p:sldId id="287" r:id="rId6"/>
    <p:sldId id="289" r:id="rId7"/>
    <p:sldId id="290" r:id="rId8"/>
    <p:sldId id="318" r:id="rId9"/>
    <p:sldId id="319" r:id="rId10"/>
    <p:sldId id="320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281" r:id="rId19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CC"/>
    <a:srgbClr val="CC0066"/>
    <a:srgbClr val="CC0000"/>
    <a:srgbClr val="990033"/>
    <a:srgbClr val="CA0078"/>
    <a:srgbClr val="B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0594" autoAdjust="0"/>
  </p:normalViewPr>
  <p:slideViewPr>
    <p:cSldViewPr snapToGrid="0">
      <p:cViewPr varScale="1">
        <p:scale>
          <a:sx n="96" d="100"/>
          <a:sy n="96" d="100"/>
        </p:scale>
        <p:origin x="-1278" y="-68"/>
      </p:cViewPr>
      <p:guideLst>
        <p:guide orient="horz" pos="960"/>
        <p:guide orient="horz" pos="1632"/>
        <p:guide orient="horz" pos="240"/>
        <p:guide orient="horz" pos="4128"/>
        <p:guide pos="1632"/>
        <p:guide pos="851"/>
        <p:guide pos="5568"/>
        <p:guide pos="3170"/>
        <p:guide pos="5328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34425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ea typeface="+mn-ea"/>
              </a:defRPr>
            </a:lvl1pPr>
          </a:lstStyle>
          <a:p>
            <a:pPr>
              <a:defRPr/>
            </a:pPr>
            <a:fld id="{45316830-DC6E-4A44-AD59-A81F134B6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021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+mn-ea"/>
              </a:defRPr>
            </a:lvl1pPr>
          </a:lstStyle>
          <a:p>
            <a:pPr>
              <a:defRPr/>
            </a:pPr>
            <a:fld id="{2DA277F1-F380-4A69-8A68-33F0DD00B6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90182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charset="-122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  <p:pic>
        <p:nvPicPr>
          <p:cNvPr id="4" name="Picture 29" descr="E:\课件素材\书法绘画\046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5903913"/>
            <a:ext cx="33496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77203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A9E85FA6-554F-48B7-BF08-FB4727DB5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50351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611188"/>
            <a:ext cx="2019300" cy="3170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9275" y="611188"/>
            <a:ext cx="5910263" cy="3170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C185C486-15E9-4D98-871D-4051896868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14382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CA3657B7-C221-48EB-B285-28CA871AA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33313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822E1149-A07F-4EBC-86F5-8A1178349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73430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2450" y="1425575"/>
            <a:ext cx="3962400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425575"/>
            <a:ext cx="3963988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EB249B50-86FF-4CE3-9D61-265F5B75EF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74896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00F571C4-D531-4132-845D-A3ED0A898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43165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5733E093-963F-44A0-A0A1-B81F17065E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57333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497DE3F0-D44E-43D9-9FE5-E6B5A63440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68864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37A21BB0-463A-49DB-B5EC-B093CA3772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84161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BC1F66CA-2C86-4FAF-824A-F8E5973938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34372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9275" y="611188"/>
            <a:ext cx="8062913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425575"/>
            <a:ext cx="8078788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9463" y="6365875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1EAE5F3B-05DD-4F6C-9A77-17E95B2769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rgbClr val="000048"/>
          </a:solidFill>
          <a:latin typeface="+mn-lt"/>
          <a:ea typeface="+mn-ea"/>
          <a:cs typeface="+mn-cs"/>
        </a:defRPr>
      </a:lvl1pPr>
      <a:lvl2pPr marL="681038" indent="-2349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400">
          <a:solidFill>
            <a:srgbClr val="000048"/>
          </a:solidFill>
          <a:latin typeface="+mn-lt"/>
          <a:ea typeface="+mn-ea"/>
        </a:defRPr>
      </a:lvl2pPr>
      <a:lvl3pPr marL="1023938" indent="-173038" algn="l" rtl="0" eaLnBrk="0" fontAlgn="base" hangingPunct="0">
        <a:spcBef>
          <a:spcPct val="40000"/>
        </a:spcBef>
        <a:spcAft>
          <a:spcPct val="0"/>
        </a:spcAft>
        <a:buClr>
          <a:srgbClr val="00CC00"/>
        </a:buClr>
        <a:buSzPct val="85000"/>
        <a:buFont typeface="Wingdings" pitchFamily="2" charset="2"/>
        <a:buBlip>
          <a:blip r:embed="rId15"/>
        </a:buBlip>
        <a:defRPr sz="2400">
          <a:solidFill>
            <a:srgbClr val="000048"/>
          </a:solidFill>
          <a:latin typeface="+mn-lt"/>
          <a:ea typeface="+mn-ea"/>
        </a:defRPr>
      </a:lvl3pPr>
      <a:lvl4pPr marL="1371600" indent="-231775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4pPr>
      <a:lvl5pPr marL="17176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5pPr>
      <a:lvl6pPr marL="21748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6pPr>
      <a:lvl7pPr marL="26320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7pPr>
      <a:lvl8pPr marL="30892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8pPr>
      <a:lvl9pPr marL="35464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98650" y="3990464"/>
            <a:ext cx="5340350" cy="591573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 dirty="0" err="1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Matlab</a:t>
            </a:r>
            <a:r>
              <a:rPr lang="zh-CN" altLang="en-US" sz="360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符号运算</a:t>
            </a:r>
            <a:endParaRPr lang="zh-CN" altLang="en-US" sz="3600" dirty="0" smtClean="0">
              <a:solidFill>
                <a:srgbClr val="0000B4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057275" y="2252663"/>
            <a:ext cx="7215188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tabLst>
                <a:tab pos="457200" algn="l"/>
              </a:tabLst>
            </a:pP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经济模型</a:t>
            </a:r>
            <a:r>
              <a:rPr kumimoji="1" lang="zh-CN" altLang="en-US" sz="5400" b="1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Matlab</a:t>
            </a: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746244"/>
            <a:ext cx="8080375" cy="480774"/>
          </a:xfr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230188" indent="-230188"/>
            <a:r>
              <a:rPr lang="zh-CN" altLang="en-US" sz="2800" dirty="0" smtClean="0">
                <a:solidFill>
                  <a:srgbClr val="008000"/>
                </a:solidFill>
                <a:latin typeface="Times New Roman" charset="0"/>
              </a:rPr>
              <a:t>微分方程</a:t>
            </a:r>
            <a:endParaRPr lang="zh-CN" altLang="en-US" sz="2800" dirty="0">
              <a:solidFill>
                <a:srgbClr val="008000"/>
              </a:solidFill>
              <a:latin typeface="Times New Roman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74014"/>
            <a:ext cx="7321550" cy="4783137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符号解：</a:t>
            </a:r>
            <a:r>
              <a:rPr lang="zh-CN" altLang="en-US" smtClean="0"/>
              <a:t>通解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 lvl="2"/>
            <a:r>
              <a:rPr lang="zh-CN" altLang="en-US" smtClean="0"/>
              <a:t>注：导数</a:t>
            </a:r>
          </a:p>
          <a:p>
            <a:r>
              <a:rPr lang="zh-CN" altLang="en-US" smtClean="0"/>
              <a:t>特解</a:t>
            </a:r>
          </a:p>
          <a:p>
            <a:pPr lvl="2"/>
            <a:r>
              <a:rPr lang="zh-CN" altLang="en-US" smtClean="0"/>
              <a:t>初始条件</a:t>
            </a:r>
          </a:p>
          <a:p>
            <a:r>
              <a:rPr lang="zh-CN" altLang="en-US" smtClean="0"/>
              <a:t>例：</a:t>
            </a:r>
            <a:endParaRPr lang="en-US" altLang="zh-CN" smtClean="0"/>
          </a:p>
          <a:p>
            <a:r>
              <a:rPr lang="zh-CN" altLang="en-US" smtClean="0"/>
              <a:t>注：化简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76688" y="4107664"/>
            <a:ext cx="2143125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Dy  D2y  Dny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259013" y="2115351"/>
            <a:ext cx="4222750" cy="1346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y=dsolve(f)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y=dsolve(f ,’x’)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[y1,y2,…]=dsolve(f , g ,…,’x’) 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4751388" y="3369476"/>
            <a:ext cx="1587" cy="3524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967163" y="3607601"/>
            <a:ext cx="958850" cy="40957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4E"/>
                </a:solidFill>
                <a:latin typeface="Arial" charset="0"/>
                <a:ea typeface="宋体" charset="-122"/>
              </a:rPr>
              <a:t>字符串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213100" y="5107789"/>
            <a:ext cx="4048125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y=dsolve(‘…’,’y(x0)=y0’,’…’)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325938" y="3921926"/>
            <a:ext cx="1587" cy="2238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593013" y="5641975"/>
            <a:ext cx="938077" cy="46166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48"/>
                </a:solidFill>
                <a:latin typeface="Arial" charset="0"/>
              </a:rPr>
              <a:t>l09.m</a:t>
            </a:r>
            <a:endParaRPr lang="en-US" altLang="zh-CN" dirty="0">
              <a:solidFill>
                <a:srgbClr val="000048"/>
              </a:solidFill>
              <a:latin typeface="Arial" charset="0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775075" y="1894689"/>
            <a:ext cx="1588" cy="3603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641725" y="1553376"/>
            <a:ext cx="958850" cy="40957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4E"/>
                </a:solidFill>
                <a:latin typeface="Arial" charset="0"/>
                <a:ea typeface="宋体" charset="-122"/>
              </a:rPr>
              <a:t>缺省？</a:t>
            </a:r>
          </a:p>
        </p:txBody>
      </p:sp>
    </p:spTree>
    <p:extLst>
      <p:ext uri="{BB962C8B-B14F-4D97-AF65-F5344CB8AC3E}">
        <p14:creationId xmlns:p14="http://schemas.microsoft.com/office/powerpoint/2010/main" val="26000730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40114"/>
            <a:ext cx="8080375" cy="646973"/>
          </a:xfrm>
          <a:noFill/>
          <a:ln>
            <a:noFill/>
          </a:ln>
          <a:effectLst>
            <a:outerShdw dist="35921" dir="2700000" algn="ctr" rotWithShape="0">
              <a:srgbClr val="00009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人口模型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425575"/>
            <a:ext cx="8078788" cy="5042022"/>
          </a:xfrm>
        </p:spPr>
        <p:txBody>
          <a:bodyPr/>
          <a:lstStyle/>
          <a:p>
            <a:r>
              <a:rPr lang="zh-CN" altLang="en-US" dirty="0" smtClean="0">
                <a:latin typeface="Times New Roman" charset="0"/>
              </a:rPr>
              <a:t>问题提出：人口预测</a:t>
            </a:r>
          </a:p>
          <a:p>
            <a:r>
              <a:rPr lang="zh-CN" altLang="en-US" dirty="0" smtClean="0">
                <a:latin typeface="Times New Roman" charset="0"/>
              </a:rPr>
              <a:t>例如：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1998</a:t>
            </a:r>
            <a:r>
              <a:rPr lang="zh-CN" altLang="en-US" dirty="0" smtClean="0">
                <a:latin typeface="Times New Roman" charset="0"/>
              </a:rPr>
              <a:t>年末：</a:t>
            </a:r>
            <a:r>
              <a:rPr lang="en-US" altLang="zh-CN" dirty="0" smtClean="0">
                <a:latin typeface="Times New Roman" charset="0"/>
              </a:rPr>
              <a:t>12.5</a:t>
            </a:r>
            <a:r>
              <a:rPr lang="zh-CN" altLang="en-US" dirty="0" smtClean="0">
                <a:latin typeface="Times New Roman" charset="0"/>
              </a:rPr>
              <a:t>亿，自然增长率：</a:t>
            </a:r>
            <a:r>
              <a:rPr lang="en-US" altLang="zh-CN" dirty="0" smtClean="0">
                <a:latin typeface="Times New Roman" charset="0"/>
              </a:rPr>
              <a:t>9.53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‰</a:t>
            </a:r>
            <a:endParaRPr lang="en-US" altLang="zh-CN" dirty="0" smtClean="0">
              <a:latin typeface="Times New Roman" charset="0"/>
            </a:endParaRPr>
          </a:p>
          <a:p>
            <a:pPr lvl="1"/>
            <a:r>
              <a:rPr lang="zh-CN" altLang="en-US" dirty="0" smtClean="0">
                <a:latin typeface="Times New Roman" charset="0"/>
              </a:rPr>
              <a:t>预测</a:t>
            </a:r>
            <a:r>
              <a:rPr lang="en-US" altLang="zh-CN" dirty="0" smtClean="0">
                <a:latin typeface="Times New Roman" charset="0"/>
              </a:rPr>
              <a:t>2000</a:t>
            </a:r>
            <a:r>
              <a:rPr lang="zh-CN" altLang="en-US" dirty="0" smtClean="0">
                <a:latin typeface="Times New Roman" charset="0"/>
              </a:rPr>
              <a:t>年末：</a:t>
            </a:r>
            <a:r>
              <a:rPr lang="en-US" altLang="zh-CN" dirty="0" smtClean="0">
                <a:latin typeface="Times New Roman" charset="0"/>
              </a:rPr>
              <a:t>12.5×(1+0.00953)</a:t>
            </a:r>
            <a:r>
              <a:rPr lang="en-US" altLang="zh-CN" baseline="30000" dirty="0" smtClean="0">
                <a:latin typeface="Times New Roman" charset="0"/>
              </a:rPr>
              <a:t>2</a:t>
            </a:r>
            <a:r>
              <a:rPr lang="en-US" altLang="zh-CN" dirty="0" smtClean="0">
                <a:latin typeface="Times New Roman" charset="0"/>
              </a:rPr>
              <a:t> ≈ 12.7394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2000</a:t>
            </a:r>
            <a:r>
              <a:rPr lang="zh-CN" altLang="en-US" dirty="0" smtClean="0">
                <a:latin typeface="Times New Roman" charset="0"/>
              </a:rPr>
              <a:t>年</a:t>
            </a:r>
            <a:r>
              <a:rPr lang="en-US" altLang="zh-CN" dirty="0" smtClean="0">
                <a:latin typeface="Times New Roman" charset="0"/>
              </a:rPr>
              <a:t>11</a:t>
            </a:r>
            <a:r>
              <a:rPr lang="zh-CN" altLang="en-US" dirty="0" smtClean="0">
                <a:latin typeface="Times New Roman" charset="0"/>
              </a:rPr>
              <a:t>月</a:t>
            </a:r>
            <a:r>
              <a:rPr lang="en-US" altLang="zh-CN" dirty="0" smtClean="0">
                <a:latin typeface="Times New Roman" charset="0"/>
              </a:rPr>
              <a:t>1</a:t>
            </a:r>
            <a:r>
              <a:rPr lang="zh-CN" altLang="en-US" dirty="0" smtClean="0">
                <a:latin typeface="Times New Roman" charset="0"/>
              </a:rPr>
              <a:t>日全国总人口为</a:t>
            </a:r>
            <a:r>
              <a:rPr lang="en-US" altLang="zh-CN" dirty="0" smtClean="0">
                <a:latin typeface="Times New Roman" charset="0"/>
              </a:rPr>
              <a:t>126583</a:t>
            </a:r>
            <a:r>
              <a:rPr lang="zh-CN" altLang="en-US" dirty="0" smtClean="0">
                <a:latin typeface="Times New Roman" charset="0"/>
              </a:rPr>
              <a:t>万人</a:t>
            </a:r>
          </a:p>
          <a:p>
            <a:pPr lvl="1"/>
            <a:r>
              <a:rPr lang="zh-CN" altLang="en-US" dirty="0" smtClean="0">
                <a:latin typeface="Times New Roman" charset="0"/>
              </a:rPr>
              <a:t>预测</a:t>
            </a:r>
            <a:r>
              <a:rPr lang="en-US" altLang="zh-CN" dirty="0" smtClean="0">
                <a:latin typeface="Times New Roman" charset="0"/>
              </a:rPr>
              <a:t>2004</a:t>
            </a:r>
            <a:r>
              <a:rPr lang="zh-CN" altLang="en-US" dirty="0" smtClean="0">
                <a:latin typeface="Times New Roman" charset="0"/>
              </a:rPr>
              <a:t>年末： </a:t>
            </a:r>
            <a:r>
              <a:rPr lang="en-US" altLang="zh-CN" dirty="0" smtClean="0">
                <a:latin typeface="Times New Roman" charset="0"/>
              </a:rPr>
              <a:t>12.5×(1+0.00953)</a:t>
            </a:r>
            <a:r>
              <a:rPr lang="en-US" altLang="zh-CN" baseline="30000" dirty="0" smtClean="0">
                <a:latin typeface="Times New Roman" charset="0"/>
              </a:rPr>
              <a:t>6</a:t>
            </a:r>
            <a:r>
              <a:rPr lang="en-US" altLang="zh-CN" dirty="0" smtClean="0">
                <a:latin typeface="Times New Roman" charset="0"/>
              </a:rPr>
              <a:t> ≈ 13.2320</a:t>
            </a:r>
          </a:p>
          <a:p>
            <a:pPr lvl="1"/>
            <a:r>
              <a:rPr lang="en-US" altLang="zh-CN" dirty="0" smtClean="0">
                <a:latin typeface="Times New Roman" charset="0"/>
              </a:rPr>
              <a:t>2005</a:t>
            </a:r>
            <a:r>
              <a:rPr lang="zh-CN" altLang="en-US" dirty="0" smtClean="0">
                <a:latin typeface="Times New Roman" charset="0"/>
              </a:rPr>
              <a:t>年</a:t>
            </a:r>
            <a:r>
              <a:rPr lang="en-US" altLang="zh-CN" dirty="0" smtClean="0">
                <a:latin typeface="Times New Roman" charset="0"/>
              </a:rPr>
              <a:t>1</a:t>
            </a:r>
            <a:r>
              <a:rPr lang="zh-CN" altLang="en-US" dirty="0" smtClean="0">
                <a:latin typeface="Times New Roman" charset="0"/>
              </a:rPr>
              <a:t>月</a:t>
            </a:r>
            <a:r>
              <a:rPr lang="en-US" altLang="zh-CN" dirty="0" smtClean="0">
                <a:latin typeface="Times New Roman" charset="0"/>
              </a:rPr>
              <a:t>6</a:t>
            </a:r>
            <a:r>
              <a:rPr lang="zh-CN" altLang="en-US" dirty="0" smtClean="0">
                <a:latin typeface="Times New Roman" charset="0"/>
              </a:rPr>
              <a:t>日，中国人口总数达到</a:t>
            </a:r>
            <a:r>
              <a:rPr lang="en-US" altLang="zh-CN" dirty="0" smtClean="0">
                <a:latin typeface="Times New Roman" charset="0"/>
              </a:rPr>
              <a:t>13</a:t>
            </a:r>
            <a:r>
              <a:rPr lang="zh-CN" altLang="en-US" dirty="0" smtClean="0">
                <a:latin typeface="Times New Roman" charset="0"/>
              </a:rPr>
              <a:t>亿</a:t>
            </a:r>
          </a:p>
          <a:p>
            <a:pPr lvl="1">
              <a:buClr>
                <a:srgbClr val="DC0081"/>
              </a:buClr>
            </a:pPr>
            <a:r>
              <a:rPr lang="en-US" altLang="zh-CN" dirty="0">
                <a:latin typeface="Times New Roman" charset="0"/>
              </a:rPr>
              <a:t>2011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</a:rPr>
              <a:t>4</a:t>
            </a:r>
            <a:r>
              <a:rPr lang="zh-CN" altLang="en-US" dirty="0" smtClean="0">
                <a:latin typeface="Times New Roman" charset="0"/>
              </a:rPr>
              <a:t>月</a:t>
            </a:r>
            <a:r>
              <a:rPr lang="zh-CN" altLang="en-US" dirty="0">
                <a:latin typeface="Times New Roman" charset="0"/>
              </a:rPr>
              <a:t>，</a:t>
            </a:r>
            <a:r>
              <a:rPr lang="zh-CN" altLang="en-US" dirty="0" smtClean="0"/>
              <a:t>第六</a:t>
            </a:r>
            <a:r>
              <a:rPr lang="zh-CN" altLang="en-US" dirty="0"/>
              <a:t>次全国人口普查</a:t>
            </a:r>
            <a:r>
              <a:rPr lang="en-US" altLang="zh-CN" dirty="0" smtClean="0">
                <a:latin typeface="Times New Roman" charset="0"/>
              </a:rPr>
              <a:t>1,370,536,875</a:t>
            </a:r>
            <a:r>
              <a:rPr lang="zh-CN" altLang="en-US" dirty="0">
                <a:latin typeface="Times New Roman" charset="0"/>
              </a:rPr>
              <a:t>人</a:t>
            </a:r>
          </a:p>
          <a:p>
            <a:r>
              <a:rPr lang="zh-CN" altLang="en-US" dirty="0" smtClean="0">
                <a:latin typeface="Times New Roman" charset="0"/>
              </a:rPr>
              <a:t>设</a:t>
            </a:r>
            <a:r>
              <a:rPr lang="zh-CN" altLang="en-US" dirty="0" smtClean="0">
                <a:latin typeface="Times New Roman" charset="0"/>
              </a:rPr>
              <a:t>　基年人口数为 </a:t>
            </a:r>
            <a:r>
              <a:rPr lang="en-US" altLang="zh-CN" dirty="0" smtClean="0">
                <a:latin typeface="Times New Roman" charset="0"/>
              </a:rPr>
              <a:t>x</a:t>
            </a:r>
            <a:r>
              <a:rPr lang="en-US" altLang="zh-CN" baseline="-25000" dirty="0" smtClean="0">
                <a:latin typeface="Times New Roman" charset="0"/>
              </a:rPr>
              <a:t>0</a:t>
            </a:r>
            <a:r>
              <a:rPr lang="zh-CN" altLang="en-US" dirty="0" smtClean="0">
                <a:latin typeface="Times New Roman" charset="0"/>
              </a:rPr>
              <a:t>，</a:t>
            </a:r>
            <a:r>
              <a:rPr lang="en-US" altLang="zh-CN" dirty="0" smtClean="0">
                <a:latin typeface="Times New Roman" charset="0"/>
              </a:rPr>
              <a:t>k </a:t>
            </a:r>
            <a:r>
              <a:rPr lang="zh-CN" altLang="en-US" dirty="0" smtClean="0">
                <a:latin typeface="Times New Roman" charset="0"/>
              </a:rPr>
              <a:t>年后为 </a:t>
            </a:r>
            <a:r>
              <a:rPr lang="en-US" altLang="zh-CN" dirty="0" err="1" smtClean="0">
                <a:latin typeface="Times New Roman" charset="0"/>
              </a:rPr>
              <a:t>x</a:t>
            </a:r>
            <a:r>
              <a:rPr lang="en-US" altLang="zh-CN" baseline="-25000" dirty="0" err="1" smtClean="0">
                <a:latin typeface="Times New Roman" charset="0"/>
              </a:rPr>
              <a:t>k</a:t>
            </a:r>
            <a:r>
              <a:rPr lang="zh-CN" altLang="en-US" dirty="0" smtClean="0">
                <a:latin typeface="Times New Roman" charset="0"/>
              </a:rPr>
              <a:t>，年增长率为</a:t>
            </a:r>
            <a:r>
              <a:rPr lang="en-US" altLang="zh-CN" dirty="0" smtClean="0">
                <a:latin typeface="Times New Roman" charset="0"/>
              </a:rPr>
              <a:t>r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Times New Roman" charset="0"/>
              </a:rPr>
              <a:t>　则　人口增长模型为    </a:t>
            </a:r>
            <a:r>
              <a:rPr lang="en-US" altLang="zh-CN" dirty="0" err="1" smtClean="0">
                <a:latin typeface="Times New Roman" charset="0"/>
              </a:rPr>
              <a:t>x</a:t>
            </a:r>
            <a:r>
              <a:rPr lang="en-US" altLang="zh-CN" baseline="-25000" dirty="0" err="1" smtClean="0">
                <a:latin typeface="Times New Roman" charset="0"/>
              </a:rPr>
              <a:t>k</a:t>
            </a:r>
            <a:r>
              <a:rPr lang="en-US" altLang="zh-CN" dirty="0" smtClean="0">
                <a:latin typeface="Times New Roman" charset="0"/>
              </a:rPr>
              <a:t>=x</a:t>
            </a:r>
            <a:r>
              <a:rPr lang="en-US" altLang="zh-CN" baseline="-25000" dirty="0" smtClean="0">
                <a:latin typeface="Times New Roman" charset="0"/>
              </a:rPr>
              <a:t>0 </a:t>
            </a:r>
            <a:r>
              <a:rPr lang="en-US" altLang="zh-CN" dirty="0" smtClean="0">
                <a:latin typeface="Times New Roman" charset="0"/>
              </a:rPr>
              <a:t>(1 +r)</a:t>
            </a:r>
            <a:r>
              <a:rPr lang="en-US" altLang="zh-CN" baseline="30000" dirty="0" smtClean="0">
                <a:latin typeface="Times New Roman" charset="0"/>
              </a:rPr>
              <a:t>k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671513"/>
            <a:ext cx="769938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9104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4525" y="658813"/>
            <a:ext cx="6999288" cy="4794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 smtClean="0">
                <a:solidFill>
                  <a:srgbClr val="008000"/>
                </a:solidFill>
                <a:latin typeface="Times New Roman" charset="0"/>
              </a:rPr>
              <a:t>模型一：指数增长模型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922463"/>
            <a:ext cx="8001000" cy="1311770"/>
          </a:xfrm>
        </p:spPr>
        <p:txBody>
          <a:bodyPr/>
          <a:lstStyle/>
          <a:p>
            <a:pPr marL="342900" indent="-342900"/>
            <a:r>
              <a:rPr lang="zh-CN" altLang="en-US" dirty="0" smtClean="0"/>
              <a:t>基本假设：人口的自然增长率是一个常数，或说单位时间内人口增长量与当时人口数成正比。</a:t>
            </a:r>
          </a:p>
          <a:p>
            <a:pPr marL="342900" indent="-342900"/>
            <a:r>
              <a:rPr lang="zh-CN" altLang="en-US" dirty="0" smtClean="0"/>
              <a:t>设 </a:t>
            </a:r>
            <a:r>
              <a:rPr lang="en-US" altLang="zh-CN" dirty="0" smtClean="0"/>
              <a:t>t </a:t>
            </a:r>
            <a:r>
              <a:rPr lang="zh-CN" altLang="en-US" dirty="0" smtClean="0"/>
              <a:t>时刻人口数为</a:t>
            </a:r>
            <a:r>
              <a:rPr lang="en-US" altLang="zh-CN" dirty="0" smtClean="0"/>
              <a:t>x(t)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t=0</a:t>
            </a:r>
            <a:r>
              <a:rPr lang="zh-CN" altLang="en-US" dirty="0" smtClean="0"/>
              <a:t>时 人口增长率为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，则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54375" y="1290638"/>
            <a:ext cx="462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8E"/>
                </a:solidFill>
                <a:latin typeface="Arial" charset="0"/>
                <a:ea typeface="宋体" charset="-122"/>
              </a:rPr>
              <a:t>Malthus </a:t>
            </a:r>
            <a:r>
              <a:rPr lang="zh-CN" altLang="en-US">
                <a:solidFill>
                  <a:srgbClr val="00008E"/>
                </a:solidFill>
                <a:latin typeface="Arial" charset="0"/>
                <a:ea typeface="宋体" charset="-122"/>
              </a:rPr>
              <a:t>（ </a:t>
            </a:r>
            <a:r>
              <a:rPr lang="en-US" altLang="zh-CN">
                <a:solidFill>
                  <a:srgbClr val="00008E"/>
                </a:solidFill>
                <a:latin typeface="楷体_GB2312" pitchFamily="49" charset="-122"/>
              </a:rPr>
              <a:t>1766-1834</a:t>
            </a:r>
            <a:r>
              <a:rPr lang="zh-CN" altLang="en-US">
                <a:solidFill>
                  <a:srgbClr val="00008E"/>
                </a:solidFill>
                <a:latin typeface="Arial" charset="0"/>
                <a:ea typeface="宋体" charset="-122"/>
              </a:rPr>
              <a:t>）人口模型</a:t>
            </a:r>
          </a:p>
        </p:txBody>
      </p:sp>
      <p:graphicFrame>
        <p:nvGraphicFramePr>
          <p:cNvPr id="796677" name="Object 5"/>
          <p:cNvGraphicFramePr>
            <a:graphicFrameLocks noChangeAspect="1"/>
          </p:cNvGraphicFramePr>
          <p:nvPr/>
        </p:nvGraphicFramePr>
        <p:xfrm>
          <a:off x="2246313" y="3398838"/>
          <a:ext cx="19129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4" imgW="672808" imgH="418918" progId="Equation.3">
                  <p:embed/>
                </p:oleObj>
              </mc:Choice>
              <mc:Fallback>
                <p:oleObj name="Equation" r:id="rId4" imgW="67280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398838"/>
                        <a:ext cx="191293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6796" dir="1593903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873060"/>
              </p:ext>
            </p:extLst>
          </p:nvPr>
        </p:nvGraphicFramePr>
        <p:xfrm>
          <a:off x="2522655" y="5213668"/>
          <a:ext cx="18145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6" imgW="837836" imgH="482391" progId="Equation.3">
                  <p:embed/>
                </p:oleObj>
              </mc:Choice>
              <mc:Fallback>
                <p:oleObj name="Equation" r:id="rId6" imgW="83783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655" y="5213668"/>
                        <a:ext cx="18145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8392" dir="1308085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63267"/>
              </p:ext>
            </p:extLst>
          </p:nvPr>
        </p:nvGraphicFramePr>
        <p:xfrm>
          <a:off x="2636429" y="4464410"/>
          <a:ext cx="1651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8" imgW="761669" imgH="203112" progId="Equation.DSMT4">
                  <p:embed/>
                </p:oleObj>
              </mc:Choice>
              <mc:Fallback>
                <p:oleObj name="Equation" r:id="rId8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429" y="4464410"/>
                        <a:ext cx="16510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8392" dir="1308085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80" name="Object 8"/>
          <p:cNvGraphicFramePr>
            <a:graphicFrameLocks noChangeAspect="1"/>
          </p:cNvGraphicFramePr>
          <p:nvPr/>
        </p:nvGraphicFramePr>
        <p:xfrm>
          <a:off x="4773613" y="3438525"/>
          <a:ext cx="234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10" imgW="825500" imgH="393700" progId="Equation.DSMT4">
                  <p:embed/>
                </p:oleObj>
              </mc:Choice>
              <mc:Fallback>
                <p:oleObj name="Equation" r:id="rId10" imgW="825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438525"/>
                        <a:ext cx="23463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6796" dir="1593903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57147" y="5418219"/>
            <a:ext cx="2286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60000"/>
              </a:spcBef>
              <a:buClr>
                <a:srgbClr val="DC0081"/>
              </a:buClr>
              <a:buSzPct val="75000"/>
              <a:buFont typeface="Wingdings" pitchFamily="2" charset="2"/>
              <a:buChar char="v"/>
            </a:pPr>
            <a:r>
              <a:rPr lang="zh-CN" altLang="en-US" kern="0" dirty="0" smtClean="0">
                <a:solidFill>
                  <a:srgbClr val="000048"/>
                </a:solidFill>
                <a:latin typeface="Arial"/>
                <a:ea typeface="楷体_GB2312"/>
              </a:rPr>
              <a:t>初值问题    </a:t>
            </a:r>
            <a:endParaRPr lang="zh-CN" altLang="en-US" kern="0" dirty="0">
              <a:solidFill>
                <a:srgbClr val="000048"/>
              </a:solidFill>
              <a:latin typeface="Arial"/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592" y="4464410"/>
            <a:ext cx="171072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60000"/>
              </a:spcBef>
              <a:buClr>
                <a:srgbClr val="DC0081"/>
              </a:buClr>
              <a:buSzPct val="75000"/>
              <a:buFont typeface="Wingdings" pitchFamily="2" charset="2"/>
              <a:buChar char="v"/>
            </a:pPr>
            <a:r>
              <a:rPr lang="zh-CN" altLang="en-US" kern="0" dirty="0">
                <a:solidFill>
                  <a:srgbClr val="000048"/>
                </a:solidFill>
                <a:latin typeface="Arial"/>
                <a:ea typeface="楷体_GB2312"/>
              </a:rPr>
              <a:t>取△</a:t>
            </a: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t→</a:t>
            </a:r>
            <a:r>
              <a:rPr lang="en-US" altLang="zh-CN" kern="0" dirty="0" smtClean="0">
                <a:solidFill>
                  <a:srgbClr val="000048"/>
                </a:solidFill>
                <a:latin typeface="Arial"/>
                <a:ea typeface="楷体_GB2312"/>
              </a:rPr>
              <a:t>0</a:t>
            </a:r>
            <a:endParaRPr lang="zh-CN" altLang="en-US" kern="0" dirty="0">
              <a:solidFill>
                <a:srgbClr val="000048"/>
              </a:solidFill>
              <a:latin typeface="Arial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7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7075" y="852488"/>
            <a:ext cx="6731000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342900" indent="-342900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于是：指数增长模型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2452688"/>
            <a:ext cx="5532438" cy="1939635"/>
          </a:xfrm>
        </p:spPr>
        <p:txBody>
          <a:bodyPr/>
          <a:lstStyle/>
          <a:p>
            <a:pPr marL="342900" indent="-342900"/>
            <a:r>
              <a:rPr lang="zh-CN" altLang="en-US" dirty="0" smtClean="0"/>
              <a:t>求解</a:t>
            </a:r>
          </a:p>
          <a:p>
            <a:pPr marL="742950" lvl="1" indent="-285750"/>
            <a:r>
              <a:rPr lang="zh-CN" altLang="en-US" dirty="0" smtClean="0"/>
              <a:t>符号演算</a:t>
            </a:r>
          </a:p>
          <a:p>
            <a:pPr marL="742950" lvl="1" indent="-285750"/>
            <a:r>
              <a:rPr lang="en-US" altLang="zh-CN" dirty="0" err="1" smtClean="0"/>
              <a:t>Matlab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模型</a:t>
            </a:r>
            <a:r>
              <a:rPr lang="zh-CN" altLang="en-US" dirty="0" smtClean="0"/>
              <a:t>解</a:t>
            </a:r>
            <a:endParaRPr lang="zh-CN" altLang="en-US" dirty="0" smtClean="0"/>
          </a:p>
        </p:txBody>
      </p:sp>
      <p:graphicFrame>
        <p:nvGraphicFramePr>
          <p:cNvPr id="798724" name="Object 4"/>
          <p:cNvGraphicFramePr>
            <a:graphicFrameLocks noChangeAspect="1"/>
          </p:cNvGraphicFramePr>
          <p:nvPr/>
        </p:nvGraphicFramePr>
        <p:xfrm>
          <a:off x="2460625" y="1438275"/>
          <a:ext cx="18145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4" imgW="837836" imgH="482391" progId="Equation.3">
                  <p:embed/>
                </p:oleObj>
              </mc:Choice>
              <mc:Fallback>
                <p:oleObj name="Equation" r:id="rId4" imgW="83783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1438275"/>
                        <a:ext cx="18145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8392" dir="1308085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151688" y="5435600"/>
            <a:ext cx="938077" cy="46166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48"/>
                </a:solidFill>
                <a:latin typeface="Arial" charset="0"/>
              </a:rPr>
              <a:t>l10.m</a:t>
            </a:r>
            <a:endParaRPr lang="en-US" altLang="zh-CN" dirty="0">
              <a:solidFill>
                <a:srgbClr val="000048"/>
              </a:solidFill>
              <a:latin typeface="Arial" charset="0"/>
            </a:endParaRPr>
          </a:p>
        </p:txBody>
      </p:sp>
      <p:graphicFrame>
        <p:nvGraphicFramePr>
          <p:cNvPr id="798726" name="Object 6"/>
          <p:cNvGraphicFramePr>
            <a:graphicFrameLocks noChangeAspect="1"/>
          </p:cNvGraphicFramePr>
          <p:nvPr/>
        </p:nvGraphicFramePr>
        <p:xfrm>
          <a:off x="2611438" y="4429125"/>
          <a:ext cx="15113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6" imgW="698500" imgH="241300" progId="Equation.DSMT4">
                  <p:embed/>
                </p:oleObj>
              </mc:Choice>
              <mc:Fallback>
                <p:oleObj name="Equation" r:id="rId6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429125"/>
                        <a:ext cx="15113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8392" dir="1308085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76378" y="5066266"/>
            <a:ext cx="4572000" cy="138499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0048"/>
                </a:solidFill>
                <a:latin typeface="+mn-lt"/>
                <a:ea typeface="+mn-ea"/>
              </a:rPr>
              <a:t>离散化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8"/>
              </a:buBlip>
            </a:pPr>
            <a:r>
              <a:rPr lang="en-US" altLang="zh-CN" dirty="0" err="1">
                <a:solidFill>
                  <a:srgbClr val="000048"/>
                </a:solidFill>
                <a:latin typeface="+mn-lt"/>
                <a:ea typeface="+mn-ea"/>
              </a:rPr>
              <a:t>er</a:t>
            </a:r>
            <a:r>
              <a:rPr lang="en-US" altLang="zh-CN" dirty="0">
                <a:solidFill>
                  <a:srgbClr val="000048"/>
                </a:solidFill>
                <a:latin typeface="+mn-lt"/>
                <a:ea typeface="+mn-ea"/>
              </a:rPr>
              <a:t> ≈1+r  (r&lt;&lt;1)   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Blip>
                <a:blip r:embed="rId8"/>
              </a:buBlip>
            </a:pPr>
            <a:r>
              <a:rPr lang="zh-CN" altLang="en-US" dirty="0">
                <a:solidFill>
                  <a:srgbClr val="000048"/>
                </a:solidFill>
                <a:latin typeface="+mn-lt"/>
                <a:ea typeface="+mn-ea"/>
              </a:rPr>
              <a:t>则有 </a:t>
            </a:r>
            <a:r>
              <a:rPr lang="en-US" altLang="zh-CN" dirty="0">
                <a:solidFill>
                  <a:srgbClr val="000048"/>
                </a:solidFill>
                <a:latin typeface="+mn-lt"/>
                <a:ea typeface="+mn-ea"/>
              </a:rPr>
              <a:t>x(t) ≈ x0 (1 +r)t</a:t>
            </a:r>
          </a:p>
        </p:txBody>
      </p:sp>
    </p:spTree>
    <p:extLst>
      <p:ext uri="{BB962C8B-B14F-4D97-AF65-F5344CB8AC3E}">
        <p14:creationId xmlns:p14="http://schemas.microsoft.com/office/powerpoint/2010/main" val="9073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623888"/>
            <a:ext cx="8080375" cy="4794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 smtClean="0">
                <a:solidFill>
                  <a:srgbClr val="008000"/>
                </a:solidFill>
                <a:latin typeface="Times New Roman" charset="0"/>
              </a:rPr>
              <a:t>模型二：阻滞增长模型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628775"/>
            <a:ext cx="7924800" cy="4081759"/>
          </a:xfrm>
        </p:spPr>
        <p:txBody>
          <a:bodyPr/>
          <a:lstStyle/>
          <a:p>
            <a:pPr marL="342900" indent="-342900"/>
            <a:r>
              <a:rPr lang="zh-CN" altLang="en-US" dirty="0" smtClean="0"/>
              <a:t>模型假设：增长率ｒ是人口</a:t>
            </a:r>
            <a:r>
              <a:rPr lang="en-US" altLang="zh-CN" dirty="0" smtClean="0"/>
              <a:t>x(t)</a:t>
            </a:r>
            <a:r>
              <a:rPr lang="zh-CN" altLang="en-US" dirty="0" smtClean="0"/>
              <a:t>的线性函数</a:t>
            </a:r>
          </a:p>
          <a:p>
            <a:pPr marL="342900" indent="-342900"/>
            <a:r>
              <a:rPr lang="zh-CN" altLang="en-US" dirty="0" smtClean="0"/>
              <a:t>　　　　　　　</a:t>
            </a:r>
            <a:r>
              <a:rPr lang="en-US" altLang="zh-CN" dirty="0" smtClean="0"/>
              <a:t>r(x)=r-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r&gt;0 </a:t>
            </a:r>
            <a:r>
              <a:rPr lang="zh-CN" altLang="en-US" dirty="0" smtClean="0"/>
              <a:t>）</a:t>
            </a:r>
          </a:p>
          <a:p>
            <a:pPr marL="342900" indent="-342900"/>
            <a:r>
              <a:rPr lang="zh-CN" altLang="en-US" dirty="0" smtClean="0"/>
              <a:t>设最大人口容量（自然资源和环境条件所能容纳的最大人口数量）为  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m</a:t>
            </a:r>
            <a:endParaRPr lang="en-US" altLang="zh-CN" baseline="-25000" dirty="0" smtClean="0"/>
          </a:p>
          <a:p>
            <a:pPr marL="342900" indent="-342900"/>
            <a:r>
              <a:rPr lang="en-US" altLang="zh-CN" dirty="0" smtClean="0"/>
              <a:t>                         </a:t>
            </a:r>
            <a:r>
              <a:rPr lang="en-US" altLang="zh-CN" dirty="0" smtClean="0"/>
              <a:t>r(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/>
              <a:t>)=0</a:t>
            </a:r>
          </a:p>
          <a:p>
            <a:pPr marL="342900" indent="-342900"/>
            <a:r>
              <a:rPr lang="en-US" altLang="zh-CN" dirty="0" smtClean="0"/>
              <a:t> </a:t>
            </a:r>
            <a:r>
              <a:rPr lang="zh-CN" altLang="en-US" dirty="0" smtClean="0"/>
              <a:t>有</a:t>
            </a:r>
          </a:p>
          <a:p>
            <a:pPr marL="342900" indent="-342900"/>
            <a:r>
              <a:rPr lang="zh-CN" altLang="en-US" dirty="0" smtClean="0"/>
              <a:t> </a:t>
            </a:r>
          </a:p>
          <a:p>
            <a:pPr marL="342900" indent="-342900"/>
            <a:r>
              <a:rPr lang="zh-CN" altLang="en-US" dirty="0" smtClean="0"/>
              <a:t>模型为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94225" y="1044575"/>
            <a:ext cx="196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8E"/>
                </a:solidFill>
                <a:latin typeface="Arial" charset="0"/>
                <a:ea typeface="宋体" charset="-122"/>
              </a:rPr>
              <a:t>Logistic</a:t>
            </a:r>
            <a:r>
              <a:rPr lang="zh-CN" altLang="en-US" b="1">
                <a:solidFill>
                  <a:srgbClr val="00008E"/>
                </a:solidFill>
                <a:latin typeface="Arial" charset="0"/>
                <a:ea typeface="宋体" charset="-122"/>
              </a:rPr>
              <a:t>模型</a:t>
            </a:r>
          </a:p>
        </p:txBody>
      </p:sp>
      <p:graphicFrame>
        <p:nvGraphicFramePr>
          <p:cNvPr id="800773" name="Object 5"/>
          <p:cNvGraphicFramePr>
            <a:graphicFrameLocks noChangeAspect="1"/>
          </p:cNvGraphicFramePr>
          <p:nvPr/>
        </p:nvGraphicFramePr>
        <p:xfrm>
          <a:off x="2754313" y="4830763"/>
          <a:ext cx="3325812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1168400" imgH="685800" progId="Equation.DSMT4">
                  <p:embed/>
                </p:oleObj>
              </mc:Choice>
              <mc:Fallback>
                <p:oleObj name="Equation" r:id="rId4" imgW="1168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830763"/>
                        <a:ext cx="3325812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0322" dir="1106097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64348"/>
              </p:ext>
            </p:extLst>
          </p:nvPr>
        </p:nvGraphicFramePr>
        <p:xfrm>
          <a:off x="2770877" y="3965486"/>
          <a:ext cx="21748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6" imgW="965200" imgH="431800" progId="Equation.DSMT4">
                  <p:embed/>
                </p:oleObj>
              </mc:Choice>
              <mc:Fallback>
                <p:oleObj name="Equation" r:id="rId6" imgW="965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877" y="3965486"/>
                        <a:ext cx="21748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33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98450" y="4891088"/>
            <a:ext cx="8534400" cy="781050"/>
            <a:chOff x="145" y="3042"/>
            <a:chExt cx="5376" cy="492"/>
          </a:xfrm>
        </p:grpSpPr>
        <p:pic>
          <p:nvPicPr>
            <p:cNvPr id="174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1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8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" y="3042"/>
              <a:ext cx="324" cy="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411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98488"/>
            <a:ext cx="8080375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342900" indent="-342900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于是：阻滞增长模型</a:t>
            </a:r>
          </a:p>
        </p:txBody>
      </p:sp>
      <p:sp>
        <p:nvSpPr>
          <p:cNvPr id="1741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38175" y="2930525"/>
            <a:ext cx="7307263" cy="420688"/>
          </a:xfrm>
        </p:spPr>
        <p:txBody>
          <a:bodyPr/>
          <a:lstStyle/>
          <a:p>
            <a:pPr marL="342900" indent="-342900"/>
            <a:r>
              <a:rPr lang="zh-CN" altLang="en-US" smtClean="0"/>
              <a:t>求解 </a:t>
            </a:r>
          </a:p>
        </p:txBody>
      </p:sp>
      <p:sp>
        <p:nvSpPr>
          <p:cNvPr id="17413" name="Rectangle 18"/>
          <p:cNvSpPr>
            <a:spLocks noChangeArrowheads="1"/>
          </p:cNvSpPr>
          <p:nvPr/>
        </p:nvSpPr>
        <p:spPr bwMode="auto">
          <a:xfrm>
            <a:off x="5516563" y="674688"/>
            <a:ext cx="196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8E"/>
                </a:solidFill>
                <a:latin typeface="Arial" charset="0"/>
                <a:ea typeface="宋体" charset="-122"/>
              </a:rPr>
              <a:t>Logistic</a:t>
            </a:r>
            <a:r>
              <a:rPr lang="zh-CN" altLang="en-US" b="1">
                <a:solidFill>
                  <a:srgbClr val="00008E"/>
                </a:solidFill>
                <a:latin typeface="Arial" charset="0"/>
                <a:ea typeface="宋体" charset="-122"/>
              </a:rPr>
              <a:t>模型</a:t>
            </a:r>
          </a:p>
        </p:txBody>
      </p:sp>
      <p:graphicFrame>
        <p:nvGraphicFramePr>
          <p:cNvPr id="802835" name="Object 19"/>
          <p:cNvGraphicFramePr>
            <a:graphicFrameLocks noChangeAspect="1"/>
          </p:cNvGraphicFramePr>
          <p:nvPr/>
        </p:nvGraphicFramePr>
        <p:xfrm>
          <a:off x="2420938" y="1390650"/>
          <a:ext cx="290353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5" imgW="1167893" imgH="634725" progId="Equation.3">
                  <p:embed/>
                </p:oleObj>
              </mc:Choice>
              <mc:Fallback>
                <p:oleObj name="Equation" r:id="rId5" imgW="1167893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390650"/>
                        <a:ext cx="2903537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0322" dir="1106097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6" name="Object 20"/>
          <p:cNvGraphicFramePr>
            <a:graphicFrameLocks noChangeAspect="1"/>
          </p:cNvGraphicFramePr>
          <p:nvPr/>
        </p:nvGraphicFramePr>
        <p:xfrm>
          <a:off x="2347913" y="3182938"/>
          <a:ext cx="3713162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7" imgW="1320227" imgH="622030" progId="Equation.3">
                  <p:embed/>
                </p:oleObj>
              </mc:Choice>
              <mc:Fallback>
                <p:oleObj name="Equation" r:id="rId7" imgW="1320227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3182938"/>
                        <a:ext cx="3713162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80322" dir="1106097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21"/>
          <p:cNvSpPr>
            <a:spLocks noChangeArrowheads="1"/>
          </p:cNvSpPr>
          <p:nvPr/>
        </p:nvSpPr>
        <p:spPr bwMode="auto">
          <a:xfrm>
            <a:off x="7151688" y="5435600"/>
            <a:ext cx="938212" cy="4619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8"/>
                </a:solidFill>
                <a:latin typeface="Arial" charset="0"/>
              </a:rPr>
              <a:t>l06.m</a:t>
            </a:r>
          </a:p>
        </p:txBody>
      </p:sp>
    </p:spTree>
    <p:extLst>
      <p:ext uri="{BB962C8B-B14F-4D97-AF65-F5344CB8AC3E}">
        <p14:creationId xmlns:p14="http://schemas.microsoft.com/office/powerpoint/2010/main" val="886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576388"/>
            <a:ext cx="4022725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untitl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1565275"/>
            <a:ext cx="40195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895350"/>
            <a:ext cx="6731000" cy="420688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图示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408863" y="26797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00006C"/>
                </a:solidFill>
                <a:latin typeface="楷体_GB2312" pitchFamily="49" charset="-122"/>
              </a:rPr>
              <a:t>阻滞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24575" y="17859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00006C"/>
                </a:solidFill>
                <a:latin typeface="楷体_GB2312" pitchFamily="49" charset="-122"/>
              </a:rPr>
              <a:t>指数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512888" y="35941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00006C"/>
                </a:solidFill>
                <a:latin typeface="楷体_GB2312" pitchFamily="49" charset="-122"/>
              </a:rPr>
              <a:t>阻滞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292350" y="223202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00006C"/>
                </a:solidFill>
                <a:latin typeface="楷体_GB2312" pitchFamily="49" charset="-122"/>
              </a:rPr>
              <a:t>指数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38188" y="5054600"/>
            <a:ext cx="7321550" cy="420688"/>
          </a:xfrm>
          <a:noFill/>
        </p:spPr>
        <p:txBody>
          <a:bodyPr/>
          <a:lstStyle/>
          <a:p>
            <a:r>
              <a:rPr lang="zh-CN" altLang="en-US" smtClean="0"/>
              <a:t>求解 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151688" y="5435600"/>
            <a:ext cx="938077" cy="46166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48"/>
                </a:solidFill>
                <a:latin typeface="Arial" charset="0"/>
              </a:rPr>
              <a:t>l10.m</a:t>
            </a:r>
            <a:endParaRPr lang="en-US" altLang="zh-CN" dirty="0">
              <a:solidFill>
                <a:srgbClr val="000048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598488"/>
            <a:ext cx="7248525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kumimoji="1" lang="zh-CN" altLang="en-US" sz="2400" b="0" smtClean="0">
                <a:solidFill>
                  <a:srgbClr val="000044"/>
                </a:solidFill>
                <a:latin typeface="楷体_GB2312" pitchFamily="49" charset="-122"/>
                <a:ea typeface="楷体_GB2312" pitchFamily="49" charset="-122"/>
              </a:rPr>
              <a:t>参数估计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255713"/>
            <a:ext cx="7923213" cy="1939635"/>
          </a:xfrm>
        </p:spPr>
        <p:txBody>
          <a:bodyPr/>
          <a:lstStyle/>
          <a:p>
            <a:r>
              <a:rPr lang="zh-CN" altLang="en-US" dirty="0" smtClean="0"/>
              <a:t>统计方法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最小二乘法</a:t>
            </a:r>
          </a:p>
          <a:p>
            <a:pPr lvl="1"/>
            <a:r>
              <a:rPr kumimoji="1" lang="zh-CN" altLang="en-US" dirty="0" smtClean="0">
                <a:solidFill>
                  <a:srgbClr val="000044"/>
                </a:solidFill>
                <a:latin typeface="楷体_GB2312" pitchFamily="49" charset="-122"/>
              </a:rPr>
              <a:t>参数 </a:t>
            </a:r>
            <a:r>
              <a:rPr kumimoji="1" lang="en-US" altLang="zh-CN" i="1" dirty="0" smtClean="0">
                <a:solidFill>
                  <a:srgbClr val="000044"/>
                </a:solidFill>
                <a:latin typeface="楷体_GB2312" pitchFamily="49" charset="-122"/>
              </a:rPr>
              <a:t>r </a:t>
            </a:r>
            <a:r>
              <a:rPr kumimoji="1" lang="zh-CN" altLang="en-US" dirty="0" smtClean="0">
                <a:solidFill>
                  <a:srgbClr val="000044"/>
                </a:solidFill>
                <a:latin typeface="楷体_GB2312" pitchFamily="49" charset="-122"/>
              </a:rPr>
              <a:t>或 </a:t>
            </a:r>
            <a:r>
              <a:rPr kumimoji="1" lang="en-US" altLang="zh-CN" i="1" dirty="0" smtClean="0">
                <a:solidFill>
                  <a:srgbClr val="000044"/>
                </a:solidFill>
                <a:latin typeface="楷体_GB2312" pitchFamily="49" charset="-122"/>
              </a:rPr>
              <a:t>r, </a:t>
            </a:r>
            <a:r>
              <a:rPr kumimoji="1" lang="en-US" altLang="zh-CN" i="1" dirty="0" err="1" smtClean="0">
                <a:solidFill>
                  <a:srgbClr val="000044"/>
                </a:solidFill>
                <a:latin typeface="楷体_GB2312" pitchFamily="49" charset="-122"/>
              </a:rPr>
              <a:t>x</a:t>
            </a:r>
            <a:r>
              <a:rPr kumimoji="1" lang="en-US" altLang="zh-CN" i="1" baseline="-25000" dirty="0" err="1" smtClean="0">
                <a:solidFill>
                  <a:srgbClr val="000044"/>
                </a:solidFill>
                <a:latin typeface="楷体_GB2312" pitchFamily="49" charset="-122"/>
              </a:rPr>
              <a:t>m</a:t>
            </a:r>
            <a:endParaRPr kumimoji="1" lang="en-US" altLang="zh-CN" i="1" baseline="-25000" dirty="0" smtClean="0">
              <a:solidFill>
                <a:srgbClr val="000044"/>
              </a:solidFill>
              <a:latin typeface="楷体_GB2312" pitchFamily="49" charset="-122"/>
            </a:endParaRPr>
          </a:p>
          <a:p>
            <a:pPr lvl="1"/>
            <a:r>
              <a:rPr kumimoji="1" lang="en-US" altLang="zh-CN" dirty="0" err="1" smtClean="0">
                <a:solidFill>
                  <a:srgbClr val="000044"/>
                </a:solidFill>
                <a:latin typeface="楷体_GB2312" pitchFamily="49" charset="-122"/>
              </a:rPr>
              <a:t>Matlab</a:t>
            </a:r>
            <a:r>
              <a:rPr kumimoji="1" lang="zh-CN" altLang="en-US" dirty="0" smtClean="0">
                <a:solidFill>
                  <a:srgbClr val="000044"/>
                </a:solidFill>
                <a:latin typeface="楷体_GB2312" pitchFamily="49" charset="-122"/>
              </a:rPr>
              <a:t>编程</a:t>
            </a:r>
            <a:endParaRPr kumimoji="1" lang="en-US" altLang="zh-CN" dirty="0">
              <a:solidFill>
                <a:srgbClr val="000044"/>
              </a:solidFill>
              <a:latin typeface="楷体_GB2312" pitchFamily="49" charset="-122"/>
            </a:endParaRPr>
          </a:p>
          <a:p>
            <a:r>
              <a:rPr kumimoji="1" lang="zh-CN" altLang="en-US" dirty="0" smtClean="0">
                <a:solidFill>
                  <a:srgbClr val="000044"/>
                </a:solidFill>
                <a:latin typeface="楷体_GB2312" pitchFamily="49" charset="-122"/>
              </a:rPr>
              <a:t>例：人口数据（单位</a:t>
            </a:r>
            <a:r>
              <a:rPr kumimoji="1" lang="en-US" altLang="zh-CN" dirty="0" smtClean="0">
                <a:solidFill>
                  <a:srgbClr val="000044"/>
                </a:solidFill>
                <a:latin typeface="楷体_GB2312" pitchFamily="49" charset="-122"/>
              </a:rPr>
              <a:t>~</a:t>
            </a:r>
            <a:r>
              <a:rPr kumimoji="1" lang="zh-CN" altLang="en-US" dirty="0" smtClean="0">
                <a:solidFill>
                  <a:srgbClr val="000044"/>
                </a:solidFill>
                <a:latin typeface="楷体_GB2312" pitchFamily="49" charset="-122"/>
              </a:rPr>
              <a:t>百万）</a:t>
            </a:r>
            <a:endParaRPr kumimoji="1" lang="zh-CN" altLang="en-US" dirty="0" smtClean="0">
              <a:solidFill>
                <a:srgbClr val="000044"/>
              </a:solidFill>
              <a:latin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683" y="3408940"/>
            <a:ext cx="793040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ea typeface="宋体" charset="-122"/>
              </a:rPr>
              <a:t>1961         1962         </a:t>
            </a:r>
            <a:r>
              <a:rPr kumimoji="1" lang="en-US" altLang="zh-CN" dirty="0" smtClean="0">
                <a:solidFill>
                  <a:srgbClr val="000000"/>
                </a:solidFill>
                <a:ea typeface="宋体" charset="-122"/>
              </a:rPr>
              <a:t>1963   ……   </a:t>
            </a:r>
            <a:r>
              <a:rPr kumimoji="1" lang="en-US" altLang="zh-CN" dirty="0">
                <a:solidFill>
                  <a:srgbClr val="000000"/>
                </a:solidFill>
                <a:ea typeface="宋体" charset="-122"/>
              </a:rPr>
              <a:t>2000         2001         2002</a:t>
            </a:r>
          </a:p>
          <a:p>
            <a:pPr lvl="0" eaLnBrk="1" hangingPunct="1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000000"/>
                </a:solidFill>
                <a:ea typeface="宋体" charset="-122"/>
              </a:rPr>
              <a:t>672.78      685.88      </a:t>
            </a:r>
            <a:r>
              <a:rPr kumimoji="1" lang="en-US" altLang="zh-CN" dirty="0">
                <a:solidFill>
                  <a:srgbClr val="000000"/>
                </a:solidFill>
                <a:ea typeface="宋体" charset="-122"/>
              </a:rPr>
              <a:t>700.22……   </a:t>
            </a:r>
            <a:r>
              <a:rPr kumimoji="1" lang="en-US" altLang="zh-CN" dirty="0" smtClean="0">
                <a:solidFill>
                  <a:srgbClr val="000000"/>
                </a:solidFill>
                <a:ea typeface="宋体" charset="-122"/>
              </a:rPr>
              <a:t>1282.5      </a:t>
            </a:r>
            <a:r>
              <a:rPr kumimoji="1" lang="en-US" altLang="zh-CN" dirty="0">
                <a:solidFill>
                  <a:srgbClr val="000000"/>
                </a:solidFill>
                <a:ea typeface="宋体" charset="-122"/>
              </a:rPr>
              <a:t>1292.6 </a:t>
            </a:r>
            <a:r>
              <a:rPr kumimoji="1" lang="en-US" altLang="zh-CN" dirty="0" smtClean="0">
                <a:solidFill>
                  <a:srgbClr val="000000"/>
                </a:solidFill>
                <a:ea typeface="宋体" charset="-122"/>
              </a:rPr>
              <a:t>     </a:t>
            </a:r>
            <a:r>
              <a:rPr kumimoji="1" lang="en-US" altLang="zh-CN" dirty="0">
                <a:solidFill>
                  <a:srgbClr val="000000"/>
                </a:solidFill>
                <a:ea typeface="宋体" charset="-122"/>
              </a:rPr>
              <a:t>1302.3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151688" y="5435600"/>
            <a:ext cx="915251" cy="46166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48"/>
                </a:solidFill>
                <a:latin typeface="Arial" charset="0"/>
              </a:rPr>
              <a:t>l11.m</a:t>
            </a:r>
            <a:endParaRPr lang="en-US" altLang="zh-CN" dirty="0">
              <a:solidFill>
                <a:srgbClr val="000048"/>
              </a:solidFill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601" y="4687703"/>
            <a:ext cx="772468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>
              <a:lnSpc>
                <a:spcPct val="90000"/>
              </a:lnSpc>
              <a:spcBef>
                <a:spcPct val="60000"/>
              </a:spcBef>
              <a:buClr>
                <a:srgbClr val="DC0081"/>
              </a:buClr>
              <a:buSzPct val="75000"/>
              <a:buFont typeface="Wingdings" pitchFamily="2" charset="2"/>
              <a:buChar char="v"/>
            </a:pPr>
            <a:r>
              <a:rPr lang="zh-CN" altLang="en-US" dirty="0"/>
              <a:t>第六次全国</a:t>
            </a:r>
            <a:r>
              <a:rPr lang="zh-CN" altLang="en-US" dirty="0" smtClean="0"/>
              <a:t>人口普查：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marL="687388" lvl="1" indent="-230188">
              <a:lnSpc>
                <a:spcPct val="90000"/>
              </a:lnSpc>
              <a:spcBef>
                <a:spcPct val="60000"/>
              </a:spcBef>
              <a:buClr>
                <a:srgbClr val="DC0081"/>
              </a:buClr>
              <a:buSzPct val="75000"/>
              <a:buFont typeface="Wingdings" pitchFamily="2" charset="2"/>
              <a:buChar char="v"/>
            </a:pPr>
            <a:r>
              <a:rPr lang="en-US" altLang="zh-CN" dirty="0" smtClean="0"/>
              <a:t>1,370,536,875</a:t>
            </a:r>
            <a:r>
              <a:rPr lang="zh-CN" altLang="en-US" dirty="0" smtClean="0"/>
              <a:t>人</a:t>
            </a:r>
            <a:endParaRPr kumimoji="1" lang="zh-CN" altLang="en-US" kern="0" dirty="0">
              <a:solidFill>
                <a:srgbClr val="000044"/>
              </a:solidFill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172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59700" cy="20574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4000" b="0" smtClean="0">
                <a:solidFill>
                  <a:srgbClr val="8411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  <a:ea typeface="方正舒体" pitchFamily="2" charset="-122"/>
              </a:rPr>
              <a:t>END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925" y="4241800"/>
            <a:ext cx="8002588" cy="14430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mtClean="0"/>
              <a:t>符号必须定义</a:t>
            </a:r>
          </a:p>
          <a:p>
            <a:pPr lvl="1">
              <a:spcBef>
                <a:spcPct val="50000"/>
              </a:spcBef>
            </a:pPr>
            <a:r>
              <a:rPr lang="zh-CN" altLang="en-US" smtClean="0"/>
              <a:t>数值运算</a:t>
            </a:r>
            <a:r>
              <a:rPr lang="en-US" altLang="zh-CN" smtClean="0"/>
              <a:t>——</a:t>
            </a:r>
            <a:r>
              <a:rPr lang="zh-CN" altLang="en-US" smtClean="0"/>
              <a:t>赋值</a:t>
            </a:r>
          </a:p>
          <a:p>
            <a:pPr lvl="1">
              <a:spcBef>
                <a:spcPct val="50000"/>
              </a:spcBef>
            </a:pPr>
            <a:r>
              <a:rPr lang="zh-CN" altLang="en-US" smtClean="0"/>
              <a:t>符号运算</a:t>
            </a:r>
            <a:r>
              <a:rPr lang="en-US" altLang="zh-CN" smtClean="0"/>
              <a:t>——</a:t>
            </a:r>
            <a:r>
              <a:rPr lang="zh-CN" altLang="en-US" smtClean="0"/>
              <a:t>定义</a:t>
            </a:r>
            <a:r>
              <a:rPr lang="en-US" altLang="zh-CN" smtClean="0"/>
              <a:t>——</a:t>
            </a:r>
            <a:r>
              <a:rPr lang="zh-CN" altLang="en-US" smtClean="0"/>
              <a:t>符号型、字符串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094038" y="1968500"/>
            <a:ext cx="1801812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例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2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：</a:t>
            </a:r>
          </a:p>
          <a:p>
            <a:pPr marL="230188" indent="-230188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  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x=‘x’</a:t>
            </a:r>
          </a:p>
          <a:p>
            <a:pPr marL="230188" indent="-230188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y1=x^2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809625" y="1968500"/>
            <a:ext cx="2514600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例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1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：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  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y1=x^2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y2='x^2'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y3=sym('x^2')</a:t>
            </a:r>
          </a:p>
        </p:txBody>
      </p:sp>
      <p:sp>
        <p:nvSpPr>
          <p:cNvPr id="4101" name="Rectangle 8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一、</a:t>
            </a:r>
            <a:r>
              <a:rPr lang="en-US" altLang="zh-CN" smtClean="0"/>
              <a:t>Matlab</a:t>
            </a:r>
            <a:r>
              <a:rPr lang="zh-CN" altLang="en-US" smtClean="0"/>
              <a:t>符号定义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744538" y="1363663"/>
            <a:ext cx="2674937" cy="53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tabLst>
                <a:tab pos="457200" algn="l"/>
              </a:tabLst>
            </a:pPr>
            <a:r>
              <a:rPr lang="en-US" altLang="zh-CN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、感受符号</a:t>
            </a:r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7688263" y="5440363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l01.m</a:t>
            </a:r>
          </a:p>
        </p:txBody>
      </p:sp>
      <p:sp>
        <p:nvSpPr>
          <p:cNvPr id="4104" name="Rectangle 13"/>
          <p:cNvSpPr>
            <a:spLocks noChangeArrowheads="1"/>
          </p:cNvSpPr>
          <p:nvPr/>
        </p:nvSpPr>
        <p:spPr bwMode="auto">
          <a:xfrm>
            <a:off x="5146675" y="1968500"/>
            <a:ext cx="1328738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例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3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：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  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x=‘3’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x+1</a:t>
            </a:r>
          </a:p>
        </p:txBody>
      </p:sp>
      <p:sp>
        <p:nvSpPr>
          <p:cNvPr id="4105" name="Rectangle 14"/>
          <p:cNvSpPr>
            <a:spLocks noChangeArrowheads="1"/>
          </p:cNvSpPr>
          <p:nvPr/>
        </p:nvSpPr>
        <p:spPr bwMode="auto">
          <a:xfrm>
            <a:off x="6602413" y="1955800"/>
            <a:ext cx="15875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例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4</a:t>
            </a:r>
            <a:r>
              <a:rPr lang="zh-CN" altLang="en-US">
                <a:solidFill>
                  <a:srgbClr val="000048"/>
                </a:solidFill>
                <a:latin typeface="Arial" charset="0"/>
              </a:rPr>
              <a:t>：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  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syms x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   y1=x^2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1260475"/>
            <a:ext cx="5356225" cy="20637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rgbClr val="00004E"/>
                </a:solidFill>
              </a:rPr>
              <a:t>定义符号变量</a:t>
            </a:r>
          </a:p>
          <a:p>
            <a:endParaRPr lang="zh-CN" altLang="en-US" smtClean="0">
              <a:solidFill>
                <a:srgbClr val="00004E"/>
              </a:solidFill>
            </a:endParaRPr>
          </a:p>
          <a:p>
            <a:endParaRPr lang="zh-CN" altLang="en-US" smtClean="0">
              <a:solidFill>
                <a:srgbClr val="00004E"/>
              </a:solidFill>
            </a:endParaRPr>
          </a:p>
          <a:p>
            <a:r>
              <a:rPr lang="zh-CN" altLang="en-US" smtClean="0">
                <a:solidFill>
                  <a:srgbClr val="00004E"/>
                </a:solidFill>
              </a:rPr>
              <a:t>定义符号表达式：函数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74688" y="622300"/>
            <a:ext cx="7232650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</a:rPr>
              <a:t>、定义符号</a:t>
            </a:r>
          </a:p>
        </p:txBody>
      </p:sp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7886700" y="574833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l02.m</a:t>
            </a:r>
          </a:p>
        </p:txBody>
      </p:sp>
      <p:sp>
        <p:nvSpPr>
          <p:cNvPr id="5125" name="Rectangle 12"/>
          <p:cNvSpPr>
            <a:spLocks noChangeArrowheads="1"/>
          </p:cNvSpPr>
          <p:nvPr/>
        </p:nvSpPr>
        <p:spPr bwMode="auto">
          <a:xfrm>
            <a:off x="835025" y="5802313"/>
            <a:ext cx="6921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例</a:t>
            </a:r>
          </a:p>
        </p:txBody>
      </p:sp>
      <p:graphicFrame>
        <p:nvGraphicFramePr>
          <p:cNvPr id="1349767" name="Group 135"/>
          <p:cNvGraphicFramePr>
            <a:graphicFrameLocks noGrp="1"/>
          </p:cNvGraphicFramePr>
          <p:nvPr/>
        </p:nvGraphicFramePr>
        <p:xfrm>
          <a:off x="981075" y="3451225"/>
          <a:ext cx="7404100" cy="2190750"/>
        </p:xfrm>
        <a:graphic>
          <a:graphicData uri="http://schemas.openxmlformats.org/drawingml/2006/table">
            <a:tbl>
              <a:tblPr/>
              <a:tblGrid>
                <a:gridCol w="1851025"/>
                <a:gridCol w="5553075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数字型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 = 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符号型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syms x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 = …    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或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 =sym(’ ……’)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字符串型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 =’……’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f=inline(‘…’)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函数文件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E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9769" name="Group 137"/>
          <p:cNvGraphicFramePr>
            <a:graphicFrameLocks noGrp="1"/>
          </p:cNvGraphicFramePr>
          <p:nvPr/>
        </p:nvGraphicFramePr>
        <p:xfrm>
          <a:off x="927100" y="1898650"/>
          <a:ext cx="7442200" cy="876300"/>
        </p:xfrm>
        <a:graphic>
          <a:graphicData uri="http://schemas.openxmlformats.org/drawingml/2006/table">
            <a:tbl>
              <a:tblPr/>
              <a:tblGrid>
                <a:gridCol w="2046288"/>
                <a:gridCol w="1884362"/>
                <a:gridCol w="1581150"/>
                <a:gridCol w="19304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符号型变量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syms  x  y  z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字符串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 =‘x’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清除符号变量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clear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E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E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2488" y="754063"/>
            <a:ext cx="2271712" cy="420687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 algn="just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E"/>
                </a:solidFill>
                <a:ea typeface="楷体_GB2312" pitchFamily="49" charset="-122"/>
              </a:rPr>
              <a:t>进一步说明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477963"/>
            <a:ext cx="7085013" cy="42545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00004E"/>
                </a:solidFill>
              </a:rPr>
              <a:t>求函数值</a:t>
            </a:r>
            <a:r>
              <a:rPr lang="en-US" altLang="zh-CN" smtClean="0">
                <a:solidFill>
                  <a:srgbClr val="00004E"/>
                </a:solidFill>
              </a:rPr>
              <a:t>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00004E"/>
                </a:solidFill>
              </a:rPr>
              <a:t>符号 字符串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4E"/>
                </a:solidFill>
              </a:rPr>
              <a:t>      	</a:t>
            </a:r>
            <a:r>
              <a:rPr lang="en-US" altLang="zh-CN" smtClean="0">
                <a:solidFill>
                  <a:srgbClr val="00004E"/>
                </a:solidFill>
              </a:rPr>
              <a:t>x=….      eval( f )</a:t>
            </a:r>
          </a:p>
          <a:p>
            <a:pPr lvl="1" algn="just"/>
            <a:r>
              <a:rPr lang="zh-CN" altLang="en-US" smtClean="0">
                <a:solidFill>
                  <a:srgbClr val="00004E"/>
                </a:solidFill>
              </a:rPr>
              <a:t>运算符   </a:t>
            </a:r>
            <a:r>
              <a:rPr lang="en-US" altLang="zh-CN" smtClean="0">
                <a:solidFill>
                  <a:srgbClr val="00004E"/>
                </a:solidFill>
              </a:rPr>
              <a:t>inline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</a:rPr>
              <a:t>                 f(…)</a:t>
            </a:r>
          </a:p>
          <a:p>
            <a:pPr algn="just"/>
            <a:r>
              <a:rPr lang="zh-CN" altLang="en-US" smtClean="0">
                <a:solidFill>
                  <a:srgbClr val="00004E"/>
                </a:solidFill>
              </a:rPr>
              <a:t>符号表达式</a:t>
            </a:r>
          </a:p>
          <a:p>
            <a:pPr lvl="1" algn="just"/>
            <a:r>
              <a:rPr lang="zh-CN" altLang="en-US" smtClean="0">
                <a:solidFill>
                  <a:srgbClr val="00004E"/>
                </a:solidFill>
              </a:rPr>
              <a:t>函数</a:t>
            </a:r>
          </a:p>
          <a:p>
            <a:pPr lvl="1" algn="just"/>
            <a:r>
              <a:rPr lang="zh-CN" altLang="en-US" smtClean="0">
                <a:solidFill>
                  <a:srgbClr val="00004E"/>
                </a:solidFill>
              </a:rPr>
              <a:t>矩阵</a:t>
            </a:r>
          </a:p>
          <a:p>
            <a:pPr lvl="1" algn="just"/>
            <a:r>
              <a:rPr lang="zh-CN" altLang="en-US" smtClean="0">
                <a:solidFill>
                  <a:srgbClr val="00004E"/>
                </a:solidFill>
              </a:rPr>
              <a:t>方程</a:t>
            </a:r>
          </a:p>
        </p:txBody>
      </p:sp>
      <p:sp>
        <p:nvSpPr>
          <p:cNvPr id="6148" name="Rectangle 14"/>
          <p:cNvSpPr>
            <a:spLocks noChangeArrowheads="1"/>
          </p:cNvSpPr>
          <p:nvPr/>
        </p:nvSpPr>
        <p:spPr bwMode="auto">
          <a:xfrm>
            <a:off x="7527925" y="532923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l03.m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716088"/>
            <a:ext cx="8223250" cy="4229100"/>
          </a:xfrm>
        </p:spPr>
        <p:txBody>
          <a:bodyPr/>
          <a:lstStyle/>
          <a:p>
            <a:r>
              <a:rPr lang="zh-CN" altLang="en-US" smtClean="0">
                <a:solidFill>
                  <a:srgbClr val="00004E"/>
                </a:solidFill>
              </a:rPr>
              <a:t>符号型</a:t>
            </a:r>
          </a:p>
          <a:p>
            <a:endParaRPr lang="zh-CN" altLang="en-US" smtClean="0">
              <a:solidFill>
                <a:srgbClr val="00004E"/>
              </a:solidFill>
            </a:endParaRPr>
          </a:p>
          <a:p>
            <a:endParaRPr lang="zh-CN" altLang="en-US" smtClean="0">
              <a:solidFill>
                <a:srgbClr val="00004E"/>
              </a:solidFill>
            </a:endParaRPr>
          </a:p>
          <a:p>
            <a:r>
              <a:rPr lang="zh-CN" altLang="en-US" smtClean="0">
                <a:solidFill>
                  <a:srgbClr val="00004E"/>
                </a:solidFill>
              </a:rPr>
              <a:t>函数化简</a:t>
            </a:r>
          </a:p>
          <a:p>
            <a:endParaRPr lang="zh-CN" altLang="en-US" smtClean="0">
              <a:solidFill>
                <a:srgbClr val="00004E"/>
              </a:solidFill>
            </a:endParaRPr>
          </a:p>
          <a:p>
            <a:endParaRPr lang="zh-CN" altLang="en-US" smtClean="0">
              <a:solidFill>
                <a:srgbClr val="00004E"/>
              </a:solidFill>
            </a:endParaRPr>
          </a:p>
          <a:p>
            <a:r>
              <a:rPr lang="zh-CN" altLang="en-US" smtClean="0">
                <a:solidFill>
                  <a:srgbClr val="00004E"/>
                </a:solidFill>
              </a:rPr>
              <a:t>函数计算器</a:t>
            </a:r>
          </a:p>
          <a:p>
            <a:pPr lvl="1"/>
            <a:r>
              <a:rPr lang="en-US" altLang="zh-CN" smtClean="0">
                <a:solidFill>
                  <a:srgbClr val="00004E"/>
                </a:solidFill>
              </a:rPr>
              <a:t>funtool</a:t>
            </a:r>
          </a:p>
        </p:txBody>
      </p:sp>
      <p:sp>
        <p:nvSpPr>
          <p:cNvPr id="7171" name="Rectangle 45"/>
          <p:cNvSpPr>
            <a:spLocks noChangeArrowheads="1"/>
          </p:cNvSpPr>
          <p:nvPr/>
        </p:nvSpPr>
        <p:spPr bwMode="auto">
          <a:xfrm>
            <a:off x="7415213" y="571023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l04.m</a:t>
            </a:r>
          </a:p>
        </p:txBody>
      </p:sp>
      <p:graphicFrame>
        <p:nvGraphicFramePr>
          <p:cNvPr id="1355011" name="Group 259"/>
          <p:cNvGraphicFramePr>
            <a:graphicFrameLocks noGrp="1"/>
          </p:cNvGraphicFramePr>
          <p:nvPr/>
        </p:nvGraphicFramePr>
        <p:xfrm>
          <a:off x="1039813" y="3997325"/>
          <a:ext cx="7318375" cy="876300"/>
        </p:xfrm>
        <a:graphic>
          <a:graphicData uri="http://schemas.openxmlformats.org/drawingml/2006/table">
            <a:tbl>
              <a:tblPr/>
              <a:tblGrid>
                <a:gridCol w="1042987"/>
                <a:gridCol w="1397000"/>
                <a:gridCol w="1220788"/>
                <a:gridCol w="928687"/>
                <a:gridCol w="1025525"/>
                <a:gridCol w="1703388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pretty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美化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simplify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简化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collect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合并同类项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factor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分解因式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expand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展开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simple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各种简化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54902" name="Group 150"/>
          <p:cNvGraphicFramePr>
            <a:graphicFrameLocks noGrp="1"/>
          </p:cNvGraphicFramePr>
          <p:nvPr/>
        </p:nvGraphicFramePr>
        <p:xfrm>
          <a:off x="1060450" y="2392363"/>
          <a:ext cx="7297737" cy="476250"/>
        </p:xfrm>
        <a:graphic>
          <a:graphicData uri="http://schemas.openxmlformats.org/drawingml/2006/table">
            <a:tbl>
              <a:tblPr/>
              <a:tblGrid>
                <a:gridCol w="1500187"/>
                <a:gridCol w="3055938"/>
                <a:gridCol w="2741612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+ - * / ^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复合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compose(f , g)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反函数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finverse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(f)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5" name="Rectangle 261"/>
          <p:cNvSpPr>
            <a:spLocks noGrp="1" noChangeArrowheads="1"/>
          </p:cNvSpPr>
          <p:nvPr>
            <p:ph type="title"/>
          </p:nvPr>
        </p:nvSpPr>
        <p:spPr>
          <a:xfrm>
            <a:off x="585788" y="327025"/>
            <a:ext cx="8062912" cy="641350"/>
          </a:xfrm>
        </p:spPr>
        <p:txBody>
          <a:bodyPr/>
          <a:lstStyle/>
          <a:p>
            <a:r>
              <a:rPr lang="zh-CN" altLang="en-US" smtClean="0"/>
              <a:t>二、</a:t>
            </a:r>
            <a:r>
              <a:rPr lang="en-US" altLang="zh-CN" smtClean="0"/>
              <a:t>Matlab</a:t>
            </a:r>
            <a:r>
              <a:rPr lang="zh-CN" altLang="en-US" smtClean="0"/>
              <a:t>符号运算</a:t>
            </a:r>
          </a:p>
        </p:txBody>
      </p:sp>
      <p:sp>
        <p:nvSpPr>
          <p:cNvPr id="7206" name="Rectangle 262"/>
          <p:cNvSpPr>
            <a:spLocks noChangeArrowheads="1"/>
          </p:cNvSpPr>
          <p:nvPr/>
        </p:nvSpPr>
        <p:spPr bwMode="auto">
          <a:xfrm>
            <a:off x="692150" y="1063625"/>
            <a:ext cx="2784475" cy="53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tabLst>
                <a:tab pos="457200" algn="l"/>
              </a:tabLst>
            </a:pPr>
            <a:r>
              <a:rPr lang="en-US" altLang="zh-CN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、初等运算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7828" name="Object 4"/>
          <p:cNvGraphicFramePr>
            <a:graphicFrameLocks noChangeAspect="1"/>
          </p:cNvGraphicFramePr>
          <p:nvPr/>
        </p:nvGraphicFramePr>
        <p:xfrm>
          <a:off x="1997075" y="1403350"/>
          <a:ext cx="1155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4" imgW="573586" imgH="257786" progId="Equation.DSMT4">
                  <p:embed/>
                </p:oleObj>
              </mc:Choice>
              <mc:Fallback>
                <p:oleObj name="Equation" r:id="rId4" imgW="573586" imgH="25778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403350"/>
                        <a:ext cx="1155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611188"/>
            <a:ext cx="8062913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</a:rPr>
              <a:t>、微积分</a:t>
            </a:r>
          </a:p>
        </p:txBody>
      </p:sp>
      <p:sp>
        <p:nvSpPr>
          <p:cNvPr id="819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552450" y="1425575"/>
            <a:ext cx="8078788" cy="420688"/>
          </a:xfrm>
        </p:spPr>
        <p:txBody>
          <a:bodyPr/>
          <a:lstStyle/>
          <a:p>
            <a:r>
              <a:rPr lang="zh-CN" altLang="en-US" smtClean="0"/>
              <a:t>极限</a:t>
            </a:r>
          </a:p>
        </p:txBody>
      </p:sp>
      <p:sp>
        <p:nvSpPr>
          <p:cNvPr id="8197" name="Rectangle 24"/>
          <p:cNvSpPr>
            <a:spLocks noChangeArrowheads="1"/>
          </p:cNvSpPr>
          <p:nvPr/>
        </p:nvSpPr>
        <p:spPr bwMode="auto">
          <a:xfrm>
            <a:off x="1501775" y="26924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命令单词</a:t>
            </a:r>
          </a:p>
        </p:txBody>
      </p:sp>
      <p:sp>
        <p:nvSpPr>
          <p:cNvPr id="8198" name="Rectangle 25"/>
          <p:cNvSpPr>
            <a:spLocks noChangeArrowheads="1"/>
          </p:cNvSpPr>
          <p:nvPr/>
        </p:nvSpPr>
        <p:spPr bwMode="auto">
          <a:xfrm>
            <a:off x="2852738" y="2354263"/>
            <a:ext cx="3648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自变量</a:t>
            </a:r>
          </a:p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可缺省：默认</a:t>
            </a:r>
            <a:r>
              <a:rPr lang="en-US" altLang="zh-CN" sz="2000" b="1">
                <a:solidFill>
                  <a:srgbClr val="00004E"/>
                </a:solidFill>
                <a:latin typeface="Arial" charset="0"/>
              </a:rPr>
              <a:t>x</a:t>
            </a:r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或唯一符号变量</a:t>
            </a:r>
          </a:p>
        </p:txBody>
      </p:sp>
      <p:sp>
        <p:nvSpPr>
          <p:cNvPr id="8199" name="Rectangle 26"/>
          <p:cNvSpPr>
            <a:spLocks noChangeArrowheads="1"/>
          </p:cNvSpPr>
          <p:nvPr/>
        </p:nvSpPr>
        <p:spPr bwMode="auto">
          <a:xfrm>
            <a:off x="3597275" y="3987800"/>
            <a:ext cx="2390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4E"/>
                </a:solidFill>
                <a:latin typeface="Arial" charset="0"/>
              </a:rPr>
              <a:t>x</a:t>
            </a:r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取值</a:t>
            </a:r>
          </a:p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可缺省：默认</a:t>
            </a:r>
            <a:r>
              <a:rPr lang="en-US" altLang="zh-CN" sz="2000" b="1">
                <a:solidFill>
                  <a:srgbClr val="00004E"/>
                </a:solidFill>
                <a:latin typeface="Arial" charset="0"/>
              </a:rPr>
              <a:t>a=0</a:t>
            </a:r>
          </a:p>
        </p:txBody>
      </p:sp>
      <p:sp>
        <p:nvSpPr>
          <p:cNvPr id="8200" name="Rectangle 27"/>
          <p:cNvSpPr>
            <a:spLocks noChangeArrowheads="1"/>
          </p:cNvSpPr>
          <p:nvPr/>
        </p:nvSpPr>
        <p:spPr bwMode="auto">
          <a:xfrm>
            <a:off x="2495550" y="3963988"/>
            <a:ext cx="95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函数</a:t>
            </a:r>
          </a:p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符号型</a:t>
            </a:r>
          </a:p>
        </p:txBody>
      </p:sp>
      <p:sp>
        <p:nvSpPr>
          <p:cNvPr id="8201" name="Line 28"/>
          <p:cNvSpPr>
            <a:spLocks noChangeShapeType="1"/>
          </p:cNvSpPr>
          <p:nvPr/>
        </p:nvSpPr>
        <p:spPr bwMode="auto">
          <a:xfrm>
            <a:off x="2457450" y="2876550"/>
            <a:ext cx="1588" cy="434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Line 29"/>
          <p:cNvSpPr>
            <a:spLocks noChangeShapeType="1"/>
          </p:cNvSpPr>
          <p:nvPr/>
        </p:nvSpPr>
        <p:spPr bwMode="auto">
          <a:xfrm flipV="1">
            <a:off x="3013075" y="3586163"/>
            <a:ext cx="0" cy="4302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30"/>
          <p:cNvSpPr>
            <a:spLocks noChangeShapeType="1"/>
          </p:cNvSpPr>
          <p:nvPr/>
        </p:nvSpPr>
        <p:spPr bwMode="auto">
          <a:xfrm>
            <a:off x="3375025" y="3106738"/>
            <a:ext cx="1588" cy="280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Line 31"/>
          <p:cNvSpPr>
            <a:spLocks noChangeShapeType="1"/>
          </p:cNvSpPr>
          <p:nvPr/>
        </p:nvSpPr>
        <p:spPr bwMode="auto">
          <a:xfrm flipH="1">
            <a:off x="4914900" y="3467100"/>
            <a:ext cx="839788" cy="95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Rectangle 32"/>
          <p:cNvSpPr>
            <a:spLocks noChangeArrowheads="1"/>
          </p:cNvSpPr>
          <p:nvPr/>
        </p:nvSpPr>
        <p:spPr bwMode="auto">
          <a:xfrm>
            <a:off x="5394325" y="3235325"/>
            <a:ext cx="2327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选项： ’</a:t>
            </a:r>
            <a:r>
              <a:rPr lang="en-US" altLang="zh-CN" sz="2000" b="1">
                <a:solidFill>
                  <a:srgbClr val="00004E"/>
                </a:solidFill>
                <a:latin typeface="Arial" charset="0"/>
              </a:rPr>
              <a:t>right’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 </a:t>
            </a:r>
            <a:r>
              <a:rPr lang="en-US" altLang="zh-CN" sz="2000" b="1">
                <a:solidFill>
                  <a:srgbClr val="00004E"/>
                </a:solidFill>
                <a:latin typeface="Arial" charset="0"/>
              </a:rPr>
              <a:t>’left’</a:t>
            </a:r>
          </a:p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可缺省</a:t>
            </a:r>
          </a:p>
        </p:txBody>
      </p:sp>
      <p:sp>
        <p:nvSpPr>
          <p:cNvPr id="8206" name="Line 33"/>
          <p:cNvSpPr>
            <a:spLocks noChangeShapeType="1"/>
          </p:cNvSpPr>
          <p:nvPr/>
        </p:nvSpPr>
        <p:spPr bwMode="auto">
          <a:xfrm flipV="1">
            <a:off x="3805238" y="3598863"/>
            <a:ext cx="0" cy="4302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Rectangle 66"/>
          <p:cNvSpPr>
            <a:spLocks noChangeArrowheads="1"/>
          </p:cNvSpPr>
          <p:nvPr/>
        </p:nvSpPr>
        <p:spPr bwMode="auto">
          <a:xfrm>
            <a:off x="1978025" y="3303588"/>
            <a:ext cx="3257550" cy="4333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limit (  f,  x,  a,   ’right’ )</a:t>
            </a:r>
          </a:p>
        </p:txBody>
      </p:sp>
      <p:sp>
        <p:nvSpPr>
          <p:cNvPr id="8208" name="Rectangle 69"/>
          <p:cNvSpPr>
            <a:spLocks noChangeArrowheads="1"/>
          </p:cNvSpPr>
          <p:nvPr/>
        </p:nvSpPr>
        <p:spPr bwMode="auto">
          <a:xfrm>
            <a:off x="676275" y="4984750"/>
            <a:ext cx="80787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例</a:t>
            </a:r>
          </a:p>
        </p:txBody>
      </p:sp>
      <p:sp>
        <p:nvSpPr>
          <p:cNvPr id="8209" name="Rectangle 70"/>
          <p:cNvSpPr>
            <a:spLocks noChangeArrowheads="1"/>
          </p:cNvSpPr>
          <p:nvPr/>
        </p:nvSpPr>
        <p:spPr bwMode="auto">
          <a:xfrm>
            <a:off x="7527925" y="532923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l05.m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5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908050"/>
            <a:ext cx="2286000" cy="420688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导数与差分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3588" y="4217988"/>
            <a:ext cx="8078787" cy="1443037"/>
          </a:xfrm>
        </p:spPr>
        <p:txBody>
          <a:bodyPr/>
          <a:lstStyle/>
          <a:p>
            <a:pPr lvl="1"/>
            <a:r>
              <a:rPr lang="zh-CN" altLang="en-US" smtClean="0"/>
              <a:t>导数</a:t>
            </a:r>
            <a:r>
              <a:rPr lang="en-US" altLang="zh-CN" smtClean="0"/>
              <a:t>——</a:t>
            </a:r>
            <a:r>
              <a:rPr lang="zh-CN" altLang="en-US" smtClean="0"/>
              <a:t>偏导</a:t>
            </a:r>
          </a:p>
          <a:p>
            <a:pPr lvl="1"/>
            <a:endParaRPr lang="zh-CN" altLang="en-US" smtClean="0"/>
          </a:p>
          <a:p>
            <a:r>
              <a:rPr lang="zh-CN" altLang="en-US" smtClean="0"/>
              <a:t>例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1501775" y="2036763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命令单词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2852738" y="1698625"/>
            <a:ext cx="3648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自变量</a:t>
            </a:r>
          </a:p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可缺省：默认</a:t>
            </a:r>
            <a:r>
              <a:rPr lang="en-US" altLang="zh-CN" sz="2000" b="1">
                <a:solidFill>
                  <a:srgbClr val="00004E"/>
                </a:solidFill>
                <a:latin typeface="Arial" charset="0"/>
              </a:rPr>
              <a:t>x</a:t>
            </a:r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或唯一符号变量</a:t>
            </a: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3597275" y="3332163"/>
            <a:ext cx="2390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导数阶数</a:t>
            </a:r>
          </a:p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可缺省：默认</a:t>
            </a:r>
            <a:r>
              <a:rPr lang="en-US" altLang="zh-CN" sz="2000" b="1">
                <a:solidFill>
                  <a:srgbClr val="00004E"/>
                </a:solidFill>
                <a:latin typeface="Arial" charset="0"/>
              </a:rPr>
              <a:t>n=1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2495550" y="3308350"/>
            <a:ext cx="95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函数</a:t>
            </a:r>
          </a:p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符号型</a:t>
            </a:r>
          </a:p>
        </p:txBody>
      </p:sp>
      <p:sp>
        <p:nvSpPr>
          <p:cNvPr id="9224" name="Line 12"/>
          <p:cNvSpPr>
            <a:spLocks noChangeShapeType="1"/>
          </p:cNvSpPr>
          <p:nvPr/>
        </p:nvSpPr>
        <p:spPr bwMode="auto">
          <a:xfrm>
            <a:off x="2457450" y="2220913"/>
            <a:ext cx="1588" cy="434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auto">
          <a:xfrm flipV="1">
            <a:off x="3013075" y="2930525"/>
            <a:ext cx="0" cy="4302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14"/>
          <p:cNvSpPr>
            <a:spLocks noChangeShapeType="1"/>
          </p:cNvSpPr>
          <p:nvPr/>
        </p:nvSpPr>
        <p:spPr bwMode="auto">
          <a:xfrm>
            <a:off x="3375025" y="2451100"/>
            <a:ext cx="1588" cy="2809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7"/>
          <p:cNvSpPr>
            <a:spLocks noChangeShapeType="1"/>
          </p:cNvSpPr>
          <p:nvPr/>
        </p:nvSpPr>
        <p:spPr bwMode="auto">
          <a:xfrm flipV="1">
            <a:off x="3879850" y="2955925"/>
            <a:ext cx="0" cy="4302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Rectangle 18"/>
          <p:cNvSpPr>
            <a:spLocks noChangeArrowheads="1"/>
          </p:cNvSpPr>
          <p:nvPr/>
        </p:nvSpPr>
        <p:spPr bwMode="auto">
          <a:xfrm>
            <a:off x="2125663" y="2647950"/>
            <a:ext cx="2054225" cy="4333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diff (  f,  x,   n)</a:t>
            </a:r>
          </a:p>
        </p:txBody>
      </p:sp>
      <p:sp>
        <p:nvSpPr>
          <p:cNvPr id="9229" name="Rectangle 19"/>
          <p:cNvSpPr>
            <a:spLocks noChangeArrowheads="1"/>
          </p:cNvSpPr>
          <p:nvPr/>
        </p:nvSpPr>
        <p:spPr bwMode="auto">
          <a:xfrm>
            <a:off x="7527925" y="532923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56"/>
                </a:solidFill>
                <a:latin typeface="Arial" charset="0"/>
              </a:rPr>
              <a:t>l06.m</a:t>
            </a:r>
          </a:p>
        </p:txBody>
      </p:sp>
      <p:sp>
        <p:nvSpPr>
          <p:cNvPr id="9230" name="Rectangle 20"/>
          <p:cNvSpPr>
            <a:spLocks noChangeArrowheads="1"/>
          </p:cNvSpPr>
          <p:nvPr/>
        </p:nvSpPr>
        <p:spPr bwMode="auto">
          <a:xfrm>
            <a:off x="2136775" y="4757738"/>
            <a:ext cx="202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diff(diff(z,x),y)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908050"/>
            <a:ext cx="2286000" cy="420688"/>
          </a:xfr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积分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2051050"/>
            <a:ext cx="8078787" cy="4291013"/>
          </a:xfrm>
        </p:spPr>
        <p:txBody>
          <a:bodyPr/>
          <a:lstStyle/>
          <a:p>
            <a:pPr lvl="1"/>
            <a:r>
              <a:rPr lang="zh-CN" altLang="en-US" dirty="0" smtClean="0"/>
              <a:t>不定积分</a:t>
            </a:r>
          </a:p>
          <a:p>
            <a:pPr lvl="1"/>
            <a:r>
              <a:rPr lang="zh-CN" altLang="en-US" dirty="0" smtClean="0"/>
              <a:t>定积分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重积分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次积分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另</a:t>
            </a:r>
          </a:p>
          <a:p>
            <a:r>
              <a:rPr lang="zh-CN" altLang="en-US" dirty="0" smtClean="0"/>
              <a:t>例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800350" y="14351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命令单词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011613" y="1135063"/>
            <a:ext cx="3648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自变量</a:t>
            </a:r>
          </a:p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可缺省：默认</a:t>
            </a:r>
            <a:r>
              <a:rPr lang="en-US" altLang="zh-CN" sz="2000" b="1">
                <a:solidFill>
                  <a:srgbClr val="00004E"/>
                </a:solidFill>
                <a:latin typeface="Arial" charset="0"/>
              </a:rPr>
              <a:t>x</a:t>
            </a:r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或唯一符号变量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756150" y="3238500"/>
            <a:ext cx="239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上下限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654425" y="3214688"/>
            <a:ext cx="95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函数</a:t>
            </a:r>
          </a:p>
          <a:p>
            <a:r>
              <a:rPr lang="zh-CN" altLang="en-US" sz="2000" b="1">
                <a:solidFill>
                  <a:srgbClr val="00004E"/>
                </a:solidFill>
                <a:latin typeface="Arial" charset="0"/>
              </a:rPr>
              <a:t>符号型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3756025" y="1619250"/>
            <a:ext cx="1588" cy="434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4171950" y="3014663"/>
            <a:ext cx="0" cy="4302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533900" y="1887538"/>
            <a:ext cx="1588" cy="280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5038725" y="3040063"/>
            <a:ext cx="0" cy="4302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424238" y="2046288"/>
            <a:ext cx="2308225" cy="9810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int ( f,  x) 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int ( f,  x,  a,b  ) 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7527925" y="5329238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56"/>
                </a:solidFill>
                <a:latin typeface="Arial" charset="0"/>
              </a:rPr>
              <a:t>l07.m</a:t>
            </a:r>
            <a:endParaRPr lang="en-US" altLang="zh-CN" dirty="0">
              <a:solidFill>
                <a:srgbClr val="000056"/>
              </a:solidFill>
              <a:latin typeface="Arial" charset="0"/>
            </a:endParaRPr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2273300" y="4346575"/>
            <a:ext cx="5856288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int(int(f,y,y1(x),y2(x)),x,a,b)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int(int(int(f,z,z1,z2),y,y1,y2),x,a,b)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2274888" y="5473700"/>
            <a:ext cx="17430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quad (f,a,b)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582613" y="1803400"/>
            <a:ext cx="8062912" cy="4254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4E"/>
                </a:solidFill>
              </a:rPr>
              <a:t>符号解</a:t>
            </a:r>
            <a:endParaRPr lang="zh-CN" altLang="en-US" dirty="0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221538" y="5491163"/>
            <a:ext cx="938077" cy="46166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48"/>
                </a:solidFill>
                <a:latin typeface="Arial" charset="0"/>
              </a:rPr>
              <a:t>l08.m</a:t>
            </a:r>
            <a:endParaRPr lang="en-US" altLang="zh-CN" dirty="0">
              <a:solidFill>
                <a:srgbClr val="000048"/>
              </a:solidFill>
              <a:latin typeface="Arial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900363" y="1882775"/>
            <a:ext cx="2744787" cy="1346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solve (f)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solve (f, x)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solve (f,g,…, x,y,…)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836988" y="1622425"/>
            <a:ext cx="1587" cy="3619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28938" y="4021138"/>
            <a:ext cx="1863725" cy="9080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fsolve (f, x0)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48"/>
                </a:solidFill>
              </a:rPr>
              <a:t>fzero(f, x0)</a:t>
            </a:r>
          </a:p>
        </p:txBody>
      </p:sp>
      <p:sp>
        <p:nvSpPr>
          <p:cNvPr id="9223" name="Rectangle 10"/>
          <p:cNvSpPr txBox="1">
            <a:spLocks noChangeArrowheads="1"/>
          </p:cNvSpPr>
          <p:nvPr/>
        </p:nvSpPr>
        <p:spPr bwMode="auto">
          <a:xfrm>
            <a:off x="574675" y="3281363"/>
            <a:ext cx="80787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数值解</a:t>
            </a:r>
            <a:endParaRPr lang="zh-CN" altLang="en-US">
              <a:solidFill>
                <a:srgbClr val="000048"/>
              </a:solidFill>
              <a:latin typeface="Arial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4000500" y="3738563"/>
            <a:ext cx="1588" cy="3619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Rectangle 13"/>
          <p:cNvSpPr>
            <a:spLocks noChangeArrowheads="1"/>
          </p:cNvSpPr>
          <p:nvPr/>
        </p:nvSpPr>
        <p:spPr bwMode="auto">
          <a:xfrm>
            <a:off x="3590925" y="1319213"/>
            <a:ext cx="1536700" cy="40957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4E"/>
                </a:solidFill>
                <a:latin typeface="Arial" charset="0"/>
                <a:ea typeface="宋体" charset="-122"/>
              </a:rPr>
              <a:t>符号 字符串</a:t>
            </a:r>
          </a:p>
        </p:txBody>
      </p:sp>
      <p:sp>
        <p:nvSpPr>
          <p:cNvPr id="9226" name="Rectangle 14"/>
          <p:cNvSpPr>
            <a:spLocks noChangeArrowheads="1"/>
          </p:cNvSpPr>
          <p:nvPr/>
        </p:nvSpPr>
        <p:spPr bwMode="auto">
          <a:xfrm>
            <a:off x="3678238" y="3459163"/>
            <a:ext cx="958850" cy="40957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4E"/>
                </a:solidFill>
                <a:latin typeface="Arial" charset="0"/>
                <a:ea typeface="宋体" charset="-122"/>
              </a:rPr>
              <a:t>字符串</a:t>
            </a:r>
          </a:p>
        </p:txBody>
      </p:sp>
      <p:sp>
        <p:nvSpPr>
          <p:cNvPr id="92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95313"/>
            <a:ext cx="8080375" cy="53657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0188" indent="-230188"/>
            <a:r>
              <a:rPr lang="en-US" altLang="zh-CN" sz="3200" dirty="0" smtClean="0">
                <a:solidFill>
                  <a:srgbClr val="0000FF"/>
                </a:solidFill>
              </a:rPr>
              <a:t>3</a:t>
            </a:r>
            <a:r>
              <a:rPr lang="zh-CN" altLang="en-US" sz="3200" dirty="0" smtClean="0">
                <a:solidFill>
                  <a:srgbClr val="0000FF"/>
                </a:solidFill>
              </a:rPr>
              <a:t>、方程</a:t>
            </a:r>
          </a:p>
        </p:txBody>
      </p:sp>
      <p:sp>
        <p:nvSpPr>
          <p:cNvPr id="9228" name="Rectangle 10"/>
          <p:cNvSpPr txBox="1">
            <a:spLocks noChangeArrowheads="1"/>
          </p:cNvSpPr>
          <p:nvPr/>
        </p:nvSpPr>
        <p:spPr bwMode="auto">
          <a:xfrm>
            <a:off x="574675" y="4962525"/>
            <a:ext cx="80787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例</a:t>
            </a:r>
            <a:endParaRPr lang="zh-CN" altLang="en-US">
              <a:solidFill>
                <a:srgbClr val="000048"/>
              </a:solidFill>
              <a:latin typeface="Arial" charset="0"/>
            </a:endParaRPr>
          </a:p>
        </p:txBody>
      </p:sp>
      <p:graphicFrame>
        <p:nvGraphicFramePr>
          <p:cNvPr id="9229" name="对象 2"/>
          <p:cNvGraphicFramePr>
            <a:graphicFrameLocks noChangeAspect="1"/>
          </p:cNvGraphicFramePr>
          <p:nvPr/>
        </p:nvGraphicFramePr>
        <p:xfrm>
          <a:off x="1671638" y="5175250"/>
          <a:ext cx="28178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1282680" imgH="203040" progId="Equation.DSMT4">
                  <p:embed/>
                </p:oleObj>
              </mc:Choice>
              <mc:Fallback>
                <p:oleObj name="Equation" r:id="rId3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5175250"/>
                        <a:ext cx="28178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对象 18"/>
          <p:cNvGraphicFramePr>
            <a:graphicFrameLocks noChangeAspect="1"/>
          </p:cNvGraphicFramePr>
          <p:nvPr/>
        </p:nvGraphicFramePr>
        <p:xfrm>
          <a:off x="1720850" y="5768975"/>
          <a:ext cx="18700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850680" imgH="177480" progId="Equation.DSMT4">
                  <p:embed/>
                </p:oleObj>
              </mc:Choice>
              <mc:Fallback>
                <p:oleObj name="Equation" r:id="rId5" imgW="850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768975"/>
                        <a:ext cx="18700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525837" y="1135976"/>
            <a:ext cx="3631826" cy="48077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230188" indent="-230188">
              <a:lnSpc>
                <a:spcPct val="90000"/>
              </a:lnSpc>
              <a:tabLst>
                <a:tab pos="457200" algn="l"/>
              </a:tabLst>
              <a:defRPr sz="2800" b="1">
                <a:solidFill>
                  <a:srgbClr val="008000"/>
                </a:solidFill>
                <a:latin typeface="Times New Roman" charset="0"/>
                <a:ea typeface="+mj-ea"/>
                <a:cs typeface="+mj-cs"/>
              </a:defRPr>
            </a:lvl1pPr>
            <a:lvl2pPr>
              <a:lnSpc>
                <a:spcPct val="90000"/>
              </a:lnSpc>
              <a:tabLst>
                <a:tab pos="457200" algn="l"/>
              </a:tabLst>
              <a:defRPr sz="4000" b="1">
                <a:solidFill>
                  <a:srgbClr val="CC0000"/>
                </a:solidFill>
                <a:latin typeface="Arial" charset="0"/>
                <a:ea typeface="黑体" pitchFamily="2" charset="-122"/>
              </a:defRPr>
            </a:lvl2pPr>
            <a:lvl3pPr>
              <a:lnSpc>
                <a:spcPct val="90000"/>
              </a:lnSpc>
              <a:tabLst>
                <a:tab pos="457200" algn="l"/>
              </a:tabLst>
              <a:defRPr sz="4000" b="1">
                <a:solidFill>
                  <a:srgbClr val="CC0000"/>
                </a:solidFill>
                <a:latin typeface="Arial" charset="0"/>
                <a:ea typeface="黑体" pitchFamily="2" charset="-122"/>
              </a:defRPr>
            </a:lvl3pPr>
            <a:lvl4pPr>
              <a:lnSpc>
                <a:spcPct val="90000"/>
              </a:lnSpc>
              <a:tabLst>
                <a:tab pos="457200" algn="l"/>
              </a:tabLst>
              <a:defRPr sz="4000" b="1">
                <a:solidFill>
                  <a:srgbClr val="CC0000"/>
                </a:solidFill>
                <a:latin typeface="Arial" charset="0"/>
                <a:ea typeface="黑体" pitchFamily="2" charset="-122"/>
              </a:defRPr>
            </a:lvl4pPr>
            <a:lvl5pPr>
              <a:lnSpc>
                <a:spcPct val="90000"/>
              </a:lnSpc>
              <a:tabLst>
                <a:tab pos="457200" algn="l"/>
              </a:tabLst>
              <a:defRPr sz="4000" b="1">
                <a:solidFill>
                  <a:srgbClr val="CC0000"/>
                </a:solidFill>
                <a:latin typeface="Arial" charset="0"/>
                <a:ea typeface="黑体" pitchFamily="2" charset="-122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4000" b="1">
                <a:solidFill>
                  <a:srgbClr val="CC0000"/>
                </a:solidFill>
                <a:latin typeface="Arial" charset="0"/>
                <a:ea typeface="黑体" pitchFamily="2" charset="-122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4000" b="1">
                <a:solidFill>
                  <a:srgbClr val="CC0000"/>
                </a:solidFill>
                <a:latin typeface="Arial" charset="0"/>
                <a:ea typeface="黑体" pitchFamily="2" charset="-122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4000" b="1">
                <a:solidFill>
                  <a:srgbClr val="CC0000"/>
                </a:solidFill>
                <a:latin typeface="Arial" charset="0"/>
                <a:ea typeface="黑体" pitchFamily="2" charset="-122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4000" b="1">
                <a:solidFill>
                  <a:srgbClr val="CC0000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dirty="0" smtClean="0"/>
              <a:t>一般方程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5934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01_OverDk">
  <a:themeElements>
    <a:clrScheme name="P01_OverDk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C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P01_OverDk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01_OverD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01_OverD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C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C:\$\SDD\MSFAD\PowerPoints\Dark Background Slides\P01_OverDk.ppt</Template>
  <TotalTime>10103</TotalTime>
  <Words>670</Words>
  <Application>Microsoft Office PowerPoint</Application>
  <PresentationFormat>全屏显示(4:3)</PresentationFormat>
  <Paragraphs>218</Paragraphs>
  <Slides>18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P01_OverDk</vt:lpstr>
      <vt:lpstr>Equation</vt:lpstr>
      <vt:lpstr>Matlab符号运算</vt:lpstr>
      <vt:lpstr>一、Matlab符号定义</vt:lpstr>
      <vt:lpstr>2、定义符号</vt:lpstr>
      <vt:lpstr>进一步说明</vt:lpstr>
      <vt:lpstr>二、Matlab符号运算</vt:lpstr>
      <vt:lpstr>2、微积分</vt:lpstr>
      <vt:lpstr>导数与差分</vt:lpstr>
      <vt:lpstr>积分</vt:lpstr>
      <vt:lpstr>3、方程</vt:lpstr>
      <vt:lpstr>微分方程</vt:lpstr>
      <vt:lpstr>三、人口模型</vt:lpstr>
      <vt:lpstr>模型一：指数增长模型</vt:lpstr>
      <vt:lpstr>于是：指数增长模型</vt:lpstr>
      <vt:lpstr>模型二：阻滞增长模型</vt:lpstr>
      <vt:lpstr>于是：阻滞增长模型</vt:lpstr>
      <vt:lpstr>图示</vt:lpstr>
      <vt:lpstr>参数估计</vt:lpstr>
      <vt:lpstr>END</vt:lpstr>
    </vt:vector>
  </TitlesOfParts>
  <Company>西南财大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数学模型</dc:title>
  <dc:creator>孙云龙</dc:creator>
  <cp:lastModifiedBy>sun</cp:lastModifiedBy>
  <cp:revision>1116</cp:revision>
  <cp:lastPrinted>1998-09-23T18:09:36Z</cp:lastPrinted>
  <dcterms:created xsi:type="dcterms:W3CDTF">1998-08-27T19:49:30Z</dcterms:created>
  <dcterms:modified xsi:type="dcterms:W3CDTF">2013-10-28T03:53:54Z</dcterms:modified>
</cp:coreProperties>
</file>