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5" r:id="rId3"/>
    <p:sldId id="286" r:id="rId4"/>
    <p:sldId id="321" r:id="rId5"/>
    <p:sldId id="287" r:id="rId6"/>
    <p:sldId id="322" r:id="rId7"/>
    <p:sldId id="288" r:id="rId8"/>
    <p:sldId id="294" r:id="rId9"/>
    <p:sldId id="293" r:id="rId10"/>
    <p:sldId id="295" r:id="rId11"/>
    <p:sldId id="296" r:id="rId12"/>
    <p:sldId id="297" r:id="rId13"/>
    <p:sldId id="298" r:id="rId14"/>
    <p:sldId id="300" r:id="rId15"/>
    <p:sldId id="320" r:id="rId16"/>
    <p:sldId id="301" r:id="rId17"/>
    <p:sldId id="302" r:id="rId18"/>
    <p:sldId id="328" r:id="rId19"/>
    <p:sldId id="329" r:id="rId20"/>
    <p:sldId id="330" r:id="rId21"/>
    <p:sldId id="331" r:id="rId22"/>
    <p:sldId id="307" r:id="rId23"/>
    <p:sldId id="308" r:id="rId24"/>
    <p:sldId id="332" r:id="rId25"/>
    <p:sldId id="333" r:id="rId26"/>
    <p:sldId id="284" r:id="rId27"/>
    <p:sldId id="281" r:id="rId28"/>
  </p:sldIdLst>
  <p:sldSz cx="9144000" cy="6858000" type="screen4x3"/>
  <p:notesSz cx="6858000" cy="9180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CC"/>
    <a:srgbClr val="CC0066"/>
    <a:srgbClr val="CC0000"/>
    <a:srgbClr val="990033"/>
    <a:srgbClr val="006666"/>
    <a:srgbClr val="00004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 autoAdjust="0"/>
    <p:restoredTop sz="94750" autoAdjust="0"/>
  </p:normalViewPr>
  <p:slideViewPr>
    <p:cSldViewPr snapToGrid="0">
      <p:cViewPr varScale="1">
        <p:scale>
          <a:sx n="96" d="100"/>
          <a:sy n="96" d="100"/>
        </p:scale>
        <p:origin x="-1377" y="-84"/>
      </p:cViewPr>
      <p:guideLst>
        <p:guide orient="horz" pos="960"/>
        <p:guide orient="horz" pos="1632"/>
        <p:guide orient="horz" pos="240"/>
        <p:guide orient="horz" pos="4128"/>
        <p:guide pos="1632"/>
        <p:guide pos="851"/>
        <p:guide pos="5568"/>
        <p:guide pos="3170"/>
        <p:guide pos="5328"/>
        <p:guide pos="576"/>
      </p:guideLst>
    </p:cSldViewPr>
  </p:slideViewPr>
  <p:outlineViewPr>
    <p:cViewPr>
      <p:scale>
        <a:sx n="33" d="100"/>
        <a:sy n="33" d="100"/>
      </p:scale>
      <p:origin x="0" y="8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34425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5D720C5A-74C8-4841-809A-774C48CED2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618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0396A648-B58A-443A-9A57-5C3DFDC0B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43423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174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096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301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403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506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608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710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813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915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018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277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120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222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379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482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789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891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994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3" name="Text Box 26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  <p:pic>
        <p:nvPicPr>
          <p:cNvPr id="4" name="Picture 29" descr="E:\课件素材\书法绘画\046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5903913"/>
            <a:ext cx="33496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242867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27AFC068-9023-4B2D-BC1E-3A62A7380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25640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611188"/>
            <a:ext cx="2019300" cy="3170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9275" y="611188"/>
            <a:ext cx="5910263" cy="3170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DB734C07-5BFF-4032-9431-7F2C5BF5DB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71408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09B8C5E1-03F3-4B14-8829-580CBE0055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43269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88C0A983-0684-464C-9CAA-11F6545D8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05524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2450" y="1425575"/>
            <a:ext cx="3962400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425575"/>
            <a:ext cx="3963988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C6C214D4-BDCE-4B19-A0C0-FFDD2AC839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18687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55C74FDA-CC30-4175-B2BC-2592B02A3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99378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5F48AAB9-3AEF-40A9-BCA1-3E79800EA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62172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05CB24F1-52AC-44A9-858B-82339AB53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70946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55FF2ACE-3B73-4E6A-A6FB-40F835F43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30236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366FEDF8-CE26-4503-B015-082092E4E4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17843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9275" y="611188"/>
            <a:ext cx="8062913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425575"/>
            <a:ext cx="8078788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9463" y="6365875"/>
            <a:ext cx="33226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2DCC2D65-2F8C-4D3D-AA69-2AB97F964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rgbClr val="000048"/>
          </a:solidFill>
          <a:latin typeface="+mn-lt"/>
          <a:ea typeface="+mn-ea"/>
          <a:cs typeface="+mn-cs"/>
        </a:defRPr>
      </a:lvl1pPr>
      <a:lvl2pPr marL="681038" indent="-2349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400">
          <a:solidFill>
            <a:srgbClr val="000048"/>
          </a:solidFill>
          <a:latin typeface="+mn-lt"/>
          <a:ea typeface="+mn-ea"/>
        </a:defRPr>
      </a:lvl2pPr>
      <a:lvl3pPr marL="1023938" indent="-173038" algn="l" rtl="0" eaLnBrk="0" fontAlgn="base" hangingPunct="0">
        <a:spcBef>
          <a:spcPct val="40000"/>
        </a:spcBef>
        <a:spcAft>
          <a:spcPct val="0"/>
        </a:spcAft>
        <a:buClr>
          <a:srgbClr val="00CC00"/>
        </a:buClr>
        <a:buSzPct val="85000"/>
        <a:buFont typeface="Wingdings" pitchFamily="2" charset="2"/>
        <a:buBlip>
          <a:blip r:embed="rId15"/>
        </a:buBlip>
        <a:defRPr sz="2400">
          <a:solidFill>
            <a:srgbClr val="000048"/>
          </a:solidFill>
          <a:latin typeface="+mn-lt"/>
          <a:ea typeface="+mn-ea"/>
        </a:defRPr>
      </a:lvl3pPr>
      <a:lvl4pPr marL="1371600" indent="-231775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4pPr>
      <a:lvl5pPr marL="17176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5pPr>
      <a:lvl6pPr marL="21748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6pPr>
      <a:lvl7pPr marL="26320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7pPr>
      <a:lvl8pPr marL="30892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8pPr>
      <a:lvl9pPr marL="35464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ctrTitle" idx="4294967295"/>
          </p:nvPr>
        </p:nvSpPr>
        <p:spPr bwMode="auto">
          <a:xfrm>
            <a:off x="1898650" y="4021138"/>
            <a:ext cx="5340350" cy="530225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2436078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第六讲   线性规划模型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1057275" y="2252663"/>
            <a:ext cx="7215188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tabLst>
                <a:tab pos="457200" algn="l"/>
              </a:tabLst>
            </a:pP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经济模型</a:t>
            </a:r>
            <a:r>
              <a:rPr kumimoji="1" lang="zh-CN" altLang="en-US" sz="5400" b="1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Matlab</a:t>
            </a: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650875"/>
            <a:ext cx="5056188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、线性规划： </a:t>
            </a:r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Matlab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求解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481138"/>
            <a:ext cx="7335838" cy="425450"/>
          </a:xfrm>
        </p:spPr>
        <p:txBody>
          <a:bodyPr/>
          <a:lstStyle/>
          <a:p>
            <a:r>
              <a:rPr lang="zh-CN" altLang="en-US" smtClean="0"/>
              <a:t>线性规划</a:t>
            </a:r>
          </a:p>
        </p:txBody>
      </p:sp>
      <p:graphicFrame>
        <p:nvGraphicFramePr>
          <p:cNvPr id="1429508" name="Group 4"/>
          <p:cNvGraphicFramePr>
            <a:graphicFrameLocks noGrp="1"/>
          </p:cNvGraphicFramePr>
          <p:nvPr/>
        </p:nvGraphicFramePr>
        <p:xfrm>
          <a:off x="6326188" y="1473200"/>
          <a:ext cx="985837" cy="1876426"/>
        </p:xfrm>
        <a:graphic>
          <a:graphicData uri="http://schemas.openxmlformats.org/drawingml/2006/table">
            <a:tbl>
              <a:tblPr/>
              <a:tblGrid>
                <a:gridCol w="985837"/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29531" name="Group 27"/>
          <p:cNvGraphicFramePr>
            <a:graphicFrameLocks noGrp="1"/>
          </p:cNvGraphicFramePr>
          <p:nvPr/>
        </p:nvGraphicFramePr>
        <p:xfrm>
          <a:off x="2940050" y="2844800"/>
          <a:ext cx="2600325" cy="603250"/>
        </p:xfrm>
        <a:graphic>
          <a:graphicData uri="http://schemas.openxmlformats.org/drawingml/2006/table">
            <a:tbl>
              <a:tblPr/>
              <a:tblGrid>
                <a:gridCol w="2600325"/>
              </a:tblGrid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x=linprog(f,A,b)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768350" y="2774950"/>
            <a:ext cx="16065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基本格式</a:t>
            </a:r>
          </a:p>
        </p:txBody>
      </p:sp>
      <p:graphicFrame>
        <p:nvGraphicFramePr>
          <p:cNvPr id="1429527" name="Object 23"/>
          <p:cNvGraphicFramePr>
            <a:graphicFrameLocks noChangeAspect="1"/>
          </p:cNvGraphicFramePr>
          <p:nvPr/>
        </p:nvGraphicFramePr>
        <p:xfrm>
          <a:off x="2928938" y="1643063"/>
          <a:ext cx="1403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4" imgW="558558" imgH="431613" progId="Equation.DSMT4">
                  <p:embed/>
                </p:oleObj>
              </mc:Choice>
              <mc:Fallback>
                <p:oleObj name="Equation" r:id="rId4" imgW="558558" imgH="431613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643063"/>
                        <a:ext cx="1403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757238" y="3735388"/>
            <a:ext cx="2471737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例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min f = x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</a:rPr>
              <a:t>1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-x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</a:rPr>
              <a:t>2 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s.t:  -2x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</a:rPr>
              <a:t>1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+ x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</a:rPr>
              <a:t>2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≤2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      x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</a:rPr>
              <a:t>1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- 2x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</a:rPr>
              <a:t>2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≤2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      x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</a:rPr>
              <a:t>1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+  x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</a:rPr>
              <a:t>2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≤5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72013" y="3930650"/>
            <a:ext cx="41290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f=[1 -1];</a:t>
            </a:r>
          </a:p>
          <a:p>
            <a:r>
              <a:rPr lang="en-US" altLang="zh-CN">
                <a:ea typeface="宋体" pitchFamily="2" charset="-122"/>
              </a:rPr>
              <a:t>A=[-2 1</a:t>
            </a:r>
          </a:p>
          <a:p>
            <a:r>
              <a:rPr lang="en-US" altLang="zh-CN">
                <a:ea typeface="宋体" pitchFamily="2" charset="-122"/>
              </a:rPr>
              <a:t>       1 -2</a:t>
            </a:r>
          </a:p>
          <a:p>
            <a:r>
              <a:rPr lang="en-US" altLang="zh-CN">
                <a:ea typeface="宋体" pitchFamily="2" charset="-122"/>
              </a:rPr>
              <a:t>       1 1];</a:t>
            </a:r>
          </a:p>
          <a:p>
            <a:r>
              <a:rPr lang="en-US" altLang="zh-CN">
                <a:ea typeface="宋体" pitchFamily="2" charset="-122"/>
              </a:rPr>
              <a:t>b=[2  2  5];</a:t>
            </a:r>
          </a:p>
          <a:p>
            <a:r>
              <a:rPr lang="en-US" altLang="zh-CN">
                <a:ea typeface="宋体" pitchFamily="2" charset="-122"/>
              </a:rPr>
              <a:t>x=linprog(f,A,b)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7499350" y="5637213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</a:rPr>
              <a:t>l01.m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2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40600" y="247650"/>
            <a:ext cx="1260475" cy="96837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相关</a:t>
            </a:r>
            <a:b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命令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500063"/>
            <a:ext cx="1820862" cy="420687"/>
          </a:xfrm>
        </p:spPr>
        <p:txBody>
          <a:bodyPr/>
          <a:lstStyle/>
          <a:p>
            <a:r>
              <a:rPr lang="zh-CN" altLang="en-US" smtClean="0"/>
              <a:t>线性规划</a:t>
            </a:r>
          </a:p>
        </p:txBody>
      </p:sp>
      <p:graphicFrame>
        <p:nvGraphicFramePr>
          <p:cNvPr id="1431556" name="Group 4"/>
          <p:cNvGraphicFramePr>
            <a:graphicFrameLocks noGrp="1"/>
          </p:cNvGraphicFramePr>
          <p:nvPr/>
        </p:nvGraphicFramePr>
        <p:xfrm>
          <a:off x="4786313" y="798513"/>
          <a:ext cx="1985962" cy="1876426"/>
        </p:xfrm>
        <a:graphic>
          <a:graphicData uri="http://schemas.openxmlformats.org/drawingml/2006/table">
            <a:tbl>
              <a:tblPr/>
              <a:tblGrid>
                <a:gridCol w="985837"/>
                <a:gridCol w="1000125"/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Aeq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beq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lb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ub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1573" name="Rectangle 21"/>
          <p:cNvSpPr>
            <a:spLocks noChangeArrowheads="1"/>
          </p:cNvSpPr>
          <p:nvPr/>
        </p:nvSpPr>
        <p:spPr bwMode="auto">
          <a:xfrm>
            <a:off x="833438" y="2657475"/>
            <a:ext cx="9969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格式</a:t>
            </a:r>
          </a:p>
        </p:txBody>
      </p:sp>
      <p:graphicFrame>
        <p:nvGraphicFramePr>
          <p:cNvPr id="1431574" name="Object 22"/>
          <p:cNvGraphicFramePr>
            <a:graphicFrameLocks noChangeAspect="1"/>
          </p:cNvGraphicFramePr>
          <p:nvPr/>
        </p:nvGraphicFramePr>
        <p:xfrm>
          <a:off x="1762125" y="1027113"/>
          <a:ext cx="1843088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4" imgW="825500" imgH="889000" progId="Equation.DSMT4">
                  <p:embed/>
                </p:oleObj>
              </mc:Choice>
              <mc:Fallback>
                <p:oleObj name="Equation" r:id="rId4" imgW="825500" imgH="889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1027113"/>
                        <a:ext cx="1843088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1659" name="Rectangle 107"/>
          <p:cNvSpPr>
            <a:spLocks noChangeArrowheads="1"/>
          </p:cNvSpPr>
          <p:nvPr/>
        </p:nvSpPr>
        <p:spPr bwMode="auto">
          <a:xfrm>
            <a:off x="544513" y="3187700"/>
            <a:ext cx="3932237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8"/>
                </a:solidFill>
                <a:ea typeface="宋体" pitchFamily="2" charset="-122"/>
              </a:rPr>
              <a:t>[x,fval,exitflag,output,lambda]</a:t>
            </a:r>
          </a:p>
        </p:txBody>
      </p:sp>
      <p:sp>
        <p:nvSpPr>
          <p:cNvPr id="1431660" name="Rectangle 108"/>
          <p:cNvSpPr>
            <a:spLocks noChangeArrowheads="1"/>
          </p:cNvSpPr>
          <p:nvPr/>
        </p:nvSpPr>
        <p:spPr bwMode="auto">
          <a:xfrm>
            <a:off x="2354263" y="4808538"/>
            <a:ext cx="522605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8"/>
                </a:solidFill>
                <a:ea typeface="宋体" pitchFamily="2" charset="-122"/>
              </a:rPr>
              <a:t>=linprog(f,A,b,Aeq,beq,lb,ub,x0,options)</a:t>
            </a:r>
          </a:p>
        </p:txBody>
      </p:sp>
      <p:grpSp>
        <p:nvGrpSpPr>
          <p:cNvPr id="1431700" name="Group 148"/>
          <p:cNvGrpSpPr>
            <a:grpSpLocks/>
          </p:cNvGrpSpPr>
          <p:nvPr/>
        </p:nvGrpSpPr>
        <p:grpSpPr bwMode="auto">
          <a:xfrm>
            <a:off x="450850" y="3616325"/>
            <a:ext cx="793750" cy="590550"/>
            <a:chOff x="284" y="2278"/>
            <a:chExt cx="500" cy="372"/>
          </a:xfrm>
        </p:grpSpPr>
        <p:sp>
          <p:nvSpPr>
            <p:cNvPr id="13383" name="Rectangle 109"/>
            <p:cNvSpPr>
              <a:spLocks noChangeArrowheads="1"/>
            </p:cNvSpPr>
            <p:nvPr/>
          </p:nvSpPr>
          <p:spPr bwMode="auto">
            <a:xfrm>
              <a:off x="284" y="2385"/>
              <a:ext cx="50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48"/>
                  </a:solidFill>
                  <a:latin typeface="Arial" charset="0"/>
                </a:rPr>
                <a:t>基本</a:t>
              </a:r>
            </a:p>
          </p:txBody>
        </p:sp>
        <p:grpSp>
          <p:nvGrpSpPr>
            <p:cNvPr id="13384" name="Group 120"/>
            <p:cNvGrpSpPr>
              <a:grpSpLocks/>
            </p:cNvGrpSpPr>
            <p:nvPr/>
          </p:nvGrpSpPr>
          <p:grpSpPr bwMode="auto">
            <a:xfrm>
              <a:off x="412" y="2278"/>
              <a:ext cx="197" cy="169"/>
              <a:chOff x="2297" y="3280"/>
              <a:chExt cx="346" cy="169"/>
            </a:xfrm>
          </p:grpSpPr>
          <p:sp>
            <p:nvSpPr>
              <p:cNvPr id="13385" name="Line 118"/>
              <p:cNvSpPr>
                <a:spLocks noChangeShapeType="1"/>
              </p:cNvSpPr>
              <p:nvPr/>
            </p:nvSpPr>
            <p:spPr bwMode="auto">
              <a:xfrm>
                <a:off x="2297" y="3280"/>
                <a:ext cx="34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6" name="Line 119"/>
              <p:cNvSpPr>
                <a:spLocks noChangeShapeType="1"/>
              </p:cNvSpPr>
              <p:nvPr/>
            </p:nvSpPr>
            <p:spPr bwMode="auto">
              <a:xfrm flipV="1">
                <a:off x="2467" y="3287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31702" name="Group 150"/>
          <p:cNvGrpSpPr>
            <a:grpSpLocks/>
          </p:cNvGrpSpPr>
          <p:nvPr/>
        </p:nvGrpSpPr>
        <p:grpSpPr bwMode="auto">
          <a:xfrm>
            <a:off x="827088" y="3605213"/>
            <a:ext cx="793750" cy="1031875"/>
            <a:chOff x="521" y="2271"/>
            <a:chExt cx="500" cy="650"/>
          </a:xfrm>
        </p:grpSpPr>
        <p:sp>
          <p:nvSpPr>
            <p:cNvPr id="13379" name="Rectangle 114"/>
            <p:cNvSpPr>
              <a:spLocks noChangeArrowheads="1"/>
            </p:cNvSpPr>
            <p:nvPr/>
          </p:nvSpPr>
          <p:spPr bwMode="auto">
            <a:xfrm>
              <a:off x="521" y="2656"/>
              <a:ext cx="50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48"/>
                  </a:solidFill>
                  <a:latin typeface="Arial" charset="0"/>
                </a:rPr>
                <a:t>目标</a:t>
              </a:r>
            </a:p>
          </p:txBody>
        </p:sp>
        <p:grpSp>
          <p:nvGrpSpPr>
            <p:cNvPr id="13380" name="Group 121"/>
            <p:cNvGrpSpPr>
              <a:grpSpLocks/>
            </p:cNvGrpSpPr>
            <p:nvPr/>
          </p:nvGrpSpPr>
          <p:grpSpPr bwMode="auto">
            <a:xfrm>
              <a:off x="676" y="2271"/>
              <a:ext cx="197" cy="420"/>
              <a:chOff x="2297" y="3280"/>
              <a:chExt cx="346" cy="169"/>
            </a:xfrm>
          </p:grpSpPr>
          <p:sp>
            <p:nvSpPr>
              <p:cNvPr id="13381" name="Line 122"/>
              <p:cNvSpPr>
                <a:spLocks noChangeShapeType="1"/>
              </p:cNvSpPr>
              <p:nvPr/>
            </p:nvSpPr>
            <p:spPr bwMode="auto">
              <a:xfrm>
                <a:off x="2297" y="3280"/>
                <a:ext cx="34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2" name="Line 123"/>
              <p:cNvSpPr>
                <a:spLocks noChangeShapeType="1"/>
              </p:cNvSpPr>
              <p:nvPr/>
            </p:nvSpPr>
            <p:spPr bwMode="auto">
              <a:xfrm flipV="1">
                <a:off x="2467" y="3287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31707" name="Group 155"/>
          <p:cNvGrpSpPr>
            <a:grpSpLocks/>
          </p:cNvGrpSpPr>
          <p:nvPr/>
        </p:nvGrpSpPr>
        <p:grpSpPr bwMode="auto">
          <a:xfrm>
            <a:off x="1462088" y="3582988"/>
            <a:ext cx="1403350" cy="614362"/>
            <a:chOff x="921" y="2257"/>
            <a:chExt cx="884" cy="387"/>
          </a:xfrm>
        </p:grpSpPr>
        <p:sp>
          <p:nvSpPr>
            <p:cNvPr id="13375" name="Rectangle 116"/>
            <p:cNvSpPr>
              <a:spLocks noChangeArrowheads="1"/>
            </p:cNvSpPr>
            <p:nvPr/>
          </p:nvSpPr>
          <p:spPr bwMode="auto">
            <a:xfrm>
              <a:off x="921" y="2379"/>
              <a:ext cx="88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48"/>
                  </a:solidFill>
                  <a:latin typeface="Arial" charset="0"/>
                </a:rPr>
                <a:t>优化信息</a:t>
              </a:r>
            </a:p>
          </p:txBody>
        </p:sp>
        <p:grpSp>
          <p:nvGrpSpPr>
            <p:cNvPr id="13376" name="Group 124"/>
            <p:cNvGrpSpPr>
              <a:grpSpLocks/>
            </p:cNvGrpSpPr>
            <p:nvPr/>
          </p:nvGrpSpPr>
          <p:grpSpPr bwMode="auto">
            <a:xfrm>
              <a:off x="1130" y="2257"/>
              <a:ext cx="197" cy="170"/>
              <a:chOff x="2297" y="3280"/>
              <a:chExt cx="346" cy="169"/>
            </a:xfrm>
          </p:grpSpPr>
          <p:sp>
            <p:nvSpPr>
              <p:cNvPr id="13377" name="Line 125"/>
              <p:cNvSpPr>
                <a:spLocks noChangeShapeType="1"/>
              </p:cNvSpPr>
              <p:nvPr/>
            </p:nvSpPr>
            <p:spPr bwMode="auto">
              <a:xfrm>
                <a:off x="2297" y="3280"/>
                <a:ext cx="34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8" name="Line 126"/>
              <p:cNvSpPr>
                <a:spLocks noChangeShapeType="1"/>
              </p:cNvSpPr>
              <p:nvPr/>
            </p:nvSpPr>
            <p:spPr bwMode="auto">
              <a:xfrm flipV="1">
                <a:off x="2467" y="3287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31708" name="Group 156"/>
          <p:cNvGrpSpPr>
            <a:grpSpLocks/>
          </p:cNvGrpSpPr>
          <p:nvPr/>
        </p:nvGrpSpPr>
        <p:grpSpPr bwMode="auto">
          <a:xfrm>
            <a:off x="2292350" y="3592513"/>
            <a:ext cx="1403350" cy="1055687"/>
            <a:chOff x="1444" y="2263"/>
            <a:chExt cx="884" cy="665"/>
          </a:xfrm>
        </p:grpSpPr>
        <p:sp>
          <p:nvSpPr>
            <p:cNvPr id="13371" name="Rectangle 115"/>
            <p:cNvSpPr>
              <a:spLocks noChangeArrowheads="1"/>
            </p:cNvSpPr>
            <p:nvPr/>
          </p:nvSpPr>
          <p:spPr bwMode="auto">
            <a:xfrm>
              <a:off x="1444" y="2663"/>
              <a:ext cx="88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48"/>
                  </a:solidFill>
                  <a:latin typeface="Arial" charset="0"/>
                </a:rPr>
                <a:t>退出条件</a:t>
              </a:r>
            </a:p>
          </p:txBody>
        </p:sp>
        <p:grpSp>
          <p:nvGrpSpPr>
            <p:cNvPr id="13372" name="Group 127"/>
            <p:cNvGrpSpPr>
              <a:grpSpLocks/>
            </p:cNvGrpSpPr>
            <p:nvPr/>
          </p:nvGrpSpPr>
          <p:grpSpPr bwMode="auto">
            <a:xfrm>
              <a:off x="1720" y="2263"/>
              <a:ext cx="197" cy="448"/>
              <a:chOff x="2297" y="3280"/>
              <a:chExt cx="346" cy="169"/>
            </a:xfrm>
          </p:grpSpPr>
          <p:sp>
            <p:nvSpPr>
              <p:cNvPr id="13373" name="Line 128"/>
              <p:cNvSpPr>
                <a:spLocks noChangeShapeType="1"/>
              </p:cNvSpPr>
              <p:nvPr/>
            </p:nvSpPr>
            <p:spPr bwMode="auto">
              <a:xfrm>
                <a:off x="2297" y="3280"/>
                <a:ext cx="34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4" name="Line 129"/>
              <p:cNvSpPr>
                <a:spLocks noChangeShapeType="1"/>
              </p:cNvSpPr>
              <p:nvPr/>
            </p:nvSpPr>
            <p:spPr bwMode="auto">
              <a:xfrm flipV="1">
                <a:off x="2467" y="3287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31709" name="Group 157"/>
          <p:cNvGrpSpPr>
            <a:grpSpLocks/>
          </p:cNvGrpSpPr>
          <p:nvPr/>
        </p:nvGrpSpPr>
        <p:grpSpPr bwMode="auto">
          <a:xfrm>
            <a:off x="3216275" y="3560763"/>
            <a:ext cx="2012950" cy="646112"/>
            <a:chOff x="2026" y="2243"/>
            <a:chExt cx="1268" cy="407"/>
          </a:xfrm>
        </p:grpSpPr>
        <p:sp>
          <p:nvSpPr>
            <p:cNvPr id="13367" name="Rectangle 117"/>
            <p:cNvSpPr>
              <a:spLocks noChangeArrowheads="1"/>
            </p:cNvSpPr>
            <p:nvPr/>
          </p:nvSpPr>
          <p:spPr bwMode="auto">
            <a:xfrm>
              <a:off x="2026" y="2385"/>
              <a:ext cx="126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48"/>
                  </a:solidFill>
                  <a:latin typeface="Arial" charset="0"/>
                </a:rPr>
                <a:t>拉格朗日乘子</a:t>
              </a:r>
            </a:p>
          </p:txBody>
        </p:sp>
        <p:grpSp>
          <p:nvGrpSpPr>
            <p:cNvPr id="13368" name="Group 130"/>
            <p:cNvGrpSpPr>
              <a:grpSpLocks/>
            </p:cNvGrpSpPr>
            <p:nvPr/>
          </p:nvGrpSpPr>
          <p:grpSpPr bwMode="auto">
            <a:xfrm>
              <a:off x="2309" y="2243"/>
              <a:ext cx="197" cy="191"/>
              <a:chOff x="2297" y="3280"/>
              <a:chExt cx="346" cy="169"/>
            </a:xfrm>
          </p:grpSpPr>
          <p:sp>
            <p:nvSpPr>
              <p:cNvPr id="13369" name="Line 131"/>
              <p:cNvSpPr>
                <a:spLocks noChangeShapeType="1"/>
              </p:cNvSpPr>
              <p:nvPr/>
            </p:nvSpPr>
            <p:spPr bwMode="auto">
              <a:xfrm>
                <a:off x="2297" y="3280"/>
                <a:ext cx="34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Line 132"/>
              <p:cNvSpPr>
                <a:spLocks noChangeShapeType="1"/>
              </p:cNvSpPr>
              <p:nvPr/>
            </p:nvSpPr>
            <p:spPr bwMode="auto">
              <a:xfrm flipV="1">
                <a:off x="2467" y="3287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31701" name="Group 149"/>
          <p:cNvGrpSpPr>
            <a:grpSpLocks/>
          </p:cNvGrpSpPr>
          <p:nvPr/>
        </p:nvGrpSpPr>
        <p:grpSpPr bwMode="auto">
          <a:xfrm>
            <a:off x="3517900" y="5218113"/>
            <a:ext cx="793750" cy="569912"/>
            <a:chOff x="2216" y="3287"/>
            <a:chExt cx="500" cy="359"/>
          </a:xfrm>
        </p:grpSpPr>
        <p:sp>
          <p:nvSpPr>
            <p:cNvPr id="13363" name="Rectangle 110"/>
            <p:cNvSpPr>
              <a:spLocks noChangeArrowheads="1"/>
            </p:cNvSpPr>
            <p:nvPr/>
          </p:nvSpPr>
          <p:spPr bwMode="auto">
            <a:xfrm>
              <a:off x="2216" y="3381"/>
              <a:ext cx="50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48"/>
                  </a:solidFill>
                  <a:latin typeface="Arial" charset="0"/>
                </a:rPr>
                <a:t>基本</a:t>
              </a:r>
            </a:p>
          </p:txBody>
        </p:sp>
        <p:grpSp>
          <p:nvGrpSpPr>
            <p:cNvPr id="13364" name="Group 133"/>
            <p:cNvGrpSpPr>
              <a:grpSpLocks/>
            </p:cNvGrpSpPr>
            <p:nvPr/>
          </p:nvGrpSpPr>
          <p:grpSpPr bwMode="auto">
            <a:xfrm>
              <a:off x="2269" y="3287"/>
              <a:ext cx="373" cy="191"/>
              <a:chOff x="2297" y="3280"/>
              <a:chExt cx="346" cy="169"/>
            </a:xfrm>
          </p:grpSpPr>
          <p:sp>
            <p:nvSpPr>
              <p:cNvPr id="13365" name="Line 134"/>
              <p:cNvSpPr>
                <a:spLocks noChangeShapeType="1"/>
              </p:cNvSpPr>
              <p:nvPr/>
            </p:nvSpPr>
            <p:spPr bwMode="auto">
              <a:xfrm>
                <a:off x="2297" y="3280"/>
                <a:ext cx="34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6" name="Line 135"/>
              <p:cNvSpPr>
                <a:spLocks noChangeShapeType="1"/>
              </p:cNvSpPr>
              <p:nvPr/>
            </p:nvSpPr>
            <p:spPr bwMode="auto">
              <a:xfrm flipV="1">
                <a:off x="2467" y="3287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31703" name="Group 151"/>
          <p:cNvGrpSpPr>
            <a:grpSpLocks/>
          </p:cNvGrpSpPr>
          <p:nvPr/>
        </p:nvGrpSpPr>
        <p:grpSpPr bwMode="auto">
          <a:xfrm>
            <a:off x="4035425" y="5197475"/>
            <a:ext cx="1403350" cy="1055688"/>
            <a:chOff x="2542" y="3274"/>
            <a:chExt cx="884" cy="665"/>
          </a:xfrm>
        </p:grpSpPr>
        <p:sp>
          <p:nvSpPr>
            <p:cNvPr id="13359" name="Rectangle 111"/>
            <p:cNvSpPr>
              <a:spLocks noChangeArrowheads="1"/>
            </p:cNvSpPr>
            <p:nvPr/>
          </p:nvSpPr>
          <p:spPr bwMode="auto">
            <a:xfrm>
              <a:off x="2542" y="3674"/>
              <a:ext cx="88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48"/>
                  </a:solidFill>
                  <a:latin typeface="Arial" charset="0"/>
                </a:rPr>
                <a:t>等式约束</a:t>
              </a:r>
            </a:p>
          </p:txBody>
        </p:sp>
        <p:grpSp>
          <p:nvGrpSpPr>
            <p:cNvPr id="13360" name="Group 136"/>
            <p:cNvGrpSpPr>
              <a:grpSpLocks/>
            </p:cNvGrpSpPr>
            <p:nvPr/>
          </p:nvGrpSpPr>
          <p:grpSpPr bwMode="auto">
            <a:xfrm>
              <a:off x="2804" y="3274"/>
              <a:ext cx="468" cy="455"/>
              <a:chOff x="2297" y="3280"/>
              <a:chExt cx="346" cy="169"/>
            </a:xfrm>
          </p:grpSpPr>
          <p:sp>
            <p:nvSpPr>
              <p:cNvPr id="13361" name="Line 137"/>
              <p:cNvSpPr>
                <a:spLocks noChangeShapeType="1"/>
              </p:cNvSpPr>
              <p:nvPr/>
            </p:nvSpPr>
            <p:spPr bwMode="auto">
              <a:xfrm>
                <a:off x="2297" y="3280"/>
                <a:ext cx="34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2" name="Line 138"/>
              <p:cNvSpPr>
                <a:spLocks noChangeShapeType="1"/>
              </p:cNvSpPr>
              <p:nvPr/>
            </p:nvSpPr>
            <p:spPr bwMode="auto">
              <a:xfrm flipV="1">
                <a:off x="2467" y="3287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31704" name="Group 152"/>
          <p:cNvGrpSpPr>
            <a:grpSpLocks/>
          </p:cNvGrpSpPr>
          <p:nvPr/>
        </p:nvGrpSpPr>
        <p:grpSpPr bwMode="auto">
          <a:xfrm>
            <a:off x="4938713" y="5197475"/>
            <a:ext cx="1708150" cy="592138"/>
            <a:chOff x="3111" y="3274"/>
            <a:chExt cx="1076" cy="373"/>
          </a:xfrm>
        </p:grpSpPr>
        <p:sp>
          <p:nvSpPr>
            <p:cNvPr id="13355" name="Rectangle 112"/>
            <p:cNvSpPr>
              <a:spLocks noChangeArrowheads="1"/>
            </p:cNvSpPr>
            <p:nvPr/>
          </p:nvSpPr>
          <p:spPr bwMode="auto">
            <a:xfrm>
              <a:off x="3111" y="3382"/>
              <a:ext cx="1076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48"/>
                  </a:solidFill>
                  <a:latin typeface="Arial" charset="0"/>
                </a:rPr>
                <a:t>变量上下界</a:t>
              </a:r>
            </a:p>
          </p:txBody>
        </p:sp>
        <p:grpSp>
          <p:nvGrpSpPr>
            <p:cNvPr id="13356" name="Group 139"/>
            <p:cNvGrpSpPr>
              <a:grpSpLocks/>
            </p:cNvGrpSpPr>
            <p:nvPr/>
          </p:nvGrpSpPr>
          <p:grpSpPr bwMode="auto">
            <a:xfrm>
              <a:off x="3421" y="3274"/>
              <a:ext cx="373" cy="191"/>
              <a:chOff x="2297" y="3280"/>
              <a:chExt cx="346" cy="169"/>
            </a:xfrm>
          </p:grpSpPr>
          <p:sp>
            <p:nvSpPr>
              <p:cNvPr id="13357" name="Line 140"/>
              <p:cNvSpPr>
                <a:spLocks noChangeShapeType="1"/>
              </p:cNvSpPr>
              <p:nvPr/>
            </p:nvSpPr>
            <p:spPr bwMode="auto">
              <a:xfrm>
                <a:off x="2297" y="3280"/>
                <a:ext cx="34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8" name="Line 141"/>
              <p:cNvSpPr>
                <a:spLocks noChangeShapeType="1"/>
              </p:cNvSpPr>
              <p:nvPr/>
            </p:nvSpPr>
            <p:spPr bwMode="auto">
              <a:xfrm flipV="1">
                <a:off x="2467" y="3287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31705" name="Group 153"/>
          <p:cNvGrpSpPr>
            <a:grpSpLocks/>
          </p:cNvGrpSpPr>
          <p:nvPr/>
        </p:nvGrpSpPr>
        <p:grpSpPr bwMode="auto">
          <a:xfrm>
            <a:off x="5853113" y="5197475"/>
            <a:ext cx="793750" cy="1095375"/>
            <a:chOff x="3687" y="3274"/>
            <a:chExt cx="500" cy="690"/>
          </a:xfrm>
        </p:grpSpPr>
        <p:sp>
          <p:nvSpPr>
            <p:cNvPr id="13351" name="Rectangle 113"/>
            <p:cNvSpPr>
              <a:spLocks noChangeArrowheads="1"/>
            </p:cNvSpPr>
            <p:nvPr/>
          </p:nvSpPr>
          <p:spPr bwMode="auto">
            <a:xfrm>
              <a:off x="3687" y="3699"/>
              <a:ext cx="50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48"/>
                  </a:solidFill>
                  <a:latin typeface="Arial" charset="0"/>
                </a:rPr>
                <a:t>初值</a:t>
              </a:r>
            </a:p>
          </p:txBody>
        </p:sp>
        <p:grpSp>
          <p:nvGrpSpPr>
            <p:cNvPr id="13352" name="Group 142"/>
            <p:cNvGrpSpPr>
              <a:grpSpLocks/>
            </p:cNvGrpSpPr>
            <p:nvPr/>
          </p:nvGrpSpPr>
          <p:grpSpPr bwMode="auto">
            <a:xfrm>
              <a:off x="3901" y="3274"/>
              <a:ext cx="143" cy="455"/>
              <a:chOff x="2297" y="3280"/>
              <a:chExt cx="346" cy="169"/>
            </a:xfrm>
          </p:grpSpPr>
          <p:sp>
            <p:nvSpPr>
              <p:cNvPr id="13353" name="Line 143"/>
              <p:cNvSpPr>
                <a:spLocks noChangeShapeType="1"/>
              </p:cNvSpPr>
              <p:nvPr/>
            </p:nvSpPr>
            <p:spPr bwMode="auto">
              <a:xfrm>
                <a:off x="2297" y="3280"/>
                <a:ext cx="34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4" name="Line 144"/>
              <p:cNvSpPr>
                <a:spLocks noChangeShapeType="1"/>
              </p:cNvSpPr>
              <p:nvPr/>
            </p:nvSpPr>
            <p:spPr bwMode="auto">
              <a:xfrm flipV="1">
                <a:off x="2467" y="3287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31706" name="Group 154"/>
          <p:cNvGrpSpPr>
            <a:grpSpLocks/>
          </p:cNvGrpSpPr>
          <p:nvPr/>
        </p:nvGrpSpPr>
        <p:grpSpPr bwMode="auto">
          <a:xfrm>
            <a:off x="6618288" y="5197475"/>
            <a:ext cx="2012950" cy="600075"/>
            <a:chOff x="4169" y="3274"/>
            <a:chExt cx="1268" cy="378"/>
          </a:xfrm>
        </p:grpSpPr>
        <p:sp>
          <p:nvSpPr>
            <p:cNvPr id="13347" name="Rectangle 50"/>
            <p:cNvSpPr>
              <a:spLocks noChangeArrowheads="1"/>
            </p:cNvSpPr>
            <p:nvPr/>
          </p:nvSpPr>
          <p:spPr bwMode="auto">
            <a:xfrm>
              <a:off x="4169" y="3387"/>
              <a:ext cx="126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6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zh-CN" altLang="en-US">
                  <a:solidFill>
                    <a:srgbClr val="000048"/>
                  </a:solidFill>
                  <a:latin typeface="Arial" charset="0"/>
                </a:rPr>
                <a:t>指定优化参数</a:t>
              </a:r>
            </a:p>
          </p:txBody>
        </p:sp>
        <p:grpSp>
          <p:nvGrpSpPr>
            <p:cNvPr id="13348" name="Group 145"/>
            <p:cNvGrpSpPr>
              <a:grpSpLocks/>
            </p:cNvGrpSpPr>
            <p:nvPr/>
          </p:nvGrpSpPr>
          <p:grpSpPr bwMode="auto">
            <a:xfrm>
              <a:off x="4261" y="3274"/>
              <a:ext cx="373" cy="191"/>
              <a:chOff x="2297" y="3280"/>
              <a:chExt cx="346" cy="169"/>
            </a:xfrm>
          </p:grpSpPr>
          <p:sp>
            <p:nvSpPr>
              <p:cNvPr id="13349" name="Line 146"/>
              <p:cNvSpPr>
                <a:spLocks noChangeShapeType="1"/>
              </p:cNvSpPr>
              <p:nvPr/>
            </p:nvSpPr>
            <p:spPr bwMode="auto">
              <a:xfrm>
                <a:off x="2297" y="3280"/>
                <a:ext cx="346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0" name="Line 147"/>
              <p:cNvSpPr>
                <a:spLocks noChangeShapeType="1"/>
              </p:cNvSpPr>
              <p:nvPr/>
            </p:nvSpPr>
            <p:spPr bwMode="auto">
              <a:xfrm flipV="1">
                <a:off x="2467" y="3287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3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3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3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3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73" grpId="0"/>
      <p:bldP spid="1431659" grpId="0" animBg="1"/>
      <p:bldP spid="14316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2136775"/>
            <a:ext cx="3835400" cy="2230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min f =-5 x</a:t>
            </a:r>
            <a:r>
              <a:rPr lang="en-US" altLang="zh-CN" baseline="-25000" smtClean="0"/>
              <a:t>1</a:t>
            </a:r>
            <a:r>
              <a:rPr lang="en-US" altLang="zh-CN" smtClean="0"/>
              <a:t>-4x</a:t>
            </a:r>
            <a:r>
              <a:rPr lang="en-US" altLang="zh-CN" baseline="-25000" smtClean="0"/>
              <a:t>2 </a:t>
            </a:r>
            <a:r>
              <a:rPr lang="en-US" altLang="zh-CN" smtClean="0"/>
              <a:t>-6x</a:t>
            </a:r>
            <a:r>
              <a:rPr lang="en-US" altLang="zh-CN" baseline="-25000" smtClean="0"/>
              <a:t>3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s.t    x</a:t>
            </a:r>
            <a:r>
              <a:rPr lang="en-US" altLang="zh-CN" baseline="-25000" smtClean="0"/>
              <a:t>1 </a:t>
            </a:r>
            <a:r>
              <a:rPr lang="en-US" altLang="zh-CN" smtClean="0"/>
              <a:t>-  x</a:t>
            </a:r>
            <a:r>
              <a:rPr lang="en-US" altLang="zh-CN" baseline="-25000" smtClean="0"/>
              <a:t>2 </a:t>
            </a:r>
            <a:r>
              <a:rPr lang="en-US" altLang="zh-CN" smtClean="0"/>
              <a:t>+   x</a:t>
            </a:r>
            <a:r>
              <a:rPr lang="en-US" altLang="zh-CN" baseline="-25000" smtClean="0"/>
              <a:t>3</a:t>
            </a:r>
            <a:r>
              <a:rPr lang="en-US" altLang="zh-CN" smtClean="0"/>
              <a:t>≤2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mtClean="0"/>
              <a:t>       3x</a:t>
            </a:r>
            <a:r>
              <a:rPr lang="en-US" altLang="zh-CN" baseline="-25000" smtClean="0"/>
              <a:t>1</a:t>
            </a:r>
            <a:r>
              <a:rPr lang="en-US" altLang="zh-CN" smtClean="0"/>
              <a:t>+2x</a:t>
            </a:r>
            <a:r>
              <a:rPr lang="en-US" altLang="zh-CN" baseline="-25000" smtClean="0"/>
              <a:t>2 </a:t>
            </a:r>
            <a:r>
              <a:rPr lang="en-US" altLang="zh-CN" smtClean="0"/>
              <a:t>+4x</a:t>
            </a:r>
            <a:r>
              <a:rPr lang="en-US" altLang="zh-CN" baseline="-25000" smtClean="0"/>
              <a:t>3 </a:t>
            </a:r>
            <a:r>
              <a:rPr lang="en-US" altLang="zh-CN" smtClean="0"/>
              <a:t>≤2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mtClean="0"/>
              <a:t>       3x</a:t>
            </a:r>
            <a:r>
              <a:rPr lang="en-US" altLang="zh-CN" baseline="-25000" smtClean="0"/>
              <a:t>1</a:t>
            </a:r>
            <a:r>
              <a:rPr lang="en-US" altLang="zh-CN" smtClean="0"/>
              <a:t>+2x</a:t>
            </a:r>
            <a:r>
              <a:rPr lang="en-US" altLang="zh-CN" baseline="-25000" smtClean="0"/>
              <a:t>2 </a:t>
            </a:r>
            <a:r>
              <a:rPr lang="en-US" altLang="zh-CN" smtClean="0"/>
              <a:t>        ≤5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mtClean="0"/>
              <a:t>               x</a:t>
            </a:r>
            <a:r>
              <a:rPr lang="en-US" altLang="zh-CN" baseline="-25000" smtClean="0"/>
              <a:t>1</a:t>
            </a:r>
            <a:r>
              <a:rPr lang="en-US" altLang="zh-CN" smtClean="0"/>
              <a:t>,x</a:t>
            </a:r>
            <a:r>
              <a:rPr lang="en-US" altLang="zh-CN" baseline="-25000" smtClean="0"/>
              <a:t>2 </a:t>
            </a:r>
            <a:r>
              <a:rPr lang="en-US" altLang="zh-CN" smtClean="0"/>
              <a:t>,x</a:t>
            </a:r>
            <a:r>
              <a:rPr lang="en-US" altLang="zh-CN" baseline="-25000" smtClean="0"/>
              <a:t>3  </a:t>
            </a:r>
            <a:r>
              <a:rPr lang="en-US" altLang="zh-CN" smtClean="0"/>
              <a:t>≥0</a:t>
            </a:r>
            <a:r>
              <a:rPr lang="en-US" altLang="zh-CN" baseline="-25000" smtClean="0"/>
              <a:t> 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4459288" y="2163763"/>
            <a:ext cx="4129087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ea typeface="宋体" pitchFamily="2" charset="-122"/>
              </a:rPr>
              <a:t>f=[-5 -4 -6];</a:t>
            </a:r>
          </a:p>
          <a:p>
            <a:pPr>
              <a:spcBef>
                <a:spcPct val="30000"/>
              </a:spcBef>
            </a:pPr>
            <a:r>
              <a:rPr lang="en-US" altLang="zh-CN">
                <a:ea typeface="宋体" pitchFamily="2" charset="-122"/>
              </a:rPr>
              <a:t>A=[1 -1 1</a:t>
            </a:r>
          </a:p>
          <a:p>
            <a:pPr>
              <a:spcBef>
                <a:spcPct val="30000"/>
              </a:spcBef>
            </a:pPr>
            <a:r>
              <a:rPr lang="en-US" altLang="zh-CN">
                <a:ea typeface="宋体" pitchFamily="2" charset="-122"/>
              </a:rPr>
              <a:t>       3 2 4</a:t>
            </a:r>
          </a:p>
          <a:p>
            <a:pPr>
              <a:spcBef>
                <a:spcPct val="30000"/>
              </a:spcBef>
            </a:pPr>
            <a:r>
              <a:rPr lang="en-US" altLang="zh-CN">
                <a:ea typeface="宋体" pitchFamily="2" charset="-122"/>
              </a:rPr>
              <a:t>      3 2 0];</a:t>
            </a:r>
          </a:p>
          <a:p>
            <a:pPr>
              <a:spcBef>
                <a:spcPct val="30000"/>
              </a:spcBef>
            </a:pPr>
            <a:r>
              <a:rPr lang="en-US" altLang="zh-CN">
                <a:ea typeface="宋体" pitchFamily="2" charset="-122"/>
              </a:rPr>
              <a:t>b=[20 42 30];</a:t>
            </a:r>
          </a:p>
          <a:p>
            <a:pPr>
              <a:spcBef>
                <a:spcPct val="30000"/>
              </a:spcBef>
            </a:pPr>
            <a:r>
              <a:rPr lang="en-US" altLang="zh-CN">
                <a:ea typeface="宋体" pitchFamily="2" charset="-122"/>
              </a:rPr>
              <a:t>lb=zeros(3,1);</a:t>
            </a:r>
          </a:p>
          <a:p>
            <a:pPr>
              <a:spcBef>
                <a:spcPct val="30000"/>
              </a:spcBef>
            </a:pPr>
            <a:r>
              <a:rPr lang="en-US" altLang="zh-CN">
                <a:ea typeface="宋体" pitchFamily="2" charset="-122"/>
              </a:rPr>
              <a:t>[x,fval]=linprog(f,A,b,[ ],[ ],lb)</a:t>
            </a: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7499350" y="5637213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</a:rPr>
              <a:t>l02.m</a:t>
            </a:r>
          </a:p>
        </p:txBody>
      </p:sp>
      <p:graphicFrame>
        <p:nvGraphicFramePr>
          <p:cNvPr id="1433650" name="Group 50"/>
          <p:cNvGraphicFramePr>
            <a:graphicFrameLocks noGrp="1"/>
          </p:cNvGraphicFramePr>
          <p:nvPr/>
        </p:nvGraphicFramePr>
        <p:xfrm>
          <a:off x="2063750" y="795338"/>
          <a:ext cx="5838825" cy="500062"/>
        </p:xfrm>
        <a:graphic>
          <a:graphicData uri="http://schemas.openxmlformats.org/drawingml/2006/table">
            <a:tbl>
              <a:tblPr/>
              <a:tblGrid>
                <a:gridCol w="5838825"/>
              </a:tblGrid>
              <a:tr h="5000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[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x,fval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] =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linprog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f,A,b,Aeq,beq,lb,ub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7" name="Rectangle 53"/>
          <p:cNvSpPr>
            <a:spLocks noChangeArrowheads="1"/>
          </p:cNvSpPr>
          <p:nvPr>
            <p:ph type="title"/>
          </p:nvPr>
        </p:nvSpPr>
        <p:spPr bwMode="auto">
          <a:xfrm>
            <a:off x="549275" y="1452563"/>
            <a:ext cx="8062913" cy="420687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782638"/>
            <a:ext cx="3125787" cy="420687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bg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解例</a:t>
            </a:r>
            <a:r>
              <a:rPr lang="en-US" altLang="zh-CN" sz="2400" b="0" smtClean="0">
                <a:solidFill>
                  <a:srgbClr val="000048"/>
                </a:solidFill>
                <a:ea typeface="楷体_GB2312" pitchFamily="49" charset="-122"/>
              </a:rPr>
              <a:t>1</a:t>
            </a: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：选址问题</a:t>
            </a:r>
          </a:p>
        </p:txBody>
      </p:sp>
      <p:sp>
        <p:nvSpPr>
          <p:cNvPr id="15363" name="Rectangle 11"/>
          <p:cNvSpPr>
            <a:spLocks noChangeArrowheads="1"/>
          </p:cNvSpPr>
          <p:nvPr/>
        </p:nvSpPr>
        <p:spPr bwMode="auto">
          <a:xfrm>
            <a:off x="7342188" y="669925"/>
            <a:ext cx="936625" cy="8302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</a:rPr>
              <a:t>l03.m</a:t>
            </a:r>
          </a:p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</a:rPr>
              <a:t>l04.m</a:t>
            </a:r>
          </a:p>
        </p:txBody>
      </p:sp>
      <p:sp>
        <p:nvSpPr>
          <p:cNvPr id="1536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9750" y="3995738"/>
            <a:ext cx="8078788" cy="420687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其中</a:t>
            </a:r>
          </a:p>
        </p:txBody>
      </p:sp>
      <p:graphicFrame>
        <p:nvGraphicFramePr>
          <p:cNvPr id="15365" name="Object 17"/>
          <p:cNvGraphicFramePr>
            <a:graphicFrameLocks noChangeAspect="1"/>
          </p:cNvGraphicFramePr>
          <p:nvPr/>
        </p:nvGraphicFramePr>
        <p:xfrm>
          <a:off x="1331913" y="1254125"/>
          <a:ext cx="48609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4" imgW="2463800" imgH="444500" progId="Equation.DSMT4">
                  <p:embed/>
                </p:oleObj>
              </mc:Choice>
              <mc:Fallback>
                <p:oleObj name="Equation" r:id="rId4" imgW="2463800" imgH="444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54125"/>
                        <a:ext cx="48609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8"/>
          <p:cNvGraphicFramePr>
            <a:graphicFrameLocks noChangeAspect="1"/>
          </p:cNvGraphicFramePr>
          <p:nvPr/>
        </p:nvGraphicFramePr>
        <p:xfrm>
          <a:off x="2089150" y="2012950"/>
          <a:ext cx="41195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6" imgW="1651000" imgH="1168400" progId="Equation.DSMT4">
                  <p:embed/>
                </p:oleObj>
              </mc:Choice>
              <mc:Fallback>
                <p:oleObj name="Equation" r:id="rId6" imgW="1651000" imgH="1168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012950"/>
                        <a:ext cx="411956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67" name="Group 19"/>
          <p:cNvGraphicFramePr>
            <a:graphicFrameLocks noGrp="1"/>
          </p:cNvGraphicFramePr>
          <p:nvPr/>
        </p:nvGraphicFramePr>
        <p:xfrm>
          <a:off x="863600" y="4538663"/>
          <a:ext cx="4789488" cy="1463676"/>
        </p:xfrm>
        <a:graphic>
          <a:graphicData uri="http://schemas.openxmlformats.org/drawingml/2006/table">
            <a:tbl>
              <a:tblPr/>
              <a:tblGrid>
                <a:gridCol w="684213"/>
                <a:gridCol w="684212"/>
                <a:gridCol w="684213"/>
                <a:gridCol w="684212"/>
                <a:gridCol w="684213"/>
                <a:gridCol w="684212"/>
                <a:gridCol w="684213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i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１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２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３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４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５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６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a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1.25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8.75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0.5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5.75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3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7.25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b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1.25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0.75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4.75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6.5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7.75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r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3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4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7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6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11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5765" name="Group 117"/>
          <p:cNvGraphicFramePr>
            <a:graphicFrameLocks noGrp="1"/>
          </p:cNvGraphicFramePr>
          <p:nvPr/>
        </p:nvGraphicFramePr>
        <p:xfrm>
          <a:off x="5986463" y="4538663"/>
          <a:ext cx="2078037" cy="1463676"/>
        </p:xfrm>
        <a:graphic>
          <a:graphicData uri="http://schemas.openxmlformats.org/drawingml/2006/table">
            <a:tbl>
              <a:tblPr/>
              <a:tblGrid>
                <a:gridCol w="693737"/>
                <a:gridCol w="690563"/>
                <a:gridCol w="693737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j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2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y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7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q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20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31" name="Rectangle 118"/>
          <p:cNvSpPr>
            <a:spLocks noChangeArrowheads="1"/>
          </p:cNvSpPr>
          <p:nvPr/>
        </p:nvSpPr>
        <p:spPr bwMode="auto">
          <a:xfrm>
            <a:off x="577850" y="6024563"/>
            <a:ext cx="807878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注：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wij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641475"/>
            <a:ext cx="7645400" cy="1644650"/>
          </a:xfrm>
        </p:spPr>
        <p:txBody>
          <a:bodyPr/>
          <a:lstStyle/>
          <a:p>
            <a:pPr marL="223838">
              <a:defRPr/>
            </a:pPr>
            <a:r>
              <a:rPr lang="zh-CN" altLang="en-US" dirty="0"/>
              <a:t>有一园丁需要购买肥料 </a:t>
            </a:r>
            <a:r>
              <a:rPr lang="en-US" altLang="zh-CN" dirty="0"/>
              <a:t>107</a:t>
            </a:r>
            <a:r>
              <a:rPr lang="zh-CN" altLang="en-US" dirty="0"/>
              <a:t>公斤</a:t>
            </a:r>
            <a:r>
              <a:rPr lang="en-US" altLang="zh-CN" dirty="0"/>
              <a:t>,</a:t>
            </a:r>
            <a:r>
              <a:rPr lang="zh-CN" altLang="en-US" dirty="0"/>
              <a:t>而现在市场上有两种包装的肥料</a:t>
            </a:r>
            <a:r>
              <a:rPr lang="en-US" altLang="zh-CN" dirty="0"/>
              <a:t>,</a:t>
            </a:r>
            <a:r>
              <a:rPr lang="zh-CN" altLang="en-US" dirty="0"/>
              <a:t>一种是每袋 </a:t>
            </a:r>
            <a:r>
              <a:rPr lang="en-US" altLang="zh-CN" dirty="0"/>
              <a:t>35</a:t>
            </a:r>
            <a:r>
              <a:rPr lang="zh-CN" altLang="en-US" dirty="0"/>
              <a:t>公斤</a:t>
            </a:r>
            <a:r>
              <a:rPr lang="en-US" altLang="zh-CN" dirty="0"/>
              <a:t>,</a:t>
            </a:r>
            <a:r>
              <a:rPr lang="zh-CN" altLang="en-US" dirty="0"/>
              <a:t>价格为 </a:t>
            </a:r>
            <a:r>
              <a:rPr lang="en-US" altLang="zh-CN" dirty="0"/>
              <a:t>14</a:t>
            </a:r>
            <a:r>
              <a:rPr lang="zh-CN" altLang="en-US" dirty="0"/>
              <a:t>元</a:t>
            </a:r>
            <a:r>
              <a:rPr lang="en-US" altLang="zh-CN" dirty="0"/>
              <a:t>,</a:t>
            </a:r>
            <a:r>
              <a:rPr lang="zh-CN" altLang="en-US" dirty="0"/>
              <a:t>另一种是每袋 </a:t>
            </a:r>
            <a:r>
              <a:rPr lang="en-US" altLang="zh-CN" dirty="0"/>
              <a:t>24</a:t>
            </a:r>
            <a:r>
              <a:rPr lang="zh-CN" altLang="en-US" dirty="0"/>
              <a:t>公斤</a:t>
            </a:r>
            <a:r>
              <a:rPr lang="en-US" altLang="zh-CN" dirty="0"/>
              <a:t>,</a:t>
            </a:r>
            <a:r>
              <a:rPr lang="zh-CN" altLang="en-US" dirty="0"/>
              <a:t>价格为 </a:t>
            </a:r>
            <a:r>
              <a:rPr lang="en-US" altLang="zh-CN" dirty="0"/>
              <a:t>12</a:t>
            </a:r>
            <a:r>
              <a:rPr lang="zh-CN" altLang="en-US" dirty="0"/>
              <a:t>元</a:t>
            </a:r>
            <a:r>
              <a:rPr lang="en-US" altLang="zh-CN" dirty="0"/>
              <a:t>.</a:t>
            </a:r>
          </a:p>
          <a:p>
            <a:pPr>
              <a:defRPr/>
            </a:pPr>
            <a:r>
              <a:rPr lang="zh-CN" altLang="en-US" dirty="0"/>
              <a:t>问</a:t>
            </a:r>
            <a:r>
              <a:rPr lang="en-US" altLang="zh-CN" dirty="0"/>
              <a:t>:</a:t>
            </a:r>
            <a:r>
              <a:rPr lang="zh-CN" altLang="en-US" dirty="0"/>
              <a:t>园丁在满足需要的情况下</a:t>
            </a:r>
            <a:r>
              <a:rPr lang="en-US" altLang="zh-CN" dirty="0"/>
              <a:t>,</a:t>
            </a:r>
            <a:r>
              <a:rPr lang="zh-CN" altLang="en-US" dirty="0"/>
              <a:t>怎样才能使花费最节约</a:t>
            </a:r>
            <a:r>
              <a:rPr lang="en-US" altLang="zh-CN" dirty="0" smtClean="0"/>
              <a:t>?</a:t>
            </a:r>
          </a:p>
        </p:txBody>
      </p:sp>
      <p:sp>
        <p:nvSpPr>
          <p:cNvPr id="1439748" name="Rectangle 4"/>
          <p:cNvSpPr>
            <a:spLocks noChangeArrowheads="1"/>
          </p:cNvSpPr>
          <p:nvPr/>
        </p:nvSpPr>
        <p:spPr bwMode="auto">
          <a:xfrm>
            <a:off x="3448050" y="3351213"/>
            <a:ext cx="493236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设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: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两种包装分别    购买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x1,x2 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公斤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Min y =14 x1+12 x2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s.t    35 x1+24 x2≥107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      x1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、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x2 ≥0 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，整数</a:t>
            </a:r>
          </a:p>
        </p:txBody>
      </p:sp>
      <p:sp>
        <p:nvSpPr>
          <p:cNvPr id="1439751" name="Rectangle 7"/>
          <p:cNvSpPr>
            <a:spLocks noChangeArrowheads="1"/>
          </p:cNvSpPr>
          <p:nvPr/>
        </p:nvSpPr>
        <p:spPr bwMode="auto">
          <a:xfrm>
            <a:off x="784225" y="3370263"/>
            <a:ext cx="8077200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解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: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决策变量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?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目标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?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约束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?</a:t>
            </a:r>
          </a:p>
        </p:txBody>
      </p:sp>
      <p:sp>
        <p:nvSpPr>
          <p:cNvPr id="16389" name="Rectangle 2"/>
          <p:cNvSpPr txBox="1">
            <a:spLocks noChangeArrowheads="1"/>
          </p:cNvSpPr>
          <p:nvPr/>
        </p:nvSpPr>
        <p:spPr bwMode="auto">
          <a:xfrm>
            <a:off x="784225" y="1104900"/>
            <a:ext cx="3541713" cy="536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marL="230188" indent="-230188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、费用问题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95325" y="5326063"/>
            <a:ext cx="18319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整数规划</a:t>
            </a:r>
            <a:endParaRPr lang="en-US" altLang="zh-CN" sz="3200" b="1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59063" y="5316538"/>
            <a:ext cx="4016375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整数</a:t>
            </a:r>
            <a:r>
              <a:rPr lang="zh-CN" altLang="en-US">
                <a:solidFill>
                  <a:srgbClr val="000048"/>
                </a:solidFill>
                <a:latin typeface="Arial" charset="0"/>
                <a:sym typeface="Wingdings" pitchFamily="2" charset="2"/>
              </a:rPr>
              <a:t>：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决策</a:t>
            </a:r>
            <a:r>
              <a:rPr lang="zh-CN" altLang="en-US">
                <a:solidFill>
                  <a:srgbClr val="000048"/>
                </a:solidFill>
                <a:latin typeface="Arial" charset="0"/>
                <a:sym typeface="Wingdings" pitchFamily="2" charset="2"/>
              </a:rPr>
              <a:t>变量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算法：分支定界法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……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求解：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Lingo……</a:t>
            </a:r>
          </a:p>
        </p:txBody>
      </p:sp>
      <p:sp>
        <p:nvSpPr>
          <p:cNvPr id="16392" name="Rectangle 49"/>
          <p:cNvSpPr>
            <a:spLocks noGrp="1" noChangeArrowheads="1"/>
          </p:cNvSpPr>
          <p:nvPr>
            <p:ph type="title"/>
          </p:nvPr>
        </p:nvSpPr>
        <p:spPr>
          <a:xfrm>
            <a:off x="566738" y="463550"/>
            <a:ext cx="8062912" cy="641350"/>
          </a:xfrm>
          <a:noFill/>
          <a:effectLst>
            <a:outerShdw dist="28398" dir="1593903" algn="ctr" rotWithShape="0">
              <a:srgbClr val="000056"/>
            </a:outerShdw>
          </a:effectLst>
        </p:spPr>
        <p:txBody>
          <a:bodyPr/>
          <a:lstStyle/>
          <a:p>
            <a:r>
              <a:rPr lang="zh-CN" altLang="en-US" smtClean="0">
                <a:solidFill>
                  <a:srgbClr val="C32303"/>
                </a:solidFill>
              </a:rPr>
              <a:t>三、案例分析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39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3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3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43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43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47" grpId="0" build="p" bldLvl="2" autoUpdateAnimBg="0"/>
      <p:bldP spid="1439748" grpId="0" build="p" bldLvl="2" autoUpdateAnimBg="0"/>
      <p:bldP spid="1439751" grpId="0" build="p" bldLvl="2" autoUpdateAnimBg="0"/>
      <p:bldP spid="8" grpId="0" build="p" bldLvl="2" autoUpdateAnimBg="0"/>
      <p:bldP spid="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2217738"/>
            <a:ext cx="2692400" cy="3889375"/>
          </a:xfrm>
        </p:spPr>
        <p:txBody>
          <a:bodyPr/>
          <a:lstStyle/>
          <a:p>
            <a:r>
              <a:rPr lang="zh-CN" altLang="en-US" smtClean="0"/>
              <a:t>求解</a:t>
            </a:r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袋</a:t>
            </a:r>
            <a:r>
              <a:rPr lang="en-US" altLang="zh-CN" smtClean="0"/>
              <a:t>+ 1</a:t>
            </a:r>
            <a:r>
              <a:rPr lang="zh-CN" altLang="en-US" smtClean="0"/>
              <a:t>袋？</a:t>
            </a:r>
          </a:p>
          <a:p>
            <a:pPr lvl="1"/>
            <a:r>
              <a:rPr lang="en-US" altLang="zh-CN" smtClean="0"/>
              <a:t>Matlab</a:t>
            </a:r>
            <a:r>
              <a:rPr lang="zh-CN" altLang="en-US" smtClean="0"/>
              <a:t>函数</a:t>
            </a:r>
          </a:p>
          <a:p>
            <a:pPr lvl="2"/>
            <a:r>
              <a:rPr lang="en-US" altLang="zh-CN" smtClean="0"/>
              <a:t>3.0571</a:t>
            </a:r>
          </a:p>
          <a:p>
            <a:pPr lvl="2"/>
            <a:r>
              <a:rPr lang="en-US" altLang="zh-CN" smtClean="0"/>
              <a:t>0.0000</a:t>
            </a:r>
          </a:p>
          <a:p>
            <a:pPr lvl="1"/>
            <a:r>
              <a:rPr lang="zh-CN" altLang="en-US" smtClean="0"/>
              <a:t>程序</a:t>
            </a:r>
          </a:p>
          <a:p>
            <a:pPr lvl="2"/>
            <a:r>
              <a:rPr lang="zh-CN" altLang="en-US" smtClean="0"/>
              <a:t>循环搜索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/>
              <a:t>1     3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7615238" y="5622925"/>
            <a:ext cx="936625" cy="4619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</a:rPr>
              <a:t>l05.m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709613"/>
            <a:ext cx="8062913" cy="420687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模型</a:t>
            </a:r>
          </a:p>
        </p:txBody>
      </p:sp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2262188" y="733425"/>
          <a:ext cx="3059112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1358900" imgH="685800" progId="Equation.DSMT4">
                  <p:embed/>
                </p:oleObj>
              </mc:Choice>
              <mc:Fallback>
                <p:oleObj name="Equation" r:id="rId3" imgW="13589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733425"/>
                        <a:ext cx="3059112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6191250" y="1249363"/>
            <a:ext cx="2498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8"/>
                </a:solidFill>
                <a:latin typeface="Arial" charset="0"/>
              </a:rPr>
              <a:t>1</a:t>
            </a:r>
            <a:r>
              <a:rPr lang="en-US" altLang="zh-CN">
                <a:solidFill>
                  <a:srgbClr val="000048"/>
                </a:solidFill>
                <a:latin typeface="Arial" charset="0"/>
                <a:sym typeface="Wingdings" pitchFamily="2" charset="2"/>
              </a:rPr>
              <a:t>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35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公斤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, 14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元</a:t>
            </a:r>
          </a:p>
          <a:p>
            <a:r>
              <a:rPr lang="en-US" altLang="zh-CN">
                <a:solidFill>
                  <a:srgbClr val="000048"/>
                </a:solidFill>
                <a:latin typeface="Arial" charset="0"/>
              </a:rPr>
              <a:t>2</a:t>
            </a:r>
            <a:r>
              <a:rPr lang="en-US" altLang="zh-CN">
                <a:solidFill>
                  <a:srgbClr val="000048"/>
                </a:solidFill>
                <a:latin typeface="Arial" charset="0"/>
                <a:sym typeface="Wingdings" pitchFamily="2" charset="2"/>
              </a:rPr>
              <a:t>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24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公斤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, 12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元</a:t>
            </a:r>
          </a:p>
          <a:p>
            <a:r>
              <a:rPr lang="zh-CN" altLang="en-US">
                <a:solidFill>
                  <a:srgbClr val="000048"/>
                </a:solidFill>
                <a:latin typeface="Arial" charset="0"/>
              </a:rPr>
              <a:t>需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107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公斤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4264025" y="2635250"/>
            <a:ext cx="4572000" cy="36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smin=1000;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for i=1:4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for j=1:5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s=14*i+14*j;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if 35*i+24*j&gt;=107&amp;smin&gt;s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   smin=s;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   x=[i,j];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end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end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end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x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smin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7525" y="577850"/>
            <a:ext cx="5310188" cy="53657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、矿井开采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910138"/>
            <a:ext cx="7321550" cy="1370012"/>
          </a:xfrm>
        </p:spPr>
        <p:txBody>
          <a:bodyPr/>
          <a:lstStyle/>
          <a:p>
            <a:pPr lvl="1"/>
            <a:r>
              <a:rPr lang="zh-CN" altLang="en-US" smtClean="0"/>
              <a:t>每块的开采价值为 </a:t>
            </a:r>
            <a:r>
              <a:rPr lang="en-US" altLang="zh-CN" smtClean="0"/>
              <a:t>Ci (</a:t>
            </a:r>
            <a:r>
              <a:rPr lang="zh-CN" altLang="en-US" smtClean="0"/>
              <a:t>可能为负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30</a:t>
            </a:r>
            <a:r>
              <a:rPr lang="zh-CN" altLang="en-US" smtClean="0"/>
              <a:t>个矿井</a:t>
            </a:r>
            <a:r>
              <a:rPr lang="en-US" altLang="zh-CN" smtClean="0"/>
              <a:t>,</a:t>
            </a:r>
            <a:r>
              <a:rPr lang="zh-CN" altLang="en-US" smtClean="0"/>
              <a:t>如何开采可获利最大</a:t>
            </a:r>
            <a:r>
              <a:rPr lang="en-US" altLang="zh-CN" smtClean="0"/>
              <a:t>?</a:t>
            </a:r>
          </a:p>
          <a:p>
            <a:pPr lvl="1"/>
            <a:r>
              <a:rPr lang="zh-CN" altLang="en-US" smtClean="0"/>
              <a:t>条件</a:t>
            </a:r>
            <a:r>
              <a:rPr lang="en-US" altLang="zh-CN" smtClean="0"/>
              <a:t>:</a:t>
            </a:r>
            <a:r>
              <a:rPr lang="zh-CN" altLang="en-US" smtClean="0"/>
              <a:t>开下一个</a:t>
            </a:r>
            <a:r>
              <a:rPr lang="en-US" altLang="zh-CN" smtClean="0"/>
              <a:t>,</a:t>
            </a:r>
            <a:r>
              <a:rPr lang="zh-CN" altLang="en-US" smtClean="0"/>
              <a:t>上四个均需开采 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251450" y="1320800"/>
            <a:ext cx="3530600" cy="2157413"/>
            <a:chOff x="2500" y="918"/>
            <a:chExt cx="2494" cy="1457"/>
          </a:xfrm>
        </p:grpSpPr>
        <p:grpSp>
          <p:nvGrpSpPr>
            <p:cNvPr id="18517" name="Group 5"/>
            <p:cNvGrpSpPr>
              <a:grpSpLocks/>
            </p:cNvGrpSpPr>
            <p:nvPr/>
          </p:nvGrpSpPr>
          <p:grpSpPr bwMode="auto">
            <a:xfrm>
              <a:off x="2500" y="918"/>
              <a:ext cx="2494" cy="748"/>
              <a:chOff x="2500" y="907"/>
              <a:chExt cx="2040" cy="759"/>
            </a:xfrm>
          </p:grpSpPr>
          <p:sp>
            <p:nvSpPr>
              <p:cNvPr id="18534" name="AutoShape 6"/>
              <p:cNvSpPr>
                <a:spLocks noChangeArrowheads="1"/>
              </p:cNvSpPr>
              <p:nvPr/>
            </p:nvSpPr>
            <p:spPr bwMode="auto">
              <a:xfrm>
                <a:off x="2500" y="908"/>
                <a:ext cx="2040" cy="429"/>
              </a:xfrm>
              <a:prstGeom prst="parallelogram">
                <a:avLst>
                  <a:gd name="adj" fmla="val 118881"/>
                </a:avLst>
              </a:prstGeom>
              <a:solidFill>
                <a:srgbClr val="000066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5" name="Line 7"/>
              <p:cNvSpPr>
                <a:spLocks noChangeShapeType="1"/>
              </p:cNvSpPr>
              <p:nvPr/>
            </p:nvSpPr>
            <p:spPr bwMode="auto">
              <a:xfrm>
                <a:off x="2500" y="1348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" name="Line 8"/>
              <p:cNvSpPr>
                <a:spLocks noChangeShapeType="1"/>
              </p:cNvSpPr>
              <p:nvPr/>
            </p:nvSpPr>
            <p:spPr bwMode="auto">
              <a:xfrm>
                <a:off x="4032" y="1372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7" name="Line 9"/>
              <p:cNvSpPr>
                <a:spLocks noChangeShapeType="1"/>
              </p:cNvSpPr>
              <p:nvPr/>
            </p:nvSpPr>
            <p:spPr bwMode="auto">
              <a:xfrm>
                <a:off x="4534" y="956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8" name="Line 10"/>
              <p:cNvSpPr>
                <a:spLocks noChangeShapeType="1"/>
              </p:cNvSpPr>
              <p:nvPr/>
            </p:nvSpPr>
            <p:spPr bwMode="auto">
              <a:xfrm>
                <a:off x="2512" y="1630"/>
                <a:ext cx="155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" name="Line 11"/>
              <p:cNvSpPr>
                <a:spLocks noChangeShapeType="1"/>
              </p:cNvSpPr>
              <p:nvPr/>
            </p:nvSpPr>
            <p:spPr bwMode="auto">
              <a:xfrm>
                <a:off x="2806" y="1103"/>
                <a:ext cx="155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0" name="Line 12"/>
              <p:cNvSpPr>
                <a:spLocks noChangeShapeType="1"/>
              </p:cNvSpPr>
              <p:nvPr/>
            </p:nvSpPr>
            <p:spPr bwMode="auto">
              <a:xfrm>
                <a:off x="2647" y="1214"/>
                <a:ext cx="155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1" name="Line 13"/>
              <p:cNvSpPr>
                <a:spLocks noChangeShapeType="1"/>
              </p:cNvSpPr>
              <p:nvPr/>
            </p:nvSpPr>
            <p:spPr bwMode="auto">
              <a:xfrm>
                <a:off x="2941" y="1006"/>
                <a:ext cx="155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2" name="Line 14"/>
              <p:cNvSpPr>
                <a:spLocks noChangeShapeType="1"/>
              </p:cNvSpPr>
              <p:nvPr/>
            </p:nvSpPr>
            <p:spPr bwMode="auto">
              <a:xfrm flipV="1">
                <a:off x="4044" y="1238"/>
                <a:ext cx="491" cy="40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3" name="Line 15"/>
              <p:cNvSpPr>
                <a:spLocks noChangeShapeType="1"/>
              </p:cNvSpPr>
              <p:nvPr/>
            </p:nvSpPr>
            <p:spPr bwMode="auto">
              <a:xfrm flipV="1">
                <a:off x="3345" y="907"/>
                <a:ext cx="442" cy="41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4" name="Line 16"/>
              <p:cNvSpPr>
                <a:spLocks noChangeShapeType="1"/>
              </p:cNvSpPr>
              <p:nvPr/>
            </p:nvSpPr>
            <p:spPr bwMode="auto">
              <a:xfrm flipV="1">
                <a:off x="2916" y="919"/>
                <a:ext cx="442" cy="41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5" name="Line 17"/>
              <p:cNvSpPr>
                <a:spLocks noChangeShapeType="1"/>
              </p:cNvSpPr>
              <p:nvPr/>
            </p:nvSpPr>
            <p:spPr bwMode="auto">
              <a:xfrm flipV="1">
                <a:off x="3676" y="919"/>
                <a:ext cx="442" cy="41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6" name="Line 18"/>
              <p:cNvSpPr>
                <a:spLocks noChangeShapeType="1"/>
              </p:cNvSpPr>
              <p:nvPr/>
            </p:nvSpPr>
            <p:spPr bwMode="auto">
              <a:xfrm>
                <a:off x="2941" y="1335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7" name="Line 19"/>
              <p:cNvSpPr>
                <a:spLocks noChangeShapeType="1"/>
              </p:cNvSpPr>
              <p:nvPr/>
            </p:nvSpPr>
            <p:spPr bwMode="auto">
              <a:xfrm>
                <a:off x="3333" y="1347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8" name="Line 20"/>
              <p:cNvSpPr>
                <a:spLocks noChangeShapeType="1"/>
              </p:cNvSpPr>
              <p:nvPr/>
            </p:nvSpPr>
            <p:spPr bwMode="auto">
              <a:xfrm>
                <a:off x="3677" y="1359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9" name="Line 21"/>
              <p:cNvSpPr>
                <a:spLocks noChangeShapeType="1"/>
              </p:cNvSpPr>
              <p:nvPr/>
            </p:nvSpPr>
            <p:spPr bwMode="auto">
              <a:xfrm>
                <a:off x="4155" y="1249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50" name="Line 22"/>
              <p:cNvSpPr>
                <a:spLocks noChangeShapeType="1"/>
              </p:cNvSpPr>
              <p:nvPr/>
            </p:nvSpPr>
            <p:spPr bwMode="auto">
              <a:xfrm>
                <a:off x="4302" y="1139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51" name="Line 23"/>
              <p:cNvSpPr>
                <a:spLocks noChangeShapeType="1"/>
              </p:cNvSpPr>
              <p:nvPr/>
            </p:nvSpPr>
            <p:spPr bwMode="auto">
              <a:xfrm>
                <a:off x="4413" y="1053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18" name="Group 24"/>
            <p:cNvGrpSpPr>
              <a:grpSpLocks/>
            </p:cNvGrpSpPr>
            <p:nvPr/>
          </p:nvGrpSpPr>
          <p:grpSpPr bwMode="auto">
            <a:xfrm>
              <a:off x="2781" y="1604"/>
              <a:ext cx="1570" cy="368"/>
              <a:chOff x="2781" y="1604"/>
              <a:chExt cx="1214" cy="270"/>
            </a:xfrm>
          </p:grpSpPr>
          <p:sp>
            <p:nvSpPr>
              <p:cNvPr id="18530" name="Line 25"/>
              <p:cNvSpPr>
                <a:spLocks noChangeShapeType="1"/>
              </p:cNvSpPr>
              <p:nvPr/>
            </p:nvSpPr>
            <p:spPr bwMode="auto">
              <a:xfrm flipV="1">
                <a:off x="2781" y="1813"/>
                <a:ext cx="1031" cy="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1" name="Line 26"/>
              <p:cNvSpPr>
                <a:spLocks noChangeShapeType="1"/>
              </p:cNvSpPr>
              <p:nvPr/>
            </p:nvSpPr>
            <p:spPr bwMode="auto">
              <a:xfrm>
                <a:off x="2794" y="1604"/>
                <a:ext cx="0" cy="22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2" name="Line 27"/>
              <p:cNvSpPr>
                <a:spLocks noChangeShapeType="1"/>
              </p:cNvSpPr>
              <p:nvPr/>
            </p:nvSpPr>
            <p:spPr bwMode="auto">
              <a:xfrm>
                <a:off x="3811" y="1641"/>
                <a:ext cx="0" cy="22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3" name="Line 28"/>
              <p:cNvSpPr>
                <a:spLocks noChangeShapeType="1"/>
              </p:cNvSpPr>
              <p:nvPr/>
            </p:nvSpPr>
            <p:spPr bwMode="auto">
              <a:xfrm flipH="1">
                <a:off x="3774" y="1628"/>
                <a:ext cx="221" cy="24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19" name="Line 29"/>
            <p:cNvSpPr>
              <a:spLocks noChangeShapeType="1"/>
            </p:cNvSpPr>
            <p:nvPr/>
          </p:nvSpPr>
          <p:spPr bwMode="auto">
            <a:xfrm flipV="1">
              <a:off x="3039" y="2104"/>
              <a:ext cx="823" cy="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0" name="Line 30"/>
            <p:cNvSpPr>
              <a:spLocks noChangeShapeType="1"/>
            </p:cNvSpPr>
            <p:nvPr/>
          </p:nvSpPr>
          <p:spPr bwMode="auto">
            <a:xfrm>
              <a:off x="3049" y="1885"/>
              <a:ext cx="0" cy="23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1" name="Line 31"/>
            <p:cNvSpPr>
              <a:spLocks noChangeShapeType="1"/>
            </p:cNvSpPr>
            <p:nvPr/>
          </p:nvSpPr>
          <p:spPr bwMode="auto">
            <a:xfrm>
              <a:off x="3861" y="1924"/>
              <a:ext cx="0" cy="23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2" name="Line 32"/>
            <p:cNvSpPr>
              <a:spLocks noChangeShapeType="1"/>
            </p:cNvSpPr>
            <p:nvPr/>
          </p:nvSpPr>
          <p:spPr bwMode="auto">
            <a:xfrm flipH="1">
              <a:off x="3844" y="1873"/>
              <a:ext cx="225" cy="24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3" name="Line 33"/>
            <p:cNvSpPr>
              <a:spLocks noChangeShapeType="1"/>
            </p:cNvSpPr>
            <p:nvPr/>
          </p:nvSpPr>
          <p:spPr bwMode="auto">
            <a:xfrm>
              <a:off x="3272" y="1642"/>
              <a:ext cx="0" cy="28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4" name="Line 34"/>
            <p:cNvSpPr>
              <a:spLocks noChangeShapeType="1"/>
            </p:cNvSpPr>
            <p:nvPr/>
          </p:nvSpPr>
          <p:spPr bwMode="auto">
            <a:xfrm>
              <a:off x="3677" y="1642"/>
              <a:ext cx="0" cy="28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5" name="Line 35"/>
            <p:cNvSpPr>
              <a:spLocks noChangeShapeType="1"/>
            </p:cNvSpPr>
            <p:nvPr/>
          </p:nvSpPr>
          <p:spPr bwMode="auto">
            <a:xfrm>
              <a:off x="3444" y="1899"/>
              <a:ext cx="0" cy="23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6" name="Line 36"/>
            <p:cNvSpPr>
              <a:spLocks noChangeShapeType="1"/>
            </p:cNvSpPr>
            <p:nvPr/>
          </p:nvSpPr>
          <p:spPr bwMode="auto">
            <a:xfrm flipV="1">
              <a:off x="3223" y="2324"/>
              <a:ext cx="417" cy="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37"/>
            <p:cNvSpPr>
              <a:spLocks noChangeShapeType="1"/>
            </p:cNvSpPr>
            <p:nvPr/>
          </p:nvSpPr>
          <p:spPr bwMode="auto">
            <a:xfrm>
              <a:off x="3228" y="2105"/>
              <a:ext cx="0" cy="23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38"/>
            <p:cNvSpPr>
              <a:spLocks noChangeShapeType="1"/>
            </p:cNvSpPr>
            <p:nvPr/>
          </p:nvSpPr>
          <p:spPr bwMode="auto">
            <a:xfrm>
              <a:off x="3640" y="2144"/>
              <a:ext cx="0" cy="23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39"/>
            <p:cNvSpPr>
              <a:spLocks noChangeShapeType="1"/>
            </p:cNvSpPr>
            <p:nvPr/>
          </p:nvSpPr>
          <p:spPr bwMode="auto">
            <a:xfrm flipH="1">
              <a:off x="3613" y="2106"/>
              <a:ext cx="175" cy="2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41832" name="Group 40"/>
          <p:cNvGraphicFramePr>
            <a:graphicFrameLocks noGrp="1"/>
          </p:cNvGraphicFramePr>
          <p:nvPr/>
        </p:nvGraphicFramePr>
        <p:xfrm>
          <a:off x="474663" y="2684463"/>
          <a:ext cx="2181225" cy="1828801"/>
        </p:xfrm>
        <a:graphic>
          <a:graphicData uri="http://schemas.openxmlformats.org/drawingml/2006/table">
            <a:tbl>
              <a:tblPr/>
              <a:tblGrid>
                <a:gridCol w="539750"/>
                <a:gridCol w="520700"/>
                <a:gridCol w="601662"/>
                <a:gridCol w="519113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1859" name="Group 67"/>
          <p:cNvGraphicFramePr>
            <a:graphicFrameLocks noGrp="1"/>
          </p:cNvGraphicFramePr>
          <p:nvPr/>
        </p:nvGraphicFramePr>
        <p:xfrm>
          <a:off x="2968625" y="3124200"/>
          <a:ext cx="1706563" cy="1411288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30225"/>
              </a:tblGrid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1877" name="Group 85"/>
          <p:cNvGraphicFramePr>
            <a:graphicFrameLocks noGrp="1"/>
          </p:cNvGraphicFramePr>
          <p:nvPr/>
        </p:nvGraphicFramePr>
        <p:xfrm>
          <a:off x="4837113" y="3619500"/>
          <a:ext cx="1143000" cy="909638"/>
        </p:xfrm>
        <a:graphic>
          <a:graphicData uri="http://schemas.openxmlformats.org/drawingml/2006/table">
            <a:tbl>
              <a:tblPr/>
              <a:tblGrid>
                <a:gridCol w="590550"/>
                <a:gridCol w="552450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1888" name="Group 96"/>
          <p:cNvGraphicFramePr>
            <a:graphicFrameLocks noGrp="1"/>
          </p:cNvGraphicFramePr>
          <p:nvPr/>
        </p:nvGraphicFramePr>
        <p:xfrm>
          <a:off x="3559175" y="2078038"/>
          <a:ext cx="504825" cy="366712"/>
        </p:xfrm>
        <a:graphic>
          <a:graphicData uri="http://schemas.openxmlformats.org/drawingml/2006/table">
            <a:tbl>
              <a:tblPr/>
              <a:tblGrid>
                <a:gridCol w="504825"/>
              </a:tblGrid>
              <a:tr h="3667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1894" name="Group 102"/>
          <p:cNvGraphicFramePr>
            <a:graphicFrameLocks noGrp="1"/>
          </p:cNvGraphicFramePr>
          <p:nvPr/>
        </p:nvGraphicFramePr>
        <p:xfrm>
          <a:off x="3294063" y="1868488"/>
          <a:ext cx="1143000" cy="852487"/>
        </p:xfrm>
        <a:graphic>
          <a:graphicData uri="http://schemas.openxmlformats.org/drawingml/2006/table">
            <a:tbl>
              <a:tblPr/>
              <a:tblGrid>
                <a:gridCol w="533400"/>
                <a:gridCol w="6096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1905" name="Group 113"/>
          <p:cNvGraphicFramePr>
            <a:graphicFrameLocks noGrp="1"/>
          </p:cNvGraphicFramePr>
          <p:nvPr/>
        </p:nvGraphicFramePr>
        <p:xfrm>
          <a:off x="6423025" y="4133850"/>
          <a:ext cx="466725" cy="381000"/>
        </p:xfrm>
        <a:graphic>
          <a:graphicData uri="http://schemas.openxmlformats.org/drawingml/2006/table">
            <a:tbl>
              <a:tblPr/>
              <a:tblGrid>
                <a:gridCol w="4667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16" name="Rectangle 120"/>
          <p:cNvSpPr>
            <a:spLocks noChangeArrowheads="1"/>
          </p:cNvSpPr>
          <p:nvPr/>
        </p:nvSpPr>
        <p:spPr bwMode="auto">
          <a:xfrm>
            <a:off x="536575" y="1220788"/>
            <a:ext cx="51625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正方形矿井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: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四层开采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785813"/>
            <a:ext cx="873125" cy="420687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22782"/>
                </a:solidFill>
                <a:ea typeface="楷体_GB2312" pitchFamily="49" charset="-122"/>
              </a:rPr>
              <a:t>解</a:t>
            </a:r>
            <a:r>
              <a:rPr lang="en-US" altLang="zh-CN" sz="2400" b="0" smtClean="0">
                <a:solidFill>
                  <a:srgbClr val="02278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1366838"/>
            <a:ext cx="1993900" cy="420687"/>
          </a:xfrm>
        </p:spPr>
        <p:txBody>
          <a:bodyPr/>
          <a:lstStyle/>
          <a:p>
            <a:pPr lvl="1"/>
            <a:r>
              <a:rPr lang="zh-CN" altLang="en-US" smtClean="0">
                <a:solidFill>
                  <a:srgbClr val="022782"/>
                </a:solidFill>
              </a:rPr>
              <a:t>令</a:t>
            </a:r>
            <a:r>
              <a:rPr lang="en-US" altLang="zh-CN" smtClean="0">
                <a:solidFill>
                  <a:srgbClr val="022782"/>
                </a:solidFill>
              </a:rPr>
              <a:t>: Xi=</a:t>
            </a:r>
          </a:p>
        </p:txBody>
      </p:sp>
      <p:grpSp>
        <p:nvGrpSpPr>
          <p:cNvPr id="1443894" name="Group 54"/>
          <p:cNvGrpSpPr>
            <a:grpSpLocks/>
          </p:cNvGrpSpPr>
          <p:nvPr/>
        </p:nvGrpSpPr>
        <p:grpSpPr bwMode="auto">
          <a:xfrm>
            <a:off x="2332038" y="1169988"/>
            <a:ext cx="1843087" cy="822325"/>
            <a:chOff x="1469" y="737"/>
            <a:chExt cx="1161" cy="518"/>
          </a:xfrm>
        </p:grpSpPr>
        <p:sp>
          <p:nvSpPr>
            <p:cNvPr id="19503" name="Rectangle 5"/>
            <p:cNvSpPr>
              <a:spLocks noChangeArrowheads="1"/>
            </p:cNvSpPr>
            <p:nvPr/>
          </p:nvSpPr>
          <p:spPr bwMode="auto">
            <a:xfrm>
              <a:off x="1650" y="737"/>
              <a:ext cx="98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1      </a:t>
              </a:r>
              <a:r>
                <a:rPr lang="zh-CN" altLang="en-US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开</a:t>
              </a:r>
            </a:p>
            <a:p>
              <a:pPr algn="ctr"/>
              <a:r>
                <a:rPr lang="en-US" altLang="zh-CN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0    </a:t>
              </a:r>
              <a:r>
                <a:rPr lang="zh-CN" altLang="en-US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不开</a:t>
              </a:r>
            </a:p>
          </p:txBody>
        </p:sp>
        <p:sp>
          <p:nvSpPr>
            <p:cNvPr id="19504" name="AutoShape 6"/>
            <p:cNvSpPr>
              <a:spLocks/>
            </p:cNvSpPr>
            <p:nvPr/>
          </p:nvSpPr>
          <p:spPr bwMode="auto">
            <a:xfrm>
              <a:off x="1469" y="763"/>
              <a:ext cx="145" cy="465"/>
            </a:xfrm>
            <a:prstGeom prst="leftBrace">
              <a:avLst>
                <a:gd name="adj1" fmla="val 26724"/>
                <a:gd name="adj2" fmla="val 50000"/>
              </a:avLst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43847" name="Rectangle 7"/>
          <p:cNvSpPr>
            <a:spLocks noChangeArrowheads="1"/>
          </p:cNvSpPr>
          <p:nvPr/>
        </p:nvSpPr>
        <p:spPr bwMode="auto">
          <a:xfrm>
            <a:off x="1039813" y="2370138"/>
            <a:ext cx="22050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:</a:t>
            </a:r>
          </a:p>
        </p:txBody>
      </p:sp>
      <p:sp>
        <p:nvSpPr>
          <p:cNvPr id="1443856" name="AutoShape 16"/>
          <p:cNvSpPr>
            <a:spLocks/>
          </p:cNvSpPr>
          <p:nvPr/>
        </p:nvSpPr>
        <p:spPr bwMode="auto">
          <a:xfrm flipH="1">
            <a:off x="5365750" y="3154363"/>
            <a:ext cx="215900" cy="1889125"/>
          </a:xfrm>
          <a:prstGeom prst="leftBrace">
            <a:avLst>
              <a:gd name="adj1" fmla="val 51892"/>
              <a:gd name="adj2" fmla="val 50000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57" name="Rectangle 17"/>
          <p:cNvSpPr>
            <a:spLocks noChangeArrowheads="1"/>
          </p:cNvSpPr>
          <p:nvPr/>
        </p:nvSpPr>
        <p:spPr bwMode="auto">
          <a:xfrm>
            <a:off x="5843588" y="38703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56</a:t>
            </a:r>
            <a:r>
              <a:rPr lang="zh-CN" altLang="en-US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个方程</a:t>
            </a:r>
          </a:p>
        </p:txBody>
      </p:sp>
      <p:grpSp>
        <p:nvGrpSpPr>
          <p:cNvPr id="19464" name="Group 18"/>
          <p:cNvGrpSpPr>
            <a:grpSpLocks/>
          </p:cNvGrpSpPr>
          <p:nvPr/>
        </p:nvGrpSpPr>
        <p:grpSpPr bwMode="auto">
          <a:xfrm>
            <a:off x="5562600" y="949325"/>
            <a:ext cx="3122613" cy="1709738"/>
            <a:chOff x="2500" y="918"/>
            <a:chExt cx="2494" cy="1457"/>
          </a:xfrm>
        </p:grpSpPr>
        <p:grpSp>
          <p:nvGrpSpPr>
            <p:cNvPr id="19468" name="Group 19"/>
            <p:cNvGrpSpPr>
              <a:grpSpLocks/>
            </p:cNvGrpSpPr>
            <p:nvPr/>
          </p:nvGrpSpPr>
          <p:grpSpPr bwMode="auto">
            <a:xfrm>
              <a:off x="2500" y="918"/>
              <a:ext cx="2494" cy="748"/>
              <a:chOff x="2500" y="907"/>
              <a:chExt cx="2040" cy="759"/>
            </a:xfrm>
          </p:grpSpPr>
          <p:sp>
            <p:nvSpPr>
              <p:cNvPr id="19485" name="AutoShape 20"/>
              <p:cNvSpPr>
                <a:spLocks noChangeArrowheads="1"/>
              </p:cNvSpPr>
              <p:nvPr/>
            </p:nvSpPr>
            <p:spPr bwMode="auto">
              <a:xfrm>
                <a:off x="2500" y="908"/>
                <a:ext cx="2040" cy="429"/>
              </a:xfrm>
              <a:prstGeom prst="parallelogram">
                <a:avLst>
                  <a:gd name="adj" fmla="val 118881"/>
                </a:avLst>
              </a:prstGeom>
              <a:solidFill>
                <a:srgbClr val="000066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6" name="Line 21"/>
              <p:cNvSpPr>
                <a:spLocks noChangeShapeType="1"/>
              </p:cNvSpPr>
              <p:nvPr/>
            </p:nvSpPr>
            <p:spPr bwMode="auto">
              <a:xfrm>
                <a:off x="2500" y="1348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7" name="Line 22"/>
              <p:cNvSpPr>
                <a:spLocks noChangeShapeType="1"/>
              </p:cNvSpPr>
              <p:nvPr/>
            </p:nvSpPr>
            <p:spPr bwMode="auto">
              <a:xfrm>
                <a:off x="4032" y="1372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8" name="Line 23"/>
              <p:cNvSpPr>
                <a:spLocks noChangeShapeType="1"/>
              </p:cNvSpPr>
              <p:nvPr/>
            </p:nvSpPr>
            <p:spPr bwMode="auto">
              <a:xfrm>
                <a:off x="4534" y="956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9" name="Line 24"/>
              <p:cNvSpPr>
                <a:spLocks noChangeShapeType="1"/>
              </p:cNvSpPr>
              <p:nvPr/>
            </p:nvSpPr>
            <p:spPr bwMode="auto">
              <a:xfrm>
                <a:off x="2512" y="1630"/>
                <a:ext cx="155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0" name="Line 25"/>
              <p:cNvSpPr>
                <a:spLocks noChangeShapeType="1"/>
              </p:cNvSpPr>
              <p:nvPr/>
            </p:nvSpPr>
            <p:spPr bwMode="auto">
              <a:xfrm>
                <a:off x="2806" y="1103"/>
                <a:ext cx="155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1" name="Line 26"/>
              <p:cNvSpPr>
                <a:spLocks noChangeShapeType="1"/>
              </p:cNvSpPr>
              <p:nvPr/>
            </p:nvSpPr>
            <p:spPr bwMode="auto">
              <a:xfrm>
                <a:off x="2647" y="1214"/>
                <a:ext cx="155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2" name="Line 27"/>
              <p:cNvSpPr>
                <a:spLocks noChangeShapeType="1"/>
              </p:cNvSpPr>
              <p:nvPr/>
            </p:nvSpPr>
            <p:spPr bwMode="auto">
              <a:xfrm>
                <a:off x="2941" y="1006"/>
                <a:ext cx="1557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3" name="Line 28"/>
              <p:cNvSpPr>
                <a:spLocks noChangeShapeType="1"/>
              </p:cNvSpPr>
              <p:nvPr/>
            </p:nvSpPr>
            <p:spPr bwMode="auto">
              <a:xfrm flipV="1">
                <a:off x="4044" y="1238"/>
                <a:ext cx="491" cy="40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4" name="Line 29"/>
              <p:cNvSpPr>
                <a:spLocks noChangeShapeType="1"/>
              </p:cNvSpPr>
              <p:nvPr/>
            </p:nvSpPr>
            <p:spPr bwMode="auto">
              <a:xfrm flipV="1">
                <a:off x="3345" y="907"/>
                <a:ext cx="442" cy="41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5" name="Line 30"/>
              <p:cNvSpPr>
                <a:spLocks noChangeShapeType="1"/>
              </p:cNvSpPr>
              <p:nvPr/>
            </p:nvSpPr>
            <p:spPr bwMode="auto">
              <a:xfrm flipV="1">
                <a:off x="2916" y="919"/>
                <a:ext cx="442" cy="41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6" name="Line 31"/>
              <p:cNvSpPr>
                <a:spLocks noChangeShapeType="1"/>
              </p:cNvSpPr>
              <p:nvPr/>
            </p:nvSpPr>
            <p:spPr bwMode="auto">
              <a:xfrm flipV="1">
                <a:off x="3676" y="919"/>
                <a:ext cx="442" cy="41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7" name="Line 32"/>
              <p:cNvSpPr>
                <a:spLocks noChangeShapeType="1"/>
              </p:cNvSpPr>
              <p:nvPr/>
            </p:nvSpPr>
            <p:spPr bwMode="auto">
              <a:xfrm>
                <a:off x="2941" y="1335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8" name="Line 33"/>
              <p:cNvSpPr>
                <a:spLocks noChangeShapeType="1"/>
              </p:cNvSpPr>
              <p:nvPr/>
            </p:nvSpPr>
            <p:spPr bwMode="auto">
              <a:xfrm>
                <a:off x="3333" y="1347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9" name="Line 34"/>
              <p:cNvSpPr>
                <a:spLocks noChangeShapeType="1"/>
              </p:cNvSpPr>
              <p:nvPr/>
            </p:nvSpPr>
            <p:spPr bwMode="auto">
              <a:xfrm>
                <a:off x="3677" y="1359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0" name="Line 35"/>
              <p:cNvSpPr>
                <a:spLocks noChangeShapeType="1"/>
              </p:cNvSpPr>
              <p:nvPr/>
            </p:nvSpPr>
            <p:spPr bwMode="auto">
              <a:xfrm>
                <a:off x="4155" y="1249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1" name="Line 36"/>
              <p:cNvSpPr>
                <a:spLocks noChangeShapeType="1"/>
              </p:cNvSpPr>
              <p:nvPr/>
            </p:nvSpPr>
            <p:spPr bwMode="auto">
              <a:xfrm>
                <a:off x="4302" y="1139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2" name="Line 37"/>
              <p:cNvSpPr>
                <a:spLocks noChangeShapeType="1"/>
              </p:cNvSpPr>
              <p:nvPr/>
            </p:nvSpPr>
            <p:spPr bwMode="auto">
              <a:xfrm>
                <a:off x="4413" y="1053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69" name="Group 38"/>
            <p:cNvGrpSpPr>
              <a:grpSpLocks/>
            </p:cNvGrpSpPr>
            <p:nvPr/>
          </p:nvGrpSpPr>
          <p:grpSpPr bwMode="auto">
            <a:xfrm>
              <a:off x="2781" y="1604"/>
              <a:ext cx="1570" cy="368"/>
              <a:chOff x="2781" y="1604"/>
              <a:chExt cx="1214" cy="270"/>
            </a:xfrm>
          </p:grpSpPr>
          <p:sp>
            <p:nvSpPr>
              <p:cNvPr id="19481" name="Line 39"/>
              <p:cNvSpPr>
                <a:spLocks noChangeShapeType="1"/>
              </p:cNvSpPr>
              <p:nvPr/>
            </p:nvSpPr>
            <p:spPr bwMode="auto">
              <a:xfrm flipV="1">
                <a:off x="2781" y="1813"/>
                <a:ext cx="1031" cy="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2" name="Line 40"/>
              <p:cNvSpPr>
                <a:spLocks noChangeShapeType="1"/>
              </p:cNvSpPr>
              <p:nvPr/>
            </p:nvSpPr>
            <p:spPr bwMode="auto">
              <a:xfrm>
                <a:off x="2794" y="1604"/>
                <a:ext cx="0" cy="22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3" name="Line 41"/>
              <p:cNvSpPr>
                <a:spLocks noChangeShapeType="1"/>
              </p:cNvSpPr>
              <p:nvPr/>
            </p:nvSpPr>
            <p:spPr bwMode="auto">
              <a:xfrm>
                <a:off x="3811" y="1641"/>
                <a:ext cx="0" cy="22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4" name="Line 42"/>
              <p:cNvSpPr>
                <a:spLocks noChangeShapeType="1"/>
              </p:cNvSpPr>
              <p:nvPr/>
            </p:nvSpPr>
            <p:spPr bwMode="auto">
              <a:xfrm flipH="1">
                <a:off x="3774" y="1628"/>
                <a:ext cx="221" cy="24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70" name="Line 43"/>
            <p:cNvSpPr>
              <a:spLocks noChangeShapeType="1"/>
            </p:cNvSpPr>
            <p:nvPr/>
          </p:nvSpPr>
          <p:spPr bwMode="auto">
            <a:xfrm flipV="1">
              <a:off x="3039" y="2104"/>
              <a:ext cx="823" cy="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44"/>
            <p:cNvSpPr>
              <a:spLocks noChangeShapeType="1"/>
            </p:cNvSpPr>
            <p:nvPr/>
          </p:nvSpPr>
          <p:spPr bwMode="auto">
            <a:xfrm>
              <a:off x="3049" y="1885"/>
              <a:ext cx="0" cy="23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Line 45"/>
            <p:cNvSpPr>
              <a:spLocks noChangeShapeType="1"/>
            </p:cNvSpPr>
            <p:nvPr/>
          </p:nvSpPr>
          <p:spPr bwMode="auto">
            <a:xfrm>
              <a:off x="3861" y="1924"/>
              <a:ext cx="0" cy="23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Line 46"/>
            <p:cNvSpPr>
              <a:spLocks noChangeShapeType="1"/>
            </p:cNvSpPr>
            <p:nvPr/>
          </p:nvSpPr>
          <p:spPr bwMode="auto">
            <a:xfrm flipH="1">
              <a:off x="3844" y="1873"/>
              <a:ext cx="225" cy="24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47"/>
            <p:cNvSpPr>
              <a:spLocks noChangeShapeType="1"/>
            </p:cNvSpPr>
            <p:nvPr/>
          </p:nvSpPr>
          <p:spPr bwMode="auto">
            <a:xfrm>
              <a:off x="3272" y="1642"/>
              <a:ext cx="0" cy="28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Line 48"/>
            <p:cNvSpPr>
              <a:spLocks noChangeShapeType="1"/>
            </p:cNvSpPr>
            <p:nvPr/>
          </p:nvSpPr>
          <p:spPr bwMode="auto">
            <a:xfrm>
              <a:off x="3677" y="1642"/>
              <a:ext cx="0" cy="28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Line 49"/>
            <p:cNvSpPr>
              <a:spLocks noChangeShapeType="1"/>
            </p:cNvSpPr>
            <p:nvPr/>
          </p:nvSpPr>
          <p:spPr bwMode="auto">
            <a:xfrm>
              <a:off x="3444" y="1899"/>
              <a:ext cx="0" cy="23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50"/>
            <p:cNvSpPr>
              <a:spLocks noChangeShapeType="1"/>
            </p:cNvSpPr>
            <p:nvPr/>
          </p:nvSpPr>
          <p:spPr bwMode="auto">
            <a:xfrm flipV="1">
              <a:off x="3223" y="2324"/>
              <a:ext cx="417" cy="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Line 51"/>
            <p:cNvSpPr>
              <a:spLocks noChangeShapeType="1"/>
            </p:cNvSpPr>
            <p:nvPr/>
          </p:nvSpPr>
          <p:spPr bwMode="auto">
            <a:xfrm>
              <a:off x="3228" y="2105"/>
              <a:ext cx="0" cy="23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52"/>
            <p:cNvSpPr>
              <a:spLocks noChangeShapeType="1"/>
            </p:cNvSpPr>
            <p:nvPr/>
          </p:nvSpPr>
          <p:spPr bwMode="auto">
            <a:xfrm>
              <a:off x="3640" y="2144"/>
              <a:ext cx="0" cy="23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Line 53"/>
            <p:cNvSpPr>
              <a:spLocks noChangeShapeType="1"/>
            </p:cNvSpPr>
            <p:nvPr/>
          </p:nvSpPr>
          <p:spPr bwMode="auto">
            <a:xfrm flipH="1">
              <a:off x="3613" y="2106"/>
              <a:ext cx="175" cy="2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76288" y="5724525"/>
            <a:ext cx="1555750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0188" indent="-230188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charset="0"/>
                <a:ea typeface="黑体"/>
                <a:cs typeface="+mj-cs"/>
              </a:rPr>
              <a:t>0-1</a:t>
            </a:r>
            <a:r>
              <a:rPr lang="zh-CN" altLang="en-US" sz="3200" b="1" kern="0" dirty="0">
                <a:solidFill>
                  <a:srgbClr val="0000FF"/>
                </a:solidFill>
                <a:latin typeface="Times New Roman" charset="0"/>
                <a:ea typeface="黑体"/>
                <a:cs typeface="+mj-cs"/>
              </a:rPr>
              <a:t>规划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14500" y="3011488"/>
          <a:ext cx="2887663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4" imgW="1282700" imgH="1168400" progId="Equation.DSMT4">
                  <p:embed/>
                </p:oleObj>
              </mc:Choice>
              <mc:Fallback>
                <p:oleObj name="Equation" r:id="rId4" imgW="1282700" imgH="1168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011488"/>
                        <a:ext cx="2887663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2141538" y="2114550"/>
          <a:ext cx="21748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6" imgW="965200" imgH="431800" progId="Equation.DSMT4">
                  <p:embed/>
                </p:oleObj>
              </mc:Choice>
              <mc:Fallback>
                <p:oleObj name="Equation" r:id="rId6" imgW="965200" imgH="431800" progId="Equation.DSMT4">
                  <p:embed/>
                  <p:pic>
                    <p:nvPicPr>
                      <p:cNvPr id="0" name="对象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114550"/>
                        <a:ext cx="21748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4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4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3" grpId="0" build="p" autoUpdateAnimBg="0"/>
      <p:bldP spid="1443847" grpId="0" autoUpdateAnimBg="0"/>
      <p:bldP spid="1443856" grpId="0" animBg="1"/>
      <p:bldP spid="1443857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 txBox="1">
            <a:spLocks noChangeArrowheads="1"/>
          </p:cNvSpPr>
          <p:nvPr/>
        </p:nvSpPr>
        <p:spPr bwMode="auto">
          <a:xfrm>
            <a:off x="4821238" y="2406650"/>
            <a:ext cx="26924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681038" indent="-2349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求解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c</a:t>
            </a:r>
            <a:endParaRPr lang="zh-CN" altLang="en-US">
              <a:solidFill>
                <a:srgbClr val="000048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A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4"/>
              </a:buBlip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bintprog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615238" y="5622925"/>
            <a:ext cx="936625" cy="4619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</a:rPr>
              <a:t>l06.m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 bwMode="auto"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0-1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规划： </a:t>
            </a:r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Matlab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求解</a:t>
            </a:r>
          </a:p>
        </p:txBody>
      </p:sp>
      <p:graphicFrame>
        <p:nvGraphicFramePr>
          <p:cNvPr id="60" name="Group 50"/>
          <p:cNvGraphicFramePr>
            <a:graphicFrameLocks noGrp="1"/>
          </p:cNvGraphicFramePr>
          <p:nvPr>
            <p:ph idx="1"/>
          </p:nvPr>
        </p:nvGraphicFramePr>
        <p:xfrm>
          <a:off x="552450" y="1425575"/>
          <a:ext cx="4627563" cy="500063"/>
        </p:xfrm>
        <a:graphic>
          <a:graphicData uri="http://schemas.openxmlformats.org/drawingml/2006/table">
            <a:tbl>
              <a:tblPr/>
              <a:tblGrid>
                <a:gridCol w="4627563"/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[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x,fval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] =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bintprog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f,A,b,Aeq,beq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91" name="对象 3"/>
          <p:cNvGraphicFramePr>
            <a:graphicFrameLocks noChangeAspect="1"/>
          </p:cNvGraphicFramePr>
          <p:nvPr/>
        </p:nvGraphicFramePr>
        <p:xfrm>
          <a:off x="598488" y="2184400"/>
          <a:ext cx="2887662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1282700" imgH="1600200" progId="Equation.DSMT4">
                  <p:embed/>
                </p:oleObj>
              </mc:Choice>
              <mc:Fallback>
                <p:oleObj name="Equation" r:id="rId5" imgW="1282700" imgH="1600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184400"/>
                        <a:ext cx="2887662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506413"/>
            <a:ext cx="2932113" cy="53657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、合理下料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239838"/>
            <a:ext cx="7750175" cy="2120900"/>
          </a:xfrm>
        </p:spPr>
        <p:txBody>
          <a:bodyPr/>
          <a:lstStyle/>
          <a:p>
            <a:r>
              <a:rPr lang="zh-CN" altLang="en-US" smtClean="0"/>
              <a:t>某车间有长度为 </a:t>
            </a:r>
            <a:r>
              <a:rPr lang="en-US" altLang="zh-CN" smtClean="0"/>
              <a:t>180cm </a:t>
            </a:r>
            <a:r>
              <a:rPr lang="zh-CN" altLang="en-US" smtClean="0"/>
              <a:t>的钢管</a:t>
            </a:r>
            <a:r>
              <a:rPr lang="en-US" altLang="zh-CN" smtClean="0"/>
              <a:t>(</a:t>
            </a:r>
            <a:r>
              <a:rPr lang="zh-CN" altLang="en-US" smtClean="0"/>
              <a:t>数量充分多</a:t>
            </a:r>
            <a:r>
              <a:rPr lang="en-US" altLang="zh-CN" smtClean="0"/>
              <a:t>),</a:t>
            </a:r>
            <a:r>
              <a:rPr lang="zh-CN" altLang="en-US" smtClean="0"/>
              <a:t>今要将其截为三种不同长度</a:t>
            </a:r>
            <a:r>
              <a:rPr lang="en-US" altLang="zh-CN" smtClean="0"/>
              <a:t>,</a:t>
            </a:r>
            <a:r>
              <a:rPr lang="zh-CN" altLang="en-US" smtClean="0"/>
              <a:t>长度分别为 </a:t>
            </a:r>
            <a:r>
              <a:rPr lang="en-US" altLang="zh-CN" smtClean="0"/>
              <a:t>70cm </a:t>
            </a:r>
            <a:r>
              <a:rPr lang="zh-CN" altLang="en-US" smtClean="0"/>
              <a:t>的管料</a:t>
            </a:r>
            <a:r>
              <a:rPr lang="en-US" altLang="zh-CN" smtClean="0"/>
              <a:t>100</a:t>
            </a:r>
            <a:r>
              <a:rPr lang="zh-CN" altLang="en-US" smtClean="0"/>
              <a:t>根</a:t>
            </a:r>
            <a:r>
              <a:rPr lang="en-US" altLang="zh-CN" smtClean="0"/>
              <a:t>, </a:t>
            </a:r>
            <a:r>
              <a:rPr lang="zh-CN" altLang="en-US" smtClean="0"/>
              <a:t>而 </a:t>
            </a:r>
            <a:r>
              <a:rPr lang="en-US" altLang="zh-CN" smtClean="0"/>
              <a:t>52cm,35cm </a:t>
            </a:r>
            <a:r>
              <a:rPr lang="zh-CN" altLang="en-US" smtClean="0"/>
              <a:t>的管料分别不得少于 </a:t>
            </a:r>
            <a:r>
              <a:rPr lang="en-US" altLang="zh-CN" smtClean="0"/>
              <a:t>150</a:t>
            </a:r>
            <a:r>
              <a:rPr lang="zh-CN" altLang="en-US" smtClean="0"/>
              <a:t>根</a:t>
            </a:r>
            <a:r>
              <a:rPr lang="en-US" altLang="zh-CN" smtClean="0"/>
              <a:t>,120</a:t>
            </a:r>
            <a:r>
              <a:rPr lang="zh-CN" altLang="en-US" smtClean="0"/>
              <a:t>根。</a:t>
            </a:r>
          </a:p>
          <a:p>
            <a:pPr lvl="1"/>
            <a:r>
              <a:rPr lang="zh-CN" altLang="en-US" sz="2500" smtClean="0"/>
              <a:t>问：应如何下料，才能最省？</a:t>
            </a:r>
          </a:p>
          <a:p>
            <a:r>
              <a:rPr lang="zh-CN" altLang="en-US" smtClean="0"/>
              <a:t>解：所有可能的截法共有 </a:t>
            </a:r>
            <a:r>
              <a:rPr lang="en-US" altLang="zh-CN" smtClean="0"/>
              <a:t>8</a:t>
            </a:r>
            <a:r>
              <a:rPr lang="zh-CN" altLang="en-US" smtClean="0"/>
              <a:t>种，如下表：</a:t>
            </a:r>
          </a:p>
        </p:txBody>
      </p:sp>
      <p:graphicFrame>
        <p:nvGraphicFramePr>
          <p:cNvPr id="1487876" name="Group 4"/>
          <p:cNvGraphicFramePr>
            <a:graphicFrameLocks noGrp="1"/>
          </p:cNvGraphicFramePr>
          <p:nvPr/>
        </p:nvGraphicFramePr>
        <p:xfrm>
          <a:off x="212725" y="3722688"/>
          <a:ext cx="8645525" cy="2206624"/>
        </p:xfrm>
        <a:graphic>
          <a:graphicData uri="http://schemas.openxmlformats.org/drawingml/2006/table">
            <a:tbl>
              <a:tblPr/>
              <a:tblGrid>
                <a:gridCol w="685800"/>
                <a:gridCol w="727075"/>
                <a:gridCol w="769938"/>
                <a:gridCol w="681037"/>
                <a:gridCol w="719138"/>
                <a:gridCol w="739775"/>
                <a:gridCol w="796925"/>
                <a:gridCol w="798512"/>
                <a:gridCol w="777875"/>
                <a:gridCol w="836613"/>
                <a:gridCol w="1112837"/>
              </a:tblGrid>
              <a:tr h="49860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截法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一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二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三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四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五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六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七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八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需求量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1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长度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52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150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余料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7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8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8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8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874" grpId="0" autoUpdateAnimBg="0"/>
      <p:bldP spid="14878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836738"/>
            <a:ext cx="8228013" cy="12065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mtClean="0"/>
              <a:t>例</a:t>
            </a:r>
            <a:r>
              <a:rPr kumimoji="1" lang="en-US" altLang="zh-CN" smtClean="0">
                <a:latin typeface="楷体_GB2312" pitchFamily="49" charset="-122"/>
              </a:rPr>
              <a:t>1</a:t>
            </a:r>
            <a:r>
              <a:rPr kumimoji="1" lang="zh-CN" altLang="en-US" smtClean="0">
                <a:latin typeface="楷体_GB2312" pitchFamily="49" charset="-122"/>
              </a:rPr>
              <a:t>：选址问题</a:t>
            </a:r>
          </a:p>
          <a:p>
            <a:pPr>
              <a:spcBef>
                <a:spcPct val="35000"/>
              </a:spcBef>
            </a:pPr>
            <a:r>
              <a:rPr kumimoji="1" lang="zh-CN" altLang="en-US" smtClean="0">
                <a:latin typeface="楷体_GB2312" pitchFamily="49" charset="-122"/>
              </a:rPr>
              <a:t>某公司有</a:t>
            </a:r>
            <a:r>
              <a:rPr kumimoji="1" lang="en-US" altLang="zh-CN" smtClean="0">
                <a:latin typeface="楷体_GB2312" pitchFamily="49" charset="-122"/>
              </a:rPr>
              <a:t>6</a:t>
            </a:r>
            <a:r>
              <a:rPr kumimoji="1" lang="zh-CN" altLang="en-US" smtClean="0">
                <a:latin typeface="楷体_GB2312" pitchFamily="49" charset="-122"/>
              </a:rPr>
              <a:t>个建筑工地，位置坐标为</a:t>
            </a:r>
            <a:r>
              <a:rPr kumimoji="1" lang="en-US" altLang="zh-CN" smtClean="0">
                <a:latin typeface="楷体_GB2312" pitchFamily="49" charset="-122"/>
              </a:rPr>
              <a:t>(</a:t>
            </a:r>
            <a:r>
              <a:rPr kumimoji="1" lang="en-US" altLang="zh-CN" i="1" smtClean="0">
                <a:latin typeface="楷体_GB2312" pitchFamily="49" charset="-122"/>
              </a:rPr>
              <a:t>a</a:t>
            </a:r>
            <a:r>
              <a:rPr kumimoji="1" lang="en-US" altLang="zh-CN" i="1" baseline="-25000" smtClean="0">
                <a:latin typeface="楷体_GB2312" pitchFamily="49" charset="-122"/>
              </a:rPr>
              <a:t>i</a:t>
            </a:r>
            <a:r>
              <a:rPr kumimoji="1" lang="en-US" altLang="zh-CN" smtClean="0">
                <a:latin typeface="楷体_GB2312" pitchFamily="49" charset="-122"/>
              </a:rPr>
              <a:t>,</a:t>
            </a:r>
            <a:r>
              <a:rPr kumimoji="1" lang="en-US" altLang="zh-CN" i="1" smtClean="0">
                <a:latin typeface="楷体_GB2312" pitchFamily="49" charset="-122"/>
              </a:rPr>
              <a:t>b</a:t>
            </a:r>
            <a:r>
              <a:rPr kumimoji="1" lang="en-US" altLang="zh-CN" i="1" baseline="-25000" smtClean="0">
                <a:latin typeface="楷体_GB2312" pitchFamily="49" charset="-122"/>
              </a:rPr>
              <a:t>i</a:t>
            </a:r>
            <a:r>
              <a:rPr kumimoji="1" lang="en-US" altLang="zh-CN" smtClean="0">
                <a:latin typeface="楷体_GB2312" pitchFamily="49" charset="-122"/>
              </a:rPr>
              <a:t>)(</a:t>
            </a:r>
            <a:r>
              <a:rPr kumimoji="1" lang="zh-CN" altLang="en-US" smtClean="0">
                <a:latin typeface="楷体_GB2312" pitchFamily="49" charset="-122"/>
              </a:rPr>
              <a:t>单位：公里</a:t>
            </a:r>
            <a:r>
              <a:rPr kumimoji="1" lang="en-US" altLang="zh-CN" smtClean="0">
                <a:latin typeface="楷体_GB2312" pitchFamily="49" charset="-122"/>
              </a:rPr>
              <a:t>),</a:t>
            </a:r>
            <a:r>
              <a:rPr kumimoji="1" lang="zh-CN" altLang="en-US" smtClean="0">
                <a:latin typeface="楷体_GB2312" pitchFamily="49" charset="-122"/>
              </a:rPr>
              <a:t>水泥日用量</a:t>
            </a:r>
            <a:r>
              <a:rPr kumimoji="1" lang="en-US" altLang="zh-CN" i="1" smtClean="0">
                <a:latin typeface="楷体_GB2312" pitchFamily="49" charset="-122"/>
              </a:rPr>
              <a:t>r</a:t>
            </a:r>
            <a:r>
              <a:rPr kumimoji="1" lang="en-US" altLang="zh-CN" i="1" baseline="-25000" smtClean="0">
                <a:latin typeface="楷体_GB2312" pitchFamily="49" charset="-122"/>
              </a:rPr>
              <a:t>i</a:t>
            </a:r>
            <a:r>
              <a:rPr kumimoji="1" lang="en-US" altLang="zh-CN" baseline="-25000" smtClean="0">
                <a:latin typeface="楷体_GB2312" pitchFamily="49" charset="-122"/>
              </a:rPr>
              <a:t> </a:t>
            </a:r>
            <a:r>
              <a:rPr kumimoji="1" lang="en-US" altLang="zh-CN" smtClean="0">
                <a:latin typeface="楷体_GB2312" pitchFamily="49" charset="-122"/>
              </a:rPr>
              <a:t>(</a:t>
            </a:r>
            <a:r>
              <a:rPr kumimoji="1" lang="zh-CN" altLang="en-US" smtClean="0">
                <a:latin typeface="楷体_GB2312" pitchFamily="49" charset="-122"/>
              </a:rPr>
              <a:t>单位：吨）</a:t>
            </a:r>
          </a:p>
        </p:txBody>
      </p:sp>
      <p:sp>
        <p:nvSpPr>
          <p:cNvPr id="4099" name="Rectangle 20"/>
          <p:cNvSpPr>
            <a:spLocks noChangeArrowheads="1"/>
          </p:cNvSpPr>
          <p:nvPr/>
        </p:nvSpPr>
        <p:spPr bwMode="auto">
          <a:xfrm>
            <a:off x="631825" y="1322388"/>
            <a:ext cx="4775200" cy="53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tabLst>
                <a:tab pos="457200" algn="l"/>
              </a:tabLst>
            </a:pPr>
            <a:r>
              <a:rPr lang="en-US" altLang="zh-CN" sz="3200" b="1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、规划模型的一般形式</a:t>
            </a:r>
          </a:p>
        </p:txBody>
      </p:sp>
      <p:sp>
        <p:nvSpPr>
          <p:cNvPr id="4100" name="Rectangle 2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一、数学规划模型</a:t>
            </a:r>
          </a:p>
        </p:txBody>
      </p:sp>
      <p:sp>
        <p:nvSpPr>
          <p:cNvPr id="4101" name="Rectangle 26"/>
          <p:cNvSpPr>
            <a:spLocks noChangeArrowheads="1"/>
          </p:cNvSpPr>
          <p:nvPr/>
        </p:nvSpPr>
        <p:spPr bwMode="auto">
          <a:xfrm>
            <a:off x="630238" y="4495800"/>
            <a:ext cx="7983537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假设：料场和工地之间有直线道路</a:t>
            </a:r>
          </a:p>
          <a:p>
            <a:pPr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（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1</a:t>
            </a: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）现有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2</a:t>
            </a: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料场，位于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A(5,1),B(2,7),</a:t>
            </a: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记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(x</a:t>
            </a:r>
            <a:r>
              <a:rPr kumimoji="1" lang="en-US" altLang="zh-CN" baseline="-30000">
                <a:solidFill>
                  <a:srgbClr val="000048"/>
                </a:solidFill>
                <a:latin typeface="楷体_GB2312" pitchFamily="49" charset="-122"/>
              </a:rPr>
              <a:t>j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,y</a:t>
            </a:r>
            <a:r>
              <a:rPr kumimoji="1" lang="en-US" altLang="zh-CN" baseline="-30000">
                <a:solidFill>
                  <a:srgbClr val="000048"/>
                </a:solidFill>
                <a:latin typeface="楷体_GB2312" pitchFamily="49" charset="-122"/>
              </a:rPr>
              <a:t>j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),j=1,2, </a:t>
            </a: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日储量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q</a:t>
            </a:r>
            <a:r>
              <a:rPr kumimoji="1" lang="en-US" altLang="zh-CN" baseline="-30000">
                <a:solidFill>
                  <a:srgbClr val="000048"/>
                </a:solidFill>
                <a:latin typeface="楷体_GB2312" pitchFamily="49" charset="-122"/>
              </a:rPr>
              <a:t>j</a:t>
            </a: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各有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20</a:t>
            </a: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吨。</a:t>
            </a:r>
          </a:p>
          <a:p>
            <a:pPr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目标：制定每天的供应计划，即从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A, B</a:t>
            </a: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两料场分别向各工地运送多少吨水泥，使总的吨公里数最小。</a:t>
            </a:r>
          </a:p>
        </p:txBody>
      </p:sp>
      <p:graphicFrame>
        <p:nvGraphicFramePr>
          <p:cNvPr id="1410075" name="Group 27"/>
          <p:cNvGraphicFramePr>
            <a:graphicFrameLocks noGrp="1"/>
          </p:cNvGraphicFramePr>
          <p:nvPr/>
        </p:nvGraphicFramePr>
        <p:xfrm>
          <a:off x="1581150" y="3101975"/>
          <a:ext cx="6096000" cy="1463676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i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１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２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３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４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５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６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a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1.25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8.75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0.5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5.75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3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7.25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b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1.25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0.75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4.75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6.5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7.75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r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3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5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4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7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6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Times New Roman" charset="0"/>
                          <a:ea typeface="楷体_GB2312" pitchFamily="49" charset="-122"/>
                          <a:cs typeface="Times New Roman" charset="0"/>
                        </a:rPr>
                        <a:t>11</a:t>
                      </a:r>
                    </a:p>
                  </a:txBody>
                  <a:tcPr marT="45740" marB="4574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825500"/>
            <a:ext cx="7232650" cy="420688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设：第 </a:t>
            </a:r>
            <a:r>
              <a:rPr lang="en-US" altLang="zh-CN" sz="2400" b="0" smtClean="0">
                <a:solidFill>
                  <a:srgbClr val="000048"/>
                </a:solidFill>
                <a:ea typeface="楷体_GB2312" pitchFamily="49" charset="-122"/>
              </a:rPr>
              <a:t>i </a:t>
            </a: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种下料方式进行 </a:t>
            </a:r>
            <a:r>
              <a:rPr lang="en-US" altLang="zh-CN" sz="2400" b="0" smtClean="0">
                <a:solidFill>
                  <a:srgbClr val="000048"/>
                </a:solidFill>
                <a:ea typeface="楷体_GB2312" pitchFamily="49" charset="-122"/>
              </a:rPr>
              <a:t>xi </a:t>
            </a: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次</a:t>
            </a:r>
          </a:p>
        </p:txBody>
      </p:sp>
      <p:sp>
        <p:nvSpPr>
          <p:cNvPr id="22531" name="AutoShape 6"/>
          <p:cNvSpPr>
            <a:spLocks/>
          </p:cNvSpPr>
          <p:nvPr/>
        </p:nvSpPr>
        <p:spPr bwMode="auto">
          <a:xfrm>
            <a:off x="1738313" y="3382963"/>
            <a:ext cx="276225" cy="1674812"/>
          </a:xfrm>
          <a:prstGeom prst="leftBrace">
            <a:avLst>
              <a:gd name="adj1" fmla="val 50527"/>
              <a:gd name="adj2" fmla="val 5000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39738" y="1325563"/>
            <a:ext cx="8078787" cy="968375"/>
          </a:xfrm>
        </p:spPr>
        <p:txBody>
          <a:bodyPr/>
          <a:lstStyle/>
          <a:p>
            <a:r>
              <a:rPr lang="zh-CN" altLang="en-US" smtClean="0"/>
              <a:t>目标：余料最省？</a:t>
            </a:r>
          </a:p>
          <a:p>
            <a:r>
              <a:rPr lang="zh-CN" altLang="en-US" smtClean="0"/>
              <a:t>           用料最少？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14613" y="2674938"/>
          <a:ext cx="53752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2387600" imgH="1371600" progId="Equation.DSMT4">
                  <p:embed/>
                </p:oleObj>
              </mc:Choice>
              <mc:Fallback>
                <p:oleObj name="Equation" r:id="rId4" imgW="2387600" imgH="1371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2674938"/>
                        <a:ext cx="5375275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7615238" y="5622925"/>
            <a:ext cx="936625" cy="4619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</a:rPr>
              <a:t>l07.m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611188"/>
            <a:ext cx="8062913" cy="53657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Matlab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求解</a:t>
            </a:r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552450" y="1425575"/>
            <a:ext cx="8078788" cy="2419350"/>
          </a:xfrm>
        </p:spPr>
        <p:txBody>
          <a:bodyPr/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rgbClr val="000048"/>
                </a:solidFill>
                <a:latin typeface="+mn-lt"/>
                <a:ea typeface="+mn-ea"/>
                <a:cs typeface="+mn-cs"/>
              </a:defRPr>
            </a:lvl1pPr>
            <a:lvl2pPr marL="681038" indent="-234950" algn="l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400">
                <a:solidFill>
                  <a:srgbClr val="000048"/>
                </a:solidFill>
                <a:latin typeface="+mn-lt"/>
                <a:ea typeface="+mn-ea"/>
              </a:defRPr>
            </a:lvl2pPr>
            <a:lvl3pPr marL="1023938" indent="-173038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CC00"/>
              </a:buClr>
              <a:buSzPct val="85000"/>
              <a:buFont typeface="Wingdings" pitchFamily="2" charset="2"/>
              <a:buBlip>
                <a:blip r:embed="rId4"/>
              </a:buBlip>
              <a:defRPr sz="2400">
                <a:solidFill>
                  <a:srgbClr val="000048"/>
                </a:solidFill>
                <a:latin typeface="+mn-lt"/>
                <a:ea typeface="+mn-ea"/>
              </a:defRPr>
            </a:lvl3pPr>
            <a:lvl4pPr marL="1371600" indent="-23177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CC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00048"/>
                </a:solidFill>
                <a:latin typeface="+mn-lt"/>
                <a:ea typeface="+mn-ea"/>
              </a:defRPr>
            </a:lvl4pPr>
            <a:lvl5pPr marL="1717675" indent="-17303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CC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00048"/>
                </a:solidFill>
                <a:latin typeface="+mn-lt"/>
                <a:ea typeface="+mn-ea"/>
              </a:defRPr>
            </a:lvl5pPr>
            <a:lvl6pPr marL="2174875" indent="-17303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CC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00048"/>
                </a:solidFill>
                <a:latin typeface="+mn-lt"/>
                <a:ea typeface="+mn-ea"/>
              </a:defRPr>
            </a:lvl6pPr>
            <a:lvl7pPr marL="2632075" indent="-17303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CC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00048"/>
                </a:solidFill>
                <a:latin typeface="+mn-lt"/>
                <a:ea typeface="+mn-ea"/>
              </a:defRPr>
            </a:lvl7pPr>
            <a:lvl8pPr marL="3089275" indent="-17303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CC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00048"/>
                </a:solidFill>
                <a:latin typeface="+mn-lt"/>
                <a:ea typeface="+mn-ea"/>
              </a:defRPr>
            </a:lvl8pPr>
            <a:lvl9pPr marL="3546475" indent="-17303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CC00"/>
              </a:buClr>
              <a:buSzPct val="65000"/>
              <a:buFont typeface="Wingdings" pitchFamily="2" charset="2"/>
              <a:buChar char="n"/>
              <a:defRPr sz="2400">
                <a:solidFill>
                  <a:srgbClr val="000048"/>
                </a:solidFill>
                <a:latin typeface="+mn-lt"/>
                <a:ea typeface="+mn-ea"/>
              </a:defRPr>
            </a:lvl9pPr>
          </a:lstStyle>
          <a:p>
            <a:pPr marL="230188" lvl="1" indent="-230188">
              <a:spcBef>
                <a:spcPct val="60000"/>
              </a:spcBef>
              <a:buSzPct val="75000"/>
              <a:buFont typeface="Wingdings" pitchFamily="2" charset="2"/>
              <a:buChar char="v"/>
              <a:defRPr/>
            </a:pPr>
            <a:r>
              <a:rPr lang="zh-CN" altLang="en-US" dirty="0" smtClean="0"/>
              <a:t>下料方式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180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smtClean="0"/>
              <a:t>70 52 35</a:t>
            </a:r>
          </a:p>
          <a:p>
            <a:pPr>
              <a:defRPr/>
            </a:pPr>
            <a:r>
              <a:rPr lang="zh-CN" altLang="en-US" dirty="0" smtClean="0"/>
              <a:t>求解</a:t>
            </a:r>
          </a:p>
          <a:p>
            <a:pPr lvl="1">
              <a:defRPr/>
            </a:pPr>
            <a:r>
              <a:rPr lang="en-US" altLang="zh-CN" dirty="0" err="1" smtClean="0"/>
              <a:t>linprog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分支定</a:t>
            </a:r>
            <a:r>
              <a:rPr lang="zh-CN" altLang="en-US" dirty="0" smtClean="0"/>
              <a:t>界</a:t>
            </a:r>
            <a:endParaRPr lang="en-US" altLang="zh-CN" dirty="0" smtClean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7538" y="4497388"/>
            <a:ext cx="8281987" cy="153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求解：结果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x1=0, x2=0, x3=34, x4=0, x5=10 , x6=43, x7=0, x8=0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fval=87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6113" y="679450"/>
            <a:ext cx="3541712" cy="53657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、生产安排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1463675"/>
            <a:ext cx="8150225" cy="1844675"/>
          </a:xfrm>
        </p:spPr>
        <p:txBody>
          <a:bodyPr/>
          <a:lstStyle/>
          <a:p>
            <a:r>
              <a:rPr lang="zh-CN" altLang="en-US" smtClean="0"/>
              <a:t>某单位生产的产品由多个部件组成，并且每个部件都需要工人、技术人员协同生产。</a:t>
            </a:r>
          </a:p>
          <a:p>
            <a:r>
              <a:rPr lang="zh-CN" altLang="en-US" smtClean="0"/>
              <a:t>已知生产每个部件需要的设备、人数时间及其他部件如表</a:t>
            </a:r>
          </a:p>
          <a:p>
            <a:r>
              <a:rPr lang="zh-CN" altLang="en-US" smtClean="0"/>
              <a:t>在均衡连续生产条件下安排生产。</a:t>
            </a:r>
          </a:p>
        </p:txBody>
      </p:sp>
      <p:graphicFrame>
        <p:nvGraphicFramePr>
          <p:cNvPr id="1453060" name="Group 4"/>
          <p:cNvGraphicFramePr>
            <a:graphicFrameLocks noGrp="1"/>
          </p:cNvGraphicFramePr>
          <p:nvPr/>
        </p:nvGraphicFramePr>
        <p:xfrm>
          <a:off x="858838" y="3652838"/>
          <a:ext cx="7651750" cy="2619564"/>
        </p:xfrm>
        <a:graphic>
          <a:graphicData uri="http://schemas.openxmlformats.org/drawingml/2006/table">
            <a:tbl>
              <a:tblPr/>
              <a:tblGrid>
                <a:gridCol w="2073275"/>
                <a:gridCol w="1682750"/>
                <a:gridCol w="1670050"/>
                <a:gridCol w="1146175"/>
                <a:gridCol w="1079500"/>
              </a:tblGrid>
              <a:tr h="5851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         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部件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项目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工人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技术员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设  备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时  间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需其它部件数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A2(3)A3(2)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A3(1)A4(5)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A4(4)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3321050"/>
            <a:ext cx="976313" cy="476250"/>
          </a:xfrm>
          <a:noFill/>
          <a:effectLst>
            <a:outerShdw dist="17961" dir="2700000" algn="ctr" rotWithShape="0">
              <a:srgbClr val="000092"/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 smtClean="0">
                <a:solidFill>
                  <a:srgbClr val="C32303"/>
                </a:solidFill>
                <a:latin typeface="宋体" pitchFamily="2" charset="-122"/>
                <a:ea typeface="宋体" pitchFamily="2" charset="-122"/>
              </a:rPr>
              <a:t>分析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4029075"/>
            <a:ext cx="5476875" cy="2454275"/>
          </a:xfrm>
          <a:noFill/>
        </p:spPr>
        <p:txBody>
          <a:bodyPr/>
          <a:lstStyle/>
          <a:p>
            <a:r>
              <a:rPr lang="zh-CN" altLang="en-US" smtClean="0"/>
              <a:t>难点</a:t>
            </a:r>
            <a:r>
              <a:rPr lang="en-US" altLang="zh-CN" smtClean="0"/>
              <a:t>: </a:t>
            </a:r>
            <a:r>
              <a:rPr lang="zh-CN" altLang="en-US" smtClean="0"/>
              <a:t>目标不明确</a:t>
            </a:r>
          </a:p>
          <a:p>
            <a:pPr lvl="1"/>
            <a:r>
              <a:rPr lang="zh-CN" altLang="en-US" sz="2500" smtClean="0"/>
              <a:t>部件数？</a:t>
            </a:r>
            <a:r>
              <a:rPr lang="en-US" altLang="zh-CN" sz="2500" smtClean="0"/>
              <a:t>——</a:t>
            </a:r>
            <a:r>
              <a:rPr lang="zh-CN" altLang="en-US" sz="2500" smtClean="0"/>
              <a:t>中间产品</a:t>
            </a:r>
          </a:p>
          <a:p>
            <a:pPr lvl="1"/>
            <a:r>
              <a:rPr lang="zh-CN" altLang="en-US" sz="2500" smtClean="0"/>
              <a:t>解决</a:t>
            </a:r>
            <a:r>
              <a:rPr lang="en-US" altLang="zh-CN" sz="2500" smtClean="0"/>
              <a:t>——</a:t>
            </a:r>
            <a:r>
              <a:rPr lang="zh-CN" altLang="en-US" sz="2500" smtClean="0"/>
              <a:t>均衡连续生产</a:t>
            </a:r>
          </a:p>
          <a:p>
            <a:r>
              <a:rPr lang="zh-CN" altLang="en-US" smtClean="0"/>
              <a:t>目标：</a:t>
            </a:r>
          </a:p>
          <a:p>
            <a:pPr lvl="1"/>
            <a:r>
              <a:rPr lang="zh-CN" altLang="en-US" sz="2500" smtClean="0"/>
              <a:t>均衡连续生产的最小生产规模</a:t>
            </a:r>
          </a:p>
        </p:txBody>
      </p:sp>
      <p:graphicFrame>
        <p:nvGraphicFramePr>
          <p:cNvPr id="1455108" name="Group 4"/>
          <p:cNvGraphicFramePr>
            <a:graphicFrameLocks noGrp="1"/>
          </p:cNvGraphicFramePr>
          <p:nvPr/>
        </p:nvGraphicFramePr>
        <p:xfrm>
          <a:off x="858838" y="576263"/>
          <a:ext cx="7651750" cy="2619564"/>
        </p:xfrm>
        <a:graphic>
          <a:graphicData uri="http://schemas.openxmlformats.org/drawingml/2006/table">
            <a:tbl>
              <a:tblPr/>
              <a:tblGrid>
                <a:gridCol w="2073275"/>
                <a:gridCol w="1682750"/>
                <a:gridCol w="1670050"/>
                <a:gridCol w="1146175"/>
                <a:gridCol w="1079500"/>
              </a:tblGrid>
              <a:tr h="5851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            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部件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项目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工人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技术员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设  备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时  间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需其它部件数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A2(3)A3(2)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A3(1)A4(5)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A4(4)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5153" name="Rectangle 49"/>
          <p:cNvSpPr>
            <a:spLocks noChangeArrowheads="1"/>
          </p:cNvSpPr>
          <p:nvPr/>
        </p:nvSpPr>
        <p:spPr bwMode="auto">
          <a:xfrm>
            <a:off x="4943475" y="4043363"/>
            <a:ext cx="3967163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决策变量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工人数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……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？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生产各部件资源组数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ni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5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5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55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55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55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07" grpId="0" build="p" autoUpdateAnimBg="0"/>
      <p:bldP spid="145515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31838"/>
            <a:ext cx="666750" cy="476250"/>
          </a:xfrm>
          <a:noFill/>
          <a:effectLst>
            <a:outerShdw dist="17961" dir="2700000" algn="ctr" rotWithShape="0">
              <a:srgbClr val="000092"/>
            </a:outerShdw>
          </a:effectLst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 smtClean="0">
                <a:solidFill>
                  <a:srgbClr val="C32303"/>
                </a:solidFill>
                <a:latin typeface="宋体" pitchFamily="2" charset="-122"/>
                <a:ea typeface="宋体" pitchFamily="2" charset="-122"/>
              </a:rPr>
              <a:t>解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2043113"/>
            <a:ext cx="7321550" cy="1516062"/>
          </a:xfrm>
        </p:spPr>
        <p:txBody>
          <a:bodyPr/>
          <a:lstStyle/>
          <a:p>
            <a:r>
              <a:rPr lang="zh-CN" altLang="en-US" smtClean="0"/>
              <a:t>令：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生产各部件资源组数为</a:t>
            </a:r>
            <a:r>
              <a:rPr lang="en-US" altLang="zh-CN" smtClean="0"/>
              <a:t>ni</a:t>
            </a:r>
          </a:p>
          <a:p>
            <a:r>
              <a:rPr lang="zh-CN" altLang="en-US" smtClean="0"/>
              <a:t>则：</a:t>
            </a:r>
          </a:p>
        </p:txBody>
      </p:sp>
      <p:graphicFrame>
        <p:nvGraphicFramePr>
          <p:cNvPr id="801796" name="Object 4"/>
          <p:cNvGraphicFramePr>
            <a:graphicFrameLocks noChangeAspect="1"/>
          </p:cNvGraphicFramePr>
          <p:nvPr/>
        </p:nvGraphicFramePr>
        <p:xfrm>
          <a:off x="2336800" y="3087688"/>
          <a:ext cx="295910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4" imgW="1409700" imgH="1701800" progId="Equation.DSMT4">
                  <p:embed/>
                </p:oleObj>
              </mc:Choice>
              <mc:Fallback>
                <p:oleObj name="Equation" r:id="rId4" imgW="1409700" imgH="170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087688"/>
                        <a:ext cx="2959100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697288" y="2643188"/>
            <a:ext cx="52720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zh-CN" altLang="zh-CN">
              <a:solidFill>
                <a:srgbClr val="000048"/>
              </a:solidFill>
              <a:latin typeface="Arial" charset="0"/>
            </a:endParaRPr>
          </a:p>
        </p:txBody>
      </p:sp>
      <p:graphicFrame>
        <p:nvGraphicFramePr>
          <p:cNvPr id="801798" name="Group 6"/>
          <p:cNvGraphicFramePr>
            <a:graphicFrameLocks noGrp="1"/>
          </p:cNvGraphicFramePr>
          <p:nvPr/>
        </p:nvGraphicFramePr>
        <p:xfrm>
          <a:off x="1577975" y="815975"/>
          <a:ext cx="7208838" cy="1229533"/>
        </p:xfrm>
        <a:graphic>
          <a:graphicData uri="http://schemas.openxmlformats.org/drawingml/2006/table">
            <a:tbl>
              <a:tblPr/>
              <a:tblGrid>
                <a:gridCol w="947738"/>
                <a:gridCol w="1751012"/>
                <a:gridCol w="1739900"/>
                <a:gridCol w="1390650"/>
                <a:gridCol w="1379538"/>
              </a:tblGrid>
              <a:tr h="4069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  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9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时  间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9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A2(3)A3(2)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A3(1)A4(5)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A4(4)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771525"/>
            <a:ext cx="8062912" cy="420688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求解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412875"/>
            <a:ext cx="8078787" cy="3706813"/>
          </a:xfrm>
        </p:spPr>
        <p:txBody>
          <a:bodyPr/>
          <a:lstStyle/>
          <a:p>
            <a:r>
              <a:rPr lang="en-US" altLang="zh-CN" smtClean="0"/>
              <a:t>Matlab</a:t>
            </a:r>
            <a:r>
              <a:rPr lang="zh-CN" altLang="en-US" smtClean="0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n1=4</a:t>
            </a:r>
            <a:r>
              <a:rPr lang="zh-CN" altLang="en-US" smtClean="0"/>
              <a:t>，</a:t>
            </a:r>
            <a:r>
              <a:rPr lang="en-US" altLang="zh-CN" smtClean="0"/>
              <a:t>n2=9</a:t>
            </a:r>
            <a:r>
              <a:rPr lang="zh-CN" altLang="en-US" smtClean="0"/>
              <a:t>，</a:t>
            </a:r>
            <a:r>
              <a:rPr lang="en-US" altLang="zh-CN" smtClean="0"/>
              <a:t>n3=25</a:t>
            </a:r>
            <a:r>
              <a:rPr lang="zh-CN" altLang="en-US" smtClean="0"/>
              <a:t>，</a:t>
            </a:r>
            <a:r>
              <a:rPr lang="en-US" altLang="zh-CN" smtClean="0"/>
              <a:t>n4=70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所需生产资源：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工人</a:t>
            </a:r>
            <a:r>
              <a:rPr lang="en-US" altLang="zh-CN" smtClean="0"/>
              <a:t>:4×5+8×9+10×25+3×70=552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技术员</a:t>
            </a:r>
            <a:r>
              <a:rPr lang="en-US" altLang="zh-CN" smtClean="0"/>
              <a:t>:5×4+2×9+25+70=133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设备</a:t>
            </a:r>
            <a:r>
              <a:rPr lang="en-US" altLang="zh-CN" smtClean="0"/>
              <a:t>: 2×4+13×9+4×25+2×70=365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一个生产周期为</a:t>
            </a:r>
            <a:r>
              <a:rPr lang="en-US" altLang="zh-CN" smtClean="0"/>
              <a:t>4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5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的最小公倍数 </a:t>
            </a:r>
            <a:r>
              <a:rPr lang="en-US" altLang="zh-CN" smtClean="0"/>
              <a:t>60</a:t>
            </a:r>
            <a:r>
              <a:rPr lang="zh-CN" altLang="en-US" smtClean="0"/>
              <a:t>小时。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7615238" y="5622925"/>
            <a:ext cx="936625" cy="4619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</a:rPr>
              <a:t>l08.m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59700" cy="20574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4000" b="0" smtClean="0">
                <a:solidFill>
                  <a:srgbClr val="8411A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  <a:ea typeface="方正舒体" pitchFamily="2" charset="-122"/>
              </a:rPr>
              <a:t>END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633413"/>
            <a:ext cx="7216775" cy="420687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解</a:t>
            </a:r>
            <a:r>
              <a:rPr lang="en-US" altLang="zh-CN" sz="2400" b="0" smtClean="0">
                <a:solidFill>
                  <a:srgbClr val="000048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209675"/>
            <a:ext cx="8193087" cy="777875"/>
          </a:xfrm>
        </p:spPr>
        <p:txBody>
          <a:bodyPr/>
          <a:lstStyle/>
          <a:p>
            <a:pPr lvl="1"/>
            <a:r>
              <a:rPr lang="zh-CN" altLang="en-US" sz="2500" smtClean="0"/>
              <a:t>设</a:t>
            </a:r>
            <a:r>
              <a:rPr lang="en-US" altLang="zh-CN" sz="2500" smtClean="0"/>
              <a:t>(x</a:t>
            </a:r>
            <a:r>
              <a:rPr lang="en-US" altLang="zh-CN" sz="2500" baseline="-25000" smtClean="0"/>
              <a:t>j</a:t>
            </a:r>
            <a:r>
              <a:rPr lang="en-US" altLang="zh-CN" sz="2500" smtClean="0"/>
              <a:t>,y</a:t>
            </a:r>
            <a:r>
              <a:rPr lang="en-US" altLang="zh-CN" sz="2500" baseline="-25000" smtClean="0"/>
              <a:t>j</a:t>
            </a:r>
            <a:r>
              <a:rPr lang="en-US" altLang="zh-CN" sz="2500" smtClean="0"/>
              <a:t>) </a:t>
            </a:r>
            <a:r>
              <a:rPr lang="zh-CN" altLang="en-US" sz="2500" smtClean="0"/>
              <a:t>表示 </a:t>
            </a:r>
            <a:r>
              <a:rPr lang="en-US" altLang="zh-CN" sz="2500" smtClean="0"/>
              <a:t>n </a:t>
            </a:r>
            <a:r>
              <a:rPr lang="zh-CN" altLang="en-US" sz="2500" smtClean="0"/>
              <a:t>个料场的位置坐标</a:t>
            </a:r>
            <a:r>
              <a:rPr lang="en-US" altLang="zh-CN" sz="2500" smtClean="0"/>
              <a:t>, w</a:t>
            </a:r>
            <a:r>
              <a:rPr lang="en-US" altLang="zh-CN" sz="2500" baseline="-25000" smtClean="0"/>
              <a:t>ij</a:t>
            </a:r>
            <a:r>
              <a:rPr lang="en-US" altLang="zh-CN" sz="2500" smtClean="0"/>
              <a:t> </a:t>
            </a:r>
            <a:r>
              <a:rPr lang="zh-CN" altLang="en-US" sz="2500" smtClean="0"/>
              <a:t>表示第 </a:t>
            </a:r>
            <a:r>
              <a:rPr lang="en-US" altLang="zh-CN" sz="2500" smtClean="0"/>
              <a:t>j </a:t>
            </a:r>
            <a:r>
              <a:rPr lang="zh-CN" altLang="en-US" sz="2500" smtClean="0"/>
              <a:t>料场向第 </a:t>
            </a:r>
            <a:r>
              <a:rPr lang="en-US" altLang="zh-CN" sz="2500" smtClean="0"/>
              <a:t>i </a:t>
            </a:r>
            <a:r>
              <a:rPr lang="zh-CN" altLang="en-US" sz="2500" smtClean="0"/>
              <a:t>施工点的材料运量</a:t>
            </a:r>
          </a:p>
        </p:txBody>
      </p:sp>
      <p:sp>
        <p:nvSpPr>
          <p:cNvPr id="1412101" name="Rectangle 5"/>
          <p:cNvSpPr>
            <a:spLocks noChangeArrowheads="1"/>
          </p:cNvSpPr>
          <p:nvPr/>
        </p:nvSpPr>
        <p:spPr bwMode="auto">
          <a:xfrm>
            <a:off x="519113" y="2146300"/>
            <a:ext cx="19494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目标函数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  </a:t>
            </a:r>
          </a:p>
        </p:txBody>
      </p:sp>
      <p:graphicFrame>
        <p:nvGraphicFramePr>
          <p:cNvPr id="1412102" name="Object 6"/>
          <p:cNvGraphicFramePr>
            <a:graphicFrameLocks noChangeAspect="1"/>
          </p:cNvGraphicFramePr>
          <p:nvPr/>
        </p:nvGraphicFramePr>
        <p:xfrm>
          <a:off x="923925" y="2671763"/>
          <a:ext cx="55768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4" imgW="2463800" imgH="444500" progId="Equation.DSMT4">
                  <p:embed/>
                </p:oleObj>
              </mc:Choice>
              <mc:Fallback>
                <p:oleObj name="Equation" r:id="rId4" imgW="24638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671763"/>
                        <a:ext cx="5576888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2103" name="Rectangle 7"/>
          <p:cNvSpPr>
            <a:spLocks noChangeArrowheads="1"/>
          </p:cNvSpPr>
          <p:nvPr/>
        </p:nvSpPr>
        <p:spPr bwMode="auto">
          <a:xfrm>
            <a:off x="752475" y="36861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8"/>
                </a:solidFill>
                <a:latin typeface="Arial" charset="0"/>
              </a:rPr>
              <a:t>约束条件</a:t>
            </a:r>
          </a:p>
        </p:txBody>
      </p:sp>
      <p:graphicFrame>
        <p:nvGraphicFramePr>
          <p:cNvPr id="1412104" name="Object 8"/>
          <p:cNvGraphicFramePr>
            <a:graphicFrameLocks noChangeAspect="1"/>
          </p:cNvGraphicFramePr>
          <p:nvPr/>
        </p:nvGraphicFramePr>
        <p:xfrm>
          <a:off x="2063750" y="3740150"/>
          <a:ext cx="4143375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6" imgW="1651000" imgH="1168400" progId="Equation.DSMT4">
                  <p:embed/>
                </p:oleObj>
              </mc:Choice>
              <mc:Fallback>
                <p:oleObj name="Equation" r:id="rId6" imgW="1651000" imgH="116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740150"/>
                        <a:ext cx="4143375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2119" name="Group 23"/>
          <p:cNvGrpSpPr>
            <a:grpSpLocks/>
          </p:cNvGrpSpPr>
          <p:nvPr/>
        </p:nvGrpSpPr>
        <p:grpSpPr bwMode="auto">
          <a:xfrm>
            <a:off x="3775075" y="2039938"/>
            <a:ext cx="2749550" cy="757237"/>
            <a:chOff x="2378" y="1285"/>
            <a:chExt cx="1732" cy="477"/>
          </a:xfrm>
        </p:grpSpPr>
        <p:sp>
          <p:nvSpPr>
            <p:cNvPr id="5139" name="Rectangle 10"/>
            <p:cNvSpPr>
              <a:spLocks noChangeArrowheads="1"/>
            </p:cNvSpPr>
            <p:nvPr/>
          </p:nvSpPr>
          <p:spPr bwMode="auto">
            <a:xfrm>
              <a:off x="2378" y="1285"/>
              <a:ext cx="1732" cy="306"/>
            </a:xfrm>
            <a:prstGeom prst="rect">
              <a:avLst/>
            </a:prstGeom>
            <a:noFill/>
            <a:ln w="12700">
              <a:solidFill>
                <a:srgbClr val="0122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500" b="1">
                  <a:solidFill>
                    <a:srgbClr val="FF0000"/>
                  </a:solidFill>
                  <a:latin typeface="Arial" charset="0"/>
                </a:rPr>
                <a:t>料场到施工点距离</a:t>
              </a:r>
            </a:p>
          </p:txBody>
        </p:sp>
        <p:sp>
          <p:nvSpPr>
            <p:cNvPr id="5140" name="Line 11"/>
            <p:cNvSpPr>
              <a:spLocks noChangeShapeType="1"/>
            </p:cNvSpPr>
            <p:nvPr/>
          </p:nvSpPr>
          <p:spPr bwMode="auto">
            <a:xfrm flipH="1">
              <a:off x="3182" y="1592"/>
              <a:ext cx="5" cy="170"/>
            </a:xfrm>
            <a:prstGeom prst="line">
              <a:avLst/>
            </a:prstGeom>
            <a:noFill/>
            <a:ln w="12700">
              <a:solidFill>
                <a:srgbClr val="01227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12109" name="Group 13"/>
          <p:cNvGrpSpPr>
            <a:grpSpLocks/>
          </p:cNvGrpSpPr>
          <p:nvPr/>
        </p:nvGrpSpPr>
        <p:grpSpPr bwMode="auto">
          <a:xfrm>
            <a:off x="6429375" y="2795588"/>
            <a:ext cx="2489200" cy="485775"/>
            <a:chOff x="4050" y="2196"/>
            <a:chExt cx="1568" cy="306"/>
          </a:xfrm>
        </p:grpSpPr>
        <p:sp>
          <p:nvSpPr>
            <p:cNvPr id="5137" name="Rectangle 14"/>
            <p:cNvSpPr>
              <a:spLocks noChangeArrowheads="1"/>
            </p:cNvSpPr>
            <p:nvPr/>
          </p:nvSpPr>
          <p:spPr bwMode="auto">
            <a:xfrm>
              <a:off x="4288" y="2196"/>
              <a:ext cx="1330" cy="306"/>
            </a:xfrm>
            <a:prstGeom prst="rect">
              <a:avLst/>
            </a:prstGeom>
            <a:noFill/>
            <a:ln w="12700">
              <a:solidFill>
                <a:srgbClr val="0122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500" b="1">
                  <a:solidFill>
                    <a:srgbClr val="FF0000"/>
                  </a:solidFill>
                  <a:latin typeface="Arial" charset="0"/>
                </a:rPr>
                <a:t>运输吨公里数</a:t>
              </a:r>
            </a:p>
          </p:txBody>
        </p:sp>
        <p:sp>
          <p:nvSpPr>
            <p:cNvPr id="5138" name="Line 15"/>
            <p:cNvSpPr>
              <a:spLocks noChangeShapeType="1"/>
            </p:cNvSpPr>
            <p:nvPr/>
          </p:nvSpPr>
          <p:spPr bwMode="auto">
            <a:xfrm flipH="1">
              <a:off x="4050" y="2358"/>
              <a:ext cx="216" cy="0"/>
            </a:xfrm>
            <a:prstGeom prst="line">
              <a:avLst/>
            </a:prstGeom>
            <a:noFill/>
            <a:ln w="12700">
              <a:solidFill>
                <a:srgbClr val="01227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12112" name="Group 16"/>
          <p:cNvGrpSpPr>
            <a:grpSpLocks/>
          </p:cNvGrpSpPr>
          <p:nvPr/>
        </p:nvGrpSpPr>
        <p:grpSpPr bwMode="auto">
          <a:xfrm>
            <a:off x="7672388" y="3970338"/>
            <a:ext cx="1222375" cy="485775"/>
            <a:chOff x="4833" y="2781"/>
            <a:chExt cx="770" cy="306"/>
          </a:xfrm>
        </p:grpSpPr>
        <p:sp>
          <p:nvSpPr>
            <p:cNvPr id="5135" name="Rectangle 17"/>
            <p:cNvSpPr>
              <a:spLocks noChangeArrowheads="1"/>
            </p:cNvSpPr>
            <p:nvPr/>
          </p:nvSpPr>
          <p:spPr bwMode="auto">
            <a:xfrm>
              <a:off x="5077" y="2781"/>
              <a:ext cx="526" cy="306"/>
            </a:xfrm>
            <a:prstGeom prst="rect">
              <a:avLst/>
            </a:prstGeom>
            <a:noFill/>
            <a:ln w="12700">
              <a:solidFill>
                <a:srgbClr val="0122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500" b="1">
                  <a:solidFill>
                    <a:srgbClr val="FF0000"/>
                  </a:solidFill>
                  <a:latin typeface="Arial" charset="0"/>
                </a:rPr>
                <a:t>需求</a:t>
              </a:r>
            </a:p>
          </p:txBody>
        </p:sp>
        <p:sp>
          <p:nvSpPr>
            <p:cNvPr id="5136" name="Line 18"/>
            <p:cNvSpPr>
              <a:spLocks noChangeShapeType="1"/>
            </p:cNvSpPr>
            <p:nvPr/>
          </p:nvSpPr>
          <p:spPr bwMode="auto">
            <a:xfrm flipH="1">
              <a:off x="4833" y="2925"/>
              <a:ext cx="216" cy="0"/>
            </a:xfrm>
            <a:prstGeom prst="line">
              <a:avLst/>
            </a:prstGeom>
            <a:noFill/>
            <a:ln w="12700">
              <a:solidFill>
                <a:srgbClr val="01227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12115" name="Group 19"/>
          <p:cNvGrpSpPr>
            <a:grpSpLocks/>
          </p:cNvGrpSpPr>
          <p:nvPr/>
        </p:nvGrpSpPr>
        <p:grpSpPr bwMode="auto">
          <a:xfrm>
            <a:off x="7658100" y="4870450"/>
            <a:ext cx="1222375" cy="485775"/>
            <a:chOff x="4833" y="2781"/>
            <a:chExt cx="770" cy="306"/>
          </a:xfrm>
        </p:grpSpPr>
        <p:sp>
          <p:nvSpPr>
            <p:cNvPr id="5133" name="Rectangle 20"/>
            <p:cNvSpPr>
              <a:spLocks noChangeArrowheads="1"/>
            </p:cNvSpPr>
            <p:nvPr/>
          </p:nvSpPr>
          <p:spPr bwMode="auto">
            <a:xfrm>
              <a:off x="5077" y="2781"/>
              <a:ext cx="526" cy="306"/>
            </a:xfrm>
            <a:prstGeom prst="rect">
              <a:avLst/>
            </a:prstGeom>
            <a:noFill/>
            <a:ln w="12700">
              <a:solidFill>
                <a:srgbClr val="0122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500" b="1">
                  <a:solidFill>
                    <a:srgbClr val="FF0000"/>
                  </a:solidFill>
                  <a:latin typeface="Arial" charset="0"/>
                </a:rPr>
                <a:t>容量</a:t>
              </a:r>
            </a:p>
          </p:txBody>
        </p:sp>
        <p:sp>
          <p:nvSpPr>
            <p:cNvPr id="5134" name="Line 21"/>
            <p:cNvSpPr>
              <a:spLocks noChangeShapeType="1"/>
            </p:cNvSpPr>
            <p:nvPr/>
          </p:nvSpPr>
          <p:spPr bwMode="auto">
            <a:xfrm flipH="1">
              <a:off x="4833" y="2925"/>
              <a:ext cx="216" cy="0"/>
            </a:xfrm>
            <a:prstGeom prst="line">
              <a:avLst/>
            </a:prstGeom>
            <a:noFill/>
            <a:ln w="12700">
              <a:solidFill>
                <a:srgbClr val="01227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2118" name="Rectangle 22"/>
          <p:cNvSpPr>
            <a:spLocks noChangeArrowheads="1"/>
          </p:cNvSpPr>
          <p:nvPr/>
        </p:nvSpPr>
        <p:spPr bwMode="auto">
          <a:xfrm>
            <a:off x="690563" y="5951538"/>
            <a:ext cx="741203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决策变量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?</a:t>
            </a: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线性规划模型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1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1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1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1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1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1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2101" grpId="0" autoUpdateAnimBg="0"/>
      <p:bldP spid="1412103" grpId="0" autoUpdateAnimBg="0"/>
      <p:bldP spid="14121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668338"/>
            <a:ext cx="8062913" cy="749300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（</a:t>
            </a:r>
            <a:r>
              <a:rPr lang="en-US" altLang="zh-CN" sz="2400" b="0" smtClean="0">
                <a:solidFill>
                  <a:srgbClr val="000048"/>
                </a:solidFill>
                <a:ea typeface="楷体_GB2312" pitchFamily="49" charset="-122"/>
              </a:rPr>
              <a:t>2</a:t>
            </a: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）改建两个新料场，需要确定新料场位置</a:t>
            </a:r>
            <a:r>
              <a:rPr lang="en-US" altLang="zh-CN" sz="2400" b="0" smtClean="0">
                <a:solidFill>
                  <a:srgbClr val="000048"/>
                </a:solidFill>
                <a:ea typeface="楷体_GB2312" pitchFamily="49" charset="-122"/>
              </a:rPr>
              <a:t>(xj,yj)</a:t>
            </a: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和运量</a:t>
            </a:r>
            <a:r>
              <a:rPr lang="en-US" altLang="zh-CN" sz="2400" b="0" smtClean="0">
                <a:solidFill>
                  <a:srgbClr val="000048"/>
                </a:solidFill>
                <a:ea typeface="楷体_GB2312" pitchFamily="49" charset="-122"/>
              </a:rPr>
              <a:t>cij </a:t>
            </a: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，在其它条件不变下使总吨公里数最小。</a:t>
            </a:r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2016125"/>
            <a:ext cx="8078788" cy="420688"/>
          </a:xfrm>
        </p:spPr>
        <p:txBody>
          <a:bodyPr/>
          <a:lstStyle/>
          <a:p>
            <a:r>
              <a:rPr lang="zh-CN" altLang="en-US" smtClean="0">
                <a:solidFill>
                  <a:srgbClr val="00004E"/>
                </a:solidFill>
              </a:rPr>
              <a:t>目标</a:t>
            </a:r>
          </a:p>
        </p:txBody>
      </p:sp>
      <p:graphicFrame>
        <p:nvGraphicFramePr>
          <p:cNvPr id="1480709" name="Object 5"/>
          <p:cNvGraphicFramePr>
            <a:graphicFrameLocks noChangeAspect="1"/>
          </p:cNvGraphicFramePr>
          <p:nvPr/>
        </p:nvGraphicFramePr>
        <p:xfrm>
          <a:off x="2011363" y="1843088"/>
          <a:ext cx="55768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2463800" imgH="444500" progId="Equation.DSMT4">
                  <p:embed/>
                </p:oleObj>
              </mc:Choice>
              <mc:Fallback>
                <p:oleObj name="Equation" r:id="rId3" imgW="24638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1843088"/>
                        <a:ext cx="557688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0710" name="Rectangle 6"/>
          <p:cNvSpPr>
            <a:spLocks noChangeArrowheads="1"/>
          </p:cNvSpPr>
          <p:nvPr/>
        </p:nvSpPr>
        <p:spPr bwMode="auto">
          <a:xfrm>
            <a:off x="850900" y="29194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8"/>
                </a:solidFill>
                <a:latin typeface="Arial" charset="0"/>
              </a:rPr>
              <a:t>约束条件</a:t>
            </a:r>
          </a:p>
        </p:txBody>
      </p:sp>
      <p:graphicFrame>
        <p:nvGraphicFramePr>
          <p:cNvPr id="1480711" name="Object 7"/>
          <p:cNvGraphicFramePr>
            <a:graphicFrameLocks noChangeAspect="1"/>
          </p:cNvGraphicFramePr>
          <p:nvPr/>
        </p:nvGraphicFramePr>
        <p:xfrm>
          <a:off x="2211388" y="3022600"/>
          <a:ext cx="4143375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1651000" imgH="1168400" progId="Equation.DSMT4">
                  <p:embed/>
                </p:oleObj>
              </mc:Choice>
              <mc:Fallback>
                <p:oleObj name="Equation" r:id="rId5" imgW="1651000" imgH="116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022600"/>
                        <a:ext cx="4143375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0715" name="Text Box 11"/>
          <p:cNvSpPr txBox="1">
            <a:spLocks noChangeArrowheads="1"/>
          </p:cNvSpPr>
          <p:nvPr/>
        </p:nvSpPr>
        <p:spPr bwMode="auto">
          <a:xfrm>
            <a:off x="3322638" y="5240338"/>
            <a:ext cx="2514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latin typeface="Arial" charset="0"/>
              </a:rPr>
              <a:t>w</a:t>
            </a:r>
            <a:r>
              <a:rPr kumimoji="1" lang="en-US" altLang="zh-CN" i="1" baseline="-25000">
                <a:latin typeface="Arial" charset="0"/>
              </a:rPr>
              <a:t>i j</a:t>
            </a:r>
            <a:r>
              <a:rPr kumimoji="1" lang="zh-CN" altLang="en-US" i="1" baseline="-25000">
                <a:latin typeface="Arial" charset="0"/>
              </a:rPr>
              <a:t>，</a:t>
            </a:r>
            <a:r>
              <a:rPr kumimoji="1" lang="en-US" altLang="zh-CN">
                <a:latin typeface="Arial" charset="0"/>
              </a:rPr>
              <a:t>(</a:t>
            </a:r>
            <a:r>
              <a:rPr kumimoji="1" lang="en-US" altLang="zh-CN" i="1">
                <a:latin typeface="Arial" charset="0"/>
              </a:rPr>
              <a:t>x</a:t>
            </a:r>
            <a:r>
              <a:rPr kumimoji="1" lang="en-US" altLang="zh-CN" i="1" baseline="-25000">
                <a:latin typeface="Arial" charset="0"/>
              </a:rPr>
              <a:t>j</a:t>
            </a:r>
            <a:r>
              <a:rPr kumimoji="1" lang="en-US" altLang="zh-CN" i="1">
                <a:latin typeface="Arial" charset="0"/>
              </a:rPr>
              <a:t>,y</a:t>
            </a:r>
            <a:r>
              <a:rPr kumimoji="1" lang="en-US" altLang="zh-CN" i="1" baseline="-25000">
                <a:latin typeface="Arial" charset="0"/>
              </a:rPr>
              <a:t>j</a:t>
            </a:r>
            <a:r>
              <a:rPr kumimoji="1" lang="en-US" altLang="zh-CN">
                <a:latin typeface="Arial" charset="0"/>
              </a:rPr>
              <a:t>)~16</a:t>
            </a:r>
            <a:r>
              <a:rPr kumimoji="1" lang="zh-CN" altLang="en-US">
                <a:latin typeface="Arial" charset="0"/>
              </a:rPr>
              <a:t>维</a:t>
            </a:r>
          </a:p>
        </p:txBody>
      </p:sp>
      <p:sp>
        <p:nvSpPr>
          <p:cNvPr id="1480716" name="Text Box 12"/>
          <p:cNvSpPr txBox="1">
            <a:spLocks noChangeArrowheads="1"/>
          </p:cNvSpPr>
          <p:nvPr/>
        </p:nvSpPr>
        <p:spPr bwMode="auto">
          <a:xfrm>
            <a:off x="3335338" y="58801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非线性规划模型</a:t>
            </a:r>
          </a:p>
        </p:txBody>
      </p:sp>
      <p:sp>
        <p:nvSpPr>
          <p:cNvPr id="1480717" name="Rectangle 13"/>
          <p:cNvSpPr>
            <a:spLocks noChangeArrowheads="1"/>
          </p:cNvSpPr>
          <p:nvPr/>
        </p:nvSpPr>
        <p:spPr bwMode="auto">
          <a:xfrm>
            <a:off x="690563" y="5345113"/>
            <a:ext cx="24447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决策变量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?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48"/>
                </a:solidFill>
                <a:latin typeface="楷体_GB2312" pitchFamily="49" charset="-122"/>
              </a:rPr>
              <a:t>线性规划模型</a:t>
            </a:r>
            <a:r>
              <a:rPr kumimoji="1" lang="en-US" altLang="zh-CN">
                <a:solidFill>
                  <a:srgbClr val="000048"/>
                </a:solidFill>
                <a:latin typeface="楷体_GB2312" pitchFamily="49" charset="-122"/>
              </a:rPr>
              <a:t>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8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8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8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8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8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07" grpId="0" build="p" autoUpdateAnimBg="0"/>
      <p:bldP spid="1480710" grpId="0" autoUpdateAnimBg="0"/>
      <p:bldP spid="1480715" grpId="0" autoUpdateAnimBg="0"/>
      <p:bldP spid="1480716" grpId="0" autoUpdateAnimBg="0"/>
      <p:bldP spid="148071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9463" y="774700"/>
            <a:ext cx="7232650" cy="420688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规划模型的一般形式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362075"/>
            <a:ext cx="7321550" cy="5057775"/>
          </a:xfrm>
        </p:spPr>
        <p:txBody>
          <a:bodyPr/>
          <a:lstStyle/>
          <a:p>
            <a:r>
              <a:rPr lang="zh-CN" altLang="en-US" smtClean="0"/>
              <a:t>决策变量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Arial Unicode MS" pitchFamily="34" charset="-122"/>
                <a:cs typeface="Arial Unicode MS" pitchFamily="34" charset="-122"/>
              </a:rPr>
              <a:t>                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x =(x</a:t>
            </a:r>
            <a:r>
              <a:rPr lang="en-US" altLang="zh-CN" baseline="-25000" smtClean="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en-US" altLang="zh-CN" smtClean="0"/>
              <a:t>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US" altLang="zh-CN" baseline="-25000" smtClean="0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en-US" altLang="zh-CN" smtClean="0"/>
              <a:t> </a:t>
            </a:r>
            <a:r>
              <a:rPr lang="en-US" altLang="zh-CN" smtClean="0">
                <a:latin typeface="Times New Roman" pitchFamily="18" charset="0"/>
              </a:rPr>
              <a:t>…</a:t>
            </a:r>
            <a:r>
              <a:rPr lang="en-US" altLang="zh-CN" smtClean="0"/>
              <a:t>,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US" altLang="zh-CN" baseline="-25000" smtClean="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smtClean="0"/>
          </a:p>
          <a:p>
            <a:r>
              <a:rPr lang="zh-CN" altLang="en-US" smtClean="0"/>
              <a:t>目标函数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Min Z = f (x)</a:t>
            </a:r>
            <a:endParaRPr lang="en-US" altLang="zh-CN" smtClean="0"/>
          </a:p>
          <a:p>
            <a:r>
              <a:rPr lang="zh-CN" altLang="en-US" smtClean="0"/>
              <a:t>约束条件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</a:t>
            </a:r>
            <a:r>
              <a:rPr lang="en-US" altLang="zh-CN" smtClean="0"/>
              <a:t>s.t 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 A (</a:t>
            </a:r>
            <a:r>
              <a:rPr lang="en-US" altLang="zh-CN" smtClean="0">
                <a:sym typeface="Symbol" pitchFamily="18" charset="2"/>
              </a:rPr>
              <a:t></a:t>
            </a:r>
            <a:r>
              <a:rPr lang="en-US" altLang="zh-CN" smtClean="0"/>
              <a:t> R</a:t>
            </a:r>
            <a:r>
              <a:rPr lang="en-US" altLang="zh-CN" baseline="30000" smtClean="0"/>
              <a:t>n</a:t>
            </a:r>
            <a:r>
              <a:rPr lang="en-US" altLang="zh-CN" smtClean="0"/>
              <a:t> )</a:t>
            </a:r>
          </a:p>
          <a:p>
            <a:pPr lvl="1"/>
            <a:r>
              <a:rPr lang="zh-CN" altLang="en-US" smtClean="0"/>
              <a:t>约束条件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 A </a:t>
            </a:r>
            <a:r>
              <a:rPr lang="zh-CN" altLang="en-US" smtClean="0"/>
              <a:t>一般用等式或不等式方程表示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h</a:t>
            </a:r>
            <a:r>
              <a:rPr lang="en-US" altLang="zh-CN" baseline="-25000" smtClean="0"/>
              <a:t>i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(x</a:t>
            </a:r>
            <a:r>
              <a:rPr lang="en-US" altLang="zh-CN" baseline="-25000" smtClean="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en-US" altLang="zh-CN" smtClean="0"/>
              <a:t>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US" altLang="zh-CN" baseline="-25000" smtClean="0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en-US" altLang="zh-CN" smtClean="0"/>
              <a:t> </a:t>
            </a:r>
            <a:r>
              <a:rPr lang="en-US" altLang="zh-CN" smtClean="0">
                <a:latin typeface="Times New Roman" pitchFamily="18" charset="0"/>
              </a:rPr>
              <a:t>…</a:t>
            </a:r>
            <a:r>
              <a:rPr lang="en-US" altLang="zh-CN" smtClean="0"/>
              <a:t>,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US" altLang="zh-CN" baseline="-25000" smtClean="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)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 0 ,  i=1,2,…,m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g</a:t>
            </a:r>
            <a:r>
              <a:rPr lang="en-US" altLang="zh-CN" baseline="-25000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j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(x</a:t>
            </a:r>
            <a:r>
              <a:rPr lang="en-US" altLang="zh-CN" baseline="-25000" smtClean="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en-US" altLang="zh-CN" smtClean="0"/>
              <a:t>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US" altLang="zh-CN" baseline="-25000" smtClean="0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en-US" altLang="zh-CN" smtClean="0"/>
              <a:t> </a:t>
            </a:r>
            <a:r>
              <a:rPr lang="en-US" altLang="zh-CN" smtClean="0">
                <a:latin typeface="Times New Roman" pitchFamily="18" charset="0"/>
              </a:rPr>
              <a:t>…</a:t>
            </a:r>
            <a:r>
              <a:rPr lang="en-US" altLang="zh-CN" smtClean="0"/>
              <a:t>,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US" altLang="zh-CN" baseline="-25000" smtClean="0">
                <a:ea typeface="Arial Unicode MS" pitchFamily="34" charset="-122"/>
                <a:cs typeface="Arial Unicode MS" pitchFamily="34" charset="-122"/>
              </a:rPr>
              <a:t>n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</a:rPr>
              <a:t>) </a:t>
            </a:r>
            <a:r>
              <a:rPr lang="en-US" altLang="zh-CN" smtClean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= 0 ,  j=1,2,…,l</a:t>
            </a:r>
          </a:p>
          <a:p>
            <a:pPr lvl="1"/>
            <a:r>
              <a:rPr lang="zh-CN" altLang="en-US" smtClean="0"/>
              <a:t>无约束条件</a:t>
            </a:r>
          </a:p>
        </p:txBody>
      </p:sp>
      <p:sp>
        <p:nvSpPr>
          <p:cNvPr id="7172" name="Text Box 23"/>
          <p:cNvSpPr txBox="1">
            <a:spLocks noChangeArrowheads="1"/>
          </p:cNvSpPr>
          <p:nvPr/>
        </p:nvSpPr>
        <p:spPr bwMode="auto">
          <a:xfrm>
            <a:off x="5394325" y="590550"/>
            <a:ext cx="3246438" cy="15557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4800">
                <a:solidFill>
                  <a:srgbClr val="75ABF3"/>
                </a:solidFill>
                <a:ea typeface="宋体" pitchFamily="2" charset="-122"/>
              </a:rPr>
              <a:t>Mathematic </a:t>
            </a:r>
          </a:p>
          <a:p>
            <a:r>
              <a:rPr lang="en-US" altLang="zh-CN" sz="4800">
                <a:solidFill>
                  <a:srgbClr val="75ABF3"/>
                </a:solidFill>
                <a:ea typeface="宋体" pitchFamily="2" charset="-122"/>
              </a:rPr>
              <a:t>  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41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300"/>
                                        <p:tgtEl>
                                          <p:spTgt spid="141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300"/>
                                        <p:tgtEl>
                                          <p:spTgt spid="141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300"/>
                                        <p:tgtEl>
                                          <p:spTgt spid="141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300"/>
                                        <p:tgtEl>
                                          <p:spTgt spid="141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300"/>
                                        <p:tgtEl>
                                          <p:spTgt spid="141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4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425575"/>
            <a:ext cx="3557588" cy="1370013"/>
          </a:xfrm>
        </p:spPr>
        <p:txBody>
          <a:bodyPr/>
          <a:lstStyle/>
          <a:p>
            <a:r>
              <a:rPr lang="zh-CN" altLang="en-US" smtClean="0"/>
              <a:t>划分：</a:t>
            </a:r>
          </a:p>
          <a:p>
            <a:pPr lvl="1"/>
            <a:r>
              <a:rPr lang="zh-CN" altLang="en-US" smtClean="0"/>
              <a:t>表达式</a:t>
            </a:r>
          </a:p>
          <a:p>
            <a:pPr lvl="1"/>
            <a:r>
              <a:rPr lang="zh-CN" altLang="en-US" smtClean="0"/>
              <a:t>变量取值</a:t>
            </a:r>
          </a:p>
        </p:txBody>
      </p:sp>
      <p:sp>
        <p:nvSpPr>
          <p:cNvPr id="819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666750"/>
            <a:ext cx="8062913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、数学规划类型</a:t>
            </a:r>
          </a:p>
        </p:txBody>
      </p:sp>
      <p:grpSp>
        <p:nvGrpSpPr>
          <p:cNvPr id="8196" name="Group 24"/>
          <p:cNvGrpSpPr>
            <a:grpSpLocks/>
          </p:cNvGrpSpPr>
          <p:nvPr/>
        </p:nvGrpSpPr>
        <p:grpSpPr bwMode="auto">
          <a:xfrm>
            <a:off x="3416300" y="2519363"/>
            <a:ext cx="4597400" cy="3430587"/>
            <a:chOff x="1965" y="1275"/>
            <a:chExt cx="2896" cy="2161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896" y="1275"/>
              <a:ext cx="896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48"/>
                  </a:solidFill>
                  <a:latin typeface="Arial" charset="0"/>
                </a:rPr>
                <a:t>数学规划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1965" y="1789"/>
              <a:ext cx="1255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48"/>
                  </a:solidFill>
                  <a:latin typeface="Arial" charset="0"/>
                </a:rPr>
                <a:t>线性规划</a:t>
              </a:r>
              <a:r>
                <a:rPr lang="en-US" altLang="zh-CN">
                  <a:solidFill>
                    <a:srgbClr val="000048"/>
                  </a:solidFill>
                  <a:latin typeface="Arial" charset="0"/>
                </a:rPr>
                <a:t>LP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369" y="1788"/>
              <a:ext cx="1492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48"/>
                  </a:solidFill>
                  <a:latin typeface="Arial" charset="0"/>
                </a:rPr>
                <a:t>非线性规划</a:t>
              </a:r>
              <a:r>
                <a:rPr lang="en-US" altLang="zh-CN">
                  <a:solidFill>
                    <a:srgbClr val="000048"/>
                  </a:solidFill>
                  <a:latin typeface="Arial" charset="0"/>
                </a:rPr>
                <a:t>NLP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1965" y="2263"/>
              <a:ext cx="1262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48"/>
                  </a:solidFill>
                  <a:latin typeface="Arial" charset="0"/>
                </a:rPr>
                <a:t>整数规划</a:t>
              </a:r>
              <a:r>
                <a:rPr lang="en-US" altLang="zh-CN">
                  <a:solidFill>
                    <a:srgbClr val="000048"/>
                  </a:solidFill>
                  <a:latin typeface="Arial" charset="0"/>
                </a:rPr>
                <a:t>IP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575" y="2273"/>
              <a:ext cx="1286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48"/>
                  </a:solidFill>
                  <a:latin typeface="Arial" charset="0"/>
                </a:rPr>
                <a:t>连续规划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965" y="2696"/>
              <a:ext cx="145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48"/>
                  </a:solidFill>
                  <a:latin typeface="Arial" charset="0"/>
                </a:rPr>
                <a:t>纯整数规划</a:t>
              </a:r>
              <a:r>
                <a:rPr lang="en-US" altLang="zh-CN">
                  <a:solidFill>
                    <a:srgbClr val="000048"/>
                  </a:solidFill>
                  <a:latin typeface="Arial" charset="0"/>
                </a:rPr>
                <a:t>PIP</a:t>
              </a: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H="1">
              <a:off x="2428" y="1570"/>
              <a:ext cx="688" cy="24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3351" y="1570"/>
              <a:ext cx="574" cy="24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2428" y="2064"/>
              <a:ext cx="2" cy="21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H="1">
              <a:off x="4069" y="2076"/>
              <a:ext cx="5" cy="21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2427" y="2548"/>
              <a:ext cx="2" cy="21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 flipH="1">
              <a:off x="2666" y="2073"/>
              <a:ext cx="1461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2675" y="2091"/>
              <a:ext cx="1406" cy="18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3578" y="2702"/>
              <a:ext cx="1283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48"/>
                  </a:solidFill>
                  <a:latin typeface="Arial" charset="0"/>
                </a:rPr>
                <a:t>混合规划</a:t>
              </a:r>
              <a:r>
                <a:rPr lang="en-US" altLang="zh-CN">
                  <a:solidFill>
                    <a:srgbClr val="000048"/>
                  </a:solidFill>
                  <a:latin typeface="Arial" charset="0"/>
                </a:rPr>
                <a:t>MIP</a:t>
              </a:r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4093" y="2571"/>
              <a:ext cx="2" cy="21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667" y="2550"/>
              <a:ext cx="1406" cy="18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Rectangle 22"/>
            <p:cNvSpPr>
              <a:spLocks noChangeArrowheads="1"/>
            </p:cNvSpPr>
            <p:nvPr/>
          </p:nvSpPr>
          <p:spPr bwMode="auto">
            <a:xfrm>
              <a:off x="1965" y="3140"/>
              <a:ext cx="111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48"/>
                  </a:solidFill>
                  <a:latin typeface="Arial" charset="0"/>
                </a:rPr>
                <a:t>0-1</a:t>
              </a:r>
              <a:r>
                <a:rPr lang="zh-CN" altLang="en-US" b="1">
                  <a:solidFill>
                    <a:srgbClr val="000048"/>
                  </a:solidFill>
                  <a:latin typeface="Arial" charset="0"/>
                </a:rPr>
                <a:t>规划</a:t>
              </a:r>
            </a:p>
          </p:txBody>
        </p:sp>
        <p:sp>
          <p:nvSpPr>
            <p:cNvPr id="8214" name="Line 23"/>
            <p:cNvSpPr>
              <a:spLocks noChangeShapeType="1"/>
            </p:cNvSpPr>
            <p:nvPr/>
          </p:nvSpPr>
          <p:spPr bwMode="auto">
            <a:xfrm>
              <a:off x="2427" y="2992"/>
              <a:ext cx="2" cy="21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744538"/>
            <a:ext cx="7232650" cy="420687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线性规划</a:t>
            </a: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85875"/>
            <a:ext cx="7678738" cy="1443038"/>
          </a:xfrm>
        </p:spPr>
        <p:txBody>
          <a:bodyPr/>
          <a:lstStyle/>
          <a:p>
            <a:pPr lvl="1"/>
            <a:r>
              <a:rPr lang="zh-CN" altLang="en-US" smtClean="0"/>
              <a:t>目标函数：决策变量的线性函数 </a:t>
            </a:r>
            <a:r>
              <a:rPr lang="en-US" altLang="zh-CN" smtClean="0"/>
              <a:t>——</a:t>
            </a:r>
            <a:r>
              <a:rPr lang="zh-CN" altLang="en-US" smtClean="0"/>
              <a:t>代数和数乘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约束条件：决策变量的线性等式或不等式</a:t>
            </a:r>
          </a:p>
          <a:p>
            <a:pPr lvl="1"/>
            <a:r>
              <a:rPr lang="zh-CN" altLang="en-US" smtClean="0"/>
              <a:t>线性规划的一般形式</a:t>
            </a:r>
          </a:p>
        </p:txBody>
      </p:sp>
      <p:graphicFrame>
        <p:nvGraphicFramePr>
          <p:cNvPr id="1416200" name="Object 8"/>
          <p:cNvGraphicFramePr>
            <a:graphicFrameLocks noChangeAspect="1"/>
          </p:cNvGraphicFramePr>
          <p:nvPr/>
        </p:nvGraphicFramePr>
        <p:xfrm>
          <a:off x="954088" y="3067050"/>
          <a:ext cx="3981450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2057400" imgH="1422400" progId="Equation.DSMT4">
                  <p:embed/>
                </p:oleObj>
              </mc:Choice>
              <mc:Fallback>
                <p:oleObj name="Equation" r:id="rId4" imgW="2057400" imgH="142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067050"/>
                        <a:ext cx="3981450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6201" name="Object 9"/>
          <p:cNvGraphicFramePr>
            <a:graphicFrameLocks noChangeAspect="1"/>
          </p:cNvGraphicFramePr>
          <p:nvPr/>
        </p:nvGraphicFramePr>
        <p:xfrm>
          <a:off x="6100763" y="3125788"/>
          <a:ext cx="15240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6" imgW="787400" imgH="685800" progId="Equation.DSMT4">
                  <p:embed/>
                </p:oleObj>
              </mc:Choice>
              <mc:Fallback>
                <p:oleObj name="Equation" r:id="rId6" imgW="7874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3125788"/>
                        <a:ext cx="152400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6202" name="AutoShape 10"/>
          <p:cNvSpPr>
            <a:spLocks noChangeArrowheads="1"/>
          </p:cNvSpPr>
          <p:nvPr/>
        </p:nvSpPr>
        <p:spPr bwMode="auto">
          <a:xfrm>
            <a:off x="5067300" y="4027488"/>
            <a:ext cx="741363" cy="420687"/>
          </a:xfrm>
          <a:prstGeom prst="rightArrow">
            <a:avLst>
              <a:gd name="adj1" fmla="val 50000"/>
              <a:gd name="adj2" fmla="val 44057"/>
            </a:avLst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6203" name="Object 11"/>
          <p:cNvGraphicFramePr>
            <a:graphicFrameLocks noChangeAspect="1"/>
          </p:cNvGraphicFramePr>
          <p:nvPr/>
        </p:nvGraphicFramePr>
        <p:xfrm>
          <a:off x="6119813" y="4573588"/>
          <a:ext cx="22796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8" imgW="1129810" imgH="723586" progId="Equation.DSMT4">
                  <p:embed/>
                </p:oleObj>
              </mc:Choice>
              <mc:Fallback>
                <p:oleObj name="Equation" r:id="rId8" imgW="1129810" imgH="72358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4573588"/>
                        <a:ext cx="227965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1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1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1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1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1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195" grpId="0" build="p" bldLvl="2" autoUpdateAnimBg="0"/>
      <p:bldP spid="1416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769938"/>
            <a:ext cx="5684837" cy="6413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二、线性规划求解方法</a:t>
            </a:r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771650"/>
            <a:ext cx="7321550" cy="3736975"/>
          </a:xfrm>
        </p:spPr>
        <p:txBody>
          <a:bodyPr/>
          <a:lstStyle/>
          <a:p>
            <a:r>
              <a:rPr lang="zh-CN" altLang="en-US" smtClean="0"/>
              <a:t>图解法</a:t>
            </a:r>
            <a:r>
              <a:rPr lang="en-US" altLang="zh-CN" smtClean="0"/>
              <a:t>: </a:t>
            </a:r>
            <a:r>
              <a:rPr lang="zh-CN" altLang="en-US" smtClean="0"/>
              <a:t>二元</a:t>
            </a:r>
          </a:p>
          <a:p>
            <a:r>
              <a:rPr lang="zh-CN" altLang="en-US" smtClean="0"/>
              <a:t>单纯形法</a:t>
            </a:r>
            <a:r>
              <a:rPr lang="en-US" altLang="zh-CN" smtClean="0"/>
              <a:t>,</a:t>
            </a:r>
            <a:r>
              <a:rPr lang="zh-CN" altLang="en-US" smtClean="0"/>
              <a:t>灵敏度分析</a:t>
            </a:r>
            <a:r>
              <a:rPr lang="en-US" altLang="zh-CN" smtClean="0"/>
              <a:t>:  20</a:t>
            </a:r>
            <a:r>
              <a:rPr lang="zh-CN" altLang="en-US" smtClean="0"/>
              <a:t>世纪</a:t>
            </a:r>
          </a:p>
          <a:p>
            <a:r>
              <a:rPr lang="zh-CN" altLang="en-US" smtClean="0"/>
              <a:t>大型优化算法：</a:t>
            </a:r>
            <a:r>
              <a:rPr lang="en-US" altLang="zh-CN" smtClean="0"/>
              <a:t>Lipsol</a:t>
            </a:r>
            <a:r>
              <a:rPr lang="zh-CN" altLang="en-US" smtClean="0"/>
              <a:t>法</a:t>
            </a:r>
          </a:p>
          <a:p>
            <a:r>
              <a:rPr lang="zh-CN" altLang="en-US" smtClean="0"/>
              <a:t>数学软件</a:t>
            </a:r>
          </a:p>
          <a:p>
            <a:pPr lvl="1"/>
            <a:r>
              <a:rPr lang="en-US" altLang="zh-CN" sz="2500" smtClean="0"/>
              <a:t>Matlab </a:t>
            </a:r>
          </a:p>
          <a:p>
            <a:pPr lvl="2"/>
            <a:r>
              <a:rPr lang="en-US" altLang="zh-CN" sz="3200" smtClean="0"/>
              <a:t>……</a:t>
            </a:r>
          </a:p>
          <a:p>
            <a:pPr lvl="1"/>
            <a:r>
              <a:rPr lang="en-US" altLang="zh-CN" sz="2500" smtClean="0"/>
              <a:t>Lindo  Lingo : </a:t>
            </a:r>
            <a:r>
              <a:rPr lang="zh-CN" altLang="en-US" sz="2500" smtClean="0"/>
              <a:t>解规划问题的数学软件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2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2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2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2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45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561975"/>
            <a:ext cx="6381750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、图解法</a:t>
            </a:r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——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二元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6488" y="1289050"/>
            <a:ext cx="2921000" cy="2103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min f = x</a:t>
            </a:r>
            <a:r>
              <a:rPr lang="en-US" altLang="zh-CN" baseline="-25000" smtClean="0"/>
              <a:t>1</a:t>
            </a:r>
            <a:r>
              <a:rPr lang="en-US" altLang="zh-CN" smtClean="0"/>
              <a:t>-x</a:t>
            </a:r>
            <a:r>
              <a:rPr lang="en-US" altLang="zh-CN" baseline="-25000" smtClean="0"/>
              <a:t>2 </a:t>
            </a:r>
            <a:endParaRPr lang="en-US" altLang="zh-CN" smtClean="0"/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mtClean="0"/>
              <a:t>s.t        -2x</a:t>
            </a:r>
            <a:r>
              <a:rPr lang="en-US" altLang="zh-CN" baseline="-25000" smtClean="0"/>
              <a:t>1</a:t>
            </a:r>
            <a:r>
              <a:rPr lang="en-US" altLang="zh-CN" smtClean="0"/>
              <a:t>+ x</a:t>
            </a:r>
            <a:r>
              <a:rPr lang="en-US" altLang="zh-CN" baseline="-25000" smtClean="0"/>
              <a:t>2 </a:t>
            </a:r>
            <a:r>
              <a:rPr lang="en-US" altLang="zh-CN" smtClean="0"/>
              <a:t>≤2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mtClean="0"/>
              <a:t>            x</a:t>
            </a:r>
            <a:r>
              <a:rPr lang="en-US" altLang="zh-CN" baseline="-25000" smtClean="0"/>
              <a:t>1 </a:t>
            </a:r>
            <a:r>
              <a:rPr lang="en-US" altLang="zh-CN" smtClean="0"/>
              <a:t>- 2x</a:t>
            </a:r>
            <a:r>
              <a:rPr lang="en-US" altLang="zh-CN" baseline="-25000" smtClean="0"/>
              <a:t>2</a:t>
            </a:r>
            <a:r>
              <a:rPr lang="en-US" altLang="zh-CN" smtClean="0"/>
              <a:t>≤2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mtClean="0"/>
              <a:t>            x</a:t>
            </a:r>
            <a:r>
              <a:rPr lang="en-US" altLang="zh-CN" baseline="-25000" smtClean="0"/>
              <a:t>1</a:t>
            </a:r>
            <a:r>
              <a:rPr lang="en-US" altLang="zh-CN" smtClean="0"/>
              <a:t>+  x</a:t>
            </a:r>
            <a:r>
              <a:rPr lang="en-US" altLang="zh-CN" baseline="-25000" smtClean="0"/>
              <a:t>2 </a:t>
            </a:r>
            <a:r>
              <a:rPr lang="en-US" altLang="zh-CN" smtClean="0"/>
              <a:t>≤5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mtClean="0"/>
              <a:t>            x</a:t>
            </a:r>
            <a:r>
              <a:rPr lang="en-US" altLang="zh-CN" baseline="-25000" smtClean="0"/>
              <a:t>1</a:t>
            </a:r>
            <a:r>
              <a:rPr lang="en-US" altLang="zh-CN" smtClean="0"/>
              <a:t>,x</a:t>
            </a:r>
            <a:r>
              <a:rPr lang="en-US" altLang="zh-CN" baseline="-25000" smtClean="0"/>
              <a:t>2 </a:t>
            </a:r>
            <a:r>
              <a:rPr lang="en-US" altLang="zh-CN" smtClean="0"/>
              <a:t>≥0</a:t>
            </a:r>
          </a:p>
        </p:txBody>
      </p:sp>
      <p:sp>
        <p:nvSpPr>
          <p:cNvPr id="1425412" name="AutoShape 4"/>
          <p:cNvSpPr>
            <a:spLocks/>
          </p:cNvSpPr>
          <p:nvPr/>
        </p:nvSpPr>
        <p:spPr bwMode="auto">
          <a:xfrm>
            <a:off x="1677988" y="1841500"/>
            <a:ext cx="211137" cy="1400175"/>
          </a:xfrm>
          <a:prstGeom prst="leftBrace">
            <a:avLst>
              <a:gd name="adj1" fmla="val 55263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accent2"/>
              </a:solidFill>
              <a:ea typeface="宋体" pitchFamily="2" charset="-122"/>
            </a:endParaRPr>
          </a:p>
        </p:txBody>
      </p:sp>
      <p:grpSp>
        <p:nvGrpSpPr>
          <p:cNvPr id="1425413" name="Group 5"/>
          <p:cNvGrpSpPr>
            <a:grpSpLocks/>
          </p:cNvGrpSpPr>
          <p:nvPr/>
        </p:nvGrpSpPr>
        <p:grpSpPr bwMode="auto">
          <a:xfrm>
            <a:off x="2586038" y="3735388"/>
            <a:ext cx="877887" cy="603250"/>
            <a:chOff x="1728" y="2083"/>
            <a:chExt cx="553" cy="380"/>
          </a:xfrm>
        </p:grpSpPr>
        <p:sp>
          <p:nvSpPr>
            <p:cNvPr id="11300" name="Line 6"/>
            <p:cNvSpPr>
              <a:spLocks noChangeShapeType="1"/>
            </p:cNvSpPr>
            <p:nvPr/>
          </p:nvSpPr>
          <p:spPr bwMode="auto">
            <a:xfrm flipH="1" flipV="1">
              <a:off x="1728" y="2132"/>
              <a:ext cx="331" cy="33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Rectangle 7"/>
            <p:cNvSpPr>
              <a:spLocks noChangeArrowheads="1"/>
            </p:cNvSpPr>
            <p:nvPr/>
          </p:nvSpPr>
          <p:spPr bwMode="auto">
            <a:xfrm>
              <a:off x="1869" y="2083"/>
              <a:ext cx="412" cy="29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A50021"/>
                  </a:solidFill>
                  <a:latin typeface="宋体" pitchFamily="2" charset="-122"/>
                  <a:ea typeface="宋体" pitchFamily="2" charset="-122"/>
                </a:rPr>
                <a:t>min</a:t>
              </a:r>
              <a:endParaRPr lang="en-US" altLang="zh-CN" baseline="-25000">
                <a:solidFill>
                  <a:srgbClr val="A5002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425416" name="Rectangle 8"/>
          <p:cNvSpPr>
            <a:spLocks noChangeArrowheads="1"/>
          </p:cNvSpPr>
          <p:nvPr/>
        </p:nvSpPr>
        <p:spPr bwMode="auto">
          <a:xfrm>
            <a:off x="5916613" y="1154113"/>
            <a:ext cx="2840037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zh-CN" altLang="en-US" b="1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概念</a:t>
            </a:r>
            <a:r>
              <a:rPr lang="en-US" altLang="zh-CN" b="1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b="1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可行解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      可行基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zh-CN" altLang="en-US" b="1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在图中可以看出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en-US" altLang="zh-CN" b="1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C(1,4)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en-US" altLang="zh-CN" b="1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∴ min f =-3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    x*= C = (1,4)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zh-CN" altLang="en-US" b="1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另</a:t>
            </a:r>
            <a:r>
              <a:rPr lang="en-US" altLang="zh-CN" b="1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: min f= x</a:t>
            </a:r>
            <a:r>
              <a:rPr lang="en-US" altLang="zh-CN" b="1" baseline="-25000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b="1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+x</a:t>
            </a:r>
            <a:r>
              <a:rPr lang="en-US" altLang="zh-CN" b="1" baseline="-25000">
                <a:solidFill>
                  <a:srgbClr val="022782"/>
                </a:solidFill>
                <a:latin typeface="宋体" pitchFamily="2" charset="-122"/>
                <a:ea typeface="宋体" pitchFamily="2" charset="-122"/>
              </a:rPr>
              <a:t>2 </a:t>
            </a:r>
          </a:p>
        </p:txBody>
      </p:sp>
      <p:grpSp>
        <p:nvGrpSpPr>
          <p:cNvPr id="1425417" name="Group 9"/>
          <p:cNvGrpSpPr>
            <a:grpSpLocks/>
          </p:cNvGrpSpPr>
          <p:nvPr/>
        </p:nvGrpSpPr>
        <p:grpSpPr bwMode="auto">
          <a:xfrm>
            <a:off x="271463" y="3249613"/>
            <a:ext cx="5472112" cy="3355975"/>
            <a:chOff x="171" y="2047"/>
            <a:chExt cx="3447" cy="2114"/>
          </a:xfrm>
        </p:grpSpPr>
        <p:grpSp>
          <p:nvGrpSpPr>
            <p:cNvPr id="11273" name="Group 10"/>
            <p:cNvGrpSpPr>
              <a:grpSpLocks/>
            </p:cNvGrpSpPr>
            <p:nvPr/>
          </p:nvGrpSpPr>
          <p:grpSpPr bwMode="auto">
            <a:xfrm>
              <a:off x="944" y="2109"/>
              <a:ext cx="2377" cy="1617"/>
              <a:chOff x="944" y="2109"/>
              <a:chExt cx="2377" cy="1617"/>
            </a:xfrm>
          </p:grpSpPr>
          <p:sp>
            <p:nvSpPr>
              <p:cNvPr id="11289" name="Line 11"/>
              <p:cNvSpPr>
                <a:spLocks noChangeShapeType="1"/>
              </p:cNvSpPr>
              <p:nvPr/>
            </p:nvSpPr>
            <p:spPr bwMode="auto">
              <a:xfrm flipV="1">
                <a:off x="944" y="2243"/>
                <a:ext cx="0" cy="1483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Line 12"/>
              <p:cNvSpPr>
                <a:spLocks noChangeShapeType="1"/>
              </p:cNvSpPr>
              <p:nvPr/>
            </p:nvSpPr>
            <p:spPr bwMode="auto">
              <a:xfrm flipV="1">
                <a:off x="944" y="3726"/>
                <a:ext cx="2377" cy="0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Line 13"/>
              <p:cNvSpPr>
                <a:spLocks noChangeShapeType="1"/>
              </p:cNvSpPr>
              <p:nvPr/>
            </p:nvSpPr>
            <p:spPr bwMode="auto">
              <a:xfrm flipV="1">
                <a:off x="958" y="2109"/>
                <a:ext cx="414" cy="809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Line 14"/>
              <p:cNvSpPr>
                <a:spLocks noChangeShapeType="1"/>
              </p:cNvSpPr>
              <p:nvPr/>
            </p:nvSpPr>
            <p:spPr bwMode="auto">
              <a:xfrm flipV="1">
                <a:off x="969" y="2354"/>
                <a:ext cx="1347" cy="1348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15"/>
              <p:cNvSpPr>
                <a:spLocks noChangeShapeType="1"/>
              </p:cNvSpPr>
              <p:nvPr/>
            </p:nvSpPr>
            <p:spPr bwMode="auto">
              <a:xfrm flipV="1">
                <a:off x="1017" y="3688"/>
                <a:ext cx="785" cy="1"/>
              </a:xfrm>
              <a:prstGeom prst="line">
                <a:avLst/>
              </a:prstGeom>
              <a:noFill/>
              <a:ln w="12700" cap="rnd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Line 16"/>
              <p:cNvSpPr>
                <a:spLocks noChangeShapeType="1"/>
              </p:cNvSpPr>
              <p:nvPr/>
            </p:nvSpPr>
            <p:spPr bwMode="auto">
              <a:xfrm flipV="1">
                <a:off x="1754" y="3210"/>
                <a:ext cx="1003" cy="504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5" name="Line 17"/>
              <p:cNvSpPr>
                <a:spLocks noChangeShapeType="1"/>
              </p:cNvSpPr>
              <p:nvPr/>
            </p:nvSpPr>
            <p:spPr bwMode="auto">
              <a:xfrm>
                <a:off x="1289" y="2147"/>
                <a:ext cx="1492" cy="1493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Line 18"/>
              <p:cNvSpPr>
                <a:spLocks noChangeShapeType="1"/>
              </p:cNvSpPr>
              <p:nvPr/>
            </p:nvSpPr>
            <p:spPr bwMode="auto">
              <a:xfrm flipV="1">
                <a:off x="1004" y="2279"/>
                <a:ext cx="356" cy="675"/>
              </a:xfrm>
              <a:prstGeom prst="line">
                <a:avLst/>
              </a:prstGeom>
              <a:noFill/>
              <a:ln w="12700" cap="rnd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Line 19"/>
              <p:cNvSpPr>
                <a:spLocks noChangeShapeType="1"/>
              </p:cNvSpPr>
              <p:nvPr/>
            </p:nvSpPr>
            <p:spPr bwMode="auto">
              <a:xfrm flipH="1" flipV="1">
                <a:off x="992" y="2942"/>
                <a:ext cx="0" cy="723"/>
              </a:xfrm>
              <a:prstGeom prst="line">
                <a:avLst/>
              </a:prstGeom>
              <a:noFill/>
              <a:ln w="12700" cap="rnd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Line 20"/>
              <p:cNvSpPr>
                <a:spLocks noChangeShapeType="1"/>
              </p:cNvSpPr>
              <p:nvPr/>
            </p:nvSpPr>
            <p:spPr bwMode="auto">
              <a:xfrm flipV="1">
                <a:off x="1727" y="3347"/>
                <a:ext cx="674" cy="331"/>
              </a:xfrm>
              <a:prstGeom prst="line">
                <a:avLst/>
              </a:prstGeom>
              <a:noFill/>
              <a:ln w="12700" cap="rnd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9" name="Line 21"/>
              <p:cNvSpPr>
                <a:spLocks noChangeShapeType="1"/>
              </p:cNvSpPr>
              <p:nvPr/>
            </p:nvSpPr>
            <p:spPr bwMode="auto">
              <a:xfrm flipH="1" flipV="1">
                <a:off x="1336" y="2293"/>
                <a:ext cx="1066" cy="1029"/>
              </a:xfrm>
              <a:prstGeom prst="line">
                <a:avLst/>
              </a:prstGeom>
              <a:noFill/>
              <a:ln w="12700" cap="rnd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74" name="Rectangle 22"/>
            <p:cNvSpPr>
              <a:spLocks noChangeArrowheads="1"/>
            </p:cNvSpPr>
            <p:nvPr/>
          </p:nvSpPr>
          <p:spPr bwMode="auto">
            <a:xfrm>
              <a:off x="171" y="2468"/>
              <a:ext cx="10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-2x</a:t>
              </a:r>
              <a:r>
                <a:rPr lang="en-US" altLang="zh-CN" sz="2200" baseline="-250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en-US" altLang="zh-CN" sz="22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+ x</a:t>
              </a:r>
              <a:r>
                <a:rPr lang="en-US" altLang="zh-CN" sz="2200" baseline="-250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2 </a:t>
              </a:r>
              <a:r>
                <a:rPr lang="en-US" altLang="zh-CN" sz="22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=2</a:t>
              </a:r>
            </a:p>
          </p:txBody>
        </p:sp>
        <p:sp>
          <p:nvSpPr>
            <p:cNvPr id="11275" name="Rectangle 23"/>
            <p:cNvSpPr>
              <a:spLocks noChangeArrowheads="1"/>
            </p:cNvSpPr>
            <p:nvPr/>
          </p:nvSpPr>
          <p:spPr bwMode="auto">
            <a:xfrm>
              <a:off x="2678" y="3143"/>
              <a:ext cx="9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x</a:t>
              </a:r>
              <a:r>
                <a:rPr lang="en-US" altLang="zh-CN" sz="2200" baseline="-250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en-US" altLang="zh-CN" sz="22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 - 2x</a:t>
              </a:r>
              <a:r>
                <a:rPr lang="en-US" altLang="zh-CN" sz="2200" baseline="-250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r>
                <a:rPr lang="en-US" altLang="zh-CN" sz="22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=2</a:t>
              </a:r>
            </a:p>
          </p:txBody>
        </p:sp>
        <p:sp>
          <p:nvSpPr>
            <p:cNvPr id="11276" name="Rectangle 24"/>
            <p:cNvSpPr>
              <a:spLocks noChangeArrowheads="1"/>
            </p:cNvSpPr>
            <p:nvPr/>
          </p:nvSpPr>
          <p:spPr bwMode="auto">
            <a:xfrm>
              <a:off x="2008" y="2896"/>
              <a:ext cx="7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x</a:t>
              </a:r>
              <a:r>
                <a:rPr lang="en-US" altLang="zh-CN" sz="2200" baseline="-250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en-US" altLang="zh-CN" sz="22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+x</a:t>
              </a:r>
              <a:r>
                <a:rPr lang="en-US" altLang="zh-CN" sz="2200" baseline="-250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2 </a:t>
              </a:r>
              <a:r>
                <a:rPr lang="en-US" altLang="zh-CN" sz="22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=5</a:t>
              </a:r>
            </a:p>
          </p:txBody>
        </p:sp>
        <p:sp>
          <p:nvSpPr>
            <p:cNvPr id="11277" name="Rectangle 25"/>
            <p:cNvSpPr>
              <a:spLocks noChangeArrowheads="1"/>
            </p:cNvSpPr>
            <p:nvPr/>
          </p:nvSpPr>
          <p:spPr bwMode="auto">
            <a:xfrm>
              <a:off x="2042" y="2550"/>
              <a:ext cx="9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f = x</a:t>
              </a:r>
              <a:r>
                <a:rPr lang="en-US" altLang="zh-CN" b="1" baseline="-25000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en-US" altLang="zh-CN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-x</a:t>
              </a:r>
              <a:r>
                <a:rPr lang="en-US" altLang="zh-CN" b="1" baseline="-25000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2</a:t>
              </a:r>
            </a:p>
          </p:txBody>
        </p:sp>
        <p:sp>
          <p:nvSpPr>
            <p:cNvPr id="11278" name="Rectangle 26"/>
            <p:cNvSpPr>
              <a:spLocks noChangeArrowheads="1"/>
            </p:cNvSpPr>
            <p:nvPr/>
          </p:nvSpPr>
          <p:spPr bwMode="auto">
            <a:xfrm>
              <a:off x="3247" y="3640"/>
              <a:ext cx="26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x</a:t>
              </a:r>
              <a:r>
                <a:rPr lang="en-US" altLang="zh-CN" sz="2200" baseline="-250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11279" name="Rectangle 27"/>
            <p:cNvSpPr>
              <a:spLocks noChangeArrowheads="1"/>
            </p:cNvSpPr>
            <p:nvPr/>
          </p:nvSpPr>
          <p:spPr bwMode="auto">
            <a:xfrm>
              <a:off x="930" y="2071"/>
              <a:ext cx="26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x</a:t>
              </a:r>
              <a:r>
                <a:rPr lang="en-US" altLang="zh-CN" sz="2200" baseline="-25000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2</a:t>
              </a:r>
            </a:p>
          </p:txBody>
        </p:sp>
        <p:sp>
          <p:nvSpPr>
            <p:cNvPr id="11280" name="Rectangle 28"/>
            <p:cNvSpPr>
              <a:spLocks noChangeArrowheads="1"/>
            </p:cNvSpPr>
            <p:nvPr/>
          </p:nvSpPr>
          <p:spPr bwMode="auto">
            <a:xfrm>
              <a:off x="698" y="35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0</a:t>
              </a:r>
            </a:p>
          </p:txBody>
        </p:sp>
        <p:sp>
          <p:nvSpPr>
            <p:cNvPr id="11281" name="Line 29"/>
            <p:cNvSpPr>
              <a:spLocks noChangeShapeType="1"/>
            </p:cNvSpPr>
            <p:nvPr/>
          </p:nvSpPr>
          <p:spPr bwMode="auto">
            <a:xfrm flipV="1">
              <a:off x="969" y="2968"/>
              <a:ext cx="1127" cy="112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Rectangle 30"/>
            <p:cNvSpPr>
              <a:spLocks noChangeArrowheads="1"/>
            </p:cNvSpPr>
            <p:nvPr/>
          </p:nvSpPr>
          <p:spPr bwMode="auto">
            <a:xfrm>
              <a:off x="1385" y="20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C</a:t>
              </a:r>
            </a:p>
          </p:txBody>
        </p:sp>
        <p:sp>
          <p:nvSpPr>
            <p:cNvPr id="11283" name="Rectangle 31"/>
            <p:cNvSpPr>
              <a:spLocks noChangeArrowheads="1"/>
            </p:cNvSpPr>
            <p:nvPr/>
          </p:nvSpPr>
          <p:spPr bwMode="auto">
            <a:xfrm>
              <a:off x="2366" y="33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B</a:t>
              </a:r>
            </a:p>
          </p:txBody>
        </p:sp>
        <p:sp>
          <p:nvSpPr>
            <p:cNvPr id="11284" name="Rectangle 32"/>
            <p:cNvSpPr>
              <a:spLocks noChangeArrowheads="1"/>
            </p:cNvSpPr>
            <p:nvPr/>
          </p:nvSpPr>
          <p:spPr bwMode="auto">
            <a:xfrm>
              <a:off x="1643" y="36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A</a:t>
              </a:r>
            </a:p>
          </p:txBody>
        </p:sp>
        <p:sp>
          <p:nvSpPr>
            <p:cNvPr id="11285" name="Rectangle 33"/>
            <p:cNvSpPr>
              <a:spLocks noChangeArrowheads="1"/>
            </p:cNvSpPr>
            <p:nvPr/>
          </p:nvSpPr>
          <p:spPr bwMode="auto">
            <a:xfrm>
              <a:off x="711" y="28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22782"/>
                  </a:solidFill>
                  <a:latin typeface="宋体" pitchFamily="2" charset="-122"/>
                  <a:ea typeface="宋体" pitchFamily="2" charset="-122"/>
                </a:rPr>
                <a:t>D</a:t>
              </a:r>
            </a:p>
          </p:txBody>
        </p:sp>
        <p:sp>
          <p:nvSpPr>
            <p:cNvPr id="11286" name="Line 34"/>
            <p:cNvSpPr>
              <a:spLocks noChangeShapeType="1"/>
            </p:cNvSpPr>
            <p:nvPr/>
          </p:nvSpPr>
          <p:spPr bwMode="auto">
            <a:xfrm flipV="1">
              <a:off x="1374" y="3157"/>
              <a:ext cx="919" cy="92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Rectangle 35"/>
            <p:cNvSpPr>
              <a:spLocks noChangeArrowheads="1"/>
            </p:cNvSpPr>
            <p:nvPr/>
          </p:nvSpPr>
          <p:spPr bwMode="auto">
            <a:xfrm>
              <a:off x="453" y="3848"/>
              <a:ext cx="7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x</a:t>
              </a:r>
              <a:r>
                <a:rPr lang="en-US" altLang="zh-CN" b="1" baseline="-25000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en-US" altLang="zh-CN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-x</a:t>
              </a:r>
              <a:r>
                <a:rPr lang="en-US" altLang="zh-CN" b="1" baseline="-25000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r>
                <a:rPr lang="en-US" altLang="zh-CN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=1</a:t>
              </a:r>
              <a:endParaRPr lang="en-US" altLang="zh-CN" b="1" baseline="-25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288" name="Rectangle 36"/>
            <p:cNvSpPr>
              <a:spLocks noChangeArrowheads="1"/>
            </p:cNvSpPr>
            <p:nvPr/>
          </p:nvSpPr>
          <p:spPr bwMode="auto">
            <a:xfrm>
              <a:off x="1250" y="3873"/>
              <a:ext cx="7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x</a:t>
              </a:r>
              <a:r>
                <a:rPr lang="en-US" altLang="zh-CN" b="1" baseline="-25000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1</a:t>
              </a:r>
              <a:r>
                <a:rPr lang="en-US" altLang="zh-CN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-x</a:t>
              </a:r>
              <a:r>
                <a:rPr lang="en-US" altLang="zh-CN" b="1" baseline="-25000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2</a:t>
              </a:r>
              <a:r>
                <a:rPr lang="en-US" altLang="zh-CN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=2</a:t>
              </a:r>
              <a:endParaRPr lang="en-US" altLang="zh-CN" b="1" baseline="-25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1272" name="Rectangle 37"/>
          <p:cNvSpPr>
            <a:spLocks noChangeArrowheads="1"/>
          </p:cNvSpPr>
          <p:nvPr/>
        </p:nvSpPr>
        <p:spPr bwMode="auto">
          <a:xfrm>
            <a:off x="430213" y="1238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2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2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2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300"/>
                                        <p:tgtEl>
                                          <p:spTgt spid="142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425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300"/>
                                        <p:tgtEl>
                                          <p:spTgt spid="1425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300"/>
                                        <p:tgtEl>
                                          <p:spTgt spid="1425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300"/>
                                        <p:tgtEl>
                                          <p:spTgt spid="1425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300"/>
                                        <p:tgtEl>
                                          <p:spTgt spid="1425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300"/>
                                        <p:tgtEl>
                                          <p:spTgt spid="1425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1" grpId="0" autoUpdateAnimBg="0"/>
      <p:bldP spid="1425412" grpId="0" animBg="1" autoUpdateAnimBg="0"/>
      <p:bldP spid="1425416" grpId="0" build="p" autoUpdateAnimBg="0"/>
    </p:bldLst>
  </p:timing>
</p:sld>
</file>

<file path=ppt/theme/theme1.xml><?xml version="1.0" encoding="utf-8"?>
<a:theme xmlns:a="http://schemas.openxmlformats.org/drawingml/2006/main" name="P01_OverDk">
  <a:themeElements>
    <a:clrScheme name="P01_OverDk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C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P01_OverDk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01_OverD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01_OverD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C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C:\$\SDD\MSFAD\PowerPoints\Dark Background Slides\P01_OverDk.ppt</Template>
  <TotalTime>10423</TotalTime>
  <Words>1464</Words>
  <Application>Microsoft Office PowerPoint</Application>
  <PresentationFormat>全屏显示(4:3)</PresentationFormat>
  <Paragraphs>475</Paragraphs>
  <Slides>27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Times New Roman</vt:lpstr>
      <vt:lpstr>楷体_GB2312</vt:lpstr>
      <vt:lpstr>Arial</vt:lpstr>
      <vt:lpstr>黑体</vt:lpstr>
      <vt:lpstr>Wingdings</vt:lpstr>
      <vt:lpstr>宋体</vt:lpstr>
      <vt:lpstr>华文隶书</vt:lpstr>
      <vt:lpstr>方正舒体</vt:lpstr>
      <vt:lpstr>Arial Unicode MS</vt:lpstr>
      <vt:lpstr>Symbol</vt:lpstr>
      <vt:lpstr>Algerian</vt:lpstr>
      <vt:lpstr>P01_OverDk</vt:lpstr>
      <vt:lpstr>MathType 5.0 Equation</vt:lpstr>
      <vt:lpstr>第六讲   线性规划模型</vt:lpstr>
      <vt:lpstr>一、数学规划模型</vt:lpstr>
      <vt:lpstr>解:</vt:lpstr>
      <vt:lpstr>（2）改建两个新料场，需要确定新料场位置(xj,yj)和运量cij ，在其它条件不变下使总吨公里数最小。</vt:lpstr>
      <vt:lpstr>规划模型的一般形式</vt:lpstr>
      <vt:lpstr>2、数学规划类型</vt:lpstr>
      <vt:lpstr>线性规划</vt:lpstr>
      <vt:lpstr>二、线性规划求解方法</vt:lpstr>
      <vt:lpstr>1、图解法——二元</vt:lpstr>
      <vt:lpstr>2、线性规划： Matlab求解</vt:lpstr>
      <vt:lpstr>  相关 命令</vt:lpstr>
      <vt:lpstr>例</vt:lpstr>
      <vt:lpstr>解例1：选址问题</vt:lpstr>
      <vt:lpstr>三、案例分析</vt:lpstr>
      <vt:lpstr>模型</vt:lpstr>
      <vt:lpstr>2、矿井开采</vt:lpstr>
      <vt:lpstr>解:</vt:lpstr>
      <vt:lpstr>0-1规划： Matlab求解</vt:lpstr>
      <vt:lpstr>3、合理下料</vt:lpstr>
      <vt:lpstr>设：第 i 种下料方式进行 xi 次</vt:lpstr>
      <vt:lpstr>Matlab求解</vt:lpstr>
      <vt:lpstr>4、生产安排</vt:lpstr>
      <vt:lpstr>分析</vt:lpstr>
      <vt:lpstr>解</vt:lpstr>
      <vt:lpstr>求解</vt:lpstr>
      <vt:lpstr>PowerPoint 演示文稿</vt:lpstr>
      <vt:lpstr>END</vt:lpstr>
    </vt:vector>
  </TitlesOfParts>
  <Company>西南财大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数学模型</dc:title>
  <dc:creator>孙云龙</dc:creator>
  <cp:lastModifiedBy>sun</cp:lastModifiedBy>
  <cp:revision>1165</cp:revision>
  <cp:lastPrinted>1998-09-23T18:09:36Z</cp:lastPrinted>
  <dcterms:created xsi:type="dcterms:W3CDTF">1998-08-27T19:49:30Z</dcterms:created>
  <dcterms:modified xsi:type="dcterms:W3CDTF">2013-11-14T00:23:37Z</dcterms:modified>
</cp:coreProperties>
</file>