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45"/>
  </p:notesMasterIdLst>
  <p:handoutMasterIdLst>
    <p:handoutMasterId r:id="rId46"/>
  </p:handoutMasterIdLst>
  <p:sldIdLst>
    <p:sldId id="625" r:id="rId2"/>
    <p:sldId id="626" r:id="rId3"/>
    <p:sldId id="627" r:id="rId4"/>
    <p:sldId id="628" r:id="rId5"/>
    <p:sldId id="629" r:id="rId6"/>
    <p:sldId id="630" r:id="rId7"/>
    <p:sldId id="631" r:id="rId8"/>
    <p:sldId id="632" r:id="rId9"/>
    <p:sldId id="633" r:id="rId10"/>
    <p:sldId id="634" r:id="rId11"/>
    <p:sldId id="635" r:id="rId12"/>
    <p:sldId id="636" r:id="rId13"/>
    <p:sldId id="637" r:id="rId14"/>
    <p:sldId id="638" r:id="rId15"/>
    <p:sldId id="639" r:id="rId16"/>
    <p:sldId id="640" r:id="rId17"/>
    <p:sldId id="641" r:id="rId18"/>
    <p:sldId id="642" r:id="rId19"/>
    <p:sldId id="643" r:id="rId20"/>
    <p:sldId id="644" r:id="rId21"/>
    <p:sldId id="645" r:id="rId22"/>
    <p:sldId id="646" r:id="rId23"/>
    <p:sldId id="647" r:id="rId24"/>
    <p:sldId id="648" r:id="rId25"/>
    <p:sldId id="649" r:id="rId26"/>
    <p:sldId id="650" r:id="rId27"/>
    <p:sldId id="651" r:id="rId28"/>
    <p:sldId id="652" r:id="rId29"/>
    <p:sldId id="653" r:id="rId30"/>
    <p:sldId id="654" r:id="rId31"/>
    <p:sldId id="655" r:id="rId32"/>
    <p:sldId id="656" r:id="rId33"/>
    <p:sldId id="657" r:id="rId34"/>
    <p:sldId id="658" r:id="rId35"/>
    <p:sldId id="659" r:id="rId36"/>
    <p:sldId id="660" r:id="rId37"/>
    <p:sldId id="661" r:id="rId38"/>
    <p:sldId id="662" r:id="rId39"/>
    <p:sldId id="663" r:id="rId40"/>
    <p:sldId id="664" r:id="rId41"/>
    <p:sldId id="665" r:id="rId42"/>
    <p:sldId id="666" r:id="rId43"/>
    <p:sldId id="432" r:id="rId44"/>
  </p:sldIdLst>
  <p:sldSz cx="9144000" cy="6858000" type="screen4x3"/>
  <p:notesSz cx="6858000" cy="9180513"/>
  <p:defaultTex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CC"/>
    <a:srgbClr val="F61902"/>
    <a:srgbClr val="000092"/>
    <a:srgbClr val="0000B0"/>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9" autoAdjust="0"/>
    <p:restoredTop sz="90594" autoAdjust="0"/>
  </p:normalViewPr>
  <p:slideViewPr>
    <p:cSldViewPr snapToGrid="0">
      <p:cViewPr varScale="1">
        <p:scale>
          <a:sx n="65" d="100"/>
          <a:sy n="65" d="100"/>
        </p:scale>
        <p:origin x="-79" y="-545"/>
      </p:cViewPr>
      <p:guideLst>
        <p:guide orient="horz" pos="960"/>
        <p:guide orient="horz" pos="1632"/>
        <p:guide orient="horz" pos="240"/>
        <p:guide orient="horz" pos="4128"/>
        <p:guide pos="1632"/>
        <p:guide pos="851"/>
        <p:guide pos="5568"/>
        <p:guide pos="3170"/>
        <p:guide pos="5328"/>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2.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94025" cy="45561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0571" tIns="45286" rIns="90571" bIns="45286" numCol="1" anchor="t" anchorCtr="0" compatLnSpc="1">
            <a:prstTxWarp prst="textNoShape">
              <a:avLst/>
            </a:prstTxWarp>
          </a:bodyPr>
          <a:lstStyle>
            <a:lvl1pPr defTabSz="906463">
              <a:defRPr sz="1200" smtClean="0">
                <a:ea typeface="+mn-ea"/>
              </a:defRPr>
            </a:lvl1pPr>
          </a:lstStyle>
          <a:p>
            <a:pPr>
              <a:defRPr/>
            </a:pPr>
            <a:endParaRPr lang="en-US" altLang="zh-CN"/>
          </a:p>
        </p:txBody>
      </p:sp>
      <p:sp>
        <p:nvSpPr>
          <p:cNvPr id="84995" name="Rectangle 3"/>
          <p:cNvSpPr>
            <a:spLocks noGrp="1" noChangeArrowheads="1"/>
          </p:cNvSpPr>
          <p:nvPr>
            <p:ph type="dt" sz="quarter" idx="1"/>
          </p:nvPr>
        </p:nvSpPr>
        <p:spPr bwMode="auto">
          <a:xfrm>
            <a:off x="3892550" y="0"/>
            <a:ext cx="2995613" cy="45561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0571" tIns="45286" rIns="90571" bIns="45286" numCol="1" anchor="t" anchorCtr="0" compatLnSpc="1">
            <a:prstTxWarp prst="textNoShape">
              <a:avLst/>
            </a:prstTxWarp>
          </a:bodyPr>
          <a:lstStyle>
            <a:lvl1pPr algn="r" defTabSz="906463">
              <a:defRPr sz="1200" smtClean="0">
                <a:ea typeface="+mn-ea"/>
              </a:defRPr>
            </a:lvl1pPr>
          </a:lstStyle>
          <a:p>
            <a:pPr>
              <a:defRPr/>
            </a:pPr>
            <a:endParaRPr lang="en-US" altLang="zh-CN"/>
          </a:p>
        </p:txBody>
      </p:sp>
      <p:sp>
        <p:nvSpPr>
          <p:cNvPr id="84996" name="Rectangle 4"/>
          <p:cNvSpPr>
            <a:spLocks noGrp="1" noChangeArrowheads="1"/>
          </p:cNvSpPr>
          <p:nvPr>
            <p:ph type="ftr" sz="quarter" idx="2"/>
          </p:nvPr>
        </p:nvSpPr>
        <p:spPr bwMode="auto">
          <a:xfrm>
            <a:off x="0" y="8734425"/>
            <a:ext cx="2994025" cy="45561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0571" tIns="45286" rIns="90571" bIns="45286" numCol="1" anchor="b" anchorCtr="0" compatLnSpc="1">
            <a:prstTxWarp prst="textNoShape">
              <a:avLst/>
            </a:prstTxWarp>
          </a:bodyPr>
          <a:lstStyle>
            <a:lvl1pPr defTabSz="906463">
              <a:defRPr sz="1200" smtClean="0">
                <a:ea typeface="+mn-ea"/>
              </a:defRPr>
            </a:lvl1pPr>
          </a:lstStyle>
          <a:p>
            <a:pPr>
              <a:defRPr/>
            </a:pPr>
            <a:endParaRPr lang="en-US" altLang="zh-CN"/>
          </a:p>
        </p:txBody>
      </p:sp>
      <p:sp>
        <p:nvSpPr>
          <p:cNvPr id="84997" name="Rectangle 5"/>
          <p:cNvSpPr>
            <a:spLocks noGrp="1" noChangeArrowheads="1"/>
          </p:cNvSpPr>
          <p:nvPr>
            <p:ph type="sldNum" sz="quarter" idx="3"/>
          </p:nvPr>
        </p:nvSpPr>
        <p:spPr bwMode="auto">
          <a:xfrm>
            <a:off x="3892550" y="8734425"/>
            <a:ext cx="2995613" cy="45561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0571" tIns="45286" rIns="90571" bIns="45286" numCol="1" anchor="b" anchorCtr="0" compatLnSpc="1">
            <a:prstTxWarp prst="textNoShape">
              <a:avLst/>
            </a:prstTxWarp>
          </a:bodyPr>
          <a:lstStyle>
            <a:lvl1pPr algn="r" defTabSz="906463">
              <a:defRPr sz="1200" smtClean="0">
                <a:ea typeface="+mn-ea"/>
              </a:defRPr>
            </a:lvl1pPr>
          </a:lstStyle>
          <a:p>
            <a:pPr>
              <a:defRPr/>
            </a:pPr>
            <a:fld id="{01F603C0-BB1C-4DCB-A2B9-0CB59DE9E699}" type="slidenum">
              <a:rPr lang="en-US" altLang="zh-CN"/>
              <a:pPr>
                <a:defRPr/>
              </a:pPr>
              <a:t>‹#›</a:t>
            </a:fld>
            <a:endParaRPr lang="en-US" altLang="zh-CN"/>
          </a:p>
        </p:txBody>
      </p:sp>
    </p:spTree>
    <p:extLst>
      <p:ext uri="{BB962C8B-B14F-4D97-AF65-F5344CB8AC3E}">
        <p14:creationId xmlns:p14="http://schemas.microsoft.com/office/powerpoint/2010/main" val="3807205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87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1432" tIns="45716" rIns="91432" bIns="45716" numCol="1" anchor="t" anchorCtr="0" compatLnSpc="1">
            <a:prstTxWarp prst="textNoShape">
              <a:avLst/>
            </a:prstTxWarp>
          </a:bodyPr>
          <a:lstStyle>
            <a:lvl1pPr defTabSz="912813">
              <a:defRPr sz="1200" smtClean="0">
                <a:ea typeface="+mn-ea"/>
              </a:defRPr>
            </a:lvl1pPr>
          </a:lstStyle>
          <a:p>
            <a:pPr>
              <a:defRPr/>
            </a:pPr>
            <a:endParaRPr lang="en-US" altLang="zh-CN"/>
          </a:p>
        </p:txBody>
      </p:sp>
      <p:sp>
        <p:nvSpPr>
          <p:cNvPr id="7171" name="Rectangle 3"/>
          <p:cNvSpPr>
            <a:spLocks noGrp="1" noChangeArrowheads="1"/>
          </p:cNvSpPr>
          <p:nvPr>
            <p:ph type="dt" idx="1"/>
          </p:nvPr>
        </p:nvSpPr>
        <p:spPr bwMode="auto">
          <a:xfrm>
            <a:off x="3886200" y="0"/>
            <a:ext cx="2971800" cy="4587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1432" tIns="45716" rIns="91432" bIns="45716" numCol="1" anchor="t" anchorCtr="0" compatLnSpc="1">
            <a:prstTxWarp prst="textNoShape">
              <a:avLst/>
            </a:prstTxWarp>
          </a:bodyPr>
          <a:lstStyle>
            <a:lvl1pPr algn="r" defTabSz="912813">
              <a:defRPr sz="1200" smtClean="0">
                <a:ea typeface="+mn-ea"/>
              </a:defRPr>
            </a:lvl1pPr>
          </a:lstStyle>
          <a:p>
            <a:pPr>
              <a:defRPr/>
            </a:pPr>
            <a:endParaRPr lang="en-US" altLang="zh-CN"/>
          </a:p>
        </p:txBody>
      </p:sp>
      <p:sp>
        <p:nvSpPr>
          <p:cNvPr id="47108" name="Rectangle 4"/>
          <p:cNvSpPr>
            <a:spLocks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60863"/>
            <a:ext cx="5029200" cy="41306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1432" tIns="45716" rIns="91432" bIns="45716"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174" name="Rectangle 6"/>
          <p:cNvSpPr>
            <a:spLocks noGrp="1" noChangeArrowheads="1"/>
          </p:cNvSpPr>
          <p:nvPr>
            <p:ph type="ftr" sz="quarter" idx="4"/>
          </p:nvPr>
        </p:nvSpPr>
        <p:spPr bwMode="auto">
          <a:xfrm>
            <a:off x="0" y="8721725"/>
            <a:ext cx="2971800" cy="4587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1432" tIns="45716" rIns="91432" bIns="45716" numCol="1" anchor="b" anchorCtr="0" compatLnSpc="1">
            <a:prstTxWarp prst="textNoShape">
              <a:avLst/>
            </a:prstTxWarp>
          </a:bodyPr>
          <a:lstStyle>
            <a:lvl1pPr defTabSz="912813">
              <a:defRPr sz="1200" smtClean="0">
                <a:ea typeface="+mn-ea"/>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721725"/>
            <a:ext cx="2971800" cy="4587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1432" tIns="45716" rIns="91432" bIns="45716" numCol="1" anchor="b" anchorCtr="0" compatLnSpc="1">
            <a:prstTxWarp prst="textNoShape">
              <a:avLst/>
            </a:prstTxWarp>
          </a:bodyPr>
          <a:lstStyle>
            <a:lvl1pPr algn="r" defTabSz="912813">
              <a:defRPr sz="1200" smtClean="0">
                <a:ea typeface="+mn-ea"/>
              </a:defRPr>
            </a:lvl1pPr>
          </a:lstStyle>
          <a:p>
            <a:pPr>
              <a:defRPr/>
            </a:pPr>
            <a:fld id="{D4945719-D8D2-46F6-A51D-A0BD4249823C}" type="slidenum">
              <a:rPr lang="en-US" altLang="zh-CN"/>
              <a:pPr>
                <a:defRPr/>
              </a:pPr>
              <a:t>‹#›</a:t>
            </a:fld>
            <a:endParaRPr lang="en-US" altLang="zh-CN"/>
          </a:p>
        </p:txBody>
      </p:sp>
    </p:spTree>
    <p:extLst>
      <p:ext uri="{BB962C8B-B14F-4D97-AF65-F5344CB8AC3E}">
        <p14:creationId xmlns:p14="http://schemas.microsoft.com/office/powerpoint/2010/main" val="374249390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4813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48132" name="Rectangle 2"/>
          <p:cNvSpPr>
            <a:spLocks noChangeArrowheads="1" noTextEdit="1"/>
          </p:cNvSpPr>
          <p:nvPr>
            <p:ph type="sldImg"/>
          </p:nvPr>
        </p:nvSpPr>
        <p:spPr>
          <a:solidFill>
            <a:srgbClr val="FFFFFF"/>
          </a:solidFill>
          <a:ln/>
        </p:spPr>
      </p:sp>
      <p:sp>
        <p:nvSpPr>
          <p:cNvPr id="4813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734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7348" name="Rectangle 2"/>
          <p:cNvSpPr>
            <a:spLocks noChangeArrowheads="1" noTextEdit="1"/>
          </p:cNvSpPr>
          <p:nvPr>
            <p:ph type="sldImg"/>
          </p:nvPr>
        </p:nvSpPr>
        <p:spPr>
          <a:solidFill>
            <a:srgbClr val="FFFFFF"/>
          </a:solidFill>
          <a:ln/>
        </p:spPr>
      </p:sp>
      <p:sp>
        <p:nvSpPr>
          <p:cNvPr id="5734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837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8372" name="Rectangle 2"/>
          <p:cNvSpPr>
            <a:spLocks noChangeArrowheads="1" noTextEdit="1"/>
          </p:cNvSpPr>
          <p:nvPr>
            <p:ph type="sldImg"/>
          </p:nvPr>
        </p:nvSpPr>
        <p:spPr>
          <a:solidFill>
            <a:srgbClr val="FFFFFF"/>
          </a:solidFill>
          <a:ln/>
        </p:spPr>
      </p:sp>
      <p:sp>
        <p:nvSpPr>
          <p:cNvPr id="5837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939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9396" name="Rectangle 2"/>
          <p:cNvSpPr>
            <a:spLocks noChangeArrowheads="1" noTextEdit="1"/>
          </p:cNvSpPr>
          <p:nvPr>
            <p:ph type="sldImg"/>
          </p:nvPr>
        </p:nvSpPr>
        <p:spPr>
          <a:solidFill>
            <a:srgbClr val="FFFFFF"/>
          </a:solidFill>
          <a:ln/>
        </p:spPr>
      </p:sp>
      <p:sp>
        <p:nvSpPr>
          <p:cNvPr id="5939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041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0420" name="Rectangle 2"/>
          <p:cNvSpPr>
            <a:spLocks noChangeArrowheads="1" noTextEdit="1"/>
          </p:cNvSpPr>
          <p:nvPr>
            <p:ph type="sldImg"/>
          </p:nvPr>
        </p:nvSpPr>
        <p:spPr>
          <a:solidFill>
            <a:srgbClr val="FFFFFF"/>
          </a:solidFill>
          <a:ln/>
        </p:spPr>
      </p:sp>
      <p:sp>
        <p:nvSpPr>
          <p:cNvPr id="6042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144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1444" name="Rectangle 2"/>
          <p:cNvSpPr>
            <a:spLocks noChangeArrowheads="1" noTextEdit="1"/>
          </p:cNvSpPr>
          <p:nvPr>
            <p:ph type="sldImg"/>
          </p:nvPr>
        </p:nvSpPr>
        <p:spPr>
          <a:solidFill>
            <a:srgbClr val="FFFFFF"/>
          </a:solidFill>
          <a:ln/>
        </p:spPr>
      </p:sp>
      <p:sp>
        <p:nvSpPr>
          <p:cNvPr id="6144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246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2468" name="Rectangle 2"/>
          <p:cNvSpPr>
            <a:spLocks noChangeArrowheads="1" noTextEdit="1"/>
          </p:cNvSpPr>
          <p:nvPr>
            <p:ph type="sldImg"/>
          </p:nvPr>
        </p:nvSpPr>
        <p:spPr>
          <a:solidFill>
            <a:srgbClr val="FFFFFF"/>
          </a:solidFill>
          <a:ln/>
        </p:spPr>
      </p:sp>
      <p:sp>
        <p:nvSpPr>
          <p:cNvPr id="6246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349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3492" name="Rectangle 2"/>
          <p:cNvSpPr>
            <a:spLocks noChangeArrowheads="1" noTextEdit="1"/>
          </p:cNvSpPr>
          <p:nvPr>
            <p:ph type="sldImg"/>
          </p:nvPr>
        </p:nvSpPr>
        <p:spPr>
          <a:solidFill>
            <a:srgbClr val="FFFFFF"/>
          </a:solidFill>
          <a:ln/>
        </p:spPr>
      </p:sp>
      <p:sp>
        <p:nvSpPr>
          <p:cNvPr id="6349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451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4516" name="Rectangle 2"/>
          <p:cNvSpPr>
            <a:spLocks noChangeArrowheads="1" noTextEdit="1"/>
          </p:cNvSpPr>
          <p:nvPr>
            <p:ph type="sldImg"/>
          </p:nvPr>
        </p:nvSpPr>
        <p:spPr>
          <a:solidFill>
            <a:srgbClr val="FFFFFF"/>
          </a:solidFill>
          <a:ln/>
        </p:spPr>
      </p:sp>
      <p:sp>
        <p:nvSpPr>
          <p:cNvPr id="6451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553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5540" name="Rectangle 2"/>
          <p:cNvSpPr>
            <a:spLocks noChangeArrowheads="1" noTextEdit="1"/>
          </p:cNvSpPr>
          <p:nvPr>
            <p:ph type="sldImg"/>
          </p:nvPr>
        </p:nvSpPr>
        <p:spPr>
          <a:solidFill>
            <a:srgbClr val="FFFFFF"/>
          </a:solidFill>
          <a:ln/>
        </p:spPr>
      </p:sp>
      <p:sp>
        <p:nvSpPr>
          <p:cNvPr id="6554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656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6564" name="Rectangle 2"/>
          <p:cNvSpPr>
            <a:spLocks noChangeArrowheads="1" noTextEdit="1"/>
          </p:cNvSpPr>
          <p:nvPr>
            <p:ph type="sldImg"/>
          </p:nvPr>
        </p:nvSpPr>
        <p:spPr>
          <a:solidFill>
            <a:srgbClr val="FFFFFF"/>
          </a:solidFill>
          <a:ln/>
        </p:spPr>
      </p:sp>
      <p:sp>
        <p:nvSpPr>
          <p:cNvPr id="6656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4915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49156" name="Rectangle 2"/>
          <p:cNvSpPr>
            <a:spLocks noChangeArrowheads="1" noTextEdit="1"/>
          </p:cNvSpPr>
          <p:nvPr>
            <p:ph type="sldImg"/>
          </p:nvPr>
        </p:nvSpPr>
        <p:spPr>
          <a:solidFill>
            <a:srgbClr val="FFFFFF"/>
          </a:solidFill>
          <a:ln/>
        </p:spPr>
      </p:sp>
      <p:sp>
        <p:nvSpPr>
          <p:cNvPr id="4915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758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7588" name="Rectangle 2"/>
          <p:cNvSpPr>
            <a:spLocks noChangeArrowheads="1" noTextEdit="1"/>
          </p:cNvSpPr>
          <p:nvPr>
            <p:ph type="sldImg"/>
          </p:nvPr>
        </p:nvSpPr>
        <p:spPr>
          <a:solidFill>
            <a:srgbClr val="FFFFFF"/>
          </a:solidFill>
          <a:ln/>
        </p:spPr>
      </p:sp>
      <p:sp>
        <p:nvSpPr>
          <p:cNvPr id="6758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861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8612" name="Rectangle 2"/>
          <p:cNvSpPr>
            <a:spLocks noChangeArrowheads="1" noTextEdit="1"/>
          </p:cNvSpPr>
          <p:nvPr>
            <p:ph type="sldImg"/>
          </p:nvPr>
        </p:nvSpPr>
        <p:spPr>
          <a:solidFill>
            <a:srgbClr val="FFFFFF"/>
          </a:solidFill>
          <a:ln/>
        </p:spPr>
      </p:sp>
      <p:sp>
        <p:nvSpPr>
          <p:cNvPr id="6861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963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69636" name="Rectangle 2"/>
          <p:cNvSpPr>
            <a:spLocks noChangeArrowheads="1" noTextEdit="1"/>
          </p:cNvSpPr>
          <p:nvPr>
            <p:ph type="sldImg"/>
          </p:nvPr>
        </p:nvSpPr>
        <p:spPr>
          <a:solidFill>
            <a:srgbClr val="FFFFFF"/>
          </a:solidFill>
          <a:ln/>
        </p:spPr>
      </p:sp>
      <p:sp>
        <p:nvSpPr>
          <p:cNvPr id="6963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065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0660" name="Rectangle 2"/>
          <p:cNvSpPr>
            <a:spLocks noChangeArrowheads="1" noTextEdit="1"/>
          </p:cNvSpPr>
          <p:nvPr>
            <p:ph type="sldImg"/>
          </p:nvPr>
        </p:nvSpPr>
        <p:spPr>
          <a:solidFill>
            <a:srgbClr val="FFFFFF"/>
          </a:solidFill>
          <a:ln/>
        </p:spPr>
      </p:sp>
      <p:sp>
        <p:nvSpPr>
          <p:cNvPr id="7066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168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1684" name="Rectangle 2"/>
          <p:cNvSpPr>
            <a:spLocks noChangeArrowheads="1" noTextEdit="1"/>
          </p:cNvSpPr>
          <p:nvPr>
            <p:ph type="sldImg"/>
          </p:nvPr>
        </p:nvSpPr>
        <p:spPr>
          <a:solidFill>
            <a:srgbClr val="FFFFFF"/>
          </a:solidFill>
          <a:ln/>
        </p:spPr>
      </p:sp>
      <p:sp>
        <p:nvSpPr>
          <p:cNvPr id="7168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270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2708" name="Rectangle 2"/>
          <p:cNvSpPr>
            <a:spLocks noChangeArrowheads="1" noTextEdit="1"/>
          </p:cNvSpPr>
          <p:nvPr>
            <p:ph type="sldImg"/>
          </p:nvPr>
        </p:nvSpPr>
        <p:spPr>
          <a:solidFill>
            <a:srgbClr val="FFFFFF"/>
          </a:solidFill>
          <a:ln/>
        </p:spPr>
      </p:sp>
      <p:sp>
        <p:nvSpPr>
          <p:cNvPr id="7270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373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3732" name="Rectangle 2"/>
          <p:cNvSpPr>
            <a:spLocks noChangeArrowheads="1" noTextEdit="1"/>
          </p:cNvSpPr>
          <p:nvPr>
            <p:ph type="sldImg"/>
          </p:nvPr>
        </p:nvSpPr>
        <p:spPr>
          <a:solidFill>
            <a:srgbClr val="FFFFFF"/>
          </a:solidFill>
          <a:ln/>
        </p:spPr>
      </p:sp>
      <p:sp>
        <p:nvSpPr>
          <p:cNvPr id="7373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475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4756" name="Rectangle 2"/>
          <p:cNvSpPr>
            <a:spLocks noChangeArrowheads="1" noTextEdit="1"/>
          </p:cNvSpPr>
          <p:nvPr>
            <p:ph type="sldImg"/>
          </p:nvPr>
        </p:nvSpPr>
        <p:spPr>
          <a:solidFill>
            <a:srgbClr val="FFFFFF"/>
          </a:solidFill>
          <a:ln/>
        </p:spPr>
      </p:sp>
      <p:sp>
        <p:nvSpPr>
          <p:cNvPr id="7475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577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5780" name="Rectangle 2"/>
          <p:cNvSpPr>
            <a:spLocks noChangeArrowheads="1" noTextEdit="1"/>
          </p:cNvSpPr>
          <p:nvPr>
            <p:ph type="sldImg"/>
          </p:nvPr>
        </p:nvSpPr>
        <p:spPr>
          <a:solidFill>
            <a:srgbClr val="FFFFFF"/>
          </a:solidFill>
          <a:ln/>
        </p:spPr>
      </p:sp>
      <p:sp>
        <p:nvSpPr>
          <p:cNvPr id="7578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680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6804" name="Rectangle 2"/>
          <p:cNvSpPr>
            <a:spLocks noChangeArrowheads="1" noTextEdit="1"/>
          </p:cNvSpPr>
          <p:nvPr>
            <p:ph type="sldImg"/>
          </p:nvPr>
        </p:nvSpPr>
        <p:spPr>
          <a:solidFill>
            <a:srgbClr val="FFFFFF"/>
          </a:solidFill>
          <a:ln/>
        </p:spPr>
      </p:sp>
      <p:sp>
        <p:nvSpPr>
          <p:cNvPr id="7680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017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0180" name="Rectangle 2"/>
          <p:cNvSpPr>
            <a:spLocks noChangeArrowheads="1" noTextEdit="1"/>
          </p:cNvSpPr>
          <p:nvPr>
            <p:ph type="sldImg"/>
          </p:nvPr>
        </p:nvSpPr>
        <p:spPr>
          <a:solidFill>
            <a:srgbClr val="FFFFFF"/>
          </a:solidFill>
          <a:ln/>
        </p:spPr>
      </p:sp>
      <p:sp>
        <p:nvSpPr>
          <p:cNvPr id="5018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782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7828" name="Rectangle 2"/>
          <p:cNvSpPr>
            <a:spLocks noChangeArrowheads="1" noTextEdit="1"/>
          </p:cNvSpPr>
          <p:nvPr>
            <p:ph type="sldImg"/>
          </p:nvPr>
        </p:nvSpPr>
        <p:spPr>
          <a:solidFill>
            <a:srgbClr val="FFFFFF"/>
          </a:solidFill>
          <a:ln/>
        </p:spPr>
      </p:sp>
      <p:sp>
        <p:nvSpPr>
          <p:cNvPr id="7782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885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8852" name="Rectangle 2"/>
          <p:cNvSpPr>
            <a:spLocks noChangeArrowheads="1" noTextEdit="1"/>
          </p:cNvSpPr>
          <p:nvPr>
            <p:ph type="sldImg"/>
          </p:nvPr>
        </p:nvSpPr>
        <p:spPr>
          <a:solidFill>
            <a:srgbClr val="FFFFFF"/>
          </a:solidFill>
          <a:ln/>
        </p:spPr>
      </p:sp>
      <p:sp>
        <p:nvSpPr>
          <p:cNvPr id="7885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987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79876" name="Rectangle 2"/>
          <p:cNvSpPr>
            <a:spLocks noChangeArrowheads="1" noTextEdit="1"/>
          </p:cNvSpPr>
          <p:nvPr>
            <p:ph type="sldImg"/>
          </p:nvPr>
        </p:nvSpPr>
        <p:spPr>
          <a:solidFill>
            <a:srgbClr val="FFFFFF"/>
          </a:solidFill>
          <a:ln/>
        </p:spPr>
      </p:sp>
      <p:sp>
        <p:nvSpPr>
          <p:cNvPr id="7987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089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0900" name="Rectangle 2"/>
          <p:cNvSpPr>
            <a:spLocks noChangeArrowheads="1" noTextEdit="1"/>
          </p:cNvSpPr>
          <p:nvPr>
            <p:ph type="sldImg"/>
          </p:nvPr>
        </p:nvSpPr>
        <p:spPr>
          <a:solidFill>
            <a:srgbClr val="FFFFFF"/>
          </a:solidFill>
          <a:ln/>
        </p:spPr>
      </p:sp>
      <p:sp>
        <p:nvSpPr>
          <p:cNvPr id="8090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192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1924" name="Rectangle 2"/>
          <p:cNvSpPr>
            <a:spLocks noChangeArrowheads="1" noTextEdit="1"/>
          </p:cNvSpPr>
          <p:nvPr>
            <p:ph type="sldImg"/>
          </p:nvPr>
        </p:nvSpPr>
        <p:spPr>
          <a:solidFill>
            <a:srgbClr val="FFFFFF"/>
          </a:solidFill>
          <a:ln/>
        </p:spPr>
      </p:sp>
      <p:sp>
        <p:nvSpPr>
          <p:cNvPr id="8192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294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2948" name="Rectangle 2"/>
          <p:cNvSpPr>
            <a:spLocks noChangeArrowheads="1" noTextEdit="1"/>
          </p:cNvSpPr>
          <p:nvPr>
            <p:ph type="sldImg"/>
          </p:nvPr>
        </p:nvSpPr>
        <p:spPr>
          <a:solidFill>
            <a:srgbClr val="FFFFFF"/>
          </a:solidFill>
          <a:ln/>
        </p:spPr>
      </p:sp>
      <p:sp>
        <p:nvSpPr>
          <p:cNvPr id="8294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397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3972" name="Rectangle 2"/>
          <p:cNvSpPr>
            <a:spLocks noChangeArrowheads="1" noTextEdit="1"/>
          </p:cNvSpPr>
          <p:nvPr>
            <p:ph type="sldImg"/>
          </p:nvPr>
        </p:nvSpPr>
        <p:spPr>
          <a:solidFill>
            <a:srgbClr val="FFFFFF"/>
          </a:solidFill>
          <a:ln/>
        </p:spPr>
      </p:sp>
      <p:sp>
        <p:nvSpPr>
          <p:cNvPr id="8397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499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4996" name="Rectangle 2"/>
          <p:cNvSpPr>
            <a:spLocks noChangeArrowheads="1" noTextEdit="1"/>
          </p:cNvSpPr>
          <p:nvPr>
            <p:ph type="sldImg"/>
          </p:nvPr>
        </p:nvSpPr>
        <p:spPr>
          <a:solidFill>
            <a:srgbClr val="FFFFFF"/>
          </a:solidFill>
          <a:ln/>
        </p:spPr>
      </p:sp>
      <p:sp>
        <p:nvSpPr>
          <p:cNvPr id="8499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601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6020" name="Rectangle 2"/>
          <p:cNvSpPr>
            <a:spLocks noChangeArrowheads="1" noTextEdit="1"/>
          </p:cNvSpPr>
          <p:nvPr>
            <p:ph type="sldImg"/>
          </p:nvPr>
        </p:nvSpPr>
        <p:spPr>
          <a:solidFill>
            <a:srgbClr val="FFFFFF"/>
          </a:solidFill>
          <a:ln/>
        </p:spPr>
      </p:sp>
      <p:sp>
        <p:nvSpPr>
          <p:cNvPr id="8602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704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7044" name="Rectangle 2"/>
          <p:cNvSpPr>
            <a:spLocks noChangeArrowheads="1" noTextEdit="1"/>
          </p:cNvSpPr>
          <p:nvPr>
            <p:ph type="sldImg"/>
          </p:nvPr>
        </p:nvSpPr>
        <p:spPr>
          <a:solidFill>
            <a:srgbClr val="FFFFFF"/>
          </a:solidFill>
          <a:ln/>
        </p:spPr>
      </p:sp>
      <p:sp>
        <p:nvSpPr>
          <p:cNvPr id="8704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120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1204" name="Rectangle 2"/>
          <p:cNvSpPr>
            <a:spLocks noChangeArrowheads="1" noTextEdit="1"/>
          </p:cNvSpPr>
          <p:nvPr>
            <p:ph type="sldImg"/>
          </p:nvPr>
        </p:nvSpPr>
        <p:spPr>
          <a:solidFill>
            <a:srgbClr val="FFFFFF"/>
          </a:solidFill>
          <a:ln/>
        </p:spPr>
      </p:sp>
      <p:sp>
        <p:nvSpPr>
          <p:cNvPr id="5120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806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8068" name="Rectangle 2"/>
          <p:cNvSpPr>
            <a:spLocks noChangeArrowheads="1" noTextEdit="1"/>
          </p:cNvSpPr>
          <p:nvPr>
            <p:ph type="sldImg"/>
          </p:nvPr>
        </p:nvSpPr>
        <p:spPr>
          <a:solidFill>
            <a:srgbClr val="FFFFFF"/>
          </a:solidFill>
          <a:ln/>
        </p:spPr>
      </p:sp>
      <p:sp>
        <p:nvSpPr>
          <p:cNvPr id="8806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909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89092" name="Rectangle 2"/>
          <p:cNvSpPr>
            <a:spLocks noChangeArrowheads="1" noTextEdit="1"/>
          </p:cNvSpPr>
          <p:nvPr>
            <p:ph type="sldImg"/>
          </p:nvPr>
        </p:nvSpPr>
        <p:spPr>
          <a:ln/>
        </p:spPr>
      </p:sp>
      <p:sp>
        <p:nvSpPr>
          <p:cNvPr id="89093"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2227"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2228" name="Rectangle 2"/>
          <p:cNvSpPr>
            <a:spLocks noChangeArrowheads="1" noTextEdit="1"/>
          </p:cNvSpPr>
          <p:nvPr>
            <p:ph type="sldImg"/>
          </p:nvPr>
        </p:nvSpPr>
        <p:spPr>
          <a:solidFill>
            <a:srgbClr val="FFFFFF"/>
          </a:solidFill>
          <a:ln/>
        </p:spPr>
      </p:sp>
      <p:sp>
        <p:nvSpPr>
          <p:cNvPr id="52229"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3251"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3252" name="Rectangle 2"/>
          <p:cNvSpPr>
            <a:spLocks noChangeArrowheads="1" noTextEdit="1"/>
          </p:cNvSpPr>
          <p:nvPr>
            <p:ph type="sldImg"/>
          </p:nvPr>
        </p:nvSpPr>
        <p:spPr>
          <a:solidFill>
            <a:srgbClr val="FFFFFF"/>
          </a:solidFill>
          <a:ln/>
        </p:spPr>
      </p:sp>
      <p:sp>
        <p:nvSpPr>
          <p:cNvPr id="53253"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4275"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4276" name="Rectangle 2"/>
          <p:cNvSpPr>
            <a:spLocks noChangeArrowheads="1" noTextEdit="1"/>
          </p:cNvSpPr>
          <p:nvPr>
            <p:ph type="sldImg"/>
          </p:nvPr>
        </p:nvSpPr>
        <p:spPr>
          <a:solidFill>
            <a:srgbClr val="FFFFFF"/>
          </a:solidFill>
          <a:ln/>
        </p:spPr>
      </p:sp>
      <p:sp>
        <p:nvSpPr>
          <p:cNvPr id="54277"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5299"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5300" name="Rectangle 2"/>
          <p:cNvSpPr>
            <a:spLocks noChangeArrowheads="1" noTextEdit="1"/>
          </p:cNvSpPr>
          <p:nvPr>
            <p:ph type="sldImg"/>
          </p:nvPr>
        </p:nvSpPr>
        <p:spPr>
          <a:solidFill>
            <a:srgbClr val="FFFFFF"/>
          </a:solidFill>
          <a:ln/>
        </p:spPr>
      </p:sp>
      <p:sp>
        <p:nvSpPr>
          <p:cNvPr id="55301"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6323" name="Rectangle 3"/>
          <p:cNvSpPr>
            <a:spLocks noGrp="1" noChangeArrowheads="1"/>
          </p:cNvSpPr>
          <p:nvPr>
            <p:ph type="dt" sz="quarter" idx="1"/>
          </p:nvPr>
        </p:nvSpPr>
        <p:spPr>
          <a:noFill/>
        </p:spPr>
        <p:txBody>
          <a:bodyPr/>
          <a:lstStyle>
            <a:lvl1pPr defTabSz="912813">
              <a:defRPr sz="2400">
                <a:solidFill>
                  <a:schemeClr val="tx1"/>
                </a:solidFill>
                <a:latin typeface="Times New Roman" pitchFamily="18" charset="0"/>
                <a:ea typeface="楷体_GB2312" pitchFamily="49" charset="-122"/>
              </a:defRPr>
            </a:lvl1pPr>
            <a:lvl2pPr marL="742950" indent="-285750" defTabSz="912813">
              <a:defRPr sz="2400">
                <a:solidFill>
                  <a:schemeClr val="tx1"/>
                </a:solidFill>
                <a:latin typeface="Times New Roman" pitchFamily="18" charset="0"/>
                <a:ea typeface="楷体_GB2312" pitchFamily="49" charset="-122"/>
              </a:defRPr>
            </a:lvl2pPr>
            <a:lvl3pPr marL="1143000" indent="-228600" defTabSz="912813">
              <a:defRPr sz="2400">
                <a:solidFill>
                  <a:schemeClr val="tx1"/>
                </a:solidFill>
                <a:latin typeface="Times New Roman" pitchFamily="18" charset="0"/>
                <a:ea typeface="楷体_GB2312" pitchFamily="49" charset="-122"/>
              </a:defRPr>
            </a:lvl3pPr>
            <a:lvl4pPr marL="1600200" indent="-228600" defTabSz="912813">
              <a:defRPr sz="2400">
                <a:solidFill>
                  <a:schemeClr val="tx1"/>
                </a:solidFill>
                <a:latin typeface="Times New Roman" pitchFamily="18" charset="0"/>
                <a:ea typeface="楷体_GB2312" pitchFamily="49" charset="-122"/>
              </a:defRPr>
            </a:lvl4pPr>
            <a:lvl5pPr marL="2057400" indent="-228600" defTabSz="912813">
              <a:defRPr sz="2400">
                <a:solidFill>
                  <a:schemeClr val="tx1"/>
                </a:solidFill>
                <a:latin typeface="Times New Roman" pitchFamily="18" charset="0"/>
                <a:ea typeface="楷体_GB2312" pitchFamily="49" charset="-122"/>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endParaRPr lang="en-US" altLang="zh-CN" sz="1200">
              <a:ea typeface="宋体" pitchFamily="2" charset="-122"/>
            </a:endParaRPr>
          </a:p>
        </p:txBody>
      </p:sp>
      <p:sp>
        <p:nvSpPr>
          <p:cNvPr id="56324" name="Rectangle 2"/>
          <p:cNvSpPr>
            <a:spLocks noChangeArrowheads="1" noTextEdit="1"/>
          </p:cNvSpPr>
          <p:nvPr>
            <p:ph type="sldImg"/>
          </p:nvPr>
        </p:nvSpPr>
        <p:spPr>
          <a:solidFill>
            <a:srgbClr val="FFFFFF"/>
          </a:solidFill>
          <a:ln/>
        </p:spPr>
      </p:sp>
      <p:sp>
        <p:nvSpPr>
          <p:cNvPr id="56325" name="Rectangle 3"/>
          <p:cNvSpPr>
            <a:spLocks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25"/>
          <p:cNvSpPr txBox="1">
            <a:spLocks noChangeArrowheads="1"/>
          </p:cNvSpPr>
          <p:nvPr userDrawn="1"/>
        </p:nvSpPr>
        <p:spPr bwMode="auto">
          <a:xfrm>
            <a:off x="6858000" y="152400"/>
            <a:ext cx="1962150" cy="396875"/>
          </a:xfrm>
          <a:prstGeom prst="rect">
            <a:avLst/>
          </a:prstGeom>
          <a:noFill/>
          <a:ln>
            <a:noFill/>
          </a:ln>
          <a:effectLst>
            <a:outerShdw dist="63500" dir="2212194"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pPr>
            <a:r>
              <a:rPr kumimoji="1" lang="zh-CN" altLang="en-US" sz="2000" b="1">
                <a:solidFill>
                  <a:schemeClr val="bg1"/>
                </a:solidFill>
                <a:ea typeface="华文隶书" pitchFamily="2" charset="-122"/>
              </a:rPr>
              <a:t>主讲人：孙云龙</a:t>
            </a:r>
          </a:p>
        </p:txBody>
      </p:sp>
      <p:sp>
        <p:nvSpPr>
          <p:cNvPr id="3" name="Text Box 26"/>
          <p:cNvSpPr txBox="1">
            <a:spLocks noChangeArrowheads="1"/>
          </p:cNvSpPr>
          <p:nvPr userDrawn="1"/>
        </p:nvSpPr>
        <p:spPr bwMode="auto">
          <a:xfrm>
            <a:off x="304800" y="152400"/>
            <a:ext cx="1708150" cy="396875"/>
          </a:xfrm>
          <a:prstGeom prst="rect">
            <a:avLst/>
          </a:prstGeom>
          <a:noFill/>
          <a:ln>
            <a:noFill/>
          </a:ln>
          <a:effectLst>
            <a:outerShdw dist="63500" dir="2212194"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pPr>
            <a:r>
              <a:rPr kumimoji="1" lang="zh-CN" altLang="en-US" sz="2000" b="1">
                <a:solidFill>
                  <a:schemeClr val="bg1"/>
                </a:solidFill>
                <a:ea typeface="华文隶书" pitchFamily="2" charset="-122"/>
              </a:rPr>
              <a:t>数学建模课件</a:t>
            </a:r>
          </a:p>
        </p:txBody>
      </p:sp>
      <p:pic>
        <p:nvPicPr>
          <p:cNvPr id="4" name="Picture 29" descr="E:\课件素材\书法绘画\0462.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375" y="5903913"/>
            <a:ext cx="33496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69943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CN"/>
              <a:t>Module 00-</a:t>
            </a:r>
            <a:fld id="{06C7B197-D990-4748-B9E9-CD3C39006192}" type="slidenum">
              <a:rPr lang="en-US" altLang="zh-CN"/>
              <a:pPr>
                <a:defRPr/>
              </a:pPr>
              <a:t>‹#›</a:t>
            </a:fld>
            <a:endParaRPr lang="en-US" altLang="zh-CN"/>
          </a:p>
        </p:txBody>
      </p:sp>
    </p:spTree>
    <p:extLst>
      <p:ext uri="{BB962C8B-B14F-4D97-AF65-F5344CB8AC3E}">
        <p14:creationId xmlns:p14="http://schemas.microsoft.com/office/powerpoint/2010/main" val="61029917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9238" y="542925"/>
            <a:ext cx="2019300" cy="3232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8163" y="542925"/>
            <a:ext cx="5908675" cy="3232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CN"/>
              <a:t>Module 00-</a:t>
            </a:r>
            <a:fld id="{4E30CABC-4B9E-4986-BACA-74B0BD9EC924}" type="slidenum">
              <a:rPr lang="en-US" altLang="zh-CN"/>
              <a:pPr>
                <a:defRPr/>
              </a:pPr>
              <a:t>‹#›</a:t>
            </a:fld>
            <a:endParaRPr lang="en-US" altLang="zh-CN"/>
          </a:p>
        </p:txBody>
      </p:sp>
    </p:spTree>
    <p:extLst>
      <p:ext uri="{BB962C8B-B14F-4D97-AF65-F5344CB8AC3E}">
        <p14:creationId xmlns:p14="http://schemas.microsoft.com/office/powerpoint/2010/main" val="241689505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CN"/>
              <a:t>Module 00-</a:t>
            </a:r>
            <a:fld id="{0863DEE8-D9DE-4C66-8ADF-5508E863F6A4}" type="slidenum">
              <a:rPr lang="en-US" altLang="zh-CN"/>
              <a:pPr>
                <a:defRPr/>
              </a:pPr>
              <a:t>‹#›</a:t>
            </a:fld>
            <a:endParaRPr lang="en-US" altLang="zh-CN"/>
          </a:p>
        </p:txBody>
      </p:sp>
    </p:spTree>
    <p:extLst>
      <p:ext uri="{BB962C8B-B14F-4D97-AF65-F5344CB8AC3E}">
        <p14:creationId xmlns:p14="http://schemas.microsoft.com/office/powerpoint/2010/main" val="415164453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CN"/>
              <a:t>Module 00-</a:t>
            </a:r>
            <a:fld id="{E35FCDD6-32FC-447A-8407-A7CF7A4B135E}" type="slidenum">
              <a:rPr lang="en-US" altLang="zh-CN"/>
              <a:pPr>
                <a:defRPr/>
              </a:pPr>
              <a:t>‹#›</a:t>
            </a:fld>
            <a:endParaRPr lang="en-US" altLang="zh-CN"/>
          </a:p>
        </p:txBody>
      </p:sp>
    </p:spTree>
    <p:extLst>
      <p:ext uri="{BB962C8B-B14F-4D97-AF65-F5344CB8AC3E}">
        <p14:creationId xmlns:p14="http://schemas.microsoft.com/office/powerpoint/2010/main" val="403589602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54038" y="1419225"/>
            <a:ext cx="3954462" cy="235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0900" y="1419225"/>
            <a:ext cx="3956050" cy="235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US" altLang="zh-CN"/>
              <a:t>Module 00-</a:t>
            </a:r>
            <a:fld id="{A2269708-4F15-4A84-8FB4-74DC2CE3E0B6}" type="slidenum">
              <a:rPr lang="en-US" altLang="zh-CN"/>
              <a:pPr>
                <a:defRPr/>
              </a:pPr>
              <a:t>‹#›</a:t>
            </a:fld>
            <a:endParaRPr lang="en-US" altLang="zh-CN"/>
          </a:p>
        </p:txBody>
      </p:sp>
    </p:spTree>
    <p:extLst>
      <p:ext uri="{BB962C8B-B14F-4D97-AF65-F5344CB8AC3E}">
        <p14:creationId xmlns:p14="http://schemas.microsoft.com/office/powerpoint/2010/main" val="3815154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ltLang="zh-CN"/>
              <a:t>Module 00-</a:t>
            </a:r>
            <a:fld id="{432E4277-6E67-4C5E-B828-65AEE0C99F6D}" type="slidenum">
              <a:rPr lang="en-US" altLang="zh-CN"/>
              <a:pPr>
                <a:defRPr/>
              </a:pPr>
              <a:t>‹#›</a:t>
            </a:fld>
            <a:endParaRPr lang="en-US" altLang="zh-CN"/>
          </a:p>
        </p:txBody>
      </p:sp>
    </p:spTree>
    <p:extLst>
      <p:ext uri="{BB962C8B-B14F-4D97-AF65-F5344CB8AC3E}">
        <p14:creationId xmlns:p14="http://schemas.microsoft.com/office/powerpoint/2010/main" val="289444444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ltLang="zh-CN"/>
              <a:t>Module 00-</a:t>
            </a:r>
            <a:fld id="{79B9307B-CB84-412F-AE82-6B604F4CACBB}" type="slidenum">
              <a:rPr lang="en-US" altLang="zh-CN"/>
              <a:pPr>
                <a:defRPr/>
              </a:pPr>
              <a:t>‹#›</a:t>
            </a:fld>
            <a:endParaRPr lang="en-US" altLang="zh-CN"/>
          </a:p>
        </p:txBody>
      </p:sp>
    </p:spTree>
    <p:extLst>
      <p:ext uri="{BB962C8B-B14F-4D97-AF65-F5344CB8AC3E}">
        <p14:creationId xmlns:p14="http://schemas.microsoft.com/office/powerpoint/2010/main" val="331558824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ltLang="zh-CN"/>
              <a:t>Module 00-</a:t>
            </a:r>
            <a:fld id="{828D98E4-B7EB-45D5-A50F-3DCAD2601709}" type="slidenum">
              <a:rPr lang="en-US" altLang="zh-CN"/>
              <a:pPr>
                <a:defRPr/>
              </a:pPr>
              <a:t>‹#›</a:t>
            </a:fld>
            <a:endParaRPr lang="en-US" altLang="zh-CN"/>
          </a:p>
        </p:txBody>
      </p:sp>
    </p:spTree>
    <p:extLst>
      <p:ext uri="{BB962C8B-B14F-4D97-AF65-F5344CB8AC3E}">
        <p14:creationId xmlns:p14="http://schemas.microsoft.com/office/powerpoint/2010/main" val="341305488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ltLang="zh-CN"/>
              <a:t>Module 00-</a:t>
            </a:r>
            <a:fld id="{D7D4FDB6-EAB1-464C-8FBC-0AC0A2AE2057}" type="slidenum">
              <a:rPr lang="en-US" altLang="zh-CN"/>
              <a:pPr>
                <a:defRPr/>
              </a:pPr>
              <a:t>‹#›</a:t>
            </a:fld>
            <a:endParaRPr lang="en-US" altLang="zh-CN"/>
          </a:p>
        </p:txBody>
      </p:sp>
    </p:spTree>
    <p:extLst>
      <p:ext uri="{BB962C8B-B14F-4D97-AF65-F5344CB8AC3E}">
        <p14:creationId xmlns:p14="http://schemas.microsoft.com/office/powerpoint/2010/main" val="356726705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ltLang="zh-CN"/>
              <a:t>Module 00-</a:t>
            </a:r>
            <a:fld id="{49FE2701-09CB-459B-9F86-30AEB215F882}" type="slidenum">
              <a:rPr lang="en-US" altLang="zh-CN"/>
              <a:pPr>
                <a:defRPr/>
              </a:pPr>
              <a:t>‹#›</a:t>
            </a:fld>
            <a:endParaRPr lang="en-US" altLang="zh-CN"/>
          </a:p>
        </p:txBody>
      </p:sp>
    </p:spTree>
    <p:extLst>
      <p:ext uri="{BB962C8B-B14F-4D97-AF65-F5344CB8AC3E}">
        <p14:creationId xmlns:p14="http://schemas.microsoft.com/office/powerpoint/2010/main" val="190430365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538163" y="542925"/>
            <a:ext cx="8080375" cy="641350"/>
          </a:xfrm>
          <a:prstGeom prst="rect">
            <a:avLst/>
          </a:prstGeom>
          <a:noFill/>
          <a:ln>
            <a:noFill/>
          </a:ln>
          <a:effectLst>
            <a:outerShdw dist="35921" dir="2700000" algn="ctr" rotWithShape="0">
              <a:srgbClr val="00009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spAutoFit/>
          </a:bodyPr>
          <a:lstStyle/>
          <a:p>
            <a:pPr lvl="0"/>
            <a:r>
              <a:rPr lang="en-US" altLang="zh-CN" smtClean="0"/>
              <a:t>Slide Title</a:t>
            </a:r>
          </a:p>
        </p:txBody>
      </p:sp>
      <p:sp>
        <p:nvSpPr>
          <p:cNvPr id="1027" name="Rectangle 3"/>
          <p:cNvSpPr>
            <a:spLocks noGrp="1" noChangeArrowheads="1"/>
          </p:cNvSpPr>
          <p:nvPr>
            <p:ph type="body" idx="1"/>
          </p:nvPr>
        </p:nvSpPr>
        <p:spPr bwMode="auto">
          <a:xfrm>
            <a:off x="554038" y="1419225"/>
            <a:ext cx="8062912"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9511" name="Rectangle 7"/>
          <p:cNvSpPr>
            <a:spLocks noGrp="1" noChangeArrowheads="1"/>
          </p:cNvSpPr>
          <p:nvPr>
            <p:ph type="sldNum" sz="quarter" idx="4"/>
          </p:nvPr>
        </p:nvSpPr>
        <p:spPr bwMode="auto">
          <a:xfrm>
            <a:off x="779463" y="6365875"/>
            <a:ext cx="3322637"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solidFill>
                  <a:schemeClr val="bg1"/>
                </a:solidFill>
                <a:latin typeface="+mn-lt"/>
                <a:ea typeface="宋体" pitchFamily="2" charset="-122"/>
              </a:defRPr>
            </a:lvl1pPr>
          </a:lstStyle>
          <a:p>
            <a:pPr>
              <a:defRPr/>
            </a:pPr>
            <a:r>
              <a:rPr lang="en-US" altLang="zh-CN"/>
              <a:t>Module 00-</a:t>
            </a:r>
            <a:fld id="{C711D416-9827-4FC4-8F40-C7B651CB835F}" type="slidenum">
              <a:rPr lang="en-US" altLang="zh-CN"/>
              <a:pPr>
                <a:defRPr/>
              </a:pPr>
              <a:t>‹#›</a:t>
            </a:fld>
            <a:endParaRPr lang="en-US" altLang="zh-CN"/>
          </a:p>
        </p:txBody>
      </p:sp>
      <p:sp>
        <p:nvSpPr>
          <p:cNvPr id="1029" name="Text Box 8"/>
          <p:cNvSpPr txBox="1">
            <a:spLocks noChangeArrowheads="1"/>
          </p:cNvSpPr>
          <p:nvPr userDrawn="1"/>
        </p:nvSpPr>
        <p:spPr bwMode="auto">
          <a:xfrm>
            <a:off x="6858000" y="152400"/>
            <a:ext cx="1962150" cy="396875"/>
          </a:xfrm>
          <a:prstGeom prst="rect">
            <a:avLst/>
          </a:prstGeom>
          <a:noFill/>
          <a:ln>
            <a:noFill/>
          </a:ln>
          <a:effectLst>
            <a:outerShdw dist="63500" dir="2212194"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pPr>
            <a:r>
              <a:rPr kumimoji="1" lang="zh-CN" altLang="en-US" sz="2000" b="1">
                <a:solidFill>
                  <a:schemeClr val="bg1"/>
                </a:solidFill>
                <a:ea typeface="华文隶书" pitchFamily="2" charset="-122"/>
              </a:rPr>
              <a:t>主讲人：孙云龙</a:t>
            </a:r>
          </a:p>
        </p:txBody>
      </p:sp>
      <p:sp>
        <p:nvSpPr>
          <p:cNvPr id="1030" name="Text Box 9"/>
          <p:cNvSpPr txBox="1">
            <a:spLocks noChangeArrowheads="1"/>
          </p:cNvSpPr>
          <p:nvPr userDrawn="1"/>
        </p:nvSpPr>
        <p:spPr bwMode="auto">
          <a:xfrm>
            <a:off x="304800" y="152400"/>
            <a:ext cx="1708150" cy="396875"/>
          </a:xfrm>
          <a:prstGeom prst="rect">
            <a:avLst/>
          </a:prstGeom>
          <a:noFill/>
          <a:ln>
            <a:noFill/>
          </a:ln>
          <a:effectLst>
            <a:outerShdw dist="63500" dir="2212194"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pPr>
            <a:r>
              <a:rPr kumimoji="1" lang="zh-CN" altLang="en-US" sz="2000" b="1">
                <a:solidFill>
                  <a:schemeClr val="bg1"/>
                </a:solidFill>
                <a:ea typeface="华文隶书" pitchFamily="2" charset="-122"/>
              </a:rPr>
              <a:t>数学建模课件</a:t>
            </a: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random/>
  </p:transition>
  <p:txStyles>
    <p:titleStyle>
      <a:lvl1pPr algn="l" rtl="0" eaLnBrk="0" fontAlgn="base" hangingPunct="0">
        <a:lnSpc>
          <a:spcPct val="90000"/>
        </a:lnSpc>
        <a:spcBef>
          <a:spcPct val="0"/>
        </a:spcBef>
        <a:spcAft>
          <a:spcPct val="0"/>
        </a:spcAft>
        <a:tabLst>
          <a:tab pos="457200" algn="l"/>
        </a:tabLst>
        <a:defRPr sz="4000" b="1">
          <a:solidFill>
            <a:srgbClr val="CC0000"/>
          </a:solidFill>
          <a:latin typeface="+mj-lt"/>
          <a:ea typeface="+mj-ea"/>
          <a:cs typeface="+mj-cs"/>
        </a:defRPr>
      </a:lvl1pPr>
      <a:lvl2pPr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2pPr>
      <a:lvl3pPr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3pPr>
      <a:lvl4pPr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4pPr>
      <a:lvl5pPr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5pPr>
      <a:lvl6pPr marL="457200"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6pPr>
      <a:lvl7pPr marL="914400"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7pPr>
      <a:lvl8pPr marL="1371600"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8pPr>
      <a:lvl9pPr marL="1828800" algn="l" rtl="0" eaLnBrk="0" fontAlgn="base" hangingPunct="0">
        <a:lnSpc>
          <a:spcPct val="90000"/>
        </a:lnSpc>
        <a:spcBef>
          <a:spcPct val="0"/>
        </a:spcBef>
        <a:spcAft>
          <a:spcPct val="0"/>
        </a:spcAft>
        <a:tabLst>
          <a:tab pos="457200" algn="l"/>
        </a:tabLst>
        <a:defRPr sz="4000" b="1">
          <a:solidFill>
            <a:srgbClr val="CC0000"/>
          </a:solidFill>
          <a:latin typeface="Arial" charset="0"/>
          <a:ea typeface="黑体" pitchFamily="2" charset="-122"/>
        </a:defRPr>
      </a:lvl9pPr>
    </p:titleStyle>
    <p:bodyStyle>
      <a:lvl1pPr marL="230188" indent="-230188" algn="l" rtl="0" eaLnBrk="0" fontAlgn="base" hangingPunct="0">
        <a:lnSpc>
          <a:spcPct val="90000"/>
        </a:lnSpc>
        <a:spcBef>
          <a:spcPct val="60000"/>
        </a:spcBef>
        <a:spcAft>
          <a:spcPct val="0"/>
        </a:spcAft>
        <a:buClr>
          <a:schemeClr val="accent2"/>
        </a:buClr>
        <a:buSzPct val="75000"/>
        <a:buFont typeface="Wingdings" pitchFamily="2" charset="2"/>
        <a:buChar char="v"/>
        <a:defRPr sz="2400">
          <a:solidFill>
            <a:srgbClr val="000048"/>
          </a:solidFill>
          <a:latin typeface="+mn-lt"/>
          <a:ea typeface="+mn-ea"/>
          <a:cs typeface="+mn-cs"/>
        </a:defRPr>
      </a:lvl1pPr>
      <a:lvl2pPr marL="681038" indent="-234950" algn="l" rtl="0" eaLnBrk="0" fontAlgn="base" hangingPunct="0">
        <a:lnSpc>
          <a:spcPct val="90000"/>
        </a:lnSpc>
        <a:spcBef>
          <a:spcPct val="40000"/>
        </a:spcBef>
        <a:spcAft>
          <a:spcPct val="0"/>
        </a:spcAft>
        <a:buClr>
          <a:schemeClr val="accent2"/>
        </a:buClr>
        <a:buFont typeface="Wingdings" pitchFamily="2" charset="2"/>
        <a:buBlip>
          <a:blip r:embed="rId14"/>
        </a:buBlip>
        <a:defRPr sz="2400">
          <a:solidFill>
            <a:srgbClr val="000048"/>
          </a:solidFill>
          <a:latin typeface="+mn-lt"/>
          <a:ea typeface="+mn-ea"/>
        </a:defRPr>
      </a:lvl2pPr>
      <a:lvl3pPr marL="1023938" indent="-173038" algn="l" rtl="0" eaLnBrk="0" fontAlgn="base" hangingPunct="0">
        <a:spcBef>
          <a:spcPct val="40000"/>
        </a:spcBef>
        <a:spcAft>
          <a:spcPct val="0"/>
        </a:spcAft>
        <a:buClr>
          <a:srgbClr val="00CC00"/>
        </a:buClr>
        <a:buSzPct val="85000"/>
        <a:buFont typeface="Wingdings" pitchFamily="2" charset="2"/>
        <a:buBlip>
          <a:blip r:embed="rId15"/>
        </a:buBlip>
        <a:defRPr sz="2400">
          <a:solidFill>
            <a:srgbClr val="000048"/>
          </a:solidFill>
          <a:latin typeface="+mn-lt"/>
          <a:ea typeface="+mn-ea"/>
        </a:defRPr>
      </a:lvl3pPr>
      <a:lvl4pPr marL="1371600" indent="-231775" algn="l" rtl="0" eaLnBrk="0" fontAlgn="base" hangingPunct="0">
        <a:spcBef>
          <a:spcPct val="30000"/>
        </a:spcBef>
        <a:spcAft>
          <a:spcPct val="0"/>
        </a:spcAft>
        <a:buClr>
          <a:srgbClr val="FFCC00"/>
        </a:buClr>
        <a:buSzPct val="65000"/>
        <a:buFont typeface="Wingdings" pitchFamily="2" charset="2"/>
        <a:buChar char="n"/>
        <a:defRPr sz="2400">
          <a:solidFill>
            <a:srgbClr val="000048"/>
          </a:solidFill>
          <a:latin typeface="+mn-lt"/>
          <a:ea typeface="+mn-ea"/>
        </a:defRPr>
      </a:lvl4pPr>
      <a:lvl5pPr marL="1717675" indent="-173038" algn="l" rtl="0" eaLnBrk="0" fontAlgn="base" hangingPunct="0">
        <a:spcBef>
          <a:spcPct val="30000"/>
        </a:spcBef>
        <a:spcAft>
          <a:spcPct val="0"/>
        </a:spcAft>
        <a:buClr>
          <a:srgbClr val="FFCC00"/>
        </a:buClr>
        <a:buSzPct val="65000"/>
        <a:buFont typeface="Wingdings" pitchFamily="2" charset="2"/>
        <a:buChar char="n"/>
        <a:defRPr sz="2400">
          <a:solidFill>
            <a:srgbClr val="000048"/>
          </a:solidFill>
          <a:latin typeface="+mn-lt"/>
          <a:ea typeface="+mn-ea"/>
        </a:defRPr>
      </a:lvl5pPr>
      <a:lvl6pPr marL="2174875" indent="-173038" algn="l" rtl="0" eaLnBrk="0" fontAlgn="base" hangingPunct="0">
        <a:spcBef>
          <a:spcPct val="30000"/>
        </a:spcBef>
        <a:spcAft>
          <a:spcPct val="0"/>
        </a:spcAft>
        <a:buClr>
          <a:srgbClr val="FFCC00"/>
        </a:buClr>
        <a:buSzPct val="65000"/>
        <a:buFont typeface="Wingdings" pitchFamily="2" charset="2"/>
        <a:buChar char="n"/>
        <a:defRPr sz="2400">
          <a:solidFill>
            <a:srgbClr val="000048"/>
          </a:solidFill>
          <a:latin typeface="+mn-lt"/>
          <a:ea typeface="+mn-ea"/>
        </a:defRPr>
      </a:lvl6pPr>
      <a:lvl7pPr marL="2632075" indent="-173038" algn="l" rtl="0" eaLnBrk="0" fontAlgn="base" hangingPunct="0">
        <a:spcBef>
          <a:spcPct val="30000"/>
        </a:spcBef>
        <a:spcAft>
          <a:spcPct val="0"/>
        </a:spcAft>
        <a:buClr>
          <a:srgbClr val="FFCC00"/>
        </a:buClr>
        <a:buSzPct val="65000"/>
        <a:buFont typeface="Wingdings" pitchFamily="2" charset="2"/>
        <a:buChar char="n"/>
        <a:defRPr sz="2400">
          <a:solidFill>
            <a:srgbClr val="000048"/>
          </a:solidFill>
          <a:latin typeface="+mn-lt"/>
          <a:ea typeface="+mn-ea"/>
        </a:defRPr>
      </a:lvl7pPr>
      <a:lvl8pPr marL="3089275" indent="-173038" algn="l" rtl="0" eaLnBrk="0" fontAlgn="base" hangingPunct="0">
        <a:spcBef>
          <a:spcPct val="30000"/>
        </a:spcBef>
        <a:spcAft>
          <a:spcPct val="0"/>
        </a:spcAft>
        <a:buClr>
          <a:srgbClr val="FFCC00"/>
        </a:buClr>
        <a:buSzPct val="65000"/>
        <a:buFont typeface="Wingdings" pitchFamily="2" charset="2"/>
        <a:buChar char="n"/>
        <a:defRPr sz="2400">
          <a:solidFill>
            <a:srgbClr val="000048"/>
          </a:solidFill>
          <a:latin typeface="+mn-lt"/>
          <a:ea typeface="+mn-ea"/>
        </a:defRPr>
      </a:lvl8pPr>
      <a:lvl9pPr marL="3546475" indent="-173038" algn="l" rtl="0" eaLnBrk="0" fontAlgn="base" hangingPunct="0">
        <a:spcBef>
          <a:spcPct val="30000"/>
        </a:spcBef>
        <a:spcAft>
          <a:spcPct val="0"/>
        </a:spcAft>
        <a:buClr>
          <a:srgbClr val="FFCC00"/>
        </a:buClr>
        <a:buSzPct val="65000"/>
        <a:buFont typeface="Wingdings" pitchFamily="2" charset="2"/>
        <a:buChar char="n"/>
        <a:defRPr sz="2400">
          <a:solidFill>
            <a:srgbClr val="000048"/>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5.wmf"/><Relationship Id="rId3" Type="http://schemas.openxmlformats.org/officeDocument/2006/relationships/notesSlide" Target="../notesSlides/notesSlide9.xml"/><Relationship Id="rId7" Type="http://schemas.openxmlformats.org/officeDocument/2006/relationships/image" Target="../media/image22.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2.bin"/><Relationship Id="rId3" Type="http://schemas.openxmlformats.org/officeDocument/2006/relationships/notesSlide" Target="../notesSlides/notesSlide10.xml"/><Relationship Id="rId7" Type="http://schemas.openxmlformats.org/officeDocument/2006/relationships/image" Target="../media/image28.emf"/><Relationship Id="rId12"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9.vml"/><Relationship Id="rId6" Type="http://schemas.openxmlformats.org/officeDocument/2006/relationships/image" Target="../media/image26.wmf"/><Relationship Id="rId11" Type="http://schemas.openxmlformats.org/officeDocument/2006/relationships/image" Target="../media/image30.emf"/><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oleObject" Target="../embeddings/oleObject20.bin"/><Relationship Id="rId4" Type="http://schemas.openxmlformats.org/officeDocument/2006/relationships/image" Target="../media/image27.emf"/><Relationship Id="rId9" Type="http://schemas.openxmlformats.org/officeDocument/2006/relationships/image" Target="../media/image29.emf"/><Relationship Id="rId14" Type="http://schemas.openxmlformats.org/officeDocument/2006/relationships/image" Target="../media/image2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28.bin"/><Relationship Id="rId3" Type="http://schemas.openxmlformats.org/officeDocument/2006/relationships/notesSlide" Target="../notesSlides/notesSlide11.xml"/><Relationship Id="rId7" Type="http://schemas.openxmlformats.org/officeDocument/2006/relationships/image" Target="../media/image32.wmf"/><Relationship Id="rId12" Type="http://schemas.openxmlformats.org/officeDocument/2006/relationships/image" Target="../media/image36.emf"/><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10.vml"/><Relationship Id="rId6" Type="http://schemas.openxmlformats.org/officeDocument/2006/relationships/oleObject" Target="../embeddings/oleObject25.bin"/><Relationship Id="rId11" Type="http://schemas.openxmlformats.org/officeDocument/2006/relationships/image" Target="../media/image33.wmf"/><Relationship Id="rId5" Type="http://schemas.openxmlformats.org/officeDocument/2006/relationships/image" Target="../media/image31.wmf"/><Relationship Id="rId15" Type="http://schemas.openxmlformats.org/officeDocument/2006/relationships/oleObject" Target="../embeddings/oleObject29.bin"/><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1.wmf"/><Relationship Id="rId14" Type="http://schemas.openxmlformats.org/officeDocument/2006/relationships/image" Target="../media/image3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2.jpeg"/><Relationship Id="rId5" Type="http://schemas.openxmlformats.org/officeDocument/2006/relationships/image" Target="../media/image37.wmf"/><Relationship Id="rId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34.w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5.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4.bin"/><Relationship Id="rId5" Type="http://schemas.openxmlformats.org/officeDocument/2006/relationships/image" Target="../media/image41.wmf"/><Relationship Id="rId4" Type="http://schemas.openxmlformats.org/officeDocument/2006/relationships/oleObject" Target="../embeddings/oleObject33.bin"/><Relationship Id="rId9" Type="http://schemas.openxmlformats.org/officeDocument/2006/relationships/image" Target="../media/image43.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3.wmf"/><Relationship Id="rId4"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notesSlide" Target="../notesSlides/notesSlide18.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8.bin"/><Relationship Id="rId5" Type="http://schemas.openxmlformats.org/officeDocument/2006/relationships/image" Target="../media/image44.wmf"/><Relationship Id="rId4" Type="http://schemas.openxmlformats.org/officeDocument/2006/relationships/oleObject" Target="../embeddings/oleObject37.bin"/></Relationships>
</file>

<file path=ppt/slides/_rels/slide2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9.wmf"/><Relationship Id="rId4"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5.wmf"/><Relationship Id="rId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7.wmf"/><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30.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4.bin"/><Relationship Id="rId5" Type="http://schemas.openxmlformats.org/officeDocument/2006/relationships/image" Target="../media/image60.wmf"/><Relationship Id="rId4" Type="http://schemas.openxmlformats.org/officeDocument/2006/relationships/oleObject" Target="../embeddings/oleObject43.bin"/><Relationship Id="rId9" Type="http://schemas.openxmlformats.org/officeDocument/2006/relationships/image" Target="../media/image6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1.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3.wmf"/><Relationship Id="rId5" Type="http://schemas.openxmlformats.org/officeDocument/2006/relationships/oleObject" Target="../embeddings/oleObject46.bin"/><Relationship Id="rId4" Type="http://schemas.openxmlformats.org/officeDocument/2006/relationships/image" Target="../media/image64.wmf"/><Relationship Id="rId9" Type="http://schemas.openxmlformats.org/officeDocument/2006/relationships/image" Target="../media/image60.wmf"/></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0.wmf"/><Relationship Id="rId4"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34.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0.bin"/><Relationship Id="rId5" Type="http://schemas.openxmlformats.org/officeDocument/2006/relationships/image" Target="../media/image60.wmf"/><Relationship Id="rId10" Type="http://schemas.openxmlformats.org/officeDocument/2006/relationships/image" Target="../media/image68.wmf"/><Relationship Id="rId4" Type="http://schemas.openxmlformats.org/officeDocument/2006/relationships/oleObject" Target="../embeddings/oleObject49.bin"/><Relationship Id="rId9" Type="http://schemas.openxmlformats.org/officeDocument/2006/relationships/image" Target="../media/image67.wmf"/></Relationships>
</file>

<file path=ppt/slides/_rels/slide37.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3.bin"/><Relationship Id="rId5" Type="http://schemas.openxmlformats.org/officeDocument/2006/relationships/image" Target="../media/image60.wmf"/><Relationship Id="rId4"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74.wmf"/><Relationship Id="rId3" Type="http://schemas.openxmlformats.org/officeDocument/2006/relationships/notesSlide" Target="../notesSlides/notesSlide37.xml"/><Relationship Id="rId7" Type="http://schemas.openxmlformats.org/officeDocument/2006/relationships/image" Target="../media/image71.wmf"/><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5.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72.wmf"/><Relationship Id="rId1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notesSlide" Target="../notesSlides/notesSlide38.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0.wmf"/><Relationship Id="rId5" Type="http://schemas.openxmlformats.org/officeDocument/2006/relationships/oleObject" Target="../embeddings/oleObject59.bin"/><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2.bin"/><Relationship Id="rId5" Type="http://schemas.openxmlformats.org/officeDocument/2006/relationships/image" Target="../media/image70.wmf"/><Relationship Id="rId4" Type="http://schemas.openxmlformats.org/officeDocument/2006/relationships/oleObject" Target="../embeddings/oleObject61.bin"/></Relationships>
</file>

<file path=ppt/slides/_rels/slide42.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6.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6.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659063" y="4648200"/>
            <a:ext cx="4333875" cy="5794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r>
              <a:rPr kumimoji="1" lang="en-GB" altLang="zh-CN" b="1">
                <a:ea typeface="宋体" pitchFamily="2" charset="-122"/>
              </a:rPr>
              <a:t>Email:sunyl@swufe.edu.cn</a:t>
            </a:r>
            <a:r>
              <a:rPr kumimoji="1" lang="en-US" altLang="zh-CN" sz="3200" b="1">
                <a:ea typeface="宋体" pitchFamily="2" charset="-122"/>
              </a:rPr>
              <a:t> </a:t>
            </a:r>
          </a:p>
        </p:txBody>
      </p:sp>
      <p:sp>
        <p:nvSpPr>
          <p:cNvPr id="3075" name="Rectangle 3"/>
          <p:cNvSpPr>
            <a:spLocks noGrp="1" noChangeArrowheads="1"/>
          </p:cNvSpPr>
          <p:nvPr>
            <p:ph type="ctrTitle" idx="4294967295"/>
          </p:nvPr>
        </p:nvSpPr>
        <p:spPr bwMode="auto">
          <a:xfrm>
            <a:off x="1008063" y="2286000"/>
            <a:ext cx="3003550" cy="746125"/>
          </a:xfrm>
          <a:noFill/>
          <a:effectLst>
            <a:outerShdw dist="28398" dir="1593903" algn="ctr" rotWithShape="0">
              <a:srgbClr val="000092"/>
            </a:outerShdw>
          </a:effectLst>
        </p:spPr>
        <p:txBody>
          <a:bodyPr/>
          <a:lstStyle/>
          <a:p>
            <a:pPr algn="ctr">
              <a:lnSpc>
                <a:spcPct val="100000"/>
              </a:lnSpc>
            </a:pPr>
            <a:r>
              <a:rPr kumimoji="1" lang="zh-CN" altLang="en-US" sz="5400" b="0" smtClean="0">
                <a:solidFill>
                  <a:srgbClr val="990033"/>
                </a:solidFill>
                <a:latin typeface="隶书" pitchFamily="49" charset="-122"/>
                <a:ea typeface="隶书" pitchFamily="49" charset="-122"/>
              </a:rPr>
              <a:t>数学建模</a:t>
            </a:r>
          </a:p>
        </p:txBody>
      </p:sp>
      <p:sp>
        <p:nvSpPr>
          <p:cNvPr id="3076" name="Rectangle 4"/>
          <p:cNvSpPr>
            <a:spLocks noGrp="1" noChangeArrowheads="1"/>
          </p:cNvSpPr>
          <p:nvPr>
            <p:ph type="subTitle" idx="4294967295"/>
          </p:nvPr>
        </p:nvSpPr>
        <p:spPr>
          <a:xfrm>
            <a:off x="2573338" y="4056063"/>
            <a:ext cx="4332287" cy="565150"/>
          </a:xfrm>
          <a:noFill/>
          <a:extLst>
            <a:ext uri="{AF507438-7753-43E0-B8FC-AC1667EBCBE1}">
              <a14:hiddenEffects xmlns:a14="http://schemas.microsoft.com/office/drawing/2010/main">
                <a:effectLst>
                  <a:outerShdw dist="17961" dir="2700000" algn="ctr" rotWithShape="0">
                    <a:srgbClr val="000066"/>
                  </a:outerShdw>
                </a:effectLst>
              </a14:hiddenEffects>
            </a:ext>
          </a:extLst>
        </p:spPr>
        <p:txBody>
          <a:bodyPr/>
          <a:lstStyle/>
          <a:p>
            <a:pPr marL="0" indent="0" algn="ctr">
              <a:spcBef>
                <a:spcPct val="0"/>
              </a:spcBef>
              <a:buClrTx/>
              <a:buSzTx/>
              <a:buFontTx/>
              <a:buNone/>
            </a:pPr>
            <a:r>
              <a:rPr lang="zh-CN" altLang="en-US" sz="3600" smtClean="0">
                <a:solidFill>
                  <a:srgbClr val="0000B4"/>
                </a:solidFill>
                <a:latin typeface="方正舒体" pitchFamily="2" charset="-122"/>
                <a:ea typeface="方正舒体" pitchFamily="2" charset="-122"/>
              </a:rPr>
              <a:t>统计模型</a:t>
            </a:r>
            <a:endParaRPr lang="zh-CN" altLang="en-US" sz="3200" b="1" smtClean="0">
              <a:solidFill>
                <a:srgbClr val="FF0000"/>
              </a:solidFill>
              <a:latin typeface="华文彩云" pitchFamily="2" charset="-122"/>
              <a:ea typeface="华文彩云" pitchFamily="2" charset="-122"/>
            </a:endParaRPr>
          </a:p>
        </p:txBody>
      </p:sp>
      <p:sp>
        <p:nvSpPr>
          <p:cNvPr id="3077" name="Rectangle 5"/>
          <p:cNvSpPr>
            <a:spLocks noChangeArrowheads="1"/>
          </p:cNvSpPr>
          <p:nvPr/>
        </p:nvSpPr>
        <p:spPr bwMode="auto">
          <a:xfrm>
            <a:off x="5254625" y="2282825"/>
            <a:ext cx="2927350" cy="914400"/>
          </a:xfrm>
          <a:prstGeom prst="rect">
            <a:avLst/>
          </a:prstGeom>
          <a:noFill/>
          <a:ln>
            <a:noFill/>
          </a:ln>
          <a:effectLst>
            <a:outerShdw dist="28398" dir="1593903" algn="ctr" rotWithShape="0">
              <a:srgbClr val="00008E"/>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Lst>
        </p:spPr>
        <p:txBody>
          <a:bodyPr wrap="none">
            <a:spAutoFit/>
          </a:bodyPr>
          <a:lstStyle/>
          <a:p>
            <a:pPr algn="ctr"/>
            <a:r>
              <a:rPr kumimoji="1" lang="zh-CN" altLang="en-US" sz="5400">
                <a:solidFill>
                  <a:srgbClr val="990033"/>
                </a:solidFill>
                <a:latin typeface="隶书" pitchFamily="49" charset="-122"/>
                <a:ea typeface="隶书" pitchFamily="49" charset="-122"/>
              </a:rPr>
              <a:t>数学实验</a:t>
            </a:r>
          </a:p>
        </p:txBody>
      </p:sp>
      <p:sp>
        <p:nvSpPr>
          <p:cNvPr id="3078" name="Rectangle 6"/>
          <p:cNvSpPr>
            <a:spLocks noChangeArrowheads="1"/>
          </p:cNvSpPr>
          <p:nvPr/>
        </p:nvSpPr>
        <p:spPr bwMode="auto">
          <a:xfrm>
            <a:off x="4121150" y="2281238"/>
            <a:ext cx="869950" cy="914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Lst>
        </p:spPr>
        <p:txBody>
          <a:bodyPr wrap="none">
            <a:spAutoFit/>
          </a:bodyPr>
          <a:lstStyle/>
          <a:p>
            <a:pPr algn="ctr"/>
            <a:r>
              <a:rPr kumimoji="1" lang="zh-CN" altLang="en-US" sz="5400">
                <a:solidFill>
                  <a:srgbClr val="00CC99"/>
                </a:solidFill>
                <a:latin typeface="隶书" pitchFamily="49" charset="-122"/>
                <a:ea typeface="隶书" pitchFamily="49" charset="-122"/>
              </a:rPr>
              <a:t>与</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776288" y="1501775"/>
            <a:ext cx="7321550" cy="420688"/>
          </a:xfrm>
        </p:spPr>
        <p:txBody>
          <a:bodyPr/>
          <a:lstStyle/>
          <a:p>
            <a:r>
              <a:rPr lang="zh-CN" altLang="en-US" smtClean="0"/>
              <a:t>控制价格差</a:t>
            </a:r>
            <a:r>
              <a:rPr lang="en-US" altLang="zh-CN" smtClean="0"/>
              <a:t>x1=0.2</a:t>
            </a:r>
            <a:r>
              <a:rPr lang="zh-CN" altLang="en-US" smtClean="0"/>
              <a:t>元，投入广告费</a:t>
            </a:r>
            <a:r>
              <a:rPr lang="en-US" altLang="zh-CN" smtClean="0"/>
              <a:t>x2=6.5</a:t>
            </a:r>
            <a:r>
              <a:rPr lang="zh-CN" altLang="en-US" smtClean="0"/>
              <a:t>百万元</a:t>
            </a:r>
          </a:p>
        </p:txBody>
      </p:sp>
      <p:sp>
        <p:nvSpPr>
          <p:cNvPr id="12291" name="Rectangle 3"/>
          <p:cNvSpPr>
            <a:spLocks noGrp="1" noChangeArrowheads="1"/>
          </p:cNvSpPr>
          <p:nvPr>
            <p:ph type="title"/>
          </p:nvPr>
        </p:nvSpPr>
        <p:spPr>
          <a:xfrm>
            <a:off x="763588" y="608013"/>
            <a:ext cx="2714625" cy="430212"/>
          </a:xfrm>
          <a:solidFill>
            <a:srgbClr val="CCFFCC"/>
          </a:solidFill>
          <a:l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smtClean="0">
                <a:solidFill>
                  <a:srgbClr val="000066"/>
                </a:solidFill>
                <a:ea typeface="楷体_GB2312" pitchFamily="49" charset="-122"/>
              </a:rPr>
              <a:t>比较：销售量预测</a:t>
            </a:r>
          </a:p>
        </p:txBody>
      </p:sp>
      <p:graphicFrame>
        <p:nvGraphicFramePr>
          <p:cNvPr id="748548" name="Object 4"/>
          <p:cNvGraphicFramePr>
            <a:graphicFrameLocks noChangeAspect="1"/>
          </p:cNvGraphicFramePr>
          <p:nvPr/>
        </p:nvGraphicFramePr>
        <p:xfrm>
          <a:off x="928688" y="3595688"/>
          <a:ext cx="4476750" cy="561975"/>
        </p:xfrm>
        <a:graphic>
          <a:graphicData uri="http://schemas.openxmlformats.org/presentationml/2006/ole">
            <mc:AlternateContent xmlns:mc="http://schemas.openxmlformats.org/markup-compatibility/2006">
              <mc:Choice xmlns:v="urn:schemas-microsoft-com:vml" Requires="v">
                <p:oleObj spid="_x0000_s12306" name="Equation" r:id="rId4" imgW="2209800" imgH="254000" progId="Equation.3">
                  <p:embed/>
                </p:oleObj>
              </mc:Choice>
              <mc:Fallback>
                <p:oleObj name="Equation" r:id="rId4" imgW="2209800"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3595688"/>
                        <a:ext cx="4476750" cy="5619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8549" name="Object 5"/>
          <p:cNvGraphicFramePr>
            <a:graphicFrameLocks noChangeAspect="1"/>
          </p:cNvGraphicFramePr>
          <p:nvPr/>
        </p:nvGraphicFramePr>
        <p:xfrm>
          <a:off x="908050" y="2205038"/>
          <a:ext cx="3776663" cy="600075"/>
        </p:xfrm>
        <a:graphic>
          <a:graphicData uri="http://schemas.openxmlformats.org/presentationml/2006/ole">
            <mc:AlternateContent xmlns:mc="http://schemas.openxmlformats.org/markup-compatibility/2006">
              <mc:Choice xmlns:v="urn:schemas-microsoft-com:vml" Requires="v">
                <p:oleObj spid="_x0000_s12307" name="Equation" r:id="rId6" imgW="1675673" imgH="253890" progId="Equation.3">
                  <p:embed/>
                </p:oleObj>
              </mc:Choice>
              <mc:Fallback>
                <p:oleObj name="Equation" r:id="rId6" imgW="1675673" imgH="25389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050" y="2205038"/>
                        <a:ext cx="3776663" cy="600075"/>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8550" name="Group 6"/>
          <p:cNvGrpSpPr>
            <a:grpSpLocks/>
          </p:cNvGrpSpPr>
          <p:nvPr/>
        </p:nvGrpSpPr>
        <p:grpSpPr bwMode="auto">
          <a:xfrm>
            <a:off x="1946275" y="3000375"/>
            <a:ext cx="2813050" cy="457200"/>
            <a:chOff x="3322" y="1344"/>
            <a:chExt cx="2181" cy="362"/>
          </a:xfrm>
        </p:grpSpPr>
        <p:graphicFrame>
          <p:nvGraphicFramePr>
            <p:cNvPr id="12304" name="Object 7"/>
            <p:cNvGraphicFramePr>
              <a:graphicFrameLocks noChangeAspect="1"/>
            </p:cNvGraphicFramePr>
            <p:nvPr/>
          </p:nvGraphicFramePr>
          <p:xfrm>
            <a:off x="3322" y="1344"/>
            <a:ext cx="1251" cy="336"/>
          </p:xfrm>
          <a:graphic>
            <a:graphicData uri="http://schemas.openxmlformats.org/presentationml/2006/ole">
              <mc:AlternateContent xmlns:mc="http://schemas.openxmlformats.org/markup-compatibility/2006">
                <mc:Choice xmlns:v="urn:schemas-microsoft-com:vml" Requires="v">
                  <p:oleObj spid="_x0000_s12308" name="Equation" r:id="rId8" imgW="698197" imgH="203112" progId="Equation.3">
                    <p:embed/>
                  </p:oleObj>
                </mc:Choice>
                <mc:Fallback>
                  <p:oleObj name="Equation" r:id="rId8" imgW="698197" imgH="20311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2" y="1344"/>
                          <a:ext cx="1251" cy="336"/>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5" name="Text Box 8"/>
            <p:cNvSpPr txBox="1">
              <a:spLocks noChangeArrowheads="1"/>
            </p:cNvSpPr>
            <p:nvPr/>
          </p:nvSpPr>
          <p:spPr bwMode="auto">
            <a:xfrm>
              <a:off x="4545" y="1344"/>
              <a:ext cx="958" cy="36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48"/>
                  </a:solidFill>
                  <a:latin typeface="Arial" charset="0"/>
                </a:rPr>
                <a:t>(</a:t>
              </a:r>
              <a:r>
                <a:rPr lang="zh-CN" altLang="en-US">
                  <a:solidFill>
                    <a:srgbClr val="000048"/>
                  </a:solidFill>
                  <a:latin typeface="Arial" charset="0"/>
                </a:rPr>
                <a:t>百万支</a:t>
              </a:r>
              <a:r>
                <a:rPr lang="en-US" altLang="zh-CN">
                  <a:solidFill>
                    <a:srgbClr val="000048"/>
                  </a:solidFill>
                  <a:latin typeface="Arial" charset="0"/>
                </a:rPr>
                <a:t>)</a:t>
              </a:r>
            </a:p>
          </p:txBody>
        </p:sp>
      </p:grpSp>
      <p:sp>
        <p:nvSpPr>
          <p:cNvPr id="748553" name="Text Box 9"/>
          <p:cNvSpPr txBox="1">
            <a:spLocks noChangeArrowheads="1"/>
          </p:cNvSpPr>
          <p:nvPr/>
        </p:nvSpPr>
        <p:spPr bwMode="auto">
          <a:xfrm>
            <a:off x="5054600" y="3032125"/>
            <a:ext cx="3657600" cy="45720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区间 </a:t>
            </a:r>
            <a:r>
              <a:rPr lang="en-US" altLang="zh-CN">
                <a:solidFill>
                  <a:srgbClr val="000048"/>
                </a:solidFill>
                <a:latin typeface="Arial" charset="0"/>
              </a:rPr>
              <a:t>[7.8230</a:t>
            </a:r>
            <a:r>
              <a:rPr lang="zh-CN" altLang="en-US">
                <a:solidFill>
                  <a:srgbClr val="000048"/>
                </a:solidFill>
                <a:latin typeface="Arial" charset="0"/>
              </a:rPr>
              <a:t>，</a:t>
            </a:r>
            <a:r>
              <a:rPr lang="en-US" altLang="zh-CN">
                <a:solidFill>
                  <a:srgbClr val="000048"/>
                </a:solidFill>
                <a:latin typeface="Arial" charset="0"/>
              </a:rPr>
              <a:t>8.7636]</a:t>
            </a:r>
          </a:p>
        </p:txBody>
      </p:sp>
      <p:sp>
        <p:nvSpPr>
          <p:cNvPr id="748554" name="Text Box 10"/>
          <p:cNvSpPr txBox="1">
            <a:spLocks noChangeArrowheads="1"/>
          </p:cNvSpPr>
          <p:nvPr/>
        </p:nvSpPr>
        <p:spPr bwMode="auto">
          <a:xfrm>
            <a:off x="5132388" y="4268788"/>
            <a:ext cx="35052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区间 </a:t>
            </a:r>
            <a:r>
              <a:rPr lang="en-US" altLang="zh-CN">
                <a:solidFill>
                  <a:srgbClr val="000048"/>
                </a:solidFill>
                <a:latin typeface="Arial" charset="0"/>
              </a:rPr>
              <a:t>[7.8953</a:t>
            </a:r>
            <a:r>
              <a:rPr lang="zh-CN" altLang="en-US">
                <a:solidFill>
                  <a:srgbClr val="000048"/>
                </a:solidFill>
                <a:latin typeface="Arial" charset="0"/>
              </a:rPr>
              <a:t>，</a:t>
            </a:r>
            <a:r>
              <a:rPr lang="en-US" altLang="zh-CN">
                <a:solidFill>
                  <a:srgbClr val="000048"/>
                </a:solidFill>
                <a:latin typeface="Arial" charset="0"/>
              </a:rPr>
              <a:t>8.7592] </a:t>
            </a:r>
          </a:p>
        </p:txBody>
      </p:sp>
      <p:grpSp>
        <p:nvGrpSpPr>
          <p:cNvPr id="748555" name="Group 11"/>
          <p:cNvGrpSpPr>
            <a:grpSpLocks/>
          </p:cNvGrpSpPr>
          <p:nvPr/>
        </p:nvGrpSpPr>
        <p:grpSpPr bwMode="auto">
          <a:xfrm>
            <a:off x="1963738" y="4251325"/>
            <a:ext cx="3119437" cy="479425"/>
            <a:chOff x="3408" y="2400"/>
            <a:chExt cx="2148" cy="336"/>
          </a:xfrm>
        </p:grpSpPr>
        <p:graphicFrame>
          <p:nvGraphicFramePr>
            <p:cNvPr id="12302" name="Object 12"/>
            <p:cNvGraphicFramePr>
              <a:graphicFrameLocks noChangeAspect="1"/>
            </p:cNvGraphicFramePr>
            <p:nvPr/>
          </p:nvGraphicFramePr>
          <p:xfrm>
            <a:off x="3408" y="2426"/>
            <a:ext cx="1152" cy="310"/>
          </p:xfrm>
          <a:graphic>
            <a:graphicData uri="http://schemas.openxmlformats.org/presentationml/2006/ole">
              <mc:AlternateContent xmlns:mc="http://schemas.openxmlformats.org/markup-compatibility/2006">
                <mc:Choice xmlns:v="urn:schemas-microsoft-com:vml" Requires="v">
                  <p:oleObj spid="_x0000_s12309" name="Equation" r:id="rId10" imgW="698197" imgH="203112" progId="Equation.3">
                    <p:embed/>
                  </p:oleObj>
                </mc:Choice>
                <mc:Fallback>
                  <p:oleObj name="Equation" r:id="rId10" imgW="698197" imgH="20311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8" y="2426"/>
                          <a:ext cx="1152" cy="31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Text Box 13"/>
            <p:cNvSpPr txBox="1">
              <a:spLocks noChangeArrowheads="1"/>
            </p:cNvSpPr>
            <p:nvPr/>
          </p:nvSpPr>
          <p:spPr bwMode="auto">
            <a:xfrm>
              <a:off x="4512" y="2400"/>
              <a:ext cx="1044" cy="3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48"/>
                  </a:solidFill>
                  <a:latin typeface="Arial" charset="0"/>
                </a:rPr>
                <a:t>(</a:t>
              </a:r>
              <a:r>
                <a:rPr lang="zh-CN" altLang="en-US">
                  <a:solidFill>
                    <a:srgbClr val="000048"/>
                  </a:solidFill>
                  <a:latin typeface="Arial" charset="0"/>
                </a:rPr>
                <a:t>百万支</a:t>
              </a:r>
              <a:r>
                <a:rPr lang="en-US" altLang="zh-CN">
                  <a:solidFill>
                    <a:srgbClr val="000048"/>
                  </a:solidFill>
                  <a:latin typeface="Arial" charset="0"/>
                </a:rPr>
                <a:t>)</a:t>
              </a:r>
            </a:p>
          </p:txBody>
        </p:sp>
      </p:grpSp>
      <p:sp>
        <p:nvSpPr>
          <p:cNvPr id="748558" name="Text Box 14"/>
          <p:cNvSpPr txBox="1">
            <a:spLocks noChangeArrowheads="1"/>
          </p:cNvSpPr>
          <p:nvPr/>
        </p:nvSpPr>
        <p:spPr bwMode="auto">
          <a:xfrm>
            <a:off x="3319463" y="5035550"/>
            <a:ext cx="2660650" cy="5191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预测区间长度更短</a:t>
            </a:r>
            <a:r>
              <a:rPr kumimoji="1" lang="zh-CN" altLang="en-US" sz="2800" b="1">
                <a:ea typeface="宋体" pitchFamily="2" charset="-122"/>
              </a:rPr>
              <a:t> </a:t>
            </a:r>
          </a:p>
        </p:txBody>
      </p:sp>
      <p:grpSp>
        <p:nvGrpSpPr>
          <p:cNvPr id="748559" name="Group 15"/>
          <p:cNvGrpSpPr>
            <a:grpSpLocks/>
          </p:cNvGrpSpPr>
          <p:nvPr/>
        </p:nvGrpSpPr>
        <p:grpSpPr bwMode="auto">
          <a:xfrm>
            <a:off x="987425" y="4997450"/>
            <a:ext cx="1846263" cy="519113"/>
            <a:chOff x="463" y="3360"/>
            <a:chExt cx="1313" cy="364"/>
          </a:xfrm>
        </p:grpSpPr>
        <p:sp>
          <p:nvSpPr>
            <p:cNvPr id="12300" name="Text Box 16"/>
            <p:cNvSpPr txBox="1">
              <a:spLocks noChangeArrowheads="1"/>
            </p:cNvSpPr>
            <p:nvPr/>
          </p:nvSpPr>
          <p:spPr bwMode="auto">
            <a:xfrm>
              <a:off x="672" y="3360"/>
              <a:ext cx="1104" cy="364"/>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略有增加</a:t>
              </a:r>
              <a:r>
                <a:rPr kumimoji="1" lang="zh-CN" altLang="en-US" sz="2800" b="1">
                  <a:ea typeface="宋体" pitchFamily="2" charset="-122"/>
                </a:rPr>
                <a:t> </a:t>
              </a:r>
            </a:p>
          </p:txBody>
        </p:sp>
        <p:graphicFrame>
          <p:nvGraphicFramePr>
            <p:cNvPr id="12301" name="Object 17"/>
            <p:cNvGraphicFramePr>
              <a:graphicFrameLocks noChangeAspect="1"/>
            </p:cNvGraphicFramePr>
            <p:nvPr/>
          </p:nvGraphicFramePr>
          <p:xfrm>
            <a:off x="463" y="3360"/>
            <a:ext cx="209" cy="333"/>
          </p:xfrm>
          <a:graphic>
            <a:graphicData uri="http://schemas.openxmlformats.org/presentationml/2006/ole">
              <mc:AlternateContent xmlns:mc="http://schemas.openxmlformats.org/markup-compatibility/2006">
                <mc:Choice xmlns:v="urn:schemas-microsoft-com:vml" Requires="v">
                  <p:oleObj spid="_x0000_s12310" name="Equation" r:id="rId12" imgW="139639" imgH="203112" progId="Equation.3">
                    <p:embed/>
                  </p:oleObj>
                </mc:Choice>
                <mc:Fallback>
                  <p:oleObj name="Equation" r:id="rId12" imgW="139639" imgH="203112"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3" y="3360"/>
                          <a:ext cx="209" cy="333"/>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485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748550"/>
                                        </p:tgtEl>
                                        <p:attrNameLst>
                                          <p:attrName>style.visibility</p:attrName>
                                        </p:attrNameLst>
                                      </p:cBhvr>
                                      <p:to>
                                        <p:strVal val="visible"/>
                                      </p:to>
                                    </p:set>
                                    <p:animEffect transition="in" filter="box(in)">
                                      <p:cBhvr>
                                        <p:cTn id="11" dur="500"/>
                                        <p:tgtEl>
                                          <p:spTgt spid="748550"/>
                                        </p:tgtEl>
                                      </p:cBhvr>
                                    </p:animEffect>
                                  </p:childTnLst>
                                </p:cTn>
                              </p:par>
                            </p:childTnLst>
                          </p:cTn>
                        </p:par>
                        <p:par>
                          <p:cTn id="12" fill="hold" nodeType="afterGroup">
                            <p:stCondLst>
                              <p:cond delay="500"/>
                            </p:stCondLst>
                            <p:childTnLst>
                              <p:par>
                                <p:cTn id="13" presetID="4" presetClass="entr" presetSubtype="32" fill="hold" grpId="0" nodeType="afterEffect">
                                  <p:stCondLst>
                                    <p:cond delay="0"/>
                                  </p:stCondLst>
                                  <p:childTnLst>
                                    <p:set>
                                      <p:cBhvr>
                                        <p:cTn id="14" dur="1" fill="hold">
                                          <p:stCondLst>
                                            <p:cond delay="0"/>
                                          </p:stCondLst>
                                        </p:cTn>
                                        <p:tgtEl>
                                          <p:spTgt spid="748553"/>
                                        </p:tgtEl>
                                        <p:attrNameLst>
                                          <p:attrName>style.visibility</p:attrName>
                                        </p:attrNameLst>
                                      </p:cBhvr>
                                      <p:to>
                                        <p:strVal val="visible"/>
                                      </p:to>
                                    </p:set>
                                    <p:animEffect transition="in" filter="box(out)">
                                      <p:cBhvr>
                                        <p:cTn id="15" dur="500"/>
                                        <p:tgtEl>
                                          <p:spTgt spid="7485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485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748555"/>
                                        </p:tgtEl>
                                        <p:attrNameLst>
                                          <p:attrName>style.visibility</p:attrName>
                                        </p:attrNameLst>
                                      </p:cBhvr>
                                      <p:to>
                                        <p:strVal val="visible"/>
                                      </p:to>
                                    </p:set>
                                    <p:animEffect transition="in" filter="box(out)">
                                      <p:cBhvr>
                                        <p:cTn id="24" dur="500"/>
                                        <p:tgtEl>
                                          <p:spTgt spid="748555"/>
                                        </p:tgtEl>
                                      </p:cBhvr>
                                    </p:animEffect>
                                  </p:childTnLst>
                                </p:cTn>
                              </p:par>
                            </p:childTnLst>
                          </p:cTn>
                        </p:par>
                        <p:par>
                          <p:cTn id="25" fill="hold" nodeType="afterGroup">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748554"/>
                                        </p:tgtEl>
                                        <p:attrNameLst>
                                          <p:attrName>style.visibility</p:attrName>
                                        </p:attrNameLst>
                                      </p:cBhvr>
                                      <p:to>
                                        <p:strVal val="visible"/>
                                      </p:to>
                                    </p:set>
                                    <p:animEffect transition="in" filter="checkerboard(across)">
                                      <p:cBhvr>
                                        <p:cTn id="28" dur="500"/>
                                        <p:tgtEl>
                                          <p:spTgt spid="7485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748559"/>
                                        </p:tgtEl>
                                        <p:attrNameLst>
                                          <p:attrName>style.visibility</p:attrName>
                                        </p:attrNameLst>
                                      </p:cBhvr>
                                      <p:to>
                                        <p:strVal val="visible"/>
                                      </p:to>
                                    </p:set>
                                    <p:animEffect transition="in" filter="dissolve">
                                      <p:cBhvr>
                                        <p:cTn id="33" dur="500"/>
                                        <p:tgtEl>
                                          <p:spTgt spid="7485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48558"/>
                                        </p:tgtEl>
                                        <p:attrNameLst>
                                          <p:attrName>style.visibility</p:attrName>
                                        </p:attrNameLst>
                                      </p:cBhvr>
                                      <p:to>
                                        <p:strVal val="visible"/>
                                      </p:to>
                                    </p:set>
                                    <p:animEffect transition="in" filter="dissolve">
                                      <p:cBhvr>
                                        <p:cTn id="38" dur="500"/>
                                        <p:tgtEl>
                                          <p:spTgt spid="748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3" grpId="0" autoUpdateAnimBg="0"/>
      <p:bldP spid="748554" grpId="0" autoUpdateAnimBg="0"/>
      <p:bldP spid="74855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0594" name="Rectangle 2"/>
          <p:cNvSpPr>
            <a:spLocks noGrp="1" noChangeArrowheads="1"/>
          </p:cNvSpPr>
          <p:nvPr>
            <p:ph type="body" idx="1"/>
          </p:nvPr>
        </p:nvSpPr>
        <p:spPr>
          <a:xfrm>
            <a:off x="4029075" y="2559050"/>
            <a:ext cx="1203325" cy="430213"/>
          </a:xfrm>
          <a:solidFill>
            <a:schemeClr val="accent1"/>
          </a:solidFill>
          <a:ln>
            <a:solidFill>
              <a:srgbClr val="FF0000"/>
            </a:solidFill>
            <a:miter lim="800000"/>
            <a:headEnd/>
            <a:tailEnd/>
          </a:ln>
        </p:spPr>
        <p:txBody>
          <a:bodyPr/>
          <a:lstStyle/>
          <a:p>
            <a:pPr>
              <a:buFont typeface="Wingdings" pitchFamily="2" charset="2"/>
              <a:buNone/>
            </a:pPr>
            <a:r>
              <a:rPr lang="en-US" altLang="zh-CN" smtClean="0"/>
              <a:t> </a:t>
            </a:r>
            <a:r>
              <a:rPr kumimoji="1" lang="en-US" altLang="zh-CN" b="1" i="1" smtClean="0">
                <a:solidFill>
                  <a:schemeClr val="tx1"/>
                </a:solidFill>
                <a:latin typeface="Times New Roman" pitchFamily="18" charset="0"/>
                <a:ea typeface="宋体" pitchFamily="2" charset="-122"/>
              </a:rPr>
              <a:t>x</a:t>
            </a:r>
            <a:r>
              <a:rPr kumimoji="1" lang="en-US" altLang="zh-CN" b="1" baseline="-30000" smtClean="0">
                <a:solidFill>
                  <a:schemeClr val="tx1"/>
                </a:solidFill>
                <a:latin typeface="Times New Roman" pitchFamily="18" charset="0"/>
                <a:ea typeface="宋体" pitchFamily="2" charset="-122"/>
              </a:rPr>
              <a:t>2</a:t>
            </a:r>
            <a:r>
              <a:rPr kumimoji="1" lang="en-US" altLang="zh-CN" b="1" smtClean="0">
                <a:solidFill>
                  <a:schemeClr val="tx1"/>
                </a:solidFill>
                <a:latin typeface="Times New Roman" pitchFamily="18" charset="0"/>
                <a:ea typeface="宋体" pitchFamily="2" charset="-122"/>
              </a:rPr>
              <a:t>=6.5</a:t>
            </a:r>
          </a:p>
        </p:txBody>
      </p:sp>
      <p:sp>
        <p:nvSpPr>
          <p:cNvPr id="13315" name="Rectangle 3"/>
          <p:cNvSpPr>
            <a:spLocks noGrp="1" noChangeArrowheads="1"/>
          </p:cNvSpPr>
          <p:nvPr>
            <p:ph type="title"/>
          </p:nvPr>
        </p:nvSpPr>
        <p:spPr>
          <a:xfrm>
            <a:off x="512763" y="554038"/>
            <a:ext cx="3983037" cy="430212"/>
          </a:xfrm>
          <a:solidFill>
            <a:srgbClr val="CCFFCC"/>
          </a:solidFill>
          <a:l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smtClean="0">
                <a:solidFill>
                  <a:srgbClr val="000066"/>
                </a:solidFill>
                <a:ea typeface="楷体_GB2312" pitchFamily="49" charset="-122"/>
              </a:rPr>
              <a:t>比较：两模型</a:t>
            </a:r>
            <a:r>
              <a:rPr lang="en-US" altLang="zh-CN" sz="2400" smtClean="0">
                <a:solidFill>
                  <a:srgbClr val="000066"/>
                </a:solidFill>
                <a:ea typeface="楷体_GB2312" pitchFamily="49" charset="-122"/>
              </a:rPr>
              <a:t>y</a:t>
            </a:r>
            <a:r>
              <a:rPr lang="zh-CN" altLang="en-US" sz="2400" smtClean="0">
                <a:solidFill>
                  <a:srgbClr val="000066"/>
                </a:solidFill>
                <a:ea typeface="楷体_GB2312" pitchFamily="49" charset="-122"/>
              </a:rPr>
              <a:t>与</a:t>
            </a:r>
            <a:r>
              <a:rPr lang="en-US" altLang="zh-CN" sz="2400" smtClean="0">
                <a:solidFill>
                  <a:srgbClr val="000066"/>
                </a:solidFill>
                <a:ea typeface="楷体_GB2312" pitchFamily="49" charset="-122"/>
              </a:rPr>
              <a:t>x1,x2</a:t>
            </a:r>
            <a:r>
              <a:rPr lang="zh-CN" altLang="en-US" sz="2400" smtClean="0">
                <a:solidFill>
                  <a:srgbClr val="000066"/>
                </a:solidFill>
                <a:ea typeface="楷体_GB2312" pitchFamily="49" charset="-122"/>
              </a:rPr>
              <a:t>关系</a:t>
            </a:r>
          </a:p>
        </p:txBody>
      </p:sp>
      <p:sp>
        <p:nvSpPr>
          <p:cNvPr id="750596" name="Text Box 4"/>
          <p:cNvSpPr txBox="1">
            <a:spLocks noChangeArrowheads="1"/>
          </p:cNvSpPr>
          <p:nvPr/>
        </p:nvSpPr>
        <p:spPr bwMode="auto">
          <a:xfrm>
            <a:off x="4038600" y="4902200"/>
            <a:ext cx="1050925" cy="466725"/>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30000">
                <a:ea typeface="宋体" pitchFamily="2" charset="-122"/>
              </a:rPr>
              <a:t>1</a:t>
            </a:r>
            <a:r>
              <a:rPr kumimoji="1" lang="en-US" altLang="zh-CN" b="1">
                <a:ea typeface="宋体" pitchFamily="2" charset="-122"/>
              </a:rPr>
              <a:t>=0.2 </a:t>
            </a:r>
          </a:p>
        </p:txBody>
      </p:sp>
      <p:grpSp>
        <p:nvGrpSpPr>
          <p:cNvPr id="750597" name="Group 5"/>
          <p:cNvGrpSpPr>
            <a:grpSpLocks/>
          </p:cNvGrpSpPr>
          <p:nvPr/>
        </p:nvGrpSpPr>
        <p:grpSpPr bwMode="auto">
          <a:xfrm>
            <a:off x="457200" y="1381125"/>
            <a:ext cx="3810000" cy="2527300"/>
            <a:chOff x="1008" y="432"/>
            <a:chExt cx="2400" cy="1592"/>
          </a:xfrm>
        </p:grpSpPr>
        <p:pic>
          <p:nvPicPr>
            <p:cNvPr id="1333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576"/>
              <a:ext cx="2256"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Text Box 7"/>
            <p:cNvSpPr txBox="1">
              <a:spLocks noChangeArrowheads="1"/>
            </p:cNvSpPr>
            <p:nvPr/>
          </p:nvSpPr>
          <p:spPr bwMode="auto">
            <a:xfrm>
              <a:off x="3072" y="17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30000">
                  <a:ea typeface="宋体" pitchFamily="2" charset="-122"/>
                </a:rPr>
                <a:t>1</a:t>
              </a:r>
              <a:endParaRPr kumimoji="1" lang="en-US" altLang="zh-CN" b="1">
                <a:ea typeface="宋体" pitchFamily="2" charset="-122"/>
              </a:endParaRPr>
            </a:p>
          </p:txBody>
        </p:sp>
        <p:graphicFrame>
          <p:nvGraphicFramePr>
            <p:cNvPr id="13334" name="Object 8"/>
            <p:cNvGraphicFramePr>
              <a:graphicFrameLocks noChangeAspect="1"/>
            </p:cNvGraphicFramePr>
            <p:nvPr/>
          </p:nvGraphicFramePr>
          <p:xfrm>
            <a:off x="1248" y="432"/>
            <a:ext cx="209" cy="304"/>
          </p:xfrm>
          <a:graphic>
            <a:graphicData uri="http://schemas.openxmlformats.org/presentationml/2006/ole">
              <mc:AlternateContent xmlns:mc="http://schemas.openxmlformats.org/markup-compatibility/2006">
                <mc:Choice xmlns:v="urn:schemas-microsoft-com:vml" Requires="v">
                  <p:oleObj spid="_x0000_s13335" name="Equation" r:id="rId5" imgW="139639" imgH="203112" progId="Equation.3">
                    <p:embed/>
                  </p:oleObj>
                </mc:Choice>
                <mc:Fallback>
                  <p:oleObj name="Equation" r:id="rId5" imgW="139639" imgH="20311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432"/>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0601" name="Group 9"/>
          <p:cNvGrpSpPr>
            <a:grpSpLocks/>
          </p:cNvGrpSpPr>
          <p:nvPr/>
        </p:nvGrpSpPr>
        <p:grpSpPr bwMode="auto">
          <a:xfrm>
            <a:off x="5334000" y="1381125"/>
            <a:ext cx="3810000" cy="2581275"/>
            <a:chOff x="3360" y="432"/>
            <a:chExt cx="2400" cy="1626"/>
          </a:xfrm>
        </p:grpSpPr>
        <p:pic>
          <p:nvPicPr>
            <p:cNvPr id="13329"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576"/>
              <a:ext cx="2208" cy="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Text Box 11"/>
            <p:cNvSpPr txBox="1">
              <a:spLocks noChangeArrowheads="1"/>
            </p:cNvSpPr>
            <p:nvPr/>
          </p:nvSpPr>
          <p:spPr bwMode="auto">
            <a:xfrm>
              <a:off x="5424" y="17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30000">
                  <a:ea typeface="宋体" pitchFamily="2" charset="-122"/>
                </a:rPr>
                <a:t>1</a:t>
              </a:r>
              <a:endParaRPr kumimoji="1" lang="en-US" altLang="zh-CN" b="1">
                <a:ea typeface="宋体" pitchFamily="2" charset="-122"/>
              </a:endParaRPr>
            </a:p>
          </p:txBody>
        </p:sp>
        <p:graphicFrame>
          <p:nvGraphicFramePr>
            <p:cNvPr id="13331" name="Object 12"/>
            <p:cNvGraphicFramePr>
              <a:graphicFrameLocks noChangeAspect="1"/>
            </p:cNvGraphicFramePr>
            <p:nvPr/>
          </p:nvGraphicFramePr>
          <p:xfrm>
            <a:off x="3600" y="432"/>
            <a:ext cx="209" cy="304"/>
          </p:xfrm>
          <a:graphic>
            <a:graphicData uri="http://schemas.openxmlformats.org/presentationml/2006/ole">
              <mc:AlternateContent xmlns:mc="http://schemas.openxmlformats.org/markup-compatibility/2006">
                <mc:Choice xmlns:v="urn:schemas-microsoft-com:vml" Requires="v">
                  <p:oleObj spid="_x0000_s13336" name="Equation" r:id="rId8" imgW="139639" imgH="203112" progId="Equation.3">
                    <p:embed/>
                  </p:oleObj>
                </mc:Choice>
                <mc:Fallback>
                  <p:oleObj name="Equation" r:id="rId8" imgW="139639" imgH="203112"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432"/>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0605" name="Group 13"/>
          <p:cNvGrpSpPr>
            <a:grpSpLocks/>
          </p:cNvGrpSpPr>
          <p:nvPr/>
        </p:nvGrpSpPr>
        <p:grpSpPr bwMode="auto">
          <a:xfrm>
            <a:off x="381000" y="3987800"/>
            <a:ext cx="3810000" cy="2527300"/>
            <a:chOff x="960" y="2112"/>
            <a:chExt cx="2400" cy="1592"/>
          </a:xfrm>
        </p:grpSpPr>
        <p:pic>
          <p:nvPicPr>
            <p:cNvPr id="13326"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2256"/>
              <a:ext cx="2256"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15"/>
            <p:cNvSpPr txBox="1">
              <a:spLocks noChangeArrowheads="1"/>
            </p:cNvSpPr>
            <p:nvPr/>
          </p:nvSpPr>
          <p:spPr bwMode="auto">
            <a:xfrm>
              <a:off x="3024" y="33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30000">
                  <a:ea typeface="宋体" pitchFamily="2" charset="-122"/>
                </a:rPr>
                <a:t>2</a:t>
              </a:r>
              <a:endParaRPr kumimoji="1" lang="en-US" altLang="zh-CN" b="1">
                <a:ea typeface="宋体" pitchFamily="2" charset="-122"/>
              </a:endParaRPr>
            </a:p>
          </p:txBody>
        </p:sp>
        <p:graphicFrame>
          <p:nvGraphicFramePr>
            <p:cNvPr id="13328" name="Object 16"/>
            <p:cNvGraphicFramePr>
              <a:graphicFrameLocks noChangeAspect="1"/>
            </p:cNvGraphicFramePr>
            <p:nvPr/>
          </p:nvGraphicFramePr>
          <p:xfrm>
            <a:off x="1248" y="2112"/>
            <a:ext cx="209" cy="304"/>
          </p:xfrm>
          <a:graphic>
            <a:graphicData uri="http://schemas.openxmlformats.org/presentationml/2006/ole">
              <mc:AlternateContent xmlns:mc="http://schemas.openxmlformats.org/markup-compatibility/2006">
                <mc:Choice xmlns:v="urn:schemas-microsoft-com:vml" Requires="v">
                  <p:oleObj spid="_x0000_s13337" name="Equation" r:id="rId10" imgW="139639" imgH="203112" progId="Equation.3">
                    <p:embed/>
                  </p:oleObj>
                </mc:Choice>
                <mc:Fallback>
                  <p:oleObj name="Equation" r:id="rId10" imgW="139639" imgH="203112"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112"/>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0609" name="Group 17"/>
          <p:cNvGrpSpPr>
            <a:grpSpLocks/>
          </p:cNvGrpSpPr>
          <p:nvPr/>
        </p:nvGrpSpPr>
        <p:grpSpPr bwMode="auto">
          <a:xfrm>
            <a:off x="5334000" y="4064000"/>
            <a:ext cx="3810000" cy="2489200"/>
            <a:chOff x="3360" y="2160"/>
            <a:chExt cx="2400" cy="1568"/>
          </a:xfrm>
        </p:grpSpPr>
        <p:pic>
          <p:nvPicPr>
            <p:cNvPr id="13323"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 y="2304"/>
              <a:ext cx="220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19"/>
            <p:cNvSpPr txBox="1">
              <a:spLocks noChangeArrowheads="1"/>
            </p:cNvSpPr>
            <p:nvPr/>
          </p:nvSpPr>
          <p:spPr bwMode="auto">
            <a:xfrm>
              <a:off x="5424" y="33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30000">
                  <a:ea typeface="宋体" pitchFamily="2" charset="-122"/>
                </a:rPr>
                <a:t>2</a:t>
              </a:r>
              <a:endParaRPr kumimoji="1" lang="en-US" altLang="zh-CN" b="1">
                <a:ea typeface="宋体" pitchFamily="2" charset="-122"/>
              </a:endParaRPr>
            </a:p>
          </p:txBody>
        </p:sp>
        <p:graphicFrame>
          <p:nvGraphicFramePr>
            <p:cNvPr id="13325" name="Object 20"/>
            <p:cNvGraphicFramePr>
              <a:graphicFrameLocks noChangeAspect="1"/>
            </p:cNvGraphicFramePr>
            <p:nvPr/>
          </p:nvGraphicFramePr>
          <p:xfrm>
            <a:off x="3648" y="2160"/>
            <a:ext cx="209" cy="304"/>
          </p:xfrm>
          <a:graphic>
            <a:graphicData uri="http://schemas.openxmlformats.org/presentationml/2006/ole">
              <mc:AlternateContent xmlns:mc="http://schemas.openxmlformats.org/markup-compatibility/2006">
                <mc:Choice xmlns:v="urn:schemas-microsoft-com:vml" Requires="v">
                  <p:oleObj spid="_x0000_s13338" name="Equation" r:id="rId12" imgW="139639" imgH="203112" progId="Equation.3">
                    <p:embed/>
                  </p:oleObj>
                </mc:Choice>
                <mc:Fallback>
                  <p:oleObj name="Equation" r:id="rId12" imgW="139639" imgH="203112"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160"/>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50613" name="Object 21"/>
          <p:cNvGraphicFramePr>
            <a:graphicFrameLocks noChangeAspect="1"/>
          </p:cNvGraphicFramePr>
          <p:nvPr/>
        </p:nvGraphicFramePr>
        <p:xfrm>
          <a:off x="446088" y="1033463"/>
          <a:ext cx="3344862" cy="530225"/>
        </p:xfrm>
        <a:graphic>
          <a:graphicData uri="http://schemas.openxmlformats.org/presentationml/2006/ole">
            <mc:AlternateContent xmlns:mc="http://schemas.openxmlformats.org/markup-compatibility/2006">
              <mc:Choice xmlns:v="urn:schemas-microsoft-com:vml" Requires="v">
                <p:oleObj spid="_x0000_s13339" name="Equation" r:id="rId13" imgW="1675673" imgH="253890" progId="Equation.3">
                  <p:embed/>
                </p:oleObj>
              </mc:Choice>
              <mc:Fallback>
                <p:oleObj name="Equation" r:id="rId13" imgW="1675673" imgH="25389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088" y="1033463"/>
                        <a:ext cx="3344862" cy="530225"/>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0614" name="Object 22"/>
          <p:cNvGraphicFramePr>
            <a:graphicFrameLocks noChangeAspect="1"/>
          </p:cNvGraphicFramePr>
          <p:nvPr/>
        </p:nvGraphicFramePr>
        <p:xfrm>
          <a:off x="4879975" y="993775"/>
          <a:ext cx="3998913" cy="503238"/>
        </p:xfrm>
        <a:graphic>
          <a:graphicData uri="http://schemas.openxmlformats.org/presentationml/2006/ole">
            <mc:AlternateContent xmlns:mc="http://schemas.openxmlformats.org/markup-compatibility/2006">
              <mc:Choice xmlns:v="urn:schemas-microsoft-com:vml" Requires="v">
                <p:oleObj spid="_x0000_s13340" name="Equation" r:id="rId15" imgW="2209800" imgH="254000" progId="Equation.3">
                  <p:embed/>
                </p:oleObj>
              </mc:Choice>
              <mc:Fallback>
                <p:oleObj name="Equation" r:id="rId15" imgW="2209800" imgH="2540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9975" y="993775"/>
                        <a:ext cx="3998913" cy="503238"/>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06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750614"/>
                                        </p:tgtEl>
                                        <p:attrNameLst>
                                          <p:attrName>style.visibility</p:attrName>
                                        </p:attrNameLst>
                                      </p:cBhvr>
                                      <p:to>
                                        <p:strVal val="visible"/>
                                      </p:to>
                                    </p:set>
                                  </p:childTnLst>
                                </p:cTn>
                              </p:par>
                            </p:childTnLst>
                          </p:cTn>
                        </p:par>
                        <p:par>
                          <p:cTn id="10" fill="hold" nodeType="afterGroup">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750594">
                                            <p:txEl>
                                              <p:pRg st="0" end="0"/>
                                            </p:txEl>
                                          </p:spTgt>
                                        </p:tgtEl>
                                        <p:attrNameLst>
                                          <p:attrName>style.visibility</p:attrName>
                                        </p:attrNameLst>
                                      </p:cBhvr>
                                      <p:to>
                                        <p:strVal val="visible"/>
                                      </p:to>
                                    </p:set>
                                    <p:animEffect transition="in" filter="dissolve">
                                      <p:cBhvr>
                                        <p:cTn id="13" dur="500"/>
                                        <p:tgtEl>
                                          <p:spTgt spid="75059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50597"/>
                                        </p:tgtEl>
                                        <p:attrNameLst>
                                          <p:attrName>style.visibility</p:attrName>
                                        </p:attrNameLst>
                                      </p:cBhvr>
                                      <p:to>
                                        <p:strVal val="visible"/>
                                      </p:to>
                                    </p:set>
                                    <p:animEffect transition="in" filter="dissolve">
                                      <p:cBhvr>
                                        <p:cTn id="18" dur="500"/>
                                        <p:tgtEl>
                                          <p:spTgt spid="750597"/>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750601"/>
                                        </p:tgtEl>
                                        <p:attrNameLst>
                                          <p:attrName>style.visibility</p:attrName>
                                        </p:attrNameLst>
                                      </p:cBhvr>
                                      <p:to>
                                        <p:strVal val="visible"/>
                                      </p:to>
                                    </p:set>
                                    <p:animEffect transition="in" filter="dissolve">
                                      <p:cBhvr>
                                        <p:cTn id="22" dur="500"/>
                                        <p:tgtEl>
                                          <p:spTgt spid="7506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50596"/>
                                        </p:tgtEl>
                                        <p:attrNameLst>
                                          <p:attrName>style.visibility</p:attrName>
                                        </p:attrNameLst>
                                      </p:cBhvr>
                                      <p:to>
                                        <p:strVal val="visible"/>
                                      </p:to>
                                    </p:set>
                                    <p:animEffect transition="in" filter="box(in)">
                                      <p:cBhvr>
                                        <p:cTn id="27" dur="500"/>
                                        <p:tgtEl>
                                          <p:spTgt spid="7505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50605"/>
                                        </p:tgtEl>
                                        <p:attrNameLst>
                                          <p:attrName>style.visibility</p:attrName>
                                        </p:attrNameLst>
                                      </p:cBhvr>
                                      <p:to>
                                        <p:strVal val="visible"/>
                                      </p:to>
                                    </p:set>
                                    <p:animEffect transition="in" filter="dissolve">
                                      <p:cBhvr>
                                        <p:cTn id="32" dur="500"/>
                                        <p:tgtEl>
                                          <p:spTgt spid="750605"/>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750609"/>
                                        </p:tgtEl>
                                        <p:attrNameLst>
                                          <p:attrName>style.visibility</p:attrName>
                                        </p:attrNameLst>
                                      </p:cBhvr>
                                      <p:to>
                                        <p:strVal val="visible"/>
                                      </p:to>
                                    </p:set>
                                    <p:animEffect transition="in" filter="dissolve">
                                      <p:cBhvr>
                                        <p:cTn id="36" dur="500"/>
                                        <p:tgtEl>
                                          <p:spTgt spid="750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4" grpId="0" build="p" autoUpdateAnimBg="0" advAuto="0"/>
      <p:bldP spid="75059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3050" y="566738"/>
            <a:ext cx="341630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讨论：交互作用影响</a:t>
            </a:r>
          </a:p>
        </p:txBody>
      </p:sp>
      <p:sp>
        <p:nvSpPr>
          <p:cNvPr id="752643" name="Rectangle 3"/>
          <p:cNvSpPr>
            <a:spLocks noGrp="1" noChangeArrowheads="1"/>
          </p:cNvSpPr>
          <p:nvPr>
            <p:ph type="body" idx="1"/>
          </p:nvPr>
        </p:nvSpPr>
        <p:spPr>
          <a:xfrm>
            <a:off x="620713" y="1603375"/>
            <a:ext cx="2417762" cy="968375"/>
          </a:xfrm>
        </p:spPr>
        <p:txBody>
          <a:bodyPr/>
          <a:lstStyle/>
          <a:p>
            <a:r>
              <a:rPr lang="zh-CN" altLang="en-US" smtClean="0"/>
              <a:t>价格差 </a:t>
            </a:r>
            <a:r>
              <a:rPr lang="en-US" altLang="zh-CN" smtClean="0"/>
              <a:t>x1=0.1</a:t>
            </a:r>
          </a:p>
          <a:p>
            <a:r>
              <a:rPr lang="zh-CN" altLang="en-US" smtClean="0"/>
              <a:t>价格差 </a:t>
            </a:r>
            <a:r>
              <a:rPr lang="en-US" altLang="zh-CN" smtClean="0"/>
              <a:t>x1=0.3</a:t>
            </a:r>
          </a:p>
        </p:txBody>
      </p:sp>
      <p:graphicFrame>
        <p:nvGraphicFramePr>
          <p:cNvPr id="752644" name="Object 4"/>
          <p:cNvGraphicFramePr>
            <a:graphicFrameLocks noChangeAspect="1"/>
          </p:cNvGraphicFramePr>
          <p:nvPr/>
        </p:nvGraphicFramePr>
        <p:xfrm>
          <a:off x="3367088" y="1597025"/>
          <a:ext cx="5099050" cy="584200"/>
        </p:xfrm>
        <a:graphic>
          <a:graphicData uri="http://schemas.openxmlformats.org/presentationml/2006/ole">
            <mc:AlternateContent xmlns:mc="http://schemas.openxmlformats.org/markup-compatibility/2006">
              <mc:Choice xmlns:v="urn:schemas-microsoft-com:vml" Requires="v">
                <p:oleObj spid="_x0000_s14360" r:id="rId4" imgW="2501900" imgH="279400" progId="Equation.3">
                  <p:embed/>
                </p:oleObj>
              </mc:Choice>
              <mc:Fallback>
                <p:oleObj r:id="rId4" imgW="2501900" imgH="279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7088" y="1597025"/>
                        <a:ext cx="5099050" cy="584200"/>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2645" name="Object 5"/>
          <p:cNvGraphicFramePr>
            <a:graphicFrameLocks noChangeAspect="1"/>
          </p:cNvGraphicFramePr>
          <p:nvPr/>
        </p:nvGraphicFramePr>
        <p:xfrm>
          <a:off x="3367088" y="2139950"/>
          <a:ext cx="5102225" cy="581025"/>
        </p:xfrm>
        <a:graphic>
          <a:graphicData uri="http://schemas.openxmlformats.org/presentationml/2006/ole">
            <mc:AlternateContent xmlns:mc="http://schemas.openxmlformats.org/markup-compatibility/2006">
              <mc:Choice xmlns:v="urn:schemas-microsoft-com:vml" Requires="v">
                <p:oleObj spid="_x0000_s14361" r:id="rId6" imgW="2489200" imgH="279400" progId="Equation.3">
                  <p:embed/>
                </p:oleObj>
              </mc:Choice>
              <mc:Fallback>
                <p:oleObj r:id="rId6" imgW="2489200" imgH="279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7088" y="2139950"/>
                        <a:ext cx="5102225" cy="581025"/>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2646" name="Object 6"/>
          <p:cNvGraphicFramePr>
            <a:graphicFrameLocks noChangeAspect="1"/>
          </p:cNvGraphicFramePr>
          <p:nvPr/>
        </p:nvGraphicFramePr>
        <p:xfrm>
          <a:off x="3392488" y="1062038"/>
          <a:ext cx="4191000" cy="527050"/>
        </p:xfrm>
        <a:graphic>
          <a:graphicData uri="http://schemas.openxmlformats.org/presentationml/2006/ole">
            <mc:AlternateContent xmlns:mc="http://schemas.openxmlformats.org/markup-compatibility/2006">
              <mc:Choice xmlns:v="urn:schemas-microsoft-com:vml" Requires="v">
                <p:oleObj spid="_x0000_s14362" name="Equation" r:id="rId8" imgW="2209800" imgH="254000" progId="Equation.3">
                  <p:embed/>
                </p:oleObj>
              </mc:Choice>
              <mc:Fallback>
                <p:oleObj name="Equation" r:id="rId8" imgW="2209800" imgH="2540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2488" y="1062038"/>
                        <a:ext cx="4191000" cy="527050"/>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2647" name="Object 7"/>
          <p:cNvGraphicFramePr>
            <a:graphicFrameLocks noChangeAspect="1"/>
          </p:cNvGraphicFramePr>
          <p:nvPr/>
        </p:nvGraphicFramePr>
        <p:xfrm>
          <a:off x="774700" y="2784475"/>
          <a:ext cx="1503363" cy="465138"/>
        </p:xfrm>
        <a:graphic>
          <a:graphicData uri="http://schemas.openxmlformats.org/presentationml/2006/ole">
            <mc:AlternateContent xmlns:mc="http://schemas.openxmlformats.org/markup-compatibility/2006">
              <mc:Choice xmlns:v="urn:schemas-microsoft-com:vml" Requires="v">
                <p:oleObj spid="_x0000_s14363" r:id="rId10" imgW="761669" imgH="215806" progId="Equation.3">
                  <p:embed/>
                </p:oleObj>
              </mc:Choice>
              <mc:Fallback>
                <p:oleObj r:id="rId10" imgW="761669" imgH="215806"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4700" y="2784475"/>
                        <a:ext cx="1503363" cy="465138"/>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2648" name="Text Box 8"/>
          <p:cNvSpPr txBox="1">
            <a:spLocks noChangeArrowheads="1"/>
          </p:cNvSpPr>
          <p:nvPr/>
        </p:nvSpPr>
        <p:spPr bwMode="auto">
          <a:xfrm>
            <a:off x="1020763" y="3851275"/>
            <a:ext cx="2833687" cy="877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15000"/>
              </a:spcBef>
            </a:pPr>
            <a:r>
              <a:rPr lang="zh-CN" altLang="en-US">
                <a:solidFill>
                  <a:srgbClr val="000048"/>
                </a:solidFill>
                <a:latin typeface="Arial" charset="0"/>
              </a:rPr>
              <a:t>广告投入</a:t>
            </a:r>
            <a:r>
              <a:rPr lang="zh-CN" altLang="en-US">
                <a:solidFill>
                  <a:srgbClr val="000048"/>
                </a:solidFill>
                <a:latin typeface="Arial" charset="0"/>
                <a:sym typeface="Symbol" pitchFamily="18" charset="2"/>
              </a:rPr>
              <a:t></a:t>
            </a:r>
            <a:r>
              <a:rPr lang="en-US" altLang="zh-CN">
                <a:solidFill>
                  <a:srgbClr val="000048"/>
                </a:solidFill>
                <a:latin typeface="Arial" charset="0"/>
                <a:sym typeface="Symbol" pitchFamily="18" charset="2"/>
              </a:rPr>
              <a:t>y</a:t>
            </a:r>
            <a:r>
              <a:rPr kumimoji="1" lang="en-US" altLang="zh-CN" b="1">
                <a:ea typeface="宋体" pitchFamily="2" charset="-122"/>
              </a:rPr>
              <a:t> </a:t>
            </a:r>
            <a:endParaRPr lang="en-US" altLang="zh-CN">
              <a:solidFill>
                <a:srgbClr val="000048"/>
              </a:solidFill>
              <a:latin typeface="Arial" charset="0"/>
            </a:endParaRPr>
          </a:p>
          <a:p>
            <a:pPr eaLnBrk="1" hangingPunct="1">
              <a:spcBef>
                <a:spcPct val="15000"/>
              </a:spcBef>
            </a:pPr>
            <a:r>
              <a:rPr lang="zh-CN" altLang="en-US">
                <a:solidFill>
                  <a:srgbClr val="000048"/>
                </a:solidFill>
                <a:latin typeface="Arial" charset="0"/>
              </a:rPr>
              <a:t>（ </a:t>
            </a:r>
            <a:r>
              <a:rPr lang="en-US" altLang="zh-CN">
                <a:solidFill>
                  <a:srgbClr val="000048"/>
                </a:solidFill>
                <a:latin typeface="Arial" charset="0"/>
              </a:rPr>
              <a:t>x</a:t>
            </a:r>
            <a:r>
              <a:rPr lang="en-US" altLang="zh-CN" baseline="-25000">
                <a:solidFill>
                  <a:srgbClr val="000048"/>
                </a:solidFill>
                <a:latin typeface="Arial" charset="0"/>
              </a:rPr>
              <a:t>2</a:t>
            </a:r>
            <a:r>
              <a:rPr lang="zh-CN" altLang="en-US">
                <a:solidFill>
                  <a:srgbClr val="000048"/>
                </a:solidFill>
                <a:latin typeface="Arial" charset="0"/>
              </a:rPr>
              <a:t>大于</a:t>
            </a:r>
            <a:r>
              <a:rPr lang="en-US" altLang="zh-CN">
                <a:solidFill>
                  <a:srgbClr val="000048"/>
                </a:solidFill>
                <a:latin typeface="Arial" charset="0"/>
              </a:rPr>
              <a:t>6</a:t>
            </a:r>
            <a:r>
              <a:rPr lang="zh-CN" altLang="en-US">
                <a:solidFill>
                  <a:srgbClr val="000048"/>
                </a:solidFill>
                <a:latin typeface="Arial" charset="0"/>
              </a:rPr>
              <a:t>百万元）</a:t>
            </a:r>
          </a:p>
        </p:txBody>
      </p:sp>
      <p:sp>
        <p:nvSpPr>
          <p:cNvPr id="752649" name="Text Box 9"/>
          <p:cNvSpPr txBox="1">
            <a:spLocks noChangeArrowheads="1"/>
          </p:cNvSpPr>
          <p:nvPr/>
        </p:nvSpPr>
        <p:spPr bwMode="auto">
          <a:xfrm>
            <a:off x="874713" y="4941888"/>
            <a:ext cx="2436812" cy="7493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lnSpc>
                <a:spcPct val="80000"/>
              </a:lnSpc>
              <a:spcBef>
                <a:spcPct val="20000"/>
              </a:spcBef>
            </a:pPr>
            <a:r>
              <a:rPr lang="zh-CN" altLang="en-US">
                <a:solidFill>
                  <a:srgbClr val="000048"/>
                </a:solidFill>
                <a:latin typeface="Arial" charset="0"/>
              </a:rPr>
              <a:t>价格差较小时</a:t>
            </a:r>
          </a:p>
          <a:p>
            <a:pPr algn="ctr" eaLnBrk="1" hangingPunct="1">
              <a:lnSpc>
                <a:spcPct val="80000"/>
              </a:lnSpc>
              <a:spcBef>
                <a:spcPct val="20000"/>
              </a:spcBef>
            </a:pPr>
            <a:r>
              <a:rPr lang="zh-CN" altLang="en-US">
                <a:solidFill>
                  <a:srgbClr val="000048"/>
                </a:solidFill>
                <a:latin typeface="Arial" charset="0"/>
              </a:rPr>
              <a:t>增加的速率更大 </a:t>
            </a:r>
          </a:p>
        </p:txBody>
      </p:sp>
      <p:grpSp>
        <p:nvGrpSpPr>
          <p:cNvPr id="752650" name="Group 10"/>
          <p:cNvGrpSpPr>
            <a:grpSpLocks/>
          </p:cNvGrpSpPr>
          <p:nvPr/>
        </p:nvGrpSpPr>
        <p:grpSpPr bwMode="auto">
          <a:xfrm>
            <a:off x="4449763" y="3300413"/>
            <a:ext cx="4495800" cy="2947987"/>
            <a:chOff x="2832" y="1536"/>
            <a:chExt cx="2928" cy="1920"/>
          </a:xfrm>
        </p:grpSpPr>
        <p:pic>
          <p:nvPicPr>
            <p:cNvPr id="14357"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2" y="1632"/>
              <a:ext cx="2832"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Text Box 12"/>
            <p:cNvSpPr txBox="1">
              <a:spLocks noChangeArrowheads="1"/>
            </p:cNvSpPr>
            <p:nvPr/>
          </p:nvSpPr>
          <p:spPr bwMode="auto">
            <a:xfrm>
              <a:off x="5424" y="3072"/>
              <a:ext cx="33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aseline="-25000">
                  <a:ea typeface="宋体" pitchFamily="2" charset="-122"/>
                </a:rPr>
                <a:t>2</a:t>
              </a:r>
              <a:endParaRPr kumimoji="1" lang="en-US" altLang="zh-CN">
                <a:ea typeface="宋体" pitchFamily="2" charset="-122"/>
              </a:endParaRPr>
            </a:p>
          </p:txBody>
        </p:sp>
        <p:graphicFrame>
          <p:nvGraphicFramePr>
            <p:cNvPr id="14359" name="Object 13"/>
            <p:cNvGraphicFramePr>
              <a:graphicFrameLocks noChangeAspect="1"/>
            </p:cNvGraphicFramePr>
            <p:nvPr/>
          </p:nvGraphicFramePr>
          <p:xfrm>
            <a:off x="3216" y="1536"/>
            <a:ext cx="176" cy="256"/>
          </p:xfrm>
          <a:graphic>
            <a:graphicData uri="http://schemas.openxmlformats.org/presentationml/2006/ole">
              <mc:AlternateContent xmlns:mc="http://schemas.openxmlformats.org/markup-compatibility/2006">
                <mc:Choice xmlns:v="urn:schemas-microsoft-com:vml" Requires="v">
                  <p:oleObj spid="_x0000_s14364" name="Equation" r:id="rId13" imgW="139639" imgH="203112" progId="Equation.3">
                    <p:embed/>
                  </p:oleObj>
                </mc:Choice>
                <mc:Fallback>
                  <p:oleObj name="Equation" r:id="rId13" imgW="139639" imgH="203112"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536"/>
                          <a:ext cx="17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2654" name="Group 14"/>
          <p:cNvGrpSpPr>
            <a:grpSpLocks/>
          </p:cNvGrpSpPr>
          <p:nvPr/>
        </p:nvGrpSpPr>
        <p:grpSpPr bwMode="auto">
          <a:xfrm>
            <a:off x="2419350" y="2700338"/>
            <a:ext cx="2238375" cy="619125"/>
            <a:chOff x="1248" y="1557"/>
            <a:chExt cx="1728" cy="507"/>
          </a:xfrm>
        </p:grpSpPr>
        <p:graphicFrame>
          <p:nvGraphicFramePr>
            <p:cNvPr id="14355" name="Object 15"/>
            <p:cNvGraphicFramePr>
              <a:graphicFrameLocks noChangeAspect="1"/>
            </p:cNvGraphicFramePr>
            <p:nvPr/>
          </p:nvGraphicFramePr>
          <p:xfrm>
            <a:off x="1392" y="1557"/>
            <a:ext cx="1584" cy="507"/>
          </p:xfrm>
          <a:graphic>
            <a:graphicData uri="http://schemas.openxmlformats.org/presentationml/2006/ole">
              <mc:AlternateContent xmlns:mc="http://schemas.openxmlformats.org/markup-compatibility/2006">
                <mc:Choice xmlns:v="urn:schemas-microsoft-com:vml" Requires="v">
                  <p:oleObj spid="_x0000_s14365" r:id="rId15" imgW="977900" imgH="279400" progId="Equation.3">
                    <p:embed/>
                  </p:oleObj>
                </mc:Choice>
                <mc:Fallback>
                  <p:oleObj r:id="rId15" imgW="977900" imgH="2794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2" y="1557"/>
                          <a:ext cx="1584" cy="507"/>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AutoShape 16"/>
            <p:cNvSpPr>
              <a:spLocks noChangeArrowheads="1"/>
            </p:cNvSpPr>
            <p:nvPr/>
          </p:nvSpPr>
          <p:spPr bwMode="auto">
            <a:xfrm>
              <a:off x="1248" y="1662"/>
              <a:ext cx="96"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2657" name="Text Box 17"/>
          <p:cNvSpPr txBox="1">
            <a:spLocks noChangeArrowheads="1"/>
          </p:cNvSpPr>
          <p:nvPr/>
        </p:nvSpPr>
        <p:spPr bwMode="auto">
          <a:xfrm>
            <a:off x="2206625" y="3451225"/>
            <a:ext cx="2225675" cy="4572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价格优势</a:t>
            </a:r>
            <a:r>
              <a:rPr lang="zh-CN" altLang="en-US">
                <a:solidFill>
                  <a:srgbClr val="000048"/>
                </a:solidFill>
                <a:latin typeface="Arial" charset="0"/>
                <a:sym typeface="Symbol" pitchFamily="18" charset="2"/>
              </a:rPr>
              <a:t></a:t>
            </a:r>
            <a:r>
              <a:rPr lang="en-US" altLang="zh-CN">
                <a:solidFill>
                  <a:srgbClr val="000048"/>
                </a:solidFill>
                <a:latin typeface="Arial" charset="0"/>
                <a:sym typeface="Symbol" pitchFamily="18" charset="2"/>
              </a:rPr>
              <a:t>y</a:t>
            </a:r>
            <a:r>
              <a:rPr kumimoji="1" lang="en-US" altLang="zh-CN" b="1">
                <a:ea typeface="宋体" pitchFamily="2" charset="-122"/>
              </a:rPr>
              <a:t> </a:t>
            </a:r>
          </a:p>
        </p:txBody>
      </p:sp>
      <p:sp>
        <p:nvSpPr>
          <p:cNvPr id="752658" name="Text Box 18"/>
          <p:cNvSpPr txBox="1">
            <a:spLocks noChangeArrowheads="1"/>
          </p:cNvSpPr>
          <p:nvPr/>
        </p:nvSpPr>
        <p:spPr bwMode="auto">
          <a:xfrm>
            <a:off x="479425" y="5805488"/>
            <a:ext cx="3590925" cy="5302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a:solidFill>
                  <a:srgbClr val="000048"/>
                </a:solidFill>
                <a:latin typeface="Arial" charset="0"/>
              </a:rPr>
              <a:t>价格差较小</a:t>
            </a:r>
            <a:r>
              <a:rPr lang="zh-CN" altLang="en-US">
                <a:solidFill>
                  <a:srgbClr val="000048"/>
                </a:solidFill>
                <a:latin typeface="Arial" charset="0"/>
                <a:sym typeface="Symbol" pitchFamily="18" charset="2"/>
              </a:rPr>
              <a:t></a:t>
            </a:r>
            <a:r>
              <a:rPr lang="zh-CN" altLang="en-US">
                <a:solidFill>
                  <a:srgbClr val="000048"/>
                </a:solidFill>
                <a:latin typeface="Arial" charset="0"/>
              </a:rPr>
              <a:t>广告作用大</a:t>
            </a:r>
            <a:endParaRPr kumimoji="1" lang="zh-CN" altLang="en-US" b="1">
              <a:ea typeface="宋体" pitchFamily="2" charset="-122"/>
            </a:endParaRPr>
          </a:p>
        </p:txBody>
      </p:sp>
      <p:sp>
        <p:nvSpPr>
          <p:cNvPr id="752659" name="Line 19"/>
          <p:cNvSpPr>
            <a:spLocks noChangeShapeType="1"/>
          </p:cNvSpPr>
          <p:nvPr/>
        </p:nvSpPr>
        <p:spPr bwMode="auto">
          <a:xfrm>
            <a:off x="3605213" y="3179763"/>
            <a:ext cx="0" cy="33178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52660" name="Line 20"/>
          <p:cNvSpPr>
            <a:spLocks noChangeShapeType="1"/>
          </p:cNvSpPr>
          <p:nvPr/>
        </p:nvSpPr>
        <p:spPr bwMode="auto">
          <a:xfrm>
            <a:off x="2017713" y="4651375"/>
            <a:ext cx="0" cy="331788"/>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52661" name="Rectangle 21"/>
          <p:cNvSpPr>
            <a:spLocks noChangeArrowheads="1"/>
          </p:cNvSpPr>
          <p:nvPr/>
        </p:nvSpPr>
        <p:spPr bwMode="auto">
          <a:xfrm>
            <a:off x="209550" y="2824163"/>
            <a:ext cx="561975" cy="4302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x1</a:t>
            </a:r>
          </a:p>
        </p:txBody>
      </p:sp>
      <p:sp>
        <p:nvSpPr>
          <p:cNvPr id="752662" name="Rectangle 22"/>
          <p:cNvSpPr>
            <a:spLocks noChangeArrowheads="1"/>
          </p:cNvSpPr>
          <p:nvPr/>
        </p:nvSpPr>
        <p:spPr bwMode="auto">
          <a:xfrm>
            <a:off x="236538" y="3897313"/>
            <a:ext cx="561975" cy="4302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x2</a:t>
            </a:r>
          </a:p>
        </p:txBody>
      </p:sp>
      <p:sp>
        <p:nvSpPr>
          <p:cNvPr id="752663" name="Line 23"/>
          <p:cNvSpPr>
            <a:spLocks noChangeShapeType="1"/>
          </p:cNvSpPr>
          <p:nvPr/>
        </p:nvSpPr>
        <p:spPr bwMode="auto">
          <a:xfrm>
            <a:off x="2017713" y="5619750"/>
            <a:ext cx="0" cy="331788"/>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2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52643">
                                            <p:txEl>
                                              <p:pRg st="0" end="0"/>
                                            </p:txEl>
                                          </p:spTgt>
                                        </p:tgtEl>
                                        <p:attrNameLst>
                                          <p:attrName>style.visibility</p:attrName>
                                        </p:attrNameLst>
                                      </p:cBhvr>
                                      <p:to>
                                        <p:strVal val="visible"/>
                                      </p:to>
                                    </p:set>
                                    <p:animEffect transition="in" filter="dissolve">
                                      <p:cBhvr>
                                        <p:cTn id="11" dur="500"/>
                                        <p:tgtEl>
                                          <p:spTgt spid="75264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52643">
                                            <p:txEl>
                                              <p:pRg st="1" end="1"/>
                                            </p:txEl>
                                          </p:spTgt>
                                        </p:tgtEl>
                                        <p:attrNameLst>
                                          <p:attrName>style.visibility</p:attrName>
                                        </p:attrNameLst>
                                      </p:cBhvr>
                                      <p:to>
                                        <p:strVal val="visible"/>
                                      </p:to>
                                    </p:set>
                                    <p:animEffect transition="in" filter="dissolve">
                                      <p:cBhvr>
                                        <p:cTn id="16" dur="500"/>
                                        <p:tgtEl>
                                          <p:spTgt spid="75264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752644"/>
                                        </p:tgtEl>
                                        <p:attrNameLst>
                                          <p:attrName>style.visibility</p:attrName>
                                        </p:attrNameLst>
                                      </p:cBhvr>
                                      <p:to>
                                        <p:strVal val="visible"/>
                                      </p:to>
                                    </p:set>
                                    <p:animEffect transition="in" filter="box(in)">
                                      <p:cBhvr>
                                        <p:cTn id="21" dur="500"/>
                                        <p:tgtEl>
                                          <p:spTgt spid="752644"/>
                                        </p:tgtEl>
                                      </p:cBhvr>
                                    </p:animEffect>
                                  </p:childTnLst>
                                </p:cTn>
                              </p:par>
                            </p:childTnLst>
                          </p:cTn>
                        </p:par>
                        <p:par>
                          <p:cTn id="22" fill="hold" nodeType="afterGroup">
                            <p:stCondLst>
                              <p:cond delay="500"/>
                            </p:stCondLst>
                            <p:childTnLst>
                              <p:par>
                                <p:cTn id="23" presetID="3" presetClass="entr" presetSubtype="5" fill="hold" nodeType="afterEffect">
                                  <p:stCondLst>
                                    <p:cond delay="0"/>
                                  </p:stCondLst>
                                  <p:childTnLst>
                                    <p:set>
                                      <p:cBhvr>
                                        <p:cTn id="24" dur="1" fill="hold">
                                          <p:stCondLst>
                                            <p:cond delay="0"/>
                                          </p:stCondLst>
                                        </p:cTn>
                                        <p:tgtEl>
                                          <p:spTgt spid="752645"/>
                                        </p:tgtEl>
                                        <p:attrNameLst>
                                          <p:attrName>style.visibility</p:attrName>
                                        </p:attrNameLst>
                                      </p:cBhvr>
                                      <p:to>
                                        <p:strVal val="visible"/>
                                      </p:to>
                                    </p:set>
                                    <p:animEffect transition="in" filter="blinds(vertical)">
                                      <p:cBhvr>
                                        <p:cTn id="25" dur="500"/>
                                        <p:tgtEl>
                                          <p:spTgt spid="7526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52650"/>
                                        </p:tgtEl>
                                        <p:attrNameLst>
                                          <p:attrName>style.visibility</p:attrName>
                                        </p:attrNameLst>
                                      </p:cBhvr>
                                      <p:to>
                                        <p:strVal val="visible"/>
                                      </p:to>
                                    </p:set>
                                    <p:animEffect transition="in" filter="dissolve">
                                      <p:cBhvr>
                                        <p:cTn id="30" dur="500"/>
                                        <p:tgtEl>
                                          <p:spTgt spid="7526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52661"/>
                                        </p:tgtEl>
                                        <p:attrNameLst>
                                          <p:attrName>style.visibility</p:attrName>
                                        </p:attrNameLst>
                                      </p:cBhvr>
                                      <p:to>
                                        <p:strVal val="visible"/>
                                      </p:to>
                                    </p:set>
                                    <p:animEffect transition="in" filter="dissolve">
                                      <p:cBhvr>
                                        <p:cTn id="35" dur="500"/>
                                        <p:tgtEl>
                                          <p:spTgt spid="75266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52647"/>
                                        </p:tgtEl>
                                        <p:attrNameLst>
                                          <p:attrName>style.visibility</p:attrName>
                                        </p:attrNameLst>
                                      </p:cBhvr>
                                      <p:to>
                                        <p:strVal val="visible"/>
                                      </p:to>
                                    </p:set>
                                    <p:animEffect transition="in" filter="dissolve">
                                      <p:cBhvr>
                                        <p:cTn id="40" dur="500"/>
                                        <p:tgtEl>
                                          <p:spTgt spid="7526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752654"/>
                                        </p:tgtEl>
                                        <p:attrNameLst>
                                          <p:attrName>style.visibility</p:attrName>
                                        </p:attrNameLst>
                                      </p:cBhvr>
                                      <p:to>
                                        <p:strVal val="visible"/>
                                      </p:to>
                                    </p:set>
                                    <p:animEffect transition="in" filter="dissolve">
                                      <p:cBhvr>
                                        <p:cTn id="45" dur="500"/>
                                        <p:tgtEl>
                                          <p:spTgt spid="75265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752659"/>
                                        </p:tgtEl>
                                        <p:attrNameLst>
                                          <p:attrName>style.visibility</p:attrName>
                                        </p:attrNameLst>
                                      </p:cBhvr>
                                      <p:to>
                                        <p:strVal val="visible"/>
                                      </p:to>
                                    </p:set>
                                    <p:animEffect transition="in" filter="dissolve">
                                      <p:cBhvr>
                                        <p:cTn id="50" dur="500"/>
                                        <p:tgtEl>
                                          <p:spTgt spid="752659"/>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752657"/>
                                        </p:tgtEl>
                                        <p:attrNameLst>
                                          <p:attrName>style.visibility</p:attrName>
                                        </p:attrNameLst>
                                      </p:cBhvr>
                                      <p:to>
                                        <p:strVal val="visible"/>
                                      </p:to>
                                    </p:set>
                                    <p:animEffect transition="in" filter="dissolve">
                                      <p:cBhvr>
                                        <p:cTn id="54" dur="500"/>
                                        <p:tgtEl>
                                          <p:spTgt spid="75265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52662"/>
                                        </p:tgtEl>
                                        <p:attrNameLst>
                                          <p:attrName>style.visibility</p:attrName>
                                        </p:attrNameLst>
                                      </p:cBhvr>
                                      <p:to>
                                        <p:strVal val="visible"/>
                                      </p:to>
                                    </p:set>
                                    <p:animEffect transition="in" filter="dissolve">
                                      <p:cBhvr>
                                        <p:cTn id="59" dur="500"/>
                                        <p:tgtEl>
                                          <p:spTgt spid="75266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52648"/>
                                        </p:tgtEl>
                                        <p:attrNameLst>
                                          <p:attrName>style.visibility</p:attrName>
                                        </p:attrNameLst>
                                      </p:cBhvr>
                                      <p:to>
                                        <p:strVal val="visible"/>
                                      </p:to>
                                    </p:set>
                                    <p:animEffect transition="in" filter="dissolve">
                                      <p:cBhvr>
                                        <p:cTn id="64" dur="500"/>
                                        <p:tgtEl>
                                          <p:spTgt spid="75264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52660"/>
                                        </p:tgtEl>
                                        <p:attrNameLst>
                                          <p:attrName>style.visibility</p:attrName>
                                        </p:attrNameLst>
                                      </p:cBhvr>
                                      <p:to>
                                        <p:strVal val="visible"/>
                                      </p:to>
                                    </p:set>
                                    <p:animEffect transition="in" filter="dissolve">
                                      <p:cBhvr>
                                        <p:cTn id="69" dur="500"/>
                                        <p:tgtEl>
                                          <p:spTgt spid="75266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752649"/>
                                        </p:tgtEl>
                                        <p:attrNameLst>
                                          <p:attrName>style.visibility</p:attrName>
                                        </p:attrNameLst>
                                      </p:cBhvr>
                                      <p:to>
                                        <p:strVal val="visible"/>
                                      </p:to>
                                    </p:set>
                                    <p:animEffect transition="in" filter="dissolve">
                                      <p:cBhvr>
                                        <p:cTn id="74" dur="500"/>
                                        <p:tgtEl>
                                          <p:spTgt spid="75264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752663"/>
                                        </p:tgtEl>
                                        <p:attrNameLst>
                                          <p:attrName>style.visibility</p:attrName>
                                        </p:attrNameLst>
                                      </p:cBhvr>
                                      <p:to>
                                        <p:strVal val="visible"/>
                                      </p:to>
                                    </p:set>
                                    <p:animEffect transition="in" filter="dissolve">
                                      <p:cBhvr>
                                        <p:cTn id="79" dur="500"/>
                                        <p:tgtEl>
                                          <p:spTgt spid="75266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752658"/>
                                        </p:tgtEl>
                                        <p:attrNameLst>
                                          <p:attrName>style.visibility</p:attrName>
                                        </p:attrNameLst>
                                      </p:cBhvr>
                                      <p:to>
                                        <p:strVal val="visible"/>
                                      </p:to>
                                    </p:set>
                                    <p:animEffect transition="in" filter="dissolve">
                                      <p:cBhvr>
                                        <p:cTn id="84" dur="500"/>
                                        <p:tgtEl>
                                          <p:spTgt spid="752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build="p" autoUpdateAnimBg="0"/>
      <p:bldP spid="752648" grpId="0" autoUpdateAnimBg="0"/>
      <p:bldP spid="752649" grpId="0" autoUpdateAnimBg="0"/>
      <p:bldP spid="752657" grpId="0" autoUpdateAnimBg="0"/>
      <p:bldP spid="752658" grpId="0" autoUpdateAnimBg="0"/>
      <p:bldP spid="752659" grpId="0" animBg="1"/>
      <p:bldP spid="752660" grpId="0" animBg="1"/>
      <p:bldP spid="752661" grpId="0" animBg="1" autoUpdateAnimBg="0"/>
      <p:bldP spid="752662" grpId="0" animBg="1" autoUpdateAnimBg="0"/>
      <p:bldP spid="75266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3250" y="757238"/>
            <a:ext cx="345440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完全二次多项式模型</a:t>
            </a:r>
          </a:p>
        </p:txBody>
      </p:sp>
      <p:sp>
        <p:nvSpPr>
          <p:cNvPr id="754691" name="Rectangle 3"/>
          <p:cNvSpPr>
            <a:spLocks noGrp="1" noChangeArrowheads="1"/>
          </p:cNvSpPr>
          <p:nvPr>
            <p:ph type="body" idx="1"/>
          </p:nvPr>
        </p:nvSpPr>
        <p:spPr>
          <a:xfrm>
            <a:off x="598488" y="2492375"/>
            <a:ext cx="2965450" cy="950913"/>
          </a:xfrm>
        </p:spPr>
        <p:txBody>
          <a:bodyPr/>
          <a:lstStyle/>
          <a:p>
            <a:r>
              <a:rPr lang="en-US" altLang="zh-CN" smtClean="0"/>
              <a:t> </a:t>
            </a:r>
            <a:r>
              <a:rPr kumimoji="1" lang="en-US" altLang="zh-CN" sz="2800" b="1" smtClean="0">
                <a:solidFill>
                  <a:schemeClr val="tx1"/>
                </a:solidFill>
                <a:latin typeface="Times New Roman" pitchFamily="18" charset="0"/>
                <a:ea typeface="宋体" pitchFamily="2" charset="-122"/>
              </a:rPr>
              <a:t>MATLAB</a:t>
            </a:r>
          </a:p>
          <a:p>
            <a:pPr lvl="1"/>
            <a:r>
              <a:rPr lang="zh-CN" altLang="en-US" smtClean="0"/>
              <a:t>相应面分析</a:t>
            </a:r>
          </a:p>
        </p:txBody>
      </p:sp>
      <p:graphicFrame>
        <p:nvGraphicFramePr>
          <p:cNvPr id="15364" name="Object 4"/>
          <p:cNvGraphicFramePr>
            <a:graphicFrameLocks noChangeAspect="1"/>
          </p:cNvGraphicFramePr>
          <p:nvPr/>
        </p:nvGraphicFramePr>
        <p:xfrm>
          <a:off x="1404938" y="1663700"/>
          <a:ext cx="6705600" cy="531813"/>
        </p:xfrm>
        <a:graphic>
          <a:graphicData uri="http://schemas.openxmlformats.org/presentationml/2006/ole">
            <mc:AlternateContent xmlns:mc="http://schemas.openxmlformats.org/markup-compatibility/2006">
              <mc:Choice xmlns:v="urn:schemas-microsoft-com:vml" Requires="v">
                <p:oleObj spid="_x0000_s15369" r:id="rId4" imgW="3022600" imgH="241300" progId="Equation.3">
                  <p:embed/>
                </p:oleObj>
              </mc:Choice>
              <mc:Fallback>
                <p:oleObj r:id="rId4" imgW="30226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1663700"/>
                        <a:ext cx="6705600" cy="53181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5" name="Picture 5" descr="C:\Documents and Settings\sun\My Documents\临时\splash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2275" y="639763"/>
            <a:ext cx="2203450" cy="642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54694" name="Rectangle 6"/>
          <p:cNvSpPr>
            <a:spLocks noChangeArrowheads="1"/>
          </p:cNvSpPr>
          <p:nvPr/>
        </p:nvSpPr>
        <p:spPr bwMode="auto">
          <a:xfrm>
            <a:off x="1190625" y="3597275"/>
            <a:ext cx="7196138" cy="469900"/>
          </a:xfrm>
          <a:prstGeom prst="rect">
            <a:avLst/>
          </a:prstGeom>
          <a:solidFill>
            <a:srgbClr val="CCFFCC"/>
          </a:solidFill>
          <a:ln w="127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en-US" altLang="zh-CN" b="1">
                <a:latin typeface="Courier New" pitchFamily="49" charset="0"/>
                <a:ea typeface="宋体" pitchFamily="2" charset="-122"/>
                <a:cs typeface="Courier New" pitchFamily="49" charset="0"/>
              </a:rPr>
              <a:t>Rstool(x,y,</a:t>
            </a:r>
            <a:r>
              <a:rPr kumimoji="1" lang="en-US" altLang="zh-CN" b="1">
                <a:ea typeface="宋体" pitchFamily="2" charset="-122"/>
                <a:cs typeface="Courier New" pitchFamily="49" charset="0"/>
              </a:rPr>
              <a:t>’</a:t>
            </a:r>
            <a:r>
              <a:rPr kumimoji="1" lang="en-US" altLang="zh-CN" b="1">
                <a:latin typeface="Courier New" pitchFamily="49" charset="0"/>
                <a:ea typeface="宋体" pitchFamily="2" charset="-122"/>
                <a:cs typeface="Courier New" pitchFamily="49" charset="0"/>
              </a:rPr>
              <a:t>model</a:t>
            </a:r>
            <a:r>
              <a:rPr kumimoji="1" lang="en-US" altLang="zh-CN" b="1">
                <a:ea typeface="宋体" pitchFamily="2" charset="-122"/>
                <a:cs typeface="Courier New" pitchFamily="49" charset="0"/>
              </a:rPr>
              <a:t>’</a:t>
            </a:r>
            <a:r>
              <a:rPr kumimoji="1" lang="en-US" altLang="zh-CN" b="1">
                <a:latin typeface="Courier New" pitchFamily="49" charset="0"/>
                <a:ea typeface="宋体" pitchFamily="2" charset="-122"/>
                <a:cs typeface="Courier New" pitchFamily="49" charset="0"/>
              </a:rPr>
              <a:t>,alpha,</a:t>
            </a:r>
            <a:r>
              <a:rPr kumimoji="1" lang="en-US" altLang="zh-CN" b="1">
                <a:ea typeface="宋体" pitchFamily="2" charset="-122"/>
                <a:cs typeface="Courier New" pitchFamily="49" charset="0"/>
              </a:rPr>
              <a:t>’</a:t>
            </a:r>
            <a:r>
              <a:rPr kumimoji="1" lang="en-US" altLang="zh-CN" b="1">
                <a:latin typeface="Courier New" pitchFamily="49" charset="0"/>
                <a:ea typeface="宋体" pitchFamily="2" charset="-122"/>
                <a:cs typeface="Courier New" pitchFamily="49" charset="0"/>
              </a:rPr>
              <a:t>xname</a:t>
            </a:r>
            <a:r>
              <a:rPr kumimoji="1" lang="en-US" altLang="zh-CN" b="1">
                <a:ea typeface="宋体" pitchFamily="2" charset="-122"/>
                <a:cs typeface="Courier New" pitchFamily="49" charset="0"/>
              </a:rPr>
              <a:t>’</a:t>
            </a:r>
            <a:r>
              <a:rPr kumimoji="1" lang="en-US" altLang="zh-CN" b="1">
                <a:latin typeface="Courier New" pitchFamily="49" charset="0"/>
                <a:ea typeface="宋体" pitchFamily="2" charset="-122"/>
                <a:cs typeface="Courier New" pitchFamily="49" charset="0"/>
              </a:rPr>
              <a:t>,</a:t>
            </a:r>
            <a:r>
              <a:rPr kumimoji="1" lang="en-US" altLang="zh-CN" b="1">
                <a:ea typeface="宋体" pitchFamily="2" charset="-122"/>
                <a:cs typeface="Courier New" pitchFamily="49" charset="0"/>
              </a:rPr>
              <a:t>’</a:t>
            </a:r>
            <a:r>
              <a:rPr kumimoji="1" lang="en-US" altLang="zh-CN" b="1">
                <a:latin typeface="Courier New" pitchFamily="49" charset="0"/>
                <a:ea typeface="宋体" pitchFamily="2" charset="-122"/>
                <a:cs typeface="Courier New" pitchFamily="49" charset="0"/>
              </a:rPr>
              <a:t>yname</a:t>
            </a:r>
            <a:r>
              <a:rPr kumimoji="1" lang="en-US" altLang="zh-CN" b="1">
                <a:ea typeface="宋体" pitchFamily="2" charset="-122"/>
                <a:cs typeface="Courier New" pitchFamily="49" charset="0"/>
              </a:rPr>
              <a:t>’</a:t>
            </a:r>
            <a:r>
              <a:rPr kumimoji="1" lang="en-US" altLang="zh-CN" b="1">
                <a:latin typeface="Courier New" pitchFamily="49" charset="0"/>
                <a:ea typeface="宋体" pitchFamily="2" charset="-122"/>
                <a:cs typeface="Courier New" pitchFamily="49" charset="0"/>
              </a:rPr>
              <a:t>)</a:t>
            </a:r>
          </a:p>
        </p:txBody>
      </p:sp>
      <p:sp>
        <p:nvSpPr>
          <p:cNvPr id="15367" name="Rectangle 7"/>
          <p:cNvSpPr>
            <a:spLocks noChangeArrowheads="1"/>
          </p:cNvSpPr>
          <p:nvPr/>
        </p:nvSpPr>
        <p:spPr bwMode="auto">
          <a:xfrm>
            <a:off x="1063625" y="4256088"/>
            <a:ext cx="230505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linear</a:t>
            </a:r>
          </a:p>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interaction</a:t>
            </a:r>
          </a:p>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quadratic</a:t>
            </a:r>
          </a:p>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purequadratic</a:t>
            </a:r>
          </a:p>
        </p:txBody>
      </p:sp>
      <p:sp>
        <p:nvSpPr>
          <p:cNvPr id="15368" name="Rectangle 8"/>
          <p:cNvSpPr>
            <a:spLocks noChangeArrowheads="1"/>
          </p:cNvSpPr>
          <p:nvPr/>
        </p:nvSpPr>
        <p:spPr bwMode="auto">
          <a:xfrm>
            <a:off x="3848100" y="4227513"/>
            <a:ext cx="428625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zh-CN" altLang="en-US">
                <a:solidFill>
                  <a:srgbClr val="000048"/>
                </a:solidFill>
                <a:latin typeface="Arial" charset="0"/>
              </a:rPr>
              <a:t>线性项</a:t>
            </a:r>
          </a:p>
          <a:p>
            <a:pPr marL="230188" indent="-230188">
              <a:lnSpc>
                <a:spcPct val="90000"/>
              </a:lnSpc>
              <a:spcBef>
                <a:spcPct val="60000"/>
              </a:spcBef>
              <a:buClr>
                <a:schemeClr val="accent2"/>
              </a:buClr>
              <a:buSzPct val="75000"/>
              <a:buFont typeface="Wingdings" pitchFamily="2" charset="2"/>
              <a:buNone/>
            </a:pPr>
            <a:r>
              <a:rPr lang="zh-CN" altLang="en-US">
                <a:solidFill>
                  <a:srgbClr val="000048"/>
                </a:solidFill>
                <a:latin typeface="Arial" charset="0"/>
              </a:rPr>
              <a:t>常数项、线性项、交叉项</a:t>
            </a:r>
          </a:p>
          <a:p>
            <a:pPr marL="230188" indent="-230188">
              <a:lnSpc>
                <a:spcPct val="90000"/>
              </a:lnSpc>
              <a:spcBef>
                <a:spcPct val="60000"/>
              </a:spcBef>
              <a:buClr>
                <a:schemeClr val="accent2"/>
              </a:buClr>
              <a:buSzPct val="75000"/>
              <a:buFont typeface="Wingdings" pitchFamily="2" charset="2"/>
              <a:buNone/>
            </a:pPr>
            <a:r>
              <a:rPr lang="zh-CN" altLang="en-US">
                <a:solidFill>
                  <a:srgbClr val="000048"/>
                </a:solidFill>
                <a:latin typeface="Arial" charset="0"/>
              </a:rPr>
              <a:t>交叉项、平方项</a:t>
            </a:r>
          </a:p>
          <a:p>
            <a:pPr marL="230188" indent="-230188">
              <a:lnSpc>
                <a:spcPct val="90000"/>
              </a:lnSpc>
              <a:spcBef>
                <a:spcPct val="60000"/>
              </a:spcBef>
              <a:buClr>
                <a:schemeClr val="accent2"/>
              </a:buClr>
              <a:buSzPct val="75000"/>
              <a:buFont typeface="Wingdings" pitchFamily="2" charset="2"/>
              <a:buNone/>
            </a:pPr>
            <a:r>
              <a:rPr lang="zh-CN" altLang="en-US">
                <a:solidFill>
                  <a:srgbClr val="000048"/>
                </a:solidFill>
                <a:latin typeface="Arial" charset="0"/>
              </a:rPr>
              <a:t>常数项、线性项、平方项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4691">
                                            <p:txEl>
                                              <p:pRg st="0" end="0"/>
                                            </p:txEl>
                                          </p:spTgt>
                                        </p:tgtEl>
                                        <p:attrNameLst>
                                          <p:attrName>style.visibility</p:attrName>
                                        </p:attrNameLst>
                                      </p:cBhvr>
                                      <p:to>
                                        <p:strVal val="visible"/>
                                      </p:to>
                                    </p:set>
                                    <p:animEffect transition="in" filter="dissolve">
                                      <p:cBhvr>
                                        <p:cTn id="7" dur="500"/>
                                        <p:tgtEl>
                                          <p:spTgt spid="7546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4691">
                                            <p:txEl>
                                              <p:pRg st="1" end="1"/>
                                            </p:txEl>
                                          </p:spTgt>
                                        </p:tgtEl>
                                        <p:attrNameLst>
                                          <p:attrName>style.visibility</p:attrName>
                                        </p:attrNameLst>
                                      </p:cBhvr>
                                      <p:to>
                                        <p:strVal val="visible"/>
                                      </p:to>
                                    </p:set>
                                    <p:animEffect transition="in" filter="dissolve">
                                      <p:cBhvr>
                                        <p:cTn id="10" dur="500"/>
                                        <p:tgtEl>
                                          <p:spTgt spid="7546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54694"/>
                                        </p:tgtEl>
                                        <p:attrNameLst>
                                          <p:attrName>style.visibility</p:attrName>
                                        </p:attrNameLst>
                                      </p:cBhvr>
                                      <p:to>
                                        <p:strVal val="visible"/>
                                      </p:to>
                                    </p:set>
                                    <p:animEffect transition="in" filter="dissolve">
                                      <p:cBhvr>
                                        <p:cTn id="15" dur="500"/>
                                        <p:tgtEl>
                                          <p:spTgt spid="75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1" grpId="0" build="p" autoUpdateAnimBg="0"/>
      <p:bldP spid="75469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8163" y="652463"/>
            <a:ext cx="8080375" cy="420687"/>
          </a:xfrm>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pPr marL="230188" indent="-230188">
              <a:spcBef>
                <a:spcPct val="60000"/>
              </a:spcBef>
              <a:buClr>
                <a:schemeClr val="accent2"/>
              </a:buClr>
              <a:buSzPct val="75000"/>
              <a:buFont typeface="Wingdings" pitchFamily="2" charset="2"/>
              <a:buChar char="v"/>
              <a:tabLst/>
            </a:pPr>
            <a:r>
              <a:rPr lang="zh-CN" altLang="en-US" sz="2400" b="0" smtClean="0">
                <a:solidFill>
                  <a:srgbClr val="000048"/>
                </a:solidFill>
                <a:ea typeface="楷体_GB2312" pitchFamily="49" charset="-122"/>
              </a:rPr>
              <a:t>相应面分析                     </a:t>
            </a:r>
            <a:r>
              <a:rPr lang="en-US" altLang="zh-CN" sz="2400" b="0" smtClean="0">
                <a:solidFill>
                  <a:srgbClr val="000048"/>
                </a:solidFill>
                <a:ea typeface="楷体_GB2312" pitchFamily="49" charset="-122"/>
              </a:rPr>
              <a:t>rstool(x(:,2:3),y)</a:t>
            </a:r>
          </a:p>
        </p:txBody>
      </p:sp>
      <p:grpSp>
        <p:nvGrpSpPr>
          <p:cNvPr id="756739" name="Group 3"/>
          <p:cNvGrpSpPr>
            <a:grpSpLocks/>
          </p:cNvGrpSpPr>
          <p:nvPr/>
        </p:nvGrpSpPr>
        <p:grpSpPr bwMode="auto">
          <a:xfrm>
            <a:off x="585788" y="1200150"/>
            <a:ext cx="7848600" cy="3328988"/>
            <a:chOff x="192" y="1344"/>
            <a:chExt cx="5328" cy="2336"/>
          </a:xfrm>
        </p:grpSpPr>
        <p:pic>
          <p:nvPicPr>
            <p:cNvPr id="163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344"/>
              <a:ext cx="5328" cy="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5"/>
            <p:cNvSpPr txBox="1">
              <a:spLocks noChangeArrowheads="1"/>
            </p:cNvSpPr>
            <p:nvPr/>
          </p:nvSpPr>
          <p:spPr bwMode="auto">
            <a:xfrm>
              <a:off x="2063" y="3360"/>
              <a:ext cx="337"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25000">
                  <a:ea typeface="宋体" pitchFamily="2" charset="-122"/>
                </a:rPr>
                <a:t>1</a:t>
              </a:r>
              <a:endParaRPr kumimoji="1" lang="en-US" altLang="zh-CN" b="1">
                <a:ea typeface="宋体" pitchFamily="2" charset="-122"/>
              </a:endParaRPr>
            </a:p>
          </p:txBody>
        </p:sp>
        <p:sp>
          <p:nvSpPr>
            <p:cNvPr id="16394" name="Text Box 6"/>
            <p:cNvSpPr txBox="1">
              <a:spLocks noChangeArrowheads="1"/>
            </p:cNvSpPr>
            <p:nvPr/>
          </p:nvSpPr>
          <p:spPr bwMode="auto">
            <a:xfrm>
              <a:off x="4224" y="3360"/>
              <a:ext cx="3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b="1" i="1">
                  <a:ea typeface="宋体" pitchFamily="2" charset="-122"/>
                </a:rPr>
                <a:t>x</a:t>
              </a:r>
              <a:r>
                <a:rPr kumimoji="1" lang="en-US" altLang="zh-CN" b="1" baseline="-25000">
                  <a:ea typeface="宋体" pitchFamily="2" charset="-122"/>
                </a:rPr>
                <a:t>2</a:t>
              </a:r>
              <a:endParaRPr kumimoji="1" lang="en-US" altLang="zh-CN" b="1">
                <a:ea typeface="宋体" pitchFamily="2" charset="-122"/>
              </a:endParaRPr>
            </a:p>
          </p:txBody>
        </p:sp>
        <p:graphicFrame>
          <p:nvGraphicFramePr>
            <p:cNvPr id="16395" name="Object 7"/>
            <p:cNvGraphicFramePr>
              <a:graphicFrameLocks noChangeAspect="1"/>
            </p:cNvGraphicFramePr>
            <p:nvPr/>
          </p:nvGraphicFramePr>
          <p:xfrm>
            <a:off x="1008" y="1376"/>
            <a:ext cx="176" cy="256"/>
          </p:xfrm>
          <a:graphic>
            <a:graphicData uri="http://schemas.openxmlformats.org/presentationml/2006/ole">
              <mc:AlternateContent xmlns:mc="http://schemas.openxmlformats.org/markup-compatibility/2006">
                <mc:Choice xmlns:v="urn:schemas-microsoft-com:vml" Requires="v">
                  <p:oleObj spid="_x0000_s16396" name="Equation" r:id="rId4" imgW="139639" imgH="203112" progId="Equation.3">
                    <p:embed/>
                  </p:oleObj>
                </mc:Choice>
                <mc:Fallback>
                  <p:oleObj name="Equation" r:id="rId4" imgW="139639"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1376"/>
                          <a:ext cx="17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6744" name="Group 8"/>
          <p:cNvGrpSpPr>
            <a:grpSpLocks/>
          </p:cNvGrpSpPr>
          <p:nvPr/>
        </p:nvGrpSpPr>
        <p:grpSpPr bwMode="auto">
          <a:xfrm>
            <a:off x="1455738" y="5800725"/>
            <a:ext cx="6573837" cy="542925"/>
            <a:chOff x="768" y="3774"/>
            <a:chExt cx="4055" cy="398"/>
          </a:xfrm>
        </p:grpSpPr>
        <p:graphicFrame>
          <p:nvGraphicFramePr>
            <p:cNvPr id="16390" name="Object 9"/>
            <p:cNvGraphicFramePr>
              <a:graphicFrameLocks noChangeAspect="1"/>
            </p:cNvGraphicFramePr>
            <p:nvPr/>
          </p:nvGraphicFramePr>
          <p:xfrm>
            <a:off x="2688" y="3774"/>
            <a:ext cx="2135" cy="354"/>
          </p:xfrm>
          <a:graphic>
            <a:graphicData uri="http://schemas.openxmlformats.org/presentationml/2006/ole">
              <mc:AlternateContent xmlns:mc="http://schemas.openxmlformats.org/markup-compatibility/2006">
                <mc:Choice xmlns:v="urn:schemas-microsoft-com:vml" Requires="v">
                  <p:oleObj spid="_x0000_s16397" name="Equation" r:id="rId6" imgW="1625600" imgH="254000" progId="Equation.3">
                    <p:embed/>
                  </p:oleObj>
                </mc:Choice>
                <mc:Fallback>
                  <p:oleObj name="Equation" r:id="rId6" imgW="1625600" imgH="254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3774"/>
                          <a:ext cx="2135" cy="354"/>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10"/>
            <p:cNvSpPr txBox="1">
              <a:spLocks noChangeArrowheads="1"/>
            </p:cNvSpPr>
            <p:nvPr/>
          </p:nvSpPr>
          <p:spPr bwMode="auto">
            <a:xfrm>
              <a:off x="768" y="3791"/>
              <a:ext cx="1968" cy="38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sz="2800" b="1">
                  <a:ea typeface="宋体" pitchFamily="2" charset="-122"/>
                </a:rPr>
                <a:t>Export </a:t>
              </a:r>
              <a:r>
                <a:rPr kumimoji="1" lang="zh-CN" altLang="en-US" sz="2800" b="1">
                  <a:ea typeface="宋体" pitchFamily="2" charset="-122"/>
                </a:rPr>
                <a:t>：</a:t>
              </a:r>
            </a:p>
          </p:txBody>
        </p:sp>
      </p:grpSp>
      <p:sp>
        <p:nvSpPr>
          <p:cNvPr id="16389" name="Rectangle 11"/>
          <p:cNvSpPr>
            <a:spLocks noGrp="1" noChangeArrowheads="1"/>
          </p:cNvSpPr>
          <p:nvPr>
            <p:ph type="body" idx="1"/>
          </p:nvPr>
        </p:nvSpPr>
        <p:spPr>
          <a:xfrm>
            <a:off x="954088" y="4827588"/>
            <a:ext cx="7321550" cy="968375"/>
          </a:xfrm>
        </p:spPr>
        <p:txBody>
          <a:bodyPr/>
          <a:lstStyle/>
          <a:p>
            <a:r>
              <a:rPr lang="en-US" altLang="zh-CN" smtClean="0"/>
              <a:t>all:  beta  rmse  residuals</a:t>
            </a:r>
          </a:p>
          <a:p>
            <a:r>
              <a:rPr lang="en-US" altLang="zh-CN" smtClean="0"/>
              <a:t>       </a:t>
            </a:r>
            <a:r>
              <a:rPr lang="zh-CN" altLang="en-US" smtClean="0"/>
              <a:t>系数  均方差  残差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6739"/>
                                        </p:tgtEl>
                                        <p:attrNameLst>
                                          <p:attrName>style.visibility</p:attrName>
                                        </p:attrNameLst>
                                      </p:cBhvr>
                                      <p:to>
                                        <p:strVal val="visible"/>
                                      </p:to>
                                    </p:set>
                                    <p:animEffect transition="in" filter="dissolve">
                                      <p:cBhvr>
                                        <p:cTn id="7" dur="500"/>
                                        <p:tgtEl>
                                          <p:spTgt spid="756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6744"/>
                                        </p:tgtEl>
                                        <p:attrNameLst>
                                          <p:attrName>style.visibility</p:attrName>
                                        </p:attrNameLst>
                                      </p:cBhvr>
                                      <p:to>
                                        <p:strVal val="visible"/>
                                      </p:to>
                                    </p:set>
                                    <p:animEffect transition="in" filter="dissolve">
                                      <p:cBhvr>
                                        <p:cTn id="12" dur="500"/>
                                        <p:tgtEl>
                                          <p:spTgt spid="75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42963" y="658813"/>
            <a:ext cx="99060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评注</a:t>
            </a:r>
          </a:p>
        </p:txBody>
      </p:sp>
      <p:sp>
        <p:nvSpPr>
          <p:cNvPr id="17411" name="Rectangle 3"/>
          <p:cNvSpPr>
            <a:spLocks noGrp="1" noChangeArrowheads="1"/>
          </p:cNvSpPr>
          <p:nvPr>
            <p:ph type="body" idx="1"/>
          </p:nvPr>
        </p:nvSpPr>
        <p:spPr>
          <a:xfrm>
            <a:off x="792163" y="1550988"/>
            <a:ext cx="7321550" cy="3341687"/>
          </a:xfrm>
        </p:spPr>
        <p:txBody>
          <a:bodyPr/>
          <a:lstStyle/>
          <a:p>
            <a:r>
              <a:rPr lang="zh-CN" altLang="en-US" smtClean="0"/>
              <a:t>回归模型</a:t>
            </a:r>
          </a:p>
          <a:p>
            <a:pPr lvl="1"/>
            <a:r>
              <a:rPr lang="zh-CN" altLang="en-US" smtClean="0"/>
              <a:t>数据、经验、图形</a:t>
            </a:r>
          </a:p>
          <a:p>
            <a:pPr lvl="1"/>
            <a:r>
              <a:rPr lang="zh-CN" altLang="en-US" smtClean="0">
                <a:sym typeface="Symbol" pitchFamily="18" charset="2"/>
              </a:rPr>
              <a:t>回归变量、函数形式</a:t>
            </a:r>
          </a:p>
          <a:p>
            <a:r>
              <a:rPr lang="en-US" altLang="zh-CN" smtClean="0"/>
              <a:t>Matlab</a:t>
            </a:r>
            <a:r>
              <a:rPr lang="zh-CN" altLang="en-US" smtClean="0"/>
              <a:t>求解</a:t>
            </a:r>
          </a:p>
          <a:p>
            <a:pPr lvl="1"/>
            <a:r>
              <a:rPr lang="zh-CN" altLang="en-US" smtClean="0"/>
              <a:t>统计分析： </a:t>
            </a:r>
            <a:r>
              <a:rPr lang="en-US" altLang="zh-CN" smtClean="0"/>
              <a:t>R</a:t>
            </a:r>
            <a:r>
              <a:rPr lang="en-US" altLang="zh-CN" baseline="30000" smtClean="0"/>
              <a:t>2</a:t>
            </a:r>
            <a:r>
              <a:rPr lang="zh-CN" altLang="en-US" smtClean="0"/>
              <a:t>、</a:t>
            </a:r>
            <a:r>
              <a:rPr lang="en-US" altLang="zh-CN" smtClean="0"/>
              <a:t>F</a:t>
            </a:r>
            <a:r>
              <a:rPr lang="zh-CN" altLang="en-US" smtClean="0"/>
              <a:t>、</a:t>
            </a:r>
            <a:r>
              <a:rPr lang="en-US" altLang="zh-CN" smtClean="0"/>
              <a:t>p</a:t>
            </a:r>
          </a:p>
          <a:p>
            <a:pPr lvl="1"/>
            <a:r>
              <a:rPr lang="zh-CN" altLang="en-US" smtClean="0"/>
              <a:t>回归系数置信区间包含</a:t>
            </a:r>
            <a:r>
              <a:rPr lang="en-US" altLang="zh-CN" smtClean="0"/>
              <a:t>0</a:t>
            </a:r>
            <a:r>
              <a:rPr lang="zh-CN" altLang="en-US" smtClean="0"/>
              <a:t>点</a:t>
            </a:r>
            <a:r>
              <a:rPr lang="zh-CN" altLang="en-US" smtClean="0">
                <a:sym typeface="Symbol" pitchFamily="18" charset="2"/>
              </a:rPr>
              <a:t>改进</a:t>
            </a:r>
          </a:p>
          <a:p>
            <a:pPr lvl="1"/>
            <a:r>
              <a:rPr lang="zh-CN" altLang="en-US" smtClean="0">
                <a:sym typeface="Symbol" pitchFamily="18" charset="2"/>
              </a:rPr>
              <a:t>添加二次项、交叉项</a:t>
            </a:r>
            <a:r>
              <a:rPr lang="en-US" altLang="zh-CN" smtClean="0">
                <a:sym typeface="Symbol" pitchFamily="18" charset="2"/>
              </a:rPr>
              <a:t>……</a:t>
            </a:r>
          </a:p>
        </p:txBody>
      </p:sp>
      <p:pic>
        <p:nvPicPr>
          <p:cNvPr id="17412" name="Picture 4" descr="C:\Documents and Settings\sun\My Documents\临时\未命名.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588" y="800100"/>
            <a:ext cx="7810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22338" y="463550"/>
            <a:ext cx="7232650" cy="641350"/>
          </a:xfrm>
        </p:spPr>
        <p:txBody>
          <a:bodyPr/>
          <a:lstStyle/>
          <a:p>
            <a:r>
              <a:rPr lang="zh-CN" altLang="en-US" smtClean="0">
                <a:solidFill>
                  <a:schemeClr val="accent2"/>
                </a:solidFill>
              </a:rPr>
              <a:t>模型二  软件开发人员的薪金</a:t>
            </a:r>
          </a:p>
        </p:txBody>
      </p:sp>
      <p:sp>
        <p:nvSpPr>
          <p:cNvPr id="18435" name="Rectangle 3"/>
          <p:cNvSpPr>
            <a:spLocks noGrp="1" noChangeArrowheads="1"/>
          </p:cNvSpPr>
          <p:nvPr>
            <p:ph type="body" idx="1"/>
          </p:nvPr>
        </p:nvSpPr>
        <p:spPr>
          <a:xfrm>
            <a:off x="433388" y="1235075"/>
            <a:ext cx="8450262" cy="1150938"/>
          </a:xfrm>
        </p:spPr>
        <p:txBody>
          <a:bodyPr/>
          <a:lstStyle/>
          <a:p>
            <a:pPr>
              <a:spcBef>
                <a:spcPct val="20000"/>
              </a:spcBef>
            </a:pPr>
            <a:r>
              <a:rPr lang="zh-CN" altLang="en-US" smtClean="0"/>
              <a:t>薪金</a:t>
            </a:r>
            <a:r>
              <a:rPr lang="en-US" altLang="zh-CN" smtClean="0"/>
              <a:t>——</a:t>
            </a:r>
            <a:r>
              <a:rPr lang="zh-CN" altLang="en-US" smtClean="0"/>
              <a:t>资历、岗位、学历</a:t>
            </a:r>
          </a:p>
          <a:p>
            <a:pPr>
              <a:spcBef>
                <a:spcPct val="20000"/>
              </a:spcBef>
            </a:pPr>
            <a:r>
              <a:rPr lang="zh-CN" altLang="en-US" smtClean="0"/>
              <a:t>建立模型：分析人事策略的合理性，作为新聘用人员薪金的参考 </a:t>
            </a:r>
          </a:p>
        </p:txBody>
      </p:sp>
      <p:sp>
        <p:nvSpPr>
          <p:cNvPr id="18436" name="Text Box 4"/>
          <p:cNvSpPr txBox="1">
            <a:spLocks noChangeArrowheads="1"/>
          </p:cNvSpPr>
          <p:nvPr/>
        </p:nvSpPr>
        <p:spPr bwMode="auto">
          <a:xfrm>
            <a:off x="381000" y="5562600"/>
            <a:ext cx="8458200" cy="968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a:solidFill>
                  <a:srgbClr val="000048"/>
                </a:solidFill>
                <a:latin typeface="Arial" charset="0"/>
              </a:rPr>
              <a:t>资历</a:t>
            </a:r>
            <a:r>
              <a:rPr lang="en-US" altLang="zh-CN">
                <a:solidFill>
                  <a:srgbClr val="000048"/>
                </a:solidFill>
                <a:latin typeface="Arial" charset="0"/>
              </a:rPr>
              <a:t>~ </a:t>
            </a:r>
            <a:r>
              <a:rPr lang="zh-CN" altLang="en-US">
                <a:solidFill>
                  <a:srgbClr val="000048"/>
                </a:solidFill>
                <a:latin typeface="Arial" charset="0"/>
              </a:rPr>
              <a:t>从事专业工作的年数；管理</a:t>
            </a:r>
            <a:r>
              <a:rPr lang="en-US" altLang="zh-CN">
                <a:solidFill>
                  <a:srgbClr val="000048"/>
                </a:solidFill>
                <a:latin typeface="Arial" charset="0"/>
              </a:rPr>
              <a:t>~ 1=</a:t>
            </a:r>
            <a:r>
              <a:rPr lang="zh-CN" altLang="en-US">
                <a:solidFill>
                  <a:srgbClr val="000048"/>
                </a:solidFill>
                <a:latin typeface="Arial" charset="0"/>
              </a:rPr>
              <a:t>管理人员，</a:t>
            </a:r>
            <a:r>
              <a:rPr lang="en-US" altLang="zh-CN">
                <a:solidFill>
                  <a:srgbClr val="000048"/>
                </a:solidFill>
                <a:latin typeface="Arial" charset="0"/>
              </a:rPr>
              <a:t>0=</a:t>
            </a:r>
            <a:r>
              <a:rPr lang="zh-CN" altLang="en-US">
                <a:solidFill>
                  <a:srgbClr val="000048"/>
                </a:solidFill>
                <a:latin typeface="Arial" charset="0"/>
              </a:rPr>
              <a:t>非管理人员；教育</a:t>
            </a:r>
            <a:r>
              <a:rPr lang="en-US" altLang="zh-CN">
                <a:solidFill>
                  <a:srgbClr val="000048"/>
                </a:solidFill>
                <a:latin typeface="Arial" charset="0"/>
              </a:rPr>
              <a:t>~ 1=</a:t>
            </a:r>
            <a:r>
              <a:rPr lang="zh-CN" altLang="en-US">
                <a:solidFill>
                  <a:srgbClr val="000048"/>
                </a:solidFill>
                <a:latin typeface="Arial" charset="0"/>
              </a:rPr>
              <a:t>中学，</a:t>
            </a:r>
            <a:r>
              <a:rPr lang="en-US" altLang="zh-CN">
                <a:solidFill>
                  <a:srgbClr val="000048"/>
                </a:solidFill>
                <a:latin typeface="Arial" charset="0"/>
              </a:rPr>
              <a:t>2=</a:t>
            </a:r>
            <a:r>
              <a:rPr lang="zh-CN" altLang="en-US">
                <a:solidFill>
                  <a:srgbClr val="000048"/>
                </a:solidFill>
                <a:latin typeface="Arial" charset="0"/>
              </a:rPr>
              <a:t>大学，</a:t>
            </a:r>
            <a:r>
              <a:rPr lang="en-US" altLang="zh-CN">
                <a:solidFill>
                  <a:srgbClr val="000048"/>
                </a:solidFill>
                <a:latin typeface="Arial" charset="0"/>
              </a:rPr>
              <a:t>3=</a:t>
            </a:r>
            <a:r>
              <a:rPr lang="zh-CN" altLang="en-US">
                <a:solidFill>
                  <a:srgbClr val="000048"/>
                </a:solidFill>
                <a:latin typeface="Arial" charset="0"/>
              </a:rPr>
              <a:t>更高程度</a:t>
            </a:r>
          </a:p>
        </p:txBody>
      </p:sp>
      <p:sp>
        <p:nvSpPr>
          <p:cNvPr id="18437" name="Text Box 5"/>
          <p:cNvSpPr txBox="1">
            <a:spLocks noChangeArrowheads="1"/>
          </p:cNvSpPr>
          <p:nvPr/>
        </p:nvSpPr>
        <p:spPr bwMode="auto">
          <a:xfrm>
            <a:off x="2484438" y="2382838"/>
            <a:ext cx="4264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48"/>
                </a:solidFill>
                <a:latin typeface="Arial" charset="0"/>
              </a:rPr>
              <a:t>46</a:t>
            </a:r>
            <a:r>
              <a:rPr lang="zh-CN" altLang="en-US">
                <a:solidFill>
                  <a:srgbClr val="000048"/>
                </a:solidFill>
                <a:latin typeface="Arial" charset="0"/>
              </a:rPr>
              <a:t>名软件开发人员的档案资料</a:t>
            </a:r>
            <a:r>
              <a:rPr kumimoji="1" lang="zh-CN" altLang="en-US" sz="2800" b="1">
                <a:ea typeface="宋体" pitchFamily="2" charset="-122"/>
              </a:rPr>
              <a:t> </a:t>
            </a:r>
          </a:p>
        </p:txBody>
      </p:sp>
      <p:graphicFrame>
        <p:nvGraphicFramePr>
          <p:cNvPr id="759814" name="Group 6"/>
          <p:cNvGraphicFramePr>
            <a:graphicFrameLocks noGrp="1"/>
          </p:cNvGraphicFramePr>
          <p:nvPr/>
        </p:nvGraphicFramePr>
        <p:xfrm>
          <a:off x="1085850" y="2909888"/>
          <a:ext cx="6967538" cy="2633661"/>
        </p:xfrm>
        <a:graphic>
          <a:graphicData uri="http://schemas.openxmlformats.org/drawingml/2006/table">
            <a:tbl>
              <a:tblPr/>
              <a:tblGrid>
                <a:gridCol w="1214438"/>
                <a:gridCol w="1417637"/>
                <a:gridCol w="1428750"/>
                <a:gridCol w="1547813"/>
                <a:gridCol w="1358900"/>
              </a:tblGrid>
              <a:tr h="457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编号</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薪金</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资历</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管理</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教育</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13876</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11608</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33">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45</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19207</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17</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46</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19346</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20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pic>
        <p:nvPicPr>
          <p:cNvPr id="18482" name="Picture 50" descr="D:\数码宝贝\图\贴画\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7988" y="514350"/>
            <a:ext cx="7635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8675" y="541338"/>
            <a:ext cx="172085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模型假设</a:t>
            </a:r>
          </a:p>
        </p:txBody>
      </p:sp>
      <p:sp>
        <p:nvSpPr>
          <p:cNvPr id="19459" name="Rectangle 3"/>
          <p:cNvSpPr>
            <a:spLocks noGrp="1" noChangeArrowheads="1"/>
          </p:cNvSpPr>
          <p:nvPr>
            <p:ph type="body" idx="1"/>
          </p:nvPr>
        </p:nvSpPr>
        <p:spPr>
          <a:xfrm>
            <a:off x="819150" y="1087438"/>
            <a:ext cx="7321550" cy="785812"/>
          </a:xfrm>
        </p:spPr>
        <p:txBody>
          <a:bodyPr/>
          <a:lstStyle/>
          <a:p>
            <a:pPr>
              <a:spcBef>
                <a:spcPct val="10000"/>
              </a:spcBef>
            </a:pPr>
            <a:r>
              <a:rPr lang="zh-CN" altLang="en-US" smtClean="0"/>
              <a:t>假设： </a:t>
            </a:r>
            <a:r>
              <a:rPr lang="en-US" altLang="zh-CN" smtClean="0"/>
              <a:t>y~ </a:t>
            </a:r>
            <a:r>
              <a:rPr lang="zh-CN" altLang="en-US" smtClean="0"/>
              <a:t>薪金，</a:t>
            </a:r>
            <a:r>
              <a:rPr lang="en-US" altLang="zh-CN" smtClean="0"/>
              <a:t>x1 ~</a:t>
            </a:r>
            <a:r>
              <a:rPr lang="zh-CN" altLang="en-US" smtClean="0"/>
              <a:t>资历（年）</a:t>
            </a:r>
          </a:p>
          <a:p>
            <a:pPr>
              <a:spcBef>
                <a:spcPct val="10000"/>
              </a:spcBef>
              <a:buFont typeface="Wingdings" pitchFamily="2" charset="2"/>
              <a:buNone/>
            </a:pPr>
            <a:r>
              <a:rPr lang="zh-CN" altLang="en-US" smtClean="0"/>
              <a:t>              </a:t>
            </a:r>
            <a:r>
              <a:rPr lang="en-US" altLang="zh-CN" smtClean="0"/>
              <a:t>x2 = 1~ </a:t>
            </a:r>
            <a:r>
              <a:rPr lang="zh-CN" altLang="en-US" smtClean="0"/>
              <a:t>管理人员，</a:t>
            </a:r>
            <a:r>
              <a:rPr lang="en-US" altLang="zh-CN" smtClean="0"/>
              <a:t>0~ </a:t>
            </a:r>
            <a:r>
              <a:rPr lang="zh-CN" altLang="en-US" smtClean="0"/>
              <a:t>非管理人员</a:t>
            </a:r>
          </a:p>
        </p:txBody>
      </p:sp>
      <p:sp>
        <p:nvSpPr>
          <p:cNvPr id="761860" name="Rectangle 4"/>
          <p:cNvSpPr>
            <a:spLocks noChangeArrowheads="1"/>
          </p:cNvSpPr>
          <p:nvPr/>
        </p:nvSpPr>
        <p:spPr bwMode="auto">
          <a:xfrm>
            <a:off x="2074863" y="1862138"/>
            <a:ext cx="5360987" cy="5302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en-US" altLang="zh-CN">
                <a:solidFill>
                  <a:srgbClr val="000048"/>
                </a:solidFill>
                <a:latin typeface="Arial" charset="0"/>
              </a:rPr>
              <a:t>1 ~</a:t>
            </a:r>
            <a:r>
              <a:rPr lang="zh-CN" altLang="en-US">
                <a:solidFill>
                  <a:srgbClr val="000048"/>
                </a:solidFill>
                <a:latin typeface="Arial" charset="0"/>
              </a:rPr>
              <a:t>中学   </a:t>
            </a:r>
            <a:r>
              <a:rPr lang="en-US" altLang="zh-CN">
                <a:solidFill>
                  <a:srgbClr val="000048"/>
                </a:solidFill>
                <a:latin typeface="Arial" charset="0"/>
              </a:rPr>
              <a:t>2 ~</a:t>
            </a:r>
            <a:r>
              <a:rPr lang="zh-CN" altLang="en-US">
                <a:solidFill>
                  <a:srgbClr val="000048"/>
                </a:solidFill>
                <a:latin typeface="Arial" charset="0"/>
              </a:rPr>
              <a:t>大学   </a:t>
            </a:r>
            <a:r>
              <a:rPr lang="en-US" altLang="zh-CN">
                <a:solidFill>
                  <a:srgbClr val="000048"/>
                </a:solidFill>
                <a:latin typeface="Arial" charset="0"/>
              </a:rPr>
              <a:t>3 ~</a:t>
            </a:r>
            <a:r>
              <a:rPr lang="zh-CN" altLang="en-US">
                <a:solidFill>
                  <a:srgbClr val="000048"/>
                </a:solidFill>
                <a:latin typeface="Arial" charset="0"/>
              </a:rPr>
              <a:t>更高？</a:t>
            </a:r>
          </a:p>
        </p:txBody>
      </p:sp>
      <p:graphicFrame>
        <p:nvGraphicFramePr>
          <p:cNvPr id="761861" name="Object 5"/>
          <p:cNvGraphicFramePr>
            <a:graphicFrameLocks noChangeAspect="1"/>
          </p:cNvGraphicFramePr>
          <p:nvPr/>
        </p:nvGraphicFramePr>
        <p:xfrm>
          <a:off x="1884363" y="2333625"/>
          <a:ext cx="1855787" cy="965200"/>
        </p:xfrm>
        <a:graphic>
          <a:graphicData uri="http://schemas.openxmlformats.org/presentationml/2006/ole">
            <mc:AlternateContent xmlns:mc="http://schemas.openxmlformats.org/markup-compatibility/2006">
              <mc:Choice xmlns:v="urn:schemas-microsoft-com:vml" Requires="v">
                <p:oleObj spid="_x0000_s19471" r:id="rId4" imgW="952087" imgH="482391" progId="Equation.3">
                  <p:embed/>
                </p:oleObj>
              </mc:Choice>
              <mc:Fallback>
                <p:oleObj r:id="rId4" imgW="952087" imgH="48239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4363" y="2333625"/>
                        <a:ext cx="185578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1862" name="Object 6"/>
          <p:cNvGraphicFramePr>
            <a:graphicFrameLocks noChangeAspect="1"/>
          </p:cNvGraphicFramePr>
          <p:nvPr/>
        </p:nvGraphicFramePr>
        <p:xfrm>
          <a:off x="1911350" y="3241675"/>
          <a:ext cx="1828800" cy="973138"/>
        </p:xfrm>
        <a:graphic>
          <a:graphicData uri="http://schemas.openxmlformats.org/presentationml/2006/ole">
            <mc:AlternateContent xmlns:mc="http://schemas.openxmlformats.org/markup-compatibility/2006">
              <mc:Choice xmlns:v="urn:schemas-microsoft-com:vml" Requires="v">
                <p:oleObj spid="_x0000_s19472" r:id="rId6" imgW="977476" imgH="482391" progId="Equation.3">
                  <p:embed/>
                </p:oleObj>
              </mc:Choice>
              <mc:Fallback>
                <p:oleObj r:id="rId6" imgW="977476" imgH="48239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1350" y="3241675"/>
                        <a:ext cx="18288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1863" name="Text Box 7"/>
          <p:cNvSpPr txBox="1">
            <a:spLocks noChangeArrowheads="1"/>
          </p:cNvSpPr>
          <p:nvPr/>
        </p:nvSpPr>
        <p:spPr bwMode="auto">
          <a:xfrm>
            <a:off x="938213" y="4175125"/>
            <a:ext cx="6324600" cy="9318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10000"/>
              </a:spcBef>
              <a:buClr>
                <a:schemeClr val="accent2"/>
              </a:buClr>
              <a:buSzPct val="75000"/>
              <a:buFont typeface="Wingdings" pitchFamily="2" charset="2"/>
              <a:buChar char="v"/>
            </a:pPr>
            <a:r>
              <a:rPr lang="zh-CN" altLang="en-US">
                <a:solidFill>
                  <a:srgbClr val="000048"/>
                </a:solidFill>
                <a:latin typeface="Arial" charset="0"/>
              </a:rPr>
              <a:t>假设： 资历每加一年薪金的增长是常数；</a:t>
            </a:r>
          </a:p>
          <a:p>
            <a:pPr eaLnBrk="1" hangingPunct="1">
              <a:lnSpc>
                <a:spcPct val="120000"/>
              </a:lnSpc>
              <a:spcBef>
                <a:spcPct val="20000"/>
              </a:spcBef>
            </a:pPr>
            <a:r>
              <a:rPr lang="zh-CN" altLang="en-US">
                <a:solidFill>
                  <a:srgbClr val="000048"/>
                </a:solidFill>
                <a:latin typeface="Arial" charset="0"/>
              </a:rPr>
              <a:t>              管理、教育、资历之间无交互作用 </a:t>
            </a:r>
          </a:p>
        </p:txBody>
      </p:sp>
      <p:sp>
        <p:nvSpPr>
          <p:cNvPr id="761864" name="Text Box 8"/>
          <p:cNvSpPr txBox="1">
            <a:spLocks noChangeArrowheads="1"/>
          </p:cNvSpPr>
          <p:nvPr/>
        </p:nvSpPr>
        <p:spPr bwMode="auto">
          <a:xfrm>
            <a:off x="1049338" y="1906588"/>
            <a:ext cx="1077912"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教育</a:t>
            </a:r>
            <a:r>
              <a:rPr lang="en-US" altLang="zh-CN">
                <a:solidFill>
                  <a:srgbClr val="000048"/>
                </a:solidFill>
                <a:latin typeface="Arial" charset="0"/>
              </a:rPr>
              <a:t>=</a:t>
            </a:r>
          </a:p>
        </p:txBody>
      </p:sp>
      <p:graphicFrame>
        <p:nvGraphicFramePr>
          <p:cNvPr id="761865" name="Object 9"/>
          <p:cNvGraphicFramePr>
            <a:graphicFrameLocks noChangeAspect="1"/>
          </p:cNvGraphicFramePr>
          <p:nvPr/>
        </p:nvGraphicFramePr>
        <p:xfrm>
          <a:off x="1930400" y="5708650"/>
          <a:ext cx="5678488" cy="552450"/>
        </p:xfrm>
        <a:graphic>
          <a:graphicData uri="http://schemas.openxmlformats.org/presentationml/2006/ole">
            <mc:AlternateContent xmlns:mc="http://schemas.openxmlformats.org/markup-compatibility/2006">
              <mc:Choice xmlns:v="urn:schemas-microsoft-com:vml" Requires="v">
                <p:oleObj spid="_x0000_s19473" r:id="rId8" imgW="2349500" imgH="228600" progId="Equation.3">
                  <p:embed/>
                </p:oleObj>
              </mc:Choice>
              <mc:Fallback>
                <p:oleObj r:id="rId8" imgW="23495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0400" y="5708650"/>
                        <a:ext cx="5678488" cy="5524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1866" name="Text Box 10"/>
          <p:cNvSpPr txBox="1">
            <a:spLocks noChangeArrowheads="1"/>
          </p:cNvSpPr>
          <p:nvPr/>
        </p:nvSpPr>
        <p:spPr bwMode="auto">
          <a:xfrm>
            <a:off x="955675" y="5113338"/>
            <a:ext cx="2703513" cy="528637"/>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a:solidFill>
                  <a:srgbClr val="000066"/>
                </a:solidFill>
                <a:latin typeface="Arial" charset="0"/>
              </a:rPr>
              <a:t>模型：线性回归</a:t>
            </a:r>
          </a:p>
        </p:txBody>
      </p:sp>
      <p:sp>
        <p:nvSpPr>
          <p:cNvPr id="761867" name="Text Box 11"/>
          <p:cNvSpPr txBox="1">
            <a:spLocks noChangeArrowheads="1"/>
          </p:cNvSpPr>
          <p:nvPr/>
        </p:nvSpPr>
        <p:spPr bwMode="auto">
          <a:xfrm>
            <a:off x="5464175" y="6126163"/>
            <a:ext cx="3033713"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回归系数   随机误差 </a:t>
            </a:r>
          </a:p>
        </p:txBody>
      </p:sp>
      <p:grpSp>
        <p:nvGrpSpPr>
          <p:cNvPr id="761868" name="Group 12"/>
          <p:cNvGrpSpPr>
            <a:grpSpLocks/>
          </p:cNvGrpSpPr>
          <p:nvPr/>
        </p:nvGrpSpPr>
        <p:grpSpPr bwMode="auto">
          <a:xfrm>
            <a:off x="4013200" y="2511425"/>
            <a:ext cx="3355975" cy="1406525"/>
            <a:chOff x="3360" y="1152"/>
            <a:chExt cx="2160" cy="886"/>
          </a:xfrm>
        </p:grpSpPr>
        <p:sp>
          <p:nvSpPr>
            <p:cNvPr id="19469" name="Text Box 13"/>
            <p:cNvSpPr txBox="1">
              <a:spLocks noChangeArrowheads="1"/>
            </p:cNvSpPr>
            <p:nvPr/>
          </p:nvSpPr>
          <p:spPr bwMode="auto">
            <a:xfrm>
              <a:off x="3552" y="1152"/>
              <a:ext cx="1968" cy="88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a:solidFill>
                    <a:srgbClr val="000048"/>
                  </a:solidFill>
                  <a:latin typeface="Arial" charset="0"/>
                </a:rPr>
                <a:t>中学：</a:t>
              </a:r>
              <a:r>
                <a:rPr lang="en-US" altLang="zh-CN">
                  <a:solidFill>
                    <a:srgbClr val="000048"/>
                  </a:solidFill>
                  <a:latin typeface="Arial" charset="0"/>
                </a:rPr>
                <a:t>x3=1, x4=0 </a:t>
              </a:r>
              <a:r>
                <a:rPr lang="zh-CN" altLang="en-US">
                  <a:solidFill>
                    <a:srgbClr val="000048"/>
                  </a:solidFill>
                  <a:latin typeface="Arial" charset="0"/>
                </a:rPr>
                <a:t>；大学：</a:t>
              </a:r>
              <a:r>
                <a:rPr lang="en-US" altLang="zh-CN">
                  <a:solidFill>
                    <a:srgbClr val="000048"/>
                  </a:solidFill>
                  <a:latin typeface="Arial" charset="0"/>
                </a:rPr>
                <a:t>x3=0, x4=1</a:t>
              </a:r>
              <a:r>
                <a:rPr lang="zh-CN" altLang="en-US">
                  <a:solidFill>
                    <a:srgbClr val="000048"/>
                  </a:solidFill>
                  <a:latin typeface="Arial" charset="0"/>
                </a:rPr>
                <a:t>； 更高：</a:t>
              </a:r>
              <a:r>
                <a:rPr lang="en-US" altLang="zh-CN">
                  <a:solidFill>
                    <a:srgbClr val="000048"/>
                  </a:solidFill>
                  <a:latin typeface="Arial" charset="0"/>
                </a:rPr>
                <a:t>x3=0, x4=0 </a:t>
              </a:r>
            </a:p>
          </p:txBody>
        </p:sp>
        <p:sp>
          <p:nvSpPr>
            <p:cNvPr id="19470" name="AutoShape 14"/>
            <p:cNvSpPr>
              <a:spLocks noChangeArrowheads="1"/>
            </p:cNvSpPr>
            <p:nvPr/>
          </p:nvSpPr>
          <p:spPr bwMode="auto">
            <a:xfrm>
              <a:off x="3360" y="1536"/>
              <a:ext cx="96"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1864"/>
                                        </p:tgtEl>
                                        <p:attrNameLst>
                                          <p:attrName>style.visibility</p:attrName>
                                        </p:attrNameLst>
                                      </p:cBhvr>
                                      <p:to>
                                        <p:strVal val="visible"/>
                                      </p:to>
                                    </p:set>
                                    <p:anim calcmode="lin" valueType="num">
                                      <p:cBhvr additive="base">
                                        <p:cTn id="7" dur="500" fill="hold"/>
                                        <p:tgtEl>
                                          <p:spTgt spid="761864"/>
                                        </p:tgtEl>
                                        <p:attrNameLst>
                                          <p:attrName>ppt_x</p:attrName>
                                        </p:attrNameLst>
                                      </p:cBhvr>
                                      <p:tavLst>
                                        <p:tav tm="0">
                                          <p:val>
                                            <p:strVal val="0-#ppt_w/2"/>
                                          </p:val>
                                        </p:tav>
                                        <p:tav tm="100000">
                                          <p:val>
                                            <p:strVal val="#ppt_x"/>
                                          </p:val>
                                        </p:tav>
                                      </p:tavLst>
                                    </p:anim>
                                    <p:anim calcmode="lin" valueType="num">
                                      <p:cBhvr additive="base">
                                        <p:cTn id="8" dur="500" fill="hold"/>
                                        <p:tgtEl>
                                          <p:spTgt spid="7618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61860"/>
                                        </p:tgtEl>
                                        <p:attrNameLst>
                                          <p:attrName>style.visibility</p:attrName>
                                        </p:attrNameLst>
                                      </p:cBhvr>
                                      <p:to>
                                        <p:strVal val="visible"/>
                                      </p:to>
                                    </p:set>
                                    <p:animEffect transition="in" filter="box(in)">
                                      <p:cBhvr>
                                        <p:cTn id="13" dur="500"/>
                                        <p:tgtEl>
                                          <p:spTgt spid="7618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61861"/>
                                        </p:tgtEl>
                                        <p:attrNameLst>
                                          <p:attrName>style.visibility</p:attrName>
                                        </p:attrNameLst>
                                      </p:cBhvr>
                                      <p:to>
                                        <p:strVal val="visible"/>
                                      </p:to>
                                    </p:set>
                                    <p:anim calcmode="lin" valueType="num">
                                      <p:cBhvr>
                                        <p:cTn id="18" dur="500" fill="hold"/>
                                        <p:tgtEl>
                                          <p:spTgt spid="761861"/>
                                        </p:tgtEl>
                                        <p:attrNameLst>
                                          <p:attrName>ppt_w</p:attrName>
                                        </p:attrNameLst>
                                      </p:cBhvr>
                                      <p:tavLst>
                                        <p:tav tm="0">
                                          <p:val>
                                            <p:fltVal val="0"/>
                                          </p:val>
                                        </p:tav>
                                        <p:tav tm="100000">
                                          <p:val>
                                            <p:strVal val="#ppt_w"/>
                                          </p:val>
                                        </p:tav>
                                      </p:tavLst>
                                    </p:anim>
                                    <p:anim calcmode="lin" valueType="num">
                                      <p:cBhvr>
                                        <p:cTn id="19" dur="500" fill="hold"/>
                                        <p:tgtEl>
                                          <p:spTgt spid="76186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761862"/>
                                        </p:tgtEl>
                                        <p:attrNameLst>
                                          <p:attrName>style.visibility</p:attrName>
                                        </p:attrNameLst>
                                      </p:cBhvr>
                                      <p:to>
                                        <p:strVal val="visible"/>
                                      </p:to>
                                    </p:set>
                                    <p:anim calcmode="lin" valueType="num">
                                      <p:cBhvr>
                                        <p:cTn id="24" dur="500" fill="hold"/>
                                        <p:tgtEl>
                                          <p:spTgt spid="761862"/>
                                        </p:tgtEl>
                                        <p:attrNameLst>
                                          <p:attrName>ppt_w</p:attrName>
                                        </p:attrNameLst>
                                      </p:cBhvr>
                                      <p:tavLst>
                                        <p:tav tm="0">
                                          <p:val>
                                            <p:fltVal val="0"/>
                                          </p:val>
                                        </p:tav>
                                        <p:tav tm="100000">
                                          <p:val>
                                            <p:strVal val="#ppt_w"/>
                                          </p:val>
                                        </p:tav>
                                      </p:tavLst>
                                    </p:anim>
                                    <p:anim calcmode="lin" valueType="num">
                                      <p:cBhvr>
                                        <p:cTn id="25" dur="500" fill="hold"/>
                                        <p:tgtEl>
                                          <p:spTgt spid="76186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61868"/>
                                        </p:tgtEl>
                                        <p:attrNameLst>
                                          <p:attrName>style.visibility</p:attrName>
                                        </p:attrNameLst>
                                      </p:cBhvr>
                                      <p:to>
                                        <p:strVal val="visible"/>
                                      </p:to>
                                    </p:set>
                                    <p:animEffect transition="in" filter="blinds(horizontal)">
                                      <p:cBhvr>
                                        <p:cTn id="30" dur="500"/>
                                        <p:tgtEl>
                                          <p:spTgt spid="7618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61863"/>
                                        </p:tgtEl>
                                        <p:attrNameLst>
                                          <p:attrName>style.visibility</p:attrName>
                                        </p:attrNameLst>
                                      </p:cBhvr>
                                      <p:to>
                                        <p:strVal val="visible"/>
                                      </p:to>
                                    </p:set>
                                    <p:animEffect transition="in" filter="dissolve">
                                      <p:cBhvr>
                                        <p:cTn id="35" dur="500"/>
                                        <p:tgtEl>
                                          <p:spTgt spid="76186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761866"/>
                                        </p:tgtEl>
                                        <p:attrNameLst>
                                          <p:attrName>style.visibility</p:attrName>
                                        </p:attrNameLst>
                                      </p:cBhvr>
                                      <p:to>
                                        <p:strVal val="visible"/>
                                      </p:to>
                                    </p:set>
                                    <p:anim calcmode="lin" valueType="num">
                                      <p:cBhvr additive="base">
                                        <p:cTn id="40" dur="500"/>
                                        <p:tgtEl>
                                          <p:spTgt spid="761866"/>
                                        </p:tgtEl>
                                        <p:attrNameLst>
                                          <p:attrName>ppt_x</p:attrName>
                                        </p:attrNameLst>
                                      </p:cBhvr>
                                      <p:tavLst>
                                        <p:tav tm="0">
                                          <p:val>
                                            <p:strVal val="#ppt_x-#ppt_w*1.125000"/>
                                          </p:val>
                                        </p:tav>
                                        <p:tav tm="100000">
                                          <p:val>
                                            <p:strVal val="#ppt_x"/>
                                          </p:val>
                                        </p:tav>
                                      </p:tavLst>
                                    </p:anim>
                                    <p:animEffect transition="in" filter="wipe(right)">
                                      <p:cBhvr>
                                        <p:cTn id="41" dur="500"/>
                                        <p:tgtEl>
                                          <p:spTgt spid="7618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272" fill="hold" nodeType="clickEffect">
                                  <p:stCondLst>
                                    <p:cond delay="0"/>
                                  </p:stCondLst>
                                  <p:childTnLst>
                                    <p:set>
                                      <p:cBhvr>
                                        <p:cTn id="45" dur="1" fill="hold">
                                          <p:stCondLst>
                                            <p:cond delay="0"/>
                                          </p:stCondLst>
                                        </p:cTn>
                                        <p:tgtEl>
                                          <p:spTgt spid="761865"/>
                                        </p:tgtEl>
                                        <p:attrNameLst>
                                          <p:attrName>style.visibility</p:attrName>
                                        </p:attrNameLst>
                                      </p:cBhvr>
                                      <p:to>
                                        <p:strVal val="visible"/>
                                      </p:to>
                                    </p:set>
                                    <p:anim calcmode="lin" valueType="num">
                                      <p:cBhvr>
                                        <p:cTn id="46" dur="500" fill="hold"/>
                                        <p:tgtEl>
                                          <p:spTgt spid="761865"/>
                                        </p:tgtEl>
                                        <p:attrNameLst>
                                          <p:attrName>ppt_w</p:attrName>
                                        </p:attrNameLst>
                                      </p:cBhvr>
                                      <p:tavLst>
                                        <p:tav tm="0">
                                          <p:val>
                                            <p:strVal val="2/3*#ppt_w"/>
                                          </p:val>
                                        </p:tav>
                                        <p:tav tm="100000">
                                          <p:val>
                                            <p:strVal val="#ppt_w"/>
                                          </p:val>
                                        </p:tav>
                                      </p:tavLst>
                                    </p:anim>
                                    <p:anim calcmode="lin" valueType="num">
                                      <p:cBhvr>
                                        <p:cTn id="47" dur="500" fill="hold"/>
                                        <p:tgtEl>
                                          <p:spTgt spid="761865"/>
                                        </p:tgtEl>
                                        <p:attrNameLst>
                                          <p:attrName>ppt_h</p:attrName>
                                        </p:attrNameLst>
                                      </p:cBhvr>
                                      <p:tavLst>
                                        <p:tav tm="0">
                                          <p:val>
                                            <p:strVal val="2/3*#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761867"/>
                                        </p:tgtEl>
                                        <p:attrNameLst>
                                          <p:attrName>style.visibility</p:attrName>
                                        </p:attrNameLst>
                                      </p:cBhvr>
                                      <p:to>
                                        <p:strVal val="visible"/>
                                      </p:to>
                                    </p:set>
                                    <p:anim calcmode="lin" valueType="num">
                                      <p:cBhvr additive="base">
                                        <p:cTn id="52" dur="500"/>
                                        <p:tgtEl>
                                          <p:spTgt spid="761867"/>
                                        </p:tgtEl>
                                        <p:attrNameLst>
                                          <p:attrName>ppt_y</p:attrName>
                                        </p:attrNameLst>
                                      </p:cBhvr>
                                      <p:tavLst>
                                        <p:tav tm="0">
                                          <p:val>
                                            <p:strVal val="#ppt_y+#ppt_h*1.125000"/>
                                          </p:val>
                                        </p:tav>
                                        <p:tav tm="100000">
                                          <p:val>
                                            <p:strVal val="#ppt_y"/>
                                          </p:val>
                                        </p:tav>
                                      </p:tavLst>
                                    </p:anim>
                                    <p:animEffect transition="in" filter="wipe(up)">
                                      <p:cBhvr>
                                        <p:cTn id="53" dur="500"/>
                                        <p:tgtEl>
                                          <p:spTgt spid="76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autoUpdateAnimBg="0"/>
      <p:bldP spid="761863" grpId="0" autoUpdateAnimBg="0"/>
      <p:bldP spid="761864" grpId="0" autoUpdateAnimBg="0"/>
      <p:bldP spid="761866" grpId="0" animBg="1" autoUpdateAnimBg="0"/>
      <p:bldP spid="76186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11175" y="514350"/>
            <a:ext cx="1641475"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模型求解</a:t>
            </a:r>
          </a:p>
        </p:txBody>
      </p:sp>
      <p:sp>
        <p:nvSpPr>
          <p:cNvPr id="763907" name="Rectangle 3"/>
          <p:cNvSpPr>
            <a:spLocks noGrp="1" noChangeArrowheads="1"/>
          </p:cNvSpPr>
          <p:nvPr>
            <p:ph type="body" idx="1"/>
          </p:nvPr>
        </p:nvSpPr>
        <p:spPr>
          <a:xfrm>
            <a:off x="468313" y="1296988"/>
            <a:ext cx="8142287" cy="1296987"/>
          </a:xfrm>
        </p:spPr>
        <p:txBody>
          <a:bodyPr/>
          <a:lstStyle/>
          <a:p>
            <a:pPr>
              <a:spcBef>
                <a:spcPct val="30000"/>
              </a:spcBef>
            </a:pPr>
            <a:r>
              <a:rPr lang="en-US" altLang="zh-CN" smtClean="0"/>
              <a:t> </a:t>
            </a:r>
            <a:r>
              <a:rPr kumimoji="1" lang="en-US" altLang="zh-CN" i="1" smtClean="0">
                <a:solidFill>
                  <a:srgbClr val="000052"/>
                </a:solidFill>
              </a:rPr>
              <a:t>x</a:t>
            </a:r>
            <a:r>
              <a:rPr kumimoji="1" lang="en-US" altLang="zh-CN" baseline="-30000" smtClean="0">
                <a:solidFill>
                  <a:srgbClr val="000052"/>
                </a:solidFill>
              </a:rPr>
              <a:t>1</a:t>
            </a:r>
            <a:r>
              <a:rPr kumimoji="1" lang="en-US" altLang="zh-CN" i="1" smtClean="0">
                <a:solidFill>
                  <a:srgbClr val="000052"/>
                </a:solidFill>
              </a:rPr>
              <a:t>~</a:t>
            </a:r>
            <a:r>
              <a:rPr kumimoji="1" lang="zh-CN" altLang="en-US" smtClean="0">
                <a:solidFill>
                  <a:srgbClr val="000052"/>
                </a:solidFill>
              </a:rPr>
              <a:t>资历</a:t>
            </a:r>
            <a:r>
              <a:rPr kumimoji="1" lang="en-US" altLang="zh-CN" smtClean="0">
                <a:solidFill>
                  <a:srgbClr val="000052"/>
                </a:solidFill>
              </a:rPr>
              <a:t>(</a:t>
            </a:r>
            <a:r>
              <a:rPr kumimoji="1" lang="zh-CN" altLang="en-US" smtClean="0">
                <a:solidFill>
                  <a:srgbClr val="000052"/>
                </a:solidFill>
              </a:rPr>
              <a:t>年</a:t>
            </a:r>
            <a:r>
              <a:rPr kumimoji="1" lang="en-US" altLang="zh-CN" smtClean="0">
                <a:solidFill>
                  <a:srgbClr val="000052"/>
                </a:solidFill>
              </a:rPr>
              <a:t>) </a:t>
            </a:r>
          </a:p>
          <a:p>
            <a:pPr>
              <a:spcBef>
                <a:spcPct val="30000"/>
              </a:spcBef>
            </a:pPr>
            <a:r>
              <a:rPr kumimoji="1" lang="en-US" altLang="zh-CN" smtClean="0">
                <a:solidFill>
                  <a:srgbClr val="000052"/>
                </a:solidFill>
              </a:rPr>
              <a:t> </a:t>
            </a:r>
            <a:r>
              <a:rPr kumimoji="1" lang="en-US" altLang="zh-CN" i="1" smtClean="0">
                <a:solidFill>
                  <a:srgbClr val="000052"/>
                </a:solidFill>
              </a:rPr>
              <a:t>x</a:t>
            </a:r>
            <a:r>
              <a:rPr kumimoji="1" lang="en-US" altLang="zh-CN" baseline="-30000" smtClean="0">
                <a:solidFill>
                  <a:srgbClr val="000052"/>
                </a:solidFill>
              </a:rPr>
              <a:t>2 </a:t>
            </a:r>
            <a:r>
              <a:rPr kumimoji="1" lang="en-US" altLang="zh-CN" smtClean="0">
                <a:solidFill>
                  <a:srgbClr val="000052"/>
                </a:solidFill>
              </a:rPr>
              <a:t>=</a:t>
            </a:r>
            <a:r>
              <a:rPr kumimoji="1" lang="en-US" altLang="zh-CN" baseline="-30000" smtClean="0">
                <a:solidFill>
                  <a:srgbClr val="000052"/>
                </a:solidFill>
              </a:rPr>
              <a:t> </a:t>
            </a:r>
            <a:r>
              <a:rPr kumimoji="1" lang="en-US" altLang="zh-CN" smtClean="0">
                <a:solidFill>
                  <a:srgbClr val="000052"/>
                </a:solidFill>
              </a:rPr>
              <a:t>1</a:t>
            </a:r>
            <a:r>
              <a:rPr kumimoji="1" lang="en-US" altLang="zh-CN" i="1" smtClean="0">
                <a:solidFill>
                  <a:srgbClr val="000052"/>
                </a:solidFill>
              </a:rPr>
              <a:t>~ </a:t>
            </a:r>
            <a:r>
              <a:rPr kumimoji="1" lang="zh-CN" altLang="en-US" smtClean="0">
                <a:solidFill>
                  <a:srgbClr val="000052"/>
                </a:solidFill>
              </a:rPr>
              <a:t>管理，</a:t>
            </a:r>
            <a:r>
              <a:rPr kumimoji="1" lang="en-US" altLang="zh-CN" smtClean="0">
                <a:solidFill>
                  <a:srgbClr val="000052"/>
                </a:solidFill>
              </a:rPr>
              <a:t>0</a:t>
            </a:r>
            <a:r>
              <a:rPr kumimoji="1" lang="en-US" altLang="zh-CN" i="1" smtClean="0">
                <a:solidFill>
                  <a:srgbClr val="000052"/>
                </a:solidFill>
              </a:rPr>
              <a:t>~ </a:t>
            </a:r>
            <a:r>
              <a:rPr kumimoji="1" lang="zh-CN" altLang="en-US" smtClean="0">
                <a:solidFill>
                  <a:srgbClr val="000052"/>
                </a:solidFill>
              </a:rPr>
              <a:t>非管理</a:t>
            </a:r>
          </a:p>
          <a:p>
            <a:pPr>
              <a:spcBef>
                <a:spcPct val="30000"/>
              </a:spcBef>
            </a:pPr>
            <a:r>
              <a:rPr kumimoji="1" lang="zh-CN" altLang="en-US" smtClean="0">
                <a:solidFill>
                  <a:srgbClr val="000052"/>
                </a:solidFill>
              </a:rPr>
              <a:t>中学：</a:t>
            </a:r>
            <a:r>
              <a:rPr kumimoji="1" lang="en-US" altLang="zh-CN" i="1" smtClean="0">
                <a:solidFill>
                  <a:srgbClr val="000052"/>
                </a:solidFill>
              </a:rPr>
              <a:t>x</a:t>
            </a:r>
            <a:r>
              <a:rPr kumimoji="1" lang="en-US" altLang="zh-CN" baseline="-30000" smtClean="0">
                <a:solidFill>
                  <a:srgbClr val="000052"/>
                </a:solidFill>
              </a:rPr>
              <a:t>3</a:t>
            </a:r>
            <a:r>
              <a:rPr kumimoji="1" lang="en-US" altLang="zh-CN" smtClean="0">
                <a:solidFill>
                  <a:srgbClr val="000052"/>
                </a:solidFill>
              </a:rPr>
              <a:t>=1, </a:t>
            </a:r>
            <a:r>
              <a:rPr kumimoji="1" lang="en-US" altLang="zh-CN" i="1" smtClean="0">
                <a:solidFill>
                  <a:srgbClr val="000052"/>
                </a:solidFill>
              </a:rPr>
              <a:t>x</a:t>
            </a:r>
            <a:r>
              <a:rPr kumimoji="1" lang="en-US" altLang="zh-CN" baseline="-30000" smtClean="0">
                <a:solidFill>
                  <a:srgbClr val="000052"/>
                </a:solidFill>
              </a:rPr>
              <a:t>4</a:t>
            </a:r>
            <a:r>
              <a:rPr kumimoji="1" lang="en-US" altLang="zh-CN" smtClean="0">
                <a:solidFill>
                  <a:srgbClr val="000052"/>
                </a:solidFill>
              </a:rPr>
              <a:t>=0;</a:t>
            </a:r>
            <a:r>
              <a:rPr kumimoji="1" lang="zh-CN" altLang="en-US" smtClean="0">
                <a:solidFill>
                  <a:srgbClr val="000052"/>
                </a:solidFill>
              </a:rPr>
              <a:t>大学：</a:t>
            </a:r>
            <a:r>
              <a:rPr kumimoji="1" lang="en-US" altLang="zh-CN" i="1" smtClean="0">
                <a:solidFill>
                  <a:srgbClr val="000052"/>
                </a:solidFill>
              </a:rPr>
              <a:t>x</a:t>
            </a:r>
            <a:r>
              <a:rPr kumimoji="1" lang="en-US" altLang="zh-CN" baseline="-30000" smtClean="0">
                <a:solidFill>
                  <a:srgbClr val="000052"/>
                </a:solidFill>
              </a:rPr>
              <a:t>3</a:t>
            </a:r>
            <a:r>
              <a:rPr kumimoji="1" lang="en-US" altLang="zh-CN" smtClean="0">
                <a:solidFill>
                  <a:srgbClr val="000052"/>
                </a:solidFill>
              </a:rPr>
              <a:t>=0, </a:t>
            </a:r>
            <a:r>
              <a:rPr kumimoji="1" lang="en-US" altLang="zh-CN" i="1" smtClean="0">
                <a:solidFill>
                  <a:srgbClr val="000052"/>
                </a:solidFill>
              </a:rPr>
              <a:t>x</a:t>
            </a:r>
            <a:r>
              <a:rPr kumimoji="1" lang="en-US" altLang="zh-CN" baseline="-30000" smtClean="0">
                <a:solidFill>
                  <a:srgbClr val="000052"/>
                </a:solidFill>
              </a:rPr>
              <a:t>4</a:t>
            </a:r>
            <a:r>
              <a:rPr kumimoji="1" lang="en-US" altLang="zh-CN" smtClean="0">
                <a:solidFill>
                  <a:srgbClr val="000052"/>
                </a:solidFill>
              </a:rPr>
              <a:t>=1; </a:t>
            </a:r>
            <a:r>
              <a:rPr kumimoji="1" lang="zh-CN" altLang="en-US" smtClean="0">
                <a:solidFill>
                  <a:srgbClr val="000052"/>
                </a:solidFill>
              </a:rPr>
              <a:t>更高：</a:t>
            </a:r>
            <a:r>
              <a:rPr kumimoji="1" lang="en-US" altLang="zh-CN" i="1" smtClean="0">
                <a:solidFill>
                  <a:srgbClr val="000052"/>
                </a:solidFill>
              </a:rPr>
              <a:t>x</a:t>
            </a:r>
            <a:r>
              <a:rPr kumimoji="1" lang="en-US" altLang="zh-CN" baseline="-30000" smtClean="0">
                <a:solidFill>
                  <a:srgbClr val="000052"/>
                </a:solidFill>
              </a:rPr>
              <a:t>3</a:t>
            </a:r>
            <a:r>
              <a:rPr kumimoji="1" lang="en-US" altLang="zh-CN" smtClean="0">
                <a:solidFill>
                  <a:srgbClr val="000052"/>
                </a:solidFill>
              </a:rPr>
              <a:t>=0, </a:t>
            </a:r>
            <a:r>
              <a:rPr kumimoji="1" lang="en-US" altLang="zh-CN" i="1" smtClean="0">
                <a:solidFill>
                  <a:srgbClr val="000052"/>
                </a:solidFill>
              </a:rPr>
              <a:t>x</a:t>
            </a:r>
            <a:r>
              <a:rPr kumimoji="1" lang="en-US" altLang="zh-CN" baseline="-30000" smtClean="0">
                <a:solidFill>
                  <a:srgbClr val="000052"/>
                </a:solidFill>
              </a:rPr>
              <a:t>4</a:t>
            </a:r>
            <a:r>
              <a:rPr kumimoji="1" lang="en-US" altLang="zh-CN" smtClean="0">
                <a:solidFill>
                  <a:srgbClr val="000052"/>
                </a:solidFill>
              </a:rPr>
              <a:t>=0</a:t>
            </a:r>
          </a:p>
        </p:txBody>
      </p:sp>
      <p:graphicFrame>
        <p:nvGraphicFramePr>
          <p:cNvPr id="763908" name="Object 4"/>
          <p:cNvGraphicFramePr>
            <a:graphicFrameLocks noChangeAspect="1"/>
          </p:cNvGraphicFramePr>
          <p:nvPr/>
        </p:nvGraphicFramePr>
        <p:xfrm>
          <a:off x="2432050" y="527050"/>
          <a:ext cx="5240338" cy="509588"/>
        </p:xfrm>
        <a:graphic>
          <a:graphicData uri="http://schemas.openxmlformats.org/presentationml/2006/ole">
            <mc:AlternateContent xmlns:mc="http://schemas.openxmlformats.org/markup-compatibility/2006">
              <mc:Choice xmlns:v="urn:schemas-microsoft-com:vml" Requires="v">
                <p:oleObj spid="_x0000_s20488" r:id="rId4" imgW="2349500" imgH="228600" progId="Equation.3">
                  <p:embed/>
                </p:oleObj>
              </mc:Choice>
              <mc:Fallback>
                <p:oleObj r:id="rId4" imgW="23495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527050"/>
                        <a:ext cx="5240338" cy="5095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763909" name="Text Box 5"/>
          <p:cNvSpPr txBox="1">
            <a:spLocks noChangeArrowheads="1"/>
          </p:cNvSpPr>
          <p:nvPr/>
        </p:nvSpPr>
        <p:spPr bwMode="auto">
          <a:xfrm>
            <a:off x="576263" y="2786063"/>
            <a:ext cx="4932362" cy="466725"/>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Matlab</a:t>
            </a:r>
            <a:r>
              <a:rPr lang="zh-CN" altLang="en-US">
                <a:solidFill>
                  <a:srgbClr val="000052"/>
                </a:solidFill>
                <a:latin typeface="Arial" charset="0"/>
              </a:rPr>
              <a:t>程序</a:t>
            </a:r>
            <a:r>
              <a:rPr lang="en-US" altLang="zh-CN">
                <a:solidFill>
                  <a:srgbClr val="000052"/>
                </a:solidFill>
                <a:latin typeface="Arial" charset="0"/>
              </a:rPr>
              <a:t>: xinjindata.m  xinjin.m </a:t>
            </a:r>
          </a:p>
        </p:txBody>
      </p:sp>
      <p:sp>
        <p:nvSpPr>
          <p:cNvPr id="763910" name="Rectangle 6"/>
          <p:cNvSpPr>
            <a:spLocks noChangeArrowheads="1"/>
          </p:cNvSpPr>
          <p:nvPr/>
        </p:nvSpPr>
        <p:spPr bwMode="auto">
          <a:xfrm>
            <a:off x="533400" y="3351213"/>
            <a:ext cx="8142288"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30000"/>
              </a:spcBef>
              <a:buClr>
                <a:schemeClr val="accent2"/>
              </a:buClr>
              <a:buSzPct val="75000"/>
              <a:buFont typeface="Wingdings" pitchFamily="2" charset="2"/>
              <a:buChar char="v"/>
            </a:pPr>
            <a:r>
              <a:rPr lang="en-US" altLang="zh-CN">
                <a:solidFill>
                  <a:srgbClr val="000048"/>
                </a:solidFill>
                <a:latin typeface="Arial" charset="0"/>
              </a:rPr>
              <a:t> </a:t>
            </a:r>
            <a:r>
              <a:rPr lang="en-US" altLang="zh-CN">
                <a:solidFill>
                  <a:srgbClr val="000052"/>
                </a:solidFill>
                <a:latin typeface="Arial" charset="0"/>
              </a:rPr>
              <a:t>xinjindata.m</a:t>
            </a:r>
            <a:r>
              <a:rPr lang="zh-CN" altLang="en-US">
                <a:solidFill>
                  <a:srgbClr val="000052"/>
                </a:solidFill>
                <a:latin typeface="Arial" charset="0"/>
              </a:rPr>
              <a:t>：</a:t>
            </a:r>
          </a:p>
          <a:p>
            <a:pPr marL="230188" indent="-230188">
              <a:lnSpc>
                <a:spcPct val="90000"/>
              </a:lnSpc>
              <a:spcBef>
                <a:spcPct val="30000"/>
              </a:spcBef>
              <a:buClr>
                <a:schemeClr val="accent2"/>
              </a:buClr>
              <a:buSzPct val="75000"/>
              <a:buFont typeface="Wingdings" pitchFamily="2" charset="2"/>
              <a:buNone/>
            </a:pPr>
            <a:r>
              <a:rPr lang="zh-CN" altLang="en-US">
                <a:solidFill>
                  <a:srgbClr val="000052"/>
                </a:solidFill>
                <a:latin typeface="Arial" charset="0"/>
              </a:rPr>
              <a:t>          序号、工资</a:t>
            </a:r>
            <a:r>
              <a:rPr lang="en-US" altLang="zh-CN">
                <a:solidFill>
                  <a:srgbClr val="000052"/>
                </a:solidFill>
                <a:latin typeface="Arial" charset="0"/>
              </a:rPr>
              <a:t>y</a:t>
            </a:r>
            <a:r>
              <a:rPr lang="zh-CN" altLang="en-US">
                <a:solidFill>
                  <a:srgbClr val="000052"/>
                </a:solidFill>
                <a:latin typeface="Arial" charset="0"/>
              </a:rPr>
              <a:t>、资历</a:t>
            </a:r>
            <a:r>
              <a:rPr kumimoji="1" lang="en-US" altLang="zh-CN" i="1">
                <a:solidFill>
                  <a:srgbClr val="000052"/>
                </a:solidFill>
                <a:latin typeface="Arial" charset="0"/>
              </a:rPr>
              <a:t>x</a:t>
            </a:r>
            <a:r>
              <a:rPr kumimoji="1" lang="en-US" altLang="zh-CN" baseline="-30000">
                <a:solidFill>
                  <a:srgbClr val="000052"/>
                </a:solidFill>
                <a:latin typeface="Arial" charset="0"/>
              </a:rPr>
              <a:t>1</a:t>
            </a:r>
            <a:r>
              <a:rPr kumimoji="1" lang="zh-CN" altLang="en-US" baseline="-30000">
                <a:solidFill>
                  <a:srgbClr val="000052"/>
                </a:solidFill>
                <a:latin typeface="Arial" charset="0"/>
              </a:rPr>
              <a:t>、</a:t>
            </a:r>
            <a:r>
              <a:rPr kumimoji="1" lang="zh-CN" altLang="en-US">
                <a:solidFill>
                  <a:srgbClr val="000052"/>
                </a:solidFill>
                <a:latin typeface="Arial" charset="0"/>
              </a:rPr>
              <a:t>管理</a:t>
            </a:r>
            <a:r>
              <a:rPr kumimoji="1" lang="en-US" altLang="zh-CN" i="1">
                <a:solidFill>
                  <a:srgbClr val="000052"/>
                </a:solidFill>
                <a:latin typeface="Arial" charset="0"/>
              </a:rPr>
              <a:t>x</a:t>
            </a:r>
            <a:r>
              <a:rPr kumimoji="1" lang="en-US" altLang="zh-CN" baseline="-30000">
                <a:solidFill>
                  <a:srgbClr val="000052"/>
                </a:solidFill>
                <a:latin typeface="Arial" charset="0"/>
              </a:rPr>
              <a:t>2</a:t>
            </a:r>
            <a:r>
              <a:rPr kumimoji="1" lang="zh-CN" altLang="en-US" baseline="-30000">
                <a:solidFill>
                  <a:srgbClr val="000052"/>
                </a:solidFill>
                <a:latin typeface="Arial" charset="0"/>
              </a:rPr>
              <a:t>、</a:t>
            </a:r>
            <a:r>
              <a:rPr kumimoji="1" lang="zh-CN" altLang="en-US">
                <a:solidFill>
                  <a:srgbClr val="000052"/>
                </a:solidFill>
                <a:latin typeface="Arial" charset="0"/>
              </a:rPr>
              <a:t>学历、</a:t>
            </a:r>
            <a:r>
              <a:rPr kumimoji="1" lang="en-US" altLang="zh-CN" i="1">
                <a:solidFill>
                  <a:srgbClr val="000052"/>
                </a:solidFill>
                <a:latin typeface="Arial" charset="0"/>
              </a:rPr>
              <a:t>x</a:t>
            </a:r>
            <a:r>
              <a:rPr kumimoji="1" lang="en-US" altLang="zh-CN" baseline="-30000">
                <a:solidFill>
                  <a:srgbClr val="000052"/>
                </a:solidFill>
                <a:latin typeface="Arial" charset="0"/>
              </a:rPr>
              <a:t>3</a:t>
            </a:r>
            <a:r>
              <a:rPr kumimoji="1" lang="zh-CN" altLang="en-US">
                <a:solidFill>
                  <a:srgbClr val="000052"/>
                </a:solidFill>
                <a:latin typeface="Arial" charset="0"/>
              </a:rPr>
              <a:t>、</a:t>
            </a:r>
            <a:r>
              <a:rPr kumimoji="1" lang="en-US" altLang="zh-CN" i="1">
                <a:solidFill>
                  <a:srgbClr val="000052"/>
                </a:solidFill>
                <a:latin typeface="Arial" charset="0"/>
              </a:rPr>
              <a:t>x</a:t>
            </a:r>
            <a:r>
              <a:rPr kumimoji="1" lang="en-US" altLang="zh-CN" baseline="-30000">
                <a:solidFill>
                  <a:srgbClr val="000052"/>
                </a:solidFill>
                <a:latin typeface="Arial" charset="0"/>
              </a:rPr>
              <a:t>4</a:t>
            </a:r>
            <a:r>
              <a:rPr kumimoji="1" lang="zh-CN" altLang="en-US">
                <a:solidFill>
                  <a:srgbClr val="000052"/>
                </a:solidFill>
                <a:latin typeface="Arial" charset="0"/>
              </a:rPr>
              <a:t>、</a:t>
            </a:r>
            <a:r>
              <a:rPr kumimoji="1" lang="en-US" altLang="zh-CN" i="1">
                <a:solidFill>
                  <a:srgbClr val="000052"/>
                </a:solidFill>
                <a:latin typeface="Arial" charset="0"/>
              </a:rPr>
              <a:t>xx</a:t>
            </a:r>
          </a:p>
        </p:txBody>
      </p:sp>
      <p:sp>
        <p:nvSpPr>
          <p:cNvPr id="763911" name="Rectangle 7"/>
          <p:cNvSpPr>
            <a:spLocks noChangeArrowheads="1"/>
          </p:cNvSpPr>
          <p:nvPr/>
        </p:nvSpPr>
        <p:spPr bwMode="auto">
          <a:xfrm>
            <a:off x="560388" y="4238625"/>
            <a:ext cx="8142287" cy="217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30000"/>
              </a:spcBef>
              <a:buClr>
                <a:schemeClr val="accent2"/>
              </a:buClr>
              <a:buSzPct val="75000"/>
              <a:buFont typeface="Wingdings" pitchFamily="2" charset="2"/>
              <a:buChar char="v"/>
            </a:pPr>
            <a:r>
              <a:rPr lang="en-US" altLang="zh-CN">
                <a:solidFill>
                  <a:srgbClr val="000048"/>
                </a:solidFill>
                <a:latin typeface="Arial" charset="0"/>
              </a:rPr>
              <a:t> </a:t>
            </a:r>
            <a:r>
              <a:rPr lang="en-US" altLang="zh-CN">
                <a:solidFill>
                  <a:srgbClr val="000052"/>
                </a:solidFill>
                <a:latin typeface="Arial" charset="0"/>
              </a:rPr>
              <a:t>xinjin.m </a:t>
            </a:r>
            <a:r>
              <a:rPr lang="zh-CN" altLang="en-US">
                <a:solidFill>
                  <a:srgbClr val="000052"/>
                </a:solidFill>
                <a:latin typeface="Arial" charset="0"/>
              </a:rPr>
              <a:t>：</a:t>
            </a:r>
          </a:p>
          <a:p>
            <a:pPr marL="1023938" lvl="2" indent="-173038">
              <a:lnSpc>
                <a:spcPct val="90000"/>
              </a:lnSpc>
              <a:spcBef>
                <a:spcPct val="30000"/>
              </a:spcBef>
              <a:buClr>
                <a:schemeClr val="accent2"/>
              </a:buClr>
              <a:buSzPct val="75000"/>
              <a:buFont typeface="Wingdings" pitchFamily="2" charset="2"/>
              <a:buNone/>
            </a:pPr>
            <a:r>
              <a:rPr lang="en-US" altLang="zh-CN">
                <a:solidFill>
                  <a:srgbClr val="000052"/>
                </a:solidFill>
                <a:latin typeface="Arial" charset="0"/>
              </a:rPr>
              <a:t>M=dlmread('xinjindata.m');</a:t>
            </a:r>
          </a:p>
          <a:p>
            <a:pPr marL="1023938" lvl="2" indent="-173038">
              <a:lnSpc>
                <a:spcPct val="90000"/>
              </a:lnSpc>
              <a:spcBef>
                <a:spcPct val="30000"/>
              </a:spcBef>
              <a:buClr>
                <a:schemeClr val="accent2"/>
              </a:buClr>
              <a:buSzPct val="75000"/>
              <a:buFont typeface="Wingdings" pitchFamily="2" charset="2"/>
              <a:buNone/>
            </a:pPr>
            <a:r>
              <a:rPr lang="en-US" altLang="zh-CN">
                <a:solidFill>
                  <a:srgbClr val="000052"/>
                </a:solidFill>
                <a:latin typeface="Arial" charset="0"/>
              </a:rPr>
              <a:t>x1=M(:,3);x2=M(:,4);x3=M(:,6);x4=M(:,7);y=M(:,2);</a:t>
            </a:r>
          </a:p>
          <a:p>
            <a:pPr marL="1023938" lvl="2" indent="-173038">
              <a:lnSpc>
                <a:spcPct val="90000"/>
              </a:lnSpc>
              <a:spcBef>
                <a:spcPct val="30000"/>
              </a:spcBef>
              <a:buClr>
                <a:schemeClr val="accent2"/>
              </a:buClr>
              <a:buSzPct val="75000"/>
              <a:buFont typeface="Wingdings" pitchFamily="2" charset="2"/>
              <a:buNone/>
            </a:pPr>
            <a:r>
              <a:rPr lang="en-US" altLang="zh-CN">
                <a:solidFill>
                  <a:srgbClr val="000052"/>
                </a:solidFill>
                <a:latin typeface="Arial" charset="0"/>
              </a:rPr>
              <a:t>x=[ones(size(x1)) x1 x2 x3 x4 ]</a:t>
            </a:r>
          </a:p>
          <a:p>
            <a:pPr marL="1023938" lvl="2" indent="-173038">
              <a:lnSpc>
                <a:spcPct val="90000"/>
              </a:lnSpc>
              <a:spcBef>
                <a:spcPct val="30000"/>
              </a:spcBef>
              <a:buClr>
                <a:schemeClr val="accent2"/>
              </a:buClr>
              <a:buSzPct val="75000"/>
              <a:buFont typeface="Wingdings" pitchFamily="2" charset="2"/>
              <a:buNone/>
            </a:pPr>
            <a:r>
              <a:rPr lang="en-US" altLang="zh-CN">
                <a:solidFill>
                  <a:srgbClr val="000052"/>
                </a:solidFill>
                <a:latin typeface="Arial" charset="0"/>
              </a:rPr>
              <a:t>[b,bi,r,ri,s]=regress(y,x)</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3908"/>
                                        </p:tgtEl>
                                        <p:attrNameLst>
                                          <p:attrName>style.visibility</p:attrName>
                                        </p:attrNameLst>
                                      </p:cBhvr>
                                      <p:to>
                                        <p:strVal val="visible"/>
                                      </p:to>
                                    </p:set>
                                    <p:animEffect transition="in" filter="dissolve">
                                      <p:cBhvr>
                                        <p:cTn id="7" dur="500"/>
                                        <p:tgtEl>
                                          <p:spTgt spid="76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3907">
                                            <p:txEl>
                                              <p:pRg st="0" end="0"/>
                                            </p:txEl>
                                          </p:spTgt>
                                        </p:tgtEl>
                                        <p:attrNameLst>
                                          <p:attrName>style.visibility</p:attrName>
                                        </p:attrNameLst>
                                      </p:cBhvr>
                                      <p:to>
                                        <p:strVal val="visible"/>
                                      </p:to>
                                    </p:set>
                                    <p:animEffect transition="in" filter="dissolve">
                                      <p:cBhvr>
                                        <p:cTn id="12" dur="500"/>
                                        <p:tgtEl>
                                          <p:spTgt spid="7639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3907">
                                            <p:txEl>
                                              <p:pRg st="1" end="1"/>
                                            </p:txEl>
                                          </p:spTgt>
                                        </p:tgtEl>
                                        <p:attrNameLst>
                                          <p:attrName>style.visibility</p:attrName>
                                        </p:attrNameLst>
                                      </p:cBhvr>
                                      <p:to>
                                        <p:strVal val="visible"/>
                                      </p:to>
                                    </p:set>
                                    <p:animEffect transition="in" filter="dissolve">
                                      <p:cBhvr>
                                        <p:cTn id="17" dur="500"/>
                                        <p:tgtEl>
                                          <p:spTgt spid="7639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3907">
                                            <p:txEl>
                                              <p:pRg st="2" end="2"/>
                                            </p:txEl>
                                          </p:spTgt>
                                        </p:tgtEl>
                                        <p:attrNameLst>
                                          <p:attrName>style.visibility</p:attrName>
                                        </p:attrNameLst>
                                      </p:cBhvr>
                                      <p:to>
                                        <p:strVal val="visible"/>
                                      </p:to>
                                    </p:set>
                                    <p:animEffect transition="in" filter="dissolve">
                                      <p:cBhvr>
                                        <p:cTn id="22" dur="500"/>
                                        <p:tgtEl>
                                          <p:spTgt spid="7639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63909"/>
                                        </p:tgtEl>
                                        <p:attrNameLst>
                                          <p:attrName>style.visibility</p:attrName>
                                        </p:attrNameLst>
                                      </p:cBhvr>
                                      <p:to>
                                        <p:strVal val="visible"/>
                                      </p:to>
                                    </p:set>
                                    <p:animEffect transition="in" filter="dissolve">
                                      <p:cBhvr>
                                        <p:cTn id="27" dur="500"/>
                                        <p:tgtEl>
                                          <p:spTgt spid="763909"/>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763910"/>
                                        </p:tgtEl>
                                        <p:attrNameLst>
                                          <p:attrName>style.visibility</p:attrName>
                                        </p:attrNameLst>
                                      </p:cBhvr>
                                      <p:to>
                                        <p:strVal val="visible"/>
                                      </p:to>
                                    </p:set>
                                    <p:animEffect transition="in" filter="dissolve">
                                      <p:cBhvr>
                                        <p:cTn id="31" dur="500"/>
                                        <p:tgtEl>
                                          <p:spTgt spid="7639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63911"/>
                                        </p:tgtEl>
                                        <p:attrNameLst>
                                          <p:attrName>style.visibility</p:attrName>
                                        </p:attrNameLst>
                                      </p:cBhvr>
                                      <p:to>
                                        <p:strVal val="visible"/>
                                      </p:to>
                                    </p:set>
                                    <p:animEffect transition="in" filter="dissolve">
                                      <p:cBhvr>
                                        <p:cTn id="36" dur="500"/>
                                        <p:tgtEl>
                                          <p:spTgt spid="76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autoUpdateAnimBg="0"/>
      <p:bldP spid="763909" grpId="0" animBg="1" autoUpdateAnimBg="0"/>
      <p:bldP spid="763910" grpId="0" autoUpdateAnimBg="0"/>
      <p:bldP spid="7639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766763" y="3762375"/>
            <a:ext cx="7321550" cy="2706688"/>
          </a:xfrm>
        </p:spPr>
        <p:txBody>
          <a:bodyPr/>
          <a:lstStyle/>
          <a:p>
            <a:pPr>
              <a:spcBef>
                <a:spcPct val="35000"/>
              </a:spcBef>
            </a:pPr>
            <a:r>
              <a:rPr kumimoji="1" lang="en-US" altLang="zh-CN" i="1" smtClean="0">
                <a:solidFill>
                  <a:srgbClr val="000052"/>
                </a:solidFill>
              </a:rPr>
              <a:t>R</a:t>
            </a:r>
            <a:r>
              <a:rPr kumimoji="1" lang="en-US" altLang="zh-CN" baseline="30000" smtClean="0">
                <a:solidFill>
                  <a:srgbClr val="000052"/>
                </a:solidFill>
              </a:rPr>
              <a:t>2</a:t>
            </a:r>
            <a:r>
              <a:rPr kumimoji="1" lang="en-US" altLang="zh-CN" smtClean="0">
                <a:solidFill>
                  <a:srgbClr val="000052"/>
                </a:solidFill>
              </a:rPr>
              <a:t>,</a:t>
            </a:r>
            <a:r>
              <a:rPr kumimoji="1" lang="en-US" altLang="zh-CN" i="1" smtClean="0">
                <a:solidFill>
                  <a:srgbClr val="000052"/>
                </a:solidFill>
              </a:rPr>
              <a:t>F, p</a:t>
            </a:r>
            <a:r>
              <a:rPr kumimoji="1" lang="en-US" altLang="zh-CN" smtClean="0">
                <a:solidFill>
                  <a:srgbClr val="000052"/>
                </a:solidFill>
                <a:sym typeface="Symbol" pitchFamily="18" charset="2"/>
              </a:rPr>
              <a:t>                            </a:t>
            </a:r>
            <a:r>
              <a:rPr kumimoji="1" lang="zh-CN" altLang="en-US" smtClean="0">
                <a:solidFill>
                  <a:srgbClr val="000052"/>
                </a:solidFill>
              </a:rPr>
              <a:t>模型整体上可用</a:t>
            </a:r>
          </a:p>
          <a:p>
            <a:pPr lvl="1">
              <a:spcBef>
                <a:spcPct val="35000"/>
              </a:spcBef>
            </a:pPr>
            <a:r>
              <a:rPr kumimoji="1" lang="zh-CN" altLang="en-US" smtClean="0">
                <a:solidFill>
                  <a:srgbClr val="000052"/>
                </a:solidFill>
              </a:rPr>
              <a:t>资历增加</a:t>
            </a:r>
            <a:r>
              <a:rPr kumimoji="1" lang="en-US" altLang="zh-CN" smtClean="0">
                <a:solidFill>
                  <a:srgbClr val="000052"/>
                </a:solidFill>
              </a:rPr>
              <a:t>1</a:t>
            </a:r>
            <a:r>
              <a:rPr kumimoji="1" lang="zh-CN" altLang="en-US" smtClean="0">
                <a:solidFill>
                  <a:srgbClr val="000052"/>
                </a:solidFill>
              </a:rPr>
              <a:t>年薪金增长</a:t>
            </a:r>
            <a:r>
              <a:rPr kumimoji="1" lang="en-US" altLang="zh-CN" smtClean="0">
                <a:solidFill>
                  <a:srgbClr val="000052"/>
                </a:solidFill>
              </a:rPr>
              <a:t>546</a:t>
            </a:r>
          </a:p>
          <a:p>
            <a:pPr lvl="1">
              <a:spcBef>
                <a:spcPct val="35000"/>
              </a:spcBef>
            </a:pPr>
            <a:r>
              <a:rPr kumimoji="1" lang="zh-CN" altLang="en-US" smtClean="0">
                <a:solidFill>
                  <a:srgbClr val="000052"/>
                </a:solidFill>
              </a:rPr>
              <a:t>管理人员薪金多</a:t>
            </a:r>
            <a:r>
              <a:rPr kumimoji="1" lang="en-US" altLang="zh-CN" smtClean="0">
                <a:solidFill>
                  <a:srgbClr val="000052"/>
                </a:solidFill>
              </a:rPr>
              <a:t>6883</a:t>
            </a:r>
          </a:p>
          <a:p>
            <a:pPr lvl="1">
              <a:spcBef>
                <a:spcPct val="35000"/>
              </a:spcBef>
            </a:pPr>
            <a:r>
              <a:rPr kumimoji="1" lang="zh-CN" altLang="en-US" smtClean="0">
                <a:solidFill>
                  <a:srgbClr val="000052"/>
                </a:solidFill>
              </a:rPr>
              <a:t>中学程度薪金比更高的少</a:t>
            </a:r>
            <a:r>
              <a:rPr kumimoji="1" lang="en-US" altLang="zh-CN" smtClean="0">
                <a:solidFill>
                  <a:srgbClr val="000052"/>
                </a:solidFill>
              </a:rPr>
              <a:t>2994</a:t>
            </a:r>
          </a:p>
          <a:p>
            <a:pPr lvl="1">
              <a:spcBef>
                <a:spcPct val="35000"/>
              </a:spcBef>
            </a:pPr>
            <a:r>
              <a:rPr kumimoji="1" lang="zh-CN" altLang="en-US" smtClean="0">
                <a:solidFill>
                  <a:srgbClr val="000052"/>
                </a:solidFill>
              </a:rPr>
              <a:t>大学程度薪金比更高的多</a:t>
            </a:r>
            <a:r>
              <a:rPr kumimoji="1" lang="en-US" altLang="zh-CN" smtClean="0">
                <a:solidFill>
                  <a:srgbClr val="000052"/>
                </a:solidFill>
              </a:rPr>
              <a:t>148</a:t>
            </a:r>
          </a:p>
          <a:p>
            <a:pPr>
              <a:spcBef>
                <a:spcPct val="35000"/>
              </a:spcBef>
            </a:pPr>
            <a:r>
              <a:rPr kumimoji="1" lang="en-US" altLang="zh-CN" smtClean="0">
                <a:solidFill>
                  <a:srgbClr val="000052"/>
                </a:solidFill>
              </a:rPr>
              <a:t> </a:t>
            </a:r>
            <a:r>
              <a:rPr kumimoji="1" lang="en-US" altLang="zh-CN" i="1" smtClean="0">
                <a:solidFill>
                  <a:srgbClr val="000052"/>
                </a:solidFill>
              </a:rPr>
              <a:t>a</a:t>
            </a:r>
            <a:r>
              <a:rPr kumimoji="1" lang="en-US" altLang="zh-CN" baseline="-30000" smtClean="0">
                <a:solidFill>
                  <a:srgbClr val="000052"/>
                </a:solidFill>
              </a:rPr>
              <a:t>4</a:t>
            </a:r>
            <a:r>
              <a:rPr kumimoji="1" lang="zh-CN" altLang="en-US" smtClean="0">
                <a:solidFill>
                  <a:srgbClr val="000052"/>
                </a:solidFill>
              </a:rPr>
              <a:t>置信区间包含零点     </a:t>
            </a:r>
            <a:r>
              <a:rPr kumimoji="1" lang="zh-CN" altLang="en-US" smtClean="0">
                <a:solidFill>
                  <a:srgbClr val="000052"/>
                </a:solidFill>
                <a:sym typeface="Symbol" pitchFamily="18" charset="2"/>
              </a:rPr>
              <a:t></a:t>
            </a:r>
            <a:r>
              <a:rPr kumimoji="1" lang="zh-CN" altLang="en-US" smtClean="0">
                <a:solidFill>
                  <a:srgbClr val="000052"/>
                </a:solidFill>
              </a:rPr>
              <a:t>解释不可靠</a:t>
            </a:r>
            <a:r>
              <a:rPr kumimoji="1" lang="en-US" altLang="zh-CN" smtClean="0">
                <a:solidFill>
                  <a:srgbClr val="000052"/>
                </a:solidFill>
              </a:rPr>
              <a:t>!</a:t>
            </a:r>
            <a:endParaRPr lang="en-US" altLang="zh-CN" smtClean="0"/>
          </a:p>
        </p:txBody>
      </p:sp>
      <p:sp>
        <p:nvSpPr>
          <p:cNvPr id="21507" name="Rectangle 3"/>
          <p:cNvSpPr>
            <a:spLocks noGrp="1" noChangeArrowheads="1"/>
          </p:cNvSpPr>
          <p:nvPr>
            <p:ph type="title"/>
          </p:nvPr>
        </p:nvSpPr>
        <p:spPr>
          <a:xfrm>
            <a:off x="842963" y="673100"/>
            <a:ext cx="97790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结果</a:t>
            </a:r>
          </a:p>
        </p:txBody>
      </p:sp>
      <p:graphicFrame>
        <p:nvGraphicFramePr>
          <p:cNvPr id="765956" name="Group 4"/>
          <p:cNvGraphicFramePr>
            <a:graphicFrameLocks noGrp="1"/>
          </p:cNvGraphicFramePr>
          <p:nvPr/>
        </p:nvGraphicFramePr>
        <p:xfrm>
          <a:off x="2281238" y="687388"/>
          <a:ext cx="5691187" cy="3090862"/>
        </p:xfrm>
        <a:graphic>
          <a:graphicData uri="http://schemas.openxmlformats.org/drawingml/2006/table">
            <a:tbl>
              <a:tblPr/>
              <a:tblGrid>
                <a:gridCol w="1136650"/>
                <a:gridCol w="1595437"/>
                <a:gridCol w="2959100"/>
              </a:tblGrid>
              <a:tr h="4572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参数</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估计值</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置信区间</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11032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[10258  11807]</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546</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  484    608 ]</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0">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6883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[6248    7517]</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0">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-2994</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[-3826   -2162]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4</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148</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 -636     931 ]</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0">
                <a:tc gridSpan="3">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R</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r>
                        <a:rPr kumimoji="1" lang="en-US" altLang="zh-CN" sz="2400" b="0" i="0" u="none" strike="noStrike" cap="none" normalizeH="0" baseline="0" smtClean="0">
                          <a:ln>
                            <a:noFill/>
                          </a:ln>
                          <a:solidFill>
                            <a:srgbClr val="000052"/>
                          </a:solidFill>
                          <a:effectLst/>
                          <a:latin typeface="Arial" charset="0"/>
                          <a:ea typeface="楷体_GB2312" pitchFamily="49" charset="-122"/>
                        </a:rPr>
                        <a:t>=0.957   </a:t>
                      </a:r>
                      <a:r>
                        <a:rPr kumimoji="1" lang="en-US" altLang="zh-CN" sz="2400" b="0" i="1" u="none" strike="noStrike" cap="none" normalizeH="0" baseline="0" smtClean="0">
                          <a:ln>
                            <a:noFill/>
                          </a:ln>
                          <a:solidFill>
                            <a:srgbClr val="000052"/>
                          </a:solidFill>
                          <a:effectLst/>
                          <a:latin typeface="Arial" charset="0"/>
                          <a:ea typeface="楷体_GB2312" pitchFamily="49" charset="-122"/>
                        </a:rPr>
                        <a:t>F</a:t>
                      </a:r>
                      <a:r>
                        <a:rPr kumimoji="1" lang="en-US" altLang="zh-CN" sz="2400" b="0" i="0" u="none" strike="noStrike" cap="none" normalizeH="0" baseline="0" smtClean="0">
                          <a:ln>
                            <a:noFill/>
                          </a:ln>
                          <a:solidFill>
                            <a:srgbClr val="000052"/>
                          </a:solidFill>
                          <a:effectLst/>
                          <a:latin typeface="Arial" charset="0"/>
                          <a:ea typeface="楷体_GB2312" pitchFamily="49" charset="-122"/>
                        </a:rPr>
                        <a:t>=226 </a:t>
                      </a:r>
                      <a:r>
                        <a:rPr kumimoji="1" lang="en-US" altLang="zh-CN" sz="2400" b="0" i="1" u="none" strike="noStrike" cap="none" normalizeH="0" baseline="0" smtClean="0">
                          <a:ln>
                            <a:noFill/>
                          </a:ln>
                          <a:solidFill>
                            <a:srgbClr val="000052"/>
                          </a:solidFill>
                          <a:effectLst/>
                          <a:latin typeface="Arial" charset="0"/>
                          <a:ea typeface="楷体_GB2312" pitchFamily="49" charset="-122"/>
                        </a:rPr>
                        <a:t> p</a:t>
                      </a:r>
                      <a:r>
                        <a:rPr kumimoji="1" lang="en-US" altLang="zh-CN" sz="2400" b="0" i="0" u="none" strike="noStrike" cap="none" normalizeH="0" baseline="0" smtClean="0">
                          <a:ln>
                            <a:noFill/>
                          </a:ln>
                          <a:solidFill>
                            <a:srgbClr val="000052"/>
                          </a:solidFill>
                          <a:effectLst/>
                          <a:latin typeface="Arial" charset="0"/>
                          <a:ea typeface="楷体_GB2312" pitchFamily="49" charset="-122"/>
                        </a:rPr>
                        <a:t>=0.000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22338" y="515938"/>
            <a:ext cx="7232650" cy="641350"/>
          </a:xfrm>
        </p:spPr>
        <p:txBody>
          <a:bodyPr/>
          <a:lstStyle/>
          <a:p>
            <a:r>
              <a:rPr lang="zh-CN" altLang="en-US" smtClean="0">
                <a:solidFill>
                  <a:schemeClr val="accent2"/>
                </a:solidFill>
              </a:rPr>
              <a:t>模型一 牙膏的销售量</a:t>
            </a:r>
          </a:p>
        </p:txBody>
      </p:sp>
      <p:sp>
        <p:nvSpPr>
          <p:cNvPr id="733187" name="Rectangle 3"/>
          <p:cNvSpPr>
            <a:spLocks noGrp="1" noChangeArrowheads="1"/>
          </p:cNvSpPr>
          <p:nvPr>
            <p:ph type="body" idx="1"/>
          </p:nvPr>
        </p:nvSpPr>
        <p:spPr>
          <a:xfrm>
            <a:off x="701675" y="1116013"/>
            <a:ext cx="7891463" cy="2940050"/>
          </a:xfrm>
        </p:spPr>
        <p:txBody>
          <a:bodyPr/>
          <a:lstStyle/>
          <a:p>
            <a:r>
              <a:rPr lang="zh-CN" altLang="en-US" smtClean="0"/>
              <a:t>确定关系：</a:t>
            </a:r>
          </a:p>
          <a:p>
            <a:pPr lvl="1"/>
            <a:r>
              <a:rPr lang="zh-CN" altLang="en-US" smtClean="0"/>
              <a:t>牙膏销售量</a:t>
            </a:r>
            <a:r>
              <a:rPr lang="en-US" altLang="zh-CN" smtClean="0"/>
              <a:t>——</a:t>
            </a:r>
            <a:r>
              <a:rPr lang="zh-CN" altLang="en-US" smtClean="0"/>
              <a:t>价格、广告投入</a:t>
            </a:r>
          </a:p>
          <a:p>
            <a:r>
              <a:rPr lang="zh-CN" altLang="en-US" smtClean="0"/>
              <a:t>内部规律复杂</a:t>
            </a:r>
            <a:r>
              <a:rPr lang="zh-CN" altLang="en-US" smtClean="0">
                <a:sym typeface="Symbol" pitchFamily="18" charset="2"/>
              </a:rPr>
              <a:t></a:t>
            </a:r>
            <a:r>
              <a:rPr lang="zh-CN" altLang="en-US" smtClean="0"/>
              <a:t>数据统计分析</a:t>
            </a:r>
            <a:endParaRPr lang="zh-CN" altLang="en-US" smtClean="0">
              <a:sym typeface="Symbol" pitchFamily="18" charset="2"/>
            </a:endParaRPr>
          </a:p>
          <a:p>
            <a:pPr lvl="1"/>
            <a:r>
              <a:rPr lang="zh-CN" altLang="en-US" smtClean="0"/>
              <a:t>常用模型</a:t>
            </a:r>
            <a:r>
              <a:rPr lang="zh-CN" altLang="en-US" smtClean="0">
                <a:sym typeface="Symbol" pitchFamily="18" charset="2"/>
              </a:rPr>
              <a:t></a:t>
            </a:r>
            <a:r>
              <a:rPr lang="zh-CN" altLang="en-US" smtClean="0"/>
              <a:t>回归模型</a:t>
            </a:r>
            <a:r>
              <a:rPr lang="zh-CN" altLang="en-US" smtClean="0">
                <a:sym typeface="Symbol" pitchFamily="18" charset="2"/>
              </a:rPr>
              <a:t></a:t>
            </a:r>
            <a:r>
              <a:rPr lang="en-US" altLang="zh-CN" smtClean="0">
                <a:cs typeface="Arial" charset="0"/>
                <a:sym typeface="Symbol" pitchFamily="18" charset="2"/>
              </a:rPr>
              <a:t>×</a:t>
            </a:r>
            <a:r>
              <a:rPr lang="en-US" altLang="zh-CN" smtClean="0">
                <a:sym typeface="Symbol" pitchFamily="18" charset="2"/>
              </a:rPr>
              <a:t></a:t>
            </a:r>
            <a:r>
              <a:rPr lang="zh-CN" altLang="en-US" smtClean="0"/>
              <a:t>数学原理</a:t>
            </a:r>
            <a:r>
              <a:rPr lang="zh-CN" altLang="en-US" smtClean="0">
                <a:sym typeface="Symbol" pitchFamily="18" charset="2"/>
              </a:rPr>
              <a:t></a:t>
            </a:r>
            <a:r>
              <a:rPr lang="zh-CN" altLang="en-US" smtClean="0"/>
              <a:t>软件</a:t>
            </a:r>
          </a:p>
          <a:p>
            <a:r>
              <a:rPr lang="en-US" altLang="zh-CN" smtClean="0"/>
              <a:t>30</a:t>
            </a:r>
            <a:r>
              <a:rPr lang="zh-CN" altLang="en-US" smtClean="0"/>
              <a:t>个销售周期数据：</a:t>
            </a:r>
          </a:p>
          <a:p>
            <a:pPr lvl="1"/>
            <a:r>
              <a:rPr lang="zh-CN" altLang="en-US" smtClean="0"/>
              <a:t>销售量、价格、广告费用、同类产品均价</a:t>
            </a:r>
          </a:p>
        </p:txBody>
      </p:sp>
      <p:graphicFrame>
        <p:nvGraphicFramePr>
          <p:cNvPr id="733188" name="Group 4"/>
          <p:cNvGraphicFramePr>
            <a:graphicFrameLocks noGrp="1"/>
          </p:cNvGraphicFramePr>
          <p:nvPr/>
        </p:nvGraphicFramePr>
        <p:xfrm>
          <a:off x="169863" y="4089400"/>
          <a:ext cx="8788400" cy="2255840"/>
        </p:xfrm>
        <a:graphic>
          <a:graphicData uri="http://schemas.openxmlformats.org/drawingml/2006/table">
            <a:tbl>
              <a:tblPr/>
              <a:tblGrid>
                <a:gridCol w="1214437"/>
                <a:gridCol w="1417638"/>
                <a:gridCol w="1428750"/>
                <a:gridCol w="1547812"/>
                <a:gridCol w="1358900"/>
                <a:gridCol w="1820863"/>
              </a:tblGrid>
              <a:tr h="3962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48"/>
                          </a:solidFill>
                          <a:effectLst/>
                          <a:latin typeface="Arial" charset="0"/>
                          <a:ea typeface="楷体_GB2312" pitchFamily="49" charset="-122"/>
                        </a:rPr>
                        <a:t>销售周期</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48"/>
                          </a:solidFill>
                          <a:effectLst/>
                          <a:latin typeface="Arial" charset="0"/>
                          <a:ea typeface="楷体_GB2312" pitchFamily="49" charset="-122"/>
                        </a:rPr>
                        <a:t>公司价 </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r>
                        <a:rPr kumimoji="0" lang="zh-CN" altLang="en-US" sz="2000" b="0" i="0" u="none" strike="noStrike" cap="none" normalizeH="0" baseline="0" smtClean="0">
                          <a:ln>
                            <a:noFill/>
                          </a:ln>
                          <a:solidFill>
                            <a:srgbClr val="000048"/>
                          </a:solidFill>
                          <a:effectLst/>
                          <a:latin typeface="Arial" charset="0"/>
                          <a:ea typeface="楷体_GB2312" pitchFamily="49" charset="-122"/>
                        </a:rPr>
                        <a:t>元</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48"/>
                          </a:solidFill>
                          <a:effectLst/>
                          <a:latin typeface="Arial" charset="0"/>
                          <a:ea typeface="楷体_GB2312" pitchFamily="49" charset="-122"/>
                        </a:rPr>
                        <a:t>它厂价 </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r>
                        <a:rPr kumimoji="0" lang="zh-CN" altLang="en-US" sz="2000" b="0" i="0" u="none" strike="noStrike" cap="none" normalizeH="0" baseline="0" smtClean="0">
                          <a:ln>
                            <a:noFill/>
                          </a:ln>
                          <a:solidFill>
                            <a:srgbClr val="000048"/>
                          </a:solidFill>
                          <a:effectLst/>
                          <a:latin typeface="Arial" charset="0"/>
                          <a:ea typeface="楷体_GB2312" pitchFamily="49" charset="-122"/>
                        </a:rPr>
                        <a:t>元</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48"/>
                          </a:solidFill>
                          <a:effectLst/>
                          <a:latin typeface="Arial" charset="0"/>
                          <a:ea typeface="楷体_GB2312" pitchFamily="49" charset="-122"/>
                        </a:rPr>
                        <a:t>广告</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r>
                        <a:rPr kumimoji="0" lang="zh-CN" altLang="en-US" sz="2000" b="0" i="0" u="none" strike="noStrike" cap="none" normalizeH="0" baseline="0" smtClean="0">
                          <a:ln>
                            <a:noFill/>
                          </a:ln>
                          <a:solidFill>
                            <a:srgbClr val="000048"/>
                          </a:solidFill>
                          <a:effectLst/>
                          <a:latin typeface="Arial" charset="0"/>
                          <a:ea typeface="楷体_GB2312" pitchFamily="49" charset="-122"/>
                        </a:rPr>
                        <a:t>百万元</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48"/>
                          </a:solidFill>
                          <a:effectLst/>
                          <a:latin typeface="Arial" charset="0"/>
                          <a:ea typeface="楷体_GB2312" pitchFamily="49" charset="-122"/>
                        </a:rPr>
                        <a:t>价差</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r>
                        <a:rPr kumimoji="0" lang="zh-CN" altLang="en-US" sz="2000" b="0" i="0" u="none" strike="noStrike" cap="none" normalizeH="0" baseline="0" smtClean="0">
                          <a:ln>
                            <a:noFill/>
                          </a:ln>
                          <a:solidFill>
                            <a:srgbClr val="000048"/>
                          </a:solidFill>
                          <a:effectLst/>
                          <a:latin typeface="Arial" charset="0"/>
                          <a:ea typeface="楷体_GB2312" pitchFamily="49" charset="-122"/>
                        </a:rPr>
                        <a:t>元</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48"/>
                          </a:solidFill>
                          <a:effectLst/>
                          <a:latin typeface="Arial" charset="0"/>
                          <a:ea typeface="楷体_GB2312" pitchFamily="49" charset="-122"/>
                        </a:rPr>
                        <a:t>销售量</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r>
                        <a:rPr kumimoji="0" lang="zh-CN" altLang="en-US" sz="2000" b="0" i="0" u="none" strike="noStrike" cap="none" normalizeH="0" baseline="0" smtClean="0">
                          <a:ln>
                            <a:noFill/>
                          </a:ln>
                          <a:solidFill>
                            <a:srgbClr val="000048"/>
                          </a:solidFill>
                          <a:effectLst/>
                          <a:latin typeface="Arial" charset="0"/>
                          <a:ea typeface="楷体_GB2312" pitchFamily="49" charset="-122"/>
                        </a:rPr>
                        <a:t>百万支</a:t>
                      </a: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6581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1</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3.85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3.80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5.50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-0.05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7.38</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6581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2</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3.75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4.00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6.75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0.25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8.51</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6581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96296">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29</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3.80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3.85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5.80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0.05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7.93</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6581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3.70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4.25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6.80</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0.55</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9.26</a:t>
                      </a: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pic>
        <p:nvPicPr>
          <p:cNvPr id="4151" name="Picture 55" descr="D:\数码宝贝\图\贴画\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0" y="514350"/>
            <a:ext cx="76358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Effect transition="in" filter="dissolve">
                                      <p:cBhvr>
                                        <p:cTn id="7" dur="500"/>
                                        <p:tgtEl>
                                          <p:spTgt spid="7331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33187">
                                            <p:txEl>
                                              <p:pRg st="1" end="1"/>
                                            </p:txEl>
                                          </p:spTgt>
                                        </p:tgtEl>
                                        <p:attrNameLst>
                                          <p:attrName>style.visibility</p:attrName>
                                        </p:attrNameLst>
                                      </p:cBhvr>
                                      <p:to>
                                        <p:strVal val="visible"/>
                                      </p:to>
                                    </p:set>
                                    <p:animEffect transition="in" filter="dissolve">
                                      <p:cBhvr>
                                        <p:cTn id="10" dur="500"/>
                                        <p:tgtEl>
                                          <p:spTgt spid="733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3187">
                                            <p:txEl>
                                              <p:pRg st="2" end="2"/>
                                            </p:txEl>
                                          </p:spTgt>
                                        </p:tgtEl>
                                        <p:attrNameLst>
                                          <p:attrName>style.visibility</p:attrName>
                                        </p:attrNameLst>
                                      </p:cBhvr>
                                      <p:to>
                                        <p:strVal val="visible"/>
                                      </p:to>
                                    </p:set>
                                    <p:animEffect transition="in" filter="dissolve">
                                      <p:cBhvr>
                                        <p:cTn id="15" dur="500"/>
                                        <p:tgtEl>
                                          <p:spTgt spid="73318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33187">
                                            <p:txEl>
                                              <p:pRg st="3" end="3"/>
                                            </p:txEl>
                                          </p:spTgt>
                                        </p:tgtEl>
                                        <p:attrNameLst>
                                          <p:attrName>style.visibility</p:attrName>
                                        </p:attrNameLst>
                                      </p:cBhvr>
                                      <p:to>
                                        <p:strVal val="visible"/>
                                      </p:to>
                                    </p:set>
                                    <p:animEffect transition="in" filter="dissolve">
                                      <p:cBhvr>
                                        <p:cTn id="18" dur="500"/>
                                        <p:tgtEl>
                                          <p:spTgt spid="73318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33187">
                                            <p:txEl>
                                              <p:pRg st="4" end="4"/>
                                            </p:txEl>
                                          </p:spTgt>
                                        </p:tgtEl>
                                        <p:attrNameLst>
                                          <p:attrName>style.visibility</p:attrName>
                                        </p:attrNameLst>
                                      </p:cBhvr>
                                      <p:to>
                                        <p:strVal val="visible"/>
                                      </p:to>
                                    </p:set>
                                    <p:animEffect transition="in" filter="dissolve">
                                      <p:cBhvr>
                                        <p:cTn id="23" dur="500"/>
                                        <p:tgtEl>
                                          <p:spTgt spid="73318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33187">
                                            <p:txEl>
                                              <p:pRg st="5" end="5"/>
                                            </p:txEl>
                                          </p:spTgt>
                                        </p:tgtEl>
                                        <p:attrNameLst>
                                          <p:attrName>style.visibility</p:attrName>
                                        </p:attrNameLst>
                                      </p:cBhvr>
                                      <p:to>
                                        <p:strVal val="visible"/>
                                      </p:to>
                                    </p:set>
                                    <p:animEffect transition="in" filter="dissolve">
                                      <p:cBhvr>
                                        <p:cTn id="26" dur="500"/>
                                        <p:tgtEl>
                                          <p:spTgt spid="73318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733188"/>
                                        </p:tgtEl>
                                        <p:attrNameLst>
                                          <p:attrName>style.visibility</p:attrName>
                                        </p:attrNameLst>
                                      </p:cBhvr>
                                      <p:to>
                                        <p:strVal val="visible"/>
                                      </p:to>
                                    </p:set>
                                    <p:animEffect transition="in" filter="dissolve">
                                      <p:cBhvr>
                                        <p:cTn id="31" dur="500"/>
                                        <p:tgtEl>
                                          <p:spTgt spid="73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82650" y="541338"/>
            <a:ext cx="1639888"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结果分析</a:t>
            </a:r>
          </a:p>
        </p:txBody>
      </p:sp>
      <p:sp>
        <p:nvSpPr>
          <p:cNvPr id="22531" name="Rectangle 3"/>
          <p:cNvSpPr>
            <a:spLocks noGrp="1" noChangeArrowheads="1"/>
          </p:cNvSpPr>
          <p:nvPr>
            <p:ph type="body" idx="1"/>
          </p:nvPr>
        </p:nvSpPr>
        <p:spPr>
          <a:xfrm>
            <a:off x="2884488" y="557213"/>
            <a:ext cx="2989262" cy="420687"/>
          </a:xfrm>
        </p:spPr>
        <p:txBody>
          <a:bodyPr/>
          <a:lstStyle/>
          <a:p>
            <a:r>
              <a:rPr kumimoji="1" lang="zh-CN" altLang="en-US" smtClean="0">
                <a:solidFill>
                  <a:srgbClr val="000052"/>
                </a:solidFill>
              </a:rPr>
              <a:t>残差分析法</a:t>
            </a:r>
          </a:p>
        </p:txBody>
      </p:sp>
      <p:graphicFrame>
        <p:nvGraphicFramePr>
          <p:cNvPr id="768004" name="Object 4"/>
          <p:cNvGraphicFramePr>
            <a:graphicFrameLocks noChangeAspect="1"/>
          </p:cNvGraphicFramePr>
          <p:nvPr/>
        </p:nvGraphicFramePr>
        <p:xfrm>
          <a:off x="1612900" y="1200150"/>
          <a:ext cx="4419600" cy="482600"/>
        </p:xfrm>
        <a:graphic>
          <a:graphicData uri="http://schemas.openxmlformats.org/presentationml/2006/ole">
            <mc:AlternateContent xmlns:mc="http://schemas.openxmlformats.org/markup-compatibility/2006">
              <mc:Choice xmlns:v="urn:schemas-microsoft-com:vml" Requires="v">
                <p:oleObj spid="_x0000_s22539" name="Equation" r:id="rId4" imgW="1981200" imgH="228600" progId="Equation.3">
                  <p:embed/>
                </p:oleObj>
              </mc:Choice>
              <mc:Fallback>
                <p:oleObj name="Equation" r:id="rId4" imgW="19812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1200150"/>
                        <a:ext cx="4419600" cy="482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768005" name="Text Box 5"/>
          <p:cNvSpPr txBox="1">
            <a:spLocks noChangeArrowheads="1"/>
          </p:cNvSpPr>
          <p:nvPr/>
        </p:nvSpPr>
        <p:spPr bwMode="auto">
          <a:xfrm>
            <a:off x="1681163" y="1760538"/>
            <a:ext cx="83185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残差</a:t>
            </a:r>
          </a:p>
        </p:txBody>
      </p:sp>
      <p:graphicFrame>
        <p:nvGraphicFramePr>
          <p:cNvPr id="768006" name="Object 6"/>
          <p:cNvGraphicFramePr>
            <a:graphicFrameLocks noChangeAspect="1"/>
          </p:cNvGraphicFramePr>
          <p:nvPr/>
        </p:nvGraphicFramePr>
        <p:xfrm>
          <a:off x="2717800" y="1797050"/>
          <a:ext cx="1149350" cy="398463"/>
        </p:xfrm>
        <a:graphic>
          <a:graphicData uri="http://schemas.openxmlformats.org/presentationml/2006/ole">
            <mc:AlternateContent xmlns:mc="http://schemas.openxmlformats.org/markup-compatibility/2006">
              <mc:Choice xmlns:v="urn:schemas-microsoft-com:vml" Requires="v">
                <p:oleObj spid="_x0000_s22540" name="Equation" r:id="rId6" imgW="583947" imgH="203112" progId="Equation.DSMT4">
                  <p:embed/>
                </p:oleObj>
              </mc:Choice>
              <mc:Fallback>
                <p:oleObj name="Equation" r:id="rId6" imgW="583947" imgH="203112"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7800" y="1797050"/>
                        <a:ext cx="1149350" cy="3984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07" name="Text Box 7"/>
          <p:cNvSpPr txBox="1">
            <a:spLocks noChangeArrowheads="1"/>
          </p:cNvSpPr>
          <p:nvPr/>
        </p:nvSpPr>
        <p:spPr bwMode="auto">
          <a:xfrm>
            <a:off x="1565275" y="2473325"/>
            <a:ext cx="2882900"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kumimoji="1" lang="en-US" altLang="zh-CN" i="1">
                <a:solidFill>
                  <a:srgbClr val="000052"/>
                </a:solidFill>
                <a:latin typeface="Arial" charset="0"/>
                <a:sym typeface="Symbol" pitchFamily="18" charset="2"/>
              </a:rPr>
              <a:t> </a:t>
            </a:r>
            <a:r>
              <a:rPr kumimoji="1" lang="en-US" altLang="zh-CN" i="1">
                <a:solidFill>
                  <a:srgbClr val="000052"/>
                </a:solidFill>
                <a:latin typeface="Arial" charset="0"/>
              </a:rPr>
              <a:t> </a:t>
            </a:r>
            <a:r>
              <a:rPr kumimoji="1" lang="zh-CN" altLang="en-US">
                <a:solidFill>
                  <a:srgbClr val="000052"/>
                </a:solidFill>
                <a:latin typeface="Arial" charset="0"/>
              </a:rPr>
              <a:t>与资历</a:t>
            </a:r>
            <a:r>
              <a:rPr kumimoji="1" lang="en-US" altLang="zh-CN" i="1">
                <a:solidFill>
                  <a:srgbClr val="000052"/>
                </a:solidFill>
                <a:latin typeface="Arial" charset="0"/>
              </a:rPr>
              <a:t>x</a:t>
            </a:r>
            <a:r>
              <a:rPr kumimoji="1" lang="en-US" altLang="zh-CN" baseline="-30000">
                <a:solidFill>
                  <a:srgbClr val="000052"/>
                </a:solidFill>
                <a:latin typeface="Arial" charset="0"/>
              </a:rPr>
              <a:t>1</a:t>
            </a:r>
            <a:r>
              <a:rPr kumimoji="1" lang="zh-CN" altLang="en-US">
                <a:solidFill>
                  <a:srgbClr val="000052"/>
                </a:solidFill>
                <a:latin typeface="Arial" charset="0"/>
              </a:rPr>
              <a:t>的关系 </a:t>
            </a:r>
          </a:p>
        </p:txBody>
      </p:sp>
      <p:pic>
        <p:nvPicPr>
          <p:cNvPr id="76800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3225" y="3087688"/>
            <a:ext cx="4114800"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09" name="Text Box 9"/>
          <p:cNvSpPr txBox="1">
            <a:spLocks noChangeArrowheads="1"/>
          </p:cNvSpPr>
          <p:nvPr/>
        </p:nvSpPr>
        <p:spPr bwMode="auto">
          <a:xfrm>
            <a:off x="1573213" y="5594350"/>
            <a:ext cx="6624637" cy="85883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90000"/>
              </a:lnSpc>
              <a:spcBef>
                <a:spcPct val="30000"/>
              </a:spcBef>
            </a:pPr>
            <a:r>
              <a:rPr kumimoji="1" lang="zh-CN" altLang="en-US">
                <a:solidFill>
                  <a:srgbClr val="000052"/>
                </a:solidFill>
                <a:latin typeface="Arial" charset="0"/>
              </a:rPr>
              <a:t>残差大概分成</a:t>
            </a:r>
            <a:r>
              <a:rPr kumimoji="1" lang="en-US" altLang="zh-CN">
                <a:solidFill>
                  <a:srgbClr val="000052"/>
                </a:solidFill>
                <a:latin typeface="Arial" charset="0"/>
              </a:rPr>
              <a:t>3</a:t>
            </a:r>
            <a:r>
              <a:rPr kumimoji="1" lang="zh-CN" altLang="en-US">
                <a:solidFill>
                  <a:srgbClr val="000052"/>
                </a:solidFill>
                <a:latin typeface="Arial" charset="0"/>
              </a:rPr>
              <a:t>个水平</a:t>
            </a:r>
          </a:p>
          <a:p>
            <a:pPr eaLnBrk="1" hangingPunct="1">
              <a:lnSpc>
                <a:spcPct val="90000"/>
              </a:lnSpc>
              <a:spcBef>
                <a:spcPct val="30000"/>
              </a:spcBef>
            </a:pPr>
            <a:r>
              <a:rPr kumimoji="1" lang="en-US" altLang="zh-CN">
                <a:solidFill>
                  <a:srgbClr val="000052"/>
                </a:solidFill>
                <a:latin typeface="Arial" charset="0"/>
              </a:rPr>
              <a:t>6</a:t>
            </a:r>
            <a:r>
              <a:rPr kumimoji="1" lang="zh-CN" altLang="en-US">
                <a:solidFill>
                  <a:srgbClr val="000052"/>
                </a:solidFill>
                <a:latin typeface="Arial" charset="0"/>
              </a:rPr>
              <a:t>种管理</a:t>
            </a:r>
            <a:r>
              <a:rPr kumimoji="1" lang="en-US" altLang="zh-CN">
                <a:solidFill>
                  <a:srgbClr val="000052"/>
                </a:solidFill>
                <a:latin typeface="Arial" charset="0"/>
              </a:rPr>
              <a:t>—</a:t>
            </a:r>
            <a:r>
              <a:rPr kumimoji="1" lang="zh-CN" altLang="en-US">
                <a:solidFill>
                  <a:srgbClr val="000052"/>
                </a:solidFill>
                <a:latin typeface="Arial" charset="0"/>
              </a:rPr>
              <a:t>教育组合混在一起，未正确反映 </a:t>
            </a:r>
          </a:p>
        </p:txBody>
      </p:sp>
      <p:sp>
        <p:nvSpPr>
          <p:cNvPr id="768010" name="Text Box 10"/>
          <p:cNvSpPr txBox="1">
            <a:spLocks noChangeArrowheads="1"/>
          </p:cNvSpPr>
          <p:nvPr/>
        </p:nvSpPr>
        <p:spPr bwMode="auto">
          <a:xfrm>
            <a:off x="7242175" y="519113"/>
            <a:ext cx="1471613" cy="1014412"/>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Matlab:</a:t>
            </a:r>
          </a:p>
          <a:p>
            <a:pPr eaLnBrk="1" hangingPunct="1">
              <a:spcBef>
                <a:spcPct val="50000"/>
              </a:spcBef>
            </a:pPr>
            <a:r>
              <a:rPr lang="en-US" altLang="zh-CN">
                <a:solidFill>
                  <a:srgbClr val="000052"/>
                </a:solidFill>
                <a:latin typeface="Arial" charset="0"/>
              </a:rPr>
              <a:t>xinjin2.m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8004"/>
                                        </p:tgtEl>
                                        <p:attrNameLst>
                                          <p:attrName>style.visibility</p:attrName>
                                        </p:attrNameLst>
                                      </p:cBhvr>
                                      <p:to>
                                        <p:strVal val="visible"/>
                                      </p:to>
                                    </p:set>
                                    <p:animEffect transition="in" filter="dissolve">
                                      <p:cBhvr>
                                        <p:cTn id="7" dur="500"/>
                                        <p:tgtEl>
                                          <p:spTgt spid="768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8005"/>
                                        </p:tgtEl>
                                        <p:attrNameLst>
                                          <p:attrName>style.visibility</p:attrName>
                                        </p:attrNameLst>
                                      </p:cBhvr>
                                      <p:to>
                                        <p:strVal val="visible"/>
                                      </p:to>
                                    </p:set>
                                    <p:animEffect transition="in" filter="dissolve">
                                      <p:cBhvr>
                                        <p:cTn id="12" dur="500"/>
                                        <p:tgtEl>
                                          <p:spTgt spid="768005"/>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68006"/>
                                        </p:tgtEl>
                                        <p:attrNameLst>
                                          <p:attrName>style.visibility</p:attrName>
                                        </p:attrNameLst>
                                      </p:cBhvr>
                                      <p:to>
                                        <p:strVal val="visible"/>
                                      </p:to>
                                    </p:set>
                                    <p:animEffect transition="in" filter="dissolve">
                                      <p:cBhvr>
                                        <p:cTn id="16" dur="500"/>
                                        <p:tgtEl>
                                          <p:spTgt spid="7680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68007"/>
                                        </p:tgtEl>
                                        <p:attrNameLst>
                                          <p:attrName>style.visibility</p:attrName>
                                        </p:attrNameLst>
                                      </p:cBhvr>
                                      <p:to>
                                        <p:strVal val="visible"/>
                                      </p:to>
                                    </p:set>
                                    <p:animEffect transition="in" filter="dissolve">
                                      <p:cBhvr>
                                        <p:cTn id="21" dur="500"/>
                                        <p:tgtEl>
                                          <p:spTgt spid="7680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68010"/>
                                        </p:tgtEl>
                                        <p:attrNameLst>
                                          <p:attrName>style.visibility</p:attrName>
                                        </p:attrNameLst>
                                      </p:cBhvr>
                                      <p:to>
                                        <p:strVal val="visible"/>
                                      </p:to>
                                    </p:set>
                                    <p:animEffect transition="in" filter="dissolve">
                                      <p:cBhvr>
                                        <p:cTn id="26" dur="500"/>
                                        <p:tgtEl>
                                          <p:spTgt spid="7680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768008"/>
                                        </p:tgtEl>
                                        <p:attrNameLst>
                                          <p:attrName>style.visibility</p:attrName>
                                        </p:attrNameLst>
                                      </p:cBhvr>
                                      <p:to>
                                        <p:strVal val="visible"/>
                                      </p:to>
                                    </p:set>
                                    <p:animEffect transition="in" filter="dissolve">
                                      <p:cBhvr>
                                        <p:cTn id="31" dur="500"/>
                                        <p:tgtEl>
                                          <p:spTgt spid="76800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68009"/>
                                        </p:tgtEl>
                                        <p:attrNameLst>
                                          <p:attrName>style.visibility</p:attrName>
                                        </p:attrNameLst>
                                      </p:cBhvr>
                                      <p:to>
                                        <p:strVal val="visible"/>
                                      </p:to>
                                    </p:set>
                                    <p:animEffect transition="in" filter="dissolve">
                                      <p:cBhvr>
                                        <p:cTn id="36" dur="500"/>
                                        <p:tgtEl>
                                          <p:spTgt spid="76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5" grpId="0" autoUpdateAnimBg="0"/>
      <p:bldP spid="768007" grpId="0" autoUpdateAnimBg="0"/>
      <p:bldP spid="768009" grpId="0" autoUpdateAnimBg="0"/>
      <p:bldP spid="76801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31850" y="1062038"/>
            <a:ext cx="4618038" cy="420687"/>
          </a:xfrm>
        </p:spPr>
        <p:txBody>
          <a:bodyPr/>
          <a:lstStyle/>
          <a:p>
            <a:r>
              <a:rPr kumimoji="1" lang="en-US" altLang="zh-CN" i="1" smtClean="0">
                <a:solidFill>
                  <a:srgbClr val="000052"/>
                </a:solidFill>
                <a:sym typeface="Symbol" pitchFamily="18" charset="2"/>
              </a:rPr>
              <a:t></a:t>
            </a:r>
            <a:r>
              <a:rPr kumimoji="1" lang="en-US" altLang="zh-CN" i="1" smtClean="0">
                <a:solidFill>
                  <a:srgbClr val="000052"/>
                </a:solidFill>
              </a:rPr>
              <a:t> </a:t>
            </a:r>
            <a:r>
              <a:rPr kumimoji="1" lang="zh-CN" altLang="en-US" smtClean="0">
                <a:solidFill>
                  <a:srgbClr val="000052"/>
                </a:solidFill>
              </a:rPr>
              <a:t>与管理</a:t>
            </a:r>
            <a:r>
              <a:rPr kumimoji="1" lang="en-US" altLang="zh-CN" i="1" smtClean="0">
                <a:solidFill>
                  <a:srgbClr val="000052"/>
                </a:solidFill>
              </a:rPr>
              <a:t>x</a:t>
            </a:r>
            <a:r>
              <a:rPr kumimoji="1" lang="en-US" altLang="zh-CN" baseline="-30000" smtClean="0">
                <a:solidFill>
                  <a:srgbClr val="000052"/>
                </a:solidFill>
              </a:rPr>
              <a:t>2</a:t>
            </a:r>
            <a:r>
              <a:rPr kumimoji="1" lang="en-US" altLang="zh-CN" smtClean="0">
                <a:solidFill>
                  <a:srgbClr val="000052"/>
                </a:solidFill>
              </a:rPr>
              <a:t>—</a:t>
            </a:r>
            <a:r>
              <a:rPr kumimoji="1" lang="zh-CN" altLang="en-US" smtClean="0">
                <a:solidFill>
                  <a:srgbClr val="000052"/>
                </a:solidFill>
              </a:rPr>
              <a:t>教育</a:t>
            </a:r>
            <a:r>
              <a:rPr kumimoji="1" lang="en-US" altLang="zh-CN" i="1" smtClean="0">
                <a:solidFill>
                  <a:srgbClr val="000052"/>
                </a:solidFill>
              </a:rPr>
              <a:t>x</a:t>
            </a:r>
            <a:r>
              <a:rPr kumimoji="1" lang="en-US" altLang="zh-CN" baseline="-30000" smtClean="0">
                <a:solidFill>
                  <a:srgbClr val="000052"/>
                </a:solidFill>
              </a:rPr>
              <a:t>3 </a:t>
            </a:r>
            <a:r>
              <a:rPr kumimoji="1" lang="zh-CN" altLang="en-US" baseline="-30000" smtClean="0">
                <a:solidFill>
                  <a:srgbClr val="000052"/>
                </a:solidFill>
              </a:rPr>
              <a:t>、</a:t>
            </a:r>
            <a:r>
              <a:rPr kumimoji="1" lang="en-US" altLang="zh-CN" i="1" smtClean="0">
                <a:solidFill>
                  <a:srgbClr val="000052"/>
                </a:solidFill>
              </a:rPr>
              <a:t>x</a:t>
            </a:r>
            <a:r>
              <a:rPr kumimoji="1" lang="en-US" altLang="zh-CN" baseline="-30000" smtClean="0">
                <a:solidFill>
                  <a:srgbClr val="000052"/>
                </a:solidFill>
              </a:rPr>
              <a:t>4</a:t>
            </a:r>
            <a:r>
              <a:rPr kumimoji="1" lang="zh-CN" altLang="en-US" smtClean="0">
                <a:solidFill>
                  <a:srgbClr val="000052"/>
                </a:solidFill>
              </a:rPr>
              <a:t>的关系</a:t>
            </a:r>
          </a:p>
        </p:txBody>
      </p:sp>
      <p:pic>
        <p:nvPicPr>
          <p:cNvPr id="770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3829050"/>
            <a:ext cx="434340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052" name="Text Box 4"/>
          <p:cNvSpPr txBox="1">
            <a:spLocks noChangeArrowheads="1"/>
          </p:cNvSpPr>
          <p:nvPr/>
        </p:nvSpPr>
        <p:spPr bwMode="auto">
          <a:xfrm>
            <a:off x="5400675" y="3878263"/>
            <a:ext cx="3557588" cy="9334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15000"/>
              </a:lnSpc>
              <a:spcBef>
                <a:spcPct val="50000"/>
              </a:spcBef>
            </a:pPr>
            <a:r>
              <a:rPr kumimoji="1" lang="zh-CN" altLang="en-US">
                <a:solidFill>
                  <a:srgbClr val="000052"/>
                </a:solidFill>
                <a:latin typeface="Arial" charset="0"/>
              </a:rPr>
              <a:t>残差全为正，或全为负，管理</a:t>
            </a:r>
            <a:r>
              <a:rPr kumimoji="1" lang="en-US" altLang="zh-CN">
                <a:solidFill>
                  <a:srgbClr val="000052"/>
                </a:solidFill>
                <a:latin typeface="Arial" charset="0"/>
              </a:rPr>
              <a:t>—</a:t>
            </a:r>
            <a:r>
              <a:rPr kumimoji="1" lang="zh-CN" altLang="en-US">
                <a:solidFill>
                  <a:srgbClr val="000052"/>
                </a:solidFill>
                <a:latin typeface="Arial" charset="0"/>
              </a:rPr>
              <a:t>教育组合处理不当 </a:t>
            </a:r>
          </a:p>
        </p:txBody>
      </p:sp>
      <p:sp>
        <p:nvSpPr>
          <p:cNvPr id="770053" name="Text Box 5"/>
          <p:cNvSpPr txBox="1">
            <a:spLocks noChangeArrowheads="1"/>
          </p:cNvSpPr>
          <p:nvPr/>
        </p:nvSpPr>
        <p:spPr bwMode="auto">
          <a:xfrm>
            <a:off x="5383213" y="5019675"/>
            <a:ext cx="3213100" cy="933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15000"/>
              </a:lnSpc>
              <a:spcBef>
                <a:spcPct val="50000"/>
              </a:spcBef>
            </a:pPr>
            <a:r>
              <a:rPr kumimoji="1" lang="zh-CN" altLang="en-US">
                <a:solidFill>
                  <a:srgbClr val="000052"/>
                </a:solidFill>
                <a:latin typeface="Arial" charset="0"/>
              </a:rPr>
              <a:t>应在模型中增加管理</a:t>
            </a:r>
            <a:r>
              <a:rPr kumimoji="1" lang="en-US" altLang="zh-CN" i="1">
                <a:solidFill>
                  <a:srgbClr val="000052"/>
                </a:solidFill>
                <a:latin typeface="Arial" charset="0"/>
              </a:rPr>
              <a:t>x</a:t>
            </a:r>
            <a:r>
              <a:rPr kumimoji="1" lang="en-US" altLang="zh-CN" baseline="-30000">
                <a:solidFill>
                  <a:srgbClr val="000052"/>
                </a:solidFill>
                <a:latin typeface="Arial" charset="0"/>
              </a:rPr>
              <a:t>2</a:t>
            </a:r>
            <a:r>
              <a:rPr kumimoji="1" lang="zh-CN" altLang="en-US">
                <a:solidFill>
                  <a:srgbClr val="000052"/>
                </a:solidFill>
                <a:latin typeface="Arial" charset="0"/>
              </a:rPr>
              <a:t>与教育</a:t>
            </a:r>
            <a:r>
              <a:rPr kumimoji="1" lang="en-US" altLang="zh-CN" i="1">
                <a:solidFill>
                  <a:srgbClr val="000052"/>
                </a:solidFill>
                <a:latin typeface="Arial" charset="0"/>
              </a:rPr>
              <a:t>x</a:t>
            </a:r>
            <a:r>
              <a:rPr kumimoji="1" lang="en-US" altLang="zh-CN" baseline="-30000">
                <a:solidFill>
                  <a:srgbClr val="000052"/>
                </a:solidFill>
                <a:latin typeface="Arial" charset="0"/>
              </a:rPr>
              <a:t>3</a:t>
            </a:r>
            <a:r>
              <a:rPr kumimoji="1" lang="en-US" altLang="zh-CN">
                <a:solidFill>
                  <a:srgbClr val="000052"/>
                </a:solidFill>
                <a:latin typeface="Arial" charset="0"/>
              </a:rPr>
              <a:t>, </a:t>
            </a:r>
            <a:r>
              <a:rPr kumimoji="1" lang="en-US" altLang="zh-CN" i="1">
                <a:solidFill>
                  <a:srgbClr val="000052"/>
                </a:solidFill>
                <a:latin typeface="Arial" charset="0"/>
              </a:rPr>
              <a:t>x</a:t>
            </a:r>
            <a:r>
              <a:rPr kumimoji="1" lang="en-US" altLang="zh-CN" baseline="-30000">
                <a:solidFill>
                  <a:srgbClr val="000052"/>
                </a:solidFill>
                <a:latin typeface="Arial" charset="0"/>
              </a:rPr>
              <a:t>4</a:t>
            </a:r>
            <a:r>
              <a:rPr kumimoji="1" lang="zh-CN" altLang="en-US">
                <a:solidFill>
                  <a:srgbClr val="000052"/>
                </a:solidFill>
                <a:latin typeface="Arial" charset="0"/>
              </a:rPr>
              <a:t>的交互项 </a:t>
            </a:r>
          </a:p>
        </p:txBody>
      </p:sp>
      <p:grpSp>
        <p:nvGrpSpPr>
          <p:cNvPr id="770054" name="Group 6"/>
          <p:cNvGrpSpPr>
            <a:grpSpLocks/>
          </p:cNvGrpSpPr>
          <p:nvPr/>
        </p:nvGrpSpPr>
        <p:grpSpPr bwMode="auto">
          <a:xfrm>
            <a:off x="889000" y="1758950"/>
            <a:ext cx="3657600" cy="1752600"/>
            <a:chOff x="3264" y="48"/>
            <a:chExt cx="2304" cy="1104"/>
          </a:xfrm>
        </p:grpSpPr>
        <p:grpSp>
          <p:nvGrpSpPr>
            <p:cNvPr id="23561" name="Group 7"/>
            <p:cNvGrpSpPr>
              <a:grpSpLocks/>
            </p:cNvGrpSpPr>
            <p:nvPr/>
          </p:nvGrpSpPr>
          <p:grpSpPr bwMode="auto">
            <a:xfrm>
              <a:off x="3264" y="336"/>
              <a:ext cx="2304" cy="816"/>
              <a:chOff x="1008" y="1584"/>
              <a:chExt cx="2304" cy="816"/>
            </a:xfrm>
          </p:grpSpPr>
          <p:grpSp>
            <p:nvGrpSpPr>
              <p:cNvPr id="23563" name="Group 8"/>
              <p:cNvGrpSpPr>
                <a:grpSpLocks/>
              </p:cNvGrpSpPr>
              <p:nvPr/>
            </p:nvGrpSpPr>
            <p:grpSpPr bwMode="auto">
              <a:xfrm>
                <a:off x="1008" y="1584"/>
                <a:ext cx="656" cy="272"/>
                <a:chOff x="0" y="0"/>
                <a:chExt cx="426" cy="384"/>
              </a:xfrm>
            </p:grpSpPr>
            <p:sp>
              <p:nvSpPr>
                <p:cNvPr id="23624" name="Rectangle 9"/>
                <p:cNvSpPr>
                  <a:spLocks noChangeArrowheads="1"/>
                </p:cNvSpPr>
                <p:nvPr/>
              </p:nvSpPr>
              <p:spPr bwMode="auto">
                <a:xfrm>
                  <a:off x="43"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a:solidFill>
                        <a:srgbClr val="000052"/>
                      </a:solidFill>
                      <a:latin typeface="Arial" charset="0"/>
                    </a:rPr>
                    <a:t>组合</a:t>
                  </a:r>
                </a:p>
                <a:p>
                  <a:pPr algn="ctr"/>
                  <a:endParaRPr kumimoji="1" lang="en-US" altLang="zh-CN">
                    <a:solidFill>
                      <a:srgbClr val="000052"/>
                    </a:solidFill>
                    <a:latin typeface="Arial" charset="0"/>
                  </a:endParaRPr>
                </a:p>
              </p:txBody>
            </p:sp>
            <p:sp>
              <p:nvSpPr>
                <p:cNvPr id="23625" name="Rectangle 10"/>
                <p:cNvSpPr>
                  <a:spLocks noChangeArrowheads="1"/>
                </p:cNvSpPr>
                <p:nvPr/>
              </p:nvSpPr>
              <p:spPr bwMode="auto">
                <a:xfrm>
                  <a:off x="0"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4" name="Group 11"/>
              <p:cNvGrpSpPr>
                <a:grpSpLocks/>
              </p:cNvGrpSpPr>
              <p:nvPr/>
            </p:nvGrpSpPr>
            <p:grpSpPr bwMode="auto">
              <a:xfrm>
                <a:off x="1664" y="1584"/>
                <a:ext cx="274" cy="272"/>
                <a:chOff x="426" y="0"/>
                <a:chExt cx="426" cy="384"/>
              </a:xfrm>
            </p:grpSpPr>
            <p:sp>
              <p:nvSpPr>
                <p:cNvPr id="23622" name="Rectangle 12"/>
                <p:cNvSpPr>
                  <a:spLocks noChangeArrowheads="1"/>
                </p:cNvSpPr>
                <p:nvPr/>
              </p:nvSpPr>
              <p:spPr bwMode="auto">
                <a:xfrm>
                  <a:off x="469"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1</a:t>
                  </a:r>
                </a:p>
                <a:p>
                  <a:pPr algn="ctr"/>
                  <a:endParaRPr kumimoji="1" lang="en-US" altLang="zh-CN">
                    <a:solidFill>
                      <a:srgbClr val="000052"/>
                    </a:solidFill>
                    <a:latin typeface="Arial" charset="0"/>
                  </a:endParaRPr>
                </a:p>
              </p:txBody>
            </p:sp>
            <p:sp>
              <p:nvSpPr>
                <p:cNvPr id="23623" name="Rectangle 13"/>
                <p:cNvSpPr>
                  <a:spLocks noChangeArrowheads="1"/>
                </p:cNvSpPr>
                <p:nvPr/>
              </p:nvSpPr>
              <p:spPr bwMode="auto">
                <a:xfrm>
                  <a:off x="426"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5" name="Group 14"/>
              <p:cNvGrpSpPr>
                <a:grpSpLocks/>
              </p:cNvGrpSpPr>
              <p:nvPr/>
            </p:nvGrpSpPr>
            <p:grpSpPr bwMode="auto">
              <a:xfrm>
                <a:off x="1938" y="1584"/>
                <a:ext cx="275" cy="272"/>
                <a:chOff x="852" y="0"/>
                <a:chExt cx="426" cy="384"/>
              </a:xfrm>
            </p:grpSpPr>
            <p:sp>
              <p:nvSpPr>
                <p:cNvPr id="23620" name="Rectangle 15"/>
                <p:cNvSpPr>
                  <a:spLocks noChangeArrowheads="1"/>
                </p:cNvSpPr>
                <p:nvPr/>
              </p:nvSpPr>
              <p:spPr bwMode="auto">
                <a:xfrm>
                  <a:off x="895"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2</a:t>
                  </a:r>
                </a:p>
                <a:p>
                  <a:pPr algn="ctr"/>
                  <a:endParaRPr kumimoji="1" lang="en-US" altLang="zh-CN">
                    <a:solidFill>
                      <a:srgbClr val="000052"/>
                    </a:solidFill>
                    <a:latin typeface="Arial" charset="0"/>
                  </a:endParaRPr>
                </a:p>
              </p:txBody>
            </p:sp>
            <p:sp>
              <p:nvSpPr>
                <p:cNvPr id="23621" name="Rectangle 16"/>
                <p:cNvSpPr>
                  <a:spLocks noChangeArrowheads="1"/>
                </p:cNvSpPr>
                <p:nvPr/>
              </p:nvSpPr>
              <p:spPr bwMode="auto">
                <a:xfrm>
                  <a:off x="852"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6" name="Group 17"/>
              <p:cNvGrpSpPr>
                <a:grpSpLocks/>
              </p:cNvGrpSpPr>
              <p:nvPr/>
            </p:nvGrpSpPr>
            <p:grpSpPr bwMode="auto">
              <a:xfrm>
                <a:off x="2213" y="1584"/>
                <a:ext cx="275" cy="272"/>
                <a:chOff x="1278" y="0"/>
                <a:chExt cx="426" cy="384"/>
              </a:xfrm>
            </p:grpSpPr>
            <p:sp>
              <p:nvSpPr>
                <p:cNvPr id="23618" name="Rectangle 18"/>
                <p:cNvSpPr>
                  <a:spLocks noChangeArrowheads="1"/>
                </p:cNvSpPr>
                <p:nvPr/>
              </p:nvSpPr>
              <p:spPr bwMode="auto">
                <a:xfrm>
                  <a:off x="1321"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3</a:t>
                  </a:r>
                </a:p>
                <a:p>
                  <a:pPr algn="ctr"/>
                  <a:endParaRPr kumimoji="1" lang="en-US" altLang="zh-CN">
                    <a:solidFill>
                      <a:srgbClr val="000052"/>
                    </a:solidFill>
                    <a:latin typeface="Arial" charset="0"/>
                  </a:endParaRPr>
                </a:p>
              </p:txBody>
            </p:sp>
            <p:sp>
              <p:nvSpPr>
                <p:cNvPr id="23619" name="Rectangle 19"/>
                <p:cNvSpPr>
                  <a:spLocks noChangeArrowheads="1"/>
                </p:cNvSpPr>
                <p:nvPr/>
              </p:nvSpPr>
              <p:spPr bwMode="auto">
                <a:xfrm>
                  <a:off x="1278"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7" name="Group 20"/>
              <p:cNvGrpSpPr>
                <a:grpSpLocks/>
              </p:cNvGrpSpPr>
              <p:nvPr/>
            </p:nvGrpSpPr>
            <p:grpSpPr bwMode="auto">
              <a:xfrm>
                <a:off x="2488" y="1584"/>
                <a:ext cx="275" cy="272"/>
                <a:chOff x="1704" y="0"/>
                <a:chExt cx="426" cy="384"/>
              </a:xfrm>
            </p:grpSpPr>
            <p:sp>
              <p:nvSpPr>
                <p:cNvPr id="23616" name="Rectangle 21"/>
                <p:cNvSpPr>
                  <a:spLocks noChangeArrowheads="1"/>
                </p:cNvSpPr>
                <p:nvPr/>
              </p:nvSpPr>
              <p:spPr bwMode="auto">
                <a:xfrm>
                  <a:off x="1747"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4</a:t>
                  </a:r>
                </a:p>
                <a:p>
                  <a:pPr algn="ctr"/>
                  <a:endParaRPr kumimoji="1" lang="en-US" altLang="zh-CN">
                    <a:solidFill>
                      <a:srgbClr val="000052"/>
                    </a:solidFill>
                    <a:latin typeface="Arial" charset="0"/>
                  </a:endParaRPr>
                </a:p>
              </p:txBody>
            </p:sp>
            <p:sp>
              <p:nvSpPr>
                <p:cNvPr id="23617" name="Rectangle 22"/>
                <p:cNvSpPr>
                  <a:spLocks noChangeArrowheads="1"/>
                </p:cNvSpPr>
                <p:nvPr/>
              </p:nvSpPr>
              <p:spPr bwMode="auto">
                <a:xfrm>
                  <a:off x="1704"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8" name="Group 23"/>
              <p:cNvGrpSpPr>
                <a:grpSpLocks/>
              </p:cNvGrpSpPr>
              <p:nvPr/>
            </p:nvGrpSpPr>
            <p:grpSpPr bwMode="auto">
              <a:xfrm>
                <a:off x="2763" y="1584"/>
                <a:ext cx="274" cy="272"/>
                <a:chOff x="2130" y="0"/>
                <a:chExt cx="426" cy="384"/>
              </a:xfrm>
            </p:grpSpPr>
            <p:sp>
              <p:nvSpPr>
                <p:cNvPr id="23614" name="Rectangle 24"/>
                <p:cNvSpPr>
                  <a:spLocks noChangeArrowheads="1"/>
                </p:cNvSpPr>
                <p:nvPr/>
              </p:nvSpPr>
              <p:spPr bwMode="auto">
                <a:xfrm>
                  <a:off x="2173"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5</a:t>
                  </a:r>
                </a:p>
                <a:p>
                  <a:pPr algn="ctr"/>
                  <a:endParaRPr kumimoji="1" lang="en-US" altLang="zh-CN">
                    <a:solidFill>
                      <a:srgbClr val="000052"/>
                    </a:solidFill>
                    <a:latin typeface="Arial" charset="0"/>
                  </a:endParaRPr>
                </a:p>
              </p:txBody>
            </p:sp>
            <p:sp>
              <p:nvSpPr>
                <p:cNvPr id="23615" name="Rectangle 25"/>
                <p:cNvSpPr>
                  <a:spLocks noChangeArrowheads="1"/>
                </p:cNvSpPr>
                <p:nvPr/>
              </p:nvSpPr>
              <p:spPr bwMode="auto">
                <a:xfrm>
                  <a:off x="2130"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9" name="Group 26"/>
              <p:cNvGrpSpPr>
                <a:grpSpLocks/>
              </p:cNvGrpSpPr>
              <p:nvPr/>
            </p:nvGrpSpPr>
            <p:grpSpPr bwMode="auto">
              <a:xfrm>
                <a:off x="3037" y="1584"/>
                <a:ext cx="275" cy="272"/>
                <a:chOff x="2556" y="0"/>
                <a:chExt cx="426" cy="384"/>
              </a:xfrm>
            </p:grpSpPr>
            <p:sp>
              <p:nvSpPr>
                <p:cNvPr id="23612" name="Rectangle 27"/>
                <p:cNvSpPr>
                  <a:spLocks noChangeArrowheads="1"/>
                </p:cNvSpPr>
                <p:nvPr/>
              </p:nvSpPr>
              <p:spPr bwMode="auto">
                <a:xfrm>
                  <a:off x="2599"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6</a:t>
                  </a:r>
                </a:p>
                <a:p>
                  <a:pPr algn="ctr"/>
                  <a:endParaRPr kumimoji="1" lang="en-US" altLang="zh-CN">
                    <a:solidFill>
                      <a:srgbClr val="000052"/>
                    </a:solidFill>
                    <a:latin typeface="Arial" charset="0"/>
                  </a:endParaRPr>
                </a:p>
              </p:txBody>
            </p:sp>
            <p:sp>
              <p:nvSpPr>
                <p:cNvPr id="23613" name="Rectangle 28"/>
                <p:cNvSpPr>
                  <a:spLocks noChangeArrowheads="1"/>
                </p:cNvSpPr>
                <p:nvPr/>
              </p:nvSpPr>
              <p:spPr bwMode="auto">
                <a:xfrm>
                  <a:off x="2556"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0" name="Group 29"/>
              <p:cNvGrpSpPr>
                <a:grpSpLocks/>
              </p:cNvGrpSpPr>
              <p:nvPr/>
            </p:nvGrpSpPr>
            <p:grpSpPr bwMode="auto">
              <a:xfrm>
                <a:off x="1008" y="1856"/>
                <a:ext cx="656" cy="272"/>
                <a:chOff x="0" y="384"/>
                <a:chExt cx="426" cy="384"/>
              </a:xfrm>
            </p:grpSpPr>
            <p:sp>
              <p:nvSpPr>
                <p:cNvPr id="23610" name="Rectangle 30"/>
                <p:cNvSpPr>
                  <a:spLocks noChangeArrowheads="1"/>
                </p:cNvSpPr>
                <p:nvPr/>
              </p:nvSpPr>
              <p:spPr bwMode="auto">
                <a:xfrm>
                  <a:off x="43"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a:solidFill>
                        <a:srgbClr val="000052"/>
                      </a:solidFill>
                      <a:latin typeface="Arial" charset="0"/>
                    </a:rPr>
                    <a:t>管理</a:t>
                  </a:r>
                </a:p>
                <a:p>
                  <a:pPr algn="ctr"/>
                  <a:endParaRPr kumimoji="1" lang="en-US" altLang="zh-CN">
                    <a:solidFill>
                      <a:srgbClr val="000052"/>
                    </a:solidFill>
                    <a:latin typeface="Arial" charset="0"/>
                  </a:endParaRPr>
                </a:p>
              </p:txBody>
            </p:sp>
            <p:sp>
              <p:nvSpPr>
                <p:cNvPr id="23611" name="Rectangle 31"/>
                <p:cNvSpPr>
                  <a:spLocks noChangeArrowheads="1"/>
                </p:cNvSpPr>
                <p:nvPr/>
              </p:nvSpPr>
              <p:spPr bwMode="auto">
                <a:xfrm>
                  <a:off x="0"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1" name="Group 32"/>
              <p:cNvGrpSpPr>
                <a:grpSpLocks/>
              </p:cNvGrpSpPr>
              <p:nvPr/>
            </p:nvGrpSpPr>
            <p:grpSpPr bwMode="auto">
              <a:xfrm>
                <a:off x="1664" y="1856"/>
                <a:ext cx="274" cy="272"/>
                <a:chOff x="426" y="384"/>
                <a:chExt cx="426" cy="384"/>
              </a:xfrm>
            </p:grpSpPr>
            <p:sp>
              <p:nvSpPr>
                <p:cNvPr id="23608" name="Rectangle 33"/>
                <p:cNvSpPr>
                  <a:spLocks noChangeArrowheads="1"/>
                </p:cNvSpPr>
                <p:nvPr/>
              </p:nvSpPr>
              <p:spPr bwMode="auto">
                <a:xfrm>
                  <a:off x="469"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0</a:t>
                  </a:r>
                </a:p>
                <a:p>
                  <a:pPr algn="ctr"/>
                  <a:endParaRPr kumimoji="1" lang="en-US" altLang="zh-CN">
                    <a:solidFill>
                      <a:srgbClr val="000052"/>
                    </a:solidFill>
                    <a:latin typeface="Arial" charset="0"/>
                  </a:endParaRPr>
                </a:p>
              </p:txBody>
            </p:sp>
            <p:sp>
              <p:nvSpPr>
                <p:cNvPr id="23609" name="Rectangle 34"/>
                <p:cNvSpPr>
                  <a:spLocks noChangeArrowheads="1"/>
                </p:cNvSpPr>
                <p:nvPr/>
              </p:nvSpPr>
              <p:spPr bwMode="auto">
                <a:xfrm>
                  <a:off x="426"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2" name="Group 35"/>
              <p:cNvGrpSpPr>
                <a:grpSpLocks/>
              </p:cNvGrpSpPr>
              <p:nvPr/>
            </p:nvGrpSpPr>
            <p:grpSpPr bwMode="auto">
              <a:xfrm>
                <a:off x="1938" y="1856"/>
                <a:ext cx="275" cy="272"/>
                <a:chOff x="852" y="384"/>
                <a:chExt cx="426" cy="384"/>
              </a:xfrm>
            </p:grpSpPr>
            <p:sp>
              <p:nvSpPr>
                <p:cNvPr id="23606" name="Rectangle 36"/>
                <p:cNvSpPr>
                  <a:spLocks noChangeArrowheads="1"/>
                </p:cNvSpPr>
                <p:nvPr/>
              </p:nvSpPr>
              <p:spPr bwMode="auto">
                <a:xfrm>
                  <a:off x="895"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1</a:t>
                  </a:r>
                </a:p>
                <a:p>
                  <a:pPr algn="ctr"/>
                  <a:endParaRPr kumimoji="1" lang="en-US" altLang="zh-CN">
                    <a:solidFill>
                      <a:srgbClr val="000052"/>
                    </a:solidFill>
                    <a:latin typeface="Arial" charset="0"/>
                  </a:endParaRPr>
                </a:p>
              </p:txBody>
            </p:sp>
            <p:sp>
              <p:nvSpPr>
                <p:cNvPr id="23607" name="Rectangle 37"/>
                <p:cNvSpPr>
                  <a:spLocks noChangeArrowheads="1"/>
                </p:cNvSpPr>
                <p:nvPr/>
              </p:nvSpPr>
              <p:spPr bwMode="auto">
                <a:xfrm>
                  <a:off x="852"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3" name="Group 38"/>
              <p:cNvGrpSpPr>
                <a:grpSpLocks/>
              </p:cNvGrpSpPr>
              <p:nvPr/>
            </p:nvGrpSpPr>
            <p:grpSpPr bwMode="auto">
              <a:xfrm>
                <a:off x="2213" y="1856"/>
                <a:ext cx="275" cy="272"/>
                <a:chOff x="1278" y="384"/>
                <a:chExt cx="426" cy="384"/>
              </a:xfrm>
            </p:grpSpPr>
            <p:sp>
              <p:nvSpPr>
                <p:cNvPr id="23604" name="Rectangle 39"/>
                <p:cNvSpPr>
                  <a:spLocks noChangeArrowheads="1"/>
                </p:cNvSpPr>
                <p:nvPr/>
              </p:nvSpPr>
              <p:spPr bwMode="auto">
                <a:xfrm>
                  <a:off x="1321"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0</a:t>
                  </a:r>
                </a:p>
                <a:p>
                  <a:pPr algn="ctr"/>
                  <a:endParaRPr kumimoji="1" lang="en-US" altLang="zh-CN">
                    <a:solidFill>
                      <a:srgbClr val="000052"/>
                    </a:solidFill>
                    <a:latin typeface="Arial" charset="0"/>
                  </a:endParaRPr>
                </a:p>
              </p:txBody>
            </p:sp>
            <p:sp>
              <p:nvSpPr>
                <p:cNvPr id="23605" name="Rectangle 40"/>
                <p:cNvSpPr>
                  <a:spLocks noChangeArrowheads="1"/>
                </p:cNvSpPr>
                <p:nvPr/>
              </p:nvSpPr>
              <p:spPr bwMode="auto">
                <a:xfrm>
                  <a:off x="1278"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4" name="Group 41"/>
              <p:cNvGrpSpPr>
                <a:grpSpLocks/>
              </p:cNvGrpSpPr>
              <p:nvPr/>
            </p:nvGrpSpPr>
            <p:grpSpPr bwMode="auto">
              <a:xfrm>
                <a:off x="2488" y="1856"/>
                <a:ext cx="275" cy="272"/>
                <a:chOff x="1704" y="384"/>
                <a:chExt cx="426" cy="384"/>
              </a:xfrm>
            </p:grpSpPr>
            <p:sp>
              <p:nvSpPr>
                <p:cNvPr id="23602" name="Rectangle 42"/>
                <p:cNvSpPr>
                  <a:spLocks noChangeArrowheads="1"/>
                </p:cNvSpPr>
                <p:nvPr/>
              </p:nvSpPr>
              <p:spPr bwMode="auto">
                <a:xfrm>
                  <a:off x="1747"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1</a:t>
                  </a:r>
                </a:p>
                <a:p>
                  <a:pPr algn="ctr"/>
                  <a:endParaRPr kumimoji="1" lang="en-US" altLang="zh-CN">
                    <a:solidFill>
                      <a:srgbClr val="000052"/>
                    </a:solidFill>
                    <a:latin typeface="Arial" charset="0"/>
                  </a:endParaRPr>
                </a:p>
              </p:txBody>
            </p:sp>
            <p:sp>
              <p:nvSpPr>
                <p:cNvPr id="23603" name="Rectangle 43"/>
                <p:cNvSpPr>
                  <a:spLocks noChangeArrowheads="1"/>
                </p:cNvSpPr>
                <p:nvPr/>
              </p:nvSpPr>
              <p:spPr bwMode="auto">
                <a:xfrm>
                  <a:off x="1704"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5" name="Group 44"/>
              <p:cNvGrpSpPr>
                <a:grpSpLocks/>
              </p:cNvGrpSpPr>
              <p:nvPr/>
            </p:nvGrpSpPr>
            <p:grpSpPr bwMode="auto">
              <a:xfrm>
                <a:off x="2763" y="1856"/>
                <a:ext cx="274" cy="272"/>
                <a:chOff x="2130" y="384"/>
                <a:chExt cx="426" cy="384"/>
              </a:xfrm>
            </p:grpSpPr>
            <p:sp>
              <p:nvSpPr>
                <p:cNvPr id="23600" name="Rectangle 45"/>
                <p:cNvSpPr>
                  <a:spLocks noChangeArrowheads="1"/>
                </p:cNvSpPr>
                <p:nvPr/>
              </p:nvSpPr>
              <p:spPr bwMode="auto">
                <a:xfrm>
                  <a:off x="2173"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0</a:t>
                  </a:r>
                </a:p>
                <a:p>
                  <a:pPr algn="ctr"/>
                  <a:endParaRPr kumimoji="1" lang="en-US" altLang="zh-CN">
                    <a:solidFill>
                      <a:srgbClr val="000052"/>
                    </a:solidFill>
                    <a:latin typeface="Arial" charset="0"/>
                  </a:endParaRPr>
                </a:p>
              </p:txBody>
            </p:sp>
            <p:sp>
              <p:nvSpPr>
                <p:cNvPr id="23601" name="Rectangle 46"/>
                <p:cNvSpPr>
                  <a:spLocks noChangeArrowheads="1"/>
                </p:cNvSpPr>
                <p:nvPr/>
              </p:nvSpPr>
              <p:spPr bwMode="auto">
                <a:xfrm>
                  <a:off x="2130"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6" name="Group 47"/>
              <p:cNvGrpSpPr>
                <a:grpSpLocks/>
              </p:cNvGrpSpPr>
              <p:nvPr/>
            </p:nvGrpSpPr>
            <p:grpSpPr bwMode="auto">
              <a:xfrm>
                <a:off x="3037" y="1856"/>
                <a:ext cx="275" cy="272"/>
                <a:chOff x="2556" y="384"/>
                <a:chExt cx="426" cy="384"/>
              </a:xfrm>
            </p:grpSpPr>
            <p:sp>
              <p:nvSpPr>
                <p:cNvPr id="23598" name="Rectangle 48"/>
                <p:cNvSpPr>
                  <a:spLocks noChangeArrowheads="1"/>
                </p:cNvSpPr>
                <p:nvPr/>
              </p:nvSpPr>
              <p:spPr bwMode="auto">
                <a:xfrm>
                  <a:off x="2599"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1</a:t>
                  </a:r>
                </a:p>
                <a:p>
                  <a:pPr algn="ctr"/>
                  <a:endParaRPr kumimoji="1" lang="en-US" altLang="zh-CN">
                    <a:solidFill>
                      <a:srgbClr val="000052"/>
                    </a:solidFill>
                    <a:latin typeface="Arial" charset="0"/>
                  </a:endParaRPr>
                </a:p>
              </p:txBody>
            </p:sp>
            <p:sp>
              <p:nvSpPr>
                <p:cNvPr id="23599" name="Rectangle 49"/>
                <p:cNvSpPr>
                  <a:spLocks noChangeArrowheads="1"/>
                </p:cNvSpPr>
                <p:nvPr/>
              </p:nvSpPr>
              <p:spPr bwMode="auto">
                <a:xfrm>
                  <a:off x="2556"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7" name="Group 50"/>
              <p:cNvGrpSpPr>
                <a:grpSpLocks/>
              </p:cNvGrpSpPr>
              <p:nvPr/>
            </p:nvGrpSpPr>
            <p:grpSpPr bwMode="auto">
              <a:xfrm>
                <a:off x="1008" y="2128"/>
                <a:ext cx="656" cy="272"/>
                <a:chOff x="0" y="768"/>
                <a:chExt cx="426" cy="384"/>
              </a:xfrm>
            </p:grpSpPr>
            <p:sp>
              <p:nvSpPr>
                <p:cNvPr id="23596" name="Rectangle 51"/>
                <p:cNvSpPr>
                  <a:spLocks noChangeArrowheads="1"/>
                </p:cNvSpPr>
                <p:nvPr/>
              </p:nvSpPr>
              <p:spPr bwMode="auto">
                <a:xfrm>
                  <a:off x="43"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a:solidFill>
                        <a:srgbClr val="000052"/>
                      </a:solidFill>
                      <a:latin typeface="Arial" charset="0"/>
                    </a:rPr>
                    <a:t>教育</a:t>
                  </a:r>
                </a:p>
                <a:p>
                  <a:pPr algn="ctr"/>
                  <a:endParaRPr kumimoji="1" lang="en-US" altLang="zh-CN">
                    <a:solidFill>
                      <a:srgbClr val="000052"/>
                    </a:solidFill>
                    <a:latin typeface="Arial" charset="0"/>
                  </a:endParaRPr>
                </a:p>
              </p:txBody>
            </p:sp>
            <p:sp>
              <p:nvSpPr>
                <p:cNvPr id="23597" name="Rectangle 52"/>
                <p:cNvSpPr>
                  <a:spLocks noChangeArrowheads="1"/>
                </p:cNvSpPr>
                <p:nvPr/>
              </p:nvSpPr>
              <p:spPr bwMode="auto">
                <a:xfrm>
                  <a:off x="0"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8" name="Group 53"/>
              <p:cNvGrpSpPr>
                <a:grpSpLocks/>
              </p:cNvGrpSpPr>
              <p:nvPr/>
            </p:nvGrpSpPr>
            <p:grpSpPr bwMode="auto">
              <a:xfrm>
                <a:off x="1664" y="2128"/>
                <a:ext cx="274" cy="272"/>
                <a:chOff x="426" y="768"/>
                <a:chExt cx="426" cy="384"/>
              </a:xfrm>
            </p:grpSpPr>
            <p:sp>
              <p:nvSpPr>
                <p:cNvPr id="23594" name="Rectangle 54"/>
                <p:cNvSpPr>
                  <a:spLocks noChangeArrowheads="1"/>
                </p:cNvSpPr>
                <p:nvPr/>
              </p:nvSpPr>
              <p:spPr bwMode="auto">
                <a:xfrm>
                  <a:off x="469"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1</a:t>
                  </a:r>
                </a:p>
                <a:p>
                  <a:pPr algn="ctr"/>
                  <a:endParaRPr kumimoji="1" lang="en-US" altLang="zh-CN">
                    <a:solidFill>
                      <a:srgbClr val="000052"/>
                    </a:solidFill>
                    <a:latin typeface="Arial" charset="0"/>
                  </a:endParaRPr>
                </a:p>
              </p:txBody>
            </p:sp>
            <p:sp>
              <p:nvSpPr>
                <p:cNvPr id="23595" name="Rectangle 55"/>
                <p:cNvSpPr>
                  <a:spLocks noChangeArrowheads="1"/>
                </p:cNvSpPr>
                <p:nvPr/>
              </p:nvSpPr>
              <p:spPr bwMode="auto">
                <a:xfrm>
                  <a:off x="426"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79" name="Group 56"/>
              <p:cNvGrpSpPr>
                <a:grpSpLocks/>
              </p:cNvGrpSpPr>
              <p:nvPr/>
            </p:nvGrpSpPr>
            <p:grpSpPr bwMode="auto">
              <a:xfrm>
                <a:off x="1938" y="2128"/>
                <a:ext cx="275" cy="272"/>
                <a:chOff x="852" y="768"/>
                <a:chExt cx="426" cy="384"/>
              </a:xfrm>
            </p:grpSpPr>
            <p:sp>
              <p:nvSpPr>
                <p:cNvPr id="23592" name="Rectangle 57"/>
                <p:cNvSpPr>
                  <a:spLocks noChangeArrowheads="1"/>
                </p:cNvSpPr>
                <p:nvPr/>
              </p:nvSpPr>
              <p:spPr bwMode="auto">
                <a:xfrm>
                  <a:off x="895"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1</a:t>
                  </a:r>
                </a:p>
                <a:p>
                  <a:pPr algn="ctr"/>
                  <a:endParaRPr kumimoji="1" lang="en-US" altLang="zh-CN">
                    <a:solidFill>
                      <a:srgbClr val="000052"/>
                    </a:solidFill>
                    <a:latin typeface="Arial" charset="0"/>
                  </a:endParaRPr>
                </a:p>
              </p:txBody>
            </p:sp>
            <p:sp>
              <p:nvSpPr>
                <p:cNvPr id="23593" name="Rectangle 58"/>
                <p:cNvSpPr>
                  <a:spLocks noChangeArrowheads="1"/>
                </p:cNvSpPr>
                <p:nvPr/>
              </p:nvSpPr>
              <p:spPr bwMode="auto">
                <a:xfrm>
                  <a:off x="852"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0" name="Group 59"/>
              <p:cNvGrpSpPr>
                <a:grpSpLocks/>
              </p:cNvGrpSpPr>
              <p:nvPr/>
            </p:nvGrpSpPr>
            <p:grpSpPr bwMode="auto">
              <a:xfrm>
                <a:off x="2213" y="2128"/>
                <a:ext cx="275" cy="272"/>
                <a:chOff x="1278" y="768"/>
                <a:chExt cx="426" cy="384"/>
              </a:xfrm>
            </p:grpSpPr>
            <p:sp>
              <p:nvSpPr>
                <p:cNvPr id="23590" name="Rectangle 60"/>
                <p:cNvSpPr>
                  <a:spLocks noChangeArrowheads="1"/>
                </p:cNvSpPr>
                <p:nvPr/>
              </p:nvSpPr>
              <p:spPr bwMode="auto">
                <a:xfrm>
                  <a:off x="1321"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2</a:t>
                  </a:r>
                </a:p>
                <a:p>
                  <a:pPr algn="ctr"/>
                  <a:endParaRPr kumimoji="1" lang="en-US" altLang="zh-CN">
                    <a:solidFill>
                      <a:srgbClr val="000052"/>
                    </a:solidFill>
                    <a:latin typeface="Arial" charset="0"/>
                  </a:endParaRPr>
                </a:p>
              </p:txBody>
            </p:sp>
            <p:sp>
              <p:nvSpPr>
                <p:cNvPr id="23591" name="Rectangle 61"/>
                <p:cNvSpPr>
                  <a:spLocks noChangeArrowheads="1"/>
                </p:cNvSpPr>
                <p:nvPr/>
              </p:nvSpPr>
              <p:spPr bwMode="auto">
                <a:xfrm>
                  <a:off x="1278"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1" name="Group 62"/>
              <p:cNvGrpSpPr>
                <a:grpSpLocks/>
              </p:cNvGrpSpPr>
              <p:nvPr/>
            </p:nvGrpSpPr>
            <p:grpSpPr bwMode="auto">
              <a:xfrm>
                <a:off x="2488" y="2128"/>
                <a:ext cx="275" cy="272"/>
                <a:chOff x="1704" y="768"/>
                <a:chExt cx="426" cy="384"/>
              </a:xfrm>
            </p:grpSpPr>
            <p:sp>
              <p:nvSpPr>
                <p:cNvPr id="23588" name="Rectangle 63"/>
                <p:cNvSpPr>
                  <a:spLocks noChangeArrowheads="1"/>
                </p:cNvSpPr>
                <p:nvPr/>
              </p:nvSpPr>
              <p:spPr bwMode="auto">
                <a:xfrm>
                  <a:off x="1747"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2</a:t>
                  </a:r>
                </a:p>
                <a:p>
                  <a:pPr algn="ctr"/>
                  <a:endParaRPr kumimoji="1" lang="en-US" altLang="zh-CN">
                    <a:solidFill>
                      <a:srgbClr val="000052"/>
                    </a:solidFill>
                    <a:latin typeface="Arial" charset="0"/>
                  </a:endParaRPr>
                </a:p>
              </p:txBody>
            </p:sp>
            <p:sp>
              <p:nvSpPr>
                <p:cNvPr id="23589" name="Rectangle 64"/>
                <p:cNvSpPr>
                  <a:spLocks noChangeArrowheads="1"/>
                </p:cNvSpPr>
                <p:nvPr/>
              </p:nvSpPr>
              <p:spPr bwMode="auto">
                <a:xfrm>
                  <a:off x="1704"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2" name="Group 65"/>
              <p:cNvGrpSpPr>
                <a:grpSpLocks/>
              </p:cNvGrpSpPr>
              <p:nvPr/>
            </p:nvGrpSpPr>
            <p:grpSpPr bwMode="auto">
              <a:xfrm>
                <a:off x="2763" y="2128"/>
                <a:ext cx="274" cy="272"/>
                <a:chOff x="2130" y="768"/>
                <a:chExt cx="426" cy="384"/>
              </a:xfrm>
            </p:grpSpPr>
            <p:sp>
              <p:nvSpPr>
                <p:cNvPr id="23586" name="Rectangle 66"/>
                <p:cNvSpPr>
                  <a:spLocks noChangeArrowheads="1"/>
                </p:cNvSpPr>
                <p:nvPr/>
              </p:nvSpPr>
              <p:spPr bwMode="auto">
                <a:xfrm>
                  <a:off x="2173"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3</a:t>
                  </a:r>
                </a:p>
                <a:p>
                  <a:pPr algn="ctr"/>
                  <a:endParaRPr kumimoji="1" lang="en-US" altLang="zh-CN">
                    <a:solidFill>
                      <a:srgbClr val="000052"/>
                    </a:solidFill>
                    <a:latin typeface="Arial" charset="0"/>
                  </a:endParaRPr>
                </a:p>
              </p:txBody>
            </p:sp>
            <p:sp>
              <p:nvSpPr>
                <p:cNvPr id="23587" name="Rectangle 67"/>
                <p:cNvSpPr>
                  <a:spLocks noChangeArrowheads="1"/>
                </p:cNvSpPr>
                <p:nvPr/>
              </p:nvSpPr>
              <p:spPr bwMode="auto">
                <a:xfrm>
                  <a:off x="2130"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3" name="Group 68"/>
              <p:cNvGrpSpPr>
                <a:grpSpLocks/>
              </p:cNvGrpSpPr>
              <p:nvPr/>
            </p:nvGrpSpPr>
            <p:grpSpPr bwMode="auto">
              <a:xfrm>
                <a:off x="3037" y="2128"/>
                <a:ext cx="275" cy="272"/>
                <a:chOff x="2556" y="768"/>
                <a:chExt cx="426" cy="384"/>
              </a:xfrm>
            </p:grpSpPr>
            <p:sp>
              <p:nvSpPr>
                <p:cNvPr id="23584" name="Rectangle 69"/>
                <p:cNvSpPr>
                  <a:spLocks noChangeArrowheads="1"/>
                </p:cNvSpPr>
                <p:nvPr/>
              </p:nvSpPr>
              <p:spPr bwMode="auto">
                <a:xfrm>
                  <a:off x="2599"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a:solidFill>
                        <a:srgbClr val="000052"/>
                      </a:solidFill>
                      <a:latin typeface="Arial" charset="0"/>
                    </a:rPr>
                    <a:t>3</a:t>
                  </a:r>
                </a:p>
                <a:p>
                  <a:pPr algn="ctr"/>
                  <a:endParaRPr kumimoji="1" lang="en-US" altLang="zh-CN">
                    <a:solidFill>
                      <a:srgbClr val="000052"/>
                    </a:solidFill>
                    <a:latin typeface="Arial" charset="0"/>
                  </a:endParaRPr>
                </a:p>
              </p:txBody>
            </p:sp>
            <p:sp>
              <p:nvSpPr>
                <p:cNvPr id="23585" name="Rectangle 70"/>
                <p:cNvSpPr>
                  <a:spLocks noChangeArrowheads="1"/>
                </p:cNvSpPr>
                <p:nvPr/>
              </p:nvSpPr>
              <p:spPr bwMode="auto">
                <a:xfrm>
                  <a:off x="2556"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562" name="Text Box 71"/>
            <p:cNvSpPr txBox="1">
              <a:spLocks noChangeArrowheads="1"/>
            </p:cNvSpPr>
            <p:nvPr/>
          </p:nvSpPr>
          <p:spPr bwMode="auto">
            <a:xfrm>
              <a:off x="3600" y="48"/>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管理与教育的组合</a:t>
              </a:r>
            </a:p>
          </p:txBody>
        </p:sp>
      </p:grpSp>
      <p:sp>
        <p:nvSpPr>
          <p:cNvPr id="23559" name="Rectangle 72"/>
          <p:cNvSpPr>
            <a:spLocks noGrp="1" noChangeArrowheads="1"/>
          </p:cNvSpPr>
          <p:nvPr>
            <p:ph type="title"/>
          </p:nvPr>
        </p:nvSpPr>
        <p:spPr bwMode="auto">
          <a:xfrm>
            <a:off x="803275" y="560388"/>
            <a:ext cx="1560513" cy="420687"/>
          </a:xfrm>
          <a:solidFill>
            <a:schemeClr val="accent1"/>
          </a:solidFill>
          <a:effectLst>
            <a:outerShdw dist="35921" dir="2700000" algn="ctr" rotWithShape="0">
              <a:schemeClr val="bg2"/>
            </a:outerShdw>
          </a:effectLst>
        </p:spPr>
        <p:txBody>
          <a:bodyPr/>
          <a:lstStyle/>
          <a:p>
            <a:r>
              <a:rPr kumimoji="1" lang="zh-CN" altLang="en-US" sz="2400" smtClean="0">
                <a:solidFill>
                  <a:srgbClr val="000052"/>
                </a:solidFill>
                <a:ea typeface="楷体_GB2312" pitchFamily="49" charset="-122"/>
              </a:rPr>
              <a:t>残差分析</a:t>
            </a:r>
          </a:p>
        </p:txBody>
      </p:sp>
      <p:pic>
        <p:nvPicPr>
          <p:cNvPr id="23560" name="Picture 73" descr="C:\Documents and Settings\sun\My Documents\临时\奥运吉祥物：福娃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6963" y="671513"/>
            <a:ext cx="8032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0054"/>
                                        </p:tgtEl>
                                        <p:attrNameLst>
                                          <p:attrName>style.visibility</p:attrName>
                                        </p:attrNameLst>
                                      </p:cBhvr>
                                      <p:to>
                                        <p:strVal val="visible"/>
                                      </p:to>
                                    </p:set>
                                    <p:animEffect transition="in" filter="dissolve">
                                      <p:cBhvr>
                                        <p:cTn id="7" dur="500"/>
                                        <p:tgtEl>
                                          <p:spTgt spid="7700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0051"/>
                                        </p:tgtEl>
                                        <p:attrNameLst>
                                          <p:attrName>style.visibility</p:attrName>
                                        </p:attrNameLst>
                                      </p:cBhvr>
                                      <p:to>
                                        <p:strVal val="visible"/>
                                      </p:to>
                                    </p:set>
                                    <p:animEffect transition="in" filter="dissolve">
                                      <p:cBhvr>
                                        <p:cTn id="12" dur="500"/>
                                        <p:tgtEl>
                                          <p:spTgt spid="770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0052"/>
                                        </p:tgtEl>
                                        <p:attrNameLst>
                                          <p:attrName>style.visibility</p:attrName>
                                        </p:attrNameLst>
                                      </p:cBhvr>
                                      <p:to>
                                        <p:strVal val="visible"/>
                                      </p:to>
                                    </p:set>
                                    <p:animEffect transition="in" filter="dissolve">
                                      <p:cBhvr>
                                        <p:cTn id="17" dur="500"/>
                                        <p:tgtEl>
                                          <p:spTgt spid="770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70053"/>
                                        </p:tgtEl>
                                        <p:attrNameLst>
                                          <p:attrName>style.visibility</p:attrName>
                                        </p:attrNameLst>
                                      </p:cBhvr>
                                      <p:to>
                                        <p:strVal val="visible"/>
                                      </p:to>
                                    </p:set>
                                    <p:animEffect transition="in" filter="dissolve">
                                      <p:cBhvr>
                                        <p:cTn id="22" dur="500"/>
                                        <p:tgtEl>
                                          <p:spTgt spid="77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2" grpId="0" autoUpdateAnimBg="0"/>
      <p:bldP spid="7700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95350" y="608013"/>
            <a:ext cx="1693863"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模型改进</a:t>
            </a:r>
          </a:p>
        </p:txBody>
      </p:sp>
      <p:sp>
        <p:nvSpPr>
          <p:cNvPr id="772099" name="Rectangle 3"/>
          <p:cNvSpPr>
            <a:spLocks noGrp="1" noChangeArrowheads="1"/>
          </p:cNvSpPr>
          <p:nvPr>
            <p:ph type="body" idx="1"/>
          </p:nvPr>
        </p:nvSpPr>
        <p:spPr>
          <a:xfrm>
            <a:off x="792163" y="1258888"/>
            <a:ext cx="7321550" cy="420687"/>
          </a:xfrm>
        </p:spPr>
        <p:txBody>
          <a:bodyPr/>
          <a:lstStyle/>
          <a:p>
            <a:r>
              <a:rPr kumimoji="1" lang="zh-CN" altLang="en-US" smtClean="0">
                <a:solidFill>
                  <a:srgbClr val="000052"/>
                </a:solidFill>
              </a:rPr>
              <a:t>增加管理</a:t>
            </a:r>
            <a:r>
              <a:rPr kumimoji="1" lang="en-US" altLang="zh-CN" i="1" smtClean="0">
                <a:solidFill>
                  <a:srgbClr val="000052"/>
                </a:solidFill>
              </a:rPr>
              <a:t>x</a:t>
            </a:r>
            <a:r>
              <a:rPr kumimoji="1" lang="en-US" altLang="zh-CN" baseline="-30000" smtClean="0">
                <a:solidFill>
                  <a:srgbClr val="000052"/>
                </a:solidFill>
              </a:rPr>
              <a:t>2</a:t>
            </a:r>
            <a:r>
              <a:rPr kumimoji="1" lang="zh-CN" altLang="en-US" smtClean="0">
                <a:solidFill>
                  <a:srgbClr val="000052"/>
                </a:solidFill>
              </a:rPr>
              <a:t>与教育</a:t>
            </a:r>
            <a:r>
              <a:rPr kumimoji="1" lang="en-US" altLang="zh-CN" i="1" smtClean="0">
                <a:solidFill>
                  <a:srgbClr val="000052"/>
                </a:solidFill>
              </a:rPr>
              <a:t>x</a:t>
            </a:r>
            <a:r>
              <a:rPr kumimoji="1" lang="en-US" altLang="zh-CN" baseline="-30000" smtClean="0">
                <a:solidFill>
                  <a:srgbClr val="000052"/>
                </a:solidFill>
              </a:rPr>
              <a:t>3</a:t>
            </a:r>
            <a:r>
              <a:rPr kumimoji="1" lang="en-US" altLang="zh-CN" smtClean="0">
                <a:solidFill>
                  <a:srgbClr val="000052"/>
                </a:solidFill>
              </a:rPr>
              <a:t>, </a:t>
            </a:r>
            <a:r>
              <a:rPr kumimoji="1" lang="en-US" altLang="zh-CN" i="1" smtClean="0">
                <a:solidFill>
                  <a:srgbClr val="000052"/>
                </a:solidFill>
              </a:rPr>
              <a:t>x</a:t>
            </a:r>
            <a:r>
              <a:rPr kumimoji="1" lang="en-US" altLang="zh-CN" baseline="-30000" smtClean="0">
                <a:solidFill>
                  <a:srgbClr val="000052"/>
                </a:solidFill>
              </a:rPr>
              <a:t>4</a:t>
            </a:r>
            <a:r>
              <a:rPr kumimoji="1" lang="zh-CN" altLang="en-US" smtClean="0">
                <a:solidFill>
                  <a:srgbClr val="000052"/>
                </a:solidFill>
              </a:rPr>
              <a:t>的交互项</a:t>
            </a:r>
          </a:p>
        </p:txBody>
      </p:sp>
      <p:graphicFrame>
        <p:nvGraphicFramePr>
          <p:cNvPr id="772100" name="Object 4"/>
          <p:cNvGraphicFramePr>
            <a:graphicFrameLocks noChangeAspect="1"/>
          </p:cNvGraphicFramePr>
          <p:nvPr/>
        </p:nvGraphicFramePr>
        <p:xfrm>
          <a:off x="1189038" y="1735138"/>
          <a:ext cx="6629400" cy="490537"/>
        </p:xfrm>
        <a:graphic>
          <a:graphicData uri="http://schemas.openxmlformats.org/presentationml/2006/ole">
            <mc:AlternateContent xmlns:mc="http://schemas.openxmlformats.org/markup-compatibility/2006">
              <mc:Choice xmlns:v="urn:schemas-microsoft-com:vml" Requires="v">
                <p:oleObj spid="_x0000_s24623" r:id="rId4" imgW="3454400" imgH="228600" progId="Equation.3">
                  <p:embed/>
                </p:oleObj>
              </mc:Choice>
              <mc:Fallback>
                <p:oleObj r:id="rId4" imgW="34544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1735138"/>
                        <a:ext cx="6629400" cy="490537"/>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2101" name="Text Box 5"/>
          <p:cNvSpPr txBox="1">
            <a:spLocks noChangeArrowheads="1"/>
          </p:cNvSpPr>
          <p:nvPr/>
        </p:nvSpPr>
        <p:spPr bwMode="auto">
          <a:xfrm>
            <a:off x="5678488" y="4119563"/>
            <a:ext cx="2792412" cy="22098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kumimoji="1" lang="en-US" altLang="zh-CN" i="1">
                <a:solidFill>
                  <a:srgbClr val="000052"/>
                </a:solidFill>
                <a:latin typeface="Arial" charset="0"/>
              </a:rPr>
              <a:t>R</a:t>
            </a:r>
            <a:r>
              <a:rPr kumimoji="1" lang="en-US" altLang="zh-CN" baseline="30000">
                <a:solidFill>
                  <a:srgbClr val="000052"/>
                </a:solidFill>
                <a:latin typeface="Arial" charset="0"/>
              </a:rPr>
              <a:t>2</a:t>
            </a:r>
            <a:r>
              <a:rPr kumimoji="1" lang="en-US" altLang="zh-CN">
                <a:solidFill>
                  <a:srgbClr val="000052"/>
                </a:solidFill>
                <a:latin typeface="Arial" charset="0"/>
              </a:rPr>
              <a:t>,</a:t>
            </a:r>
            <a:r>
              <a:rPr kumimoji="1" lang="en-US" altLang="zh-CN" i="1">
                <a:solidFill>
                  <a:srgbClr val="000052"/>
                </a:solidFill>
                <a:latin typeface="Arial" charset="0"/>
              </a:rPr>
              <a:t>F</a:t>
            </a:r>
            <a:r>
              <a:rPr kumimoji="1" lang="zh-CN" altLang="en-US">
                <a:solidFill>
                  <a:srgbClr val="000052"/>
                </a:solidFill>
                <a:latin typeface="Arial" charset="0"/>
              </a:rPr>
              <a:t>有改进</a:t>
            </a:r>
          </a:p>
          <a:p>
            <a:pPr eaLnBrk="1" hangingPunct="1">
              <a:lnSpc>
                <a:spcPct val="120000"/>
              </a:lnSpc>
              <a:spcBef>
                <a:spcPct val="50000"/>
              </a:spcBef>
            </a:pPr>
            <a:r>
              <a:rPr kumimoji="1" lang="zh-CN" altLang="en-US">
                <a:solidFill>
                  <a:srgbClr val="000052"/>
                </a:solidFill>
                <a:latin typeface="Arial" charset="0"/>
              </a:rPr>
              <a:t>回归系数置信区间</a:t>
            </a:r>
            <a:r>
              <a:rPr kumimoji="1" lang="zh-CN" altLang="en-US">
                <a:solidFill>
                  <a:srgbClr val="000052"/>
                </a:solidFill>
                <a:latin typeface="Arial" charset="0"/>
                <a:sym typeface="Symbol" pitchFamily="18" charset="2"/>
              </a:rPr>
              <a:t></a:t>
            </a:r>
            <a:r>
              <a:rPr kumimoji="1" lang="zh-CN" altLang="en-US">
                <a:solidFill>
                  <a:srgbClr val="000052"/>
                </a:solidFill>
                <a:latin typeface="Arial" charset="0"/>
              </a:rPr>
              <a:t>不含零点</a:t>
            </a:r>
          </a:p>
          <a:p>
            <a:pPr eaLnBrk="1" hangingPunct="1">
              <a:lnSpc>
                <a:spcPct val="120000"/>
              </a:lnSpc>
              <a:spcBef>
                <a:spcPct val="50000"/>
              </a:spcBef>
            </a:pPr>
            <a:r>
              <a:rPr kumimoji="1" lang="zh-CN" altLang="en-US">
                <a:solidFill>
                  <a:srgbClr val="000052"/>
                </a:solidFill>
                <a:latin typeface="Arial" charset="0"/>
              </a:rPr>
              <a:t>模型可用  </a:t>
            </a:r>
          </a:p>
        </p:txBody>
      </p:sp>
      <p:graphicFrame>
        <p:nvGraphicFramePr>
          <p:cNvPr id="772102" name="Group 6"/>
          <p:cNvGraphicFramePr>
            <a:graphicFrameLocks noGrp="1"/>
          </p:cNvGraphicFramePr>
          <p:nvPr/>
        </p:nvGraphicFramePr>
        <p:xfrm>
          <a:off x="887413" y="2386013"/>
          <a:ext cx="4246562" cy="4005264"/>
        </p:xfrm>
        <a:graphic>
          <a:graphicData uri="http://schemas.openxmlformats.org/drawingml/2006/table">
            <a:tbl>
              <a:tblPr/>
              <a:tblGrid>
                <a:gridCol w="847725"/>
                <a:gridCol w="1190625"/>
                <a:gridCol w="2208212"/>
              </a:tblGrid>
              <a:tr h="4572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参数</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估计值</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置信区间</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11204</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[11044  11363]</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497</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[486  508]</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4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7048</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[6841  7255]</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4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3</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-1727</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[-1939  -1514]</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4</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-348</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[-545  –152]</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5</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-3071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[-3372 -2769]</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6</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1836</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[1571  2101]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44">
                <a:tc gridSpan="3">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R</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r>
                        <a:rPr kumimoji="1" lang="en-US" altLang="zh-CN" sz="2400" b="0" i="0" u="none" strike="noStrike" cap="none" normalizeH="0" baseline="0" smtClean="0">
                          <a:ln>
                            <a:noFill/>
                          </a:ln>
                          <a:solidFill>
                            <a:srgbClr val="000052"/>
                          </a:solidFill>
                          <a:effectLst/>
                          <a:latin typeface="Arial" charset="0"/>
                          <a:ea typeface="楷体_GB2312" pitchFamily="49" charset="-122"/>
                        </a:rPr>
                        <a:t>=0.999   </a:t>
                      </a:r>
                      <a:r>
                        <a:rPr kumimoji="1" lang="en-US" altLang="zh-CN" sz="2400" b="0" i="1" u="none" strike="noStrike" cap="none" normalizeH="0" baseline="0" smtClean="0">
                          <a:ln>
                            <a:noFill/>
                          </a:ln>
                          <a:solidFill>
                            <a:srgbClr val="000052"/>
                          </a:solidFill>
                          <a:effectLst/>
                          <a:latin typeface="Arial" charset="0"/>
                          <a:ea typeface="楷体_GB2312" pitchFamily="49" charset="-122"/>
                        </a:rPr>
                        <a:t>F</a:t>
                      </a:r>
                      <a:r>
                        <a:rPr kumimoji="1" lang="en-US" altLang="zh-CN" sz="2400" b="0" i="0" u="none" strike="noStrike" cap="none" normalizeH="0" baseline="0" smtClean="0">
                          <a:ln>
                            <a:noFill/>
                          </a:ln>
                          <a:solidFill>
                            <a:srgbClr val="000052"/>
                          </a:solidFill>
                          <a:effectLst/>
                          <a:latin typeface="Arial" charset="0"/>
                          <a:ea typeface="楷体_GB2312" pitchFamily="49" charset="-122"/>
                        </a:rPr>
                        <a:t>=554  </a:t>
                      </a:r>
                      <a:r>
                        <a:rPr kumimoji="1" lang="en-US" altLang="zh-CN" sz="2400" b="0" i="1" u="none" strike="noStrike" cap="none" normalizeH="0" baseline="0" smtClean="0">
                          <a:ln>
                            <a:noFill/>
                          </a:ln>
                          <a:solidFill>
                            <a:srgbClr val="000052"/>
                          </a:solidFill>
                          <a:effectLst/>
                          <a:latin typeface="Arial" charset="0"/>
                          <a:ea typeface="楷体_GB2312" pitchFamily="49" charset="-122"/>
                        </a:rPr>
                        <a:t> p</a:t>
                      </a:r>
                      <a:r>
                        <a:rPr kumimoji="1" lang="en-US" altLang="zh-CN" sz="2400" b="0" i="0" u="none" strike="noStrike" cap="none" normalizeH="0" baseline="0" smtClean="0">
                          <a:ln>
                            <a:noFill/>
                          </a:ln>
                          <a:solidFill>
                            <a:srgbClr val="000052"/>
                          </a:solidFill>
                          <a:effectLst/>
                          <a:latin typeface="Arial" charset="0"/>
                          <a:ea typeface="楷体_GB2312" pitchFamily="49" charset="-122"/>
                        </a:rPr>
                        <a:t>=0.000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
        <p:nvSpPr>
          <p:cNvPr id="772142" name="Text Box 46"/>
          <p:cNvSpPr txBox="1">
            <a:spLocks noChangeArrowheads="1"/>
          </p:cNvSpPr>
          <p:nvPr/>
        </p:nvSpPr>
        <p:spPr bwMode="auto">
          <a:xfrm>
            <a:off x="6777038" y="2389188"/>
            <a:ext cx="1471612" cy="1014412"/>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Matlab:</a:t>
            </a:r>
          </a:p>
          <a:p>
            <a:pPr eaLnBrk="1" hangingPunct="1">
              <a:spcBef>
                <a:spcPct val="50000"/>
              </a:spcBef>
            </a:pPr>
            <a:r>
              <a:rPr lang="en-US" altLang="zh-CN">
                <a:solidFill>
                  <a:srgbClr val="000052"/>
                </a:solidFill>
                <a:latin typeface="Arial" charset="0"/>
              </a:rPr>
              <a:t>xinjin3.m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animEffect transition="in" filter="dissolve">
                                      <p:cBhvr>
                                        <p:cTn id="7" dur="500"/>
                                        <p:tgtEl>
                                          <p:spTgt spid="772099">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72100"/>
                                        </p:tgtEl>
                                        <p:attrNameLst>
                                          <p:attrName>style.visibility</p:attrName>
                                        </p:attrNameLst>
                                      </p:cBhvr>
                                      <p:to>
                                        <p:strVal val="visible"/>
                                      </p:to>
                                    </p:set>
                                    <p:animEffect transition="in" filter="dissolve">
                                      <p:cBhvr>
                                        <p:cTn id="11" dur="500"/>
                                        <p:tgtEl>
                                          <p:spTgt spid="7721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72142"/>
                                        </p:tgtEl>
                                        <p:attrNameLst>
                                          <p:attrName>style.visibility</p:attrName>
                                        </p:attrNameLst>
                                      </p:cBhvr>
                                      <p:to>
                                        <p:strVal val="visible"/>
                                      </p:to>
                                    </p:set>
                                    <p:animEffect transition="in" filter="dissolve">
                                      <p:cBhvr>
                                        <p:cTn id="16" dur="500"/>
                                        <p:tgtEl>
                                          <p:spTgt spid="7721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72102"/>
                                        </p:tgtEl>
                                        <p:attrNameLst>
                                          <p:attrName>style.visibility</p:attrName>
                                        </p:attrNameLst>
                                      </p:cBhvr>
                                      <p:to>
                                        <p:strVal val="visible"/>
                                      </p:to>
                                    </p:set>
                                    <p:animEffect transition="in" filter="dissolve">
                                      <p:cBhvr>
                                        <p:cTn id="21" dur="500"/>
                                        <p:tgtEl>
                                          <p:spTgt spid="7721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72101"/>
                                        </p:tgtEl>
                                        <p:attrNameLst>
                                          <p:attrName>style.visibility</p:attrName>
                                        </p:attrNameLst>
                                      </p:cBhvr>
                                      <p:to>
                                        <p:strVal val="visible"/>
                                      </p:to>
                                    </p:set>
                                    <p:animEffect transition="in" filter="dissolve">
                                      <p:cBhvr>
                                        <p:cTn id="26" dur="500"/>
                                        <p:tgtEl>
                                          <p:spTgt spid="77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autoUpdateAnimBg="0"/>
      <p:bldP spid="772101" grpId="0" autoUpdateAnimBg="0"/>
      <p:bldP spid="77214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46" name="Rectangle 2"/>
          <p:cNvSpPr>
            <a:spLocks noGrp="1" noChangeArrowheads="1"/>
          </p:cNvSpPr>
          <p:nvPr>
            <p:ph type="body" idx="1"/>
          </p:nvPr>
        </p:nvSpPr>
        <p:spPr>
          <a:xfrm>
            <a:off x="806450" y="4346575"/>
            <a:ext cx="4352925" cy="968375"/>
          </a:xfrm>
        </p:spPr>
        <p:txBody>
          <a:bodyPr/>
          <a:lstStyle/>
          <a:p>
            <a:r>
              <a:rPr kumimoji="1" lang="zh-CN" altLang="en-US" smtClean="0">
                <a:solidFill>
                  <a:srgbClr val="000052"/>
                </a:solidFill>
              </a:rPr>
              <a:t>消除了不正常现象</a:t>
            </a:r>
          </a:p>
          <a:p>
            <a:r>
              <a:rPr kumimoji="1" lang="zh-CN" altLang="en-US" smtClean="0">
                <a:solidFill>
                  <a:srgbClr val="000052"/>
                </a:solidFill>
              </a:rPr>
              <a:t>异常数据</a:t>
            </a:r>
            <a:r>
              <a:rPr kumimoji="1" lang="en-US" altLang="zh-CN" smtClean="0">
                <a:solidFill>
                  <a:srgbClr val="000052"/>
                </a:solidFill>
              </a:rPr>
              <a:t>(33</a:t>
            </a:r>
            <a:r>
              <a:rPr kumimoji="1" lang="zh-CN" altLang="en-US" smtClean="0">
                <a:solidFill>
                  <a:srgbClr val="000052"/>
                </a:solidFill>
              </a:rPr>
              <a:t>号</a:t>
            </a:r>
            <a:r>
              <a:rPr kumimoji="1" lang="en-US" altLang="zh-CN" smtClean="0">
                <a:solidFill>
                  <a:srgbClr val="000052"/>
                </a:solidFill>
              </a:rPr>
              <a:t>)</a:t>
            </a:r>
            <a:r>
              <a:rPr kumimoji="1" lang="en-US" altLang="zh-CN" smtClean="0">
                <a:solidFill>
                  <a:srgbClr val="000052"/>
                </a:solidFill>
                <a:sym typeface="Symbol" pitchFamily="18" charset="2"/>
              </a:rPr>
              <a:t></a:t>
            </a:r>
            <a:r>
              <a:rPr kumimoji="1" lang="zh-CN" altLang="en-US" smtClean="0">
                <a:solidFill>
                  <a:srgbClr val="000052"/>
                </a:solidFill>
              </a:rPr>
              <a:t>去掉</a:t>
            </a:r>
          </a:p>
        </p:txBody>
      </p:sp>
      <p:sp>
        <p:nvSpPr>
          <p:cNvPr id="25603" name="Rectangle 3"/>
          <p:cNvSpPr>
            <a:spLocks noGrp="1" noChangeArrowheads="1"/>
          </p:cNvSpPr>
          <p:nvPr>
            <p:ph type="title"/>
          </p:nvPr>
        </p:nvSpPr>
        <p:spPr bwMode="auto">
          <a:xfrm>
            <a:off x="803275" y="598488"/>
            <a:ext cx="1466850" cy="420687"/>
          </a:xfrm>
          <a:solidFill>
            <a:schemeClr val="accent1"/>
          </a:solidFill>
          <a:effectLst>
            <a:outerShdw dist="35921" dir="2700000" algn="ctr" rotWithShape="0">
              <a:schemeClr val="bg2"/>
            </a:outerShdw>
          </a:effectLst>
        </p:spPr>
        <p:txBody>
          <a:bodyPr/>
          <a:lstStyle/>
          <a:p>
            <a:r>
              <a:rPr kumimoji="1" lang="zh-CN" altLang="en-US" sz="2400" smtClean="0">
                <a:solidFill>
                  <a:srgbClr val="000052"/>
                </a:solidFill>
                <a:ea typeface="楷体_GB2312" pitchFamily="49" charset="-122"/>
              </a:rPr>
              <a:t>残差分析</a:t>
            </a:r>
          </a:p>
        </p:txBody>
      </p:sp>
      <p:grpSp>
        <p:nvGrpSpPr>
          <p:cNvPr id="774148" name="Group 4"/>
          <p:cNvGrpSpPr>
            <a:grpSpLocks/>
          </p:cNvGrpSpPr>
          <p:nvPr/>
        </p:nvGrpSpPr>
        <p:grpSpPr bwMode="auto">
          <a:xfrm>
            <a:off x="808038" y="1497013"/>
            <a:ext cx="3810000" cy="2028825"/>
            <a:chOff x="3504" y="960"/>
            <a:chExt cx="2208" cy="1152"/>
          </a:xfrm>
        </p:grpSpPr>
        <p:pic>
          <p:nvPicPr>
            <p:cNvPr id="256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960"/>
              <a:ext cx="220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Text Box 6"/>
            <p:cNvSpPr txBox="1">
              <a:spLocks noChangeArrowheads="1"/>
            </p:cNvSpPr>
            <p:nvPr/>
          </p:nvSpPr>
          <p:spPr bwMode="auto">
            <a:xfrm>
              <a:off x="3936" y="1680"/>
              <a:ext cx="528" cy="2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sz="2000" i="1">
                  <a:solidFill>
                    <a:srgbClr val="000052"/>
                  </a:solidFill>
                  <a:latin typeface="Arial" charset="0"/>
                </a:rPr>
                <a:t>e ~ x</a:t>
              </a:r>
              <a:r>
                <a:rPr kumimoji="1" lang="en-US" altLang="zh-CN" sz="2000" baseline="-30000">
                  <a:solidFill>
                    <a:srgbClr val="000052"/>
                  </a:solidFill>
                  <a:latin typeface="Arial" charset="0"/>
                </a:rPr>
                <a:t>1</a:t>
              </a:r>
              <a:r>
                <a:rPr kumimoji="1" lang="en-US" altLang="zh-CN">
                  <a:solidFill>
                    <a:srgbClr val="000052"/>
                  </a:solidFill>
                  <a:latin typeface="Arial" charset="0"/>
                </a:rPr>
                <a:t> </a:t>
              </a:r>
            </a:p>
          </p:txBody>
        </p:sp>
      </p:grpSp>
      <p:grpSp>
        <p:nvGrpSpPr>
          <p:cNvPr id="774151" name="Group 7"/>
          <p:cNvGrpSpPr>
            <a:grpSpLocks/>
          </p:cNvGrpSpPr>
          <p:nvPr/>
        </p:nvGrpSpPr>
        <p:grpSpPr bwMode="auto">
          <a:xfrm>
            <a:off x="5168900" y="1495425"/>
            <a:ext cx="3651250" cy="1990725"/>
            <a:chOff x="3504" y="2160"/>
            <a:chExt cx="2208" cy="1096"/>
          </a:xfrm>
        </p:grpSpPr>
        <p:pic>
          <p:nvPicPr>
            <p:cNvPr id="256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2160"/>
              <a:ext cx="2208"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9"/>
            <p:cNvSpPr txBox="1">
              <a:spLocks noChangeArrowheads="1"/>
            </p:cNvSpPr>
            <p:nvPr/>
          </p:nvSpPr>
          <p:spPr bwMode="auto">
            <a:xfrm>
              <a:off x="3888" y="2784"/>
              <a:ext cx="672" cy="21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sz="2000" i="1">
                  <a:solidFill>
                    <a:srgbClr val="000052"/>
                  </a:solidFill>
                  <a:latin typeface="Arial" charset="0"/>
                </a:rPr>
                <a:t>e ~</a:t>
              </a:r>
              <a:r>
                <a:rPr kumimoji="1" lang="zh-CN" altLang="en-US" sz="2000">
                  <a:solidFill>
                    <a:srgbClr val="000052"/>
                  </a:solidFill>
                  <a:latin typeface="Arial" charset="0"/>
                </a:rPr>
                <a:t>组合</a:t>
              </a:r>
            </a:p>
          </p:txBody>
        </p:sp>
      </p:grpSp>
      <p:sp>
        <p:nvSpPr>
          <p:cNvPr id="774154" name="Oval 10"/>
          <p:cNvSpPr>
            <a:spLocks noChangeArrowheads="1"/>
          </p:cNvSpPr>
          <p:nvPr/>
        </p:nvSpPr>
        <p:spPr bwMode="auto">
          <a:xfrm>
            <a:off x="7150100" y="3027363"/>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4155" name="Oval 11"/>
          <p:cNvSpPr>
            <a:spLocks noChangeArrowheads="1"/>
          </p:cNvSpPr>
          <p:nvPr/>
        </p:nvSpPr>
        <p:spPr bwMode="auto">
          <a:xfrm>
            <a:off x="2593975" y="3052763"/>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5608" name="Picture 12" descr="C:\Documents and Settings\sun\My Documents\临时\奥运吉祥物：福娃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6800" y="4676775"/>
            <a:ext cx="8032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57" name="Text Box 13"/>
          <p:cNvSpPr txBox="1">
            <a:spLocks noChangeArrowheads="1"/>
          </p:cNvSpPr>
          <p:nvPr/>
        </p:nvSpPr>
        <p:spPr bwMode="auto">
          <a:xfrm>
            <a:off x="7292975" y="454025"/>
            <a:ext cx="1471613" cy="1014413"/>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Matlab:</a:t>
            </a:r>
          </a:p>
          <a:p>
            <a:pPr eaLnBrk="1" hangingPunct="1">
              <a:spcBef>
                <a:spcPct val="50000"/>
              </a:spcBef>
            </a:pPr>
            <a:r>
              <a:rPr lang="en-US" altLang="zh-CN">
                <a:solidFill>
                  <a:srgbClr val="000052"/>
                </a:solidFill>
                <a:latin typeface="Arial" charset="0"/>
              </a:rPr>
              <a:t>xinjin4.m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4157"/>
                                        </p:tgtEl>
                                        <p:attrNameLst>
                                          <p:attrName>style.visibility</p:attrName>
                                        </p:attrNameLst>
                                      </p:cBhvr>
                                      <p:to>
                                        <p:strVal val="visible"/>
                                      </p:to>
                                    </p:set>
                                    <p:animEffect transition="in" filter="dissolve">
                                      <p:cBhvr>
                                        <p:cTn id="7" dur="500"/>
                                        <p:tgtEl>
                                          <p:spTgt spid="774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4148"/>
                                        </p:tgtEl>
                                        <p:attrNameLst>
                                          <p:attrName>style.visibility</p:attrName>
                                        </p:attrNameLst>
                                      </p:cBhvr>
                                      <p:to>
                                        <p:strVal val="visible"/>
                                      </p:to>
                                    </p:set>
                                    <p:animEffect transition="in" filter="dissolve">
                                      <p:cBhvr>
                                        <p:cTn id="12" dur="500"/>
                                        <p:tgtEl>
                                          <p:spTgt spid="774148"/>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74151"/>
                                        </p:tgtEl>
                                        <p:attrNameLst>
                                          <p:attrName>style.visibility</p:attrName>
                                        </p:attrNameLst>
                                      </p:cBhvr>
                                      <p:to>
                                        <p:strVal val="visible"/>
                                      </p:to>
                                    </p:set>
                                    <p:animEffect transition="in" filter="dissolve">
                                      <p:cBhvr>
                                        <p:cTn id="16" dur="500"/>
                                        <p:tgtEl>
                                          <p:spTgt spid="7741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74154"/>
                                        </p:tgtEl>
                                        <p:attrNameLst>
                                          <p:attrName>style.visibility</p:attrName>
                                        </p:attrNameLst>
                                      </p:cBhvr>
                                      <p:to>
                                        <p:strVal val="visible"/>
                                      </p:to>
                                    </p:set>
                                    <p:animEffect transition="in" filter="dissolve">
                                      <p:cBhvr>
                                        <p:cTn id="21" dur="500"/>
                                        <p:tgtEl>
                                          <p:spTgt spid="774154"/>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74155"/>
                                        </p:tgtEl>
                                        <p:attrNameLst>
                                          <p:attrName>style.visibility</p:attrName>
                                        </p:attrNameLst>
                                      </p:cBhvr>
                                      <p:to>
                                        <p:strVal val="visible"/>
                                      </p:to>
                                    </p:set>
                                    <p:animEffect transition="in" filter="dissolve">
                                      <p:cBhvr>
                                        <p:cTn id="25" dur="500"/>
                                        <p:tgtEl>
                                          <p:spTgt spid="7741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74146">
                                            <p:txEl>
                                              <p:pRg st="0" end="0"/>
                                            </p:txEl>
                                          </p:spTgt>
                                        </p:tgtEl>
                                        <p:attrNameLst>
                                          <p:attrName>style.visibility</p:attrName>
                                        </p:attrNameLst>
                                      </p:cBhvr>
                                      <p:to>
                                        <p:strVal val="visible"/>
                                      </p:to>
                                    </p:set>
                                    <p:animEffect transition="in" filter="dissolve">
                                      <p:cBhvr>
                                        <p:cTn id="30" dur="500"/>
                                        <p:tgtEl>
                                          <p:spTgt spid="774146">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74146">
                                            <p:txEl>
                                              <p:pRg st="1" end="1"/>
                                            </p:txEl>
                                          </p:spTgt>
                                        </p:tgtEl>
                                        <p:attrNameLst>
                                          <p:attrName>style.visibility</p:attrName>
                                        </p:attrNameLst>
                                      </p:cBhvr>
                                      <p:to>
                                        <p:strVal val="visible"/>
                                      </p:to>
                                    </p:set>
                                    <p:animEffect transition="in" filter="dissolve">
                                      <p:cBhvr>
                                        <p:cTn id="35" dur="500"/>
                                        <p:tgtEl>
                                          <p:spTgt spid="7741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6" grpId="0" build="p" autoUpdateAnimBg="0"/>
      <p:bldP spid="774154" grpId="0" animBg="1"/>
      <p:bldP spid="774155" grpId="0" animBg="1"/>
      <p:bldP spid="77415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6194" name="Rectangle 2"/>
          <p:cNvSpPr>
            <a:spLocks noGrp="1" noChangeArrowheads="1"/>
          </p:cNvSpPr>
          <p:nvPr>
            <p:ph type="body" idx="1"/>
          </p:nvPr>
        </p:nvSpPr>
        <p:spPr>
          <a:xfrm>
            <a:off x="650875" y="1206500"/>
            <a:ext cx="3584575" cy="420688"/>
          </a:xfrm>
        </p:spPr>
        <p:txBody>
          <a:bodyPr/>
          <a:lstStyle/>
          <a:p>
            <a:r>
              <a:rPr kumimoji="1" lang="zh-CN" altLang="en-US" smtClean="0">
                <a:solidFill>
                  <a:srgbClr val="000052"/>
                </a:solidFill>
              </a:rPr>
              <a:t>去掉异常数据后的结果</a:t>
            </a:r>
          </a:p>
        </p:txBody>
      </p:sp>
      <p:sp>
        <p:nvSpPr>
          <p:cNvPr id="26627" name="Rectangle 3"/>
          <p:cNvSpPr>
            <a:spLocks noGrp="1" noChangeArrowheads="1"/>
          </p:cNvSpPr>
          <p:nvPr>
            <p:ph type="title"/>
          </p:nvPr>
        </p:nvSpPr>
        <p:spPr>
          <a:xfrm>
            <a:off x="657225" y="579438"/>
            <a:ext cx="1719263"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模型改进</a:t>
            </a:r>
          </a:p>
        </p:txBody>
      </p:sp>
      <p:sp>
        <p:nvSpPr>
          <p:cNvPr id="776196" name="Text Box 4"/>
          <p:cNvSpPr txBox="1">
            <a:spLocks noChangeArrowheads="1"/>
          </p:cNvSpPr>
          <p:nvPr/>
        </p:nvSpPr>
        <p:spPr bwMode="auto">
          <a:xfrm>
            <a:off x="5916613" y="2876550"/>
            <a:ext cx="2828925" cy="30861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pPr>
            <a:r>
              <a:rPr kumimoji="1" lang="en-US" altLang="zh-CN" i="1">
                <a:solidFill>
                  <a:srgbClr val="000052"/>
                </a:solidFill>
                <a:latin typeface="Arial" charset="0"/>
              </a:rPr>
              <a:t>R</a:t>
            </a:r>
            <a:r>
              <a:rPr kumimoji="1" lang="en-US" altLang="zh-CN" baseline="30000">
                <a:solidFill>
                  <a:srgbClr val="000052"/>
                </a:solidFill>
                <a:latin typeface="Arial" charset="0"/>
              </a:rPr>
              <a:t>2</a:t>
            </a:r>
            <a:r>
              <a:rPr kumimoji="1" lang="zh-CN" altLang="en-US">
                <a:solidFill>
                  <a:srgbClr val="000052"/>
                </a:solidFill>
                <a:latin typeface="Arial" charset="0"/>
              </a:rPr>
              <a:t>： </a:t>
            </a:r>
            <a:r>
              <a:rPr kumimoji="1" lang="en-US" altLang="zh-CN">
                <a:solidFill>
                  <a:srgbClr val="000052"/>
                </a:solidFill>
                <a:latin typeface="Arial" charset="0"/>
              </a:rPr>
              <a:t>0.957 </a:t>
            </a:r>
          </a:p>
          <a:p>
            <a:pPr lvl="1" eaLnBrk="1" hangingPunct="1">
              <a:spcBef>
                <a:spcPct val="20000"/>
              </a:spcBef>
            </a:pPr>
            <a:r>
              <a:rPr kumimoji="1" lang="en-US" altLang="zh-CN">
                <a:solidFill>
                  <a:srgbClr val="000052"/>
                </a:solidFill>
                <a:latin typeface="Arial" charset="0"/>
                <a:sym typeface="Symbol" pitchFamily="18" charset="2"/>
              </a:rPr>
              <a:t></a:t>
            </a:r>
            <a:r>
              <a:rPr kumimoji="1" lang="en-US" altLang="zh-CN">
                <a:solidFill>
                  <a:srgbClr val="000052"/>
                </a:solidFill>
                <a:latin typeface="Arial" charset="0"/>
              </a:rPr>
              <a:t>  0.999 </a:t>
            </a:r>
          </a:p>
          <a:p>
            <a:pPr lvl="1" eaLnBrk="1" hangingPunct="1">
              <a:spcBef>
                <a:spcPct val="20000"/>
              </a:spcBef>
            </a:pPr>
            <a:r>
              <a:rPr kumimoji="1" lang="en-US" altLang="zh-CN">
                <a:solidFill>
                  <a:srgbClr val="000052"/>
                </a:solidFill>
                <a:latin typeface="Arial" charset="0"/>
                <a:sym typeface="Symbol" pitchFamily="18" charset="2"/>
              </a:rPr>
              <a:t> </a:t>
            </a:r>
            <a:r>
              <a:rPr kumimoji="1" lang="en-US" altLang="zh-CN">
                <a:solidFill>
                  <a:srgbClr val="000052"/>
                </a:solidFill>
                <a:latin typeface="Arial" charset="0"/>
              </a:rPr>
              <a:t> 0.9998</a:t>
            </a:r>
          </a:p>
          <a:p>
            <a:pPr eaLnBrk="1" hangingPunct="1">
              <a:spcBef>
                <a:spcPct val="20000"/>
              </a:spcBef>
            </a:pPr>
            <a:r>
              <a:rPr kumimoji="1" lang="en-US" altLang="zh-CN" i="1">
                <a:solidFill>
                  <a:srgbClr val="000052"/>
                </a:solidFill>
                <a:latin typeface="Arial" charset="0"/>
              </a:rPr>
              <a:t>F</a:t>
            </a:r>
            <a:r>
              <a:rPr kumimoji="1" lang="zh-CN" altLang="en-US">
                <a:solidFill>
                  <a:srgbClr val="000052"/>
                </a:solidFill>
                <a:latin typeface="Arial" charset="0"/>
              </a:rPr>
              <a:t>： </a:t>
            </a:r>
            <a:r>
              <a:rPr kumimoji="1" lang="en-US" altLang="zh-CN">
                <a:solidFill>
                  <a:srgbClr val="000052"/>
                </a:solidFill>
                <a:latin typeface="Arial" charset="0"/>
              </a:rPr>
              <a:t>226 </a:t>
            </a:r>
          </a:p>
          <a:p>
            <a:pPr lvl="1" eaLnBrk="1" hangingPunct="1">
              <a:spcBef>
                <a:spcPct val="20000"/>
              </a:spcBef>
            </a:pPr>
            <a:r>
              <a:rPr kumimoji="1" lang="en-US" altLang="zh-CN">
                <a:solidFill>
                  <a:srgbClr val="000052"/>
                </a:solidFill>
                <a:latin typeface="Arial" charset="0"/>
                <a:sym typeface="Symbol" pitchFamily="18" charset="2"/>
              </a:rPr>
              <a:t></a:t>
            </a:r>
            <a:r>
              <a:rPr kumimoji="1" lang="en-US" altLang="zh-CN" i="1">
                <a:solidFill>
                  <a:srgbClr val="000052"/>
                </a:solidFill>
                <a:latin typeface="Arial" charset="0"/>
              </a:rPr>
              <a:t> </a:t>
            </a:r>
            <a:r>
              <a:rPr kumimoji="1" lang="en-US" altLang="zh-CN">
                <a:solidFill>
                  <a:srgbClr val="000052"/>
                </a:solidFill>
                <a:latin typeface="Arial" charset="0"/>
              </a:rPr>
              <a:t>554 </a:t>
            </a:r>
          </a:p>
          <a:p>
            <a:pPr lvl="1" eaLnBrk="1" hangingPunct="1">
              <a:spcBef>
                <a:spcPct val="20000"/>
              </a:spcBef>
            </a:pPr>
            <a:r>
              <a:rPr kumimoji="1" lang="en-US" altLang="zh-CN">
                <a:solidFill>
                  <a:srgbClr val="000052"/>
                </a:solidFill>
                <a:latin typeface="Arial" charset="0"/>
                <a:sym typeface="Symbol" pitchFamily="18" charset="2"/>
              </a:rPr>
              <a:t></a:t>
            </a:r>
            <a:r>
              <a:rPr kumimoji="1" lang="en-US" altLang="zh-CN">
                <a:solidFill>
                  <a:srgbClr val="000052"/>
                </a:solidFill>
                <a:latin typeface="Arial" charset="0"/>
              </a:rPr>
              <a:t> 36701 </a:t>
            </a:r>
          </a:p>
          <a:p>
            <a:pPr eaLnBrk="1" hangingPunct="1">
              <a:spcBef>
                <a:spcPct val="20000"/>
              </a:spcBef>
            </a:pPr>
            <a:r>
              <a:rPr kumimoji="1" lang="zh-CN" altLang="en-US">
                <a:solidFill>
                  <a:srgbClr val="000052"/>
                </a:solidFill>
                <a:latin typeface="Arial" charset="0"/>
              </a:rPr>
              <a:t>置信区间长度更短</a:t>
            </a:r>
          </a:p>
        </p:txBody>
      </p:sp>
      <p:sp>
        <p:nvSpPr>
          <p:cNvPr id="776197" name="Text Box 5"/>
          <p:cNvSpPr txBox="1">
            <a:spLocks noChangeArrowheads="1"/>
          </p:cNvSpPr>
          <p:nvPr/>
        </p:nvSpPr>
        <p:spPr bwMode="auto">
          <a:xfrm>
            <a:off x="6350000" y="1174750"/>
            <a:ext cx="2151063" cy="1014413"/>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xinjindata2.m</a:t>
            </a:r>
          </a:p>
          <a:p>
            <a:pPr eaLnBrk="1" hangingPunct="1">
              <a:spcBef>
                <a:spcPct val="50000"/>
              </a:spcBef>
            </a:pPr>
            <a:r>
              <a:rPr lang="en-US" altLang="zh-CN">
                <a:solidFill>
                  <a:srgbClr val="000052"/>
                </a:solidFill>
                <a:latin typeface="Arial" charset="0"/>
              </a:rPr>
              <a:t>xinjin1.m </a:t>
            </a:r>
          </a:p>
        </p:txBody>
      </p:sp>
      <p:graphicFrame>
        <p:nvGraphicFramePr>
          <p:cNvPr id="776198" name="Group 6"/>
          <p:cNvGraphicFramePr>
            <a:graphicFrameLocks noGrp="1"/>
          </p:cNvGraphicFramePr>
          <p:nvPr/>
        </p:nvGraphicFramePr>
        <p:xfrm>
          <a:off x="649288" y="1985963"/>
          <a:ext cx="4802187" cy="4005264"/>
        </p:xfrm>
        <a:graphic>
          <a:graphicData uri="http://schemas.openxmlformats.org/drawingml/2006/table">
            <a:tbl>
              <a:tblPr/>
              <a:tblGrid>
                <a:gridCol w="958850"/>
                <a:gridCol w="1346200"/>
                <a:gridCol w="2497137"/>
              </a:tblGrid>
              <a:tr h="4572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参数</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估计值</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置信区间</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11200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[11139  11261]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498</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[494  503]</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4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7041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[6962  7120]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4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3</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-1737</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[-1818  -1656]</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4</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-356</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[-431  –281]</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5</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-3056</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[-3171 –2942]</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2">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6</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1997</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[1894  2100]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44">
                <a:tc gridSpan="3">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R</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r>
                        <a:rPr kumimoji="1" lang="en-US" altLang="zh-CN" sz="2400" b="0" i="0" u="none" strike="noStrike" cap="none" normalizeH="0" baseline="0" smtClean="0">
                          <a:ln>
                            <a:noFill/>
                          </a:ln>
                          <a:solidFill>
                            <a:srgbClr val="000052"/>
                          </a:solidFill>
                          <a:effectLst/>
                          <a:latin typeface="Arial" charset="0"/>
                          <a:ea typeface="楷体_GB2312" pitchFamily="49" charset="-122"/>
                        </a:rPr>
                        <a:t>= 0.9998  </a:t>
                      </a:r>
                      <a:r>
                        <a:rPr kumimoji="1" lang="en-US" altLang="zh-CN" sz="2400" b="0" i="1" u="none" strike="noStrike" cap="none" normalizeH="0" baseline="0" smtClean="0">
                          <a:ln>
                            <a:noFill/>
                          </a:ln>
                          <a:solidFill>
                            <a:srgbClr val="000052"/>
                          </a:solidFill>
                          <a:effectLst/>
                          <a:latin typeface="Arial" charset="0"/>
                          <a:ea typeface="楷体_GB2312" pitchFamily="49" charset="-122"/>
                        </a:rPr>
                        <a:t>F</a:t>
                      </a:r>
                      <a:r>
                        <a:rPr kumimoji="1" lang="en-US" altLang="zh-CN" sz="2400" b="0" i="0" u="none" strike="noStrike" cap="none" normalizeH="0" baseline="0" smtClean="0">
                          <a:ln>
                            <a:noFill/>
                          </a:ln>
                          <a:solidFill>
                            <a:srgbClr val="000052"/>
                          </a:solidFill>
                          <a:effectLst/>
                          <a:latin typeface="Arial" charset="0"/>
                          <a:ea typeface="楷体_GB2312" pitchFamily="49" charset="-122"/>
                        </a:rPr>
                        <a:t>=36701 </a:t>
                      </a:r>
                      <a:r>
                        <a:rPr kumimoji="1" lang="en-US" altLang="zh-CN" sz="2400" b="0" i="1" u="none" strike="noStrike" cap="none" normalizeH="0" baseline="0" smtClean="0">
                          <a:ln>
                            <a:noFill/>
                          </a:ln>
                          <a:solidFill>
                            <a:srgbClr val="000052"/>
                          </a:solidFill>
                          <a:effectLst/>
                          <a:latin typeface="Arial" charset="0"/>
                          <a:ea typeface="楷体_GB2312" pitchFamily="49" charset="-122"/>
                        </a:rPr>
                        <a:t>p</a:t>
                      </a:r>
                      <a:r>
                        <a:rPr kumimoji="1" lang="en-US" altLang="zh-CN" sz="2400" b="0" i="0" u="none" strike="noStrike" cap="none" normalizeH="0" baseline="0" smtClean="0">
                          <a:ln>
                            <a:noFill/>
                          </a:ln>
                          <a:solidFill>
                            <a:srgbClr val="000052"/>
                          </a:solidFill>
                          <a:effectLst/>
                          <a:latin typeface="Arial" charset="0"/>
                          <a:ea typeface="楷体_GB2312" pitchFamily="49" charset="-122"/>
                        </a:rPr>
                        <a:t>=0.0000</a:t>
                      </a:r>
                    </a:p>
                  </a:txBody>
                  <a:tcPr marT="45722" marB="457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6194">
                                            <p:txEl>
                                              <p:pRg st="0" end="0"/>
                                            </p:txEl>
                                          </p:spTgt>
                                        </p:tgtEl>
                                        <p:attrNameLst>
                                          <p:attrName>style.visibility</p:attrName>
                                        </p:attrNameLst>
                                      </p:cBhvr>
                                      <p:to>
                                        <p:strVal val="visible"/>
                                      </p:to>
                                    </p:set>
                                    <p:animEffect transition="in" filter="dissolve">
                                      <p:cBhvr>
                                        <p:cTn id="7" dur="500"/>
                                        <p:tgtEl>
                                          <p:spTgt spid="776194">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76197"/>
                                        </p:tgtEl>
                                        <p:attrNameLst>
                                          <p:attrName>style.visibility</p:attrName>
                                        </p:attrNameLst>
                                      </p:cBhvr>
                                      <p:to>
                                        <p:strVal val="visible"/>
                                      </p:to>
                                    </p:set>
                                    <p:animEffect transition="in" filter="dissolve">
                                      <p:cBhvr>
                                        <p:cTn id="11" dur="500"/>
                                        <p:tgtEl>
                                          <p:spTgt spid="7761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76198"/>
                                        </p:tgtEl>
                                        <p:attrNameLst>
                                          <p:attrName>style.visibility</p:attrName>
                                        </p:attrNameLst>
                                      </p:cBhvr>
                                      <p:to>
                                        <p:strVal val="visible"/>
                                      </p:to>
                                    </p:set>
                                    <p:animEffect transition="in" filter="dissolve">
                                      <p:cBhvr>
                                        <p:cTn id="16" dur="500"/>
                                        <p:tgtEl>
                                          <p:spTgt spid="7761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76196"/>
                                        </p:tgtEl>
                                        <p:attrNameLst>
                                          <p:attrName>style.visibility</p:attrName>
                                        </p:attrNameLst>
                                      </p:cBhvr>
                                      <p:to>
                                        <p:strVal val="visible"/>
                                      </p:to>
                                    </p:set>
                                    <p:animEffect transition="in" filter="dissolve">
                                      <p:cBhvr>
                                        <p:cTn id="21" dur="500"/>
                                        <p:tgtEl>
                                          <p:spTgt spid="7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build="p" autoUpdateAnimBg="0"/>
      <p:bldP spid="776196" grpId="0" autoUpdateAnimBg="0"/>
      <p:bldP spid="77619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8163" y="652463"/>
            <a:ext cx="1609725" cy="420687"/>
          </a:xfrm>
          <a:solidFill>
            <a:schemeClr val="accent1"/>
          </a:solidFill>
          <a:effectLst/>
          <a:extLst>
            <a:ext uri="{91240B29-F687-4F45-9708-019B960494DF}">
              <a14:hiddenLine xmlns:a14="http://schemas.microsoft.com/office/drawing/2010/main" w="9525" cap="flat" cmpd="sng">
                <a:solidFill>
                  <a:srgbClr val="F80064"/>
                </a:solidFill>
                <a:prstDash val="solid"/>
                <a:miter lim="800000"/>
                <a:headEnd/>
                <a:tailEnd/>
              </a14:hiddenLine>
            </a:ex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400" smtClean="0">
                <a:solidFill>
                  <a:srgbClr val="000092"/>
                </a:solidFill>
                <a:ea typeface="楷体_GB2312" pitchFamily="49" charset="-122"/>
              </a:rPr>
              <a:t>残差分析</a:t>
            </a:r>
          </a:p>
        </p:txBody>
      </p:sp>
      <p:sp>
        <p:nvSpPr>
          <p:cNvPr id="778243" name="Rectangle 3"/>
          <p:cNvSpPr>
            <a:spLocks noGrp="1" noChangeArrowheads="1"/>
          </p:cNvSpPr>
          <p:nvPr>
            <p:ph type="body" idx="1"/>
          </p:nvPr>
        </p:nvSpPr>
        <p:spPr>
          <a:xfrm>
            <a:off x="925513" y="4638675"/>
            <a:ext cx="7321550" cy="968375"/>
          </a:xfrm>
        </p:spPr>
        <p:txBody>
          <a:bodyPr/>
          <a:lstStyle/>
          <a:p>
            <a:r>
              <a:rPr kumimoji="1" lang="zh-CN" altLang="en-US" smtClean="0">
                <a:solidFill>
                  <a:srgbClr val="000052"/>
                </a:solidFill>
              </a:rPr>
              <a:t>残差图正常</a:t>
            </a:r>
          </a:p>
          <a:p>
            <a:r>
              <a:rPr kumimoji="1" lang="zh-CN" altLang="en-US" smtClean="0">
                <a:solidFill>
                  <a:srgbClr val="000052"/>
                </a:solidFill>
              </a:rPr>
              <a:t>模型的结果</a:t>
            </a:r>
            <a:r>
              <a:rPr kumimoji="1" lang="zh-CN" altLang="en-US" smtClean="0">
                <a:solidFill>
                  <a:srgbClr val="000052"/>
                </a:solidFill>
                <a:sym typeface="Symbol" pitchFamily="18" charset="2"/>
              </a:rPr>
              <a:t></a:t>
            </a:r>
            <a:r>
              <a:rPr kumimoji="1" lang="zh-CN" altLang="en-US" smtClean="0">
                <a:solidFill>
                  <a:srgbClr val="000052"/>
                </a:solidFill>
              </a:rPr>
              <a:t>可以应用</a:t>
            </a:r>
          </a:p>
        </p:txBody>
      </p:sp>
      <p:grpSp>
        <p:nvGrpSpPr>
          <p:cNvPr id="778244" name="Group 4"/>
          <p:cNvGrpSpPr>
            <a:grpSpLocks/>
          </p:cNvGrpSpPr>
          <p:nvPr/>
        </p:nvGrpSpPr>
        <p:grpSpPr bwMode="auto">
          <a:xfrm>
            <a:off x="992188" y="1978025"/>
            <a:ext cx="3535362" cy="2065338"/>
            <a:chOff x="3696" y="672"/>
            <a:chExt cx="1968" cy="1143"/>
          </a:xfrm>
        </p:grpSpPr>
        <p:pic>
          <p:nvPicPr>
            <p:cNvPr id="276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672"/>
              <a:ext cx="196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Text Box 6"/>
            <p:cNvSpPr txBox="1">
              <a:spLocks noChangeArrowheads="1"/>
            </p:cNvSpPr>
            <p:nvPr/>
          </p:nvSpPr>
          <p:spPr bwMode="auto">
            <a:xfrm>
              <a:off x="5136" y="672"/>
              <a:ext cx="528" cy="22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sz="2000" i="1">
                  <a:solidFill>
                    <a:srgbClr val="000052"/>
                  </a:solidFill>
                  <a:latin typeface="Arial" charset="0"/>
                  <a:sym typeface="Symbol" pitchFamily="18" charset="2"/>
                </a:rPr>
                <a:t></a:t>
              </a:r>
              <a:r>
                <a:rPr kumimoji="1" lang="en-US" altLang="zh-CN" sz="2000" i="1">
                  <a:solidFill>
                    <a:srgbClr val="000052"/>
                  </a:solidFill>
                  <a:latin typeface="Arial" charset="0"/>
                </a:rPr>
                <a:t> ~ x</a:t>
              </a:r>
              <a:r>
                <a:rPr kumimoji="1" lang="en-US" altLang="zh-CN" sz="2000" baseline="-30000">
                  <a:solidFill>
                    <a:srgbClr val="000052"/>
                  </a:solidFill>
                  <a:latin typeface="Arial" charset="0"/>
                </a:rPr>
                <a:t>1</a:t>
              </a:r>
              <a:r>
                <a:rPr kumimoji="1" lang="en-US" altLang="zh-CN" sz="2000">
                  <a:solidFill>
                    <a:srgbClr val="000052"/>
                  </a:solidFill>
                  <a:latin typeface="Arial" charset="0"/>
                </a:rPr>
                <a:t> </a:t>
              </a:r>
            </a:p>
          </p:txBody>
        </p:sp>
      </p:grpSp>
      <p:grpSp>
        <p:nvGrpSpPr>
          <p:cNvPr id="778247" name="Group 7"/>
          <p:cNvGrpSpPr>
            <a:grpSpLocks/>
          </p:cNvGrpSpPr>
          <p:nvPr/>
        </p:nvGrpSpPr>
        <p:grpSpPr bwMode="auto">
          <a:xfrm>
            <a:off x="4900613" y="2033588"/>
            <a:ext cx="3336925" cy="1989137"/>
            <a:chOff x="3696" y="1863"/>
            <a:chExt cx="1968" cy="1161"/>
          </a:xfrm>
        </p:grpSpPr>
        <p:pic>
          <p:nvPicPr>
            <p:cNvPr id="2765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863"/>
              <a:ext cx="1968"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9"/>
            <p:cNvSpPr txBox="1">
              <a:spLocks noChangeArrowheads="1"/>
            </p:cNvSpPr>
            <p:nvPr/>
          </p:nvSpPr>
          <p:spPr bwMode="auto">
            <a:xfrm>
              <a:off x="4992" y="1872"/>
              <a:ext cx="672" cy="232"/>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sz="2000" i="1">
                  <a:solidFill>
                    <a:srgbClr val="000052"/>
                  </a:solidFill>
                  <a:latin typeface="Arial" charset="0"/>
                  <a:sym typeface="Symbol" pitchFamily="18" charset="2"/>
                </a:rPr>
                <a:t></a:t>
              </a:r>
              <a:r>
                <a:rPr kumimoji="1" lang="en-US" altLang="zh-CN" sz="2000" i="1">
                  <a:solidFill>
                    <a:srgbClr val="000052"/>
                  </a:solidFill>
                  <a:latin typeface="Arial" charset="0"/>
                </a:rPr>
                <a:t> ~</a:t>
              </a:r>
              <a:r>
                <a:rPr kumimoji="1" lang="zh-CN" altLang="en-US" sz="2000">
                  <a:solidFill>
                    <a:srgbClr val="000052"/>
                  </a:solidFill>
                  <a:latin typeface="Arial" charset="0"/>
                </a:rPr>
                <a:t>组合</a:t>
              </a:r>
            </a:p>
          </p:txBody>
        </p:sp>
      </p:grpSp>
      <p:sp>
        <p:nvSpPr>
          <p:cNvPr id="778250" name="Text Box 10"/>
          <p:cNvSpPr txBox="1">
            <a:spLocks noChangeArrowheads="1"/>
          </p:cNvSpPr>
          <p:nvPr/>
        </p:nvSpPr>
        <p:spPr bwMode="auto">
          <a:xfrm>
            <a:off x="6800850" y="5135563"/>
            <a:ext cx="1489075" cy="466725"/>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xinjin2.m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50"/>
                                        </p:tgtEl>
                                        <p:attrNameLst>
                                          <p:attrName>style.visibility</p:attrName>
                                        </p:attrNameLst>
                                      </p:cBhvr>
                                      <p:to>
                                        <p:strVal val="visible"/>
                                      </p:to>
                                    </p:set>
                                    <p:animEffect transition="in" filter="dissolve">
                                      <p:cBhvr>
                                        <p:cTn id="7" dur="500"/>
                                        <p:tgtEl>
                                          <p:spTgt spid="778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8244"/>
                                        </p:tgtEl>
                                        <p:attrNameLst>
                                          <p:attrName>style.visibility</p:attrName>
                                        </p:attrNameLst>
                                      </p:cBhvr>
                                      <p:to>
                                        <p:strVal val="visible"/>
                                      </p:to>
                                    </p:set>
                                    <p:animEffect transition="in" filter="dissolve">
                                      <p:cBhvr>
                                        <p:cTn id="12" dur="500"/>
                                        <p:tgtEl>
                                          <p:spTgt spid="778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78247"/>
                                        </p:tgtEl>
                                        <p:attrNameLst>
                                          <p:attrName>style.visibility</p:attrName>
                                        </p:attrNameLst>
                                      </p:cBhvr>
                                      <p:to>
                                        <p:strVal val="visible"/>
                                      </p:to>
                                    </p:set>
                                    <p:animEffect transition="in" filter="dissolve">
                                      <p:cBhvr>
                                        <p:cTn id="17" dur="500"/>
                                        <p:tgtEl>
                                          <p:spTgt spid="778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78243">
                                            <p:txEl>
                                              <p:pRg st="0" end="0"/>
                                            </p:txEl>
                                          </p:spTgt>
                                        </p:tgtEl>
                                        <p:attrNameLst>
                                          <p:attrName>style.visibility</p:attrName>
                                        </p:attrNameLst>
                                      </p:cBhvr>
                                      <p:to>
                                        <p:strVal val="visible"/>
                                      </p:to>
                                    </p:set>
                                    <p:animEffect transition="in" filter="dissolve">
                                      <p:cBhvr>
                                        <p:cTn id="22" dur="500"/>
                                        <p:tgtEl>
                                          <p:spTgt spid="77824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78243">
                                            <p:txEl>
                                              <p:pRg st="1" end="1"/>
                                            </p:txEl>
                                          </p:spTgt>
                                        </p:tgtEl>
                                        <p:attrNameLst>
                                          <p:attrName>style.visibility</p:attrName>
                                        </p:attrNameLst>
                                      </p:cBhvr>
                                      <p:to>
                                        <p:strVal val="visible"/>
                                      </p:to>
                                    </p:set>
                                    <p:animEffect transition="in" filter="dissolve">
                                      <p:cBhvr>
                                        <p:cTn id="27" dur="500"/>
                                        <p:tgtEl>
                                          <p:spTgt spid="778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autoUpdateAnimBg="0"/>
      <p:bldP spid="77825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6400" y="433388"/>
            <a:ext cx="1627188"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模型应用</a:t>
            </a:r>
          </a:p>
        </p:txBody>
      </p:sp>
      <p:sp>
        <p:nvSpPr>
          <p:cNvPr id="780291" name="Rectangle 3"/>
          <p:cNvSpPr>
            <a:spLocks noGrp="1" noChangeArrowheads="1"/>
          </p:cNvSpPr>
          <p:nvPr>
            <p:ph type="body" idx="1"/>
          </p:nvPr>
        </p:nvSpPr>
        <p:spPr>
          <a:xfrm>
            <a:off x="766763" y="1101725"/>
            <a:ext cx="7812087" cy="1370013"/>
          </a:xfrm>
        </p:spPr>
        <p:txBody>
          <a:bodyPr/>
          <a:lstStyle/>
          <a:p>
            <a:r>
              <a:rPr kumimoji="1" lang="zh-CN" altLang="en-US" smtClean="0">
                <a:solidFill>
                  <a:srgbClr val="000052"/>
                </a:solidFill>
              </a:rPr>
              <a:t>制订基础薪金</a:t>
            </a:r>
          </a:p>
          <a:p>
            <a:pPr lvl="1"/>
            <a:r>
              <a:rPr kumimoji="1" lang="zh-CN" altLang="en-US" smtClean="0">
                <a:solidFill>
                  <a:srgbClr val="000052"/>
                </a:solidFill>
              </a:rPr>
              <a:t>资历为</a:t>
            </a:r>
            <a:r>
              <a:rPr kumimoji="1" lang="en-US" altLang="zh-CN" smtClean="0">
                <a:solidFill>
                  <a:srgbClr val="000052"/>
                </a:solidFill>
              </a:rPr>
              <a:t>0 </a:t>
            </a:r>
            <a:r>
              <a:rPr kumimoji="1" lang="zh-CN" altLang="en-US" smtClean="0">
                <a:solidFill>
                  <a:srgbClr val="000052"/>
                </a:solidFill>
              </a:rPr>
              <a:t>： </a:t>
            </a:r>
            <a:r>
              <a:rPr kumimoji="1" lang="en-US" altLang="zh-CN" i="1" smtClean="0">
                <a:solidFill>
                  <a:srgbClr val="000052"/>
                </a:solidFill>
              </a:rPr>
              <a:t>x</a:t>
            </a:r>
            <a:r>
              <a:rPr kumimoji="1" lang="en-US" altLang="zh-CN" baseline="-30000" smtClean="0">
                <a:solidFill>
                  <a:srgbClr val="000052"/>
                </a:solidFill>
              </a:rPr>
              <a:t>1</a:t>
            </a:r>
            <a:r>
              <a:rPr kumimoji="1" lang="en-US" altLang="zh-CN" smtClean="0">
                <a:solidFill>
                  <a:srgbClr val="000052"/>
                </a:solidFill>
              </a:rPr>
              <a:t>=</a:t>
            </a:r>
            <a:r>
              <a:rPr kumimoji="1" lang="en-US" altLang="zh-CN" baseline="-30000" smtClean="0">
                <a:solidFill>
                  <a:srgbClr val="000052"/>
                </a:solidFill>
              </a:rPr>
              <a:t> </a:t>
            </a:r>
            <a:r>
              <a:rPr kumimoji="1" lang="en-US" altLang="zh-CN" smtClean="0">
                <a:solidFill>
                  <a:srgbClr val="000052"/>
                </a:solidFill>
              </a:rPr>
              <a:t>0 </a:t>
            </a:r>
          </a:p>
          <a:p>
            <a:pPr lvl="1"/>
            <a:r>
              <a:rPr kumimoji="1" lang="zh-CN" altLang="en-US" smtClean="0">
                <a:solidFill>
                  <a:srgbClr val="000052"/>
                </a:solidFill>
              </a:rPr>
              <a:t>管理</a:t>
            </a:r>
            <a:r>
              <a:rPr kumimoji="1" lang="en-US" altLang="zh-CN" smtClean="0">
                <a:solidFill>
                  <a:srgbClr val="000052"/>
                </a:solidFill>
              </a:rPr>
              <a:t>—</a:t>
            </a:r>
            <a:r>
              <a:rPr kumimoji="1" lang="zh-CN" altLang="en-US" smtClean="0">
                <a:solidFill>
                  <a:srgbClr val="000052"/>
                </a:solidFill>
              </a:rPr>
              <a:t>教育组合：</a:t>
            </a:r>
            <a:r>
              <a:rPr kumimoji="1" lang="en-US" altLang="zh-CN" smtClean="0">
                <a:solidFill>
                  <a:srgbClr val="000052"/>
                </a:solidFill>
              </a:rPr>
              <a:t>6</a:t>
            </a:r>
            <a:r>
              <a:rPr kumimoji="1" lang="zh-CN" altLang="en-US" smtClean="0">
                <a:solidFill>
                  <a:srgbClr val="000052"/>
                </a:solidFill>
              </a:rPr>
              <a:t>种</a:t>
            </a:r>
          </a:p>
        </p:txBody>
      </p:sp>
      <p:graphicFrame>
        <p:nvGraphicFramePr>
          <p:cNvPr id="780292" name="Object 4"/>
          <p:cNvGraphicFramePr>
            <a:graphicFrameLocks noChangeAspect="1"/>
          </p:cNvGraphicFramePr>
          <p:nvPr/>
        </p:nvGraphicFramePr>
        <p:xfrm>
          <a:off x="2314575" y="450850"/>
          <a:ext cx="6096000" cy="490538"/>
        </p:xfrm>
        <a:graphic>
          <a:graphicData uri="http://schemas.openxmlformats.org/presentationml/2006/ole">
            <mc:AlternateContent xmlns:mc="http://schemas.openxmlformats.org/markup-compatibility/2006">
              <mc:Choice xmlns:v="urn:schemas-microsoft-com:vml" Requires="v">
                <p:oleObj spid="_x0000_s28738" name="Equation" r:id="rId4" imgW="3035300" imgH="228600" progId="Equation.3">
                  <p:embed/>
                </p:oleObj>
              </mc:Choice>
              <mc:Fallback>
                <p:oleObj name="Equation" r:id="rId4" imgW="30353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450850"/>
                        <a:ext cx="6096000" cy="4905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780293" name="Text Box 5"/>
          <p:cNvSpPr txBox="1">
            <a:spLocks noChangeArrowheads="1"/>
          </p:cNvSpPr>
          <p:nvPr/>
        </p:nvSpPr>
        <p:spPr bwMode="auto">
          <a:xfrm>
            <a:off x="876300" y="5686425"/>
            <a:ext cx="6729413"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大学程度管理人员比更高程度管理人员的薪金高 </a:t>
            </a:r>
          </a:p>
        </p:txBody>
      </p:sp>
      <p:sp>
        <p:nvSpPr>
          <p:cNvPr id="780294" name="Text Box 6"/>
          <p:cNvSpPr txBox="1">
            <a:spLocks noChangeArrowheads="1"/>
          </p:cNvSpPr>
          <p:nvPr/>
        </p:nvSpPr>
        <p:spPr bwMode="auto">
          <a:xfrm>
            <a:off x="858838" y="6110288"/>
            <a:ext cx="7596187"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大学程度非管理人员比更高程度非管理人员的薪金略低 </a:t>
            </a:r>
          </a:p>
        </p:txBody>
      </p:sp>
      <p:graphicFrame>
        <p:nvGraphicFramePr>
          <p:cNvPr id="780295" name="Group 7"/>
          <p:cNvGraphicFramePr>
            <a:graphicFrameLocks noGrp="1"/>
          </p:cNvGraphicFramePr>
          <p:nvPr/>
        </p:nvGraphicFramePr>
        <p:xfrm>
          <a:off x="334963" y="2570163"/>
          <a:ext cx="8383587" cy="3090862"/>
        </p:xfrm>
        <a:graphic>
          <a:graphicData uri="http://schemas.openxmlformats.org/drawingml/2006/table">
            <a:tbl>
              <a:tblPr/>
              <a:tblGrid>
                <a:gridCol w="885825"/>
                <a:gridCol w="876300"/>
                <a:gridCol w="906462"/>
                <a:gridCol w="2220913"/>
                <a:gridCol w="1981200"/>
                <a:gridCol w="1512887"/>
              </a:tblGrid>
              <a:tr h="4572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组合</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管理</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教育</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rgbClr val="000052"/>
                        </a:solidFill>
                        <a:effectLst/>
                        <a:latin typeface="Arial" charset="0"/>
                        <a:ea typeface="楷体_GB2312" pitchFamily="49" charset="-122"/>
                      </a:endParaRP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系数</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基础薪金</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非管理</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zh-CN" altLang="en-US" sz="2400" b="0" i="0" u="none" strike="noStrike" cap="none" normalizeH="0" baseline="0" smtClean="0">
                          <a:ln>
                            <a:noFill/>
                          </a:ln>
                          <a:solidFill>
                            <a:srgbClr val="000052"/>
                          </a:solidFill>
                          <a:effectLst/>
                          <a:latin typeface="Arial" charset="0"/>
                          <a:ea typeface="楷体_GB2312" pitchFamily="49" charset="-122"/>
                        </a:rPr>
                        <a:t>中学</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9463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管理</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zh-CN" altLang="en-US" sz="2400" b="0" i="0" u="none" strike="noStrike" cap="none" normalizeH="0" baseline="0" smtClean="0">
                          <a:ln>
                            <a:noFill/>
                          </a:ln>
                          <a:solidFill>
                            <a:srgbClr val="000052"/>
                          </a:solidFill>
                          <a:effectLst/>
                          <a:latin typeface="Arial" charset="0"/>
                          <a:ea typeface="楷体_GB2312" pitchFamily="49" charset="-122"/>
                        </a:rPr>
                        <a:t>中学</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3</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5</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13448</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0">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非管理</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zh-CN" altLang="en-US" sz="2400" b="0" i="0" u="none" strike="noStrike" cap="none" normalizeH="0" baseline="0" smtClean="0">
                          <a:ln>
                            <a:noFill/>
                          </a:ln>
                          <a:solidFill>
                            <a:srgbClr val="000052"/>
                          </a:solidFill>
                          <a:effectLst/>
                          <a:latin typeface="Arial" charset="0"/>
                          <a:ea typeface="楷体_GB2312" pitchFamily="49" charset="-122"/>
                        </a:rPr>
                        <a:t>大学</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4</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1" i="0" u="none" strike="noStrike" cap="none" normalizeH="0" baseline="0" smtClean="0">
                          <a:ln>
                            <a:noFill/>
                          </a:ln>
                          <a:solidFill>
                            <a:srgbClr val="FF0000"/>
                          </a:solidFill>
                          <a:effectLst/>
                          <a:latin typeface="Arial" charset="0"/>
                          <a:ea typeface="楷体_GB2312" pitchFamily="49" charset="-122"/>
                        </a:rPr>
                        <a:t>10844</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0">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4</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管理</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zh-CN" altLang="en-US" sz="2400" b="0" i="0" u="none" strike="noStrike" cap="none" normalizeH="0" baseline="0" smtClean="0">
                          <a:ln>
                            <a:noFill/>
                          </a:ln>
                          <a:solidFill>
                            <a:srgbClr val="000052"/>
                          </a:solidFill>
                          <a:effectLst/>
                          <a:latin typeface="Arial" charset="0"/>
                          <a:ea typeface="楷体_GB2312" pitchFamily="49" charset="-122"/>
                        </a:rPr>
                        <a:t>大学</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4</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6</a:t>
                      </a:r>
                      <a:endParaRPr kumimoji="1" lang="en-US" altLang="zh-CN" sz="2400" b="0" i="0" u="none" strike="noStrike" cap="none" normalizeH="0" baseline="0" smtClean="0">
                        <a:ln>
                          <a:noFill/>
                        </a:ln>
                        <a:solidFill>
                          <a:srgbClr val="000052"/>
                        </a:solidFill>
                        <a:effectLst/>
                        <a:latin typeface="Arial" charset="0"/>
                        <a:ea typeface="楷体_GB2312" pitchFamily="49" charset="-122"/>
                      </a:endParaRP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1" i="0" u="none" strike="noStrike" cap="none" normalizeH="0" baseline="0" smtClean="0">
                          <a:ln>
                            <a:noFill/>
                          </a:ln>
                          <a:solidFill>
                            <a:srgbClr val="009900"/>
                          </a:solidFill>
                          <a:effectLst/>
                          <a:latin typeface="Arial" charset="0"/>
                          <a:ea typeface="楷体_GB2312" pitchFamily="49" charset="-122"/>
                        </a:rPr>
                        <a:t>19882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5</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非管理</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zh-CN" altLang="en-US" sz="2400" b="0" i="0" u="none" strike="noStrike" cap="none" normalizeH="0" baseline="0" smtClean="0">
                          <a:ln>
                            <a:noFill/>
                          </a:ln>
                          <a:solidFill>
                            <a:srgbClr val="000052"/>
                          </a:solidFill>
                          <a:effectLst/>
                          <a:latin typeface="Arial" charset="0"/>
                          <a:ea typeface="楷体_GB2312" pitchFamily="49" charset="-122"/>
                        </a:rPr>
                        <a:t>更高</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charset="0"/>
                          <a:ea typeface="楷体_GB2312" pitchFamily="49" charset="-122"/>
                        </a:rPr>
                        <a:t>11200</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50">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6</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3</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zh-CN" altLang="en-US" sz="2400" b="0" i="0" u="none" strike="noStrike" cap="none" normalizeH="0" baseline="0" smtClean="0">
                          <a:ln>
                            <a:noFill/>
                          </a:ln>
                          <a:solidFill>
                            <a:srgbClr val="000052"/>
                          </a:solidFill>
                          <a:effectLst/>
                          <a:latin typeface="Arial" charset="0"/>
                          <a:ea typeface="楷体_GB2312" pitchFamily="49" charset="-122"/>
                        </a:rPr>
                        <a:t>管理</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zh-CN" altLang="en-US" sz="2400" b="0" i="0" u="none" strike="noStrike" cap="none" normalizeH="0" baseline="0" smtClean="0">
                          <a:ln>
                            <a:noFill/>
                          </a:ln>
                          <a:solidFill>
                            <a:srgbClr val="000052"/>
                          </a:solidFill>
                          <a:effectLst/>
                          <a:latin typeface="Arial" charset="0"/>
                          <a:ea typeface="楷体_GB2312" pitchFamily="49" charset="-122"/>
                        </a:rPr>
                        <a:t>更高</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0</a:t>
                      </a:r>
                      <a:r>
                        <a:rPr kumimoji="1" lang="en-US" altLang="zh-CN" sz="2400" b="0" i="0" u="none" strike="noStrike" cap="none" normalizeH="0" baseline="0" smtClean="0">
                          <a:ln>
                            <a:noFill/>
                          </a:ln>
                          <a:solidFill>
                            <a:srgbClr val="000052"/>
                          </a:solidFill>
                          <a:effectLst/>
                          <a:latin typeface="Arial" charset="0"/>
                          <a:ea typeface="楷体_GB2312" pitchFamily="49" charset="-122"/>
                        </a:rPr>
                        <a:t>+</a:t>
                      </a:r>
                      <a:r>
                        <a:rPr kumimoji="1" lang="en-US" altLang="zh-CN" sz="2400" b="0" i="1" u="none" strike="noStrike" cap="none" normalizeH="0" baseline="0" smtClean="0">
                          <a:ln>
                            <a:noFill/>
                          </a:ln>
                          <a:solidFill>
                            <a:srgbClr val="000052"/>
                          </a:solidFill>
                          <a:effectLst/>
                          <a:latin typeface="Arial" charset="0"/>
                          <a:ea typeface="楷体_GB2312" pitchFamily="49" charset="-122"/>
                        </a:rPr>
                        <a:t>a</a:t>
                      </a:r>
                      <a:r>
                        <a:rPr kumimoji="1" lang="en-US" altLang="zh-CN" sz="2400" b="0" i="0" u="none" strike="noStrike" cap="none" normalizeH="0" baseline="-30000" smtClean="0">
                          <a:ln>
                            <a:noFill/>
                          </a:ln>
                          <a:solidFill>
                            <a:srgbClr val="000052"/>
                          </a:solidFill>
                          <a:effectLst/>
                          <a:latin typeface="Arial" charset="0"/>
                          <a:ea typeface="楷体_GB2312" pitchFamily="49" charset="-122"/>
                        </a:rPr>
                        <a:t>2</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1" lang="en-US" altLang="zh-CN" sz="2400" b="1" i="0" u="none" strike="noStrike" cap="none" normalizeH="0" baseline="0" smtClean="0">
                          <a:ln>
                            <a:noFill/>
                          </a:ln>
                          <a:solidFill>
                            <a:srgbClr val="009900"/>
                          </a:solidFill>
                          <a:effectLst/>
                          <a:latin typeface="Arial" charset="0"/>
                          <a:ea typeface="楷体_GB2312" pitchFamily="49" charset="-122"/>
                        </a:rPr>
                        <a:t>18241</a:t>
                      </a:r>
                    </a:p>
                  </a:txBody>
                  <a:tcPr marT="45723" marB="4572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
        <p:nvSpPr>
          <p:cNvPr id="780353" name="Text Box 65"/>
          <p:cNvSpPr txBox="1">
            <a:spLocks noChangeArrowheads="1"/>
          </p:cNvSpPr>
          <p:nvPr/>
        </p:nvSpPr>
        <p:spPr bwMode="auto">
          <a:xfrm>
            <a:off x="6319838" y="1009650"/>
            <a:ext cx="2657475" cy="155257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r>
              <a:rPr kumimoji="1" lang="zh-CN" altLang="en-US">
                <a:solidFill>
                  <a:srgbClr val="000052"/>
                </a:solidFill>
                <a:latin typeface="Arial" charset="0"/>
              </a:rPr>
              <a:t>教育</a:t>
            </a:r>
          </a:p>
          <a:p>
            <a:pPr eaLnBrk="1" hangingPunct="1"/>
            <a:r>
              <a:rPr kumimoji="1" lang="en-US" altLang="zh-CN">
                <a:solidFill>
                  <a:srgbClr val="000052"/>
                </a:solidFill>
              </a:rPr>
              <a:t>1</a:t>
            </a:r>
            <a:r>
              <a:rPr kumimoji="1" lang="zh-CN" altLang="en-US">
                <a:solidFill>
                  <a:srgbClr val="000052"/>
                </a:solidFill>
                <a:latin typeface="宋体" pitchFamily="2" charset="-122"/>
              </a:rPr>
              <a:t>中学：</a:t>
            </a:r>
            <a:r>
              <a:rPr kumimoji="1" lang="en-US" altLang="zh-CN" i="1">
                <a:solidFill>
                  <a:srgbClr val="000052"/>
                </a:solidFill>
              </a:rPr>
              <a:t>x</a:t>
            </a:r>
            <a:r>
              <a:rPr kumimoji="1" lang="en-US" altLang="zh-CN" baseline="-30000">
                <a:solidFill>
                  <a:srgbClr val="000052"/>
                </a:solidFill>
              </a:rPr>
              <a:t>3</a:t>
            </a:r>
            <a:r>
              <a:rPr kumimoji="1" lang="en-US" altLang="zh-CN">
                <a:solidFill>
                  <a:srgbClr val="000052"/>
                </a:solidFill>
              </a:rPr>
              <a:t>=1, </a:t>
            </a:r>
            <a:r>
              <a:rPr kumimoji="1" lang="en-US" altLang="zh-CN" i="1">
                <a:solidFill>
                  <a:srgbClr val="000052"/>
                </a:solidFill>
              </a:rPr>
              <a:t>x</a:t>
            </a:r>
            <a:r>
              <a:rPr kumimoji="1" lang="en-US" altLang="zh-CN" baseline="-30000">
                <a:solidFill>
                  <a:srgbClr val="000052"/>
                </a:solidFill>
              </a:rPr>
              <a:t>4</a:t>
            </a:r>
            <a:r>
              <a:rPr kumimoji="1" lang="en-US" altLang="zh-CN">
                <a:solidFill>
                  <a:srgbClr val="000052"/>
                </a:solidFill>
              </a:rPr>
              <a:t>=0 </a:t>
            </a:r>
            <a:endParaRPr kumimoji="1" lang="en-US" altLang="zh-CN">
              <a:solidFill>
                <a:srgbClr val="000052"/>
              </a:solidFill>
              <a:latin typeface="宋体" pitchFamily="2" charset="-122"/>
            </a:endParaRPr>
          </a:p>
          <a:p>
            <a:pPr eaLnBrk="1" hangingPunct="1"/>
            <a:r>
              <a:rPr kumimoji="1" lang="en-US" altLang="zh-CN">
                <a:solidFill>
                  <a:srgbClr val="000052"/>
                </a:solidFill>
              </a:rPr>
              <a:t>2</a:t>
            </a:r>
            <a:r>
              <a:rPr kumimoji="1" lang="zh-CN" altLang="en-US">
                <a:solidFill>
                  <a:srgbClr val="000052"/>
                </a:solidFill>
                <a:latin typeface="宋体" pitchFamily="2" charset="-122"/>
              </a:rPr>
              <a:t>大学：</a:t>
            </a:r>
            <a:r>
              <a:rPr kumimoji="1" lang="en-US" altLang="zh-CN" i="1">
                <a:solidFill>
                  <a:srgbClr val="000052"/>
                </a:solidFill>
              </a:rPr>
              <a:t>x</a:t>
            </a:r>
            <a:r>
              <a:rPr kumimoji="1" lang="en-US" altLang="zh-CN" baseline="-30000">
                <a:solidFill>
                  <a:srgbClr val="000052"/>
                </a:solidFill>
              </a:rPr>
              <a:t>3</a:t>
            </a:r>
            <a:r>
              <a:rPr kumimoji="1" lang="en-US" altLang="zh-CN">
                <a:solidFill>
                  <a:srgbClr val="000052"/>
                </a:solidFill>
              </a:rPr>
              <a:t>=0, </a:t>
            </a:r>
            <a:r>
              <a:rPr kumimoji="1" lang="en-US" altLang="zh-CN" i="1">
                <a:solidFill>
                  <a:srgbClr val="000052"/>
                </a:solidFill>
              </a:rPr>
              <a:t>x</a:t>
            </a:r>
            <a:r>
              <a:rPr kumimoji="1" lang="en-US" altLang="zh-CN" baseline="-30000">
                <a:solidFill>
                  <a:srgbClr val="000052"/>
                </a:solidFill>
              </a:rPr>
              <a:t>4</a:t>
            </a:r>
            <a:r>
              <a:rPr kumimoji="1" lang="en-US" altLang="zh-CN">
                <a:solidFill>
                  <a:srgbClr val="000052"/>
                </a:solidFill>
              </a:rPr>
              <a:t>=1</a:t>
            </a:r>
          </a:p>
          <a:p>
            <a:pPr eaLnBrk="1" hangingPunct="1"/>
            <a:r>
              <a:rPr kumimoji="1" lang="en-US" altLang="zh-CN">
                <a:solidFill>
                  <a:srgbClr val="000052"/>
                </a:solidFill>
              </a:rPr>
              <a:t>3</a:t>
            </a:r>
            <a:r>
              <a:rPr kumimoji="1" lang="zh-CN" altLang="en-US">
                <a:solidFill>
                  <a:srgbClr val="000052"/>
                </a:solidFill>
                <a:latin typeface="宋体" pitchFamily="2" charset="-122"/>
              </a:rPr>
              <a:t>更高：</a:t>
            </a:r>
            <a:r>
              <a:rPr kumimoji="1" lang="en-US" altLang="zh-CN" i="1">
                <a:solidFill>
                  <a:srgbClr val="000052"/>
                </a:solidFill>
              </a:rPr>
              <a:t>x</a:t>
            </a:r>
            <a:r>
              <a:rPr kumimoji="1" lang="en-US" altLang="zh-CN" baseline="-30000">
                <a:solidFill>
                  <a:srgbClr val="000052"/>
                </a:solidFill>
              </a:rPr>
              <a:t>3</a:t>
            </a:r>
            <a:r>
              <a:rPr kumimoji="1" lang="en-US" altLang="zh-CN">
                <a:solidFill>
                  <a:srgbClr val="000052"/>
                </a:solidFill>
              </a:rPr>
              <a:t>=0, </a:t>
            </a:r>
            <a:r>
              <a:rPr kumimoji="1" lang="en-US" altLang="zh-CN" i="1">
                <a:solidFill>
                  <a:srgbClr val="000052"/>
                </a:solidFill>
              </a:rPr>
              <a:t>x</a:t>
            </a:r>
            <a:r>
              <a:rPr kumimoji="1" lang="en-US" altLang="zh-CN" baseline="-30000">
                <a:solidFill>
                  <a:srgbClr val="000052"/>
                </a:solidFill>
              </a:rPr>
              <a:t>4</a:t>
            </a:r>
            <a:r>
              <a:rPr kumimoji="1" lang="en-US" altLang="zh-CN">
                <a:solidFill>
                  <a:srgbClr val="000052"/>
                </a:solidFill>
              </a:rPr>
              <a:t>=0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80292"/>
                                        </p:tgtEl>
                                        <p:attrNameLst>
                                          <p:attrName>style.visibility</p:attrName>
                                        </p:attrNameLst>
                                      </p:cBhvr>
                                      <p:to>
                                        <p:strVal val="visible"/>
                                      </p:to>
                                    </p:set>
                                    <p:animEffect transition="in" filter="dissolve">
                                      <p:cBhvr>
                                        <p:cTn id="7" dur="500"/>
                                        <p:tgtEl>
                                          <p:spTgt spid="780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0291">
                                            <p:txEl>
                                              <p:pRg st="0" end="0"/>
                                            </p:txEl>
                                          </p:spTgt>
                                        </p:tgtEl>
                                        <p:attrNameLst>
                                          <p:attrName>style.visibility</p:attrName>
                                        </p:attrNameLst>
                                      </p:cBhvr>
                                      <p:to>
                                        <p:strVal val="visible"/>
                                      </p:to>
                                    </p:set>
                                    <p:animEffect transition="in" filter="dissolve">
                                      <p:cBhvr>
                                        <p:cTn id="12" dur="500"/>
                                        <p:tgtEl>
                                          <p:spTgt spid="780291">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80291">
                                            <p:txEl>
                                              <p:pRg st="1" end="1"/>
                                            </p:txEl>
                                          </p:spTgt>
                                        </p:tgtEl>
                                        <p:attrNameLst>
                                          <p:attrName>style.visibility</p:attrName>
                                        </p:attrNameLst>
                                      </p:cBhvr>
                                      <p:to>
                                        <p:strVal val="visible"/>
                                      </p:to>
                                    </p:set>
                                    <p:animEffect transition="in" filter="dissolve">
                                      <p:cBhvr>
                                        <p:cTn id="15" dur="500"/>
                                        <p:tgtEl>
                                          <p:spTgt spid="780291">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80291">
                                            <p:txEl>
                                              <p:pRg st="2" end="2"/>
                                            </p:txEl>
                                          </p:spTgt>
                                        </p:tgtEl>
                                        <p:attrNameLst>
                                          <p:attrName>style.visibility</p:attrName>
                                        </p:attrNameLst>
                                      </p:cBhvr>
                                      <p:to>
                                        <p:strVal val="visible"/>
                                      </p:to>
                                    </p:set>
                                    <p:animEffect transition="in" filter="dissolve">
                                      <p:cBhvr>
                                        <p:cTn id="18" dur="500"/>
                                        <p:tgtEl>
                                          <p:spTgt spid="780291">
                                            <p:txEl>
                                              <p:pRg st="2" end="2"/>
                                            </p:txEl>
                                          </p:spTgt>
                                        </p:tgtEl>
                                      </p:cBhvr>
                                    </p:animEffect>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780353"/>
                                        </p:tgtEl>
                                        <p:attrNameLst>
                                          <p:attrName>style.visibility</p:attrName>
                                        </p:attrNameLst>
                                      </p:cBhvr>
                                      <p:to>
                                        <p:strVal val="visible"/>
                                      </p:to>
                                    </p:set>
                                    <p:animEffect transition="in" filter="dissolve">
                                      <p:cBhvr>
                                        <p:cTn id="22" dur="500"/>
                                        <p:tgtEl>
                                          <p:spTgt spid="7803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80295"/>
                                        </p:tgtEl>
                                        <p:attrNameLst>
                                          <p:attrName>style.visibility</p:attrName>
                                        </p:attrNameLst>
                                      </p:cBhvr>
                                      <p:to>
                                        <p:strVal val="visible"/>
                                      </p:to>
                                    </p:set>
                                    <p:animEffect transition="in" filter="dissolve">
                                      <p:cBhvr>
                                        <p:cTn id="27" dur="500"/>
                                        <p:tgtEl>
                                          <p:spTgt spid="780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80293"/>
                                        </p:tgtEl>
                                        <p:attrNameLst>
                                          <p:attrName>style.visibility</p:attrName>
                                        </p:attrNameLst>
                                      </p:cBhvr>
                                      <p:to>
                                        <p:strVal val="visible"/>
                                      </p:to>
                                    </p:set>
                                    <p:animEffect transition="in" filter="dissolve">
                                      <p:cBhvr>
                                        <p:cTn id="32" dur="500"/>
                                        <p:tgtEl>
                                          <p:spTgt spid="7802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80294"/>
                                        </p:tgtEl>
                                        <p:attrNameLst>
                                          <p:attrName>style.visibility</p:attrName>
                                        </p:attrNameLst>
                                      </p:cBhvr>
                                      <p:to>
                                        <p:strVal val="visible"/>
                                      </p:to>
                                    </p:set>
                                    <p:animEffect transition="in" filter="dissolve">
                                      <p:cBhvr>
                                        <p:cTn id="37" dur="500"/>
                                        <p:tgtEl>
                                          <p:spTgt spid="78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autoUpdateAnimBg="0"/>
      <p:bldP spid="780293" grpId="0" autoUpdateAnimBg="0"/>
      <p:bldP spid="780294" grpId="0" autoUpdateAnimBg="0"/>
      <p:bldP spid="78035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42963" y="658813"/>
            <a:ext cx="99060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评注</a:t>
            </a:r>
          </a:p>
        </p:txBody>
      </p:sp>
      <p:sp>
        <p:nvSpPr>
          <p:cNvPr id="29699" name="Rectangle 3"/>
          <p:cNvSpPr>
            <a:spLocks noGrp="1" noChangeArrowheads="1"/>
          </p:cNvSpPr>
          <p:nvPr>
            <p:ph type="body" idx="1"/>
          </p:nvPr>
        </p:nvSpPr>
        <p:spPr>
          <a:xfrm>
            <a:off x="792163" y="1325563"/>
            <a:ext cx="7321550" cy="4437062"/>
          </a:xfrm>
        </p:spPr>
        <p:txBody>
          <a:bodyPr/>
          <a:lstStyle/>
          <a:p>
            <a:r>
              <a:rPr lang="en-US" altLang="zh-CN" smtClean="0"/>
              <a:t> </a:t>
            </a:r>
            <a:r>
              <a:rPr lang="zh-CN" altLang="en-US" smtClean="0"/>
              <a:t>对定性因素：如管理、教育</a:t>
            </a:r>
          </a:p>
          <a:p>
            <a:pPr lvl="1"/>
            <a:r>
              <a:rPr lang="zh-CN" altLang="en-US" smtClean="0"/>
              <a:t>可以引入</a:t>
            </a:r>
            <a:r>
              <a:rPr lang="en-US" altLang="zh-CN" smtClean="0"/>
              <a:t>0-1</a:t>
            </a:r>
            <a:r>
              <a:rPr lang="zh-CN" altLang="en-US" smtClean="0"/>
              <a:t>变量处理</a:t>
            </a:r>
          </a:p>
          <a:p>
            <a:pPr lvl="1"/>
            <a:r>
              <a:rPr lang="en-US" altLang="zh-CN" smtClean="0"/>
              <a:t>0-1</a:t>
            </a:r>
            <a:r>
              <a:rPr lang="zh-CN" altLang="en-US" smtClean="0"/>
              <a:t>变量的个数应比定性因素的水平少</a:t>
            </a:r>
            <a:r>
              <a:rPr lang="en-US" altLang="zh-CN" smtClean="0"/>
              <a:t>1</a:t>
            </a:r>
          </a:p>
          <a:p>
            <a:r>
              <a:rPr lang="zh-CN" altLang="en-US" smtClean="0"/>
              <a:t>残差分析：可以发现模型的缺陷</a:t>
            </a:r>
          </a:p>
          <a:p>
            <a:pPr lvl="1"/>
            <a:r>
              <a:rPr lang="zh-CN" altLang="en-US" smtClean="0"/>
              <a:t>引入交互作用项常常能够改善模型 </a:t>
            </a:r>
          </a:p>
          <a:p>
            <a:r>
              <a:rPr lang="zh-CN" altLang="en-US" smtClean="0"/>
              <a:t>剔除：异常数据</a:t>
            </a:r>
          </a:p>
          <a:p>
            <a:pPr lvl="1"/>
            <a:r>
              <a:rPr lang="zh-CN" altLang="en-US" smtClean="0"/>
              <a:t>有助于得到更好的结果</a:t>
            </a:r>
          </a:p>
          <a:p>
            <a:r>
              <a:rPr lang="zh-CN" altLang="en-US" smtClean="0"/>
              <a:t>另：</a:t>
            </a:r>
          </a:p>
          <a:p>
            <a:pPr lvl="1"/>
            <a:r>
              <a:rPr lang="zh-CN" altLang="en-US" smtClean="0"/>
              <a:t>可以直接对</a:t>
            </a:r>
            <a:r>
              <a:rPr lang="en-US" altLang="zh-CN" smtClean="0"/>
              <a:t>6</a:t>
            </a:r>
            <a:r>
              <a:rPr lang="zh-CN" altLang="en-US" smtClean="0"/>
              <a:t>种管理</a:t>
            </a:r>
            <a:r>
              <a:rPr lang="en-US" altLang="zh-CN" smtClean="0"/>
              <a:t>—</a:t>
            </a:r>
            <a:r>
              <a:rPr lang="zh-CN" altLang="en-US" smtClean="0"/>
              <a:t>教育组合引入</a:t>
            </a:r>
            <a:r>
              <a:rPr lang="en-US" altLang="zh-CN" smtClean="0"/>
              <a:t>5</a:t>
            </a:r>
            <a:r>
              <a:rPr lang="zh-CN" altLang="en-US" smtClean="0"/>
              <a:t>个</a:t>
            </a:r>
            <a:r>
              <a:rPr lang="en-US" altLang="zh-CN" smtClean="0"/>
              <a:t>0-1</a:t>
            </a:r>
            <a:r>
              <a:rPr lang="zh-CN" altLang="en-US" smtClean="0"/>
              <a:t>变量</a:t>
            </a:r>
          </a:p>
        </p:txBody>
      </p:sp>
      <p:pic>
        <p:nvPicPr>
          <p:cNvPr id="29700" name="Picture 4" descr="C:\Documents and Settings\sun\My Documents\临时\奥运吉祥物：福娃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275" y="620713"/>
            <a:ext cx="8302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03275" y="582613"/>
            <a:ext cx="7232650" cy="641350"/>
          </a:xfrm>
        </p:spPr>
        <p:txBody>
          <a:bodyPr/>
          <a:lstStyle/>
          <a:p>
            <a:r>
              <a:rPr lang="zh-CN" altLang="en-US" smtClean="0">
                <a:solidFill>
                  <a:schemeClr val="accent2"/>
                </a:solidFill>
              </a:rPr>
              <a:t>模型三  酶促反应</a:t>
            </a:r>
          </a:p>
        </p:txBody>
      </p:sp>
      <p:sp>
        <p:nvSpPr>
          <p:cNvPr id="30723" name="Rectangle 3"/>
          <p:cNvSpPr>
            <a:spLocks noGrp="1" noChangeArrowheads="1"/>
          </p:cNvSpPr>
          <p:nvPr>
            <p:ph type="body" idx="1"/>
          </p:nvPr>
        </p:nvSpPr>
        <p:spPr>
          <a:xfrm>
            <a:off x="766763" y="1336675"/>
            <a:ext cx="7718425" cy="4875213"/>
          </a:xfrm>
          <a:noFill/>
        </p:spPr>
        <p:txBody>
          <a:bodyPr/>
          <a:lstStyle/>
          <a:p>
            <a:r>
              <a:rPr kumimoji="1" lang="zh-CN" altLang="en-US" b="1" smtClean="0">
                <a:solidFill>
                  <a:srgbClr val="000052"/>
                </a:solidFill>
                <a:latin typeface="Times New Roman" pitchFamily="18" charset="0"/>
              </a:rPr>
              <a:t>酶促反应</a:t>
            </a:r>
          </a:p>
          <a:p>
            <a:pPr lvl="1"/>
            <a:r>
              <a:rPr kumimoji="1" lang="zh-CN" altLang="en-US" b="1" smtClean="0">
                <a:solidFill>
                  <a:srgbClr val="000052"/>
                </a:solidFill>
                <a:latin typeface="Trebuchet MS" pitchFamily="34" charset="0"/>
              </a:rPr>
              <a:t>由酶作为催化剂催化进行的化学反应</a:t>
            </a:r>
          </a:p>
          <a:p>
            <a:pPr lvl="1"/>
            <a:r>
              <a:rPr kumimoji="1" lang="zh-CN" altLang="en-US" b="1" smtClean="0">
                <a:solidFill>
                  <a:srgbClr val="000052"/>
                </a:solidFill>
                <a:latin typeface="Trebuchet MS" pitchFamily="34" charset="0"/>
              </a:rPr>
              <a:t>生物体内的化学反应绝大多数属于酶促反应</a:t>
            </a:r>
          </a:p>
          <a:p>
            <a:pPr lvl="1"/>
            <a:r>
              <a:rPr kumimoji="1" lang="zh-CN" altLang="en-US" b="1" smtClean="0">
                <a:solidFill>
                  <a:srgbClr val="000052"/>
                </a:solidFill>
                <a:latin typeface="Trebuchet MS" pitchFamily="34" charset="0"/>
              </a:rPr>
              <a:t>酶促反应中酶作为高效催化剂使得反应以极快的速度（</a:t>
            </a:r>
            <a:r>
              <a:rPr kumimoji="1" lang="en-US" altLang="zh-CN" b="1" smtClean="0">
                <a:solidFill>
                  <a:srgbClr val="000052"/>
                </a:solidFill>
                <a:latin typeface="Trebuchet MS" pitchFamily="34" charset="0"/>
              </a:rPr>
              <a:t>10</a:t>
            </a:r>
            <a:r>
              <a:rPr kumimoji="1" lang="en-US" altLang="zh-CN" b="1" baseline="30000" smtClean="0">
                <a:solidFill>
                  <a:srgbClr val="000052"/>
                </a:solidFill>
                <a:latin typeface="Trebuchet MS" pitchFamily="34" charset="0"/>
              </a:rPr>
              <a:t>3</a:t>
            </a:r>
            <a:r>
              <a:rPr kumimoji="1" lang="en-US" altLang="zh-CN" b="1" smtClean="0">
                <a:solidFill>
                  <a:srgbClr val="000052"/>
                </a:solidFill>
                <a:latin typeface="Trebuchet MS" pitchFamily="34" charset="0"/>
              </a:rPr>
              <a:t>~10</a:t>
            </a:r>
            <a:r>
              <a:rPr kumimoji="1" lang="en-US" altLang="zh-CN" b="1" baseline="30000" smtClean="0">
                <a:solidFill>
                  <a:srgbClr val="000052"/>
                </a:solidFill>
                <a:latin typeface="Trebuchet MS" pitchFamily="34" charset="0"/>
              </a:rPr>
              <a:t>17</a:t>
            </a:r>
            <a:r>
              <a:rPr kumimoji="1" lang="zh-CN" altLang="en-US" b="1" smtClean="0">
                <a:solidFill>
                  <a:srgbClr val="000052"/>
                </a:solidFill>
                <a:latin typeface="Trebuchet MS" pitchFamily="34" charset="0"/>
              </a:rPr>
              <a:t>倍）或在一般情况下无法反应的条件下进行</a:t>
            </a:r>
          </a:p>
          <a:p>
            <a:pPr lvl="1"/>
            <a:r>
              <a:rPr kumimoji="1" lang="zh-CN" altLang="en-US" b="1" smtClean="0">
                <a:solidFill>
                  <a:srgbClr val="000052"/>
                </a:solidFill>
                <a:latin typeface="Trebuchet MS" pitchFamily="34" charset="0"/>
              </a:rPr>
              <a:t>酶是生物体内进行各种化学反应最重要的因素</a:t>
            </a:r>
          </a:p>
          <a:p>
            <a:r>
              <a:rPr kumimoji="1" lang="zh-CN" altLang="en-US" b="1" smtClean="0">
                <a:solidFill>
                  <a:srgbClr val="000052"/>
                </a:solidFill>
                <a:latin typeface="Times New Roman" pitchFamily="18" charset="0"/>
              </a:rPr>
              <a:t>酶促反应动力学</a:t>
            </a:r>
          </a:p>
          <a:p>
            <a:r>
              <a:rPr kumimoji="1" lang="zh-CN" altLang="en-US" b="1" smtClean="0">
                <a:solidFill>
                  <a:srgbClr val="000052"/>
                </a:solidFill>
                <a:latin typeface="Times New Roman" pitchFamily="18" charset="0"/>
              </a:rPr>
              <a:t>问题：</a:t>
            </a:r>
          </a:p>
          <a:p>
            <a:pPr lvl="1"/>
            <a:r>
              <a:rPr kumimoji="1" lang="zh-CN" altLang="en-US" b="1" smtClean="0">
                <a:solidFill>
                  <a:srgbClr val="000052"/>
                </a:solidFill>
                <a:latin typeface="Times New Roman" pitchFamily="18" charset="0"/>
              </a:rPr>
              <a:t>研究酶促反应中</a:t>
            </a:r>
            <a:r>
              <a:rPr kumimoji="1" lang="en-US" altLang="zh-CN" b="1" smtClean="0">
                <a:solidFill>
                  <a:srgbClr val="000052"/>
                </a:solidFill>
                <a:latin typeface="Times New Roman" pitchFamily="18" charset="0"/>
              </a:rPr>
              <a:t>——</a:t>
            </a:r>
            <a:r>
              <a:rPr kumimoji="1" lang="zh-CN" altLang="en-US" b="1" smtClean="0">
                <a:solidFill>
                  <a:srgbClr val="000052"/>
                </a:solidFill>
                <a:latin typeface="Times New Roman" pitchFamily="18" charset="0"/>
              </a:rPr>
              <a:t>嘌呤霉素</a:t>
            </a:r>
            <a:r>
              <a:rPr kumimoji="1" lang="en-US" altLang="zh-CN" b="1" smtClean="0">
                <a:solidFill>
                  <a:srgbClr val="000052"/>
                </a:solidFill>
                <a:latin typeface="Times New Roman" pitchFamily="18" charset="0"/>
              </a:rPr>
              <a:t>——</a:t>
            </a:r>
            <a:r>
              <a:rPr kumimoji="1" lang="zh-CN" altLang="en-US" b="1" smtClean="0">
                <a:solidFill>
                  <a:srgbClr val="000052"/>
                </a:solidFill>
                <a:latin typeface="Times New Roman" pitchFamily="18" charset="0"/>
              </a:rPr>
              <a:t>对反应速度与底物（反应物）浓度之间关系的影响</a:t>
            </a:r>
          </a:p>
        </p:txBody>
      </p:sp>
      <p:pic>
        <p:nvPicPr>
          <p:cNvPr id="30724" name="Picture 4" descr="D:\数码宝贝\图\贴画\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050" y="501650"/>
            <a:ext cx="76358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14325" y="514350"/>
            <a:ext cx="963613"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方案</a:t>
            </a:r>
          </a:p>
        </p:txBody>
      </p:sp>
      <p:sp>
        <p:nvSpPr>
          <p:cNvPr id="31747" name="Rectangle 3"/>
          <p:cNvSpPr>
            <a:spLocks noGrp="1" noChangeArrowheads="1"/>
          </p:cNvSpPr>
          <p:nvPr>
            <p:ph type="body" idx="1"/>
          </p:nvPr>
        </p:nvSpPr>
        <p:spPr>
          <a:xfrm>
            <a:off x="673100" y="1035050"/>
            <a:ext cx="7321550" cy="2794000"/>
          </a:xfrm>
        </p:spPr>
        <p:txBody>
          <a:bodyPr/>
          <a:lstStyle/>
          <a:p>
            <a:r>
              <a:rPr kumimoji="1" lang="zh-CN" altLang="en-US" b="1" smtClean="0">
                <a:solidFill>
                  <a:srgbClr val="000052"/>
                </a:solidFill>
                <a:latin typeface="Times New Roman" pitchFamily="18" charset="0"/>
              </a:rPr>
              <a:t>建立数学模型，反映该酶促反应的速度与底物浓度以及经嘌呤霉素处理与否之间的关系</a:t>
            </a:r>
          </a:p>
          <a:p>
            <a:r>
              <a:rPr kumimoji="1" lang="zh-CN" altLang="en-US" b="1" smtClean="0">
                <a:solidFill>
                  <a:srgbClr val="000052"/>
                </a:solidFill>
                <a:latin typeface="Times New Roman" pitchFamily="18" charset="0"/>
              </a:rPr>
              <a:t>设计了两个实验</a:t>
            </a:r>
          </a:p>
          <a:p>
            <a:pPr lvl="1"/>
            <a:r>
              <a:rPr kumimoji="1" lang="zh-CN" altLang="en-US" b="1" smtClean="0">
                <a:solidFill>
                  <a:srgbClr val="000052"/>
                </a:solidFill>
                <a:latin typeface="Times New Roman" pitchFamily="18" charset="0"/>
              </a:rPr>
              <a:t>酶经过嘌呤霉素处理</a:t>
            </a:r>
          </a:p>
          <a:p>
            <a:pPr lvl="1"/>
            <a:r>
              <a:rPr kumimoji="1" lang="zh-CN" altLang="en-US" b="1" smtClean="0">
                <a:solidFill>
                  <a:srgbClr val="000052"/>
                </a:solidFill>
                <a:latin typeface="Times New Roman" pitchFamily="18" charset="0"/>
              </a:rPr>
              <a:t>酶未经嘌呤霉素处理</a:t>
            </a:r>
          </a:p>
          <a:p>
            <a:r>
              <a:rPr kumimoji="1" lang="zh-CN" altLang="en-US" b="1" smtClean="0">
                <a:solidFill>
                  <a:srgbClr val="000052"/>
                </a:solidFill>
                <a:latin typeface="Times New Roman" pitchFamily="18" charset="0"/>
              </a:rPr>
              <a:t>实验数据</a:t>
            </a:r>
            <a:r>
              <a:rPr kumimoji="1" lang="en-US" altLang="zh-CN" b="1" smtClean="0">
                <a:solidFill>
                  <a:srgbClr val="000052"/>
                </a:solidFill>
                <a:latin typeface="Times New Roman" pitchFamily="18" charset="0"/>
              </a:rPr>
              <a:t>:</a:t>
            </a:r>
          </a:p>
        </p:txBody>
      </p:sp>
      <p:graphicFrame>
        <p:nvGraphicFramePr>
          <p:cNvPr id="786436" name="Group 4"/>
          <p:cNvGraphicFramePr>
            <a:graphicFrameLocks noGrp="1"/>
          </p:cNvGraphicFramePr>
          <p:nvPr/>
        </p:nvGraphicFramePr>
        <p:xfrm>
          <a:off x="450850" y="3937000"/>
          <a:ext cx="8281988" cy="2371725"/>
        </p:xfrm>
        <a:graphic>
          <a:graphicData uri="http://schemas.openxmlformats.org/drawingml/2006/table">
            <a:tbl>
              <a:tblPr/>
              <a:tblGrid>
                <a:gridCol w="1219200"/>
                <a:gridCol w="1765300"/>
                <a:gridCol w="881063"/>
                <a:gridCol w="881062"/>
                <a:gridCol w="836613"/>
                <a:gridCol w="925512"/>
                <a:gridCol w="879475"/>
                <a:gridCol w="893763"/>
              </a:tblGrid>
              <a:tr h="395288">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底物浓度</a:t>
                      </a:r>
                      <a:r>
                        <a:rPr kumimoji="0" lang="en-US" altLang="zh-CN" sz="2200" b="1" i="0" u="none" strike="noStrike" cap="none" normalizeH="0" baseline="0" smtClean="0">
                          <a:ln>
                            <a:noFill/>
                          </a:ln>
                          <a:solidFill>
                            <a:srgbClr val="000048"/>
                          </a:solidFill>
                          <a:effectLst/>
                          <a:latin typeface="楷体_GB2312" pitchFamily="49" charset="-122"/>
                          <a:ea typeface="楷体_GB2312" pitchFamily="49" charset="-122"/>
                        </a:rPr>
                        <a:t>(ppm)</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0.02</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0.06</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0.11</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95288">
                <a:tc row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反应速度</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处理</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76</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47</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97</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107</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123</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139</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未处理</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67</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51</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84</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86</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98</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115</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395288">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底物浓度</a:t>
                      </a:r>
                      <a:r>
                        <a:rPr kumimoji="0" lang="en-US" altLang="zh-CN" sz="2200" b="1" i="0" u="none" strike="noStrike" cap="none" normalizeH="0" baseline="0" smtClean="0">
                          <a:ln>
                            <a:noFill/>
                          </a:ln>
                          <a:solidFill>
                            <a:srgbClr val="000048"/>
                          </a:solidFill>
                          <a:effectLst/>
                          <a:latin typeface="楷体_GB2312" pitchFamily="49" charset="-122"/>
                          <a:ea typeface="楷体_GB2312" pitchFamily="49" charset="-122"/>
                        </a:rPr>
                        <a:t>(ppm)</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0.22</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0.56</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1.10</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95288">
                <a:tc rowSpan="2">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反应速度</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处理</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159</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152</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191</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201</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207</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200</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200" b="1" i="0" u="none" strike="noStrike" cap="none" normalizeH="0" baseline="0" smtClean="0">
                          <a:ln>
                            <a:noFill/>
                          </a:ln>
                          <a:solidFill>
                            <a:srgbClr val="000048"/>
                          </a:solidFill>
                          <a:effectLst/>
                          <a:latin typeface="楷体_GB2312" pitchFamily="49" charset="-122"/>
                          <a:ea typeface="楷体_GB2312" pitchFamily="49" charset="-122"/>
                        </a:rPr>
                        <a:t>未处理</a:t>
                      </a: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131</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124</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144</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158</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160</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200" b="1" i="0" u="none" strike="noStrike" cap="none" normalizeH="0" baseline="0" smtClean="0">
                          <a:ln>
                            <a:noFill/>
                          </a:ln>
                          <a:solidFill>
                            <a:srgbClr val="000048"/>
                          </a:solidFill>
                          <a:effectLst/>
                          <a:latin typeface="Arial" charset="0"/>
                          <a:ea typeface="楷体_GB2312" pitchFamily="49" charset="-122"/>
                          <a:cs typeface="Times New Roman" pitchFamily="18" charset="0"/>
                        </a:rPr>
                        <a:t>/</a:t>
                      </a:r>
                      <a:endParaRPr kumimoji="0" lang="en-US" altLang="zh-CN" sz="2200" b="1" i="0" u="none" strike="noStrike" cap="none" normalizeH="0" baseline="0" smtClean="0">
                        <a:ln>
                          <a:noFill/>
                        </a:ln>
                        <a:solidFill>
                          <a:srgbClr val="000048"/>
                        </a:solidFill>
                        <a:effectLst/>
                        <a:latin typeface="Arial" charset="0"/>
                        <a:ea typeface="楷体_GB2312" pitchFamily="49" charset="-122"/>
                      </a:endParaRPr>
                    </a:p>
                  </a:txBody>
                  <a:tcPr marL="90000" marR="90000" marT="46792" marB="46792"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6436"/>
                                        </p:tgtEl>
                                        <p:attrNameLst>
                                          <p:attrName>style.visibility</p:attrName>
                                        </p:attrNameLst>
                                      </p:cBhvr>
                                      <p:to>
                                        <p:strVal val="visible"/>
                                      </p:to>
                                    </p:set>
                                    <p:animEffect transition="in" filter="box(in)">
                                      <p:cBhvr>
                                        <p:cTn id="7" dur="500"/>
                                        <p:tgtEl>
                                          <p:spTgt spid="78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42963" y="581025"/>
            <a:ext cx="950912" cy="485775"/>
          </a:xfrm>
          <a:solidFill>
            <a:schemeClr val="accent1"/>
          </a:solidFill>
          <a:ln>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分析</a:t>
            </a:r>
          </a:p>
        </p:txBody>
      </p:sp>
      <p:sp>
        <p:nvSpPr>
          <p:cNvPr id="735235" name="Rectangle 3"/>
          <p:cNvSpPr>
            <a:spLocks noGrp="1" noChangeArrowheads="1"/>
          </p:cNvSpPr>
          <p:nvPr>
            <p:ph type="body" idx="1"/>
          </p:nvPr>
        </p:nvSpPr>
        <p:spPr>
          <a:xfrm>
            <a:off x="831850" y="1128713"/>
            <a:ext cx="4392613" cy="1516062"/>
          </a:xfrm>
        </p:spPr>
        <p:txBody>
          <a:bodyPr/>
          <a:lstStyle/>
          <a:p>
            <a:r>
              <a:rPr lang="en-US" altLang="zh-CN" smtClean="0"/>
              <a:t>y ~</a:t>
            </a:r>
            <a:r>
              <a:rPr lang="zh-CN" altLang="en-US" smtClean="0"/>
              <a:t>公司牙膏销售量</a:t>
            </a:r>
          </a:p>
          <a:p>
            <a:r>
              <a:rPr lang="en-US" altLang="zh-CN" smtClean="0"/>
              <a:t>x1~</a:t>
            </a:r>
            <a:r>
              <a:rPr lang="zh-CN" altLang="en-US" smtClean="0"/>
              <a:t>其它厂家与本公司价格差</a:t>
            </a:r>
          </a:p>
          <a:p>
            <a:r>
              <a:rPr lang="en-US" altLang="zh-CN" smtClean="0"/>
              <a:t>x2~</a:t>
            </a:r>
            <a:r>
              <a:rPr lang="zh-CN" altLang="en-US" smtClean="0"/>
              <a:t>公司广告费用</a:t>
            </a:r>
          </a:p>
        </p:txBody>
      </p:sp>
      <p:graphicFrame>
        <p:nvGraphicFramePr>
          <p:cNvPr id="735236" name="Object 4"/>
          <p:cNvGraphicFramePr>
            <a:graphicFrameLocks noChangeAspect="1"/>
          </p:cNvGraphicFramePr>
          <p:nvPr/>
        </p:nvGraphicFramePr>
        <p:xfrm>
          <a:off x="1014413" y="5889625"/>
          <a:ext cx="2252662" cy="466725"/>
        </p:xfrm>
        <a:graphic>
          <a:graphicData uri="http://schemas.openxmlformats.org/presentationml/2006/ole">
            <mc:AlternateContent xmlns:mc="http://schemas.openxmlformats.org/markup-compatibility/2006">
              <mc:Choice xmlns:v="urn:schemas-microsoft-com:vml" Requires="v">
                <p:oleObj spid="_x0000_s5135" r:id="rId4" imgW="1104900" imgH="228600" progId="Equation.3">
                  <p:embed/>
                </p:oleObj>
              </mc:Choice>
              <mc:Fallback>
                <p:oleObj r:id="rId4" imgW="11049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13" y="5889625"/>
                        <a:ext cx="2252662" cy="4667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80064"/>
                            </a:solidFill>
                            <a:miter lim="800000"/>
                            <a:headEnd/>
                            <a:tailEnd/>
                          </a14:hiddenLine>
                        </a:ext>
                      </a:extLst>
                    </p:spPr>
                  </p:pic>
                </p:oleObj>
              </mc:Fallback>
            </mc:AlternateContent>
          </a:graphicData>
        </a:graphic>
      </p:graphicFrame>
      <p:graphicFrame>
        <p:nvGraphicFramePr>
          <p:cNvPr id="735237" name="Object 5"/>
          <p:cNvGraphicFramePr>
            <a:graphicFrameLocks noChangeAspect="1"/>
          </p:cNvGraphicFramePr>
          <p:nvPr/>
        </p:nvGraphicFramePr>
        <p:xfrm>
          <a:off x="4827588" y="5849938"/>
          <a:ext cx="3290887" cy="498475"/>
        </p:xfrm>
        <a:graphic>
          <a:graphicData uri="http://schemas.openxmlformats.org/presentationml/2006/ole">
            <mc:AlternateContent xmlns:mc="http://schemas.openxmlformats.org/markup-compatibility/2006">
              <mc:Choice xmlns:v="urn:schemas-microsoft-com:vml" Requires="v">
                <p:oleObj spid="_x0000_s5136" r:id="rId6" imgW="1574800" imgH="241300" progId="Equation.3">
                  <p:embed/>
                </p:oleObj>
              </mc:Choice>
              <mc:Fallback>
                <p:oleObj r:id="rId6" imgW="15748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7588" y="5849938"/>
                        <a:ext cx="3290887" cy="498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80064"/>
                            </a:solidFill>
                            <a:miter lim="800000"/>
                            <a:headEnd/>
                            <a:tailEnd/>
                          </a14:hiddenLine>
                        </a:ext>
                      </a:extLst>
                    </p:spPr>
                  </p:pic>
                </p:oleObj>
              </mc:Fallback>
            </mc:AlternateContent>
          </a:graphicData>
        </a:graphic>
      </p:graphicFrame>
      <p:sp>
        <p:nvSpPr>
          <p:cNvPr id="735238" name="Text Box 6"/>
          <p:cNvSpPr txBox="1">
            <a:spLocks noChangeArrowheads="1"/>
          </p:cNvSpPr>
          <p:nvPr/>
        </p:nvSpPr>
        <p:spPr bwMode="auto">
          <a:xfrm>
            <a:off x="5394325" y="1887538"/>
            <a:ext cx="2811463" cy="7493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80000"/>
              </a:lnSpc>
              <a:spcBef>
                <a:spcPct val="20000"/>
              </a:spcBef>
            </a:pPr>
            <a:r>
              <a:rPr lang="zh-CN" altLang="en-US">
                <a:solidFill>
                  <a:srgbClr val="000048"/>
                </a:solidFill>
                <a:latin typeface="Arial" charset="0"/>
              </a:rPr>
              <a:t>解释变量</a:t>
            </a:r>
          </a:p>
          <a:p>
            <a:pPr eaLnBrk="1" hangingPunct="1">
              <a:lnSpc>
                <a:spcPct val="80000"/>
              </a:lnSpc>
              <a:spcBef>
                <a:spcPct val="20000"/>
              </a:spcBef>
            </a:pPr>
            <a:r>
              <a:rPr lang="en-US" altLang="zh-CN">
                <a:solidFill>
                  <a:srgbClr val="000048"/>
                </a:solidFill>
                <a:latin typeface="Arial" charset="0"/>
              </a:rPr>
              <a:t>(</a:t>
            </a:r>
            <a:r>
              <a:rPr lang="zh-CN" altLang="en-US">
                <a:solidFill>
                  <a:srgbClr val="000048"/>
                </a:solidFill>
                <a:latin typeface="Arial" charset="0"/>
              </a:rPr>
              <a:t>回归变量</a:t>
            </a:r>
            <a:r>
              <a:rPr lang="en-US" altLang="zh-CN">
                <a:solidFill>
                  <a:srgbClr val="000048"/>
                </a:solidFill>
                <a:latin typeface="Arial" charset="0"/>
              </a:rPr>
              <a:t>, </a:t>
            </a:r>
            <a:r>
              <a:rPr lang="zh-CN" altLang="en-US">
                <a:solidFill>
                  <a:srgbClr val="000048"/>
                </a:solidFill>
                <a:latin typeface="Arial" charset="0"/>
              </a:rPr>
              <a:t>自变量</a:t>
            </a:r>
            <a:r>
              <a:rPr lang="en-US" altLang="zh-CN">
                <a:solidFill>
                  <a:srgbClr val="000048"/>
                </a:solidFill>
                <a:latin typeface="Arial" charset="0"/>
              </a:rPr>
              <a:t>) </a:t>
            </a:r>
          </a:p>
        </p:txBody>
      </p:sp>
      <p:sp>
        <p:nvSpPr>
          <p:cNvPr id="735239" name="Text Box 7"/>
          <p:cNvSpPr txBox="1">
            <a:spLocks noChangeArrowheads="1"/>
          </p:cNvSpPr>
          <p:nvPr/>
        </p:nvSpPr>
        <p:spPr bwMode="auto">
          <a:xfrm>
            <a:off x="5380038" y="1093788"/>
            <a:ext cx="3189287" cy="5191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被解释变量（因变量）</a:t>
            </a:r>
            <a:r>
              <a:rPr kumimoji="1" lang="zh-CN" altLang="en-US" sz="2800" b="1">
                <a:ea typeface="宋体" pitchFamily="2" charset="-122"/>
              </a:rPr>
              <a:t> </a:t>
            </a:r>
          </a:p>
        </p:txBody>
      </p:sp>
      <p:sp>
        <p:nvSpPr>
          <p:cNvPr id="735240" name="Rectangle 8"/>
          <p:cNvSpPr>
            <a:spLocks noChangeArrowheads="1"/>
          </p:cNvSpPr>
          <p:nvPr/>
        </p:nvSpPr>
        <p:spPr bwMode="auto">
          <a:xfrm>
            <a:off x="950913" y="2719388"/>
            <a:ext cx="1146175" cy="430212"/>
          </a:xfrm>
          <a:prstGeom prst="rect">
            <a:avLst/>
          </a:prstGeom>
          <a:noFill/>
          <a:ln w="9525">
            <a:solidFill>
              <a:srgbClr val="F8006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y</a:t>
            </a:r>
            <a:r>
              <a:rPr lang="zh-CN" altLang="en-US">
                <a:solidFill>
                  <a:srgbClr val="000048"/>
                </a:solidFill>
                <a:latin typeface="Arial" charset="0"/>
              </a:rPr>
              <a:t>与</a:t>
            </a:r>
            <a:r>
              <a:rPr lang="en-US" altLang="zh-CN">
                <a:solidFill>
                  <a:srgbClr val="000048"/>
                </a:solidFill>
                <a:latin typeface="Arial" charset="0"/>
              </a:rPr>
              <a:t>x1</a:t>
            </a:r>
          </a:p>
        </p:txBody>
      </p:sp>
      <p:sp>
        <p:nvSpPr>
          <p:cNvPr id="735241" name="Rectangle 9"/>
          <p:cNvSpPr>
            <a:spLocks noChangeArrowheads="1"/>
          </p:cNvSpPr>
          <p:nvPr/>
        </p:nvSpPr>
        <p:spPr bwMode="auto">
          <a:xfrm>
            <a:off x="4781550" y="2733675"/>
            <a:ext cx="1066800" cy="430213"/>
          </a:xfrm>
          <a:prstGeom prst="rect">
            <a:avLst/>
          </a:prstGeom>
          <a:noFill/>
          <a:ln w="9525">
            <a:solidFill>
              <a:srgbClr val="F8006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y</a:t>
            </a:r>
            <a:r>
              <a:rPr lang="zh-CN" altLang="en-US">
                <a:solidFill>
                  <a:srgbClr val="000048"/>
                </a:solidFill>
                <a:latin typeface="Arial" charset="0"/>
              </a:rPr>
              <a:t>与 </a:t>
            </a:r>
            <a:r>
              <a:rPr lang="en-US" altLang="zh-CN">
                <a:solidFill>
                  <a:srgbClr val="000048"/>
                </a:solidFill>
                <a:latin typeface="Arial" charset="0"/>
              </a:rPr>
              <a:t>x2</a:t>
            </a:r>
          </a:p>
        </p:txBody>
      </p:sp>
      <p:sp>
        <p:nvSpPr>
          <p:cNvPr id="735242" name="Rectangle 10"/>
          <p:cNvSpPr>
            <a:spLocks noChangeArrowheads="1"/>
          </p:cNvSpPr>
          <p:nvPr/>
        </p:nvSpPr>
        <p:spPr bwMode="auto">
          <a:xfrm>
            <a:off x="8108950" y="3844925"/>
            <a:ext cx="863600" cy="430213"/>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t1.m</a:t>
            </a:r>
          </a:p>
        </p:txBody>
      </p:sp>
      <p:sp>
        <p:nvSpPr>
          <p:cNvPr id="735243" name="Rectangle 11"/>
          <p:cNvSpPr>
            <a:spLocks noChangeArrowheads="1"/>
          </p:cNvSpPr>
          <p:nvPr/>
        </p:nvSpPr>
        <p:spPr bwMode="auto">
          <a:xfrm>
            <a:off x="8108950" y="4348163"/>
            <a:ext cx="863600" cy="430212"/>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t2.m</a:t>
            </a:r>
          </a:p>
        </p:txBody>
      </p:sp>
      <p:sp>
        <p:nvSpPr>
          <p:cNvPr id="735244" name="Rectangle 12"/>
          <p:cNvSpPr>
            <a:spLocks noChangeArrowheads="1"/>
          </p:cNvSpPr>
          <p:nvPr/>
        </p:nvSpPr>
        <p:spPr bwMode="auto">
          <a:xfrm>
            <a:off x="8108950" y="5367338"/>
            <a:ext cx="863600" cy="430212"/>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t5.m</a:t>
            </a:r>
          </a:p>
        </p:txBody>
      </p:sp>
      <p:pic>
        <p:nvPicPr>
          <p:cNvPr id="735245" name="Picture 13" descr="C:\Documents and Settings\sun\My Documents\临时\未命名.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913" y="3208338"/>
            <a:ext cx="3281362"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5246" name="Picture 14" descr="C:\Documents and Settings\sun\My Documents\临时\未命名3.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3925" y="3232150"/>
            <a:ext cx="3300413"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dissolve">
                                      <p:cBhvr>
                                        <p:cTn id="7" dur="500"/>
                                        <p:tgtEl>
                                          <p:spTgt spid="73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dissolve">
                                      <p:cBhvr>
                                        <p:cTn id="12" dur="500"/>
                                        <p:tgtEl>
                                          <p:spTgt spid="73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5235">
                                            <p:txEl>
                                              <p:pRg st="2" end="2"/>
                                            </p:txEl>
                                          </p:spTgt>
                                        </p:tgtEl>
                                        <p:attrNameLst>
                                          <p:attrName>style.visibility</p:attrName>
                                        </p:attrNameLst>
                                      </p:cBhvr>
                                      <p:to>
                                        <p:strVal val="visible"/>
                                      </p:to>
                                    </p:set>
                                    <p:animEffect transition="in" filter="dissolve">
                                      <p:cBhvr>
                                        <p:cTn id="17" dur="500"/>
                                        <p:tgtEl>
                                          <p:spTgt spid="73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5239"/>
                                        </p:tgtEl>
                                        <p:attrNameLst>
                                          <p:attrName>style.visibility</p:attrName>
                                        </p:attrNameLst>
                                      </p:cBhvr>
                                      <p:to>
                                        <p:strVal val="visible"/>
                                      </p:to>
                                    </p:set>
                                    <p:animEffect transition="in" filter="dissolve">
                                      <p:cBhvr>
                                        <p:cTn id="22" dur="500"/>
                                        <p:tgtEl>
                                          <p:spTgt spid="7352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5238"/>
                                        </p:tgtEl>
                                        <p:attrNameLst>
                                          <p:attrName>style.visibility</p:attrName>
                                        </p:attrNameLst>
                                      </p:cBhvr>
                                      <p:to>
                                        <p:strVal val="visible"/>
                                      </p:to>
                                    </p:set>
                                    <p:animEffect transition="in" filter="dissolve">
                                      <p:cBhvr>
                                        <p:cTn id="27" dur="500"/>
                                        <p:tgtEl>
                                          <p:spTgt spid="7352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5242"/>
                                        </p:tgtEl>
                                        <p:attrNameLst>
                                          <p:attrName>style.visibility</p:attrName>
                                        </p:attrNameLst>
                                      </p:cBhvr>
                                      <p:to>
                                        <p:strVal val="visible"/>
                                      </p:to>
                                    </p:set>
                                    <p:animEffect transition="in" filter="dissolve">
                                      <p:cBhvr>
                                        <p:cTn id="32" dur="500"/>
                                        <p:tgtEl>
                                          <p:spTgt spid="7352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35240"/>
                                        </p:tgtEl>
                                        <p:attrNameLst>
                                          <p:attrName>style.visibility</p:attrName>
                                        </p:attrNameLst>
                                      </p:cBhvr>
                                      <p:to>
                                        <p:strVal val="visible"/>
                                      </p:to>
                                    </p:set>
                                    <p:animEffect transition="in" filter="dissolve">
                                      <p:cBhvr>
                                        <p:cTn id="37" dur="500"/>
                                        <p:tgtEl>
                                          <p:spTgt spid="735240"/>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35241"/>
                                        </p:tgtEl>
                                        <p:attrNameLst>
                                          <p:attrName>style.visibility</p:attrName>
                                        </p:attrNameLst>
                                      </p:cBhvr>
                                      <p:to>
                                        <p:strVal val="visible"/>
                                      </p:to>
                                    </p:set>
                                    <p:animEffect transition="in" filter="dissolve">
                                      <p:cBhvr>
                                        <p:cTn id="41" dur="500"/>
                                        <p:tgtEl>
                                          <p:spTgt spid="73524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35243"/>
                                        </p:tgtEl>
                                        <p:attrNameLst>
                                          <p:attrName>style.visibility</p:attrName>
                                        </p:attrNameLst>
                                      </p:cBhvr>
                                      <p:to>
                                        <p:strVal val="visible"/>
                                      </p:to>
                                    </p:set>
                                    <p:animEffect transition="in" filter="dissolve">
                                      <p:cBhvr>
                                        <p:cTn id="46" dur="500"/>
                                        <p:tgtEl>
                                          <p:spTgt spid="73524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735236"/>
                                        </p:tgtEl>
                                        <p:attrNameLst>
                                          <p:attrName>style.visibility</p:attrName>
                                        </p:attrNameLst>
                                      </p:cBhvr>
                                      <p:to>
                                        <p:strVal val="visible"/>
                                      </p:to>
                                    </p:set>
                                    <p:animEffect transition="in" filter="dissolve">
                                      <p:cBhvr>
                                        <p:cTn id="51" dur="500"/>
                                        <p:tgtEl>
                                          <p:spTgt spid="7352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735237"/>
                                        </p:tgtEl>
                                        <p:attrNameLst>
                                          <p:attrName>style.visibility</p:attrName>
                                        </p:attrNameLst>
                                      </p:cBhvr>
                                      <p:to>
                                        <p:strVal val="visible"/>
                                      </p:to>
                                    </p:set>
                                    <p:animEffect transition="in" filter="dissolve">
                                      <p:cBhvr>
                                        <p:cTn id="56" dur="500"/>
                                        <p:tgtEl>
                                          <p:spTgt spid="73523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35244"/>
                                        </p:tgtEl>
                                        <p:attrNameLst>
                                          <p:attrName>style.visibility</p:attrName>
                                        </p:attrNameLst>
                                      </p:cBhvr>
                                      <p:to>
                                        <p:strVal val="visible"/>
                                      </p:to>
                                    </p:set>
                                    <p:animEffect transition="in" filter="dissolve">
                                      <p:cBhvr>
                                        <p:cTn id="61" dur="500"/>
                                        <p:tgtEl>
                                          <p:spTgt spid="73524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735245"/>
                                        </p:tgtEl>
                                        <p:attrNameLst>
                                          <p:attrName>style.visibility</p:attrName>
                                        </p:attrNameLst>
                                      </p:cBhvr>
                                      <p:to>
                                        <p:strVal val="visible"/>
                                      </p:to>
                                    </p:set>
                                    <p:animEffect transition="in" filter="dissolve">
                                      <p:cBhvr>
                                        <p:cTn id="66" dur="500"/>
                                        <p:tgtEl>
                                          <p:spTgt spid="73524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735246"/>
                                        </p:tgtEl>
                                        <p:attrNameLst>
                                          <p:attrName>style.visibility</p:attrName>
                                        </p:attrNameLst>
                                      </p:cBhvr>
                                      <p:to>
                                        <p:strVal val="visible"/>
                                      </p:to>
                                    </p:set>
                                    <p:animEffect transition="in" filter="dissolve">
                                      <p:cBhvr>
                                        <p:cTn id="71" dur="500"/>
                                        <p:tgtEl>
                                          <p:spTgt spid="735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autoUpdateAnimBg="0"/>
      <p:bldP spid="735238" grpId="0" autoUpdateAnimBg="0"/>
      <p:bldP spid="735239" grpId="0" autoUpdateAnimBg="0"/>
      <p:bldP spid="735240" grpId="0" animBg="1" autoUpdateAnimBg="0"/>
      <p:bldP spid="735241" grpId="0" animBg="1" autoUpdateAnimBg="0"/>
      <p:bldP spid="735242" grpId="0" animBg="1" autoUpdateAnimBg="0"/>
      <p:bldP spid="735243" grpId="0" animBg="1" autoUpdateAnimBg="0"/>
      <p:bldP spid="73524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82" name="Rectangle 2"/>
          <p:cNvSpPr>
            <a:spLocks noGrp="1" noChangeArrowheads="1"/>
          </p:cNvSpPr>
          <p:nvPr>
            <p:ph type="body" idx="1"/>
          </p:nvPr>
        </p:nvSpPr>
        <p:spPr>
          <a:xfrm>
            <a:off x="925513" y="1392238"/>
            <a:ext cx="7599362" cy="1370012"/>
          </a:xfrm>
        </p:spPr>
        <p:txBody>
          <a:bodyPr/>
          <a:lstStyle/>
          <a:p>
            <a:r>
              <a:rPr lang="zh-CN" altLang="en-US" smtClean="0"/>
              <a:t>酶促反应的基本性质</a:t>
            </a:r>
          </a:p>
          <a:p>
            <a:pPr lvl="1"/>
            <a:r>
              <a:rPr lang="zh-CN" altLang="en-US" smtClean="0"/>
              <a:t>底物浓度较小时，反应速度大致与浓度成正比；</a:t>
            </a:r>
          </a:p>
          <a:p>
            <a:pPr lvl="1"/>
            <a:r>
              <a:rPr lang="zh-CN" altLang="en-US" smtClean="0"/>
              <a:t>底物浓度很大、渐进饱和时，反应速度趋于固定值</a:t>
            </a:r>
          </a:p>
        </p:txBody>
      </p:sp>
      <p:sp>
        <p:nvSpPr>
          <p:cNvPr id="32771" name="Rectangle 3"/>
          <p:cNvSpPr>
            <a:spLocks noGrp="1" noChangeArrowheads="1"/>
          </p:cNvSpPr>
          <p:nvPr>
            <p:ph type="title"/>
          </p:nvPr>
        </p:nvSpPr>
        <p:spPr>
          <a:xfrm>
            <a:off x="538163" y="620713"/>
            <a:ext cx="1033462"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分析</a:t>
            </a:r>
          </a:p>
        </p:txBody>
      </p:sp>
      <p:sp>
        <p:nvSpPr>
          <p:cNvPr id="788484" name="Text Box 4"/>
          <p:cNvSpPr txBox="1">
            <a:spLocks noChangeArrowheads="1"/>
          </p:cNvSpPr>
          <p:nvPr/>
        </p:nvSpPr>
        <p:spPr bwMode="auto">
          <a:xfrm>
            <a:off x="2947988" y="3128963"/>
            <a:ext cx="3370262" cy="4572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48"/>
                </a:solidFill>
                <a:latin typeface="Arial" charset="0"/>
              </a:rPr>
              <a:t>Michaelis-Menten</a:t>
            </a:r>
            <a:r>
              <a:rPr lang="zh-CN" altLang="en-US">
                <a:solidFill>
                  <a:srgbClr val="000048"/>
                </a:solidFill>
                <a:latin typeface="Arial" charset="0"/>
              </a:rPr>
              <a:t>模型</a:t>
            </a:r>
          </a:p>
        </p:txBody>
      </p:sp>
      <p:graphicFrame>
        <p:nvGraphicFramePr>
          <p:cNvPr id="788485" name="Object 5"/>
          <p:cNvGraphicFramePr>
            <a:graphicFrameLocks noChangeAspect="1"/>
          </p:cNvGraphicFramePr>
          <p:nvPr/>
        </p:nvGraphicFramePr>
        <p:xfrm>
          <a:off x="2662238" y="4465638"/>
          <a:ext cx="3276600" cy="919162"/>
        </p:xfrm>
        <a:graphic>
          <a:graphicData uri="http://schemas.openxmlformats.org/presentationml/2006/ole">
            <mc:AlternateContent xmlns:mc="http://schemas.openxmlformats.org/markup-compatibility/2006">
              <mc:Choice xmlns:v="urn:schemas-microsoft-com:vml" Requires="v">
                <p:oleObj spid="_x0000_s32781" name="Equation" r:id="rId4" imgW="1333500" imgH="444500" progId="Equation.3">
                  <p:embed/>
                </p:oleObj>
              </mc:Choice>
              <mc:Fallback>
                <p:oleObj name="Equation" r:id="rId4" imgW="13335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2238" y="4465638"/>
                        <a:ext cx="3276600" cy="91916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486" name="Text Box 6"/>
          <p:cNvSpPr txBox="1">
            <a:spLocks noChangeArrowheads="1"/>
          </p:cNvSpPr>
          <p:nvPr/>
        </p:nvSpPr>
        <p:spPr bwMode="auto">
          <a:xfrm>
            <a:off x="4008438" y="4011613"/>
            <a:ext cx="3316287" cy="53975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a:solidFill>
                  <a:srgbClr val="000052"/>
                </a:solidFill>
                <a:latin typeface="Arial" charset="0"/>
                <a:sym typeface="Symbol" pitchFamily="18" charset="2"/>
              </a:rPr>
              <a:t>待定</a:t>
            </a:r>
            <a:r>
              <a:rPr lang="zh-CN" altLang="en-US">
                <a:solidFill>
                  <a:srgbClr val="000052"/>
                </a:solidFill>
                <a:latin typeface="Arial" charset="0"/>
              </a:rPr>
              <a:t>系数  </a:t>
            </a:r>
            <a:r>
              <a:rPr kumimoji="1" lang="zh-CN" altLang="en-US" b="1" i="1">
                <a:solidFill>
                  <a:srgbClr val="000052"/>
                </a:solidFill>
                <a:ea typeface="宋体" pitchFamily="2" charset="-122"/>
                <a:sym typeface="Symbol" pitchFamily="18" charset="2"/>
              </a:rPr>
              <a:t> </a:t>
            </a:r>
            <a:r>
              <a:rPr kumimoji="1" lang="en-US" altLang="zh-CN" b="1">
                <a:solidFill>
                  <a:srgbClr val="000052"/>
                </a:solidFill>
                <a:ea typeface="宋体" pitchFamily="2" charset="-122"/>
                <a:sym typeface="Symbol" pitchFamily="18" charset="2"/>
              </a:rPr>
              <a:t>=</a:t>
            </a:r>
            <a:r>
              <a:rPr kumimoji="1" lang="zh-CN" altLang="en-US" b="1">
                <a:solidFill>
                  <a:srgbClr val="000052"/>
                </a:solidFill>
                <a:ea typeface="宋体" pitchFamily="2" charset="-122"/>
                <a:sym typeface="Symbol" pitchFamily="18" charset="2"/>
              </a:rPr>
              <a:t>（</a:t>
            </a:r>
            <a:r>
              <a:rPr kumimoji="1" lang="zh-CN" altLang="en-US" b="1" i="1">
                <a:solidFill>
                  <a:srgbClr val="000052"/>
                </a:solidFill>
                <a:ea typeface="宋体" pitchFamily="2" charset="-122"/>
                <a:sym typeface="Symbol" pitchFamily="18" charset="2"/>
              </a:rPr>
              <a:t></a:t>
            </a:r>
            <a:r>
              <a:rPr kumimoji="1" lang="en-US" altLang="zh-CN" b="1" baseline="-25000">
                <a:solidFill>
                  <a:srgbClr val="000052"/>
                </a:solidFill>
                <a:ea typeface="宋体" pitchFamily="2" charset="-122"/>
                <a:sym typeface="Symbol" pitchFamily="18" charset="2"/>
              </a:rPr>
              <a:t>1</a:t>
            </a:r>
            <a:r>
              <a:rPr kumimoji="1" lang="en-US" altLang="zh-CN" b="1">
                <a:solidFill>
                  <a:srgbClr val="000052"/>
                </a:solidFill>
                <a:ea typeface="宋体" pitchFamily="2" charset="-122"/>
                <a:sym typeface="Symbol" pitchFamily="18" charset="2"/>
              </a:rPr>
              <a:t> </a:t>
            </a:r>
            <a:r>
              <a:rPr kumimoji="1" lang="en-US" altLang="zh-CN" b="1" i="1">
                <a:solidFill>
                  <a:srgbClr val="000052"/>
                </a:solidFill>
                <a:ea typeface="宋体" pitchFamily="2" charset="-122"/>
                <a:sym typeface="Symbol" pitchFamily="18" charset="2"/>
              </a:rPr>
              <a:t>, </a:t>
            </a:r>
            <a:r>
              <a:rPr kumimoji="1" lang="en-US" altLang="zh-CN" b="1" baseline="-25000">
                <a:solidFill>
                  <a:srgbClr val="000052"/>
                </a:solidFill>
                <a:ea typeface="宋体" pitchFamily="2" charset="-122"/>
                <a:sym typeface="Symbol" pitchFamily="18" charset="2"/>
              </a:rPr>
              <a:t>2</a:t>
            </a:r>
            <a:r>
              <a:rPr lang="zh-CN" altLang="en-US">
                <a:solidFill>
                  <a:srgbClr val="000052"/>
                </a:solidFill>
                <a:latin typeface="Arial" charset="0"/>
              </a:rPr>
              <a:t>）</a:t>
            </a:r>
          </a:p>
        </p:txBody>
      </p:sp>
      <p:sp>
        <p:nvSpPr>
          <p:cNvPr id="788487" name="Rectangle 7"/>
          <p:cNvSpPr>
            <a:spLocks noChangeArrowheads="1"/>
          </p:cNvSpPr>
          <p:nvPr/>
        </p:nvSpPr>
        <p:spPr bwMode="auto">
          <a:xfrm>
            <a:off x="1020763" y="3101975"/>
            <a:ext cx="1670050" cy="531813"/>
          </a:xfrm>
          <a:prstGeom prst="rect">
            <a:avLst/>
          </a:prstGeom>
          <a:solidFill>
            <a:srgbClr val="FFCCFF"/>
          </a:solidFill>
          <a:ln w="127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zh-CN" altLang="en-US" sz="2800">
                <a:solidFill>
                  <a:srgbClr val="000056"/>
                </a:solidFill>
                <a:latin typeface="华文琥珀" pitchFamily="2" charset="-122"/>
                <a:ea typeface="华文琥珀" pitchFamily="2" charset="-122"/>
              </a:rPr>
              <a:t>基本模型 </a:t>
            </a:r>
          </a:p>
        </p:txBody>
      </p:sp>
      <p:sp>
        <p:nvSpPr>
          <p:cNvPr id="788488" name="Rectangle 8"/>
          <p:cNvSpPr>
            <a:spLocks noChangeArrowheads="1"/>
          </p:cNvSpPr>
          <p:nvPr/>
        </p:nvSpPr>
        <p:spPr bwMode="auto">
          <a:xfrm>
            <a:off x="992188" y="4049713"/>
            <a:ext cx="2330450" cy="469900"/>
          </a:xfrm>
          <a:prstGeom prst="rect">
            <a:avLst/>
          </a:prstGeom>
          <a:noFill/>
          <a:ln w="12700">
            <a:solidFill>
              <a:srgbClr val="009900"/>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zh-CN" altLang="en-US">
                <a:solidFill>
                  <a:srgbClr val="000048"/>
                </a:solidFill>
                <a:latin typeface="Arial" charset="0"/>
              </a:rPr>
              <a:t>酶促反应的速度</a:t>
            </a:r>
          </a:p>
        </p:txBody>
      </p:sp>
      <p:sp>
        <p:nvSpPr>
          <p:cNvPr id="788489" name="Rectangle 9"/>
          <p:cNvSpPr>
            <a:spLocks noChangeArrowheads="1"/>
          </p:cNvSpPr>
          <p:nvPr/>
        </p:nvSpPr>
        <p:spPr bwMode="auto">
          <a:xfrm>
            <a:off x="2981325" y="5248275"/>
            <a:ext cx="1416050" cy="469900"/>
          </a:xfrm>
          <a:prstGeom prst="rect">
            <a:avLst/>
          </a:prstGeom>
          <a:noFill/>
          <a:ln w="12700">
            <a:solidFill>
              <a:srgbClr val="009900"/>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zh-CN" altLang="en-US">
                <a:solidFill>
                  <a:srgbClr val="000048"/>
                </a:solidFill>
                <a:latin typeface="Arial" charset="0"/>
              </a:rPr>
              <a:t>底物浓度</a:t>
            </a:r>
          </a:p>
        </p:txBody>
      </p:sp>
      <p:sp>
        <p:nvSpPr>
          <p:cNvPr id="788490" name="Line 10"/>
          <p:cNvSpPr>
            <a:spLocks noChangeShapeType="1"/>
          </p:cNvSpPr>
          <p:nvPr/>
        </p:nvSpPr>
        <p:spPr bwMode="auto">
          <a:xfrm>
            <a:off x="2809875" y="4545013"/>
            <a:ext cx="0" cy="239712"/>
          </a:xfrm>
          <a:prstGeom prst="line">
            <a:avLst/>
          </a:prstGeom>
          <a:noFill/>
          <a:ln w="28575">
            <a:solidFill>
              <a:srgbClr val="007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88491" name="Line 11"/>
          <p:cNvSpPr>
            <a:spLocks noChangeShapeType="1"/>
          </p:cNvSpPr>
          <p:nvPr/>
        </p:nvSpPr>
        <p:spPr bwMode="auto">
          <a:xfrm>
            <a:off x="4241800" y="4545013"/>
            <a:ext cx="0" cy="239712"/>
          </a:xfrm>
          <a:prstGeom prst="line">
            <a:avLst/>
          </a:prstGeom>
          <a:noFill/>
          <a:ln w="28575">
            <a:solidFill>
              <a:srgbClr val="007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88492" name="Line 12"/>
          <p:cNvSpPr>
            <a:spLocks noChangeShapeType="1"/>
          </p:cNvSpPr>
          <p:nvPr/>
        </p:nvSpPr>
        <p:spPr bwMode="auto">
          <a:xfrm flipH="1" flipV="1">
            <a:off x="3803650" y="5024438"/>
            <a:ext cx="14288" cy="223837"/>
          </a:xfrm>
          <a:prstGeom prst="line">
            <a:avLst/>
          </a:prstGeom>
          <a:noFill/>
          <a:ln w="28575">
            <a:solidFill>
              <a:srgbClr val="007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482">
                                            <p:txEl>
                                              <p:pRg st="0" end="0"/>
                                            </p:txEl>
                                          </p:spTgt>
                                        </p:tgtEl>
                                        <p:attrNameLst>
                                          <p:attrName>style.visibility</p:attrName>
                                        </p:attrNameLst>
                                      </p:cBhvr>
                                      <p:to>
                                        <p:strVal val="visible"/>
                                      </p:to>
                                    </p:set>
                                    <p:animEffect transition="in" filter="dissolve">
                                      <p:cBhvr>
                                        <p:cTn id="7" dur="500"/>
                                        <p:tgtEl>
                                          <p:spTgt spid="78848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88482">
                                            <p:txEl>
                                              <p:pRg st="1" end="1"/>
                                            </p:txEl>
                                          </p:spTgt>
                                        </p:tgtEl>
                                        <p:attrNameLst>
                                          <p:attrName>style.visibility</p:attrName>
                                        </p:attrNameLst>
                                      </p:cBhvr>
                                      <p:to>
                                        <p:strVal val="visible"/>
                                      </p:to>
                                    </p:set>
                                    <p:animEffect transition="in" filter="dissolve">
                                      <p:cBhvr>
                                        <p:cTn id="10" dur="500"/>
                                        <p:tgtEl>
                                          <p:spTgt spid="78848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88482">
                                            <p:txEl>
                                              <p:pRg st="2" end="2"/>
                                            </p:txEl>
                                          </p:spTgt>
                                        </p:tgtEl>
                                        <p:attrNameLst>
                                          <p:attrName>style.visibility</p:attrName>
                                        </p:attrNameLst>
                                      </p:cBhvr>
                                      <p:to>
                                        <p:strVal val="visible"/>
                                      </p:to>
                                    </p:set>
                                    <p:animEffect transition="in" filter="dissolve">
                                      <p:cBhvr>
                                        <p:cTn id="13" dur="500"/>
                                        <p:tgtEl>
                                          <p:spTgt spid="78848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Effect transition="in" filter="dissolve">
                                      <p:cBhvr>
                                        <p:cTn id="18" dur="500"/>
                                        <p:tgtEl>
                                          <p:spTgt spid="7884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88484"/>
                                        </p:tgtEl>
                                        <p:attrNameLst>
                                          <p:attrName>style.visibility</p:attrName>
                                        </p:attrNameLst>
                                      </p:cBhvr>
                                      <p:to>
                                        <p:strVal val="visible"/>
                                      </p:to>
                                    </p:set>
                                    <p:animEffect transition="in" filter="dissolve">
                                      <p:cBhvr>
                                        <p:cTn id="23" dur="500"/>
                                        <p:tgtEl>
                                          <p:spTgt spid="788484"/>
                                        </p:tgtEl>
                                      </p:cBhvr>
                                    </p:animEffect>
                                  </p:childTnLst>
                                </p:cTn>
                              </p:par>
                            </p:childTnLst>
                          </p:cTn>
                        </p:par>
                        <p:par>
                          <p:cTn id="24" fill="hold" nodeType="afterGroup">
                            <p:stCondLst>
                              <p:cond delay="500"/>
                            </p:stCondLst>
                            <p:childTnLst>
                              <p:par>
                                <p:cTn id="25" presetID="9" presetClass="entr" presetSubtype="0" fill="hold" nodeType="afterEffect">
                                  <p:stCondLst>
                                    <p:cond delay="0"/>
                                  </p:stCondLst>
                                  <p:childTnLst>
                                    <p:set>
                                      <p:cBhvr>
                                        <p:cTn id="26" dur="1" fill="hold">
                                          <p:stCondLst>
                                            <p:cond delay="0"/>
                                          </p:stCondLst>
                                        </p:cTn>
                                        <p:tgtEl>
                                          <p:spTgt spid="788485"/>
                                        </p:tgtEl>
                                        <p:attrNameLst>
                                          <p:attrName>style.visibility</p:attrName>
                                        </p:attrNameLst>
                                      </p:cBhvr>
                                      <p:to>
                                        <p:strVal val="visible"/>
                                      </p:to>
                                    </p:set>
                                    <p:animEffect transition="in" filter="dissolve">
                                      <p:cBhvr>
                                        <p:cTn id="27" dur="500"/>
                                        <p:tgtEl>
                                          <p:spTgt spid="788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88488"/>
                                        </p:tgtEl>
                                        <p:attrNameLst>
                                          <p:attrName>style.visibility</p:attrName>
                                        </p:attrNameLst>
                                      </p:cBhvr>
                                      <p:to>
                                        <p:strVal val="visible"/>
                                      </p:to>
                                    </p:set>
                                    <p:animEffect transition="in" filter="dissolve">
                                      <p:cBhvr>
                                        <p:cTn id="32" dur="500"/>
                                        <p:tgtEl>
                                          <p:spTgt spid="788488"/>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788490"/>
                                        </p:tgtEl>
                                        <p:attrNameLst>
                                          <p:attrName>style.visibility</p:attrName>
                                        </p:attrNameLst>
                                      </p:cBhvr>
                                      <p:to>
                                        <p:strVal val="visible"/>
                                      </p:to>
                                    </p:set>
                                    <p:animEffect transition="in" filter="dissolve">
                                      <p:cBhvr>
                                        <p:cTn id="36" dur="500"/>
                                        <p:tgtEl>
                                          <p:spTgt spid="7884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88489"/>
                                        </p:tgtEl>
                                        <p:attrNameLst>
                                          <p:attrName>style.visibility</p:attrName>
                                        </p:attrNameLst>
                                      </p:cBhvr>
                                      <p:to>
                                        <p:strVal val="visible"/>
                                      </p:to>
                                    </p:set>
                                    <p:animEffect transition="in" filter="dissolve">
                                      <p:cBhvr>
                                        <p:cTn id="41" dur="500"/>
                                        <p:tgtEl>
                                          <p:spTgt spid="788489"/>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788492"/>
                                        </p:tgtEl>
                                        <p:attrNameLst>
                                          <p:attrName>style.visibility</p:attrName>
                                        </p:attrNameLst>
                                      </p:cBhvr>
                                      <p:to>
                                        <p:strVal val="visible"/>
                                      </p:to>
                                    </p:set>
                                    <p:animEffect transition="in" filter="dissolve">
                                      <p:cBhvr>
                                        <p:cTn id="45" dur="500"/>
                                        <p:tgtEl>
                                          <p:spTgt spid="78849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788486"/>
                                        </p:tgtEl>
                                        <p:attrNameLst>
                                          <p:attrName>style.visibility</p:attrName>
                                        </p:attrNameLst>
                                      </p:cBhvr>
                                      <p:to>
                                        <p:strVal val="visible"/>
                                      </p:to>
                                    </p:set>
                                    <p:animEffect transition="in" filter="dissolve">
                                      <p:cBhvr>
                                        <p:cTn id="50" dur="500"/>
                                        <p:tgtEl>
                                          <p:spTgt spid="788486"/>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788491"/>
                                        </p:tgtEl>
                                        <p:attrNameLst>
                                          <p:attrName>style.visibility</p:attrName>
                                        </p:attrNameLst>
                                      </p:cBhvr>
                                      <p:to>
                                        <p:strVal val="visible"/>
                                      </p:to>
                                    </p:set>
                                    <p:animEffect transition="in" filter="dissolve">
                                      <p:cBhvr>
                                        <p:cTn id="54" dur="500"/>
                                        <p:tgtEl>
                                          <p:spTgt spid="788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build="p" autoUpdateAnimBg="0"/>
      <p:bldP spid="788484" grpId="0" autoUpdateAnimBg="0"/>
      <p:bldP spid="788486" grpId="0" animBg="1" autoUpdateAnimBg="0"/>
      <p:bldP spid="788487" grpId="0" animBg="1" autoUpdateAnimBg="0"/>
      <p:bldP spid="788488" grpId="0" animBg="1" autoUpdateAnimBg="0"/>
      <p:bldP spid="788489" grpId="0" animBg="1" autoUpdateAnimBg="0"/>
      <p:bldP spid="788490" grpId="0" animBg="1"/>
      <p:bldP spid="788491" grpId="0" animBg="1"/>
      <p:bldP spid="78849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8163" y="620713"/>
            <a:ext cx="1847850"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数据分析</a:t>
            </a:r>
          </a:p>
        </p:txBody>
      </p:sp>
      <p:sp>
        <p:nvSpPr>
          <p:cNvPr id="33795" name="Rectangle 3"/>
          <p:cNvSpPr>
            <a:spLocks noGrp="1" noChangeArrowheads="1"/>
          </p:cNvSpPr>
          <p:nvPr>
            <p:ph type="body" idx="1"/>
          </p:nvPr>
        </p:nvSpPr>
        <p:spPr>
          <a:xfrm>
            <a:off x="912813" y="1338263"/>
            <a:ext cx="7321550" cy="420687"/>
          </a:xfrm>
        </p:spPr>
        <p:txBody>
          <a:bodyPr/>
          <a:lstStyle/>
          <a:p>
            <a:r>
              <a:rPr lang="zh-CN" altLang="en-US" smtClean="0"/>
              <a:t>实验数据：散点图</a:t>
            </a:r>
          </a:p>
        </p:txBody>
      </p:sp>
      <p:graphicFrame>
        <p:nvGraphicFramePr>
          <p:cNvPr id="790532" name="Object 4"/>
          <p:cNvGraphicFramePr>
            <a:graphicFrameLocks noChangeAspect="1"/>
          </p:cNvGraphicFramePr>
          <p:nvPr/>
        </p:nvGraphicFramePr>
        <p:xfrm>
          <a:off x="1574800" y="4584700"/>
          <a:ext cx="3276600" cy="919163"/>
        </p:xfrm>
        <a:graphic>
          <a:graphicData uri="http://schemas.openxmlformats.org/presentationml/2006/ole">
            <mc:AlternateContent xmlns:mc="http://schemas.openxmlformats.org/markup-compatibility/2006">
              <mc:Choice xmlns:v="urn:schemas-microsoft-com:vml" Requires="v">
                <p:oleObj spid="_x0000_s33819" name="Equation" r:id="rId4" imgW="1333500" imgH="444500" progId="Equation.3">
                  <p:embed/>
                </p:oleObj>
              </mc:Choice>
              <mc:Fallback>
                <p:oleObj name="Equation" r:id="rId4" imgW="13335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4800" y="4584700"/>
                        <a:ext cx="3276600" cy="9191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Text Box 5"/>
          <p:cNvSpPr txBox="1">
            <a:spLocks noChangeArrowheads="1"/>
          </p:cNvSpPr>
          <p:nvPr/>
        </p:nvSpPr>
        <p:spPr bwMode="auto">
          <a:xfrm>
            <a:off x="6099175" y="887413"/>
            <a:ext cx="2436813" cy="9699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pPr>
            <a:r>
              <a:rPr lang="en-US" altLang="zh-CN">
                <a:solidFill>
                  <a:srgbClr val="000048"/>
                </a:solidFill>
                <a:latin typeface="Arial" charset="0"/>
              </a:rPr>
              <a:t>y ~</a:t>
            </a:r>
            <a:r>
              <a:rPr lang="zh-CN" altLang="en-US">
                <a:solidFill>
                  <a:srgbClr val="000048"/>
                </a:solidFill>
                <a:latin typeface="Arial" charset="0"/>
              </a:rPr>
              <a:t>酶促反应速度</a:t>
            </a:r>
          </a:p>
          <a:p>
            <a:pPr eaLnBrk="1" hangingPunct="1">
              <a:spcBef>
                <a:spcPct val="20000"/>
              </a:spcBef>
            </a:pPr>
            <a:r>
              <a:rPr lang="en-US" altLang="zh-CN">
                <a:solidFill>
                  <a:srgbClr val="000048"/>
                </a:solidFill>
                <a:latin typeface="Arial" charset="0"/>
              </a:rPr>
              <a:t>x ~</a:t>
            </a:r>
            <a:r>
              <a:rPr lang="zh-CN" altLang="en-US">
                <a:solidFill>
                  <a:srgbClr val="000048"/>
                </a:solidFill>
                <a:latin typeface="Arial" charset="0"/>
              </a:rPr>
              <a:t>底物浓度</a:t>
            </a:r>
            <a:r>
              <a:rPr kumimoji="1" lang="zh-CN" altLang="en-US" sz="2800" b="1">
                <a:latin typeface="Arial" charset="0"/>
                <a:ea typeface="宋体" pitchFamily="2" charset="-122"/>
              </a:rPr>
              <a:t> </a:t>
            </a:r>
          </a:p>
        </p:txBody>
      </p:sp>
      <p:grpSp>
        <p:nvGrpSpPr>
          <p:cNvPr id="790534" name="Group 6"/>
          <p:cNvGrpSpPr>
            <a:grpSpLocks/>
          </p:cNvGrpSpPr>
          <p:nvPr/>
        </p:nvGrpSpPr>
        <p:grpSpPr bwMode="auto">
          <a:xfrm>
            <a:off x="5203825" y="4152900"/>
            <a:ext cx="3209925" cy="2306638"/>
            <a:chOff x="3888" y="1632"/>
            <a:chExt cx="1680" cy="1272"/>
          </a:xfrm>
        </p:grpSpPr>
        <p:sp>
          <p:nvSpPr>
            <p:cNvPr id="33811" name="Line 7"/>
            <p:cNvSpPr>
              <a:spLocks noChangeShapeType="1"/>
            </p:cNvSpPr>
            <p:nvPr/>
          </p:nvSpPr>
          <p:spPr bwMode="auto">
            <a:xfrm flipV="1">
              <a:off x="4128" y="2736"/>
              <a:ext cx="129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p>
              <a:endParaRPr lang="zh-CN" altLang="en-US"/>
            </a:p>
          </p:txBody>
        </p:sp>
        <p:sp>
          <p:nvSpPr>
            <p:cNvPr id="33812" name="Line 8"/>
            <p:cNvSpPr>
              <a:spLocks noChangeShapeType="1"/>
            </p:cNvSpPr>
            <p:nvPr/>
          </p:nvSpPr>
          <p:spPr bwMode="auto">
            <a:xfrm flipV="1">
              <a:off x="4128" y="1776"/>
              <a:ext cx="0" cy="96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p>
              <a:endParaRPr lang="zh-CN" altLang="en-US"/>
            </a:p>
          </p:txBody>
        </p:sp>
        <p:sp>
          <p:nvSpPr>
            <p:cNvPr id="33813" name="Freeform 9"/>
            <p:cNvSpPr>
              <a:spLocks/>
            </p:cNvSpPr>
            <p:nvPr/>
          </p:nvSpPr>
          <p:spPr bwMode="auto">
            <a:xfrm>
              <a:off x="4128" y="2064"/>
              <a:ext cx="912" cy="672"/>
            </a:xfrm>
            <a:custGeom>
              <a:avLst/>
              <a:gdLst>
                <a:gd name="T0" fmla="*/ 0 w 912"/>
                <a:gd name="T1" fmla="*/ 672 h 672"/>
                <a:gd name="T2" fmla="*/ 105 w 912"/>
                <a:gd name="T3" fmla="*/ 393 h 672"/>
                <a:gd name="T4" fmla="*/ 297 w 912"/>
                <a:gd name="T5" fmla="*/ 165 h 672"/>
                <a:gd name="T6" fmla="*/ 581 w 912"/>
                <a:gd name="T7" fmla="*/ 37 h 672"/>
                <a:gd name="T8" fmla="*/ 912 w 912"/>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672">
                  <a:moveTo>
                    <a:pt x="0" y="672"/>
                  </a:moveTo>
                  <a:cubicBezTo>
                    <a:pt x="17" y="626"/>
                    <a:pt x="56" y="477"/>
                    <a:pt x="105" y="393"/>
                  </a:cubicBezTo>
                  <a:cubicBezTo>
                    <a:pt x="154" y="309"/>
                    <a:pt x="218" y="224"/>
                    <a:pt x="297" y="165"/>
                  </a:cubicBezTo>
                  <a:cubicBezTo>
                    <a:pt x="376" y="106"/>
                    <a:pt x="479" y="64"/>
                    <a:pt x="581" y="37"/>
                  </a:cubicBezTo>
                  <a:cubicBezTo>
                    <a:pt x="683" y="10"/>
                    <a:pt x="843" y="8"/>
                    <a:pt x="912" y="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p>
              <a:endParaRPr lang="zh-CN" altLang="en-US"/>
            </a:p>
          </p:txBody>
        </p:sp>
        <p:sp>
          <p:nvSpPr>
            <p:cNvPr id="33814" name="Text Box 10"/>
            <p:cNvSpPr txBox="1">
              <a:spLocks noChangeArrowheads="1"/>
            </p:cNvSpPr>
            <p:nvPr/>
          </p:nvSpPr>
          <p:spPr bwMode="auto">
            <a:xfrm>
              <a:off x="5280" y="2736"/>
              <a:ext cx="288" cy="1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b="1" i="1">
                  <a:ea typeface="宋体" pitchFamily="2" charset="-122"/>
                </a:rPr>
                <a:t>x</a:t>
              </a:r>
            </a:p>
          </p:txBody>
        </p:sp>
        <p:sp>
          <p:nvSpPr>
            <p:cNvPr id="33815" name="Text Box 11"/>
            <p:cNvSpPr txBox="1">
              <a:spLocks noChangeArrowheads="1"/>
            </p:cNvSpPr>
            <p:nvPr/>
          </p:nvSpPr>
          <p:spPr bwMode="auto">
            <a:xfrm>
              <a:off x="4128" y="1632"/>
              <a:ext cx="288" cy="1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b="1" i="1">
                  <a:ea typeface="宋体" pitchFamily="2" charset="-122"/>
                </a:rPr>
                <a:t>y</a:t>
              </a:r>
            </a:p>
          </p:txBody>
        </p:sp>
        <p:sp>
          <p:nvSpPr>
            <p:cNvPr id="33816" name="Text Box 12"/>
            <p:cNvSpPr txBox="1">
              <a:spLocks noChangeArrowheads="1"/>
            </p:cNvSpPr>
            <p:nvPr/>
          </p:nvSpPr>
          <p:spPr bwMode="auto">
            <a:xfrm>
              <a:off x="3936" y="2736"/>
              <a:ext cx="288" cy="1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b="1">
                  <a:ea typeface="宋体" pitchFamily="2" charset="-122"/>
                </a:rPr>
                <a:t>0</a:t>
              </a:r>
            </a:p>
          </p:txBody>
        </p:sp>
        <p:sp>
          <p:nvSpPr>
            <p:cNvPr id="33817" name="Line 13"/>
            <p:cNvSpPr>
              <a:spLocks noChangeShapeType="1"/>
            </p:cNvSpPr>
            <p:nvPr/>
          </p:nvSpPr>
          <p:spPr bwMode="auto">
            <a:xfrm>
              <a:off x="4128" y="2016"/>
              <a:ext cx="105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p>
              <a:endParaRPr lang="zh-CN" altLang="en-US"/>
            </a:p>
          </p:txBody>
        </p:sp>
        <p:sp>
          <p:nvSpPr>
            <p:cNvPr id="33818" name="Text Box 14"/>
            <p:cNvSpPr txBox="1">
              <a:spLocks noChangeArrowheads="1"/>
            </p:cNvSpPr>
            <p:nvPr/>
          </p:nvSpPr>
          <p:spPr bwMode="auto">
            <a:xfrm>
              <a:off x="3888" y="1920"/>
              <a:ext cx="288" cy="1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b="1" i="1">
                  <a:ea typeface="宋体" pitchFamily="2" charset="-122"/>
                  <a:sym typeface="Symbol" pitchFamily="18" charset="2"/>
                </a:rPr>
                <a:t></a:t>
              </a:r>
              <a:r>
                <a:rPr kumimoji="1" lang="en-US" altLang="zh-CN" sz="2000" b="1" baseline="-25000">
                  <a:ea typeface="宋体" pitchFamily="2" charset="-122"/>
                  <a:sym typeface="Symbol" pitchFamily="18" charset="2"/>
                </a:rPr>
                <a:t>1</a:t>
              </a:r>
              <a:endParaRPr kumimoji="1" lang="en-US" altLang="zh-CN" sz="2000" b="1">
                <a:ea typeface="宋体" pitchFamily="2" charset="-122"/>
              </a:endParaRPr>
            </a:p>
          </p:txBody>
        </p:sp>
      </p:grpSp>
      <p:grpSp>
        <p:nvGrpSpPr>
          <p:cNvPr id="790543" name="Group 15"/>
          <p:cNvGrpSpPr>
            <a:grpSpLocks/>
          </p:cNvGrpSpPr>
          <p:nvPr/>
        </p:nvGrpSpPr>
        <p:grpSpPr bwMode="auto">
          <a:xfrm>
            <a:off x="793750" y="1846263"/>
            <a:ext cx="3929063" cy="2306637"/>
            <a:chOff x="884" y="2732"/>
            <a:chExt cx="2375" cy="1378"/>
          </a:xfrm>
        </p:grpSpPr>
        <p:pic>
          <p:nvPicPr>
            <p:cNvPr id="3380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795"/>
              <a:ext cx="2282" cy="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8" name="Text Box 17"/>
            <p:cNvSpPr txBox="1">
              <a:spLocks noChangeArrowheads="1"/>
            </p:cNvSpPr>
            <p:nvPr/>
          </p:nvSpPr>
          <p:spPr bwMode="auto">
            <a:xfrm>
              <a:off x="1746" y="3385"/>
              <a:ext cx="768" cy="3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2000" b="1">
                  <a:latin typeface="Arial" charset="0"/>
                </a:rPr>
                <a:t>经嘌呤霉素处理</a:t>
              </a:r>
            </a:p>
          </p:txBody>
        </p:sp>
        <p:sp>
          <p:nvSpPr>
            <p:cNvPr id="33809" name="Text Box 18"/>
            <p:cNvSpPr txBox="1">
              <a:spLocks noChangeArrowheads="1"/>
            </p:cNvSpPr>
            <p:nvPr/>
          </p:nvSpPr>
          <p:spPr bwMode="auto">
            <a:xfrm>
              <a:off x="2971" y="3866"/>
              <a:ext cx="288" cy="14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1600" b="1" i="1">
                  <a:ea typeface="宋体" pitchFamily="2" charset="-122"/>
                </a:rPr>
                <a:t>x</a:t>
              </a:r>
            </a:p>
          </p:txBody>
        </p:sp>
        <p:sp>
          <p:nvSpPr>
            <p:cNvPr id="33810" name="Text Box 19"/>
            <p:cNvSpPr txBox="1">
              <a:spLocks noChangeArrowheads="1"/>
            </p:cNvSpPr>
            <p:nvPr/>
          </p:nvSpPr>
          <p:spPr bwMode="auto">
            <a:xfrm>
              <a:off x="1111" y="2732"/>
              <a:ext cx="288" cy="14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1600" b="1" i="1">
                  <a:ea typeface="宋体" pitchFamily="2" charset="-122"/>
                </a:rPr>
                <a:t>y</a:t>
              </a:r>
            </a:p>
          </p:txBody>
        </p:sp>
      </p:grpSp>
      <p:grpSp>
        <p:nvGrpSpPr>
          <p:cNvPr id="790548" name="Group 20"/>
          <p:cNvGrpSpPr>
            <a:grpSpLocks/>
          </p:cNvGrpSpPr>
          <p:nvPr/>
        </p:nvGrpSpPr>
        <p:grpSpPr bwMode="auto">
          <a:xfrm>
            <a:off x="5237163" y="1801813"/>
            <a:ext cx="3487737" cy="2355850"/>
            <a:chOff x="3424" y="2704"/>
            <a:chExt cx="2214" cy="1417"/>
          </a:xfrm>
        </p:grpSpPr>
        <p:pic>
          <p:nvPicPr>
            <p:cNvPr id="33803"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4" y="2795"/>
              <a:ext cx="2132" cy="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4" name="Text Box 22"/>
            <p:cNvSpPr txBox="1">
              <a:spLocks noChangeArrowheads="1"/>
            </p:cNvSpPr>
            <p:nvPr/>
          </p:nvSpPr>
          <p:spPr bwMode="auto">
            <a:xfrm>
              <a:off x="4286" y="3475"/>
              <a:ext cx="822" cy="36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2000" b="1">
                  <a:latin typeface="Arial" charset="0"/>
                </a:rPr>
                <a:t>未经嘌呤霉素处理</a:t>
              </a:r>
            </a:p>
          </p:txBody>
        </p:sp>
        <p:sp>
          <p:nvSpPr>
            <p:cNvPr id="33805" name="Text Box 23"/>
            <p:cNvSpPr txBox="1">
              <a:spLocks noChangeArrowheads="1"/>
            </p:cNvSpPr>
            <p:nvPr/>
          </p:nvSpPr>
          <p:spPr bwMode="auto">
            <a:xfrm>
              <a:off x="5329" y="3884"/>
              <a:ext cx="309" cy="14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1600" b="1" i="1">
                  <a:ea typeface="宋体" pitchFamily="2" charset="-122"/>
                </a:rPr>
                <a:t>x</a:t>
              </a:r>
            </a:p>
          </p:txBody>
        </p:sp>
        <p:sp>
          <p:nvSpPr>
            <p:cNvPr id="33806" name="Text Box 24"/>
            <p:cNvSpPr txBox="1">
              <a:spLocks noChangeArrowheads="1"/>
            </p:cNvSpPr>
            <p:nvPr/>
          </p:nvSpPr>
          <p:spPr bwMode="auto">
            <a:xfrm>
              <a:off x="3560" y="2704"/>
              <a:ext cx="309" cy="14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1600" b="1" i="1">
                  <a:ea typeface="宋体" pitchFamily="2" charset="-122"/>
                </a:rPr>
                <a:t>y</a:t>
              </a:r>
            </a:p>
          </p:txBody>
        </p:sp>
      </p:grpSp>
      <p:sp>
        <p:nvSpPr>
          <p:cNvPr id="790553" name="Rectangle 25"/>
          <p:cNvSpPr>
            <a:spLocks noChangeArrowheads="1"/>
          </p:cNvSpPr>
          <p:nvPr/>
        </p:nvSpPr>
        <p:spPr bwMode="auto">
          <a:xfrm>
            <a:off x="925513" y="4292600"/>
            <a:ext cx="73215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Char char="v"/>
            </a:pPr>
            <a:r>
              <a:rPr lang="zh-CN" altLang="en-US">
                <a:solidFill>
                  <a:srgbClr val="000048"/>
                </a:solidFill>
                <a:latin typeface="Arial" charset="0"/>
              </a:rPr>
              <a:t>模型</a:t>
            </a:r>
          </a:p>
        </p:txBody>
      </p:sp>
      <p:sp>
        <p:nvSpPr>
          <p:cNvPr id="790554" name="Text Box 26"/>
          <p:cNvSpPr txBox="1">
            <a:spLocks noChangeArrowheads="1"/>
          </p:cNvSpPr>
          <p:nvPr/>
        </p:nvSpPr>
        <p:spPr bwMode="auto">
          <a:xfrm>
            <a:off x="984250" y="5546725"/>
            <a:ext cx="1276350" cy="83185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mei.m mei1.m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554"/>
                                        </p:tgtEl>
                                        <p:attrNameLst>
                                          <p:attrName>style.visibility</p:attrName>
                                        </p:attrNameLst>
                                      </p:cBhvr>
                                      <p:to>
                                        <p:strVal val="visible"/>
                                      </p:to>
                                    </p:set>
                                    <p:anim calcmode="lin" valueType="num">
                                      <p:cBhvr additive="base">
                                        <p:cTn id="7" dur="500" fill="hold"/>
                                        <p:tgtEl>
                                          <p:spTgt spid="790554"/>
                                        </p:tgtEl>
                                        <p:attrNameLst>
                                          <p:attrName>ppt_x</p:attrName>
                                        </p:attrNameLst>
                                      </p:cBhvr>
                                      <p:tavLst>
                                        <p:tav tm="0">
                                          <p:val>
                                            <p:strVal val="0-#ppt_w/2"/>
                                          </p:val>
                                        </p:tav>
                                        <p:tav tm="100000">
                                          <p:val>
                                            <p:strVal val="#ppt_x"/>
                                          </p:val>
                                        </p:tav>
                                      </p:tavLst>
                                    </p:anim>
                                    <p:anim calcmode="lin" valueType="num">
                                      <p:cBhvr additive="base">
                                        <p:cTn id="8" dur="500" fill="hold"/>
                                        <p:tgtEl>
                                          <p:spTgt spid="790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90543"/>
                                        </p:tgtEl>
                                        <p:attrNameLst>
                                          <p:attrName>style.visibility</p:attrName>
                                        </p:attrNameLst>
                                      </p:cBhvr>
                                      <p:to>
                                        <p:strVal val="visible"/>
                                      </p:to>
                                    </p:set>
                                    <p:animEffect transition="in" filter="box(in)">
                                      <p:cBhvr>
                                        <p:cTn id="13" dur="500"/>
                                        <p:tgtEl>
                                          <p:spTgt spid="7905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790548"/>
                                        </p:tgtEl>
                                        <p:attrNameLst>
                                          <p:attrName>style.visibility</p:attrName>
                                        </p:attrNameLst>
                                      </p:cBhvr>
                                      <p:to>
                                        <p:strVal val="visible"/>
                                      </p:to>
                                    </p:set>
                                    <p:animEffect transition="in" filter="box(out)">
                                      <p:cBhvr>
                                        <p:cTn id="18" dur="500"/>
                                        <p:tgtEl>
                                          <p:spTgt spid="7905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790553"/>
                                        </p:tgtEl>
                                        <p:attrNameLst>
                                          <p:attrName>style.visibility</p:attrName>
                                        </p:attrNameLst>
                                      </p:cBhvr>
                                      <p:to>
                                        <p:strVal val="visible"/>
                                      </p:to>
                                    </p:set>
                                    <p:animEffect transition="in" filter="barn(inHorizontal)">
                                      <p:cBhvr>
                                        <p:cTn id="23" dur="500"/>
                                        <p:tgtEl>
                                          <p:spTgt spid="790553"/>
                                        </p:tgtEl>
                                      </p:cBhvr>
                                    </p:animEffect>
                                  </p:childTnLst>
                                </p:cTn>
                              </p:par>
                            </p:childTnLst>
                          </p:cTn>
                        </p:par>
                        <p:par>
                          <p:cTn id="24" fill="hold" nodeType="afterGroup">
                            <p:stCondLst>
                              <p:cond delay="500"/>
                            </p:stCondLst>
                            <p:childTnLst>
                              <p:par>
                                <p:cTn id="25" presetID="4" presetClass="entr" presetSubtype="32" fill="hold" nodeType="afterEffect">
                                  <p:stCondLst>
                                    <p:cond delay="0"/>
                                  </p:stCondLst>
                                  <p:childTnLst>
                                    <p:set>
                                      <p:cBhvr>
                                        <p:cTn id="26" dur="1" fill="hold">
                                          <p:stCondLst>
                                            <p:cond delay="0"/>
                                          </p:stCondLst>
                                        </p:cTn>
                                        <p:tgtEl>
                                          <p:spTgt spid="790532"/>
                                        </p:tgtEl>
                                        <p:attrNameLst>
                                          <p:attrName>style.visibility</p:attrName>
                                        </p:attrNameLst>
                                      </p:cBhvr>
                                      <p:to>
                                        <p:strVal val="visible"/>
                                      </p:to>
                                    </p:set>
                                    <p:animEffect transition="in" filter="box(out)">
                                      <p:cBhvr>
                                        <p:cTn id="27" dur="500"/>
                                        <p:tgtEl>
                                          <p:spTgt spid="7905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90534"/>
                                        </p:tgtEl>
                                        <p:attrNameLst>
                                          <p:attrName>style.visibility</p:attrName>
                                        </p:attrNameLst>
                                      </p:cBhvr>
                                      <p:to>
                                        <p:strVal val="visible"/>
                                      </p:to>
                                    </p:set>
                                    <p:animEffect transition="in" filter="dissolve">
                                      <p:cBhvr>
                                        <p:cTn id="32" dur="500"/>
                                        <p:tgtEl>
                                          <p:spTgt spid="790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53" grpId="0" autoUpdateAnimBg="0"/>
      <p:bldP spid="79055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673100"/>
            <a:ext cx="2051050" cy="485775"/>
          </a:xfrm>
          <a:solidFill>
            <a:srgbClr val="FFCCFF"/>
          </a:solidFill>
          <a:ln>
            <a:solidFill>
              <a:schemeClr val="accent2"/>
            </a:solidFill>
            <a:miter lim="800000"/>
            <a:headEnd/>
            <a:tailEnd/>
          </a:ln>
        </p:spPr>
        <p:txBody>
          <a:bodyPr/>
          <a:lstStyle/>
          <a:p>
            <a:r>
              <a:rPr lang="zh-CN" altLang="en-US" sz="2800" b="0" smtClean="0">
                <a:solidFill>
                  <a:srgbClr val="000056"/>
                </a:solidFill>
                <a:latin typeface="华文琥珀" pitchFamily="2" charset="-122"/>
                <a:ea typeface="华文琥珀" pitchFamily="2" charset="-122"/>
              </a:rPr>
              <a:t>线性化模型</a:t>
            </a:r>
          </a:p>
        </p:txBody>
      </p:sp>
      <p:sp>
        <p:nvSpPr>
          <p:cNvPr id="792579" name="Rectangle 3"/>
          <p:cNvSpPr>
            <a:spLocks noGrp="1" noChangeArrowheads="1"/>
          </p:cNvSpPr>
          <p:nvPr>
            <p:ph type="body" idx="1"/>
          </p:nvPr>
        </p:nvSpPr>
        <p:spPr>
          <a:xfrm>
            <a:off x="755650" y="2833688"/>
            <a:ext cx="7321550" cy="420687"/>
          </a:xfrm>
        </p:spPr>
        <p:txBody>
          <a:bodyPr/>
          <a:lstStyle/>
          <a:p>
            <a:r>
              <a:rPr kumimoji="1" lang="zh-CN" altLang="en-US" smtClean="0">
                <a:solidFill>
                  <a:srgbClr val="000052"/>
                </a:solidFill>
                <a:latin typeface="Times New Roman" pitchFamily="18" charset="0"/>
              </a:rPr>
              <a:t>经嘌呤霉素处理后实验数据的估计结果</a:t>
            </a:r>
          </a:p>
        </p:txBody>
      </p:sp>
      <p:graphicFrame>
        <p:nvGraphicFramePr>
          <p:cNvPr id="792580" name="Group 4"/>
          <p:cNvGraphicFramePr>
            <a:graphicFrameLocks noGrp="1"/>
          </p:cNvGraphicFramePr>
          <p:nvPr/>
        </p:nvGraphicFramePr>
        <p:xfrm>
          <a:off x="635000" y="4002088"/>
          <a:ext cx="7942263" cy="2011362"/>
        </p:xfrm>
        <a:graphic>
          <a:graphicData uri="http://schemas.openxmlformats.org/drawingml/2006/table">
            <a:tbl>
              <a:tblPr/>
              <a:tblGrid>
                <a:gridCol w="863600"/>
                <a:gridCol w="1776413"/>
                <a:gridCol w="2243137"/>
                <a:gridCol w="1558925"/>
                <a:gridCol w="1500188"/>
              </a:tblGrid>
              <a:tr h="749689">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参数</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估计值</a:t>
                      </a:r>
                    </a:p>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a:t>
                      </a: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×10</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-3</a:t>
                      </a: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置信区间</a:t>
                      </a:r>
                    </a:p>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a:t>
                      </a: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×10</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-3</a:t>
                      </a: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参数</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52"/>
                          </a:solidFill>
                          <a:effectLst/>
                          <a:latin typeface="Times New Roman" pitchFamily="18" charset="0"/>
                          <a:ea typeface="楷体_GB2312" pitchFamily="49" charset="-122"/>
                        </a:rPr>
                        <a:t>估计值</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558">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rPr>
                        <a:t></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1</a:t>
                      </a:r>
                      <a:endPar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endParaRP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5.107</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[3.539  6.676]</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β</a:t>
                      </a:r>
                      <a:r>
                        <a:rPr kumimoji="0" lang="en-US" altLang="zh-CN" sz="2400" b="0" i="1" u="none" strike="noStrike" cap="none" normalizeH="0" baseline="-2500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1</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=1/</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rPr>
                        <a:t></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1</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195.8027</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558">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rPr>
                        <a:t></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2</a:t>
                      </a:r>
                      <a:endPar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endParaRP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0.247</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[0.176  0.319]</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β</a:t>
                      </a:r>
                      <a:r>
                        <a:rPr kumimoji="0" lang="en-US" altLang="zh-CN" sz="2400" b="0" i="1" u="none" strike="noStrike" cap="none" normalizeH="0" baseline="-2500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2</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rPr>
                        <a:t></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2 </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cs typeface="Times New Roman" pitchFamily="18" charset="0"/>
                          <a:sym typeface="Symbol" pitchFamily="18" charset="2"/>
                        </a:rPr>
                        <a:t>/</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sym typeface="Symbol" pitchFamily="18" charset="2"/>
                        </a:rPr>
                        <a:t></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1</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0.04841</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558">
                <a:tc gridSpan="5">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rPr>
                        <a:t>R</a:t>
                      </a:r>
                      <a:r>
                        <a:rPr kumimoji="0" lang="en-US" altLang="zh-CN" sz="2400" b="0" i="0" u="none" strike="noStrike" cap="none" normalizeH="0" baseline="30000" smtClean="0">
                          <a:ln>
                            <a:noFill/>
                          </a:ln>
                          <a:solidFill>
                            <a:srgbClr val="000052"/>
                          </a:solidFill>
                          <a:effectLst/>
                          <a:latin typeface="Times New Roman" pitchFamily="18" charset="0"/>
                          <a:ea typeface="楷体_GB2312" pitchFamily="49" charset="-122"/>
                        </a:rPr>
                        <a:t>2</a:t>
                      </a: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=0.8557       </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rPr>
                        <a:t>F</a:t>
                      </a: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=59.2975       </a:t>
                      </a:r>
                      <a:r>
                        <a:rPr kumimoji="0" lang="en-US" altLang="zh-CN" sz="2400" b="0" i="1" u="none" strike="noStrike" cap="none" normalizeH="0" baseline="0" smtClean="0">
                          <a:ln>
                            <a:noFill/>
                          </a:ln>
                          <a:solidFill>
                            <a:srgbClr val="000052"/>
                          </a:solidFill>
                          <a:effectLst/>
                          <a:latin typeface="Times New Roman" pitchFamily="18" charset="0"/>
                          <a:ea typeface="楷体_GB2312" pitchFamily="49" charset="-122"/>
                        </a:rPr>
                        <a:t>p</a:t>
                      </a:r>
                      <a:r>
                        <a:rPr kumimoji="0" lang="en-US" altLang="zh-CN" sz="2400" b="0" i="0" u="none" strike="noStrike" cap="none" normalizeH="0" baseline="0" smtClean="0">
                          <a:ln>
                            <a:noFill/>
                          </a:ln>
                          <a:solidFill>
                            <a:srgbClr val="000052"/>
                          </a:solidFill>
                          <a:effectLst/>
                          <a:latin typeface="Times New Roman" pitchFamily="18" charset="0"/>
                          <a:ea typeface="楷体_GB2312" pitchFamily="49" charset="-122"/>
                        </a:rPr>
                        <a:t>=0.0000</a:t>
                      </a:r>
                    </a:p>
                  </a:txBody>
                  <a:tcPr marT="45713" marB="4571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792608" name="Object 32"/>
          <p:cNvGraphicFramePr>
            <a:graphicFrameLocks noChangeAspect="1"/>
          </p:cNvGraphicFramePr>
          <p:nvPr/>
        </p:nvGraphicFramePr>
        <p:xfrm>
          <a:off x="762000" y="1204913"/>
          <a:ext cx="1655763" cy="877887"/>
        </p:xfrm>
        <a:graphic>
          <a:graphicData uri="http://schemas.openxmlformats.org/presentationml/2006/ole">
            <mc:AlternateContent xmlns:mc="http://schemas.openxmlformats.org/markup-compatibility/2006">
              <mc:Choice xmlns:v="urn:schemas-microsoft-com:vml" Requires="v">
                <p:oleObj spid="_x0000_s34858" name="Equation" r:id="rId4" imgW="685800" imgH="431640" progId="Equation.3">
                  <p:embed/>
                </p:oleObj>
              </mc:Choice>
              <mc:Fallback>
                <p:oleObj name="Equation" r:id="rId4" imgW="685800" imgH="431640" progId="Equation.3">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04913"/>
                        <a:ext cx="1655763" cy="877887"/>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2609" name="Group 33"/>
          <p:cNvGrpSpPr>
            <a:grpSpLocks/>
          </p:cNvGrpSpPr>
          <p:nvPr/>
        </p:nvGrpSpPr>
        <p:grpSpPr bwMode="auto">
          <a:xfrm>
            <a:off x="2636838" y="1249363"/>
            <a:ext cx="2925762" cy="785812"/>
            <a:chOff x="2053" y="745"/>
            <a:chExt cx="2219" cy="604"/>
          </a:xfrm>
        </p:grpSpPr>
        <p:graphicFrame>
          <p:nvGraphicFramePr>
            <p:cNvPr id="34856" name="Object 34"/>
            <p:cNvGraphicFramePr>
              <a:graphicFrameLocks noChangeAspect="1"/>
            </p:cNvGraphicFramePr>
            <p:nvPr/>
          </p:nvGraphicFramePr>
          <p:xfrm>
            <a:off x="2517" y="745"/>
            <a:ext cx="1755" cy="604"/>
          </p:xfrm>
          <a:graphic>
            <a:graphicData uri="http://schemas.openxmlformats.org/presentationml/2006/ole">
              <mc:AlternateContent xmlns:mc="http://schemas.openxmlformats.org/markup-compatibility/2006">
                <mc:Choice xmlns:v="urn:schemas-microsoft-com:vml" Requires="v">
                  <p:oleObj spid="_x0000_s34859" name="公式" r:id="rId6" imgW="939392" imgH="431613" progId="Equation.3">
                    <p:embed/>
                  </p:oleObj>
                </mc:Choice>
                <mc:Fallback>
                  <p:oleObj name="公式" r:id="rId6" imgW="939392" imgH="431613"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7" y="745"/>
                          <a:ext cx="1755" cy="60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57" name="AutoShape 35"/>
            <p:cNvSpPr>
              <a:spLocks noChangeArrowheads="1"/>
            </p:cNvSpPr>
            <p:nvPr/>
          </p:nvSpPr>
          <p:spPr bwMode="auto">
            <a:xfrm>
              <a:off x="2053" y="889"/>
              <a:ext cx="192"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sp>
        <p:nvSpPr>
          <p:cNvPr id="792612" name="Text Box 36"/>
          <p:cNvSpPr txBox="1">
            <a:spLocks noChangeArrowheads="1"/>
          </p:cNvSpPr>
          <p:nvPr/>
        </p:nvSpPr>
        <p:spPr bwMode="auto">
          <a:xfrm>
            <a:off x="685800" y="2108200"/>
            <a:ext cx="2514600" cy="53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kumimoji="1" lang="zh-CN" altLang="en-US">
                <a:solidFill>
                  <a:srgbClr val="000052"/>
                </a:solidFill>
                <a:sym typeface="Symbol" pitchFamily="18" charset="2"/>
              </a:rPr>
              <a:t>对</a:t>
            </a:r>
            <a:r>
              <a:rPr kumimoji="1" lang="zh-CN" altLang="en-US" i="1">
                <a:solidFill>
                  <a:srgbClr val="000052"/>
                </a:solidFill>
                <a:sym typeface="Symbol" pitchFamily="18" charset="2"/>
              </a:rPr>
              <a:t></a:t>
            </a:r>
            <a:r>
              <a:rPr kumimoji="1" lang="en-US" altLang="zh-CN" baseline="-25000">
                <a:solidFill>
                  <a:srgbClr val="000052"/>
                </a:solidFill>
                <a:sym typeface="Symbol" pitchFamily="18" charset="2"/>
              </a:rPr>
              <a:t>1</a:t>
            </a:r>
            <a:r>
              <a:rPr kumimoji="1" lang="en-US" altLang="zh-CN">
                <a:solidFill>
                  <a:srgbClr val="000052"/>
                </a:solidFill>
                <a:sym typeface="Symbol" pitchFamily="18" charset="2"/>
              </a:rPr>
              <a:t> </a:t>
            </a:r>
            <a:r>
              <a:rPr kumimoji="1" lang="en-US" altLang="zh-CN" i="1">
                <a:solidFill>
                  <a:srgbClr val="000052"/>
                </a:solidFill>
                <a:sym typeface="Symbol" pitchFamily="18" charset="2"/>
              </a:rPr>
              <a:t>, </a:t>
            </a:r>
            <a:r>
              <a:rPr kumimoji="1" lang="en-US" altLang="zh-CN" baseline="-25000">
                <a:solidFill>
                  <a:srgbClr val="000052"/>
                </a:solidFill>
                <a:sym typeface="Symbol" pitchFamily="18" charset="2"/>
              </a:rPr>
              <a:t>2</a:t>
            </a:r>
            <a:r>
              <a:rPr kumimoji="1" lang="zh-CN" altLang="en-US">
                <a:solidFill>
                  <a:srgbClr val="000052"/>
                </a:solidFill>
                <a:sym typeface="Symbol" pitchFamily="18" charset="2"/>
              </a:rPr>
              <a:t>非线性</a:t>
            </a:r>
            <a:r>
              <a:rPr kumimoji="1" lang="zh-CN" altLang="en-US" i="1">
                <a:solidFill>
                  <a:srgbClr val="000052"/>
                </a:solidFill>
                <a:sym typeface="Symbol" pitchFamily="18" charset="2"/>
              </a:rPr>
              <a:t> </a:t>
            </a:r>
            <a:endParaRPr kumimoji="1" lang="zh-CN" altLang="en-US">
              <a:solidFill>
                <a:srgbClr val="000052"/>
              </a:solidFill>
            </a:endParaRPr>
          </a:p>
        </p:txBody>
      </p:sp>
      <p:grpSp>
        <p:nvGrpSpPr>
          <p:cNvPr id="792613" name="Group 37"/>
          <p:cNvGrpSpPr>
            <a:grpSpLocks/>
          </p:cNvGrpSpPr>
          <p:nvPr/>
        </p:nvGrpSpPr>
        <p:grpSpPr bwMode="auto">
          <a:xfrm>
            <a:off x="4819650" y="2133600"/>
            <a:ext cx="2854325" cy="588963"/>
            <a:chOff x="2426" y="1369"/>
            <a:chExt cx="1798" cy="371"/>
          </a:xfrm>
        </p:grpSpPr>
        <p:sp>
          <p:nvSpPr>
            <p:cNvPr id="34854" name="Text Box 38"/>
            <p:cNvSpPr txBox="1">
              <a:spLocks noChangeArrowheads="1"/>
            </p:cNvSpPr>
            <p:nvPr/>
          </p:nvSpPr>
          <p:spPr bwMode="auto">
            <a:xfrm>
              <a:off x="2880" y="1369"/>
              <a:ext cx="1344" cy="33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kumimoji="1" lang="zh-CN" altLang="en-US">
                  <a:solidFill>
                    <a:srgbClr val="000052"/>
                  </a:solidFill>
                  <a:sym typeface="Symbol" pitchFamily="18" charset="2"/>
                </a:rPr>
                <a:t>对</a:t>
              </a:r>
              <a:r>
                <a:rPr lang="zh-CN" altLang="en-US" i="1">
                  <a:solidFill>
                    <a:srgbClr val="000052"/>
                  </a:solidFill>
                  <a:sym typeface="Symbol" pitchFamily="18" charset="2"/>
                </a:rPr>
                <a:t></a:t>
              </a:r>
              <a:r>
                <a:rPr lang="en-US" altLang="zh-CN" baseline="-30000">
                  <a:solidFill>
                    <a:srgbClr val="000052"/>
                  </a:solidFill>
                </a:rPr>
                <a:t>1</a:t>
              </a:r>
              <a:r>
                <a:rPr kumimoji="1" lang="en-US" altLang="zh-CN" i="1">
                  <a:solidFill>
                    <a:srgbClr val="000052"/>
                  </a:solidFill>
                  <a:sym typeface="Symbol" pitchFamily="18" charset="2"/>
                </a:rPr>
                <a:t>, </a:t>
              </a:r>
              <a:r>
                <a:rPr lang="en-US" altLang="zh-CN" i="1">
                  <a:solidFill>
                    <a:srgbClr val="000052"/>
                  </a:solidFill>
                  <a:sym typeface="Symbol" pitchFamily="18" charset="2"/>
                </a:rPr>
                <a:t></a:t>
              </a:r>
              <a:r>
                <a:rPr lang="en-US" altLang="zh-CN" baseline="-30000">
                  <a:solidFill>
                    <a:srgbClr val="000052"/>
                  </a:solidFill>
                </a:rPr>
                <a:t>2</a:t>
              </a:r>
              <a:r>
                <a:rPr kumimoji="1" lang="zh-CN" altLang="en-US">
                  <a:solidFill>
                    <a:srgbClr val="000052"/>
                  </a:solidFill>
                  <a:sym typeface="Symbol" pitchFamily="18" charset="2"/>
                </a:rPr>
                <a:t>线性</a:t>
              </a:r>
              <a:r>
                <a:rPr kumimoji="1" lang="zh-CN" altLang="en-US" i="1">
                  <a:solidFill>
                    <a:srgbClr val="000052"/>
                  </a:solidFill>
                  <a:sym typeface="Symbol" pitchFamily="18" charset="2"/>
                </a:rPr>
                <a:t> </a:t>
              </a:r>
            </a:p>
          </p:txBody>
        </p:sp>
        <p:sp>
          <p:nvSpPr>
            <p:cNvPr id="34855" name="AutoShape 39"/>
            <p:cNvSpPr>
              <a:spLocks noChangeArrowheads="1"/>
            </p:cNvSpPr>
            <p:nvPr/>
          </p:nvSpPr>
          <p:spPr bwMode="auto">
            <a:xfrm>
              <a:off x="2426" y="1434"/>
              <a:ext cx="136"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792616" name="Object 40"/>
          <p:cNvGraphicFramePr>
            <a:graphicFrameLocks noChangeAspect="1"/>
          </p:cNvGraphicFramePr>
          <p:nvPr/>
        </p:nvGraphicFramePr>
        <p:xfrm>
          <a:off x="5772150" y="1277938"/>
          <a:ext cx="1816100" cy="781050"/>
        </p:xfrm>
        <a:graphic>
          <a:graphicData uri="http://schemas.openxmlformats.org/presentationml/2006/ole">
            <mc:AlternateContent xmlns:mc="http://schemas.openxmlformats.org/markup-compatibility/2006">
              <mc:Choice xmlns:v="urn:schemas-microsoft-com:vml" Requires="v">
                <p:oleObj spid="_x0000_s34860" name="公式" r:id="rId8" imgW="685800" imgH="393480" progId="Equation.3">
                  <p:embed/>
                </p:oleObj>
              </mc:Choice>
              <mc:Fallback>
                <p:oleObj name="公式" r:id="rId8" imgW="685800" imgH="393480"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2150" y="1277938"/>
                        <a:ext cx="1816100" cy="7810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2617" name="Text Box 41"/>
          <p:cNvSpPr txBox="1">
            <a:spLocks noChangeArrowheads="1"/>
          </p:cNvSpPr>
          <p:nvPr/>
        </p:nvSpPr>
        <p:spPr bwMode="auto">
          <a:xfrm>
            <a:off x="7291388" y="3003550"/>
            <a:ext cx="1276350" cy="466725"/>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52"/>
                </a:solidFill>
                <a:latin typeface="Arial" charset="0"/>
              </a:rPr>
              <a:t>mei3.m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92608"/>
                                        </p:tgtEl>
                                        <p:attrNameLst>
                                          <p:attrName>style.visibility</p:attrName>
                                        </p:attrNameLst>
                                      </p:cBhvr>
                                      <p:to>
                                        <p:strVal val="visible"/>
                                      </p:to>
                                    </p:set>
                                    <p:animEffect transition="in" filter="box(out)">
                                      <p:cBhvr>
                                        <p:cTn id="7" dur="500"/>
                                        <p:tgtEl>
                                          <p:spTgt spid="792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92612"/>
                                        </p:tgtEl>
                                        <p:attrNameLst>
                                          <p:attrName>style.visibility</p:attrName>
                                        </p:attrNameLst>
                                      </p:cBhvr>
                                      <p:to>
                                        <p:strVal val="visible"/>
                                      </p:to>
                                    </p:set>
                                    <p:animEffect transition="in" filter="checkerboard(down)">
                                      <p:cBhvr>
                                        <p:cTn id="12" dur="500"/>
                                        <p:tgtEl>
                                          <p:spTgt spid="792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792609"/>
                                        </p:tgtEl>
                                        <p:attrNameLst>
                                          <p:attrName>style.visibility</p:attrName>
                                        </p:attrNameLst>
                                      </p:cBhvr>
                                      <p:to>
                                        <p:strVal val="visible"/>
                                      </p:to>
                                    </p:set>
                                    <p:anim calcmode="lin" valueType="num">
                                      <p:cBhvr>
                                        <p:cTn id="17" dur="500" fill="hold"/>
                                        <p:tgtEl>
                                          <p:spTgt spid="792609"/>
                                        </p:tgtEl>
                                        <p:attrNameLst>
                                          <p:attrName>ppt_w</p:attrName>
                                        </p:attrNameLst>
                                      </p:cBhvr>
                                      <p:tavLst>
                                        <p:tav tm="0">
                                          <p:val>
                                            <p:fltVal val="0"/>
                                          </p:val>
                                        </p:tav>
                                        <p:tav tm="100000">
                                          <p:val>
                                            <p:strVal val="#ppt_w"/>
                                          </p:val>
                                        </p:tav>
                                      </p:tavLst>
                                    </p:anim>
                                    <p:anim calcmode="lin" valueType="num">
                                      <p:cBhvr>
                                        <p:cTn id="18" dur="500" fill="hold"/>
                                        <p:tgtEl>
                                          <p:spTgt spid="79260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792616"/>
                                        </p:tgtEl>
                                        <p:attrNameLst>
                                          <p:attrName>style.visibility</p:attrName>
                                        </p:attrNameLst>
                                      </p:cBhvr>
                                      <p:to>
                                        <p:strVal val="visible"/>
                                      </p:to>
                                    </p:set>
                                    <p:animEffect transition="in" filter="box(in)">
                                      <p:cBhvr>
                                        <p:cTn id="23" dur="500"/>
                                        <p:tgtEl>
                                          <p:spTgt spid="7926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792613"/>
                                        </p:tgtEl>
                                        <p:attrNameLst>
                                          <p:attrName>style.visibility</p:attrName>
                                        </p:attrNameLst>
                                      </p:cBhvr>
                                      <p:to>
                                        <p:strVal val="visible"/>
                                      </p:to>
                                    </p:set>
                                    <p:animEffect transition="in" filter="box(out)">
                                      <p:cBhvr>
                                        <p:cTn id="28" dur="500"/>
                                        <p:tgtEl>
                                          <p:spTgt spid="7926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92579">
                                            <p:txEl>
                                              <p:pRg st="0" end="0"/>
                                            </p:txEl>
                                          </p:spTgt>
                                        </p:tgtEl>
                                        <p:attrNameLst>
                                          <p:attrName>style.visibility</p:attrName>
                                        </p:attrNameLst>
                                      </p:cBhvr>
                                      <p:to>
                                        <p:strVal val="visible"/>
                                      </p:to>
                                    </p:set>
                                    <p:animEffect transition="in" filter="dissolve">
                                      <p:cBhvr>
                                        <p:cTn id="33" dur="500"/>
                                        <p:tgtEl>
                                          <p:spTgt spid="792579">
                                            <p:txEl>
                                              <p:pRg st="0" end="0"/>
                                            </p:txEl>
                                          </p:spTgt>
                                        </p:tgtEl>
                                      </p:cBhvr>
                                    </p:animEffect>
                                  </p:child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792617"/>
                                        </p:tgtEl>
                                        <p:attrNameLst>
                                          <p:attrName>style.visibility</p:attrName>
                                        </p:attrNameLst>
                                      </p:cBhvr>
                                      <p:to>
                                        <p:strVal val="visible"/>
                                      </p:to>
                                    </p:set>
                                    <p:anim calcmode="lin" valueType="num">
                                      <p:cBhvr additive="base">
                                        <p:cTn id="37" dur="500" fill="hold"/>
                                        <p:tgtEl>
                                          <p:spTgt spid="792617"/>
                                        </p:tgtEl>
                                        <p:attrNameLst>
                                          <p:attrName>ppt_x</p:attrName>
                                        </p:attrNameLst>
                                      </p:cBhvr>
                                      <p:tavLst>
                                        <p:tav tm="0">
                                          <p:val>
                                            <p:strVal val="1+#ppt_w/2"/>
                                          </p:val>
                                        </p:tav>
                                        <p:tav tm="100000">
                                          <p:val>
                                            <p:strVal val="#ppt_x"/>
                                          </p:val>
                                        </p:tav>
                                      </p:tavLst>
                                    </p:anim>
                                    <p:anim calcmode="lin" valueType="num">
                                      <p:cBhvr additive="base">
                                        <p:cTn id="38" dur="500" fill="hold"/>
                                        <p:tgtEl>
                                          <p:spTgt spid="79261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92580"/>
                                        </p:tgtEl>
                                        <p:attrNameLst>
                                          <p:attrName>style.visibility</p:attrName>
                                        </p:attrNameLst>
                                      </p:cBhvr>
                                      <p:to>
                                        <p:strVal val="visible"/>
                                      </p:to>
                                    </p:set>
                                    <p:animEffect transition="in" filter="dissolve">
                                      <p:cBhvr>
                                        <p:cTn id="43" dur="500"/>
                                        <p:tgtEl>
                                          <p:spTgt spid="79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autoUpdateAnimBg="0"/>
      <p:bldP spid="792612" grpId="0" autoUpdateAnimBg="0"/>
      <p:bldP spid="79261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3588" y="527050"/>
            <a:ext cx="1719262"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结果分析</a:t>
            </a:r>
          </a:p>
        </p:txBody>
      </p:sp>
      <p:sp>
        <p:nvSpPr>
          <p:cNvPr id="35843" name="Rectangle 3"/>
          <p:cNvSpPr>
            <a:spLocks noGrp="1" noChangeArrowheads="1"/>
          </p:cNvSpPr>
          <p:nvPr>
            <p:ph type="body" idx="1"/>
          </p:nvPr>
        </p:nvSpPr>
        <p:spPr>
          <a:xfrm>
            <a:off x="7394575" y="569913"/>
            <a:ext cx="1284288" cy="466725"/>
          </a:xfrm>
          <a:solidFill>
            <a:schemeClr val="accent1"/>
          </a:solidFill>
          <a:ln>
            <a:solidFill>
              <a:schemeClr val="accent2"/>
            </a:solidFill>
            <a:miter lim="800000"/>
            <a:headEnd/>
            <a:tailEnd/>
          </a:ln>
        </p:spPr>
        <p:txBody>
          <a:bodyPr/>
          <a:lstStyle/>
          <a:p>
            <a:pPr eaLnBrk="1" hangingPunct="1">
              <a:lnSpc>
                <a:spcPct val="100000"/>
              </a:lnSpc>
              <a:spcBef>
                <a:spcPct val="50000"/>
              </a:spcBef>
              <a:buClrTx/>
              <a:buSzTx/>
              <a:buFontTx/>
              <a:buNone/>
            </a:pPr>
            <a:r>
              <a:rPr lang="en-US" altLang="zh-CN" smtClean="0">
                <a:solidFill>
                  <a:srgbClr val="000052"/>
                </a:solidFill>
              </a:rPr>
              <a:t>mei4.m</a:t>
            </a:r>
            <a:r>
              <a:rPr lang="en-US" altLang="zh-CN" smtClean="0"/>
              <a:t> </a:t>
            </a:r>
          </a:p>
        </p:txBody>
      </p:sp>
      <p:sp>
        <p:nvSpPr>
          <p:cNvPr id="794628" name="Text Box 4"/>
          <p:cNvSpPr txBox="1">
            <a:spLocks noChangeArrowheads="1"/>
          </p:cNvSpPr>
          <p:nvPr/>
        </p:nvSpPr>
        <p:spPr bwMode="auto">
          <a:xfrm>
            <a:off x="5199063" y="4117975"/>
            <a:ext cx="3252787" cy="4572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en-US" altLang="zh-CN" i="1">
                <a:solidFill>
                  <a:srgbClr val="000052"/>
                </a:solidFill>
              </a:rPr>
              <a:t>x</a:t>
            </a:r>
            <a:r>
              <a:rPr kumimoji="1" lang="zh-CN" altLang="en-US">
                <a:solidFill>
                  <a:srgbClr val="000052"/>
                </a:solidFill>
              </a:rPr>
              <a:t>较大时，</a:t>
            </a:r>
            <a:r>
              <a:rPr kumimoji="1" lang="en-US" altLang="zh-CN" i="1">
                <a:solidFill>
                  <a:srgbClr val="000052"/>
                </a:solidFill>
              </a:rPr>
              <a:t>y</a:t>
            </a:r>
            <a:r>
              <a:rPr kumimoji="1" lang="zh-CN" altLang="en-US">
                <a:solidFill>
                  <a:srgbClr val="000052"/>
                </a:solidFill>
              </a:rPr>
              <a:t>有较大偏差  </a:t>
            </a:r>
          </a:p>
        </p:txBody>
      </p:sp>
      <p:sp>
        <p:nvSpPr>
          <p:cNvPr id="794629" name="Text Box 5"/>
          <p:cNvSpPr txBox="1">
            <a:spLocks noChangeArrowheads="1"/>
          </p:cNvSpPr>
          <p:nvPr/>
        </p:nvSpPr>
        <p:spPr bwMode="auto">
          <a:xfrm>
            <a:off x="776288" y="4064000"/>
            <a:ext cx="3959225" cy="876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kumimoji="1" lang="en-US" altLang="zh-CN">
                <a:solidFill>
                  <a:srgbClr val="000052"/>
                </a:solidFill>
              </a:rPr>
              <a:t>1/</a:t>
            </a:r>
            <a:r>
              <a:rPr kumimoji="1" lang="en-US" altLang="zh-CN" i="1">
                <a:solidFill>
                  <a:srgbClr val="000052"/>
                </a:solidFill>
              </a:rPr>
              <a:t>x</a:t>
            </a:r>
            <a:r>
              <a:rPr kumimoji="1" lang="zh-CN" altLang="en-US">
                <a:solidFill>
                  <a:srgbClr val="000052"/>
                </a:solidFill>
              </a:rPr>
              <a:t>较小时有很好的线性趋势，</a:t>
            </a:r>
            <a:r>
              <a:rPr kumimoji="1" lang="en-US" altLang="zh-CN">
                <a:solidFill>
                  <a:srgbClr val="000052"/>
                </a:solidFill>
              </a:rPr>
              <a:t>1/</a:t>
            </a:r>
            <a:r>
              <a:rPr kumimoji="1" lang="en-US" altLang="zh-CN" i="1">
                <a:solidFill>
                  <a:srgbClr val="000052"/>
                </a:solidFill>
              </a:rPr>
              <a:t>x</a:t>
            </a:r>
            <a:r>
              <a:rPr kumimoji="1" lang="zh-CN" altLang="en-US">
                <a:solidFill>
                  <a:srgbClr val="000052"/>
                </a:solidFill>
              </a:rPr>
              <a:t>较大时出现很大的起落 </a:t>
            </a:r>
          </a:p>
        </p:txBody>
      </p:sp>
      <p:sp>
        <p:nvSpPr>
          <p:cNvPr id="794630" name="Text Box 6"/>
          <p:cNvSpPr txBox="1">
            <a:spLocks noChangeArrowheads="1"/>
          </p:cNvSpPr>
          <p:nvPr/>
        </p:nvSpPr>
        <p:spPr bwMode="auto">
          <a:xfrm>
            <a:off x="315913" y="5070475"/>
            <a:ext cx="7278687" cy="124142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20000"/>
              </a:spcBef>
              <a:buClr>
                <a:schemeClr val="accent2"/>
              </a:buClr>
              <a:buSzPct val="75000"/>
              <a:buFont typeface="Wingdings" pitchFamily="2" charset="2"/>
              <a:buChar char="v"/>
            </a:pPr>
            <a:r>
              <a:rPr kumimoji="1" lang="zh-CN" altLang="en-US">
                <a:solidFill>
                  <a:srgbClr val="000052"/>
                </a:solidFill>
              </a:rPr>
              <a:t>线性化：参数估计时</a:t>
            </a:r>
          </a:p>
          <a:p>
            <a:pPr lvl="1" eaLnBrk="1" hangingPunct="1">
              <a:spcBef>
                <a:spcPct val="20000"/>
              </a:spcBef>
              <a:buClr>
                <a:schemeClr val="accent2"/>
              </a:buClr>
              <a:buSzPct val="75000"/>
              <a:buFont typeface="Wingdings" pitchFamily="2" charset="2"/>
              <a:buNone/>
            </a:pPr>
            <a:r>
              <a:rPr kumimoji="1" lang="en-US" altLang="zh-CN">
                <a:solidFill>
                  <a:srgbClr val="000052"/>
                </a:solidFill>
              </a:rPr>
              <a:t>x</a:t>
            </a:r>
            <a:r>
              <a:rPr kumimoji="1" lang="zh-CN" altLang="en-US">
                <a:solidFill>
                  <a:srgbClr val="000052"/>
                </a:solidFill>
              </a:rPr>
              <a:t>较小（</a:t>
            </a:r>
            <a:r>
              <a:rPr kumimoji="1" lang="en-US" altLang="zh-CN">
                <a:solidFill>
                  <a:srgbClr val="000052"/>
                </a:solidFill>
              </a:rPr>
              <a:t>1/</a:t>
            </a:r>
            <a:r>
              <a:rPr kumimoji="1" lang="en-US" altLang="zh-CN" i="1">
                <a:solidFill>
                  <a:srgbClr val="000052"/>
                </a:solidFill>
              </a:rPr>
              <a:t>x</a:t>
            </a:r>
            <a:r>
              <a:rPr kumimoji="1" lang="zh-CN" altLang="en-US">
                <a:solidFill>
                  <a:srgbClr val="000052"/>
                </a:solidFill>
              </a:rPr>
              <a:t>很大）的数据控制了回归参数的确定</a:t>
            </a:r>
          </a:p>
          <a:p>
            <a:pPr eaLnBrk="1" hangingPunct="1">
              <a:spcBef>
                <a:spcPct val="20000"/>
              </a:spcBef>
              <a:buClr>
                <a:schemeClr val="accent2"/>
              </a:buClr>
              <a:buSzPct val="75000"/>
              <a:buFont typeface="Wingdings" pitchFamily="2" charset="2"/>
              <a:buChar char="v"/>
            </a:pPr>
            <a:r>
              <a:rPr kumimoji="1" lang="zh-CN" altLang="en-US">
                <a:solidFill>
                  <a:srgbClr val="000052"/>
                </a:solidFill>
              </a:rPr>
              <a:t>改进：非线性模型</a:t>
            </a:r>
          </a:p>
        </p:txBody>
      </p:sp>
      <p:grpSp>
        <p:nvGrpSpPr>
          <p:cNvPr id="794631" name="Group 7"/>
          <p:cNvGrpSpPr>
            <a:grpSpLocks/>
          </p:cNvGrpSpPr>
          <p:nvPr/>
        </p:nvGrpSpPr>
        <p:grpSpPr bwMode="auto">
          <a:xfrm>
            <a:off x="665163" y="1265238"/>
            <a:ext cx="4062412" cy="2735262"/>
            <a:chOff x="203" y="709"/>
            <a:chExt cx="2559" cy="1723"/>
          </a:xfrm>
        </p:grpSpPr>
        <p:pic>
          <p:nvPicPr>
            <p:cNvPr id="3585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 y="835"/>
              <a:ext cx="2450" cy="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55" name="Text Box 9"/>
            <p:cNvSpPr txBox="1">
              <a:spLocks noChangeArrowheads="1"/>
            </p:cNvSpPr>
            <p:nvPr/>
          </p:nvSpPr>
          <p:spPr bwMode="auto">
            <a:xfrm>
              <a:off x="340" y="709"/>
              <a:ext cx="336"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a:solidFill>
                    <a:srgbClr val="000052"/>
                  </a:solidFill>
                </a:rPr>
                <a:t>1/</a:t>
              </a:r>
              <a:r>
                <a:rPr kumimoji="1" lang="en-US" altLang="zh-CN" sz="2000" i="1">
                  <a:solidFill>
                    <a:srgbClr val="000052"/>
                  </a:solidFill>
                </a:rPr>
                <a:t>y</a:t>
              </a:r>
            </a:p>
          </p:txBody>
        </p:sp>
        <p:sp>
          <p:nvSpPr>
            <p:cNvPr id="35856" name="Text Box 10"/>
            <p:cNvSpPr txBox="1">
              <a:spLocks noChangeArrowheads="1"/>
            </p:cNvSpPr>
            <p:nvPr/>
          </p:nvSpPr>
          <p:spPr bwMode="auto">
            <a:xfrm>
              <a:off x="2426" y="2187"/>
              <a:ext cx="336"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a:solidFill>
                    <a:srgbClr val="000052"/>
                  </a:solidFill>
                </a:rPr>
                <a:t>1/</a:t>
              </a:r>
              <a:r>
                <a:rPr kumimoji="1" lang="en-US" altLang="zh-CN" sz="2000" i="1">
                  <a:solidFill>
                    <a:srgbClr val="000052"/>
                  </a:solidFill>
                </a:rPr>
                <a:t>x</a:t>
              </a:r>
            </a:p>
          </p:txBody>
        </p:sp>
        <p:graphicFrame>
          <p:nvGraphicFramePr>
            <p:cNvPr id="35857" name="Object 11"/>
            <p:cNvGraphicFramePr>
              <a:graphicFrameLocks noChangeAspect="1"/>
            </p:cNvGraphicFramePr>
            <p:nvPr/>
          </p:nvGraphicFramePr>
          <p:xfrm>
            <a:off x="748" y="1071"/>
            <a:ext cx="1111" cy="422"/>
          </p:xfrm>
          <a:graphic>
            <a:graphicData uri="http://schemas.openxmlformats.org/presentationml/2006/ole">
              <mc:AlternateContent xmlns:mc="http://schemas.openxmlformats.org/markup-compatibility/2006">
                <mc:Choice xmlns:v="urn:schemas-microsoft-com:vml" Requires="v">
                  <p:oleObj spid="_x0000_s35858" name="Equation" r:id="rId5" imgW="825500" imgH="419100" progId="Equation.3">
                    <p:embed/>
                  </p:oleObj>
                </mc:Choice>
                <mc:Fallback>
                  <p:oleObj name="Equation" r:id="rId5" imgW="825500" imgH="4191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071"/>
                          <a:ext cx="1111" cy="42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4636" name="Group 12"/>
          <p:cNvGrpSpPr>
            <a:grpSpLocks/>
          </p:cNvGrpSpPr>
          <p:nvPr/>
        </p:nvGrpSpPr>
        <p:grpSpPr bwMode="auto">
          <a:xfrm>
            <a:off x="4686300" y="1265238"/>
            <a:ext cx="4246563" cy="2735262"/>
            <a:chOff x="2736" y="709"/>
            <a:chExt cx="2884" cy="1723"/>
          </a:xfrm>
        </p:grpSpPr>
        <p:sp>
          <p:nvSpPr>
            <p:cNvPr id="35849" name="AutoShape 13"/>
            <p:cNvSpPr>
              <a:spLocks noChangeArrowheads="1"/>
            </p:cNvSpPr>
            <p:nvPr/>
          </p:nvSpPr>
          <p:spPr bwMode="auto">
            <a:xfrm>
              <a:off x="2736" y="1431"/>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pic>
          <p:nvPicPr>
            <p:cNvPr id="3585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845"/>
              <a:ext cx="2495" cy="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5851" name="Object 15"/>
            <p:cNvGraphicFramePr>
              <a:graphicFrameLocks noChangeAspect="1"/>
            </p:cNvGraphicFramePr>
            <p:nvPr/>
          </p:nvGraphicFramePr>
          <p:xfrm>
            <a:off x="4150" y="1525"/>
            <a:ext cx="920" cy="488"/>
          </p:xfrm>
          <a:graphic>
            <a:graphicData uri="http://schemas.openxmlformats.org/presentationml/2006/ole">
              <mc:AlternateContent xmlns:mc="http://schemas.openxmlformats.org/markup-compatibility/2006">
                <mc:Choice xmlns:v="urn:schemas-microsoft-com:vml" Requires="v">
                  <p:oleObj spid="_x0000_s35859" name="Equation" r:id="rId8" imgW="685800" imgH="431640" progId="Equation.3">
                    <p:embed/>
                  </p:oleObj>
                </mc:Choice>
                <mc:Fallback>
                  <p:oleObj name="Equation" r:id="rId8" imgW="685800" imgH="43164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0" y="1525"/>
                          <a:ext cx="920" cy="4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2" name="Text Box 16"/>
            <p:cNvSpPr txBox="1">
              <a:spLocks noChangeArrowheads="1"/>
            </p:cNvSpPr>
            <p:nvPr/>
          </p:nvSpPr>
          <p:spPr bwMode="auto">
            <a:xfrm>
              <a:off x="5284" y="2160"/>
              <a:ext cx="336"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i="1">
                  <a:solidFill>
                    <a:srgbClr val="000052"/>
                  </a:solidFill>
                </a:rPr>
                <a:t>x</a:t>
              </a:r>
            </a:p>
          </p:txBody>
        </p:sp>
        <p:sp>
          <p:nvSpPr>
            <p:cNvPr id="35853" name="Text Box 17"/>
            <p:cNvSpPr txBox="1">
              <a:spLocks noChangeArrowheads="1"/>
            </p:cNvSpPr>
            <p:nvPr/>
          </p:nvSpPr>
          <p:spPr bwMode="auto">
            <a:xfrm>
              <a:off x="3152" y="709"/>
              <a:ext cx="336"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en-US" altLang="zh-CN" sz="2000" i="1">
                  <a:solidFill>
                    <a:srgbClr val="000052"/>
                  </a:solidFill>
                </a:rPr>
                <a:t>y</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94631"/>
                                        </p:tgtEl>
                                        <p:attrNameLst>
                                          <p:attrName>style.visibility</p:attrName>
                                        </p:attrNameLst>
                                      </p:cBhvr>
                                      <p:to>
                                        <p:strVal val="visible"/>
                                      </p:to>
                                    </p:set>
                                    <p:animEffect transition="in" filter="box(in)">
                                      <p:cBhvr>
                                        <p:cTn id="7" dur="500"/>
                                        <p:tgtEl>
                                          <p:spTgt spid="794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94636"/>
                                        </p:tgtEl>
                                        <p:attrNameLst>
                                          <p:attrName>style.visibility</p:attrName>
                                        </p:attrNameLst>
                                      </p:cBhvr>
                                      <p:to>
                                        <p:strVal val="visible"/>
                                      </p:to>
                                    </p:set>
                                    <p:animEffect transition="in" filter="box(out)">
                                      <p:cBhvr>
                                        <p:cTn id="12" dur="500"/>
                                        <p:tgtEl>
                                          <p:spTgt spid="794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4629"/>
                                        </p:tgtEl>
                                        <p:attrNameLst>
                                          <p:attrName>style.visibility</p:attrName>
                                        </p:attrNameLst>
                                      </p:cBhvr>
                                      <p:to>
                                        <p:strVal val="visible"/>
                                      </p:to>
                                    </p:set>
                                    <p:animEffect transition="in" filter="blinds(horizontal)">
                                      <p:cBhvr>
                                        <p:cTn id="17" dur="500"/>
                                        <p:tgtEl>
                                          <p:spTgt spid="794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94628"/>
                                        </p:tgtEl>
                                        <p:attrNameLst>
                                          <p:attrName>style.visibility</p:attrName>
                                        </p:attrNameLst>
                                      </p:cBhvr>
                                      <p:to>
                                        <p:strVal val="visible"/>
                                      </p:to>
                                    </p:set>
                                    <p:animEffect transition="in" filter="checkerboard(down)">
                                      <p:cBhvr>
                                        <p:cTn id="22" dur="500"/>
                                        <p:tgtEl>
                                          <p:spTgt spid="7946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794630"/>
                                        </p:tgtEl>
                                        <p:attrNameLst>
                                          <p:attrName>style.visibility</p:attrName>
                                        </p:attrNameLst>
                                      </p:cBhvr>
                                      <p:to>
                                        <p:strVal val="visible"/>
                                      </p:to>
                                    </p:set>
                                    <p:anim calcmode="lin" valueType="num">
                                      <p:cBhvr>
                                        <p:cTn id="27" dur="500" fill="hold"/>
                                        <p:tgtEl>
                                          <p:spTgt spid="794630"/>
                                        </p:tgtEl>
                                        <p:attrNameLst>
                                          <p:attrName>ppt_x</p:attrName>
                                        </p:attrNameLst>
                                      </p:cBhvr>
                                      <p:tavLst>
                                        <p:tav tm="0">
                                          <p:val>
                                            <p:strVal val="#ppt_x-#ppt_w/2"/>
                                          </p:val>
                                        </p:tav>
                                        <p:tav tm="100000">
                                          <p:val>
                                            <p:strVal val="#ppt_x"/>
                                          </p:val>
                                        </p:tav>
                                      </p:tavLst>
                                    </p:anim>
                                    <p:anim calcmode="lin" valueType="num">
                                      <p:cBhvr>
                                        <p:cTn id="28" dur="500" fill="hold"/>
                                        <p:tgtEl>
                                          <p:spTgt spid="794630"/>
                                        </p:tgtEl>
                                        <p:attrNameLst>
                                          <p:attrName>ppt_y</p:attrName>
                                        </p:attrNameLst>
                                      </p:cBhvr>
                                      <p:tavLst>
                                        <p:tav tm="0">
                                          <p:val>
                                            <p:strVal val="#ppt_y"/>
                                          </p:val>
                                        </p:tav>
                                        <p:tav tm="100000">
                                          <p:val>
                                            <p:strVal val="#ppt_y"/>
                                          </p:val>
                                        </p:tav>
                                      </p:tavLst>
                                    </p:anim>
                                    <p:anim calcmode="lin" valueType="num">
                                      <p:cBhvr>
                                        <p:cTn id="29" dur="500" fill="hold"/>
                                        <p:tgtEl>
                                          <p:spTgt spid="794630"/>
                                        </p:tgtEl>
                                        <p:attrNameLst>
                                          <p:attrName>ppt_w</p:attrName>
                                        </p:attrNameLst>
                                      </p:cBhvr>
                                      <p:tavLst>
                                        <p:tav tm="0">
                                          <p:val>
                                            <p:fltVal val="0"/>
                                          </p:val>
                                        </p:tav>
                                        <p:tav tm="100000">
                                          <p:val>
                                            <p:strVal val="#ppt_w"/>
                                          </p:val>
                                        </p:tav>
                                      </p:tavLst>
                                    </p:anim>
                                    <p:anim calcmode="lin" valueType="num">
                                      <p:cBhvr>
                                        <p:cTn id="30" dur="500" fill="hold"/>
                                        <p:tgtEl>
                                          <p:spTgt spid="7946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8" grpId="0" autoUpdateAnimBg="0"/>
      <p:bldP spid="794629" grpId="0" autoUpdateAnimBg="0"/>
      <p:bldP spid="7946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42938" y="635000"/>
            <a:ext cx="4119562" cy="641350"/>
          </a:xfrm>
        </p:spPr>
        <p:txBody>
          <a:bodyPr/>
          <a:lstStyle/>
          <a:p>
            <a:r>
              <a:rPr lang="en-US" altLang="zh-CN" smtClean="0">
                <a:solidFill>
                  <a:schemeClr val="accent2"/>
                </a:solidFill>
              </a:rPr>
              <a:t>Matlab </a:t>
            </a:r>
            <a:r>
              <a:rPr lang="zh-CN" altLang="en-US" smtClean="0">
                <a:solidFill>
                  <a:schemeClr val="accent2"/>
                </a:solidFill>
              </a:rPr>
              <a:t>统计分析</a:t>
            </a:r>
            <a:endParaRPr lang="zh-CN" altLang="en-US" sz="2400" b="0" i="1" smtClean="0"/>
          </a:p>
        </p:txBody>
      </p:sp>
      <p:sp>
        <p:nvSpPr>
          <p:cNvPr id="796675" name="Rectangle 3"/>
          <p:cNvSpPr>
            <a:spLocks noGrp="1" noChangeArrowheads="1"/>
          </p:cNvSpPr>
          <p:nvPr>
            <p:ph type="body" idx="1"/>
          </p:nvPr>
        </p:nvSpPr>
        <p:spPr>
          <a:xfrm>
            <a:off x="723900" y="5257800"/>
            <a:ext cx="2708275" cy="420688"/>
          </a:xfrm>
        </p:spPr>
        <p:txBody>
          <a:bodyPr/>
          <a:lstStyle/>
          <a:p>
            <a:pPr algn="just"/>
            <a:r>
              <a:rPr kumimoji="1" lang="en-US" altLang="zh-CN" smtClean="0">
                <a:solidFill>
                  <a:srgbClr val="000052"/>
                </a:solidFill>
              </a:rPr>
              <a:t>beta</a:t>
            </a:r>
            <a:r>
              <a:rPr kumimoji="1" lang="zh-CN" altLang="en-US" smtClean="0">
                <a:solidFill>
                  <a:srgbClr val="000052"/>
                </a:solidFill>
              </a:rPr>
              <a:t>的置信区间</a:t>
            </a:r>
          </a:p>
        </p:txBody>
      </p:sp>
      <p:graphicFrame>
        <p:nvGraphicFramePr>
          <p:cNvPr id="796676" name="Group 4"/>
          <p:cNvGraphicFramePr>
            <a:graphicFrameLocks noGrp="1"/>
          </p:cNvGraphicFramePr>
          <p:nvPr/>
        </p:nvGraphicFramePr>
        <p:xfrm>
          <a:off x="808038" y="3640138"/>
          <a:ext cx="7626350" cy="517525"/>
        </p:xfrm>
        <a:graphic>
          <a:graphicData uri="http://schemas.openxmlformats.org/drawingml/2006/table">
            <a:tbl>
              <a:tblPr/>
              <a:tblGrid>
                <a:gridCol w="7626350"/>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48"/>
                          </a:solidFill>
                          <a:effectLst/>
                          <a:latin typeface="Arial" charset="0"/>
                          <a:ea typeface="楷体_GB2312" pitchFamily="49" charset="-122"/>
                        </a:rPr>
                        <a:t>[beta , R , J]  =  nlinfit ( x,y, ’model’ , beta0 )</a:t>
                      </a:r>
                      <a:r>
                        <a:rPr kumimoji="1" lang="en-US" altLang="zh-CN" sz="2800" b="1" i="0" u="none" strike="noStrike" cap="none" normalizeH="0" baseline="0" smtClean="0">
                          <a:ln>
                            <a:noFill/>
                          </a:ln>
                          <a:solidFill>
                            <a:schemeClr val="tx1"/>
                          </a:solidFill>
                          <a:effectLst/>
                          <a:latin typeface="Arial" charset="0"/>
                          <a:ea typeface="宋体" pitchFamily="2" charset="-122"/>
                        </a:rPr>
                        <a:t> </a:t>
                      </a:r>
                      <a:endParaRPr kumimoji="0" lang="en-US" altLang="zh-CN" sz="2800" b="1" i="0" u="none" strike="noStrike" cap="none" normalizeH="0" baseline="0" smtClean="0">
                        <a:ln>
                          <a:noFill/>
                        </a:ln>
                        <a:solidFill>
                          <a:srgbClr val="000048"/>
                        </a:solidFill>
                        <a:effectLst/>
                        <a:latin typeface="Arial" charset="0"/>
                        <a:ea typeface="楷体_GB2312" pitchFamily="49" charset="-122"/>
                      </a:endParaRPr>
                    </a:p>
                  </a:txBody>
                  <a:tcPr marT="45664" marB="4566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CFFCC"/>
                    </a:solidFill>
                  </a:tcPr>
                </a:tc>
              </a:tr>
            </a:tbl>
          </a:graphicData>
        </a:graphic>
      </p:graphicFrame>
      <p:pic>
        <p:nvPicPr>
          <p:cNvPr id="36874" name="Picture 10" descr="C:\Documents and Settings\sun\My Documents\临时\splas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75" y="639763"/>
            <a:ext cx="2203450" cy="642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6875" name="Rectangle 11"/>
          <p:cNvSpPr>
            <a:spLocks noChangeArrowheads="1"/>
          </p:cNvSpPr>
          <p:nvPr/>
        </p:nvSpPr>
        <p:spPr bwMode="auto">
          <a:xfrm>
            <a:off x="746125" y="1357313"/>
            <a:ext cx="3468688" cy="501650"/>
          </a:xfrm>
          <a:prstGeom prst="rect">
            <a:avLst/>
          </a:prstGeom>
          <a:solidFill>
            <a:schemeClr val="accent1"/>
          </a:solidFill>
          <a:ln w="127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en-US" altLang="zh-CN" sz="2600">
                <a:solidFill>
                  <a:srgbClr val="000066"/>
                </a:solidFill>
                <a:latin typeface="Arial" charset="0"/>
                <a:ea typeface="华文琥珀" pitchFamily="2" charset="-122"/>
              </a:rPr>
              <a:t>3</a:t>
            </a:r>
            <a:r>
              <a:rPr lang="zh-CN" altLang="en-US" sz="2600">
                <a:solidFill>
                  <a:srgbClr val="000066"/>
                </a:solidFill>
                <a:latin typeface="Arial" charset="0"/>
                <a:ea typeface="华文琥珀" pitchFamily="2" charset="-122"/>
              </a:rPr>
              <a:t>、回归分析：非线性</a:t>
            </a:r>
          </a:p>
        </p:txBody>
      </p:sp>
      <p:sp>
        <p:nvSpPr>
          <p:cNvPr id="36876" name="Rectangle 12"/>
          <p:cNvSpPr>
            <a:spLocks noChangeArrowheads="1"/>
          </p:cNvSpPr>
          <p:nvPr/>
        </p:nvSpPr>
        <p:spPr bwMode="auto">
          <a:xfrm>
            <a:off x="6773863" y="1209675"/>
            <a:ext cx="2247900" cy="427038"/>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en-US" altLang="zh-CN" sz="2200" i="1">
                <a:solidFill>
                  <a:srgbClr val="9E005E"/>
                </a:solidFill>
                <a:latin typeface="Arial" charset="0"/>
                <a:ea typeface="黑体" pitchFamily="2" charset="-122"/>
              </a:rPr>
              <a:t>statistics toolbox</a:t>
            </a:r>
          </a:p>
        </p:txBody>
      </p:sp>
      <p:sp>
        <p:nvSpPr>
          <p:cNvPr id="796685" name="Text Box 13"/>
          <p:cNvSpPr txBox="1">
            <a:spLocks noChangeArrowheads="1"/>
          </p:cNvSpPr>
          <p:nvPr/>
        </p:nvSpPr>
        <p:spPr bwMode="auto">
          <a:xfrm>
            <a:off x="4706938" y="2328863"/>
            <a:ext cx="2401887" cy="5397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a:solidFill>
                  <a:srgbClr val="000048"/>
                </a:solidFill>
                <a:latin typeface="Arial" charset="0"/>
              </a:rPr>
              <a:t>解释变量：矩阵</a:t>
            </a:r>
            <a:endParaRPr kumimoji="1" lang="zh-CN" altLang="en-US" b="1">
              <a:ea typeface="宋体" pitchFamily="2" charset="-122"/>
            </a:endParaRPr>
          </a:p>
        </p:txBody>
      </p:sp>
      <p:sp>
        <p:nvSpPr>
          <p:cNvPr id="796686" name="Text Box 14"/>
          <p:cNvSpPr txBox="1">
            <a:spLocks noChangeArrowheads="1"/>
          </p:cNvSpPr>
          <p:nvPr/>
        </p:nvSpPr>
        <p:spPr bwMode="auto">
          <a:xfrm>
            <a:off x="5568950" y="4330700"/>
            <a:ext cx="1528763"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模型函数</a:t>
            </a:r>
          </a:p>
        </p:txBody>
      </p:sp>
      <p:sp>
        <p:nvSpPr>
          <p:cNvPr id="796687" name="Text Box 15"/>
          <p:cNvSpPr txBox="1">
            <a:spLocks noChangeArrowheads="1"/>
          </p:cNvSpPr>
          <p:nvPr/>
        </p:nvSpPr>
        <p:spPr bwMode="auto">
          <a:xfrm>
            <a:off x="733425" y="2433638"/>
            <a:ext cx="1795463"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参数估计值</a:t>
            </a:r>
          </a:p>
        </p:txBody>
      </p:sp>
      <p:sp>
        <p:nvSpPr>
          <p:cNvPr id="796688" name="Text Box 16"/>
          <p:cNvSpPr txBox="1">
            <a:spLocks noChangeArrowheads="1"/>
          </p:cNvSpPr>
          <p:nvPr/>
        </p:nvSpPr>
        <p:spPr bwMode="auto">
          <a:xfrm>
            <a:off x="1557338" y="2968625"/>
            <a:ext cx="8794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残差</a:t>
            </a:r>
          </a:p>
        </p:txBody>
      </p:sp>
      <p:sp>
        <p:nvSpPr>
          <p:cNvPr id="796689" name="Text Box 17"/>
          <p:cNvSpPr txBox="1">
            <a:spLocks noChangeArrowheads="1"/>
          </p:cNvSpPr>
          <p:nvPr/>
        </p:nvSpPr>
        <p:spPr bwMode="auto">
          <a:xfrm>
            <a:off x="7351713" y="2349500"/>
            <a:ext cx="1447800"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kumimoji="1" lang="zh-CN" altLang="en-US">
                <a:solidFill>
                  <a:srgbClr val="000052"/>
                </a:solidFill>
                <a:latin typeface="Arial" charset="0"/>
              </a:rPr>
              <a:t>参数初值</a:t>
            </a:r>
          </a:p>
        </p:txBody>
      </p:sp>
      <p:sp>
        <p:nvSpPr>
          <p:cNvPr id="796690" name="Text Box 18"/>
          <p:cNvSpPr txBox="1">
            <a:spLocks noChangeArrowheads="1"/>
          </p:cNvSpPr>
          <p:nvPr/>
        </p:nvSpPr>
        <p:spPr bwMode="auto">
          <a:xfrm>
            <a:off x="5124450" y="2963863"/>
            <a:ext cx="2370138"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被解释变量：列</a:t>
            </a:r>
          </a:p>
        </p:txBody>
      </p:sp>
      <p:sp>
        <p:nvSpPr>
          <p:cNvPr id="796691" name="Text Box 19"/>
          <p:cNvSpPr txBox="1">
            <a:spLocks noChangeArrowheads="1"/>
          </p:cNvSpPr>
          <p:nvPr/>
        </p:nvSpPr>
        <p:spPr bwMode="auto">
          <a:xfrm>
            <a:off x="1387475" y="4335463"/>
            <a:ext cx="3263900"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15000"/>
              </a:spcBef>
            </a:pPr>
            <a:r>
              <a:rPr kumimoji="1" lang="zh-CN" altLang="en-US">
                <a:solidFill>
                  <a:srgbClr val="000052"/>
                </a:solidFill>
                <a:latin typeface="Arial" charset="0"/>
              </a:rPr>
              <a:t>预测误差的</a:t>
            </a:r>
            <a:r>
              <a:rPr kumimoji="1" lang="en-US" altLang="zh-CN">
                <a:solidFill>
                  <a:srgbClr val="000052"/>
                </a:solidFill>
                <a:latin typeface="Arial" charset="0"/>
              </a:rPr>
              <a:t>Jacobi</a:t>
            </a:r>
            <a:r>
              <a:rPr kumimoji="1" lang="zh-CN" altLang="en-US">
                <a:solidFill>
                  <a:srgbClr val="000052"/>
                </a:solidFill>
                <a:latin typeface="Arial" charset="0"/>
              </a:rPr>
              <a:t>矩阵</a:t>
            </a:r>
          </a:p>
        </p:txBody>
      </p:sp>
      <p:sp>
        <p:nvSpPr>
          <p:cNvPr id="796692" name="Line 20"/>
          <p:cNvSpPr>
            <a:spLocks noChangeShapeType="1"/>
          </p:cNvSpPr>
          <p:nvPr/>
        </p:nvSpPr>
        <p:spPr bwMode="auto">
          <a:xfrm>
            <a:off x="1252538" y="2894013"/>
            <a:ext cx="0" cy="76993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96693" name="Line 21"/>
          <p:cNvSpPr>
            <a:spLocks noChangeShapeType="1"/>
          </p:cNvSpPr>
          <p:nvPr/>
        </p:nvSpPr>
        <p:spPr bwMode="auto">
          <a:xfrm>
            <a:off x="7667625" y="2828925"/>
            <a:ext cx="0" cy="79692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96694" name="Line 22"/>
          <p:cNvSpPr>
            <a:spLocks noChangeShapeType="1"/>
          </p:cNvSpPr>
          <p:nvPr/>
        </p:nvSpPr>
        <p:spPr bwMode="auto">
          <a:xfrm flipH="1">
            <a:off x="4884738" y="2881313"/>
            <a:ext cx="12700" cy="7683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96695" name="Line 23"/>
          <p:cNvSpPr>
            <a:spLocks noChangeShapeType="1"/>
          </p:cNvSpPr>
          <p:nvPr/>
        </p:nvSpPr>
        <p:spPr bwMode="auto">
          <a:xfrm>
            <a:off x="2206625" y="3440113"/>
            <a:ext cx="0" cy="18573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96696" name="Line 24"/>
          <p:cNvSpPr>
            <a:spLocks noChangeShapeType="1"/>
          </p:cNvSpPr>
          <p:nvPr/>
        </p:nvSpPr>
        <p:spPr bwMode="auto">
          <a:xfrm>
            <a:off x="5213350" y="3454400"/>
            <a:ext cx="0" cy="1857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96697" name="Line 25"/>
          <p:cNvSpPr>
            <a:spLocks noChangeShapeType="1"/>
          </p:cNvSpPr>
          <p:nvPr/>
        </p:nvSpPr>
        <p:spPr bwMode="auto">
          <a:xfrm flipH="1" flipV="1">
            <a:off x="2709863" y="4127500"/>
            <a:ext cx="1587" cy="22542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96698" name="Line 26"/>
          <p:cNvSpPr>
            <a:spLocks noChangeShapeType="1"/>
          </p:cNvSpPr>
          <p:nvPr/>
        </p:nvSpPr>
        <p:spPr bwMode="auto">
          <a:xfrm flipH="1" flipV="1">
            <a:off x="6022975" y="4087813"/>
            <a:ext cx="1588" cy="22542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aphicFrame>
        <p:nvGraphicFramePr>
          <p:cNvPr id="796699" name="Group 27"/>
          <p:cNvGraphicFramePr>
            <a:graphicFrameLocks noGrp="1"/>
          </p:cNvGraphicFramePr>
          <p:nvPr/>
        </p:nvGraphicFramePr>
        <p:xfrm>
          <a:off x="808038" y="5680075"/>
          <a:ext cx="3584575" cy="474663"/>
        </p:xfrm>
        <a:graphic>
          <a:graphicData uri="http://schemas.openxmlformats.org/drawingml/2006/table">
            <a:tbl>
              <a:tblPr/>
              <a:tblGrid>
                <a:gridCol w="3584575"/>
              </a:tblGrid>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52"/>
                          </a:solidFill>
                          <a:effectLst/>
                          <a:latin typeface="Arial" charset="0"/>
                          <a:ea typeface="楷体_GB2312" pitchFamily="49" charset="-122"/>
                        </a:rPr>
                        <a:t>betaci =nlparci(beta,R,J)</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C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96676"/>
                                        </p:tgtEl>
                                        <p:attrNameLst>
                                          <p:attrName>style.visibility</p:attrName>
                                        </p:attrNameLst>
                                      </p:cBhvr>
                                      <p:to>
                                        <p:strVal val="visible"/>
                                      </p:to>
                                    </p:set>
                                    <p:animEffect transition="in" filter="dissolve">
                                      <p:cBhvr>
                                        <p:cTn id="7" dur="500"/>
                                        <p:tgtEl>
                                          <p:spTgt spid="79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6690"/>
                                        </p:tgtEl>
                                        <p:attrNameLst>
                                          <p:attrName>style.visibility</p:attrName>
                                        </p:attrNameLst>
                                      </p:cBhvr>
                                      <p:to>
                                        <p:strVal val="visible"/>
                                      </p:to>
                                    </p:set>
                                    <p:animEffect transition="in" filter="dissolve">
                                      <p:cBhvr>
                                        <p:cTn id="12" dur="500"/>
                                        <p:tgtEl>
                                          <p:spTgt spid="79669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96696"/>
                                        </p:tgtEl>
                                        <p:attrNameLst>
                                          <p:attrName>style.visibility</p:attrName>
                                        </p:attrNameLst>
                                      </p:cBhvr>
                                      <p:to>
                                        <p:strVal val="visible"/>
                                      </p:to>
                                    </p:set>
                                    <p:animEffect transition="in" filter="dissolve">
                                      <p:cBhvr>
                                        <p:cTn id="16" dur="500"/>
                                        <p:tgtEl>
                                          <p:spTgt spid="7966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96685"/>
                                        </p:tgtEl>
                                        <p:attrNameLst>
                                          <p:attrName>style.visibility</p:attrName>
                                        </p:attrNameLst>
                                      </p:cBhvr>
                                      <p:to>
                                        <p:strVal val="visible"/>
                                      </p:to>
                                    </p:set>
                                    <p:animEffect transition="in" filter="dissolve">
                                      <p:cBhvr>
                                        <p:cTn id="21" dur="500"/>
                                        <p:tgtEl>
                                          <p:spTgt spid="796685"/>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96694"/>
                                        </p:tgtEl>
                                        <p:attrNameLst>
                                          <p:attrName>style.visibility</p:attrName>
                                        </p:attrNameLst>
                                      </p:cBhvr>
                                      <p:to>
                                        <p:strVal val="visible"/>
                                      </p:to>
                                    </p:set>
                                    <p:animEffect transition="in" filter="dissolve">
                                      <p:cBhvr>
                                        <p:cTn id="25" dur="500"/>
                                        <p:tgtEl>
                                          <p:spTgt spid="79669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96686"/>
                                        </p:tgtEl>
                                        <p:attrNameLst>
                                          <p:attrName>style.visibility</p:attrName>
                                        </p:attrNameLst>
                                      </p:cBhvr>
                                      <p:to>
                                        <p:strVal val="visible"/>
                                      </p:to>
                                    </p:set>
                                    <p:animEffect transition="in" filter="dissolve">
                                      <p:cBhvr>
                                        <p:cTn id="30" dur="500"/>
                                        <p:tgtEl>
                                          <p:spTgt spid="796686"/>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796698"/>
                                        </p:tgtEl>
                                        <p:attrNameLst>
                                          <p:attrName>style.visibility</p:attrName>
                                        </p:attrNameLst>
                                      </p:cBhvr>
                                      <p:to>
                                        <p:strVal val="visible"/>
                                      </p:to>
                                    </p:set>
                                    <p:animEffect transition="in" filter="dissolve">
                                      <p:cBhvr>
                                        <p:cTn id="34" dur="500"/>
                                        <p:tgtEl>
                                          <p:spTgt spid="7966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96689"/>
                                        </p:tgtEl>
                                        <p:attrNameLst>
                                          <p:attrName>style.visibility</p:attrName>
                                        </p:attrNameLst>
                                      </p:cBhvr>
                                      <p:to>
                                        <p:strVal val="visible"/>
                                      </p:to>
                                    </p:set>
                                    <p:animEffect transition="in" filter="dissolve">
                                      <p:cBhvr>
                                        <p:cTn id="39" dur="500"/>
                                        <p:tgtEl>
                                          <p:spTgt spid="796689"/>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796693"/>
                                        </p:tgtEl>
                                        <p:attrNameLst>
                                          <p:attrName>style.visibility</p:attrName>
                                        </p:attrNameLst>
                                      </p:cBhvr>
                                      <p:to>
                                        <p:strVal val="visible"/>
                                      </p:to>
                                    </p:set>
                                    <p:animEffect transition="in" filter="dissolve">
                                      <p:cBhvr>
                                        <p:cTn id="43" dur="500"/>
                                        <p:tgtEl>
                                          <p:spTgt spid="79669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796687"/>
                                        </p:tgtEl>
                                        <p:attrNameLst>
                                          <p:attrName>style.visibility</p:attrName>
                                        </p:attrNameLst>
                                      </p:cBhvr>
                                      <p:to>
                                        <p:strVal val="visible"/>
                                      </p:to>
                                    </p:set>
                                    <p:animEffect transition="in" filter="dissolve">
                                      <p:cBhvr>
                                        <p:cTn id="48" dur="500"/>
                                        <p:tgtEl>
                                          <p:spTgt spid="796687"/>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796692"/>
                                        </p:tgtEl>
                                        <p:attrNameLst>
                                          <p:attrName>style.visibility</p:attrName>
                                        </p:attrNameLst>
                                      </p:cBhvr>
                                      <p:to>
                                        <p:strVal val="visible"/>
                                      </p:to>
                                    </p:set>
                                    <p:animEffect transition="in" filter="dissolve">
                                      <p:cBhvr>
                                        <p:cTn id="52" dur="500"/>
                                        <p:tgtEl>
                                          <p:spTgt spid="7966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96688"/>
                                        </p:tgtEl>
                                        <p:attrNameLst>
                                          <p:attrName>style.visibility</p:attrName>
                                        </p:attrNameLst>
                                      </p:cBhvr>
                                      <p:to>
                                        <p:strVal val="visible"/>
                                      </p:to>
                                    </p:set>
                                    <p:animEffect transition="in" filter="dissolve">
                                      <p:cBhvr>
                                        <p:cTn id="57" dur="500"/>
                                        <p:tgtEl>
                                          <p:spTgt spid="796688"/>
                                        </p:tgtEl>
                                      </p:cBhvr>
                                    </p:animEffect>
                                  </p:childTnLst>
                                </p:cTn>
                              </p:par>
                            </p:childTnLst>
                          </p:cTn>
                        </p:par>
                        <p:par>
                          <p:cTn id="58" fill="hold" nodeType="afterGroup">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796695"/>
                                        </p:tgtEl>
                                        <p:attrNameLst>
                                          <p:attrName>style.visibility</p:attrName>
                                        </p:attrNameLst>
                                      </p:cBhvr>
                                      <p:to>
                                        <p:strVal val="visible"/>
                                      </p:to>
                                    </p:set>
                                    <p:animEffect transition="in" filter="dissolve">
                                      <p:cBhvr>
                                        <p:cTn id="61" dur="500"/>
                                        <p:tgtEl>
                                          <p:spTgt spid="79669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96691"/>
                                        </p:tgtEl>
                                        <p:attrNameLst>
                                          <p:attrName>style.visibility</p:attrName>
                                        </p:attrNameLst>
                                      </p:cBhvr>
                                      <p:to>
                                        <p:strVal val="visible"/>
                                      </p:to>
                                    </p:set>
                                    <p:animEffect transition="in" filter="dissolve">
                                      <p:cBhvr>
                                        <p:cTn id="66" dur="500"/>
                                        <p:tgtEl>
                                          <p:spTgt spid="796691"/>
                                        </p:tgtEl>
                                      </p:cBhvr>
                                    </p:animEffect>
                                  </p:childTnLst>
                                </p:cTn>
                              </p:par>
                            </p:childTnLst>
                          </p:cTn>
                        </p:par>
                        <p:par>
                          <p:cTn id="67" fill="hold" nodeType="afterGroup">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796697"/>
                                        </p:tgtEl>
                                        <p:attrNameLst>
                                          <p:attrName>style.visibility</p:attrName>
                                        </p:attrNameLst>
                                      </p:cBhvr>
                                      <p:to>
                                        <p:strVal val="visible"/>
                                      </p:to>
                                    </p:set>
                                    <p:animEffect transition="in" filter="dissolve">
                                      <p:cBhvr>
                                        <p:cTn id="70" dur="500"/>
                                        <p:tgtEl>
                                          <p:spTgt spid="796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96675">
                                            <p:txEl>
                                              <p:pRg st="0" end="0"/>
                                            </p:txEl>
                                          </p:spTgt>
                                        </p:tgtEl>
                                        <p:attrNameLst>
                                          <p:attrName>style.visibility</p:attrName>
                                        </p:attrNameLst>
                                      </p:cBhvr>
                                      <p:to>
                                        <p:strVal val="visible"/>
                                      </p:to>
                                    </p:set>
                                    <p:animEffect transition="in" filter="dissolve">
                                      <p:cBhvr>
                                        <p:cTn id="75" dur="500"/>
                                        <p:tgtEl>
                                          <p:spTgt spid="796675">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796699"/>
                                        </p:tgtEl>
                                        <p:attrNameLst>
                                          <p:attrName>style.visibility</p:attrName>
                                        </p:attrNameLst>
                                      </p:cBhvr>
                                      <p:to>
                                        <p:strVal val="visible"/>
                                      </p:to>
                                    </p:set>
                                    <p:animEffect transition="in" filter="dissolve">
                                      <p:cBhvr>
                                        <p:cTn id="80" dur="500"/>
                                        <p:tgtEl>
                                          <p:spTgt spid="796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autoUpdateAnimBg="0"/>
      <p:bldP spid="796685" grpId="0" animBg="1" autoUpdateAnimBg="0"/>
      <p:bldP spid="796686" grpId="0" animBg="1" autoUpdateAnimBg="0"/>
      <p:bldP spid="796687" grpId="0" animBg="1" autoUpdateAnimBg="0"/>
      <p:bldP spid="796688" grpId="0" animBg="1" autoUpdateAnimBg="0"/>
      <p:bldP spid="796689" grpId="0" animBg="1" autoUpdateAnimBg="0"/>
      <p:bldP spid="796690" grpId="0" animBg="1" autoUpdateAnimBg="0"/>
      <p:bldP spid="796691" grpId="0" animBg="1" autoUpdateAnimBg="0"/>
      <p:bldP spid="796692" grpId="0" animBg="1"/>
      <p:bldP spid="796693" grpId="0" animBg="1"/>
      <p:bldP spid="796694" grpId="0" animBg="1"/>
      <p:bldP spid="796695" grpId="0" animBg="1"/>
      <p:bldP spid="796696" grpId="0" animBg="1"/>
      <p:bldP spid="796697" grpId="0" animBg="1"/>
      <p:bldP spid="79669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74725" y="568325"/>
            <a:ext cx="2263775" cy="485775"/>
          </a:xfrm>
          <a:solidFill>
            <a:schemeClr val="accent1"/>
          </a:solidFill>
          <a:ln>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en-US" altLang="zh-CN" sz="2800" b="0" smtClean="0">
                <a:solidFill>
                  <a:srgbClr val="000056"/>
                </a:solidFill>
                <a:latin typeface="华文琥珀" pitchFamily="2" charset="-122"/>
                <a:ea typeface="华文琥珀" pitchFamily="2" charset="-122"/>
              </a:rPr>
              <a:t>Matlab  </a:t>
            </a:r>
            <a:r>
              <a:rPr lang="zh-CN" altLang="en-US" sz="2800" b="0" smtClean="0">
                <a:solidFill>
                  <a:srgbClr val="000056"/>
                </a:solidFill>
                <a:latin typeface="华文琥珀" pitchFamily="2" charset="-122"/>
                <a:ea typeface="华文琥珀" pitchFamily="2" charset="-122"/>
              </a:rPr>
              <a:t>程序</a:t>
            </a:r>
          </a:p>
        </p:txBody>
      </p:sp>
      <p:sp>
        <p:nvSpPr>
          <p:cNvPr id="798723" name="Rectangle 3"/>
          <p:cNvSpPr>
            <a:spLocks noGrp="1" noChangeArrowheads="1"/>
          </p:cNvSpPr>
          <p:nvPr>
            <p:ph type="body" idx="1"/>
          </p:nvPr>
        </p:nvSpPr>
        <p:spPr>
          <a:xfrm>
            <a:off x="885825" y="1949450"/>
            <a:ext cx="7321550" cy="895350"/>
          </a:xfrm>
        </p:spPr>
        <p:txBody>
          <a:bodyPr/>
          <a:lstStyle/>
          <a:p>
            <a:pPr eaLnBrk="1" hangingPunct="1">
              <a:lnSpc>
                <a:spcPct val="100000"/>
              </a:lnSpc>
              <a:spcBef>
                <a:spcPct val="20000"/>
              </a:spcBef>
              <a:buClrTx/>
              <a:buSzTx/>
              <a:buFontTx/>
              <a:buNone/>
            </a:pPr>
            <a:r>
              <a:rPr kumimoji="1" lang="en-US" altLang="zh-CN" smtClean="0">
                <a:solidFill>
                  <a:srgbClr val="000052"/>
                </a:solidFill>
              </a:rPr>
              <a:t>function  y=f1(beta, x)</a:t>
            </a:r>
          </a:p>
          <a:p>
            <a:pPr eaLnBrk="1" hangingPunct="1">
              <a:lnSpc>
                <a:spcPct val="100000"/>
              </a:lnSpc>
              <a:spcBef>
                <a:spcPct val="20000"/>
              </a:spcBef>
              <a:buClrTx/>
              <a:buSzTx/>
              <a:buFontTx/>
              <a:buNone/>
            </a:pPr>
            <a:r>
              <a:rPr kumimoji="1" lang="en-US" altLang="zh-CN" smtClean="0">
                <a:solidFill>
                  <a:srgbClr val="000052"/>
                </a:solidFill>
              </a:rPr>
              <a:t>y=beta(1)*x./(beta(2)+x);</a:t>
            </a:r>
            <a:endParaRPr lang="en-US" altLang="zh-CN" smtClean="0"/>
          </a:p>
        </p:txBody>
      </p:sp>
      <p:graphicFrame>
        <p:nvGraphicFramePr>
          <p:cNvPr id="798724" name="Object 4"/>
          <p:cNvGraphicFramePr>
            <a:graphicFrameLocks noChangeAspect="1"/>
          </p:cNvGraphicFramePr>
          <p:nvPr/>
        </p:nvGraphicFramePr>
        <p:xfrm>
          <a:off x="3743325" y="895350"/>
          <a:ext cx="1752600" cy="914400"/>
        </p:xfrm>
        <a:graphic>
          <a:graphicData uri="http://schemas.openxmlformats.org/presentationml/2006/ole">
            <mc:AlternateContent xmlns:mc="http://schemas.openxmlformats.org/markup-compatibility/2006">
              <mc:Choice xmlns:v="urn:schemas-microsoft-com:vml" Requires="v">
                <p:oleObj spid="_x0000_s37907" name="Equation" r:id="rId4" imgW="685800" imgH="431640" progId="Equation.3">
                  <p:embed/>
                </p:oleObj>
              </mc:Choice>
              <mc:Fallback>
                <p:oleObj name="Equation" r:id="rId4" imgW="6858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3325" y="895350"/>
                        <a:ext cx="1752600" cy="9144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25" name="Rectangle 5"/>
          <p:cNvSpPr>
            <a:spLocks noChangeArrowheads="1"/>
          </p:cNvSpPr>
          <p:nvPr/>
        </p:nvSpPr>
        <p:spPr bwMode="auto">
          <a:xfrm>
            <a:off x="862013" y="3300413"/>
            <a:ext cx="4462462" cy="246538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nSpc>
                <a:spcPct val="90000"/>
              </a:lnSpc>
              <a:spcBef>
                <a:spcPct val="50000"/>
              </a:spcBef>
              <a:buClr>
                <a:schemeClr val="accent2"/>
              </a:buClr>
              <a:buSzPct val="75000"/>
              <a:buFont typeface="Wingdings" pitchFamily="2" charset="2"/>
              <a:buNone/>
            </a:pPr>
            <a:r>
              <a:rPr lang="en-US" altLang="zh-CN">
                <a:solidFill>
                  <a:srgbClr val="000048"/>
                </a:solidFill>
                <a:latin typeface="Arial" charset="0"/>
              </a:rPr>
              <a:t>x=………… ; y=…………;</a:t>
            </a:r>
          </a:p>
          <a:p>
            <a:pPr>
              <a:lnSpc>
                <a:spcPct val="90000"/>
              </a:lnSpc>
              <a:spcBef>
                <a:spcPct val="50000"/>
              </a:spcBef>
              <a:buClr>
                <a:schemeClr val="accent2"/>
              </a:buClr>
              <a:buSzPct val="75000"/>
              <a:buFont typeface="Wingdings" pitchFamily="2" charset="2"/>
              <a:buNone/>
            </a:pPr>
            <a:r>
              <a:rPr lang="en-US" altLang="zh-CN">
                <a:solidFill>
                  <a:srgbClr val="000048"/>
                </a:solidFill>
                <a:latin typeface="Arial" charset="0"/>
              </a:rPr>
              <a:t>beta0=[195.8027  0.04841];</a:t>
            </a:r>
          </a:p>
          <a:p>
            <a:pPr>
              <a:lnSpc>
                <a:spcPct val="90000"/>
              </a:lnSpc>
              <a:spcBef>
                <a:spcPct val="50000"/>
              </a:spcBef>
              <a:buClr>
                <a:schemeClr val="accent2"/>
              </a:buClr>
              <a:buSzPct val="75000"/>
              <a:buFont typeface="Wingdings" pitchFamily="2" charset="2"/>
              <a:buNone/>
            </a:pPr>
            <a:r>
              <a:rPr lang="en-US" altLang="zh-CN">
                <a:solidFill>
                  <a:srgbClr val="000048"/>
                </a:solidFill>
                <a:latin typeface="Arial" charset="0"/>
              </a:rPr>
              <a:t>[beta,R,J]=nlinfit(x,y,’f1’,beta0);</a:t>
            </a:r>
          </a:p>
          <a:p>
            <a:pPr>
              <a:lnSpc>
                <a:spcPct val="90000"/>
              </a:lnSpc>
              <a:spcBef>
                <a:spcPct val="50000"/>
              </a:spcBef>
              <a:buClr>
                <a:schemeClr val="accent2"/>
              </a:buClr>
              <a:buSzPct val="75000"/>
              <a:buFont typeface="Wingdings" pitchFamily="2" charset="2"/>
              <a:buNone/>
            </a:pPr>
            <a:r>
              <a:rPr lang="en-US" altLang="zh-CN">
                <a:solidFill>
                  <a:srgbClr val="000048"/>
                </a:solidFill>
                <a:latin typeface="Arial" charset="0"/>
              </a:rPr>
              <a:t>betaci=nlparci(beta,R,J);</a:t>
            </a:r>
          </a:p>
          <a:p>
            <a:pPr>
              <a:lnSpc>
                <a:spcPct val="90000"/>
              </a:lnSpc>
              <a:spcBef>
                <a:spcPct val="50000"/>
              </a:spcBef>
              <a:buClr>
                <a:schemeClr val="accent2"/>
              </a:buClr>
              <a:buSzPct val="75000"/>
              <a:buFont typeface="Wingdings" pitchFamily="2" charset="2"/>
              <a:buNone/>
            </a:pPr>
            <a:r>
              <a:rPr lang="en-US" altLang="zh-CN">
                <a:solidFill>
                  <a:srgbClr val="000048"/>
                </a:solidFill>
                <a:latin typeface="Arial" charset="0"/>
              </a:rPr>
              <a:t>beta, betaci</a:t>
            </a:r>
          </a:p>
        </p:txBody>
      </p:sp>
      <p:sp>
        <p:nvSpPr>
          <p:cNvPr id="798726" name="Rectangle 6"/>
          <p:cNvSpPr>
            <a:spLocks noChangeArrowheads="1"/>
          </p:cNvSpPr>
          <p:nvPr/>
        </p:nvSpPr>
        <p:spPr bwMode="auto">
          <a:xfrm>
            <a:off x="7367588" y="2054225"/>
            <a:ext cx="1284287" cy="466725"/>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eaLnBrk="1" hangingPunct="1">
              <a:spcBef>
                <a:spcPct val="50000"/>
              </a:spcBef>
            </a:pPr>
            <a:r>
              <a:rPr lang="en-US" altLang="zh-CN">
                <a:solidFill>
                  <a:srgbClr val="000052"/>
                </a:solidFill>
                <a:latin typeface="Arial" charset="0"/>
              </a:rPr>
              <a:t>f1.m</a:t>
            </a:r>
            <a:r>
              <a:rPr lang="en-US" altLang="zh-CN">
                <a:solidFill>
                  <a:srgbClr val="000048"/>
                </a:solidFill>
                <a:latin typeface="Arial" charset="0"/>
              </a:rPr>
              <a:t> </a:t>
            </a:r>
          </a:p>
        </p:txBody>
      </p:sp>
      <p:sp>
        <p:nvSpPr>
          <p:cNvPr id="798727" name="Rectangle 7"/>
          <p:cNvSpPr>
            <a:spLocks noChangeArrowheads="1"/>
          </p:cNvSpPr>
          <p:nvPr/>
        </p:nvSpPr>
        <p:spPr bwMode="auto">
          <a:xfrm>
            <a:off x="7327900" y="3405188"/>
            <a:ext cx="1284288" cy="466725"/>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eaLnBrk="1" hangingPunct="1">
              <a:spcBef>
                <a:spcPct val="50000"/>
              </a:spcBef>
            </a:pPr>
            <a:r>
              <a:rPr lang="en-US" altLang="zh-CN">
                <a:solidFill>
                  <a:srgbClr val="000052"/>
                </a:solidFill>
                <a:latin typeface="Arial" charset="0"/>
              </a:rPr>
              <a:t>mei5.m</a:t>
            </a:r>
            <a:r>
              <a:rPr lang="en-US" altLang="zh-CN">
                <a:solidFill>
                  <a:srgbClr val="000048"/>
                </a:solidFill>
                <a:latin typeface="Arial" charset="0"/>
              </a:rPr>
              <a:t> </a:t>
            </a:r>
          </a:p>
        </p:txBody>
      </p:sp>
      <p:graphicFrame>
        <p:nvGraphicFramePr>
          <p:cNvPr id="798728" name="Group 8"/>
          <p:cNvGraphicFramePr>
            <a:graphicFrameLocks noGrp="1"/>
          </p:cNvGraphicFramePr>
          <p:nvPr/>
        </p:nvGraphicFramePr>
        <p:xfrm>
          <a:off x="4783138" y="4995863"/>
          <a:ext cx="3871912" cy="731838"/>
        </p:xfrm>
        <a:graphic>
          <a:graphicData uri="http://schemas.openxmlformats.org/drawingml/2006/table">
            <a:tbl>
              <a:tblPr/>
              <a:tblGrid>
                <a:gridCol w="1301750"/>
                <a:gridCol w="2570162"/>
              </a:tblGrid>
              <a:tr h="365919">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212.6819</a:t>
                      </a:r>
                    </a:p>
                  </a:txBody>
                  <a:tcPr marT="45740" marB="4574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[197.2029 228.1609]</a:t>
                      </a:r>
                    </a:p>
                  </a:txBody>
                  <a:tcPr marT="45740" marB="4574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65919">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0.0641</a:t>
                      </a:r>
                    </a:p>
                  </a:txBody>
                  <a:tcPr marT="45740" marB="4574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0" i="0" u="none" strike="noStrike" cap="none" normalizeH="0" baseline="0" smtClean="0">
                          <a:ln>
                            <a:noFill/>
                          </a:ln>
                          <a:solidFill>
                            <a:srgbClr val="000048"/>
                          </a:solidFill>
                          <a:effectLst/>
                          <a:latin typeface="Arial" charset="0"/>
                          <a:ea typeface="楷体_GB2312" pitchFamily="49" charset="-122"/>
                        </a:rPr>
                        <a:t>[0.0457    0.0826 ]</a:t>
                      </a:r>
                    </a:p>
                  </a:txBody>
                  <a:tcPr marT="45740" marB="4574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98724"/>
                                        </p:tgtEl>
                                        <p:attrNameLst>
                                          <p:attrName>style.visibility</p:attrName>
                                        </p:attrNameLst>
                                      </p:cBhvr>
                                      <p:to>
                                        <p:strVal val="visible"/>
                                      </p:to>
                                    </p:set>
                                    <p:animEffect transition="in" filter="dissolve">
                                      <p:cBhvr>
                                        <p:cTn id="7" dur="500"/>
                                        <p:tgtEl>
                                          <p:spTgt spid="798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8723">
                                            <p:txEl>
                                              <p:pRg st="0" end="0"/>
                                            </p:txEl>
                                          </p:spTgt>
                                        </p:tgtEl>
                                        <p:attrNameLst>
                                          <p:attrName>style.visibility</p:attrName>
                                        </p:attrNameLst>
                                      </p:cBhvr>
                                      <p:to>
                                        <p:strVal val="visible"/>
                                      </p:to>
                                    </p:set>
                                    <p:animEffect transition="in" filter="dissolve">
                                      <p:cBhvr>
                                        <p:cTn id="12" dur="500"/>
                                        <p:tgtEl>
                                          <p:spTgt spid="798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8723">
                                            <p:txEl>
                                              <p:pRg st="1" end="1"/>
                                            </p:txEl>
                                          </p:spTgt>
                                        </p:tgtEl>
                                        <p:attrNameLst>
                                          <p:attrName>style.visibility</p:attrName>
                                        </p:attrNameLst>
                                      </p:cBhvr>
                                      <p:to>
                                        <p:strVal val="visible"/>
                                      </p:to>
                                    </p:set>
                                    <p:animEffect transition="in" filter="dissolve">
                                      <p:cBhvr>
                                        <p:cTn id="17" dur="500"/>
                                        <p:tgtEl>
                                          <p:spTgt spid="798723">
                                            <p:txEl>
                                              <p:pRg st="1" end="1"/>
                                            </p:txEl>
                                          </p:spTgt>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798726"/>
                                        </p:tgtEl>
                                        <p:attrNameLst>
                                          <p:attrName>style.visibility</p:attrName>
                                        </p:attrNameLst>
                                      </p:cBhvr>
                                      <p:to>
                                        <p:strVal val="visible"/>
                                      </p:to>
                                    </p:set>
                                    <p:animEffect transition="in" filter="dissolve">
                                      <p:cBhvr>
                                        <p:cTn id="21" dur="500"/>
                                        <p:tgtEl>
                                          <p:spTgt spid="7987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98725"/>
                                        </p:tgtEl>
                                        <p:attrNameLst>
                                          <p:attrName>style.visibility</p:attrName>
                                        </p:attrNameLst>
                                      </p:cBhvr>
                                      <p:to>
                                        <p:strVal val="visible"/>
                                      </p:to>
                                    </p:set>
                                    <p:animEffect transition="in" filter="dissolve">
                                      <p:cBhvr>
                                        <p:cTn id="26" dur="500"/>
                                        <p:tgtEl>
                                          <p:spTgt spid="798725"/>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98727"/>
                                        </p:tgtEl>
                                        <p:attrNameLst>
                                          <p:attrName>style.visibility</p:attrName>
                                        </p:attrNameLst>
                                      </p:cBhvr>
                                      <p:to>
                                        <p:strVal val="visible"/>
                                      </p:to>
                                    </p:set>
                                    <p:animEffect transition="in" filter="dissolve">
                                      <p:cBhvr>
                                        <p:cTn id="30" dur="500"/>
                                        <p:tgtEl>
                                          <p:spTgt spid="7987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98728"/>
                                        </p:tgtEl>
                                        <p:attrNameLst>
                                          <p:attrName>style.visibility</p:attrName>
                                        </p:attrNameLst>
                                      </p:cBhvr>
                                      <p:to>
                                        <p:strVal val="visible"/>
                                      </p:to>
                                    </p:set>
                                    <p:animEffect transition="in" filter="dissolve">
                                      <p:cBhvr>
                                        <p:cTn id="35" dur="500"/>
                                        <p:tgtEl>
                                          <p:spTgt spid="79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build="p" autoUpdateAnimBg="0"/>
      <p:bldP spid="798725" grpId="0" autoUpdateAnimBg="0"/>
      <p:bldP spid="798726" grpId="0" animBg="1" autoUpdateAnimBg="0"/>
      <p:bldP spid="79872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8163" y="620713"/>
            <a:ext cx="1862137"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结果分析</a:t>
            </a:r>
          </a:p>
        </p:txBody>
      </p:sp>
      <p:sp>
        <p:nvSpPr>
          <p:cNvPr id="800771" name="Rectangle 3"/>
          <p:cNvSpPr>
            <a:spLocks noGrp="1" noChangeArrowheads="1"/>
          </p:cNvSpPr>
          <p:nvPr>
            <p:ph type="body" idx="1"/>
          </p:nvPr>
        </p:nvSpPr>
        <p:spPr>
          <a:xfrm>
            <a:off x="512763" y="3248025"/>
            <a:ext cx="3743325" cy="2940050"/>
          </a:xfrm>
        </p:spPr>
        <p:txBody>
          <a:bodyPr/>
          <a:lstStyle/>
          <a:p>
            <a:r>
              <a:rPr lang="zh-CN" altLang="en-US" smtClean="0"/>
              <a:t>最终反应速度为</a:t>
            </a:r>
          </a:p>
          <a:p>
            <a:endParaRPr lang="zh-CN" altLang="en-US" smtClean="0"/>
          </a:p>
          <a:p>
            <a:r>
              <a:rPr lang="zh-CN" altLang="en-US" smtClean="0"/>
              <a:t>半速度点</a:t>
            </a:r>
            <a:r>
              <a:rPr lang="en-US" altLang="zh-CN" smtClean="0"/>
              <a:t>(</a:t>
            </a:r>
            <a:r>
              <a:rPr lang="zh-CN" altLang="en-US" smtClean="0"/>
              <a:t>达到最终速度一半时的</a:t>
            </a:r>
            <a:r>
              <a:rPr lang="en-US" altLang="zh-CN" smtClean="0"/>
              <a:t>x</a:t>
            </a:r>
            <a:r>
              <a:rPr lang="zh-CN" altLang="en-US" smtClean="0"/>
              <a:t>值 </a:t>
            </a:r>
            <a:r>
              <a:rPr lang="en-US" altLang="zh-CN" smtClean="0"/>
              <a:t>)</a:t>
            </a:r>
            <a:r>
              <a:rPr lang="zh-CN" altLang="en-US" smtClean="0"/>
              <a:t>为</a:t>
            </a:r>
          </a:p>
          <a:p>
            <a:endParaRPr lang="zh-CN" altLang="en-US" smtClean="0"/>
          </a:p>
          <a:p>
            <a:r>
              <a:rPr lang="zh-CN" altLang="en-US" smtClean="0"/>
              <a:t>效果</a:t>
            </a:r>
          </a:p>
        </p:txBody>
      </p:sp>
      <p:graphicFrame>
        <p:nvGraphicFramePr>
          <p:cNvPr id="800772" name="Group 4"/>
          <p:cNvGraphicFramePr>
            <a:graphicFrameLocks noGrp="1"/>
          </p:cNvGraphicFramePr>
          <p:nvPr/>
        </p:nvGraphicFramePr>
        <p:xfrm>
          <a:off x="944563" y="1616075"/>
          <a:ext cx="6321425" cy="1441451"/>
        </p:xfrm>
        <a:graphic>
          <a:graphicData uri="http://schemas.openxmlformats.org/drawingml/2006/table">
            <a:tbl>
              <a:tblPr/>
              <a:tblGrid>
                <a:gridCol w="950912"/>
                <a:gridCol w="1695450"/>
                <a:gridCol w="3675063"/>
              </a:tblGrid>
              <a:tr h="481013">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1" i="0" u="none" strike="noStrike" cap="none" normalizeH="0" baseline="0" smtClean="0">
                          <a:ln>
                            <a:noFill/>
                          </a:ln>
                          <a:solidFill>
                            <a:srgbClr val="000040"/>
                          </a:solidFill>
                          <a:effectLst/>
                          <a:latin typeface="楷体_GB2312" pitchFamily="49" charset="-122"/>
                          <a:ea typeface="楷体_GB2312" pitchFamily="49" charset="-122"/>
                        </a:rPr>
                        <a:t>参数</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1" i="0" u="none" strike="noStrike" cap="none" normalizeH="0" baseline="0" smtClean="0">
                          <a:ln>
                            <a:noFill/>
                          </a:ln>
                          <a:solidFill>
                            <a:srgbClr val="000040"/>
                          </a:solidFill>
                          <a:effectLst/>
                          <a:latin typeface="楷体_GB2312" pitchFamily="49" charset="-122"/>
                          <a:ea typeface="楷体_GB2312" pitchFamily="49" charset="-122"/>
                        </a:rPr>
                        <a:t>估计值</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1" i="0" u="none" strike="noStrike" cap="none" normalizeH="0" baseline="0" smtClean="0">
                          <a:ln>
                            <a:noFill/>
                          </a:ln>
                          <a:solidFill>
                            <a:srgbClr val="000040"/>
                          </a:solidFill>
                          <a:effectLst/>
                          <a:latin typeface="楷体_GB2312" pitchFamily="49" charset="-122"/>
                          <a:ea typeface="楷体_GB2312" pitchFamily="49" charset="-122"/>
                        </a:rPr>
                        <a:t>置信区间</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79425">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1" i="1" u="none" strike="noStrike" cap="none" normalizeH="0" baseline="0" smtClean="0">
                          <a:ln>
                            <a:noFill/>
                          </a:ln>
                          <a:solidFill>
                            <a:srgbClr val="000040"/>
                          </a:solidFill>
                          <a:effectLst/>
                          <a:latin typeface="楷体_GB2312" pitchFamily="49" charset="-122"/>
                          <a:ea typeface="楷体_GB2312" pitchFamily="49" charset="-122"/>
                          <a:sym typeface="Symbol" pitchFamily="18" charset="2"/>
                        </a:rPr>
                        <a:t></a:t>
                      </a:r>
                      <a:r>
                        <a:rPr kumimoji="0" lang="en-US" altLang="zh-CN" sz="2400" b="1" i="0" u="none" strike="noStrike" cap="none" normalizeH="0" baseline="-30000" smtClean="0">
                          <a:ln>
                            <a:noFill/>
                          </a:ln>
                          <a:solidFill>
                            <a:srgbClr val="000040"/>
                          </a:solidFill>
                          <a:effectLst/>
                          <a:latin typeface="楷体_GB2312" pitchFamily="49" charset="-122"/>
                          <a:ea typeface="楷体_GB2312" pitchFamily="49" charset="-122"/>
                        </a:rPr>
                        <a:t>1</a:t>
                      </a:r>
                      <a:endParaRPr kumimoji="0" lang="en-US" altLang="zh-CN" sz="2400" b="1" i="1" u="none" strike="noStrike" cap="none" normalizeH="0" baseline="0" smtClean="0">
                        <a:ln>
                          <a:noFill/>
                        </a:ln>
                        <a:solidFill>
                          <a:srgbClr val="000040"/>
                        </a:solidFill>
                        <a:effectLst/>
                        <a:latin typeface="楷体_GB2312" pitchFamily="49" charset="-122"/>
                        <a:ea typeface="楷体_GB2312" pitchFamily="49" charset="-122"/>
                        <a:sym typeface="Symbol" pitchFamily="18" charset="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212.6819</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[197.2029  228.1609]</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81013">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1" i="1" u="none" strike="noStrike" cap="none" normalizeH="0" baseline="0" smtClean="0">
                          <a:ln>
                            <a:noFill/>
                          </a:ln>
                          <a:solidFill>
                            <a:srgbClr val="000040"/>
                          </a:solidFill>
                          <a:effectLst/>
                          <a:latin typeface="楷体_GB2312" pitchFamily="49" charset="-122"/>
                          <a:ea typeface="楷体_GB2312" pitchFamily="49" charset="-122"/>
                          <a:sym typeface="Symbol" pitchFamily="18" charset="2"/>
                        </a:rPr>
                        <a:t></a:t>
                      </a:r>
                      <a:r>
                        <a:rPr kumimoji="0" lang="en-US" altLang="zh-CN" sz="2400" b="1" i="0" u="none" strike="noStrike" cap="none" normalizeH="0" baseline="-30000" smtClean="0">
                          <a:ln>
                            <a:noFill/>
                          </a:ln>
                          <a:solidFill>
                            <a:srgbClr val="000040"/>
                          </a:solidFill>
                          <a:effectLst/>
                          <a:latin typeface="楷体_GB2312" pitchFamily="49" charset="-122"/>
                          <a:ea typeface="楷体_GB2312" pitchFamily="49" charset="-122"/>
                        </a:rPr>
                        <a:t>2</a:t>
                      </a:r>
                      <a:endParaRPr kumimoji="0" lang="en-US" altLang="zh-CN" sz="2400" b="1" i="1" u="none" strike="noStrike" cap="none" normalizeH="0" baseline="0" smtClean="0">
                        <a:ln>
                          <a:noFill/>
                        </a:ln>
                        <a:solidFill>
                          <a:srgbClr val="000040"/>
                        </a:solidFill>
                        <a:effectLst/>
                        <a:latin typeface="楷体_GB2312" pitchFamily="49" charset="-122"/>
                        <a:ea typeface="楷体_GB2312" pitchFamily="49" charset="-122"/>
                        <a:sym typeface="Symbol" pitchFamily="18" charset="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0.0641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230188" marR="0" lvl="0" indent="-230188"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[0.0457    0.0826 ]</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graphicFrame>
        <p:nvGraphicFramePr>
          <p:cNvPr id="38934" name="Object 22"/>
          <p:cNvGraphicFramePr>
            <a:graphicFrameLocks noChangeAspect="1"/>
          </p:cNvGraphicFramePr>
          <p:nvPr/>
        </p:nvGraphicFramePr>
        <p:xfrm>
          <a:off x="5524500" y="622300"/>
          <a:ext cx="1752600" cy="914400"/>
        </p:xfrm>
        <a:graphic>
          <a:graphicData uri="http://schemas.openxmlformats.org/presentationml/2006/ole">
            <mc:AlternateContent xmlns:mc="http://schemas.openxmlformats.org/markup-compatibility/2006">
              <mc:Choice xmlns:v="urn:schemas-microsoft-com:vml" Requires="v">
                <p:oleObj spid="_x0000_s38941" name="Equation" r:id="rId4" imgW="685800" imgH="431640" progId="Equation.3">
                  <p:embed/>
                </p:oleObj>
              </mc:Choice>
              <mc:Fallback>
                <p:oleObj name="Equation" r:id="rId4" imgW="685800" imgH="43164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622300"/>
                        <a:ext cx="1752600" cy="914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00791" name="Object 23"/>
          <p:cNvGraphicFramePr>
            <a:graphicFrameLocks noChangeAspect="1"/>
          </p:cNvGraphicFramePr>
          <p:nvPr/>
        </p:nvGraphicFramePr>
        <p:xfrm>
          <a:off x="2063750" y="3781425"/>
          <a:ext cx="1795463" cy="449263"/>
        </p:xfrm>
        <a:graphic>
          <a:graphicData uri="http://schemas.openxmlformats.org/presentationml/2006/ole">
            <mc:AlternateContent xmlns:mc="http://schemas.openxmlformats.org/markup-compatibility/2006">
              <mc:Choice xmlns:v="urn:schemas-microsoft-com:vml" Requires="v">
                <p:oleObj spid="_x0000_s38942" name="Equation" r:id="rId6" imgW="901309" imgH="241195" progId="Equation.3">
                  <p:embed/>
                </p:oleObj>
              </mc:Choice>
              <mc:Fallback>
                <p:oleObj name="Equation" r:id="rId6" imgW="901309" imgH="241195"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3781425"/>
                        <a:ext cx="1795463" cy="449263"/>
                      </a:xfrm>
                      <a:prstGeom prst="rect">
                        <a:avLst/>
                      </a:prstGeom>
                      <a:noFill/>
                      <a:ln>
                        <a:noFill/>
                      </a:ln>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0792" name="Object 24"/>
          <p:cNvGraphicFramePr>
            <a:graphicFrameLocks noChangeAspect="1"/>
          </p:cNvGraphicFramePr>
          <p:nvPr/>
        </p:nvGraphicFramePr>
        <p:xfrm>
          <a:off x="2405063" y="5106988"/>
          <a:ext cx="1373187" cy="438150"/>
        </p:xfrm>
        <a:graphic>
          <a:graphicData uri="http://schemas.openxmlformats.org/presentationml/2006/ole">
            <mc:AlternateContent xmlns:mc="http://schemas.openxmlformats.org/markup-compatibility/2006">
              <mc:Choice xmlns:v="urn:schemas-microsoft-com:vml" Requires="v">
                <p:oleObj spid="_x0000_s38943" name="Equation" r:id="rId8" imgW="761669" imgH="241195" progId="Equation.3">
                  <p:embed/>
                </p:oleObj>
              </mc:Choice>
              <mc:Fallback>
                <p:oleObj name="Equation" r:id="rId8" imgW="761669" imgH="241195"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5063" y="5106988"/>
                        <a:ext cx="1373187" cy="438150"/>
                      </a:xfrm>
                      <a:prstGeom prst="rect">
                        <a:avLst/>
                      </a:prstGeom>
                      <a:noFill/>
                      <a:ln>
                        <a:noFill/>
                      </a:ln>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0793" name="Group 25"/>
          <p:cNvGrpSpPr>
            <a:grpSpLocks/>
          </p:cNvGrpSpPr>
          <p:nvPr/>
        </p:nvGrpSpPr>
        <p:grpSpPr bwMode="auto">
          <a:xfrm>
            <a:off x="4667250" y="3627438"/>
            <a:ext cx="3973513" cy="2376487"/>
            <a:chOff x="3399" y="799"/>
            <a:chExt cx="2361" cy="1497"/>
          </a:xfrm>
        </p:grpSpPr>
        <p:pic>
          <p:nvPicPr>
            <p:cNvPr id="38939"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9" y="799"/>
              <a:ext cx="2361"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40" name="Rectangle 27"/>
            <p:cNvSpPr>
              <a:spLocks noChangeArrowheads="1"/>
            </p:cNvSpPr>
            <p:nvPr/>
          </p:nvSpPr>
          <p:spPr bwMode="auto">
            <a:xfrm>
              <a:off x="4241" y="1525"/>
              <a:ext cx="1090" cy="44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000" b="1">
                  <a:solidFill>
                    <a:srgbClr val="000040"/>
                  </a:solidFill>
                  <a:latin typeface="楷体_GB2312" pitchFamily="49" charset="-122"/>
                </a:rPr>
                <a:t>o -</a:t>
              </a:r>
              <a:r>
                <a:rPr kumimoji="1" lang="zh-CN" altLang="en-US" sz="2000" b="1">
                  <a:solidFill>
                    <a:srgbClr val="000040"/>
                  </a:solidFill>
                  <a:latin typeface="楷体_GB2312" pitchFamily="49" charset="-122"/>
                </a:rPr>
                <a:t>原始数据</a:t>
              </a:r>
            </a:p>
            <a:p>
              <a:pPr eaLnBrk="1" hangingPunct="1"/>
              <a:r>
                <a:rPr kumimoji="1" lang="en-US" altLang="zh-CN" sz="2000" b="1">
                  <a:solidFill>
                    <a:srgbClr val="000040"/>
                  </a:solidFill>
                  <a:latin typeface="楷体_GB2312" pitchFamily="49" charset="-122"/>
                </a:rPr>
                <a:t>+ -</a:t>
              </a:r>
              <a:r>
                <a:rPr kumimoji="1" lang="zh-CN" altLang="en-US" sz="2000" b="1">
                  <a:solidFill>
                    <a:srgbClr val="000040"/>
                  </a:solidFill>
                  <a:latin typeface="楷体_GB2312" pitchFamily="49" charset="-122"/>
                </a:rPr>
                <a:t>拟合结果 </a:t>
              </a:r>
            </a:p>
          </p:txBody>
        </p:sp>
      </p:grpSp>
      <p:sp>
        <p:nvSpPr>
          <p:cNvPr id="800796" name="Rectangle 28"/>
          <p:cNvSpPr>
            <a:spLocks noChangeArrowheads="1"/>
          </p:cNvSpPr>
          <p:nvPr/>
        </p:nvSpPr>
        <p:spPr bwMode="auto">
          <a:xfrm>
            <a:off x="7340600" y="3246438"/>
            <a:ext cx="1284288" cy="466725"/>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eaLnBrk="1" hangingPunct="1">
              <a:spcBef>
                <a:spcPct val="50000"/>
              </a:spcBef>
            </a:pPr>
            <a:r>
              <a:rPr lang="en-US" altLang="zh-CN">
                <a:solidFill>
                  <a:srgbClr val="000052"/>
                </a:solidFill>
                <a:latin typeface="Arial" charset="0"/>
              </a:rPr>
              <a:t>mei6.m</a:t>
            </a:r>
            <a:r>
              <a:rPr lang="en-US" altLang="zh-CN">
                <a:solidFill>
                  <a:srgbClr val="000048"/>
                </a:solidFill>
                <a:latin typeface="Arial"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animEffect transition="in" filter="dissolve">
                                      <p:cBhvr>
                                        <p:cTn id="7" dur="500"/>
                                        <p:tgtEl>
                                          <p:spTgt spid="80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0771">
                                            <p:txEl>
                                              <p:pRg st="2" end="2"/>
                                            </p:txEl>
                                          </p:spTgt>
                                        </p:tgtEl>
                                        <p:attrNameLst>
                                          <p:attrName>style.visibility</p:attrName>
                                        </p:attrNameLst>
                                      </p:cBhvr>
                                      <p:to>
                                        <p:strVal val="visible"/>
                                      </p:to>
                                    </p:set>
                                    <p:animEffect transition="in" filter="dissolve">
                                      <p:cBhvr>
                                        <p:cTn id="12" dur="500"/>
                                        <p:tgtEl>
                                          <p:spTgt spid="800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0771">
                                            <p:txEl>
                                              <p:pRg st="4" end="4"/>
                                            </p:txEl>
                                          </p:spTgt>
                                        </p:tgtEl>
                                        <p:attrNameLst>
                                          <p:attrName>style.visibility</p:attrName>
                                        </p:attrNameLst>
                                      </p:cBhvr>
                                      <p:to>
                                        <p:strVal val="visible"/>
                                      </p:to>
                                    </p:set>
                                    <p:animEffect transition="in" filter="dissolve">
                                      <p:cBhvr>
                                        <p:cTn id="17" dur="500"/>
                                        <p:tgtEl>
                                          <p:spTgt spid="8007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00791"/>
                                        </p:tgtEl>
                                        <p:attrNameLst>
                                          <p:attrName>style.visibility</p:attrName>
                                        </p:attrNameLst>
                                      </p:cBhvr>
                                      <p:to>
                                        <p:strVal val="visible"/>
                                      </p:to>
                                    </p:set>
                                    <p:animEffect transition="in" filter="dissolve">
                                      <p:cBhvr>
                                        <p:cTn id="22" dur="500"/>
                                        <p:tgtEl>
                                          <p:spTgt spid="8007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00792"/>
                                        </p:tgtEl>
                                        <p:attrNameLst>
                                          <p:attrName>style.visibility</p:attrName>
                                        </p:attrNameLst>
                                      </p:cBhvr>
                                      <p:to>
                                        <p:strVal val="visible"/>
                                      </p:to>
                                    </p:set>
                                    <p:animEffect transition="in" filter="dissolve">
                                      <p:cBhvr>
                                        <p:cTn id="27" dur="500"/>
                                        <p:tgtEl>
                                          <p:spTgt spid="8007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00796"/>
                                        </p:tgtEl>
                                        <p:attrNameLst>
                                          <p:attrName>style.visibility</p:attrName>
                                        </p:attrNameLst>
                                      </p:cBhvr>
                                      <p:to>
                                        <p:strVal val="visible"/>
                                      </p:to>
                                    </p:set>
                                    <p:animEffect transition="in" filter="dissolve">
                                      <p:cBhvr>
                                        <p:cTn id="32" dur="500"/>
                                        <p:tgtEl>
                                          <p:spTgt spid="8007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00793"/>
                                        </p:tgtEl>
                                        <p:attrNameLst>
                                          <p:attrName>style.visibility</p:attrName>
                                        </p:attrNameLst>
                                      </p:cBhvr>
                                      <p:to>
                                        <p:strVal val="visible"/>
                                      </p:to>
                                    </p:set>
                                    <p:animEffect transition="in" filter="dissolve">
                                      <p:cBhvr>
                                        <p:cTn id="37" dur="500"/>
                                        <p:tgtEl>
                                          <p:spTgt spid="800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autoUpdateAnimBg="0"/>
      <p:bldP spid="80079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8988" y="646113"/>
            <a:ext cx="1654175"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其它输出</a:t>
            </a:r>
          </a:p>
        </p:txBody>
      </p:sp>
      <p:sp>
        <p:nvSpPr>
          <p:cNvPr id="802819" name="Rectangle 3"/>
          <p:cNvSpPr>
            <a:spLocks noGrp="1" noChangeArrowheads="1"/>
          </p:cNvSpPr>
          <p:nvPr>
            <p:ph type="body" idx="1"/>
          </p:nvPr>
        </p:nvSpPr>
        <p:spPr>
          <a:xfrm>
            <a:off x="793750" y="4189413"/>
            <a:ext cx="7321550" cy="2063750"/>
          </a:xfrm>
        </p:spPr>
        <p:txBody>
          <a:bodyPr/>
          <a:lstStyle/>
          <a:p>
            <a:r>
              <a:rPr kumimoji="1" lang="zh-CN" altLang="en-US" b="1" smtClean="0">
                <a:solidFill>
                  <a:srgbClr val="000030"/>
                </a:solidFill>
              </a:rPr>
              <a:t>给出交互画面</a:t>
            </a:r>
          </a:p>
          <a:p>
            <a:r>
              <a:rPr kumimoji="1" lang="zh-CN" altLang="en-US" b="1" smtClean="0">
                <a:solidFill>
                  <a:srgbClr val="000030"/>
                </a:solidFill>
              </a:rPr>
              <a:t>拖动画面的十字线，得</a:t>
            </a:r>
            <a:r>
              <a:rPr kumimoji="1" lang="en-US" altLang="zh-CN" b="1" smtClean="0">
                <a:solidFill>
                  <a:srgbClr val="000030"/>
                </a:solidFill>
              </a:rPr>
              <a:t>y</a:t>
            </a:r>
            <a:r>
              <a:rPr kumimoji="1" lang="zh-CN" altLang="en-US" b="1" smtClean="0">
                <a:solidFill>
                  <a:srgbClr val="000030"/>
                </a:solidFill>
              </a:rPr>
              <a:t>的预测值和预测区间</a:t>
            </a:r>
          </a:p>
          <a:p>
            <a:r>
              <a:rPr kumimoji="1" lang="zh-CN" altLang="en-US" b="1" smtClean="0">
                <a:solidFill>
                  <a:srgbClr val="000030"/>
                </a:solidFill>
              </a:rPr>
              <a:t>画面左下方的</a:t>
            </a:r>
            <a:r>
              <a:rPr kumimoji="1" lang="en-US" altLang="zh-CN" b="1" smtClean="0">
                <a:solidFill>
                  <a:srgbClr val="000030"/>
                </a:solidFill>
              </a:rPr>
              <a:t>Export </a:t>
            </a:r>
            <a:r>
              <a:rPr kumimoji="1" lang="zh-CN" altLang="en-US" b="1" smtClean="0">
                <a:solidFill>
                  <a:srgbClr val="000030"/>
                </a:solidFill>
              </a:rPr>
              <a:t>输出其它统计结果。</a:t>
            </a:r>
          </a:p>
          <a:p>
            <a:r>
              <a:rPr kumimoji="1" lang="zh-CN" altLang="en-US" b="1" smtClean="0">
                <a:solidFill>
                  <a:srgbClr val="000030"/>
                </a:solidFill>
              </a:rPr>
              <a:t>剩余标准差</a:t>
            </a:r>
            <a:r>
              <a:rPr kumimoji="1" lang="en-US" altLang="zh-CN" b="1" i="1" smtClean="0">
                <a:solidFill>
                  <a:srgbClr val="000030"/>
                </a:solidFill>
              </a:rPr>
              <a:t>s</a:t>
            </a:r>
            <a:r>
              <a:rPr kumimoji="1" lang="en-US" altLang="zh-CN" b="1" smtClean="0">
                <a:solidFill>
                  <a:srgbClr val="000030"/>
                </a:solidFill>
              </a:rPr>
              <a:t>= 10.9337</a:t>
            </a:r>
          </a:p>
        </p:txBody>
      </p:sp>
      <p:pic>
        <p:nvPicPr>
          <p:cNvPr id="802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8" y="1504950"/>
            <a:ext cx="5508625"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1" name="Rectangle 5"/>
          <p:cNvSpPr>
            <a:spLocks noChangeArrowheads="1"/>
          </p:cNvSpPr>
          <p:nvPr/>
        </p:nvSpPr>
        <p:spPr bwMode="auto">
          <a:xfrm>
            <a:off x="3516313" y="700088"/>
            <a:ext cx="3865562" cy="469900"/>
          </a:xfrm>
          <a:prstGeom prst="rect">
            <a:avLst/>
          </a:prstGeom>
          <a:solidFill>
            <a:srgbClr val="CCFFCC"/>
          </a:solidFill>
          <a:ln w="12700">
            <a:solidFill>
              <a:schemeClr val="accent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en-US" altLang="zh-CN" b="1">
                <a:solidFill>
                  <a:srgbClr val="000030"/>
                </a:solidFill>
                <a:latin typeface="Arial" charset="0"/>
              </a:rPr>
              <a:t>nlintool (x,y,’model’,beta)</a:t>
            </a:r>
          </a:p>
        </p:txBody>
      </p:sp>
      <p:sp>
        <p:nvSpPr>
          <p:cNvPr id="802822" name="Rectangle 6"/>
          <p:cNvSpPr>
            <a:spLocks noChangeArrowheads="1"/>
          </p:cNvSpPr>
          <p:nvPr/>
        </p:nvSpPr>
        <p:spPr bwMode="auto">
          <a:xfrm>
            <a:off x="7432675" y="5856288"/>
            <a:ext cx="1284288" cy="466725"/>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eaLnBrk="1" hangingPunct="1">
              <a:spcBef>
                <a:spcPct val="50000"/>
              </a:spcBef>
            </a:pPr>
            <a:r>
              <a:rPr lang="en-US" altLang="zh-CN">
                <a:solidFill>
                  <a:srgbClr val="000052"/>
                </a:solidFill>
                <a:latin typeface="Arial" charset="0"/>
              </a:rPr>
              <a:t>mei7.m</a:t>
            </a:r>
            <a:r>
              <a:rPr lang="en-US" altLang="zh-CN">
                <a:solidFill>
                  <a:srgbClr val="000048"/>
                </a:solidFill>
                <a:latin typeface="Arial"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2822"/>
                                        </p:tgtEl>
                                        <p:attrNameLst>
                                          <p:attrName>style.visibility</p:attrName>
                                        </p:attrNameLst>
                                      </p:cBhvr>
                                      <p:to>
                                        <p:strVal val="visible"/>
                                      </p:to>
                                    </p:set>
                                    <p:animEffect transition="in" filter="dissolve">
                                      <p:cBhvr>
                                        <p:cTn id="7" dur="500"/>
                                        <p:tgtEl>
                                          <p:spTgt spid="802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2820"/>
                                        </p:tgtEl>
                                        <p:attrNameLst>
                                          <p:attrName>style.visibility</p:attrName>
                                        </p:attrNameLst>
                                      </p:cBhvr>
                                      <p:to>
                                        <p:strVal val="visible"/>
                                      </p:to>
                                    </p:set>
                                    <p:animEffect transition="in" filter="dissolve">
                                      <p:cBhvr>
                                        <p:cTn id="12" dur="500"/>
                                        <p:tgtEl>
                                          <p:spTgt spid="802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2819">
                                            <p:txEl>
                                              <p:pRg st="0" end="0"/>
                                            </p:txEl>
                                          </p:spTgt>
                                        </p:tgtEl>
                                        <p:attrNameLst>
                                          <p:attrName>style.visibility</p:attrName>
                                        </p:attrNameLst>
                                      </p:cBhvr>
                                      <p:to>
                                        <p:strVal val="visible"/>
                                      </p:to>
                                    </p:set>
                                    <p:animEffect transition="in" filter="dissolve">
                                      <p:cBhvr>
                                        <p:cTn id="17" dur="500"/>
                                        <p:tgtEl>
                                          <p:spTgt spid="8028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02819">
                                            <p:txEl>
                                              <p:pRg st="1" end="1"/>
                                            </p:txEl>
                                          </p:spTgt>
                                        </p:tgtEl>
                                        <p:attrNameLst>
                                          <p:attrName>style.visibility</p:attrName>
                                        </p:attrNameLst>
                                      </p:cBhvr>
                                      <p:to>
                                        <p:strVal val="visible"/>
                                      </p:to>
                                    </p:set>
                                    <p:animEffect transition="in" filter="dissolve">
                                      <p:cBhvr>
                                        <p:cTn id="22" dur="500"/>
                                        <p:tgtEl>
                                          <p:spTgt spid="80281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02819">
                                            <p:txEl>
                                              <p:pRg st="2" end="2"/>
                                            </p:txEl>
                                          </p:spTgt>
                                        </p:tgtEl>
                                        <p:attrNameLst>
                                          <p:attrName>style.visibility</p:attrName>
                                        </p:attrNameLst>
                                      </p:cBhvr>
                                      <p:to>
                                        <p:strVal val="visible"/>
                                      </p:to>
                                    </p:set>
                                    <p:animEffect transition="in" filter="dissolve">
                                      <p:cBhvr>
                                        <p:cTn id="27" dur="500"/>
                                        <p:tgtEl>
                                          <p:spTgt spid="80281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02819">
                                            <p:txEl>
                                              <p:pRg st="3" end="3"/>
                                            </p:txEl>
                                          </p:spTgt>
                                        </p:tgtEl>
                                        <p:attrNameLst>
                                          <p:attrName>style.visibility</p:attrName>
                                        </p:attrNameLst>
                                      </p:cBhvr>
                                      <p:to>
                                        <p:strVal val="visible"/>
                                      </p:to>
                                    </p:set>
                                    <p:animEffect transition="in" filter="dissolve">
                                      <p:cBhvr>
                                        <p:cTn id="32" dur="500"/>
                                        <p:tgtEl>
                                          <p:spTgt spid="80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build="p" autoUpdateAnimBg="0"/>
      <p:bldP spid="80282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4866" name="Rectangle 2"/>
          <p:cNvSpPr>
            <a:spLocks noGrp="1" noChangeArrowheads="1"/>
          </p:cNvSpPr>
          <p:nvPr>
            <p:ph type="body" idx="1"/>
          </p:nvPr>
        </p:nvSpPr>
        <p:spPr>
          <a:xfrm>
            <a:off x="925513" y="1300163"/>
            <a:ext cx="7321550" cy="420687"/>
          </a:xfrm>
        </p:spPr>
        <p:txBody>
          <a:bodyPr/>
          <a:lstStyle/>
          <a:p>
            <a:r>
              <a:rPr kumimoji="1" lang="zh-CN" altLang="en-US" b="1" smtClean="0">
                <a:solidFill>
                  <a:srgbClr val="000052"/>
                </a:solidFill>
              </a:rPr>
              <a:t>在同一模型中考虑嘌呤霉素处理的影响</a:t>
            </a:r>
          </a:p>
        </p:txBody>
      </p:sp>
      <p:sp>
        <p:nvSpPr>
          <p:cNvPr id="40963" name="Rectangle 3"/>
          <p:cNvSpPr>
            <a:spLocks noGrp="1" noChangeArrowheads="1"/>
          </p:cNvSpPr>
          <p:nvPr>
            <p:ph type="title"/>
          </p:nvPr>
        </p:nvSpPr>
        <p:spPr>
          <a:xfrm>
            <a:off x="588963" y="593725"/>
            <a:ext cx="2328862" cy="485775"/>
          </a:xfrm>
          <a:solidFill>
            <a:srgbClr val="FFCCFF"/>
          </a:solidFill>
          <a:ln>
            <a:solidFill>
              <a:schemeClr val="accent2"/>
            </a:solidFill>
            <a:miter lim="800000"/>
            <a:headEnd/>
            <a:tailEnd/>
          </a:ln>
          <a:effectLst>
            <a:outerShdw dist="35921" dir="2700000" algn="ctr" rotWithShape="0">
              <a:schemeClr val="bg2"/>
            </a:outerShdw>
          </a:effectLst>
        </p:spPr>
        <p:txBody>
          <a:bodyPr/>
          <a:lstStyle/>
          <a:p>
            <a:r>
              <a:rPr lang="zh-CN" altLang="en-US" sz="2800" b="0" smtClean="0">
                <a:solidFill>
                  <a:srgbClr val="000056"/>
                </a:solidFill>
                <a:latin typeface="华文琥珀" pitchFamily="2" charset="-122"/>
                <a:ea typeface="华文琥珀" pitchFamily="2" charset="-122"/>
              </a:rPr>
              <a:t>混合反应模型</a:t>
            </a:r>
          </a:p>
        </p:txBody>
      </p:sp>
      <p:graphicFrame>
        <p:nvGraphicFramePr>
          <p:cNvPr id="804868" name="Object 4"/>
          <p:cNvGraphicFramePr>
            <a:graphicFrameLocks noChangeAspect="1"/>
          </p:cNvGraphicFramePr>
          <p:nvPr/>
        </p:nvGraphicFramePr>
        <p:xfrm>
          <a:off x="903288" y="3362325"/>
          <a:ext cx="1752600" cy="914400"/>
        </p:xfrm>
        <a:graphic>
          <a:graphicData uri="http://schemas.openxmlformats.org/presentationml/2006/ole">
            <mc:AlternateContent xmlns:mc="http://schemas.openxmlformats.org/markup-compatibility/2006">
              <mc:Choice xmlns:v="urn:schemas-microsoft-com:vml" Requires="v">
                <p:oleObj spid="_x0000_s40987" name="Equation" r:id="rId4" imgW="685800" imgH="431640" progId="Equation.3">
                  <p:embed/>
                </p:oleObj>
              </mc:Choice>
              <mc:Fallback>
                <p:oleObj name="Equation" r:id="rId4" imgW="6858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3362325"/>
                        <a:ext cx="1752600" cy="914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4869" name="Group 5"/>
          <p:cNvGrpSpPr>
            <a:grpSpLocks/>
          </p:cNvGrpSpPr>
          <p:nvPr/>
        </p:nvGrpSpPr>
        <p:grpSpPr bwMode="auto">
          <a:xfrm>
            <a:off x="2790825" y="3346450"/>
            <a:ext cx="3200400" cy="950913"/>
            <a:chOff x="2496" y="1064"/>
            <a:chExt cx="2016" cy="599"/>
          </a:xfrm>
        </p:grpSpPr>
        <p:graphicFrame>
          <p:nvGraphicFramePr>
            <p:cNvPr id="40985" name="Object 6"/>
            <p:cNvGraphicFramePr>
              <a:graphicFrameLocks noChangeAspect="1"/>
            </p:cNvGraphicFramePr>
            <p:nvPr/>
          </p:nvGraphicFramePr>
          <p:xfrm>
            <a:off x="2811" y="1064"/>
            <a:ext cx="1701" cy="599"/>
          </p:xfrm>
          <a:graphic>
            <a:graphicData uri="http://schemas.openxmlformats.org/presentationml/2006/ole">
              <mc:AlternateContent xmlns:mc="http://schemas.openxmlformats.org/markup-compatibility/2006">
                <mc:Choice xmlns:v="urn:schemas-microsoft-com:vml" Requires="v">
                  <p:oleObj spid="_x0000_s40988" name="Equation" r:id="rId6" imgW="1231366" imgH="431613" progId="Equation.3">
                    <p:embed/>
                  </p:oleObj>
                </mc:Choice>
                <mc:Fallback>
                  <p:oleObj name="Equation" r:id="rId6" imgW="1231366"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1" y="1064"/>
                          <a:ext cx="1701" cy="59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86" name="AutoShape 7"/>
            <p:cNvSpPr>
              <a:spLocks noChangeArrowheads="1"/>
            </p:cNvSpPr>
            <p:nvPr/>
          </p:nvSpPr>
          <p:spPr bwMode="auto">
            <a:xfrm>
              <a:off x="2496" y="1200"/>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pPr algn="ctr" eaLnBrk="1" hangingPunct="1"/>
              <a:endParaRPr kumimoji="1" lang="zh-CN" altLang="zh-CN" b="1">
                <a:solidFill>
                  <a:srgbClr val="000052"/>
                </a:solidFill>
                <a:latin typeface="Arial" charset="0"/>
              </a:endParaRPr>
            </a:p>
          </p:txBody>
        </p:sp>
      </p:grpSp>
      <p:grpSp>
        <p:nvGrpSpPr>
          <p:cNvPr id="804872" name="Group 8"/>
          <p:cNvGrpSpPr>
            <a:grpSpLocks/>
          </p:cNvGrpSpPr>
          <p:nvPr/>
        </p:nvGrpSpPr>
        <p:grpSpPr bwMode="auto">
          <a:xfrm>
            <a:off x="5891213" y="3346450"/>
            <a:ext cx="1776412" cy="469900"/>
            <a:chOff x="4526" y="1937"/>
            <a:chExt cx="1119" cy="296"/>
          </a:xfrm>
        </p:grpSpPr>
        <p:sp>
          <p:nvSpPr>
            <p:cNvPr id="40983" name="Rectangle 9"/>
            <p:cNvSpPr>
              <a:spLocks noChangeArrowheads="1"/>
            </p:cNvSpPr>
            <p:nvPr/>
          </p:nvSpPr>
          <p:spPr bwMode="auto">
            <a:xfrm>
              <a:off x="4749" y="1937"/>
              <a:ext cx="896" cy="29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52"/>
                  </a:solidFill>
                  <a:latin typeface="Arial" charset="0"/>
                </a:rPr>
                <a:t>底物浓度</a:t>
              </a:r>
            </a:p>
          </p:txBody>
        </p:sp>
        <p:sp>
          <p:nvSpPr>
            <p:cNvPr id="40984" name="Line 10"/>
            <p:cNvSpPr>
              <a:spLocks noChangeShapeType="1"/>
            </p:cNvSpPr>
            <p:nvPr/>
          </p:nvSpPr>
          <p:spPr bwMode="auto">
            <a:xfrm flipH="1">
              <a:off x="4526" y="2095"/>
              <a:ext cx="225"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804875" name="Group 11"/>
          <p:cNvGrpSpPr>
            <a:grpSpLocks/>
          </p:cNvGrpSpPr>
          <p:nvPr/>
        </p:nvGrpSpPr>
        <p:grpSpPr bwMode="auto">
          <a:xfrm>
            <a:off x="5080000" y="2752725"/>
            <a:ext cx="1422400" cy="660400"/>
            <a:chOff x="3380" y="1804"/>
            <a:chExt cx="896" cy="416"/>
          </a:xfrm>
        </p:grpSpPr>
        <p:sp>
          <p:nvSpPr>
            <p:cNvPr id="40981" name="Rectangle 12"/>
            <p:cNvSpPr>
              <a:spLocks noChangeArrowheads="1"/>
            </p:cNvSpPr>
            <p:nvPr/>
          </p:nvSpPr>
          <p:spPr bwMode="auto">
            <a:xfrm>
              <a:off x="3380" y="1804"/>
              <a:ext cx="896" cy="29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52"/>
                  </a:solidFill>
                  <a:latin typeface="Arial" charset="0"/>
                </a:rPr>
                <a:t>示性变量</a:t>
              </a:r>
            </a:p>
          </p:txBody>
        </p:sp>
        <p:sp>
          <p:nvSpPr>
            <p:cNvPr id="40982" name="Line 13"/>
            <p:cNvSpPr>
              <a:spLocks noChangeShapeType="1"/>
            </p:cNvSpPr>
            <p:nvPr/>
          </p:nvSpPr>
          <p:spPr bwMode="auto">
            <a:xfrm flipH="1">
              <a:off x="3390" y="2112"/>
              <a:ext cx="0" cy="108"/>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804878" name="Rectangle 14"/>
          <p:cNvSpPr>
            <a:spLocks noChangeArrowheads="1"/>
          </p:cNvSpPr>
          <p:nvPr/>
        </p:nvSpPr>
        <p:spPr bwMode="auto">
          <a:xfrm>
            <a:off x="1035050" y="5426075"/>
            <a:ext cx="7386638" cy="53022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1" hangingPunct="1">
              <a:lnSpc>
                <a:spcPct val="120000"/>
              </a:lnSpc>
              <a:spcBef>
                <a:spcPct val="50000"/>
              </a:spcBef>
            </a:pPr>
            <a:r>
              <a:rPr kumimoji="1" lang="en-US" altLang="zh-CN" b="1" i="1">
                <a:solidFill>
                  <a:srgbClr val="000052"/>
                </a:solidFill>
                <a:latin typeface="Arial" charset="0"/>
              </a:rPr>
              <a:t>x</a:t>
            </a:r>
            <a:r>
              <a:rPr kumimoji="1" lang="en-US" altLang="zh-CN" b="1" baseline="-25000">
                <a:solidFill>
                  <a:srgbClr val="000052"/>
                </a:solidFill>
                <a:latin typeface="Arial" charset="0"/>
              </a:rPr>
              <a:t>2</a:t>
            </a:r>
            <a:r>
              <a:rPr kumimoji="1" lang="zh-CN" altLang="en-US" b="1">
                <a:solidFill>
                  <a:srgbClr val="000052"/>
                </a:solidFill>
                <a:latin typeface="Arial" charset="0"/>
              </a:rPr>
              <a:t>示性变量：</a:t>
            </a:r>
            <a:r>
              <a:rPr kumimoji="1" lang="en-US" altLang="zh-CN" b="1" i="1">
                <a:solidFill>
                  <a:srgbClr val="000052"/>
                </a:solidFill>
                <a:latin typeface="Arial" charset="0"/>
              </a:rPr>
              <a:t>x</a:t>
            </a:r>
            <a:r>
              <a:rPr kumimoji="1" lang="en-US" altLang="zh-CN" b="1" baseline="-25000">
                <a:solidFill>
                  <a:srgbClr val="000052"/>
                </a:solidFill>
                <a:latin typeface="Arial" charset="0"/>
              </a:rPr>
              <a:t>2</a:t>
            </a:r>
            <a:r>
              <a:rPr kumimoji="1" lang="en-US" altLang="zh-CN" b="1">
                <a:solidFill>
                  <a:srgbClr val="000052"/>
                </a:solidFill>
                <a:latin typeface="Arial" charset="0"/>
              </a:rPr>
              <a:t>=1</a:t>
            </a:r>
            <a:r>
              <a:rPr kumimoji="1" lang="zh-CN" altLang="en-US" b="1">
                <a:solidFill>
                  <a:srgbClr val="000052"/>
                </a:solidFill>
                <a:latin typeface="Arial" charset="0"/>
              </a:rPr>
              <a:t>表示经过处理，</a:t>
            </a:r>
            <a:r>
              <a:rPr kumimoji="1" lang="en-US" altLang="zh-CN" b="1" i="1">
                <a:solidFill>
                  <a:srgbClr val="000052"/>
                </a:solidFill>
                <a:latin typeface="Arial" charset="0"/>
              </a:rPr>
              <a:t>x</a:t>
            </a:r>
            <a:r>
              <a:rPr kumimoji="1" lang="en-US" altLang="zh-CN" b="1" baseline="-25000">
                <a:solidFill>
                  <a:srgbClr val="000052"/>
                </a:solidFill>
                <a:latin typeface="Arial" charset="0"/>
              </a:rPr>
              <a:t>2</a:t>
            </a:r>
            <a:r>
              <a:rPr kumimoji="1" lang="en-US" altLang="zh-CN" b="1">
                <a:solidFill>
                  <a:srgbClr val="000052"/>
                </a:solidFill>
                <a:latin typeface="Arial" charset="0"/>
              </a:rPr>
              <a:t>=0</a:t>
            </a:r>
            <a:r>
              <a:rPr kumimoji="1" lang="zh-CN" altLang="en-US" b="1">
                <a:solidFill>
                  <a:srgbClr val="000052"/>
                </a:solidFill>
                <a:latin typeface="Arial" charset="0"/>
              </a:rPr>
              <a:t>表示未经处理</a:t>
            </a:r>
          </a:p>
        </p:txBody>
      </p:sp>
      <p:grpSp>
        <p:nvGrpSpPr>
          <p:cNvPr id="804879" name="Group 15"/>
          <p:cNvGrpSpPr>
            <a:grpSpLocks/>
          </p:cNvGrpSpPr>
          <p:nvPr/>
        </p:nvGrpSpPr>
        <p:grpSpPr bwMode="auto">
          <a:xfrm>
            <a:off x="847725" y="2246313"/>
            <a:ext cx="3567113" cy="1111250"/>
            <a:chOff x="622" y="1535"/>
            <a:chExt cx="2247" cy="700"/>
          </a:xfrm>
        </p:grpSpPr>
        <p:sp>
          <p:nvSpPr>
            <p:cNvPr id="40979" name="Rectangle 16"/>
            <p:cNvSpPr>
              <a:spLocks noChangeArrowheads="1"/>
            </p:cNvSpPr>
            <p:nvPr/>
          </p:nvSpPr>
          <p:spPr bwMode="auto">
            <a:xfrm>
              <a:off x="622" y="1535"/>
              <a:ext cx="2247" cy="29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52"/>
                  </a:solidFill>
                  <a:latin typeface="Arial" charset="0"/>
                </a:rPr>
                <a:t>未经处理的最终反应速度</a:t>
              </a:r>
            </a:p>
          </p:txBody>
        </p:sp>
        <p:sp>
          <p:nvSpPr>
            <p:cNvPr id="40980" name="Line 17"/>
            <p:cNvSpPr>
              <a:spLocks noChangeShapeType="1"/>
            </p:cNvSpPr>
            <p:nvPr/>
          </p:nvSpPr>
          <p:spPr bwMode="auto">
            <a:xfrm flipH="1">
              <a:off x="2754" y="1818"/>
              <a:ext cx="1" cy="417"/>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804882" name="Group 18"/>
          <p:cNvGrpSpPr>
            <a:grpSpLocks/>
          </p:cNvGrpSpPr>
          <p:nvPr/>
        </p:nvGrpSpPr>
        <p:grpSpPr bwMode="auto">
          <a:xfrm>
            <a:off x="4530725" y="2241550"/>
            <a:ext cx="4179888" cy="1154113"/>
            <a:chOff x="2942" y="1532"/>
            <a:chExt cx="2633" cy="727"/>
          </a:xfrm>
        </p:grpSpPr>
        <p:sp>
          <p:nvSpPr>
            <p:cNvPr id="40977" name="Rectangle 19"/>
            <p:cNvSpPr>
              <a:spLocks noChangeArrowheads="1"/>
            </p:cNvSpPr>
            <p:nvPr/>
          </p:nvSpPr>
          <p:spPr bwMode="auto">
            <a:xfrm>
              <a:off x="2942" y="1532"/>
              <a:ext cx="2633" cy="29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52"/>
                  </a:solidFill>
                  <a:latin typeface="Arial" charset="0"/>
                </a:rPr>
                <a:t>经处理后最终反应速度增长值</a:t>
              </a:r>
            </a:p>
          </p:txBody>
        </p:sp>
        <p:sp>
          <p:nvSpPr>
            <p:cNvPr id="40978" name="Line 20"/>
            <p:cNvSpPr>
              <a:spLocks noChangeShapeType="1"/>
            </p:cNvSpPr>
            <p:nvPr/>
          </p:nvSpPr>
          <p:spPr bwMode="auto">
            <a:xfrm flipH="1">
              <a:off x="3130" y="1834"/>
              <a:ext cx="1" cy="425"/>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804885" name="Group 21"/>
          <p:cNvGrpSpPr>
            <a:grpSpLocks/>
          </p:cNvGrpSpPr>
          <p:nvPr/>
        </p:nvGrpSpPr>
        <p:grpSpPr bwMode="auto">
          <a:xfrm>
            <a:off x="427038" y="4213225"/>
            <a:ext cx="3873500" cy="815975"/>
            <a:chOff x="357" y="2654"/>
            <a:chExt cx="2440" cy="514"/>
          </a:xfrm>
        </p:grpSpPr>
        <p:sp>
          <p:nvSpPr>
            <p:cNvPr id="40975" name="Rectangle 22"/>
            <p:cNvSpPr>
              <a:spLocks noChangeArrowheads="1"/>
            </p:cNvSpPr>
            <p:nvPr/>
          </p:nvSpPr>
          <p:spPr bwMode="auto">
            <a:xfrm>
              <a:off x="357" y="2872"/>
              <a:ext cx="2440" cy="29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52"/>
                  </a:solidFill>
                  <a:latin typeface="Arial" charset="0"/>
                </a:rPr>
                <a:t>未经处理的反应的半速度点</a:t>
              </a:r>
            </a:p>
          </p:txBody>
        </p:sp>
        <p:sp>
          <p:nvSpPr>
            <p:cNvPr id="40976" name="Line 23"/>
            <p:cNvSpPr>
              <a:spLocks noChangeShapeType="1"/>
            </p:cNvSpPr>
            <p:nvPr/>
          </p:nvSpPr>
          <p:spPr bwMode="auto">
            <a:xfrm flipV="1">
              <a:off x="2705" y="2654"/>
              <a:ext cx="0" cy="218"/>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804888" name="Group 24"/>
          <p:cNvGrpSpPr>
            <a:grpSpLocks/>
          </p:cNvGrpSpPr>
          <p:nvPr/>
        </p:nvGrpSpPr>
        <p:grpSpPr bwMode="auto">
          <a:xfrm>
            <a:off x="4344988" y="4214813"/>
            <a:ext cx="4486275" cy="815975"/>
            <a:chOff x="2825" y="2655"/>
            <a:chExt cx="2826" cy="514"/>
          </a:xfrm>
        </p:grpSpPr>
        <p:sp>
          <p:nvSpPr>
            <p:cNvPr id="40973" name="Rectangle 25"/>
            <p:cNvSpPr>
              <a:spLocks noChangeArrowheads="1"/>
            </p:cNvSpPr>
            <p:nvPr/>
          </p:nvSpPr>
          <p:spPr bwMode="auto">
            <a:xfrm>
              <a:off x="2825" y="2873"/>
              <a:ext cx="2826" cy="29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52"/>
                  </a:solidFill>
                  <a:latin typeface="Arial" charset="0"/>
                </a:rPr>
                <a:t>经处理后反应的半速度点增长值</a:t>
              </a:r>
            </a:p>
          </p:txBody>
        </p:sp>
        <p:sp>
          <p:nvSpPr>
            <p:cNvPr id="40974" name="Line 26"/>
            <p:cNvSpPr>
              <a:spLocks noChangeShapeType="1"/>
            </p:cNvSpPr>
            <p:nvPr/>
          </p:nvSpPr>
          <p:spPr bwMode="auto">
            <a:xfrm flipV="1">
              <a:off x="3089" y="2655"/>
              <a:ext cx="0" cy="218"/>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4866">
                                            <p:txEl>
                                              <p:pRg st="0" end="0"/>
                                            </p:txEl>
                                          </p:spTgt>
                                        </p:tgtEl>
                                        <p:attrNameLst>
                                          <p:attrName>style.visibility</p:attrName>
                                        </p:attrNameLst>
                                      </p:cBhvr>
                                      <p:to>
                                        <p:strVal val="visible"/>
                                      </p:to>
                                    </p:set>
                                    <p:animEffect transition="in" filter="dissolve">
                                      <p:cBhvr>
                                        <p:cTn id="7" dur="500"/>
                                        <p:tgtEl>
                                          <p:spTgt spid="804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4868"/>
                                        </p:tgtEl>
                                        <p:attrNameLst>
                                          <p:attrName>style.visibility</p:attrName>
                                        </p:attrNameLst>
                                      </p:cBhvr>
                                      <p:to>
                                        <p:strVal val="visible"/>
                                      </p:to>
                                    </p:set>
                                    <p:animEffect transition="in" filter="dissolve">
                                      <p:cBhvr>
                                        <p:cTn id="12" dur="500"/>
                                        <p:tgtEl>
                                          <p:spTgt spid="804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04869"/>
                                        </p:tgtEl>
                                        <p:attrNameLst>
                                          <p:attrName>style.visibility</p:attrName>
                                        </p:attrNameLst>
                                      </p:cBhvr>
                                      <p:to>
                                        <p:strVal val="visible"/>
                                      </p:to>
                                    </p:set>
                                    <p:animEffect transition="in" filter="dissolve">
                                      <p:cBhvr>
                                        <p:cTn id="17" dur="500"/>
                                        <p:tgtEl>
                                          <p:spTgt spid="804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04872"/>
                                        </p:tgtEl>
                                        <p:attrNameLst>
                                          <p:attrName>style.visibility</p:attrName>
                                        </p:attrNameLst>
                                      </p:cBhvr>
                                      <p:to>
                                        <p:strVal val="visible"/>
                                      </p:to>
                                    </p:set>
                                    <p:animEffect transition="in" filter="dissolve">
                                      <p:cBhvr>
                                        <p:cTn id="22" dur="500"/>
                                        <p:tgtEl>
                                          <p:spTgt spid="8048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04875"/>
                                        </p:tgtEl>
                                        <p:attrNameLst>
                                          <p:attrName>style.visibility</p:attrName>
                                        </p:attrNameLst>
                                      </p:cBhvr>
                                      <p:to>
                                        <p:strVal val="visible"/>
                                      </p:to>
                                    </p:set>
                                    <p:animEffect transition="in" filter="dissolve">
                                      <p:cBhvr>
                                        <p:cTn id="27" dur="500"/>
                                        <p:tgtEl>
                                          <p:spTgt spid="804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04878"/>
                                        </p:tgtEl>
                                        <p:attrNameLst>
                                          <p:attrName>style.visibility</p:attrName>
                                        </p:attrNameLst>
                                      </p:cBhvr>
                                      <p:to>
                                        <p:strVal val="visible"/>
                                      </p:to>
                                    </p:set>
                                    <p:animEffect transition="in" filter="dissolve">
                                      <p:cBhvr>
                                        <p:cTn id="32" dur="500"/>
                                        <p:tgtEl>
                                          <p:spTgt spid="8048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04879"/>
                                        </p:tgtEl>
                                        <p:attrNameLst>
                                          <p:attrName>style.visibility</p:attrName>
                                        </p:attrNameLst>
                                      </p:cBhvr>
                                      <p:to>
                                        <p:strVal val="visible"/>
                                      </p:to>
                                    </p:set>
                                    <p:animEffect transition="in" filter="dissolve">
                                      <p:cBhvr>
                                        <p:cTn id="37" dur="500"/>
                                        <p:tgtEl>
                                          <p:spTgt spid="804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04882"/>
                                        </p:tgtEl>
                                        <p:attrNameLst>
                                          <p:attrName>style.visibility</p:attrName>
                                        </p:attrNameLst>
                                      </p:cBhvr>
                                      <p:to>
                                        <p:strVal val="visible"/>
                                      </p:to>
                                    </p:set>
                                    <p:animEffect transition="in" filter="dissolve">
                                      <p:cBhvr>
                                        <p:cTn id="42" dur="500"/>
                                        <p:tgtEl>
                                          <p:spTgt spid="8048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04885"/>
                                        </p:tgtEl>
                                        <p:attrNameLst>
                                          <p:attrName>style.visibility</p:attrName>
                                        </p:attrNameLst>
                                      </p:cBhvr>
                                      <p:to>
                                        <p:strVal val="visible"/>
                                      </p:to>
                                    </p:set>
                                    <p:animEffect transition="in" filter="dissolve">
                                      <p:cBhvr>
                                        <p:cTn id="47" dur="500"/>
                                        <p:tgtEl>
                                          <p:spTgt spid="8048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04888"/>
                                        </p:tgtEl>
                                        <p:attrNameLst>
                                          <p:attrName>style.visibility</p:attrName>
                                        </p:attrNameLst>
                                      </p:cBhvr>
                                      <p:to>
                                        <p:strVal val="visible"/>
                                      </p:to>
                                    </p:set>
                                    <p:animEffect transition="in" filter="dissolve">
                                      <p:cBhvr>
                                        <p:cTn id="52" dur="500"/>
                                        <p:tgtEl>
                                          <p:spTgt spid="80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6" grpId="0" build="p" autoUpdateAnimBg="0"/>
      <p:bldP spid="80487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96850" y="1168400"/>
            <a:ext cx="7321550" cy="968375"/>
          </a:xfrm>
        </p:spPr>
        <p:txBody>
          <a:bodyPr/>
          <a:lstStyle/>
          <a:p>
            <a:r>
              <a:rPr kumimoji="1" lang="zh-CN" altLang="en-US" b="1" smtClean="0">
                <a:solidFill>
                  <a:srgbClr val="000040"/>
                </a:solidFill>
              </a:rPr>
              <a:t>用</a:t>
            </a:r>
            <a:r>
              <a:rPr kumimoji="1" lang="en-US" altLang="zh-CN" b="1" smtClean="0">
                <a:solidFill>
                  <a:srgbClr val="000040"/>
                </a:solidFill>
              </a:rPr>
              <a:t>nlinfit </a:t>
            </a:r>
            <a:r>
              <a:rPr kumimoji="1" lang="zh-CN" altLang="en-US" b="1" smtClean="0">
                <a:solidFill>
                  <a:srgbClr val="000040"/>
                </a:solidFill>
              </a:rPr>
              <a:t>和 </a:t>
            </a:r>
            <a:r>
              <a:rPr kumimoji="1" lang="en-US" altLang="zh-CN" b="1" smtClean="0">
                <a:solidFill>
                  <a:srgbClr val="000040"/>
                </a:solidFill>
              </a:rPr>
              <a:t>nlintool</a:t>
            </a:r>
            <a:r>
              <a:rPr kumimoji="1" lang="zh-CN" altLang="en-US" b="1" smtClean="0">
                <a:solidFill>
                  <a:srgbClr val="000040"/>
                </a:solidFill>
              </a:rPr>
              <a:t>命令</a:t>
            </a:r>
          </a:p>
          <a:p>
            <a:r>
              <a:rPr kumimoji="1" lang="zh-CN" altLang="en-US" b="1" smtClean="0">
                <a:solidFill>
                  <a:srgbClr val="000040"/>
                </a:solidFill>
              </a:rPr>
              <a:t>参数初值：基于对数据的分析</a:t>
            </a:r>
          </a:p>
        </p:txBody>
      </p:sp>
      <p:sp>
        <p:nvSpPr>
          <p:cNvPr id="41987" name="Rectangle 3"/>
          <p:cNvSpPr>
            <a:spLocks noGrp="1" noChangeArrowheads="1"/>
          </p:cNvSpPr>
          <p:nvPr>
            <p:ph type="title"/>
          </p:nvPr>
        </p:nvSpPr>
        <p:spPr>
          <a:xfrm>
            <a:off x="511175" y="514350"/>
            <a:ext cx="2276475" cy="485775"/>
          </a:xfrm>
          <a:solidFill>
            <a:schemeClr val="accent1"/>
          </a:solidFill>
          <a:ln>
            <a:solidFill>
              <a:schemeClr val="accent2"/>
            </a:solidFill>
            <a:miter lim="800000"/>
            <a:headEnd/>
            <a:tailEnd/>
          </a:ln>
          <a:effectLst>
            <a:outerShdw dist="35921" dir="2700000" algn="ctr" rotWithShape="0">
              <a:schemeClr val="bg2"/>
            </a:outerShdw>
          </a:effectLst>
        </p:spPr>
        <p:txBody>
          <a:bodyPr/>
          <a:lstStyle/>
          <a:p>
            <a:r>
              <a:rPr lang="en-US" altLang="zh-CN" sz="2800" b="0" smtClean="0">
                <a:solidFill>
                  <a:srgbClr val="000056"/>
                </a:solidFill>
                <a:latin typeface="华文琥珀" pitchFamily="2" charset="-122"/>
                <a:ea typeface="华文琥珀" pitchFamily="2" charset="-122"/>
              </a:rPr>
              <a:t>Matlab  </a:t>
            </a:r>
            <a:r>
              <a:rPr lang="zh-CN" altLang="en-US" sz="2800" b="0" smtClean="0">
                <a:solidFill>
                  <a:srgbClr val="000056"/>
                </a:solidFill>
                <a:latin typeface="华文琥珀" pitchFamily="2" charset="-122"/>
                <a:ea typeface="华文琥珀" pitchFamily="2" charset="-122"/>
              </a:rPr>
              <a:t>程序</a:t>
            </a:r>
          </a:p>
        </p:txBody>
      </p:sp>
      <p:graphicFrame>
        <p:nvGraphicFramePr>
          <p:cNvPr id="806916" name="Object 4"/>
          <p:cNvGraphicFramePr>
            <a:graphicFrameLocks noChangeAspect="1"/>
          </p:cNvGraphicFramePr>
          <p:nvPr/>
        </p:nvGraphicFramePr>
        <p:xfrm>
          <a:off x="3673475" y="452438"/>
          <a:ext cx="2438400" cy="858837"/>
        </p:xfrm>
        <a:graphic>
          <a:graphicData uri="http://schemas.openxmlformats.org/presentationml/2006/ole">
            <mc:AlternateContent xmlns:mc="http://schemas.openxmlformats.org/markup-compatibility/2006">
              <mc:Choice xmlns:v="urn:schemas-microsoft-com:vml" Requires="v">
                <p:oleObj spid="_x0000_s42031" name="Equation" r:id="rId4" imgW="1231366" imgH="431613" progId="Equation.3">
                  <p:embed/>
                </p:oleObj>
              </mc:Choice>
              <mc:Fallback>
                <p:oleObj name="Equation" r:id="rId4" imgW="1231366"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75" y="452438"/>
                        <a:ext cx="2438400" cy="858837"/>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6917" name="Group 5"/>
          <p:cNvGrpSpPr>
            <a:grpSpLocks/>
          </p:cNvGrpSpPr>
          <p:nvPr/>
        </p:nvGrpSpPr>
        <p:grpSpPr bwMode="auto">
          <a:xfrm>
            <a:off x="4622800" y="1704975"/>
            <a:ext cx="4275138" cy="425450"/>
            <a:chOff x="2935" y="768"/>
            <a:chExt cx="2729" cy="241"/>
          </a:xfrm>
        </p:grpSpPr>
        <p:graphicFrame>
          <p:nvGraphicFramePr>
            <p:cNvPr id="42027" name="Object 6"/>
            <p:cNvGraphicFramePr>
              <a:graphicFrameLocks noChangeAspect="1"/>
            </p:cNvGraphicFramePr>
            <p:nvPr/>
          </p:nvGraphicFramePr>
          <p:xfrm>
            <a:off x="2935" y="768"/>
            <a:ext cx="713" cy="241"/>
          </p:xfrm>
          <a:graphic>
            <a:graphicData uri="http://schemas.openxmlformats.org/presentationml/2006/ole">
              <mc:AlternateContent xmlns:mc="http://schemas.openxmlformats.org/markup-compatibility/2006">
                <mc:Choice xmlns:v="urn:schemas-microsoft-com:vml" Requires="v">
                  <p:oleObj spid="_x0000_s42032" name="Equation" r:id="rId6" imgW="622030" imgH="228501" progId="Equation.3">
                    <p:embed/>
                  </p:oleObj>
                </mc:Choice>
                <mc:Fallback>
                  <p:oleObj name="Equation" r:id="rId6" imgW="622030" imgH="22850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5" y="768"/>
                          <a:ext cx="713" cy="241"/>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28" name="Object 7"/>
            <p:cNvGraphicFramePr>
              <a:graphicFrameLocks noChangeAspect="1"/>
            </p:cNvGraphicFramePr>
            <p:nvPr/>
          </p:nvGraphicFramePr>
          <p:xfrm>
            <a:off x="3652" y="774"/>
            <a:ext cx="668" cy="234"/>
          </p:xfrm>
          <a:graphic>
            <a:graphicData uri="http://schemas.openxmlformats.org/presentationml/2006/ole">
              <mc:AlternateContent xmlns:mc="http://schemas.openxmlformats.org/markup-compatibility/2006">
                <mc:Choice xmlns:v="urn:schemas-microsoft-com:vml" Requires="v">
                  <p:oleObj spid="_x0000_s42033" name="Equation" r:id="rId8" imgW="533169" imgH="228501" progId="Equation.3">
                    <p:embed/>
                  </p:oleObj>
                </mc:Choice>
                <mc:Fallback>
                  <p:oleObj name="Equation" r:id="rId8" imgW="533169"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2" y="774"/>
                          <a:ext cx="668" cy="234"/>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29" name="Object 8"/>
            <p:cNvGraphicFramePr>
              <a:graphicFrameLocks noChangeAspect="1"/>
            </p:cNvGraphicFramePr>
            <p:nvPr/>
          </p:nvGraphicFramePr>
          <p:xfrm>
            <a:off x="4328" y="768"/>
            <a:ext cx="712" cy="238"/>
          </p:xfrm>
          <a:graphic>
            <a:graphicData uri="http://schemas.openxmlformats.org/presentationml/2006/ole">
              <mc:AlternateContent xmlns:mc="http://schemas.openxmlformats.org/markup-compatibility/2006">
                <mc:Choice xmlns:v="urn:schemas-microsoft-com:vml" Requires="v">
                  <p:oleObj spid="_x0000_s42034" name="Equation" r:id="rId10" imgW="672808" imgH="228501" progId="Equation.3">
                    <p:embed/>
                  </p:oleObj>
                </mc:Choice>
                <mc:Fallback>
                  <p:oleObj name="Equation" r:id="rId10" imgW="672808" imgH="228501"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8" y="768"/>
                          <a:ext cx="712" cy="238"/>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30" name="Object 9"/>
            <p:cNvGraphicFramePr>
              <a:graphicFrameLocks noChangeAspect="1"/>
            </p:cNvGraphicFramePr>
            <p:nvPr/>
          </p:nvGraphicFramePr>
          <p:xfrm>
            <a:off x="5040" y="768"/>
            <a:ext cx="624" cy="239"/>
          </p:xfrm>
          <a:graphic>
            <a:graphicData uri="http://schemas.openxmlformats.org/presentationml/2006/ole">
              <mc:AlternateContent xmlns:mc="http://schemas.openxmlformats.org/markup-compatibility/2006">
                <mc:Choice xmlns:v="urn:schemas-microsoft-com:vml" Requires="v">
                  <p:oleObj spid="_x0000_s42035" name="公式" r:id="rId12" imgW="596900" imgH="228600" progId="Equation.3">
                    <p:embed/>
                  </p:oleObj>
                </mc:Choice>
                <mc:Fallback>
                  <p:oleObj name="公式" r:id="rId12" imgW="596900" imgH="2286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0" y="768"/>
                          <a:ext cx="624" cy="23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06922" name="Group 10"/>
          <p:cNvGrpSpPr>
            <a:grpSpLocks/>
          </p:cNvGrpSpPr>
          <p:nvPr/>
        </p:nvGrpSpPr>
        <p:grpSpPr bwMode="auto">
          <a:xfrm>
            <a:off x="5056188" y="2711450"/>
            <a:ext cx="4087812" cy="2581275"/>
            <a:chOff x="3089" y="1532"/>
            <a:chExt cx="2575" cy="1626"/>
          </a:xfrm>
        </p:grpSpPr>
        <p:pic>
          <p:nvPicPr>
            <p:cNvPr id="4202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9" y="1532"/>
              <a:ext cx="2575"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Text Box 12"/>
            <p:cNvSpPr txBox="1">
              <a:spLocks noChangeArrowheads="1"/>
            </p:cNvSpPr>
            <p:nvPr/>
          </p:nvSpPr>
          <p:spPr bwMode="auto">
            <a:xfrm>
              <a:off x="4224" y="2352"/>
              <a:ext cx="1008" cy="54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lnSpc>
                  <a:spcPct val="120000"/>
                </a:lnSpc>
              </a:pPr>
              <a:r>
                <a:rPr kumimoji="1" lang="en-US" altLang="zh-CN" sz="2000" b="1">
                  <a:latin typeface="Arial" charset="0"/>
                  <a:ea typeface="宋体" pitchFamily="2" charset="-122"/>
                </a:rPr>
                <a:t>o ~</a:t>
              </a:r>
              <a:r>
                <a:rPr kumimoji="1" lang="zh-CN" altLang="en-US" sz="2000" b="1">
                  <a:latin typeface="Arial" charset="0"/>
                  <a:ea typeface="宋体" pitchFamily="2" charset="-122"/>
                </a:rPr>
                <a:t>原始数据</a:t>
              </a:r>
            </a:p>
            <a:p>
              <a:pPr algn="ctr" eaLnBrk="1" hangingPunct="1">
                <a:lnSpc>
                  <a:spcPct val="120000"/>
                </a:lnSpc>
              </a:pPr>
              <a:r>
                <a:rPr kumimoji="1" lang="en-US" altLang="zh-CN" sz="2000" b="1">
                  <a:latin typeface="Arial" charset="0"/>
                  <a:ea typeface="宋体" pitchFamily="2" charset="-122"/>
                </a:rPr>
                <a:t>+ ~</a:t>
              </a:r>
              <a:r>
                <a:rPr kumimoji="1" lang="zh-CN" altLang="en-US" sz="2000" b="1">
                  <a:latin typeface="Arial" charset="0"/>
                  <a:ea typeface="宋体" pitchFamily="2" charset="-122"/>
                </a:rPr>
                <a:t>拟合结果 </a:t>
              </a:r>
            </a:p>
          </p:txBody>
        </p:sp>
      </p:grpSp>
      <p:graphicFrame>
        <p:nvGraphicFramePr>
          <p:cNvPr id="806925" name="Group 13"/>
          <p:cNvGraphicFramePr>
            <a:graphicFrameLocks noGrp="1"/>
          </p:cNvGraphicFramePr>
          <p:nvPr/>
        </p:nvGraphicFramePr>
        <p:xfrm>
          <a:off x="334963" y="3013075"/>
          <a:ext cx="4710112" cy="1927227"/>
        </p:xfrm>
        <a:graphic>
          <a:graphicData uri="http://schemas.openxmlformats.org/drawingml/2006/table">
            <a:tbl>
              <a:tblPr/>
              <a:tblGrid>
                <a:gridCol w="698500"/>
                <a:gridCol w="1312862"/>
                <a:gridCol w="2698750"/>
              </a:tblGrid>
              <a:tr h="385763">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000" b="1" i="0" u="none" strike="noStrike" cap="none" normalizeH="0" baseline="0" smtClean="0">
                          <a:ln>
                            <a:noFill/>
                          </a:ln>
                          <a:solidFill>
                            <a:srgbClr val="000048"/>
                          </a:solidFill>
                          <a:effectLst/>
                          <a:latin typeface="Arial" charset="0"/>
                          <a:ea typeface="楷体_GB2312" pitchFamily="49" charset="-122"/>
                        </a:rPr>
                        <a:t>参数</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000" b="1" i="0" u="none" strike="noStrike" cap="none" normalizeH="0" baseline="0" smtClean="0">
                          <a:ln>
                            <a:noFill/>
                          </a:ln>
                          <a:solidFill>
                            <a:srgbClr val="000048"/>
                          </a:solidFill>
                          <a:effectLst/>
                          <a:latin typeface="Arial" charset="0"/>
                          <a:ea typeface="楷体_GB2312" pitchFamily="49" charset="-122"/>
                        </a:rPr>
                        <a:t>估计值</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000" b="1" i="0" u="none" strike="noStrike" cap="none" normalizeH="0" baseline="0" smtClean="0">
                          <a:ln>
                            <a:noFill/>
                          </a:ln>
                          <a:solidFill>
                            <a:srgbClr val="000048"/>
                          </a:solidFill>
                          <a:effectLst/>
                          <a:latin typeface="Arial" charset="0"/>
                          <a:ea typeface="楷体_GB2312" pitchFamily="49" charset="-122"/>
                        </a:rPr>
                        <a:t>置信区间</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1</a:t>
                      </a:r>
                      <a:endPar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160.2802</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[145.8466  174.7137]</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2</a:t>
                      </a:r>
                      <a:endPar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0.0477</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[0.0304    0.0650 ]</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Arial"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1</a:t>
                      </a:r>
                      <a:endParaRPr kumimoji="0" lang="en-US" altLang="zh-CN" sz="2000" b="1" i="1" u="none" strike="noStrike" cap="none" normalizeH="0" baseline="0" smtClean="0">
                        <a:ln>
                          <a:noFill/>
                        </a:ln>
                        <a:solidFill>
                          <a:srgbClr val="000048"/>
                        </a:solidFill>
                        <a:effectLst/>
                        <a:latin typeface="Arial" charset="0"/>
                        <a:ea typeface="楷体_GB2312" pitchFamily="49" charset="-122"/>
                        <a:cs typeface="Times New Roman" pitchFamily="18" charset="0"/>
                        <a:sym typeface="Symbol" pitchFamily="18" charset="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52.4035</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[32.4130   72.3941 ]</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Arial"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2</a:t>
                      </a:r>
                      <a:endParaRPr kumimoji="0" lang="en-US" altLang="zh-CN" sz="2000" b="1" i="1" u="none" strike="noStrike" cap="none" normalizeH="0" baseline="0" smtClean="0">
                        <a:ln>
                          <a:noFill/>
                        </a:ln>
                        <a:solidFill>
                          <a:srgbClr val="000048"/>
                        </a:solidFill>
                        <a:effectLst/>
                        <a:latin typeface="Arial" charset="0"/>
                        <a:ea typeface="楷体_GB2312" pitchFamily="49" charset="-122"/>
                        <a:cs typeface="Times New Roman" pitchFamily="18" charset="0"/>
                        <a:sym typeface="Symbol" pitchFamily="18" charset="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0.0164</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楷体_GB2312" pitchFamily="49" charset="-122"/>
                          <a:cs typeface="Times New Roman" pitchFamily="18" charset="0"/>
                        </a:rPr>
                        <a:t>[-0.0075    0.0403]</a:t>
                      </a:r>
                      <a:endParaRPr kumimoji="0" lang="en-US" altLang="zh-CN" sz="2000" b="1" i="0" u="none" strike="noStrike" cap="none" normalizeH="0" baseline="0" smtClean="0">
                        <a:ln>
                          <a:noFill/>
                        </a:ln>
                        <a:solidFill>
                          <a:srgbClr val="FF0000"/>
                        </a:solidFill>
                        <a:effectLst/>
                        <a:latin typeface="Arial" charset="0"/>
                        <a:ea typeface="楷体_GB2312" pitchFamily="49"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grpSp>
        <p:nvGrpSpPr>
          <p:cNvPr id="806951" name="Group 39"/>
          <p:cNvGrpSpPr>
            <a:grpSpLocks/>
          </p:cNvGrpSpPr>
          <p:nvPr/>
        </p:nvGrpSpPr>
        <p:grpSpPr bwMode="auto">
          <a:xfrm>
            <a:off x="2082800" y="5894388"/>
            <a:ext cx="6580188" cy="485775"/>
            <a:chOff x="768" y="3648"/>
            <a:chExt cx="4704" cy="306"/>
          </a:xfrm>
        </p:grpSpPr>
        <p:sp>
          <p:nvSpPr>
            <p:cNvPr id="42023" name="Text Box 40"/>
            <p:cNvSpPr txBox="1">
              <a:spLocks noChangeArrowheads="1"/>
            </p:cNvSpPr>
            <p:nvPr/>
          </p:nvSpPr>
          <p:spPr bwMode="auto">
            <a:xfrm>
              <a:off x="1056" y="3648"/>
              <a:ext cx="44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b="1">
                  <a:latin typeface="楷体_GB2312" pitchFamily="49" charset="-122"/>
                </a:rPr>
                <a:t>经嘌呤霉素处理的作用不影响半速度点参数</a:t>
              </a:r>
            </a:p>
          </p:txBody>
        </p:sp>
        <p:sp>
          <p:nvSpPr>
            <p:cNvPr id="42024" name="AutoShape 41"/>
            <p:cNvSpPr>
              <a:spLocks noChangeArrowheads="1"/>
            </p:cNvSpPr>
            <p:nvPr/>
          </p:nvSpPr>
          <p:spPr bwMode="auto">
            <a:xfrm>
              <a:off x="768" y="3648"/>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grpSp>
        <p:nvGrpSpPr>
          <p:cNvPr id="806954" name="Group 42"/>
          <p:cNvGrpSpPr>
            <a:grpSpLocks/>
          </p:cNvGrpSpPr>
          <p:nvPr/>
        </p:nvGrpSpPr>
        <p:grpSpPr bwMode="auto">
          <a:xfrm>
            <a:off x="8153400" y="2668588"/>
            <a:ext cx="914400" cy="976312"/>
            <a:chOff x="5136" y="1267"/>
            <a:chExt cx="576" cy="615"/>
          </a:xfrm>
        </p:grpSpPr>
        <p:sp>
          <p:nvSpPr>
            <p:cNvPr id="42021" name="Text Box 43"/>
            <p:cNvSpPr txBox="1">
              <a:spLocks noChangeArrowheads="1"/>
            </p:cNvSpPr>
            <p:nvPr/>
          </p:nvSpPr>
          <p:spPr bwMode="auto">
            <a:xfrm>
              <a:off x="5136" y="1536"/>
              <a:ext cx="432" cy="34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1800" b="1">
                  <a:latin typeface="Arial" charset="0"/>
                  <a:ea typeface="宋体" pitchFamily="2" charset="-122"/>
                </a:rPr>
                <a:t>未经处理</a:t>
              </a:r>
            </a:p>
          </p:txBody>
        </p:sp>
        <p:sp>
          <p:nvSpPr>
            <p:cNvPr id="42022" name="Text Box 44"/>
            <p:cNvSpPr txBox="1">
              <a:spLocks noChangeArrowheads="1"/>
            </p:cNvSpPr>
            <p:nvPr/>
          </p:nvSpPr>
          <p:spPr bwMode="auto">
            <a:xfrm>
              <a:off x="5136" y="1267"/>
              <a:ext cx="576" cy="17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1800" b="1">
                  <a:latin typeface="Arial" charset="0"/>
                  <a:ea typeface="宋体" pitchFamily="2" charset="-122"/>
                </a:rPr>
                <a:t>经处理</a:t>
              </a:r>
            </a:p>
          </p:txBody>
        </p:sp>
      </p:grpSp>
      <p:sp>
        <p:nvSpPr>
          <p:cNvPr id="42019" name="Rectangle 45"/>
          <p:cNvSpPr>
            <a:spLocks noChangeArrowheads="1"/>
          </p:cNvSpPr>
          <p:nvPr/>
        </p:nvSpPr>
        <p:spPr bwMode="auto">
          <a:xfrm>
            <a:off x="581025" y="2300288"/>
            <a:ext cx="2341563" cy="469900"/>
          </a:xfrm>
          <a:prstGeom prst="rect">
            <a:avLst/>
          </a:prstGeom>
          <a:solidFill>
            <a:srgbClr val="CCFFCC"/>
          </a:solidFill>
          <a:ln w="12700">
            <a:solidFill>
              <a:schemeClr val="accent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b="1">
                <a:solidFill>
                  <a:srgbClr val="000040"/>
                </a:solidFill>
                <a:latin typeface="Arial" charset="0"/>
              </a:rPr>
              <a:t>估计结果和预测</a:t>
            </a:r>
          </a:p>
        </p:txBody>
      </p:sp>
      <p:sp>
        <p:nvSpPr>
          <p:cNvPr id="42020" name="Rectangle 46"/>
          <p:cNvSpPr>
            <a:spLocks noChangeArrowheads="1"/>
          </p:cNvSpPr>
          <p:nvPr/>
        </p:nvSpPr>
        <p:spPr bwMode="auto">
          <a:xfrm>
            <a:off x="500063" y="5222875"/>
            <a:ext cx="5699125" cy="457200"/>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zh-CN" altLang="en-US" b="1">
                <a:solidFill>
                  <a:srgbClr val="000048"/>
                </a:solidFill>
                <a:latin typeface="Arial" charset="0"/>
              </a:rPr>
              <a:t>置信区间包含零点，对因变量影响不显著</a:t>
            </a:r>
            <a:endParaRPr kumimoji="1" lang="zh-CN" altLang="en-US" b="1">
              <a:solidFill>
                <a:srgbClr val="000040"/>
              </a:solidFill>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06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806917"/>
                                        </p:tgtEl>
                                        <p:attrNameLst>
                                          <p:attrName>style.visibility</p:attrName>
                                        </p:attrNameLst>
                                      </p:cBhvr>
                                      <p:to>
                                        <p:strVal val="visible"/>
                                      </p:to>
                                    </p:set>
                                    <p:animEffect transition="in" filter="checkerboard(across)">
                                      <p:cBhvr>
                                        <p:cTn id="11" dur="500"/>
                                        <p:tgtEl>
                                          <p:spTgt spid="8069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806925"/>
                                        </p:tgtEl>
                                        <p:attrNameLst>
                                          <p:attrName>style.visibility</p:attrName>
                                        </p:attrNameLst>
                                      </p:cBhvr>
                                      <p:to>
                                        <p:strVal val="visible"/>
                                      </p:to>
                                    </p:set>
                                    <p:animEffect transition="in" filter="box(in)">
                                      <p:cBhvr>
                                        <p:cTn id="16" dur="500"/>
                                        <p:tgtEl>
                                          <p:spTgt spid="8069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06922"/>
                                        </p:tgtEl>
                                        <p:attrNameLst>
                                          <p:attrName>style.visibility</p:attrName>
                                        </p:attrNameLst>
                                      </p:cBhvr>
                                      <p:to>
                                        <p:strVal val="visible"/>
                                      </p:to>
                                    </p:set>
                                    <p:animEffect transition="in" filter="dissolve">
                                      <p:cBhvr>
                                        <p:cTn id="21" dur="500"/>
                                        <p:tgtEl>
                                          <p:spTgt spid="8069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2" fill="hold" nodeType="clickEffect">
                                  <p:stCondLst>
                                    <p:cond delay="0"/>
                                  </p:stCondLst>
                                  <p:childTnLst>
                                    <p:set>
                                      <p:cBhvr>
                                        <p:cTn id="25" dur="1" fill="hold">
                                          <p:stCondLst>
                                            <p:cond delay="0"/>
                                          </p:stCondLst>
                                        </p:cTn>
                                        <p:tgtEl>
                                          <p:spTgt spid="806954"/>
                                        </p:tgtEl>
                                        <p:attrNameLst>
                                          <p:attrName>style.visibility</p:attrName>
                                        </p:attrNameLst>
                                      </p:cBhvr>
                                      <p:to>
                                        <p:strVal val="visible"/>
                                      </p:to>
                                    </p:set>
                                    <p:anim calcmode="lin" valueType="num">
                                      <p:cBhvr additive="base">
                                        <p:cTn id="26" dur="500"/>
                                        <p:tgtEl>
                                          <p:spTgt spid="806954"/>
                                        </p:tgtEl>
                                        <p:attrNameLst>
                                          <p:attrName>ppt_x</p:attrName>
                                        </p:attrNameLst>
                                      </p:cBhvr>
                                      <p:tavLst>
                                        <p:tav tm="0">
                                          <p:val>
                                            <p:strVal val="#ppt_x+#ppt_w*1.125000"/>
                                          </p:val>
                                        </p:tav>
                                        <p:tav tm="100000">
                                          <p:val>
                                            <p:strVal val="#ppt_x"/>
                                          </p:val>
                                        </p:tav>
                                      </p:tavLst>
                                    </p:anim>
                                    <p:animEffect transition="in" filter="wipe(left)">
                                      <p:cBhvr>
                                        <p:cTn id="27" dur="500"/>
                                        <p:tgtEl>
                                          <p:spTgt spid="8069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806951"/>
                                        </p:tgtEl>
                                        <p:attrNameLst>
                                          <p:attrName>style.visibility</p:attrName>
                                        </p:attrNameLst>
                                      </p:cBhvr>
                                      <p:to>
                                        <p:strVal val="visible"/>
                                      </p:to>
                                    </p:set>
                                    <p:anim calcmode="lin" valueType="num">
                                      <p:cBhvr additive="base">
                                        <p:cTn id="32" dur="500"/>
                                        <p:tgtEl>
                                          <p:spTgt spid="806951"/>
                                        </p:tgtEl>
                                        <p:attrNameLst>
                                          <p:attrName>ppt_y</p:attrName>
                                        </p:attrNameLst>
                                      </p:cBhvr>
                                      <p:tavLst>
                                        <p:tav tm="0">
                                          <p:val>
                                            <p:strVal val="#ppt_y+#ppt_h*1.125000"/>
                                          </p:val>
                                        </p:tav>
                                        <p:tav tm="100000">
                                          <p:val>
                                            <p:strVal val="#ppt_y"/>
                                          </p:val>
                                        </p:tav>
                                      </p:tavLst>
                                    </p:anim>
                                    <p:animEffect transition="in" filter="wipe(up)">
                                      <p:cBhvr>
                                        <p:cTn id="33" dur="500"/>
                                        <p:tgtEl>
                                          <p:spTgt spid="806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42938" y="635000"/>
            <a:ext cx="4119562" cy="641350"/>
          </a:xfrm>
        </p:spPr>
        <p:txBody>
          <a:bodyPr/>
          <a:lstStyle/>
          <a:p>
            <a:r>
              <a:rPr lang="en-US" altLang="zh-CN" smtClean="0">
                <a:solidFill>
                  <a:schemeClr val="accent2"/>
                </a:solidFill>
              </a:rPr>
              <a:t>Matlab </a:t>
            </a:r>
            <a:r>
              <a:rPr lang="zh-CN" altLang="en-US" smtClean="0">
                <a:solidFill>
                  <a:schemeClr val="accent2"/>
                </a:solidFill>
              </a:rPr>
              <a:t>统计分析</a:t>
            </a:r>
            <a:endParaRPr lang="zh-CN" altLang="en-US" sz="2400" b="0" i="1" smtClean="0"/>
          </a:p>
        </p:txBody>
      </p:sp>
      <p:sp>
        <p:nvSpPr>
          <p:cNvPr id="737283" name="Rectangle 3"/>
          <p:cNvSpPr>
            <a:spLocks noGrp="1" noChangeArrowheads="1"/>
          </p:cNvSpPr>
          <p:nvPr>
            <p:ph type="body" idx="1"/>
          </p:nvPr>
        </p:nvSpPr>
        <p:spPr>
          <a:xfrm>
            <a:off x="879475" y="5972175"/>
            <a:ext cx="7321550" cy="420688"/>
          </a:xfrm>
        </p:spPr>
        <p:txBody>
          <a:bodyPr/>
          <a:lstStyle/>
          <a:p>
            <a:pPr algn="just"/>
            <a:r>
              <a:rPr lang="en-US" altLang="zh-CN" smtClean="0"/>
              <a:t>MATLAB7.0</a:t>
            </a:r>
            <a:r>
              <a:rPr lang="zh-CN" altLang="en-US" smtClean="0"/>
              <a:t>版本 </a:t>
            </a:r>
            <a:r>
              <a:rPr lang="en-US" altLang="zh-CN" smtClean="0"/>
              <a:t>s</a:t>
            </a:r>
            <a:r>
              <a:rPr lang="zh-CN" altLang="en-US" smtClean="0"/>
              <a:t>增加一个统计量</a:t>
            </a:r>
            <a:r>
              <a:rPr lang="en-US" altLang="zh-CN" smtClean="0"/>
              <a:t>: </a:t>
            </a:r>
            <a:r>
              <a:rPr lang="zh-CN" altLang="en-US" smtClean="0"/>
              <a:t>剩余方差</a:t>
            </a:r>
            <a:r>
              <a:rPr lang="en-US" altLang="zh-CN" smtClean="0"/>
              <a:t>s</a:t>
            </a:r>
            <a:r>
              <a:rPr lang="en-US" altLang="zh-CN" baseline="30000" smtClean="0"/>
              <a:t>2</a:t>
            </a:r>
            <a:endParaRPr lang="en-US" altLang="zh-CN" smtClean="0"/>
          </a:p>
        </p:txBody>
      </p:sp>
      <p:graphicFrame>
        <p:nvGraphicFramePr>
          <p:cNvPr id="737284" name="Group 4"/>
          <p:cNvGraphicFramePr>
            <a:graphicFrameLocks noGrp="1"/>
          </p:cNvGraphicFramePr>
          <p:nvPr/>
        </p:nvGraphicFramePr>
        <p:xfrm>
          <a:off x="555625" y="3868738"/>
          <a:ext cx="8010525" cy="518048"/>
        </p:xfrm>
        <a:graphic>
          <a:graphicData uri="http://schemas.openxmlformats.org/drawingml/2006/table">
            <a:tbl>
              <a:tblPr/>
              <a:tblGrid>
                <a:gridCol w="8010525"/>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smtClean="0">
                          <a:ln>
                            <a:noFill/>
                          </a:ln>
                          <a:solidFill>
                            <a:srgbClr val="000048"/>
                          </a:solidFill>
                          <a:effectLst/>
                          <a:latin typeface="Arial" charset="0"/>
                          <a:ea typeface="楷体_GB2312" pitchFamily="49" charset="-122"/>
                        </a:rPr>
                        <a:t>[b , bint , r , rint , s</a:t>
                      </a:r>
                      <a:r>
                        <a:rPr kumimoji="0" lang="en-US" altLang="zh-CN" sz="2800" b="1" i="0" u="none" strike="noStrike" cap="none" normalizeH="0" baseline="0" smtClean="0">
                          <a:ln>
                            <a:noFill/>
                          </a:ln>
                          <a:solidFill>
                            <a:srgbClr val="000048"/>
                          </a:solidFill>
                          <a:effectLst/>
                          <a:latin typeface="Arial" charset="0"/>
                          <a:ea typeface="楷体_GB2312" pitchFamily="49" charset="-122"/>
                        </a:rPr>
                        <a:t>tats</a:t>
                      </a:r>
                      <a:r>
                        <a:rPr kumimoji="0" lang="fr-FR" altLang="zh-CN" sz="2800" b="1" i="0" u="none" strike="noStrike" cap="none" normalizeH="0" baseline="0" smtClean="0">
                          <a:ln>
                            <a:noFill/>
                          </a:ln>
                          <a:solidFill>
                            <a:srgbClr val="000048"/>
                          </a:solidFill>
                          <a:effectLst/>
                          <a:latin typeface="Arial" charset="0"/>
                          <a:ea typeface="楷体_GB2312" pitchFamily="49" charset="-122"/>
                        </a:rPr>
                        <a:t>] = regress( y , X , alpha )</a:t>
                      </a:r>
                      <a:endParaRPr kumimoji="0" lang="en-US" altLang="zh-CN" sz="2800" b="1" i="0" u="none" strike="noStrike" cap="none" normalizeH="0" baseline="0" smtClean="0">
                        <a:ln>
                          <a:noFill/>
                        </a:ln>
                        <a:solidFill>
                          <a:srgbClr val="000048"/>
                        </a:solidFill>
                        <a:effectLst/>
                        <a:latin typeface="Arial" charset="0"/>
                        <a:ea typeface="楷体_GB2312" pitchFamily="49" charset="-122"/>
                      </a:endParaRPr>
                    </a:p>
                  </a:txBody>
                  <a:tcPr marT="45664" marB="4566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CFFCC"/>
                    </a:solidFill>
                  </a:tcPr>
                </a:tc>
              </a:tr>
            </a:tbl>
          </a:graphicData>
        </a:graphic>
      </p:graphicFrame>
      <p:pic>
        <p:nvPicPr>
          <p:cNvPr id="6154" name="Picture 10" descr="C:\Documents and Settings\sun\My Documents\临时\splash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2275" y="639763"/>
            <a:ext cx="2203450" cy="642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155" name="Rectangle 11"/>
          <p:cNvSpPr>
            <a:spLocks noChangeArrowheads="1"/>
          </p:cNvSpPr>
          <p:nvPr/>
        </p:nvSpPr>
        <p:spPr bwMode="auto">
          <a:xfrm>
            <a:off x="746125" y="1357313"/>
            <a:ext cx="2051050" cy="501650"/>
          </a:xfrm>
          <a:prstGeom prst="rect">
            <a:avLst/>
          </a:prstGeom>
          <a:solidFill>
            <a:schemeClr val="accent1"/>
          </a:solidFill>
          <a:ln w="127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en-US" altLang="zh-CN" sz="2600">
                <a:solidFill>
                  <a:srgbClr val="000066"/>
                </a:solidFill>
                <a:latin typeface="Arial" charset="0"/>
                <a:ea typeface="华文琥珀" pitchFamily="2" charset="-122"/>
              </a:rPr>
              <a:t>3</a:t>
            </a:r>
            <a:r>
              <a:rPr lang="zh-CN" altLang="en-US" sz="2600">
                <a:solidFill>
                  <a:srgbClr val="000066"/>
                </a:solidFill>
                <a:latin typeface="Arial" charset="0"/>
                <a:ea typeface="华文琥珀" pitchFamily="2" charset="-122"/>
              </a:rPr>
              <a:t>、回归分析</a:t>
            </a:r>
          </a:p>
        </p:txBody>
      </p:sp>
      <p:sp>
        <p:nvSpPr>
          <p:cNvPr id="6156" name="Rectangle 12"/>
          <p:cNvSpPr>
            <a:spLocks noChangeArrowheads="1"/>
          </p:cNvSpPr>
          <p:nvPr/>
        </p:nvSpPr>
        <p:spPr bwMode="auto">
          <a:xfrm>
            <a:off x="6773863" y="1209675"/>
            <a:ext cx="2247900" cy="427038"/>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en-US" altLang="zh-CN" sz="2200" i="1">
                <a:solidFill>
                  <a:srgbClr val="9E005E"/>
                </a:solidFill>
                <a:latin typeface="Arial" charset="0"/>
                <a:ea typeface="黑体" pitchFamily="2" charset="-122"/>
              </a:rPr>
              <a:t>statistics toolbox</a:t>
            </a:r>
          </a:p>
        </p:txBody>
      </p:sp>
      <p:graphicFrame>
        <p:nvGraphicFramePr>
          <p:cNvPr id="737293" name="Object 13"/>
          <p:cNvGraphicFramePr>
            <a:graphicFrameLocks noChangeAspect="1"/>
          </p:cNvGraphicFramePr>
          <p:nvPr/>
        </p:nvGraphicFramePr>
        <p:xfrm>
          <a:off x="3006725" y="1647825"/>
          <a:ext cx="4635500" cy="490538"/>
        </p:xfrm>
        <a:graphic>
          <a:graphicData uri="http://schemas.openxmlformats.org/presentationml/2006/ole">
            <mc:AlternateContent xmlns:mc="http://schemas.openxmlformats.org/markup-compatibility/2006">
              <mc:Choice xmlns:v="urn:schemas-microsoft-com:vml" Requires="v">
                <p:oleObj spid="_x0000_s6179" name="Equation" r:id="rId5" imgW="2133600" imgH="228600" progId="Equation.DSMT4">
                  <p:embed/>
                </p:oleObj>
              </mc:Choice>
              <mc:Fallback>
                <p:oleObj name="Equation" r:id="rId5" imgW="2133600" imgH="22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6725" y="1647825"/>
                        <a:ext cx="4635500" cy="490538"/>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294" name="Text Box 14"/>
          <p:cNvSpPr txBox="1">
            <a:spLocks noChangeArrowheads="1"/>
          </p:cNvSpPr>
          <p:nvPr/>
        </p:nvSpPr>
        <p:spPr bwMode="auto">
          <a:xfrm>
            <a:off x="6534150" y="3165475"/>
            <a:ext cx="2401888" cy="5397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a:solidFill>
                  <a:srgbClr val="000048"/>
                </a:solidFill>
                <a:latin typeface="Arial" charset="0"/>
              </a:rPr>
              <a:t>解释变量：矩阵</a:t>
            </a:r>
            <a:endParaRPr kumimoji="1" lang="zh-CN" altLang="en-US" b="1">
              <a:ea typeface="宋体" pitchFamily="2" charset="-122"/>
            </a:endParaRPr>
          </a:p>
        </p:txBody>
      </p:sp>
      <p:sp>
        <p:nvSpPr>
          <p:cNvPr id="737295" name="Text Box 15"/>
          <p:cNvSpPr txBox="1">
            <a:spLocks noChangeArrowheads="1"/>
          </p:cNvSpPr>
          <p:nvPr/>
        </p:nvSpPr>
        <p:spPr bwMode="auto">
          <a:xfrm>
            <a:off x="6178550" y="4572000"/>
            <a:ext cx="273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fr-FR">
                <a:solidFill>
                  <a:srgbClr val="000048"/>
                </a:solidFill>
                <a:latin typeface="Arial" charset="0"/>
              </a:rPr>
              <a:t>显著性</a:t>
            </a:r>
            <a:r>
              <a:rPr lang="zh-CN" altLang="en-US">
                <a:solidFill>
                  <a:srgbClr val="000048"/>
                </a:solidFill>
                <a:latin typeface="Arial" charset="0"/>
              </a:rPr>
              <a:t>水平：</a:t>
            </a:r>
            <a:r>
              <a:rPr lang="en-US" altLang="zh-CN">
                <a:solidFill>
                  <a:srgbClr val="000048"/>
                </a:solidFill>
                <a:latin typeface="Arial" charset="0"/>
              </a:rPr>
              <a:t>0.05</a:t>
            </a:r>
            <a:r>
              <a:rPr kumimoji="1" lang="en-US" altLang="zh-CN" b="1">
                <a:ea typeface="宋体" pitchFamily="2" charset="-122"/>
              </a:rPr>
              <a:t> </a:t>
            </a:r>
          </a:p>
        </p:txBody>
      </p:sp>
      <p:sp>
        <p:nvSpPr>
          <p:cNvPr id="737296" name="Text Box 16"/>
          <p:cNvSpPr txBox="1">
            <a:spLocks noChangeArrowheads="1"/>
          </p:cNvSpPr>
          <p:nvPr/>
        </p:nvSpPr>
        <p:spPr bwMode="auto">
          <a:xfrm>
            <a:off x="177800" y="2662238"/>
            <a:ext cx="1795463"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系数估计值</a:t>
            </a:r>
            <a:r>
              <a:rPr kumimoji="1" lang="zh-CN" altLang="en-US" b="1">
                <a:ea typeface="宋体" pitchFamily="2" charset="-122"/>
              </a:rPr>
              <a:t> </a:t>
            </a:r>
          </a:p>
        </p:txBody>
      </p:sp>
      <p:sp>
        <p:nvSpPr>
          <p:cNvPr id="737297" name="Text Box 17"/>
          <p:cNvSpPr txBox="1">
            <a:spLocks noChangeArrowheads="1"/>
          </p:cNvSpPr>
          <p:nvPr/>
        </p:nvSpPr>
        <p:spPr bwMode="auto">
          <a:xfrm>
            <a:off x="974725" y="3197225"/>
            <a:ext cx="1435100"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置信区间</a:t>
            </a:r>
            <a:r>
              <a:rPr kumimoji="1" lang="zh-CN" altLang="en-US" b="1">
                <a:ea typeface="宋体" pitchFamily="2" charset="-122"/>
              </a:rPr>
              <a:t> </a:t>
            </a:r>
          </a:p>
        </p:txBody>
      </p:sp>
      <p:sp>
        <p:nvSpPr>
          <p:cNvPr id="737298" name="Text Box 18"/>
          <p:cNvSpPr txBox="1">
            <a:spLocks noChangeArrowheads="1"/>
          </p:cNvSpPr>
          <p:nvPr/>
        </p:nvSpPr>
        <p:spPr bwMode="auto">
          <a:xfrm>
            <a:off x="2355850" y="2681288"/>
            <a:ext cx="838200"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残差</a:t>
            </a:r>
            <a:r>
              <a:rPr kumimoji="1" lang="zh-CN" altLang="en-US" b="1">
                <a:ea typeface="宋体" pitchFamily="2" charset="-122"/>
              </a:rPr>
              <a:t> </a:t>
            </a:r>
          </a:p>
        </p:txBody>
      </p:sp>
      <p:sp>
        <p:nvSpPr>
          <p:cNvPr id="737299" name="Text Box 19"/>
          <p:cNvSpPr txBox="1">
            <a:spLocks noChangeArrowheads="1"/>
          </p:cNvSpPr>
          <p:nvPr/>
        </p:nvSpPr>
        <p:spPr bwMode="auto">
          <a:xfrm>
            <a:off x="2976563" y="3189288"/>
            <a:ext cx="1420812"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置信区间</a:t>
            </a:r>
            <a:r>
              <a:rPr kumimoji="1" lang="zh-CN" altLang="en-US" b="1">
                <a:ea typeface="宋体" pitchFamily="2" charset="-122"/>
              </a:rPr>
              <a:t> </a:t>
            </a:r>
          </a:p>
        </p:txBody>
      </p:sp>
      <p:sp>
        <p:nvSpPr>
          <p:cNvPr id="737300" name="Text Box 20"/>
          <p:cNvSpPr txBox="1">
            <a:spLocks noChangeArrowheads="1"/>
          </p:cNvSpPr>
          <p:nvPr/>
        </p:nvSpPr>
        <p:spPr bwMode="auto">
          <a:xfrm>
            <a:off x="4579938" y="2662238"/>
            <a:ext cx="2370137"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被解释变量：列</a:t>
            </a:r>
          </a:p>
        </p:txBody>
      </p:sp>
      <p:sp>
        <p:nvSpPr>
          <p:cNvPr id="737301" name="Text Box 21"/>
          <p:cNvSpPr txBox="1">
            <a:spLocks noChangeArrowheads="1"/>
          </p:cNvSpPr>
          <p:nvPr/>
        </p:nvSpPr>
        <p:spPr bwMode="auto">
          <a:xfrm>
            <a:off x="1758950" y="4564063"/>
            <a:ext cx="289242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15000"/>
              </a:spcBef>
            </a:pPr>
            <a:r>
              <a:rPr lang="zh-CN" altLang="en-US">
                <a:solidFill>
                  <a:srgbClr val="000048"/>
                </a:solidFill>
                <a:latin typeface="Arial" charset="0"/>
              </a:rPr>
              <a:t>检验统计量：</a:t>
            </a:r>
            <a:r>
              <a:rPr lang="en-US" altLang="zh-CN">
                <a:solidFill>
                  <a:srgbClr val="000048"/>
                </a:solidFill>
                <a:latin typeface="Arial" charset="0"/>
              </a:rPr>
              <a:t>R</a:t>
            </a:r>
            <a:r>
              <a:rPr lang="en-US" altLang="zh-CN" baseline="30000">
                <a:solidFill>
                  <a:srgbClr val="000048"/>
                </a:solidFill>
                <a:latin typeface="Arial" charset="0"/>
              </a:rPr>
              <a:t>2</a:t>
            </a:r>
            <a:r>
              <a:rPr lang="en-US" altLang="zh-CN">
                <a:solidFill>
                  <a:srgbClr val="000048"/>
                </a:solidFill>
                <a:latin typeface="Arial" charset="0"/>
              </a:rPr>
              <a:t>,F,p </a:t>
            </a:r>
          </a:p>
        </p:txBody>
      </p:sp>
      <p:sp>
        <p:nvSpPr>
          <p:cNvPr id="737302" name="Line 22"/>
          <p:cNvSpPr>
            <a:spLocks noChangeShapeType="1"/>
          </p:cNvSpPr>
          <p:nvPr/>
        </p:nvSpPr>
        <p:spPr bwMode="auto">
          <a:xfrm>
            <a:off x="868363" y="3136900"/>
            <a:ext cx="0" cy="6365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3" name="Line 23"/>
          <p:cNvSpPr>
            <a:spLocks noChangeShapeType="1"/>
          </p:cNvSpPr>
          <p:nvPr/>
        </p:nvSpPr>
        <p:spPr bwMode="auto">
          <a:xfrm>
            <a:off x="2486025" y="3163888"/>
            <a:ext cx="0" cy="63658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4" name="Line 24"/>
          <p:cNvSpPr>
            <a:spLocks noChangeShapeType="1"/>
          </p:cNvSpPr>
          <p:nvPr/>
        </p:nvSpPr>
        <p:spPr bwMode="auto">
          <a:xfrm>
            <a:off x="6434138" y="3136900"/>
            <a:ext cx="0" cy="6762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5" name="Line 25"/>
          <p:cNvSpPr>
            <a:spLocks noChangeShapeType="1"/>
          </p:cNvSpPr>
          <p:nvPr/>
        </p:nvSpPr>
        <p:spPr bwMode="auto">
          <a:xfrm>
            <a:off x="1597025" y="3681413"/>
            <a:ext cx="0" cy="18573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6" name="Line 26"/>
          <p:cNvSpPr>
            <a:spLocks noChangeShapeType="1"/>
          </p:cNvSpPr>
          <p:nvPr/>
        </p:nvSpPr>
        <p:spPr bwMode="auto">
          <a:xfrm flipH="1">
            <a:off x="3146425" y="3616325"/>
            <a:ext cx="1588" cy="26511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7" name="Line 27"/>
          <p:cNvSpPr>
            <a:spLocks noChangeShapeType="1"/>
          </p:cNvSpPr>
          <p:nvPr/>
        </p:nvSpPr>
        <p:spPr bwMode="auto">
          <a:xfrm>
            <a:off x="7029450" y="3708400"/>
            <a:ext cx="0" cy="1857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8" name="Line 28"/>
          <p:cNvSpPr>
            <a:spLocks noChangeShapeType="1"/>
          </p:cNvSpPr>
          <p:nvPr/>
        </p:nvSpPr>
        <p:spPr bwMode="auto">
          <a:xfrm flipH="1" flipV="1">
            <a:off x="3889375" y="4356100"/>
            <a:ext cx="1588" cy="22542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7309" name="Line 29"/>
          <p:cNvSpPr>
            <a:spLocks noChangeShapeType="1"/>
          </p:cNvSpPr>
          <p:nvPr/>
        </p:nvSpPr>
        <p:spPr bwMode="auto">
          <a:xfrm flipH="1" flipV="1">
            <a:off x="7891463" y="4356100"/>
            <a:ext cx="1587" cy="22542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737310" name="Group 30"/>
          <p:cNvGrpSpPr>
            <a:grpSpLocks/>
          </p:cNvGrpSpPr>
          <p:nvPr/>
        </p:nvGrpSpPr>
        <p:grpSpPr bwMode="auto">
          <a:xfrm>
            <a:off x="3471864" y="1233488"/>
            <a:ext cx="5440362" cy="1279525"/>
            <a:chOff x="2187" y="777"/>
            <a:chExt cx="3573" cy="806"/>
          </a:xfrm>
        </p:grpSpPr>
        <p:sp>
          <p:nvSpPr>
            <p:cNvPr id="6177" name="Text Box 31"/>
            <p:cNvSpPr txBox="1">
              <a:spLocks noChangeArrowheads="1"/>
            </p:cNvSpPr>
            <p:nvPr/>
          </p:nvSpPr>
          <p:spPr bwMode="auto">
            <a:xfrm>
              <a:off x="3024" y="1249"/>
              <a:ext cx="2736" cy="334"/>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lnSpc>
                  <a:spcPct val="120000"/>
                </a:lnSpc>
                <a:spcBef>
                  <a:spcPct val="50000"/>
                </a:spcBef>
              </a:pPr>
              <a:r>
                <a:rPr lang="zh-CN" altLang="en-US">
                  <a:solidFill>
                    <a:srgbClr val="000048"/>
                  </a:solidFill>
                  <a:latin typeface="Arial" charset="0"/>
                </a:rPr>
                <a:t>随机误差：正态分布均值为零</a:t>
              </a:r>
            </a:p>
          </p:txBody>
        </p:sp>
        <p:sp>
          <p:nvSpPr>
            <p:cNvPr id="6178" name="Rectangle 32"/>
            <p:cNvSpPr>
              <a:spLocks noChangeArrowheads="1"/>
            </p:cNvSpPr>
            <p:nvPr/>
          </p:nvSpPr>
          <p:spPr bwMode="auto">
            <a:xfrm>
              <a:off x="2187" y="777"/>
              <a:ext cx="884" cy="288"/>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zh-CN" altLang="en-US">
                  <a:solidFill>
                    <a:srgbClr val="000048"/>
                  </a:solidFill>
                  <a:latin typeface="Arial" charset="0"/>
                </a:rPr>
                <a:t>回归系数</a:t>
              </a:r>
            </a:p>
          </p:txBody>
        </p:sp>
      </p:grpSp>
      <p:sp>
        <p:nvSpPr>
          <p:cNvPr id="737313" name="Rectangle 33"/>
          <p:cNvSpPr>
            <a:spLocks noChangeArrowheads="1"/>
          </p:cNvSpPr>
          <p:nvPr/>
        </p:nvSpPr>
        <p:spPr bwMode="auto">
          <a:xfrm>
            <a:off x="568325" y="5186363"/>
            <a:ext cx="2451100" cy="531812"/>
          </a:xfrm>
          <a:prstGeom prst="rect">
            <a:avLst/>
          </a:prstGeom>
          <a:solidFill>
            <a:srgbClr val="CCFFCC"/>
          </a:solidFill>
          <a:ln w="12700">
            <a:solidFill>
              <a:schemeClr val="accent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fr-FR" altLang="zh-CN" sz="2800" b="1">
                <a:solidFill>
                  <a:srgbClr val="000048"/>
                </a:solidFill>
                <a:latin typeface="Arial" charset="0"/>
              </a:rPr>
              <a:t>rcoplot(r,rint)</a:t>
            </a:r>
            <a:endParaRPr lang="en-US" altLang="zh-CN" sz="2800" b="1">
              <a:solidFill>
                <a:srgbClr val="000048"/>
              </a:solidFill>
              <a:latin typeface="Arial" charset="0"/>
            </a:endParaRPr>
          </a:p>
        </p:txBody>
      </p:sp>
      <p:sp>
        <p:nvSpPr>
          <p:cNvPr id="737314" name="Rectangle 34"/>
          <p:cNvSpPr>
            <a:spLocks noChangeArrowheads="1"/>
          </p:cNvSpPr>
          <p:nvPr/>
        </p:nvSpPr>
        <p:spPr bwMode="auto">
          <a:xfrm>
            <a:off x="3368675" y="5237163"/>
            <a:ext cx="3244850" cy="46990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zh-CN" altLang="en-US">
                <a:solidFill>
                  <a:srgbClr val="000048"/>
                </a:solidFill>
                <a:latin typeface="Arial" charset="0"/>
              </a:rPr>
              <a:t>残差</a:t>
            </a:r>
            <a:r>
              <a:rPr lang="zh-CN" altLang="fr-FR">
                <a:solidFill>
                  <a:srgbClr val="000048"/>
                </a:solidFill>
                <a:latin typeface="Arial" charset="0"/>
              </a:rPr>
              <a:t>及其</a:t>
            </a:r>
            <a:r>
              <a:rPr lang="zh-CN" altLang="en-US">
                <a:solidFill>
                  <a:srgbClr val="000048"/>
                </a:solidFill>
                <a:latin typeface="Arial" charset="0"/>
              </a:rPr>
              <a:t>置信区间作图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37293"/>
                                        </p:tgtEl>
                                        <p:attrNameLst>
                                          <p:attrName>style.visibility</p:attrName>
                                        </p:attrNameLst>
                                      </p:cBhvr>
                                      <p:to>
                                        <p:strVal val="visible"/>
                                      </p:to>
                                    </p:set>
                                    <p:animEffect transition="in" filter="dissolve">
                                      <p:cBhvr>
                                        <p:cTn id="7" dur="500"/>
                                        <p:tgtEl>
                                          <p:spTgt spid="737293"/>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37310"/>
                                        </p:tgtEl>
                                        <p:attrNameLst>
                                          <p:attrName>style.visibility</p:attrName>
                                        </p:attrNameLst>
                                      </p:cBhvr>
                                      <p:to>
                                        <p:strVal val="visible"/>
                                      </p:to>
                                    </p:set>
                                    <p:animEffect transition="in" filter="box(in)">
                                      <p:cBhvr>
                                        <p:cTn id="11" dur="500"/>
                                        <p:tgtEl>
                                          <p:spTgt spid="7373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37284"/>
                                        </p:tgtEl>
                                        <p:attrNameLst>
                                          <p:attrName>style.visibility</p:attrName>
                                        </p:attrNameLst>
                                      </p:cBhvr>
                                      <p:to>
                                        <p:strVal val="visible"/>
                                      </p:to>
                                    </p:set>
                                    <p:animEffect transition="in" filter="dissolve">
                                      <p:cBhvr>
                                        <p:cTn id="16" dur="500"/>
                                        <p:tgtEl>
                                          <p:spTgt spid="7372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37300"/>
                                        </p:tgtEl>
                                        <p:attrNameLst>
                                          <p:attrName>style.visibility</p:attrName>
                                        </p:attrNameLst>
                                      </p:cBhvr>
                                      <p:to>
                                        <p:strVal val="visible"/>
                                      </p:to>
                                    </p:set>
                                    <p:animEffect transition="in" filter="dissolve">
                                      <p:cBhvr>
                                        <p:cTn id="21" dur="500"/>
                                        <p:tgtEl>
                                          <p:spTgt spid="737300"/>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37304"/>
                                        </p:tgtEl>
                                        <p:attrNameLst>
                                          <p:attrName>style.visibility</p:attrName>
                                        </p:attrNameLst>
                                      </p:cBhvr>
                                      <p:to>
                                        <p:strVal val="visible"/>
                                      </p:to>
                                    </p:set>
                                    <p:animEffect transition="in" filter="dissolve">
                                      <p:cBhvr>
                                        <p:cTn id="25" dur="500"/>
                                        <p:tgtEl>
                                          <p:spTgt spid="7373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37294"/>
                                        </p:tgtEl>
                                        <p:attrNameLst>
                                          <p:attrName>style.visibility</p:attrName>
                                        </p:attrNameLst>
                                      </p:cBhvr>
                                      <p:to>
                                        <p:strVal val="visible"/>
                                      </p:to>
                                    </p:set>
                                    <p:animEffect transition="in" filter="dissolve">
                                      <p:cBhvr>
                                        <p:cTn id="30" dur="500"/>
                                        <p:tgtEl>
                                          <p:spTgt spid="737294"/>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737307"/>
                                        </p:tgtEl>
                                        <p:attrNameLst>
                                          <p:attrName>style.visibility</p:attrName>
                                        </p:attrNameLst>
                                      </p:cBhvr>
                                      <p:to>
                                        <p:strVal val="visible"/>
                                      </p:to>
                                    </p:set>
                                    <p:animEffect transition="in" filter="dissolve">
                                      <p:cBhvr>
                                        <p:cTn id="34" dur="500"/>
                                        <p:tgtEl>
                                          <p:spTgt spid="7373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37295"/>
                                        </p:tgtEl>
                                        <p:attrNameLst>
                                          <p:attrName>style.visibility</p:attrName>
                                        </p:attrNameLst>
                                      </p:cBhvr>
                                      <p:to>
                                        <p:strVal val="visible"/>
                                      </p:to>
                                    </p:set>
                                    <p:animEffect transition="in" filter="dissolve">
                                      <p:cBhvr>
                                        <p:cTn id="39" dur="500"/>
                                        <p:tgtEl>
                                          <p:spTgt spid="737295"/>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737309"/>
                                        </p:tgtEl>
                                        <p:attrNameLst>
                                          <p:attrName>style.visibility</p:attrName>
                                        </p:attrNameLst>
                                      </p:cBhvr>
                                      <p:to>
                                        <p:strVal val="visible"/>
                                      </p:to>
                                    </p:set>
                                    <p:animEffect transition="in" filter="dissolve">
                                      <p:cBhvr>
                                        <p:cTn id="43" dur="500"/>
                                        <p:tgtEl>
                                          <p:spTgt spid="7373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737296"/>
                                        </p:tgtEl>
                                        <p:attrNameLst>
                                          <p:attrName>style.visibility</p:attrName>
                                        </p:attrNameLst>
                                      </p:cBhvr>
                                      <p:to>
                                        <p:strVal val="visible"/>
                                      </p:to>
                                    </p:set>
                                    <p:animEffect transition="in" filter="dissolve">
                                      <p:cBhvr>
                                        <p:cTn id="48" dur="500"/>
                                        <p:tgtEl>
                                          <p:spTgt spid="737296"/>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737302"/>
                                        </p:tgtEl>
                                        <p:attrNameLst>
                                          <p:attrName>style.visibility</p:attrName>
                                        </p:attrNameLst>
                                      </p:cBhvr>
                                      <p:to>
                                        <p:strVal val="visible"/>
                                      </p:to>
                                    </p:set>
                                    <p:animEffect transition="in" filter="dissolve">
                                      <p:cBhvr>
                                        <p:cTn id="52" dur="500"/>
                                        <p:tgtEl>
                                          <p:spTgt spid="7373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37297"/>
                                        </p:tgtEl>
                                        <p:attrNameLst>
                                          <p:attrName>style.visibility</p:attrName>
                                        </p:attrNameLst>
                                      </p:cBhvr>
                                      <p:to>
                                        <p:strVal val="visible"/>
                                      </p:to>
                                    </p:set>
                                    <p:animEffect transition="in" filter="dissolve">
                                      <p:cBhvr>
                                        <p:cTn id="57" dur="500"/>
                                        <p:tgtEl>
                                          <p:spTgt spid="737297"/>
                                        </p:tgtEl>
                                      </p:cBhvr>
                                    </p:animEffect>
                                  </p:childTnLst>
                                </p:cTn>
                              </p:par>
                            </p:childTnLst>
                          </p:cTn>
                        </p:par>
                        <p:par>
                          <p:cTn id="58" fill="hold" nodeType="afterGroup">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737305"/>
                                        </p:tgtEl>
                                        <p:attrNameLst>
                                          <p:attrName>style.visibility</p:attrName>
                                        </p:attrNameLst>
                                      </p:cBhvr>
                                      <p:to>
                                        <p:strVal val="visible"/>
                                      </p:to>
                                    </p:set>
                                    <p:animEffect transition="in" filter="dissolve">
                                      <p:cBhvr>
                                        <p:cTn id="61" dur="500"/>
                                        <p:tgtEl>
                                          <p:spTgt spid="73730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37298"/>
                                        </p:tgtEl>
                                        <p:attrNameLst>
                                          <p:attrName>style.visibility</p:attrName>
                                        </p:attrNameLst>
                                      </p:cBhvr>
                                      <p:to>
                                        <p:strVal val="visible"/>
                                      </p:to>
                                    </p:set>
                                    <p:animEffect transition="in" filter="dissolve">
                                      <p:cBhvr>
                                        <p:cTn id="66" dur="500"/>
                                        <p:tgtEl>
                                          <p:spTgt spid="737298"/>
                                        </p:tgtEl>
                                      </p:cBhvr>
                                    </p:animEffect>
                                  </p:childTnLst>
                                </p:cTn>
                              </p:par>
                            </p:childTnLst>
                          </p:cTn>
                        </p:par>
                        <p:par>
                          <p:cTn id="67" fill="hold" nodeType="afterGroup">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737303"/>
                                        </p:tgtEl>
                                        <p:attrNameLst>
                                          <p:attrName>style.visibility</p:attrName>
                                        </p:attrNameLst>
                                      </p:cBhvr>
                                      <p:to>
                                        <p:strVal val="visible"/>
                                      </p:to>
                                    </p:set>
                                    <p:animEffect transition="in" filter="dissolve">
                                      <p:cBhvr>
                                        <p:cTn id="70" dur="500"/>
                                        <p:tgtEl>
                                          <p:spTgt spid="73730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37299"/>
                                        </p:tgtEl>
                                        <p:attrNameLst>
                                          <p:attrName>style.visibility</p:attrName>
                                        </p:attrNameLst>
                                      </p:cBhvr>
                                      <p:to>
                                        <p:strVal val="visible"/>
                                      </p:to>
                                    </p:set>
                                    <p:animEffect transition="in" filter="dissolve">
                                      <p:cBhvr>
                                        <p:cTn id="75" dur="500"/>
                                        <p:tgtEl>
                                          <p:spTgt spid="737299"/>
                                        </p:tgtEl>
                                      </p:cBhvr>
                                    </p:animEffect>
                                  </p:childTnLst>
                                </p:cTn>
                              </p:par>
                            </p:childTnLst>
                          </p:cTn>
                        </p:par>
                        <p:par>
                          <p:cTn id="76" fill="hold" nodeType="afterGroup">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737306"/>
                                        </p:tgtEl>
                                        <p:attrNameLst>
                                          <p:attrName>style.visibility</p:attrName>
                                        </p:attrNameLst>
                                      </p:cBhvr>
                                      <p:to>
                                        <p:strVal val="visible"/>
                                      </p:to>
                                    </p:set>
                                    <p:animEffect transition="in" filter="dissolve">
                                      <p:cBhvr>
                                        <p:cTn id="79" dur="500"/>
                                        <p:tgtEl>
                                          <p:spTgt spid="73730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737301"/>
                                        </p:tgtEl>
                                        <p:attrNameLst>
                                          <p:attrName>style.visibility</p:attrName>
                                        </p:attrNameLst>
                                      </p:cBhvr>
                                      <p:to>
                                        <p:strVal val="visible"/>
                                      </p:to>
                                    </p:set>
                                    <p:animEffect transition="in" filter="dissolve">
                                      <p:cBhvr>
                                        <p:cTn id="84" dur="500"/>
                                        <p:tgtEl>
                                          <p:spTgt spid="737301"/>
                                        </p:tgtEl>
                                      </p:cBhvr>
                                    </p:animEffect>
                                  </p:childTnLst>
                                </p:cTn>
                              </p:par>
                            </p:childTnLst>
                          </p:cTn>
                        </p:par>
                        <p:par>
                          <p:cTn id="85" fill="hold" nodeType="afterGroup">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737308"/>
                                        </p:tgtEl>
                                        <p:attrNameLst>
                                          <p:attrName>style.visibility</p:attrName>
                                        </p:attrNameLst>
                                      </p:cBhvr>
                                      <p:to>
                                        <p:strVal val="visible"/>
                                      </p:to>
                                    </p:set>
                                    <p:animEffect transition="in" filter="dissolve">
                                      <p:cBhvr>
                                        <p:cTn id="88" dur="500"/>
                                        <p:tgtEl>
                                          <p:spTgt spid="7373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737313"/>
                                        </p:tgtEl>
                                        <p:attrNameLst>
                                          <p:attrName>style.visibility</p:attrName>
                                        </p:attrNameLst>
                                      </p:cBhvr>
                                      <p:to>
                                        <p:strVal val="visible"/>
                                      </p:to>
                                    </p:set>
                                    <p:animEffect transition="in" filter="dissolve">
                                      <p:cBhvr>
                                        <p:cTn id="93" dur="500"/>
                                        <p:tgtEl>
                                          <p:spTgt spid="73731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737314"/>
                                        </p:tgtEl>
                                        <p:attrNameLst>
                                          <p:attrName>style.visibility</p:attrName>
                                        </p:attrNameLst>
                                      </p:cBhvr>
                                      <p:to>
                                        <p:strVal val="visible"/>
                                      </p:to>
                                    </p:set>
                                    <p:animEffect transition="in" filter="dissolve">
                                      <p:cBhvr>
                                        <p:cTn id="98" dur="500"/>
                                        <p:tgtEl>
                                          <p:spTgt spid="73731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737283">
                                            <p:txEl>
                                              <p:pRg st="0" end="0"/>
                                            </p:txEl>
                                          </p:spTgt>
                                        </p:tgtEl>
                                        <p:attrNameLst>
                                          <p:attrName>style.visibility</p:attrName>
                                        </p:attrNameLst>
                                      </p:cBhvr>
                                      <p:to>
                                        <p:strVal val="visible"/>
                                      </p:to>
                                    </p:set>
                                    <p:animEffect transition="in" filter="dissolve">
                                      <p:cBhvr>
                                        <p:cTn id="103" dur="500"/>
                                        <p:tgtEl>
                                          <p:spTgt spid="737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autoUpdateAnimBg="0"/>
      <p:bldP spid="737294" grpId="0" animBg="1" autoUpdateAnimBg="0"/>
      <p:bldP spid="737295" grpId="0" animBg="1" autoUpdateAnimBg="0"/>
      <p:bldP spid="737296" grpId="0" animBg="1" autoUpdateAnimBg="0"/>
      <p:bldP spid="737297" grpId="0" animBg="1" autoUpdateAnimBg="0"/>
      <p:bldP spid="737298" grpId="0" animBg="1" autoUpdateAnimBg="0"/>
      <p:bldP spid="737299" grpId="0" animBg="1" autoUpdateAnimBg="0"/>
      <p:bldP spid="737300" grpId="0" animBg="1" autoUpdateAnimBg="0"/>
      <p:bldP spid="737301" grpId="0" animBg="1" autoUpdateAnimBg="0"/>
      <p:bldP spid="737302" grpId="0" animBg="1"/>
      <p:bldP spid="737303" grpId="0" animBg="1"/>
      <p:bldP spid="737304" grpId="0" animBg="1"/>
      <p:bldP spid="737305" grpId="0" animBg="1"/>
      <p:bldP spid="737306" grpId="0" animBg="1"/>
      <p:bldP spid="737307" grpId="0" animBg="1"/>
      <p:bldP spid="737308" grpId="0" animBg="1"/>
      <p:bldP spid="737309" grpId="0" animBg="1"/>
      <p:bldP spid="737313" grpId="0" animBg="1" autoUpdateAnimBg="0"/>
      <p:bldP spid="73731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23875" y="566738"/>
            <a:ext cx="2487613"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简化混合模型</a:t>
            </a:r>
          </a:p>
        </p:txBody>
      </p:sp>
      <p:sp>
        <p:nvSpPr>
          <p:cNvPr id="43011" name="Rectangle 3"/>
          <p:cNvSpPr>
            <a:spLocks noGrp="1" noChangeArrowheads="1"/>
          </p:cNvSpPr>
          <p:nvPr>
            <p:ph type="body" idx="1"/>
          </p:nvPr>
        </p:nvSpPr>
        <p:spPr>
          <a:xfrm>
            <a:off x="541338" y="1379538"/>
            <a:ext cx="2735262" cy="420687"/>
          </a:xfrm>
        </p:spPr>
        <p:txBody>
          <a:bodyPr/>
          <a:lstStyle/>
          <a:p>
            <a:r>
              <a:rPr lang="zh-CN" altLang="en-US" smtClean="0"/>
              <a:t>估计结果和预测</a:t>
            </a:r>
          </a:p>
        </p:txBody>
      </p:sp>
      <p:grpSp>
        <p:nvGrpSpPr>
          <p:cNvPr id="808964" name="Group 4"/>
          <p:cNvGrpSpPr>
            <a:grpSpLocks/>
          </p:cNvGrpSpPr>
          <p:nvPr/>
        </p:nvGrpSpPr>
        <p:grpSpPr bwMode="auto">
          <a:xfrm>
            <a:off x="4953000" y="2062163"/>
            <a:ext cx="4191000" cy="2819400"/>
            <a:chOff x="3120" y="1152"/>
            <a:chExt cx="2640" cy="1776"/>
          </a:xfrm>
        </p:grpSpPr>
        <p:pic>
          <p:nvPicPr>
            <p:cNvPr id="430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152"/>
              <a:ext cx="2592"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2" name="Line 6"/>
            <p:cNvSpPr>
              <a:spLocks noChangeShapeType="1"/>
            </p:cNvSpPr>
            <p:nvPr/>
          </p:nvSpPr>
          <p:spPr bwMode="auto">
            <a:xfrm>
              <a:off x="5760" y="1392"/>
              <a:ext cx="0" cy="153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43" name="Text Box 7"/>
            <p:cNvSpPr txBox="1">
              <a:spLocks noChangeArrowheads="1"/>
            </p:cNvSpPr>
            <p:nvPr/>
          </p:nvSpPr>
          <p:spPr bwMode="auto">
            <a:xfrm>
              <a:off x="4320" y="2144"/>
              <a:ext cx="1008" cy="54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lnSpc>
                  <a:spcPct val="120000"/>
                </a:lnSpc>
              </a:pPr>
              <a:r>
                <a:rPr kumimoji="1" lang="en-US" altLang="zh-CN" sz="2000" b="1">
                  <a:latin typeface="Arial" charset="0"/>
                  <a:ea typeface="宋体" pitchFamily="2" charset="-122"/>
                </a:rPr>
                <a:t>o ~</a:t>
              </a:r>
              <a:r>
                <a:rPr kumimoji="1" lang="zh-CN" altLang="en-US" sz="2000" b="1">
                  <a:latin typeface="Arial" charset="0"/>
                  <a:ea typeface="宋体" pitchFamily="2" charset="-122"/>
                </a:rPr>
                <a:t>原始数据</a:t>
              </a:r>
            </a:p>
            <a:p>
              <a:pPr algn="ctr" eaLnBrk="1" hangingPunct="1">
                <a:lnSpc>
                  <a:spcPct val="120000"/>
                </a:lnSpc>
              </a:pPr>
              <a:r>
                <a:rPr kumimoji="1" lang="en-US" altLang="zh-CN" sz="2000" b="1">
                  <a:latin typeface="Arial" charset="0"/>
                  <a:ea typeface="宋体" pitchFamily="2" charset="-122"/>
                </a:rPr>
                <a:t>+ ~</a:t>
              </a:r>
              <a:r>
                <a:rPr kumimoji="1" lang="zh-CN" altLang="en-US" sz="2000" b="1">
                  <a:latin typeface="Arial" charset="0"/>
                  <a:ea typeface="宋体" pitchFamily="2" charset="-122"/>
                </a:rPr>
                <a:t>拟合结果 </a:t>
              </a:r>
            </a:p>
          </p:txBody>
        </p:sp>
        <p:grpSp>
          <p:nvGrpSpPr>
            <p:cNvPr id="43044" name="Group 8"/>
            <p:cNvGrpSpPr>
              <a:grpSpLocks/>
            </p:cNvGrpSpPr>
            <p:nvPr/>
          </p:nvGrpSpPr>
          <p:grpSpPr bwMode="auto">
            <a:xfrm>
              <a:off x="5136" y="1305"/>
              <a:ext cx="576" cy="615"/>
              <a:chOff x="5136" y="1267"/>
              <a:chExt cx="576" cy="615"/>
            </a:xfrm>
          </p:grpSpPr>
          <p:sp>
            <p:nvSpPr>
              <p:cNvPr id="43045" name="Text Box 9"/>
              <p:cNvSpPr txBox="1">
                <a:spLocks noChangeArrowheads="1"/>
              </p:cNvSpPr>
              <p:nvPr/>
            </p:nvSpPr>
            <p:spPr bwMode="auto">
              <a:xfrm>
                <a:off x="5136" y="1536"/>
                <a:ext cx="432" cy="34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1800" b="1">
                    <a:latin typeface="Arial" charset="0"/>
                    <a:ea typeface="宋体" pitchFamily="2" charset="-122"/>
                  </a:rPr>
                  <a:t>未经处理</a:t>
                </a:r>
              </a:p>
            </p:txBody>
          </p:sp>
          <p:sp>
            <p:nvSpPr>
              <p:cNvPr id="43046" name="Text Box 10"/>
              <p:cNvSpPr txBox="1">
                <a:spLocks noChangeArrowheads="1"/>
              </p:cNvSpPr>
              <p:nvPr/>
            </p:nvSpPr>
            <p:spPr bwMode="auto">
              <a:xfrm>
                <a:off x="5136" y="1267"/>
                <a:ext cx="576" cy="17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1800" b="1">
                    <a:latin typeface="Arial" charset="0"/>
                    <a:ea typeface="宋体" pitchFamily="2" charset="-122"/>
                  </a:rPr>
                  <a:t>经处理</a:t>
                </a:r>
              </a:p>
            </p:txBody>
          </p:sp>
        </p:grpSp>
      </p:grpSp>
      <p:sp>
        <p:nvSpPr>
          <p:cNvPr id="808971" name="Text Box 11"/>
          <p:cNvSpPr txBox="1">
            <a:spLocks noChangeArrowheads="1"/>
          </p:cNvSpPr>
          <p:nvPr/>
        </p:nvSpPr>
        <p:spPr bwMode="auto">
          <a:xfrm>
            <a:off x="209550" y="4389438"/>
            <a:ext cx="4500563" cy="9683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lang="zh-CN" altLang="en-US">
                <a:solidFill>
                  <a:srgbClr val="000048"/>
                </a:solidFill>
                <a:latin typeface="Arial" charset="0"/>
              </a:rPr>
              <a:t>简化的混合模型形式简单</a:t>
            </a:r>
          </a:p>
          <a:p>
            <a:pPr>
              <a:lnSpc>
                <a:spcPct val="90000"/>
              </a:lnSpc>
              <a:spcBef>
                <a:spcPct val="60000"/>
              </a:spcBef>
              <a:buClr>
                <a:schemeClr val="accent2"/>
              </a:buClr>
              <a:buSzPct val="75000"/>
              <a:buFont typeface="Wingdings" pitchFamily="2" charset="2"/>
              <a:buChar char="v"/>
            </a:pPr>
            <a:r>
              <a:rPr lang="zh-CN" altLang="en-US">
                <a:solidFill>
                  <a:srgbClr val="000048"/>
                </a:solidFill>
                <a:latin typeface="Arial" charset="0"/>
              </a:rPr>
              <a:t>参数置信区间不含零点</a:t>
            </a:r>
          </a:p>
        </p:txBody>
      </p:sp>
      <p:sp>
        <p:nvSpPr>
          <p:cNvPr id="808972" name="Text Box 12"/>
          <p:cNvSpPr txBox="1">
            <a:spLocks noChangeArrowheads="1"/>
          </p:cNvSpPr>
          <p:nvPr/>
        </p:nvSpPr>
        <p:spPr bwMode="auto">
          <a:xfrm>
            <a:off x="211138" y="5534025"/>
            <a:ext cx="7305675" cy="4206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lang="zh-CN" altLang="en-US">
                <a:solidFill>
                  <a:srgbClr val="000048"/>
                </a:solidFill>
                <a:latin typeface="Arial" charset="0"/>
              </a:rPr>
              <a:t>剩余标准差 </a:t>
            </a:r>
            <a:r>
              <a:rPr lang="en-US" altLang="zh-CN">
                <a:solidFill>
                  <a:srgbClr val="000048"/>
                </a:solidFill>
                <a:latin typeface="Arial" charset="0"/>
              </a:rPr>
              <a:t>s = 10.5851</a:t>
            </a:r>
            <a:r>
              <a:rPr lang="zh-CN" altLang="en-US">
                <a:solidFill>
                  <a:srgbClr val="000048"/>
                </a:solidFill>
                <a:latin typeface="Arial" charset="0"/>
              </a:rPr>
              <a:t>，比一般混合模型略大 </a:t>
            </a:r>
          </a:p>
        </p:txBody>
      </p:sp>
      <p:graphicFrame>
        <p:nvGraphicFramePr>
          <p:cNvPr id="808973" name="Object 13"/>
          <p:cNvGraphicFramePr>
            <a:graphicFrameLocks noChangeAspect="1"/>
          </p:cNvGraphicFramePr>
          <p:nvPr/>
        </p:nvGraphicFramePr>
        <p:xfrm>
          <a:off x="3376613" y="511175"/>
          <a:ext cx="2438400" cy="858838"/>
        </p:xfrm>
        <a:graphic>
          <a:graphicData uri="http://schemas.openxmlformats.org/presentationml/2006/ole">
            <mc:AlternateContent xmlns:mc="http://schemas.openxmlformats.org/markup-compatibility/2006">
              <mc:Choice xmlns:v="urn:schemas-microsoft-com:vml" Requires="v">
                <p:oleObj spid="_x0000_s43047" name="Equation" r:id="rId5" imgW="1231366" imgH="431613" progId="Equation.3">
                  <p:embed/>
                </p:oleObj>
              </mc:Choice>
              <mc:Fallback>
                <p:oleObj name="Equation" r:id="rId5" imgW="1231366" imgH="431613"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613" y="511175"/>
                        <a:ext cx="2438400" cy="8588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8974" name="Group 14"/>
          <p:cNvGrpSpPr>
            <a:grpSpLocks/>
          </p:cNvGrpSpPr>
          <p:nvPr/>
        </p:nvGrpSpPr>
        <p:grpSpPr bwMode="auto">
          <a:xfrm>
            <a:off x="5918200" y="538163"/>
            <a:ext cx="2743200" cy="884237"/>
            <a:chOff x="3984" y="144"/>
            <a:chExt cx="1728" cy="557"/>
          </a:xfrm>
        </p:grpSpPr>
        <p:graphicFrame>
          <p:nvGraphicFramePr>
            <p:cNvPr id="43039" name="Object 15"/>
            <p:cNvGraphicFramePr>
              <a:graphicFrameLocks noChangeAspect="1"/>
            </p:cNvGraphicFramePr>
            <p:nvPr/>
          </p:nvGraphicFramePr>
          <p:xfrm>
            <a:off x="4128" y="144"/>
            <a:ext cx="1584" cy="557"/>
          </p:xfrm>
          <a:graphic>
            <a:graphicData uri="http://schemas.openxmlformats.org/presentationml/2006/ole">
              <mc:AlternateContent xmlns:mc="http://schemas.openxmlformats.org/markup-compatibility/2006">
                <mc:Choice xmlns:v="urn:schemas-microsoft-com:vml" Requires="v">
                  <p:oleObj spid="_x0000_s43048" name="Equation" r:id="rId7" imgW="1143000" imgH="431640" progId="Equation.3">
                    <p:embed/>
                  </p:oleObj>
                </mc:Choice>
                <mc:Fallback>
                  <p:oleObj name="Equation" r:id="rId7" imgW="1143000" imgH="4316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144"/>
                          <a:ext cx="1584" cy="557"/>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40" name="AutoShape 16"/>
            <p:cNvSpPr>
              <a:spLocks noChangeArrowheads="1"/>
            </p:cNvSpPr>
            <p:nvPr/>
          </p:nvSpPr>
          <p:spPr bwMode="auto">
            <a:xfrm>
              <a:off x="3984" y="288"/>
              <a:ext cx="96"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graphicFrame>
        <p:nvGraphicFramePr>
          <p:cNvPr id="808977" name="Group 17"/>
          <p:cNvGraphicFramePr>
            <a:graphicFrameLocks noGrp="1"/>
          </p:cNvGraphicFramePr>
          <p:nvPr/>
        </p:nvGraphicFramePr>
        <p:xfrm>
          <a:off x="247650" y="2124075"/>
          <a:ext cx="4575175" cy="1917701"/>
        </p:xfrm>
        <a:graphic>
          <a:graphicData uri="http://schemas.openxmlformats.org/drawingml/2006/table">
            <a:tbl>
              <a:tblPr/>
              <a:tblGrid>
                <a:gridCol w="733425"/>
                <a:gridCol w="1244600"/>
                <a:gridCol w="2597150"/>
              </a:tblGrid>
              <a:tr h="520700">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000" b="1" i="0" u="none" strike="noStrike" cap="none" normalizeH="0" baseline="0" smtClean="0">
                          <a:ln>
                            <a:noFill/>
                          </a:ln>
                          <a:solidFill>
                            <a:srgbClr val="000048"/>
                          </a:solidFill>
                          <a:effectLst/>
                          <a:latin typeface="Arial" charset="0"/>
                          <a:ea typeface="楷体_GB2312" pitchFamily="49" charset="-122"/>
                        </a:rPr>
                        <a:t>参数</a:t>
                      </a: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000" b="1" i="0" u="none" strike="noStrike" cap="none" normalizeH="0" baseline="0" smtClean="0">
                          <a:ln>
                            <a:noFill/>
                          </a:ln>
                          <a:solidFill>
                            <a:srgbClr val="000048"/>
                          </a:solidFill>
                          <a:effectLst/>
                          <a:latin typeface="Arial" charset="0"/>
                          <a:ea typeface="楷体_GB2312" pitchFamily="49" charset="-122"/>
                        </a:rPr>
                        <a:t>估计值</a:t>
                      </a: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000" b="1" i="0" u="none" strike="noStrike" cap="none" normalizeH="0" baseline="0" smtClean="0">
                          <a:ln>
                            <a:noFill/>
                          </a:ln>
                          <a:solidFill>
                            <a:srgbClr val="000048"/>
                          </a:solidFill>
                          <a:effectLst/>
                          <a:latin typeface="Arial" charset="0"/>
                          <a:ea typeface="楷体_GB2312" pitchFamily="49" charset="-122"/>
                        </a:rPr>
                        <a:t>置信区间</a:t>
                      </a: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1</a:t>
                      </a:r>
                      <a:endPar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166.6025</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[154.4886 178.7164]</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90538">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2</a:t>
                      </a:r>
                      <a:endParaRPr kumimoji="0" lang="en-US" altLang="zh-CN" sz="2000" b="1" i="1" u="none" strike="noStrike" cap="none" normalizeH="0" baseline="0" smtClean="0">
                        <a:ln>
                          <a:noFill/>
                        </a:ln>
                        <a:solidFill>
                          <a:srgbClr val="000048"/>
                        </a:solidFill>
                        <a:effectLst/>
                        <a:latin typeface="Courier New" pitchFamily="49" charset="0"/>
                        <a:ea typeface="楷体_GB2312" pitchFamily="49" charset="-122"/>
                        <a:cs typeface="Times New Roman" pitchFamily="18" charset="0"/>
                        <a:sym typeface="Symbol" pitchFamily="18" charset="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0.0580</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[0.0456    0.0703 ]</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1" u="none" strike="noStrike" cap="none" normalizeH="0" baseline="0" smtClean="0">
                          <a:ln>
                            <a:noFill/>
                          </a:ln>
                          <a:solidFill>
                            <a:srgbClr val="000048"/>
                          </a:solidFill>
                          <a:effectLst/>
                          <a:latin typeface="Arial" charset="0"/>
                          <a:ea typeface="楷体_GB2312" pitchFamily="49" charset="-122"/>
                          <a:cs typeface="Times New Roman" pitchFamily="18" charset="0"/>
                          <a:sym typeface="Symbol" pitchFamily="18" charset="2"/>
                        </a:rPr>
                        <a:t></a:t>
                      </a:r>
                      <a:r>
                        <a:rPr kumimoji="0" lang="en-US" altLang="zh-CN" sz="2000" b="1" i="0" u="none" strike="noStrike" cap="none" normalizeH="0" baseline="-30000" smtClean="0">
                          <a:ln>
                            <a:noFill/>
                          </a:ln>
                          <a:solidFill>
                            <a:srgbClr val="000048"/>
                          </a:solidFill>
                          <a:effectLst/>
                          <a:latin typeface="Arial" charset="0"/>
                          <a:ea typeface="楷体_GB2312" pitchFamily="49" charset="-122"/>
                          <a:cs typeface="Times New Roman" pitchFamily="18" charset="0"/>
                        </a:rPr>
                        <a:t>1</a:t>
                      </a:r>
                      <a:endParaRPr kumimoji="0" lang="en-US" altLang="zh-CN" sz="2000" b="1" i="1" u="none" strike="noStrike" cap="none" normalizeH="0" baseline="0" smtClean="0">
                        <a:ln>
                          <a:noFill/>
                        </a:ln>
                        <a:solidFill>
                          <a:srgbClr val="000048"/>
                        </a:solidFill>
                        <a:effectLst/>
                        <a:latin typeface="Arial" charset="0"/>
                        <a:ea typeface="楷体_GB2312" pitchFamily="49" charset="-122"/>
                        <a:cs typeface="Times New Roman" pitchFamily="18" charset="0"/>
                        <a:sym typeface="Symbol" pitchFamily="18" charset="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42.0252</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000" b="1" i="0" u="none" strike="noStrike" cap="none" normalizeH="0" baseline="0" smtClean="0">
                          <a:ln>
                            <a:noFill/>
                          </a:ln>
                          <a:solidFill>
                            <a:srgbClr val="000048"/>
                          </a:solidFill>
                          <a:effectLst/>
                          <a:latin typeface="Arial" charset="0"/>
                          <a:ea typeface="楷体_GB2312" pitchFamily="49" charset="-122"/>
                          <a:cs typeface="Times New Roman" pitchFamily="18" charset="0"/>
                        </a:rPr>
                        <a:t>[28.9419   55.1085]</a:t>
                      </a:r>
                      <a:endParaRPr kumimoji="0" lang="en-US" altLang="zh-CN" sz="2000" b="1"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08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272" fill="hold" nodeType="clickEffect">
                                  <p:stCondLst>
                                    <p:cond delay="0"/>
                                  </p:stCondLst>
                                  <p:childTnLst>
                                    <p:set>
                                      <p:cBhvr>
                                        <p:cTn id="10" dur="1" fill="hold">
                                          <p:stCondLst>
                                            <p:cond delay="0"/>
                                          </p:stCondLst>
                                        </p:cTn>
                                        <p:tgtEl>
                                          <p:spTgt spid="808974"/>
                                        </p:tgtEl>
                                        <p:attrNameLst>
                                          <p:attrName>style.visibility</p:attrName>
                                        </p:attrNameLst>
                                      </p:cBhvr>
                                      <p:to>
                                        <p:strVal val="visible"/>
                                      </p:to>
                                    </p:set>
                                    <p:anim calcmode="lin" valueType="num">
                                      <p:cBhvr>
                                        <p:cTn id="11" dur="500" fill="hold"/>
                                        <p:tgtEl>
                                          <p:spTgt spid="808974"/>
                                        </p:tgtEl>
                                        <p:attrNameLst>
                                          <p:attrName>ppt_w</p:attrName>
                                        </p:attrNameLst>
                                      </p:cBhvr>
                                      <p:tavLst>
                                        <p:tav tm="0">
                                          <p:val>
                                            <p:strVal val="2/3*#ppt_w"/>
                                          </p:val>
                                        </p:tav>
                                        <p:tav tm="100000">
                                          <p:val>
                                            <p:strVal val="#ppt_w"/>
                                          </p:val>
                                        </p:tav>
                                      </p:tavLst>
                                    </p:anim>
                                    <p:anim calcmode="lin" valueType="num">
                                      <p:cBhvr>
                                        <p:cTn id="12" dur="500" fill="hold"/>
                                        <p:tgtEl>
                                          <p:spTgt spid="808974"/>
                                        </p:tgtEl>
                                        <p:attrNameLst>
                                          <p:attrName>ppt_h</p:attrName>
                                        </p:attrNameLst>
                                      </p:cBhvr>
                                      <p:tavLst>
                                        <p:tav tm="0">
                                          <p:val>
                                            <p:strVal val="2/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08977"/>
                                        </p:tgtEl>
                                        <p:attrNameLst>
                                          <p:attrName>style.visibility</p:attrName>
                                        </p:attrNameLst>
                                      </p:cBhvr>
                                      <p:to>
                                        <p:strVal val="visible"/>
                                      </p:to>
                                    </p:set>
                                    <p:animEffect transition="in" filter="box(in)">
                                      <p:cBhvr>
                                        <p:cTn id="17" dur="500"/>
                                        <p:tgtEl>
                                          <p:spTgt spid="808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08964"/>
                                        </p:tgtEl>
                                        <p:attrNameLst>
                                          <p:attrName>style.visibility</p:attrName>
                                        </p:attrNameLst>
                                      </p:cBhvr>
                                      <p:to>
                                        <p:strVal val="visible"/>
                                      </p:to>
                                    </p:set>
                                    <p:animEffect transition="in" filter="dissolve">
                                      <p:cBhvr>
                                        <p:cTn id="22" dur="500"/>
                                        <p:tgtEl>
                                          <p:spTgt spid="8089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08971"/>
                                        </p:tgtEl>
                                        <p:attrNameLst>
                                          <p:attrName>style.visibility</p:attrName>
                                        </p:attrNameLst>
                                      </p:cBhvr>
                                      <p:to>
                                        <p:strVal val="visible"/>
                                      </p:to>
                                    </p:set>
                                    <p:animEffect transition="in" filter="box(in)">
                                      <p:cBhvr>
                                        <p:cTn id="27" dur="500"/>
                                        <p:tgtEl>
                                          <p:spTgt spid="8089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8972"/>
                                        </p:tgtEl>
                                        <p:attrNameLst>
                                          <p:attrName>style.visibility</p:attrName>
                                        </p:attrNameLst>
                                      </p:cBhvr>
                                      <p:to>
                                        <p:strVal val="visible"/>
                                      </p:to>
                                    </p:set>
                                    <p:animEffect transition="in" filter="box(out)">
                                      <p:cBhvr>
                                        <p:cTn id="32" dur="500"/>
                                        <p:tgtEl>
                                          <p:spTgt spid="80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1" grpId="0" autoUpdateAnimBg="0"/>
      <p:bldP spid="8089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727325" y="663575"/>
            <a:ext cx="5797550" cy="420688"/>
          </a:xfrm>
        </p:spPr>
        <p:txBody>
          <a:bodyPr/>
          <a:lstStyle/>
          <a:p>
            <a:r>
              <a:rPr lang="zh-CN" altLang="en-US" smtClean="0"/>
              <a:t>一般混合模型与简化混合模型预测比较</a:t>
            </a:r>
          </a:p>
        </p:txBody>
      </p:sp>
      <p:sp>
        <p:nvSpPr>
          <p:cNvPr id="44035" name="Rectangle 3"/>
          <p:cNvSpPr>
            <a:spLocks noGrp="1" noChangeArrowheads="1"/>
          </p:cNvSpPr>
          <p:nvPr>
            <p:ph type="title"/>
          </p:nvPr>
        </p:nvSpPr>
        <p:spPr>
          <a:xfrm>
            <a:off x="815975" y="633413"/>
            <a:ext cx="1679575"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结果分析</a:t>
            </a:r>
          </a:p>
        </p:txBody>
      </p:sp>
      <p:graphicFrame>
        <p:nvGraphicFramePr>
          <p:cNvPr id="811012" name="Group 4"/>
          <p:cNvGraphicFramePr>
            <a:graphicFrameLocks noGrp="1"/>
          </p:cNvGraphicFramePr>
          <p:nvPr/>
        </p:nvGraphicFramePr>
        <p:xfrm>
          <a:off x="735013" y="2087563"/>
          <a:ext cx="8016875" cy="3632201"/>
        </p:xfrm>
        <a:graphic>
          <a:graphicData uri="http://schemas.openxmlformats.org/drawingml/2006/table">
            <a:tbl>
              <a:tblPr/>
              <a:tblGrid>
                <a:gridCol w="1543050"/>
                <a:gridCol w="1603375"/>
                <a:gridCol w="1643062"/>
                <a:gridCol w="1697038"/>
                <a:gridCol w="1530350"/>
              </a:tblGrid>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48"/>
                          </a:solidFill>
                          <a:effectLst/>
                          <a:latin typeface="楷体_GB2312" pitchFamily="49" charset="-122"/>
                          <a:ea typeface="楷体_GB2312" pitchFamily="49" charset="-122"/>
                        </a:rPr>
                        <a:t>实际值</a:t>
                      </a: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48"/>
                          </a:solidFill>
                          <a:effectLst/>
                          <a:latin typeface="楷体_GB2312" pitchFamily="49" charset="-122"/>
                          <a:ea typeface="楷体_GB2312" pitchFamily="49" charset="-122"/>
                        </a:rPr>
                        <a:t>一般</a:t>
                      </a: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 </a:t>
                      </a: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sym typeface="Symbol" pitchFamily="18" charset="2"/>
                        </a:rPr>
                        <a:t></a:t>
                      </a:r>
                      <a:r>
                        <a:rPr kumimoji="0" lang="el-GR" altLang="zh-CN" sz="2400" b="0" i="0" u="none" strike="noStrike" cap="none" normalizeH="0" baseline="0" smtClean="0">
                          <a:ln>
                            <a:noFill/>
                          </a:ln>
                          <a:solidFill>
                            <a:srgbClr val="000048"/>
                          </a:solidFill>
                          <a:effectLst/>
                          <a:latin typeface="楷体_GB2312" pitchFamily="49" charset="-122"/>
                          <a:ea typeface="楷体_GB2312" pitchFamily="49" charset="-122"/>
                        </a:rPr>
                        <a:t>Δ</a:t>
                      </a:r>
                      <a:endParaRPr kumimoji="0" lang="en-US" altLang="zh-CN" sz="2400" b="0" i="0" u="none" strike="noStrike" cap="none" normalizeH="0" baseline="0" smtClean="0">
                        <a:ln>
                          <a:noFill/>
                        </a:ln>
                        <a:solidFill>
                          <a:srgbClr val="000048"/>
                        </a:solidFill>
                        <a:effectLst/>
                        <a:latin typeface="楷体_GB2312" pitchFamily="49" charset="-122"/>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zh-CN" altLang="en-US" sz="2400" b="0" i="0" u="none" strike="noStrike" cap="none" normalizeH="0" baseline="0" smtClean="0">
                          <a:ln>
                            <a:noFill/>
                          </a:ln>
                          <a:solidFill>
                            <a:srgbClr val="000048"/>
                          </a:solidFill>
                          <a:effectLst/>
                          <a:latin typeface="楷体_GB2312" pitchFamily="49" charset="-122"/>
                          <a:ea typeface="楷体_GB2312" pitchFamily="49" charset="-122"/>
                        </a:rPr>
                        <a:t>简化</a:t>
                      </a: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sym typeface="Symbol" pitchFamily="18" charset="2"/>
                        </a:rPr>
                        <a:t></a:t>
                      </a:r>
                      <a:r>
                        <a:rPr kumimoji="0" lang="el-GR" altLang="zh-CN" sz="2400" b="0" i="0" u="none" strike="noStrike" cap="none" normalizeH="0" baseline="0" smtClean="0">
                          <a:ln>
                            <a:noFill/>
                          </a:ln>
                          <a:solidFill>
                            <a:srgbClr val="FF0000"/>
                          </a:solidFill>
                          <a:effectLst/>
                          <a:latin typeface="楷体_GB2312" pitchFamily="49" charset="-122"/>
                          <a:ea typeface="楷体_GB2312" pitchFamily="49" charset="-122"/>
                        </a:rPr>
                        <a:t>Δ</a:t>
                      </a:r>
                      <a:endParaRPr kumimoji="0" lang="en-US" altLang="zh-CN" sz="2400" b="0" i="0" u="none" strike="noStrike" cap="none" normalizeH="0" baseline="0" smtClean="0">
                        <a:ln>
                          <a:noFill/>
                        </a:ln>
                        <a:solidFill>
                          <a:srgbClr val="FF0000"/>
                        </a:solidFill>
                        <a:effectLst/>
                        <a:latin typeface="楷体_GB2312" pitchFamily="49" charset="-122"/>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67</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47.3443</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9.2078</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42.7358</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5.4446</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51</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47.3443</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9.2078</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42.7358</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5.4446</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84</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89.2856</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9.5710</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84.7356</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7.0478</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191</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190.8329</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9.1484</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189.0574</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8.8438</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201</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190.8329</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9.1484</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189.0574</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8.8438</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207</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200.9688</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11.0447</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198.1837</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10.1812</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200</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200.9688</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11.0447</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cs typeface="Times New Roman" pitchFamily="18" charset="0"/>
                        </a:rPr>
                        <a:t>198.1837</a:t>
                      </a:r>
                      <a:endParaRPr kumimoji="0" lang="en-US" altLang="zh-CN" sz="2400" b="0" i="0" u="none" strike="noStrike" cap="none" normalizeH="0" baseline="0" smtClean="0">
                        <a:ln>
                          <a:noFill/>
                        </a:ln>
                        <a:solidFill>
                          <a:srgbClr val="000048"/>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楷体_GB2312" pitchFamily="49" charset="-122"/>
                          <a:cs typeface="Times New Roman" pitchFamily="18" charset="0"/>
                        </a:rPr>
                        <a:t>10.1812</a:t>
                      </a:r>
                      <a:endParaRPr kumimoji="0" lang="en-US" altLang="zh-CN" sz="2400" b="0" i="0" u="none" strike="noStrike" cap="none" normalizeH="0" baseline="0" smtClean="0">
                        <a:ln>
                          <a:noFill/>
                        </a:ln>
                        <a:solidFill>
                          <a:srgbClr val="FF0000"/>
                        </a:solidFill>
                        <a:effectLst/>
                        <a:latin typeface="Arial" charset="0"/>
                        <a:ea typeface="楷体_GB2312" pitchFamily="49" charset="-122"/>
                      </a:endParaRPr>
                    </a:p>
                  </a:txBody>
                  <a:tcPr marL="90000" marR="90000" marT="0" marB="0" anchor="ctr" anchorCtr="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
        <p:nvSpPr>
          <p:cNvPr id="811074" name="Text Box 66"/>
          <p:cNvSpPr txBox="1">
            <a:spLocks noChangeArrowheads="1"/>
          </p:cNvSpPr>
          <p:nvPr/>
        </p:nvSpPr>
        <p:spPr bwMode="auto">
          <a:xfrm>
            <a:off x="717550" y="5846763"/>
            <a:ext cx="7696200" cy="4206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lang="zh-CN" altLang="en-US">
                <a:solidFill>
                  <a:srgbClr val="000048"/>
                </a:solidFill>
                <a:latin typeface="Arial" charset="0"/>
              </a:rPr>
              <a:t>简化混合模型的预测区间较短，更为实用、有效</a:t>
            </a:r>
            <a:endParaRPr lang="el-GR" altLang="zh-CN">
              <a:solidFill>
                <a:srgbClr val="000048"/>
              </a:solidFill>
              <a:latin typeface="Arial" charset="0"/>
            </a:endParaRPr>
          </a:p>
        </p:txBody>
      </p:sp>
      <p:grpSp>
        <p:nvGrpSpPr>
          <p:cNvPr id="811075" name="Group 67"/>
          <p:cNvGrpSpPr>
            <a:grpSpLocks/>
          </p:cNvGrpSpPr>
          <p:nvPr/>
        </p:nvGrpSpPr>
        <p:grpSpPr bwMode="auto">
          <a:xfrm>
            <a:off x="2112963" y="1206500"/>
            <a:ext cx="5040312" cy="863600"/>
            <a:chOff x="672" y="520"/>
            <a:chExt cx="2928" cy="440"/>
          </a:xfrm>
        </p:grpSpPr>
        <p:graphicFrame>
          <p:nvGraphicFramePr>
            <p:cNvPr id="44100" name="Object 68"/>
            <p:cNvGraphicFramePr>
              <a:graphicFrameLocks noChangeAspect="1"/>
            </p:cNvGraphicFramePr>
            <p:nvPr/>
          </p:nvGraphicFramePr>
          <p:xfrm>
            <a:off x="672" y="520"/>
            <a:ext cx="1248" cy="440"/>
          </p:xfrm>
          <a:graphic>
            <a:graphicData uri="http://schemas.openxmlformats.org/presentationml/2006/ole">
              <mc:AlternateContent xmlns:mc="http://schemas.openxmlformats.org/markup-compatibility/2006">
                <mc:Choice xmlns:v="urn:schemas-microsoft-com:vml" Requires="v">
                  <p:oleObj spid="_x0000_s44102" name="Equation" r:id="rId4" imgW="1231366" imgH="431613" progId="Equation.3">
                    <p:embed/>
                  </p:oleObj>
                </mc:Choice>
                <mc:Fallback>
                  <p:oleObj name="Equation" r:id="rId4" imgW="1231366" imgH="431613" progId="Equation.3">
                    <p:embed/>
                    <p:pic>
                      <p:nvPicPr>
                        <p:cNvPr id="0"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520"/>
                          <a:ext cx="1248" cy="44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101" name="Object 69"/>
            <p:cNvGraphicFramePr>
              <a:graphicFrameLocks noChangeAspect="1"/>
            </p:cNvGraphicFramePr>
            <p:nvPr/>
          </p:nvGraphicFramePr>
          <p:xfrm>
            <a:off x="2400" y="528"/>
            <a:ext cx="1200" cy="422"/>
          </p:xfrm>
          <a:graphic>
            <a:graphicData uri="http://schemas.openxmlformats.org/presentationml/2006/ole">
              <mc:AlternateContent xmlns:mc="http://schemas.openxmlformats.org/markup-compatibility/2006">
                <mc:Choice xmlns:v="urn:schemas-microsoft-com:vml" Requires="v">
                  <p:oleObj spid="_x0000_s44103" name="Equation" r:id="rId6" imgW="1143000" imgH="431640" progId="Equation.3">
                    <p:embed/>
                  </p:oleObj>
                </mc:Choice>
                <mc:Fallback>
                  <p:oleObj name="Equation" r:id="rId6" imgW="1143000" imgH="431640" progId="Equation.3">
                    <p:embed/>
                    <p:pic>
                      <p:nvPicPr>
                        <p:cNvPr id="0" name="Object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528"/>
                          <a:ext cx="1200" cy="422"/>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1075"/>
                                        </p:tgtEl>
                                        <p:attrNameLst>
                                          <p:attrName>style.visibility</p:attrName>
                                        </p:attrNameLst>
                                      </p:cBhvr>
                                      <p:to>
                                        <p:strVal val="visible"/>
                                      </p:to>
                                    </p:set>
                                    <p:animEffect transition="in" filter="blinds(horizontal)">
                                      <p:cBhvr>
                                        <p:cTn id="7" dur="500"/>
                                        <p:tgtEl>
                                          <p:spTgt spid="811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1012"/>
                                        </p:tgtEl>
                                        <p:attrNameLst>
                                          <p:attrName>style.visibility</p:attrName>
                                        </p:attrNameLst>
                                      </p:cBhvr>
                                      <p:to>
                                        <p:strVal val="visible"/>
                                      </p:to>
                                    </p:set>
                                    <p:animEffect transition="in" filter="dissolve">
                                      <p:cBhvr>
                                        <p:cTn id="12" dur="500"/>
                                        <p:tgtEl>
                                          <p:spTgt spid="811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11074"/>
                                        </p:tgtEl>
                                        <p:attrNameLst>
                                          <p:attrName>style.visibility</p:attrName>
                                        </p:attrNameLst>
                                      </p:cBhvr>
                                      <p:to>
                                        <p:strVal val="visible"/>
                                      </p:to>
                                    </p:set>
                                    <p:anim calcmode="lin" valueType="num">
                                      <p:cBhvr additive="base">
                                        <p:cTn id="17" dur="500"/>
                                        <p:tgtEl>
                                          <p:spTgt spid="811074"/>
                                        </p:tgtEl>
                                        <p:attrNameLst>
                                          <p:attrName>ppt_y</p:attrName>
                                        </p:attrNameLst>
                                      </p:cBhvr>
                                      <p:tavLst>
                                        <p:tav tm="0">
                                          <p:val>
                                            <p:strVal val="#ppt_y+#ppt_h*1.125000"/>
                                          </p:val>
                                        </p:tav>
                                        <p:tav tm="100000">
                                          <p:val>
                                            <p:strVal val="#ppt_y"/>
                                          </p:val>
                                        </p:tav>
                                      </p:tavLst>
                                    </p:anim>
                                    <p:animEffect transition="in" filter="wipe(up)">
                                      <p:cBhvr>
                                        <p:cTn id="18" dur="500"/>
                                        <p:tgtEl>
                                          <p:spTgt spid="81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7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777875" y="1311275"/>
            <a:ext cx="2008188" cy="420688"/>
          </a:xfrm>
        </p:spPr>
        <p:txBody>
          <a:bodyPr/>
          <a:lstStyle/>
          <a:p>
            <a:r>
              <a:rPr kumimoji="1" lang="zh-CN" altLang="en-US" smtClean="0">
                <a:solidFill>
                  <a:srgbClr val="000040"/>
                </a:solidFill>
              </a:rPr>
              <a:t>酶促反应</a:t>
            </a:r>
          </a:p>
        </p:txBody>
      </p:sp>
      <p:sp>
        <p:nvSpPr>
          <p:cNvPr id="45059" name="Rectangle 3"/>
          <p:cNvSpPr>
            <a:spLocks noGrp="1" noChangeArrowheads="1"/>
          </p:cNvSpPr>
          <p:nvPr>
            <p:ph type="title"/>
          </p:nvPr>
        </p:nvSpPr>
        <p:spPr>
          <a:xfrm>
            <a:off x="908050" y="620713"/>
            <a:ext cx="1017588"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评注</a:t>
            </a:r>
          </a:p>
        </p:txBody>
      </p:sp>
      <p:sp>
        <p:nvSpPr>
          <p:cNvPr id="813060" name="Text Box 4"/>
          <p:cNvSpPr txBox="1">
            <a:spLocks noChangeArrowheads="1"/>
          </p:cNvSpPr>
          <p:nvPr/>
        </p:nvSpPr>
        <p:spPr bwMode="auto">
          <a:xfrm>
            <a:off x="841375" y="5329238"/>
            <a:ext cx="7653338" cy="96837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kumimoji="1" lang="zh-CN" altLang="en-US">
                <a:solidFill>
                  <a:srgbClr val="000040"/>
                </a:solidFill>
                <a:latin typeface="Arial" charset="0"/>
              </a:rPr>
              <a:t>注：非线性模型拟合程度的评价无法直接利用线性模型的方法，但</a:t>
            </a:r>
            <a:r>
              <a:rPr kumimoji="1" lang="en-US" altLang="zh-CN" i="1">
                <a:solidFill>
                  <a:srgbClr val="000040"/>
                </a:solidFill>
                <a:latin typeface="Arial" charset="0"/>
              </a:rPr>
              <a:t>R</a:t>
            </a:r>
            <a:r>
              <a:rPr kumimoji="1" lang="en-US" altLang="zh-CN" baseline="30000">
                <a:solidFill>
                  <a:srgbClr val="000040"/>
                </a:solidFill>
                <a:latin typeface="Arial" charset="0"/>
              </a:rPr>
              <a:t>2</a:t>
            </a:r>
            <a:r>
              <a:rPr kumimoji="1" lang="en-US" altLang="zh-CN">
                <a:solidFill>
                  <a:srgbClr val="000040"/>
                </a:solidFill>
                <a:latin typeface="Arial" charset="0"/>
              </a:rPr>
              <a:t> </a:t>
            </a:r>
            <a:r>
              <a:rPr kumimoji="1" lang="zh-CN" altLang="en-US">
                <a:solidFill>
                  <a:srgbClr val="000040"/>
                </a:solidFill>
                <a:latin typeface="Arial" charset="0"/>
              </a:rPr>
              <a:t>与</a:t>
            </a:r>
            <a:r>
              <a:rPr kumimoji="1" lang="en-US" altLang="zh-CN" i="1">
                <a:solidFill>
                  <a:srgbClr val="000040"/>
                </a:solidFill>
                <a:latin typeface="Arial" charset="0"/>
              </a:rPr>
              <a:t>s</a:t>
            </a:r>
            <a:r>
              <a:rPr kumimoji="1" lang="zh-CN" altLang="en-US">
                <a:solidFill>
                  <a:srgbClr val="000040"/>
                </a:solidFill>
                <a:latin typeface="Arial" charset="0"/>
              </a:rPr>
              <a:t>仍然有效。</a:t>
            </a:r>
            <a:endParaRPr kumimoji="1" lang="zh-CN" altLang="el-GR">
              <a:solidFill>
                <a:srgbClr val="000040"/>
              </a:solidFill>
              <a:latin typeface="Arial" charset="0"/>
            </a:endParaRPr>
          </a:p>
        </p:txBody>
      </p:sp>
      <p:sp>
        <p:nvSpPr>
          <p:cNvPr id="813061" name="Text Box 5"/>
          <p:cNvSpPr txBox="1">
            <a:spLocks noChangeArrowheads="1"/>
          </p:cNvSpPr>
          <p:nvPr/>
        </p:nvSpPr>
        <p:spPr bwMode="auto">
          <a:xfrm>
            <a:off x="758825" y="1870075"/>
            <a:ext cx="4148138" cy="3286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marL="230188" indent="-230188">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kumimoji="1" lang="zh-CN" altLang="en-US">
                <a:solidFill>
                  <a:srgbClr val="000040"/>
                </a:solidFill>
                <a:latin typeface="Arial" charset="0"/>
              </a:rPr>
              <a:t>反应速度与底物浓度的关系</a:t>
            </a:r>
          </a:p>
        </p:txBody>
      </p:sp>
      <p:sp>
        <p:nvSpPr>
          <p:cNvPr id="813062" name="Text Box 6"/>
          <p:cNvSpPr txBox="1">
            <a:spLocks noChangeArrowheads="1"/>
          </p:cNvSpPr>
          <p:nvPr/>
        </p:nvSpPr>
        <p:spPr bwMode="auto">
          <a:xfrm>
            <a:off x="5986463" y="1843088"/>
            <a:ext cx="2133600" cy="365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a:solidFill>
                  <a:srgbClr val="000040"/>
                </a:solidFill>
                <a:latin typeface="Arial" charset="0"/>
              </a:rPr>
              <a:t>非线性关系</a:t>
            </a:r>
          </a:p>
        </p:txBody>
      </p:sp>
      <p:sp>
        <p:nvSpPr>
          <p:cNvPr id="813063" name="Text Box 7"/>
          <p:cNvSpPr txBox="1">
            <a:spLocks noChangeArrowheads="1"/>
          </p:cNvSpPr>
          <p:nvPr/>
        </p:nvSpPr>
        <p:spPr bwMode="auto">
          <a:xfrm>
            <a:off x="825500" y="2570163"/>
            <a:ext cx="2438400" cy="42068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kumimoji="1" lang="zh-CN" altLang="en-US">
                <a:solidFill>
                  <a:srgbClr val="000040"/>
                </a:solidFill>
                <a:latin typeface="Arial" charset="0"/>
              </a:rPr>
              <a:t>求解线性模型 </a:t>
            </a:r>
          </a:p>
        </p:txBody>
      </p:sp>
      <p:sp>
        <p:nvSpPr>
          <p:cNvPr id="813064" name="Rectangle 8"/>
          <p:cNvSpPr>
            <a:spLocks noChangeArrowheads="1"/>
          </p:cNvSpPr>
          <p:nvPr/>
        </p:nvSpPr>
        <p:spPr bwMode="auto">
          <a:xfrm>
            <a:off x="5549900" y="2582863"/>
            <a:ext cx="28194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a:solidFill>
                  <a:srgbClr val="000040"/>
                </a:solidFill>
                <a:latin typeface="Arial" charset="0"/>
              </a:rPr>
              <a:t>求解非线性模型</a:t>
            </a:r>
          </a:p>
        </p:txBody>
      </p:sp>
      <p:grpSp>
        <p:nvGrpSpPr>
          <p:cNvPr id="813065" name="Group 9"/>
          <p:cNvGrpSpPr>
            <a:grpSpLocks/>
          </p:cNvGrpSpPr>
          <p:nvPr/>
        </p:nvGrpSpPr>
        <p:grpSpPr bwMode="auto">
          <a:xfrm>
            <a:off x="4559300" y="1376363"/>
            <a:ext cx="1524000" cy="866775"/>
            <a:chOff x="3264" y="480"/>
            <a:chExt cx="960" cy="546"/>
          </a:xfrm>
        </p:grpSpPr>
        <p:sp>
          <p:nvSpPr>
            <p:cNvPr id="45079" name="Text Box 10"/>
            <p:cNvSpPr txBox="1">
              <a:spLocks noChangeArrowheads="1"/>
            </p:cNvSpPr>
            <p:nvPr/>
          </p:nvSpPr>
          <p:spPr bwMode="auto">
            <a:xfrm>
              <a:off x="3264" y="480"/>
              <a:ext cx="960" cy="19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2000">
                  <a:solidFill>
                    <a:srgbClr val="000040"/>
                  </a:solidFill>
                  <a:latin typeface="Arial" charset="0"/>
                  <a:ea typeface="黑体" pitchFamily="2" charset="-122"/>
                </a:rPr>
                <a:t>机理分析</a:t>
              </a:r>
            </a:p>
          </p:txBody>
        </p:sp>
        <p:sp>
          <p:nvSpPr>
            <p:cNvPr id="45080" name="AutoShape 11"/>
            <p:cNvSpPr>
              <a:spLocks noChangeArrowheads="1"/>
            </p:cNvSpPr>
            <p:nvPr/>
          </p:nvSpPr>
          <p:spPr bwMode="auto">
            <a:xfrm>
              <a:off x="3648" y="720"/>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sp>
        <p:nvSpPr>
          <p:cNvPr id="813068" name="Text Box 12"/>
          <p:cNvSpPr txBox="1">
            <a:spLocks noChangeArrowheads="1"/>
          </p:cNvSpPr>
          <p:nvPr/>
        </p:nvSpPr>
        <p:spPr bwMode="auto">
          <a:xfrm>
            <a:off x="742950" y="3659188"/>
            <a:ext cx="6953250" cy="3286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marL="230188" indent="-230188">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nSpc>
                <a:spcPct val="90000"/>
              </a:lnSpc>
              <a:spcBef>
                <a:spcPct val="60000"/>
              </a:spcBef>
              <a:buClr>
                <a:schemeClr val="accent2"/>
              </a:buClr>
              <a:buSzPct val="75000"/>
              <a:buFont typeface="Wingdings" pitchFamily="2" charset="2"/>
              <a:buChar char="v"/>
            </a:pPr>
            <a:r>
              <a:rPr kumimoji="1" lang="zh-CN" altLang="en-US">
                <a:solidFill>
                  <a:srgbClr val="000040"/>
                </a:solidFill>
                <a:latin typeface="Arial" charset="0"/>
              </a:rPr>
              <a:t>嘌呤霉素处理对反应速度与底物浓度关系的影响</a:t>
            </a:r>
          </a:p>
        </p:txBody>
      </p:sp>
      <p:sp>
        <p:nvSpPr>
          <p:cNvPr id="813069" name="Text Box 13"/>
          <p:cNvSpPr txBox="1">
            <a:spLocks noChangeArrowheads="1"/>
          </p:cNvSpPr>
          <p:nvPr/>
        </p:nvSpPr>
        <p:spPr bwMode="auto">
          <a:xfrm>
            <a:off x="2827338" y="4146550"/>
            <a:ext cx="1897062"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a:solidFill>
                  <a:srgbClr val="000040"/>
                </a:solidFill>
                <a:latin typeface="Arial" charset="0"/>
              </a:rPr>
              <a:t>混合模型 </a:t>
            </a:r>
          </a:p>
        </p:txBody>
      </p:sp>
      <p:grpSp>
        <p:nvGrpSpPr>
          <p:cNvPr id="813070" name="Group 14"/>
          <p:cNvGrpSpPr>
            <a:grpSpLocks/>
          </p:cNvGrpSpPr>
          <p:nvPr/>
        </p:nvGrpSpPr>
        <p:grpSpPr bwMode="auto">
          <a:xfrm>
            <a:off x="2547938" y="2528888"/>
            <a:ext cx="2952750" cy="838200"/>
            <a:chOff x="2112" y="1248"/>
            <a:chExt cx="1200" cy="528"/>
          </a:xfrm>
        </p:grpSpPr>
        <p:sp>
          <p:nvSpPr>
            <p:cNvPr id="45077" name="Text Box 15"/>
            <p:cNvSpPr txBox="1">
              <a:spLocks noChangeArrowheads="1"/>
            </p:cNvSpPr>
            <p:nvPr/>
          </p:nvSpPr>
          <p:spPr bwMode="auto">
            <a:xfrm>
              <a:off x="2112" y="1584"/>
              <a:ext cx="1200"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2000">
                  <a:solidFill>
                    <a:srgbClr val="000040"/>
                  </a:solidFill>
                  <a:latin typeface="Arial" charset="0"/>
                  <a:ea typeface="黑体" pitchFamily="2" charset="-122"/>
                </a:rPr>
                <a:t>发现问题，得参数初值</a:t>
              </a:r>
            </a:p>
          </p:txBody>
        </p:sp>
        <p:sp>
          <p:nvSpPr>
            <p:cNvPr id="45078" name="AutoShape 16"/>
            <p:cNvSpPr>
              <a:spLocks noChangeArrowheads="1"/>
            </p:cNvSpPr>
            <p:nvPr/>
          </p:nvSpPr>
          <p:spPr bwMode="auto">
            <a:xfrm>
              <a:off x="2592" y="1248"/>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grpSp>
        <p:nvGrpSpPr>
          <p:cNvPr id="813073" name="Group 17"/>
          <p:cNvGrpSpPr>
            <a:grpSpLocks/>
          </p:cNvGrpSpPr>
          <p:nvPr/>
        </p:nvGrpSpPr>
        <p:grpSpPr bwMode="auto">
          <a:xfrm>
            <a:off x="1865313" y="4162425"/>
            <a:ext cx="1981200" cy="914400"/>
            <a:chOff x="480" y="2640"/>
            <a:chExt cx="1248" cy="576"/>
          </a:xfrm>
        </p:grpSpPr>
        <p:sp>
          <p:nvSpPr>
            <p:cNvPr id="45075" name="Text Box 18"/>
            <p:cNvSpPr txBox="1">
              <a:spLocks noChangeArrowheads="1"/>
            </p:cNvSpPr>
            <p:nvPr/>
          </p:nvSpPr>
          <p:spPr bwMode="auto">
            <a:xfrm>
              <a:off x="480" y="3024"/>
              <a:ext cx="1248" cy="19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2000">
                  <a:solidFill>
                    <a:srgbClr val="000040"/>
                  </a:solidFill>
                  <a:latin typeface="Arial" charset="0"/>
                  <a:ea typeface="黑体" pitchFamily="2" charset="-122"/>
                </a:rPr>
                <a:t>引入</a:t>
              </a:r>
              <a:r>
                <a:rPr kumimoji="1" lang="en-US" altLang="zh-CN" sz="2000">
                  <a:solidFill>
                    <a:srgbClr val="000040"/>
                  </a:solidFill>
                  <a:latin typeface="Arial" charset="0"/>
                  <a:ea typeface="黑体" pitchFamily="2" charset="-122"/>
                </a:rPr>
                <a:t>0-1</a:t>
              </a:r>
              <a:r>
                <a:rPr kumimoji="1" lang="zh-CN" altLang="en-US" sz="2000">
                  <a:solidFill>
                    <a:srgbClr val="000040"/>
                  </a:solidFill>
                  <a:latin typeface="Arial" charset="0"/>
                  <a:ea typeface="黑体" pitchFamily="2" charset="-122"/>
                </a:rPr>
                <a:t>变量</a:t>
              </a:r>
            </a:p>
          </p:txBody>
        </p:sp>
        <p:sp>
          <p:nvSpPr>
            <p:cNvPr id="45076" name="AutoShape 19"/>
            <p:cNvSpPr>
              <a:spLocks noChangeArrowheads="1"/>
            </p:cNvSpPr>
            <p:nvPr/>
          </p:nvSpPr>
          <p:spPr bwMode="auto">
            <a:xfrm>
              <a:off x="960" y="2640"/>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sp>
        <p:nvSpPr>
          <p:cNvPr id="813076" name="Text Box 20"/>
          <p:cNvSpPr txBox="1">
            <a:spLocks noChangeArrowheads="1"/>
          </p:cNvSpPr>
          <p:nvPr/>
        </p:nvSpPr>
        <p:spPr bwMode="auto">
          <a:xfrm>
            <a:off x="6477000" y="4186238"/>
            <a:ext cx="17526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a:solidFill>
                  <a:srgbClr val="000040"/>
                </a:solidFill>
                <a:latin typeface="Arial" charset="0"/>
              </a:rPr>
              <a:t>简化模型 </a:t>
            </a:r>
          </a:p>
        </p:txBody>
      </p:sp>
      <p:grpSp>
        <p:nvGrpSpPr>
          <p:cNvPr id="813077" name="Group 21"/>
          <p:cNvGrpSpPr>
            <a:grpSpLocks/>
          </p:cNvGrpSpPr>
          <p:nvPr/>
        </p:nvGrpSpPr>
        <p:grpSpPr bwMode="auto">
          <a:xfrm>
            <a:off x="4419600" y="4146550"/>
            <a:ext cx="2438400" cy="1143000"/>
            <a:chOff x="2880" y="2736"/>
            <a:chExt cx="1536" cy="720"/>
          </a:xfrm>
        </p:grpSpPr>
        <p:sp>
          <p:nvSpPr>
            <p:cNvPr id="45073" name="Text Box 22"/>
            <p:cNvSpPr txBox="1">
              <a:spLocks noChangeArrowheads="1"/>
            </p:cNvSpPr>
            <p:nvPr/>
          </p:nvSpPr>
          <p:spPr bwMode="auto">
            <a:xfrm>
              <a:off x="2880" y="3072"/>
              <a:ext cx="1536" cy="38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1">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algn="ctr" eaLnBrk="1" hangingPunct="1">
                <a:spcBef>
                  <a:spcPct val="50000"/>
                </a:spcBef>
              </a:pPr>
              <a:r>
                <a:rPr kumimoji="1" lang="zh-CN" altLang="en-US" sz="2000">
                  <a:solidFill>
                    <a:srgbClr val="000040"/>
                  </a:solidFill>
                  <a:latin typeface="Arial" charset="0"/>
                  <a:ea typeface="黑体" pitchFamily="2" charset="-122"/>
                </a:rPr>
                <a:t>检查参数置信区间是否包含零点</a:t>
              </a:r>
            </a:p>
          </p:txBody>
        </p:sp>
        <p:sp>
          <p:nvSpPr>
            <p:cNvPr id="45074" name="AutoShape 23"/>
            <p:cNvSpPr>
              <a:spLocks noChangeArrowheads="1"/>
            </p:cNvSpPr>
            <p:nvPr/>
          </p:nvSpPr>
          <p:spPr bwMode="auto">
            <a:xfrm>
              <a:off x="3504" y="2736"/>
              <a:ext cx="144" cy="306"/>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lstStyle/>
            <a:p>
              <a:endParaRPr lang="zh-CN" altLang="en-US"/>
            </a:p>
          </p:txBody>
        </p:sp>
      </p:grpSp>
      <p:pic>
        <p:nvPicPr>
          <p:cNvPr id="45072" name="Picture 24" descr="C:\Documents and Settings\sun\My Documents\临时\奥运吉祥物：福娃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5388" y="601663"/>
            <a:ext cx="760412"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061"/>
                                        </p:tgtEl>
                                        <p:attrNameLst>
                                          <p:attrName>style.visibility</p:attrName>
                                        </p:attrNameLst>
                                      </p:cBhvr>
                                      <p:to>
                                        <p:strVal val="visible"/>
                                      </p:to>
                                    </p:set>
                                    <p:animEffect transition="in" filter="box(in)">
                                      <p:cBhvr>
                                        <p:cTn id="7" dur="500"/>
                                        <p:tgtEl>
                                          <p:spTgt spid="813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13065"/>
                                        </p:tgtEl>
                                        <p:attrNameLst>
                                          <p:attrName>style.visibility</p:attrName>
                                        </p:attrNameLst>
                                      </p:cBhvr>
                                      <p:to>
                                        <p:strVal val="visible"/>
                                      </p:to>
                                    </p:set>
                                    <p:animEffect transition="in" filter="checkerboard(across)">
                                      <p:cBhvr>
                                        <p:cTn id="12" dur="500"/>
                                        <p:tgtEl>
                                          <p:spTgt spid="813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13062"/>
                                        </p:tgtEl>
                                        <p:attrNameLst>
                                          <p:attrName>style.visibility</p:attrName>
                                        </p:attrNameLst>
                                      </p:cBhvr>
                                      <p:to>
                                        <p:strVal val="visible"/>
                                      </p:to>
                                    </p:set>
                                    <p:anim calcmode="lin" valueType="num">
                                      <p:cBhvr additive="base">
                                        <p:cTn id="17" dur="500"/>
                                        <p:tgtEl>
                                          <p:spTgt spid="813062"/>
                                        </p:tgtEl>
                                        <p:attrNameLst>
                                          <p:attrName>ppt_x</p:attrName>
                                        </p:attrNameLst>
                                      </p:cBhvr>
                                      <p:tavLst>
                                        <p:tav tm="0">
                                          <p:val>
                                            <p:strVal val="#ppt_x+#ppt_w*1.125000"/>
                                          </p:val>
                                        </p:tav>
                                        <p:tav tm="100000">
                                          <p:val>
                                            <p:strVal val="#ppt_x"/>
                                          </p:val>
                                        </p:tav>
                                      </p:tavLst>
                                    </p:anim>
                                    <p:animEffect transition="in" filter="wipe(left)">
                                      <p:cBhvr>
                                        <p:cTn id="18" dur="500"/>
                                        <p:tgtEl>
                                          <p:spTgt spid="8130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13063"/>
                                        </p:tgtEl>
                                        <p:attrNameLst>
                                          <p:attrName>style.visibility</p:attrName>
                                        </p:attrNameLst>
                                      </p:cBhvr>
                                      <p:to>
                                        <p:strVal val="visible"/>
                                      </p:to>
                                    </p:set>
                                    <p:animEffect transition="in" filter="dissolve">
                                      <p:cBhvr>
                                        <p:cTn id="23" dur="500"/>
                                        <p:tgtEl>
                                          <p:spTgt spid="8130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813070"/>
                                        </p:tgtEl>
                                        <p:attrNameLst>
                                          <p:attrName>style.visibility</p:attrName>
                                        </p:attrNameLst>
                                      </p:cBhvr>
                                      <p:to>
                                        <p:strVal val="visible"/>
                                      </p:to>
                                    </p:set>
                                    <p:anim calcmode="lin" valueType="num">
                                      <p:cBhvr>
                                        <p:cTn id="28" dur="500" fill="hold"/>
                                        <p:tgtEl>
                                          <p:spTgt spid="813070"/>
                                        </p:tgtEl>
                                        <p:attrNameLst>
                                          <p:attrName>ppt_w</p:attrName>
                                        </p:attrNameLst>
                                      </p:cBhvr>
                                      <p:tavLst>
                                        <p:tav tm="0">
                                          <p:val>
                                            <p:fltVal val="0"/>
                                          </p:val>
                                        </p:tav>
                                        <p:tav tm="100000">
                                          <p:val>
                                            <p:strVal val="#ppt_w"/>
                                          </p:val>
                                        </p:tav>
                                      </p:tavLst>
                                    </p:anim>
                                    <p:anim calcmode="lin" valueType="num">
                                      <p:cBhvr>
                                        <p:cTn id="29" dur="500" fill="hold"/>
                                        <p:tgtEl>
                                          <p:spTgt spid="813070"/>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813064"/>
                                        </p:tgtEl>
                                        <p:attrNameLst>
                                          <p:attrName>style.visibility</p:attrName>
                                        </p:attrNameLst>
                                      </p:cBhvr>
                                      <p:to>
                                        <p:strVal val="visible"/>
                                      </p:to>
                                    </p:set>
                                    <p:anim calcmode="lin" valueType="num">
                                      <p:cBhvr additive="base">
                                        <p:cTn id="34" dur="500" fill="hold"/>
                                        <p:tgtEl>
                                          <p:spTgt spid="813064"/>
                                        </p:tgtEl>
                                        <p:attrNameLst>
                                          <p:attrName>ppt_x</p:attrName>
                                        </p:attrNameLst>
                                      </p:cBhvr>
                                      <p:tavLst>
                                        <p:tav tm="0">
                                          <p:val>
                                            <p:strVal val="1+#ppt_w/2"/>
                                          </p:val>
                                        </p:tav>
                                        <p:tav tm="100000">
                                          <p:val>
                                            <p:strVal val="#ppt_x"/>
                                          </p:val>
                                        </p:tav>
                                      </p:tavLst>
                                    </p:anim>
                                    <p:anim calcmode="lin" valueType="num">
                                      <p:cBhvr additive="base">
                                        <p:cTn id="35" dur="500" fill="hold"/>
                                        <p:tgtEl>
                                          <p:spTgt spid="81306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813068"/>
                                        </p:tgtEl>
                                        <p:attrNameLst>
                                          <p:attrName>style.visibility</p:attrName>
                                        </p:attrNameLst>
                                      </p:cBhvr>
                                      <p:to>
                                        <p:strVal val="visible"/>
                                      </p:to>
                                    </p:set>
                                    <p:animEffect transition="in" filter="box(in)">
                                      <p:cBhvr>
                                        <p:cTn id="40" dur="500"/>
                                        <p:tgtEl>
                                          <p:spTgt spid="81306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813073"/>
                                        </p:tgtEl>
                                        <p:attrNameLst>
                                          <p:attrName>style.visibility</p:attrName>
                                        </p:attrNameLst>
                                      </p:cBhvr>
                                      <p:to>
                                        <p:strVal val="visible"/>
                                      </p:to>
                                    </p:set>
                                    <p:animEffect transition="in" filter="checkerboard(across)">
                                      <p:cBhvr>
                                        <p:cTn id="45" dur="500"/>
                                        <p:tgtEl>
                                          <p:spTgt spid="81307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813069"/>
                                        </p:tgtEl>
                                        <p:attrNameLst>
                                          <p:attrName>style.visibility</p:attrName>
                                        </p:attrNameLst>
                                      </p:cBhvr>
                                      <p:to>
                                        <p:strVal val="visible"/>
                                      </p:to>
                                    </p:set>
                                    <p:anim calcmode="lin" valueType="num">
                                      <p:cBhvr>
                                        <p:cTn id="50" dur="500" fill="hold"/>
                                        <p:tgtEl>
                                          <p:spTgt spid="813069"/>
                                        </p:tgtEl>
                                        <p:attrNameLst>
                                          <p:attrName>ppt_w</p:attrName>
                                        </p:attrNameLst>
                                      </p:cBhvr>
                                      <p:tavLst>
                                        <p:tav tm="0">
                                          <p:val>
                                            <p:fltVal val="0"/>
                                          </p:val>
                                        </p:tav>
                                        <p:tav tm="100000">
                                          <p:val>
                                            <p:strVal val="#ppt_w"/>
                                          </p:val>
                                        </p:tav>
                                      </p:tavLst>
                                    </p:anim>
                                    <p:anim calcmode="lin" valueType="num">
                                      <p:cBhvr>
                                        <p:cTn id="51" dur="500" fill="hold"/>
                                        <p:tgtEl>
                                          <p:spTgt spid="813069"/>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272" fill="hold" nodeType="clickEffect">
                                  <p:stCondLst>
                                    <p:cond delay="0"/>
                                  </p:stCondLst>
                                  <p:childTnLst>
                                    <p:set>
                                      <p:cBhvr>
                                        <p:cTn id="55" dur="1" fill="hold">
                                          <p:stCondLst>
                                            <p:cond delay="0"/>
                                          </p:stCondLst>
                                        </p:cTn>
                                        <p:tgtEl>
                                          <p:spTgt spid="813077"/>
                                        </p:tgtEl>
                                        <p:attrNameLst>
                                          <p:attrName>style.visibility</p:attrName>
                                        </p:attrNameLst>
                                      </p:cBhvr>
                                      <p:to>
                                        <p:strVal val="visible"/>
                                      </p:to>
                                    </p:set>
                                    <p:anim calcmode="lin" valueType="num">
                                      <p:cBhvr>
                                        <p:cTn id="56" dur="500" fill="hold"/>
                                        <p:tgtEl>
                                          <p:spTgt spid="813077"/>
                                        </p:tgtEl>
                                        <p:attrNameLst>
                                          <p:attrName>ppt_w</p:attrName>
                                        </p:attrNameLst>
                                      </p:cBhvr>
                                      <p:tavLst>
                                        <p:tav tm="0">
                                          <p:val>
                                            <p:strVal val="2/3*#ppt_w"/>
                                          </p:val>
                                        </p:tav>
                                        <p:tav tm="100000">
                                          <p:val>
                                            <p:strVal val="#ppt_w"/>
                                          </p:val>
                                        </p:tav>
                                      </p:tavLst>
                                    </p:anim>
                                    <p:anim calcmode="lin" valueType="num">
                                      <p:cBhvr>
                                        <p:cTn id="57" dur="500" fill="hold"/>
                                        <p:tgtEl>
                                          <p:spTgt spid="813077"/>
                                        </p:tgtEl>
                                        <p:attrNameLst>
                                          <p:attrName>ppt_h</p:attrName>
                                        </p:attrNameLst>
                                      </p:cBhvr>
                                      <p:tavLst>
                                        <p:tav tm="0">
                                          <p:val>
                                            <p:strVal val="2/3*#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813076"/>
                                        </p:tgtEl>
                                        <p:attrNameLst>
                                          <p:attrName>style.visibility</p:attrName>
                                        </p:attrNameLst>
                                      </p:cBhvr>
                                      <p:to>
                                        <p:strVal val="visible"/>
                                      </p:to>
                                    </p:set>
                                    <p:anim calcmode="lin" valueType="num">
                                      <p:cBhvr additive="base">
                                        <p:cTn id="62" dur="500" fill="hold"/>
                                        <p:tgtEl>
                                          <p:spTgt spid="813076"/>
                                        </p:tgtEl>
                                        <p:attrNameLst>
                                          <p:attrName>ppt_x</p:attrName>
                                        </p:attrNameLst>
                                      </p:cBhvr>
                                      <p:tavLst>
                                        <p:tav tm="0">
                                          <p:val>
                                            <p:strVal val="1+#ppt_w/2"/>
                                          </p:val>
                                        </p:tav>
                                        <p:tav tm="100000">
                                          <p:val>
                                            <p:strVal val="#ppt_x"/>
                                          </p:val>
                                        </p:tav>
                                      </p:tavLst>
                                    </p:anim>
                                    <p:anim calcmode="lin" valueType="num">
                                      <p:cBhvr additive="base">
                                        <p:cTn id="63" dur="500" fill="hold"/>
                                        <p:tgtEl>
                                          <p:spTgt spid="81307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813060"/>
                                        </p:tgtEl>
                                        <p:attrNameLst>
                                          <p:attrName>style.visibility</p:attrName>
                                        </p:attrNameLst>
                                      </p:cBhvr>
                                      <p:to>
                                        <p:strVal val="visible"/>
                                      </p:to>
                                    </p:set>
                                    <p:animEffect transition="in" filter="blinds(horizontal)">
                                      <p:cBhvr>
                                        <p:cTn id="68" dur="500"/>
                                        <p:tgtEl>
                                          <p:spTgt spid="81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0" grpId="0" autoUpdateAnimBg="0"/>
      <p:bldP spid="813061" grpId="0" autoUpdateAnimBg="0"/>
      <p:bldP spid="813062" grpId="0" autoUpdateAnimBg="0"/>
      <p:bldP spid="813063" grpId="0" autoUpdateAnimBg="0"/>
      <p:bldP spid="813064" grpId="0" autoUpdateAnimBg="0"/>
      <p:bldP spid="813068" grpId="0" autoUpdateAnimBg="0"/>
      <p:bldP spid="813069" grpId="0" autoUpdateAnimBg="0"/>
      <p:bldP spid="81307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ctrTitle" idx="4294967295"/>
          </p:nvPr>
        </p:nvSpPr>
        <p:spPr bwMode="auto">
          <a:xfrm>
            <a:off x="685800" y="2286000"/>
            <a:ext cx="7759700" cy="2057400"/>
          </a:xfrm>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14000" b="0" smtClean="0">
                <a:solidFill>
                  <a:srgbClr val="8411A3"/>
                </a:solidFill>
                <a:effectLst>
                  <a:outerShdw blurRad="38100" dist="38100" dir="2700000" algn="tl">
                    <a:srgbClr val="C0C0C0"/>
                  </a:outerShdw>
                </a:effectLst>
                <a:latin typeface="Baskerville Old Face" pitchFamily="18" charset="0"/>
                <a:ea typeface="GungsuhChe" pitchFamily="49" charset="-127"/>
              </a:rPr>
              <a:t>END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p:cTn id="7" dur="500" fill="hold"/>
                                        <p:tgtEl>
                                          <p:spTgt spid="278530"/>
                                        </p:tgtEl>
                                        <p:attrNameLst>
                                          <p:attrName>ppt_w</p:attrName>
                                        </p:attrNameLst>
                                      </p:cBhvr>
                                      <p:tavLst>
                                        <p:tav tm="0">
                                          <p:val>
                                            <p:fltVal val="0"/>
                                          </p:val>
                                        </p:tav>
                                        <p:tav tm="100000">
                                          <p:val>
                                            <p:strVal val="#ppt_w"/>
                                          </p:val>
                                        </p:tav>
                                      </p:tavLst>
                                    </p:anim>
                                    <p:anim calcmode="lin" valueType="num">
                                      <p:cBhvr>
                                        <p:cTn id="8" dur="500" fill="hold"/>
                                        <p:tgtEl>
                                          <p:spTgt spid="278530"/>
                                        </p:tgtEl>
                                        <p:attrNameLst>
                                          <p:attrName>ppt_h</p:attrName>
                                        </p:attrNameLst>
                                      </p:cBhvr>
                                      <p:tavLst>
                                        <p:tav tm="0">
                                          <p:val>
                                            <p:fltVal val="0"/>
                                          </p:val>
                                        </p:tav>
                                        <p:tav tm="100000">
                                          <p:val>
                                            <p:strVal val="#ppt_h"/>
                                          </p:val>
                                        </p:tav>
                                      </p:tavLst>
                                    </p:anim>
                                    <p:anim calcmode="lin" valueType="num">
                                      <p:cBhvr>
                                        <p:cTn id="9" dur="500" fill="hold"/>
                                        <p:tgtEl>
                                          <p:spTgt spid="278530"/>
                                        </p:tgtEl>
                                        <p:attrNameLst>
                                          <p:attrName>ppt_x</p:attrName>
                                        </p:attrNameLst>
                                      </p:cBhvr>
                                      <p:tavLst>
                                        <p:tav tm="0">
                                          <p:val>
                                            <p:fltVal val="0.5"/>
                                          </p:val>
                                        </p:tav>
                                        <p:tav tm="100000">
                                          <p:val>
                                            <p:strVal val="#ppt_x"/>
                                          </p:val>
                                        </p:tav>
                                      </p:tavLst>
                                    </p:anim>
                                    <p:anim calcmode="lin" valueType="num">
                                      <p:cBhvr>
                                        <p:cTn id="10" dur="500" fill="hold"/>
                                        <p:tgtEl>
                                          <p:spTgt spid="278530"/>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785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8163" y="620713"/>
            <a:ext cx="1165225"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smtClean="0">
                <a:solidFill>
                  <a:srgbClr val="000092"/>
                </a:solidFill>
                <a:ea typeface="楷体_GB2312" pitchFamily="49" charset="-122"/>
              </a:rPr>
              <a:t>于是</a:t>
            </a:r>
          </a:p>
        </p:txBody>
      </p:sp>
      <p:sp>
        <p:nvSpPr>
          <p:cNvPr id="7171" name="Rectangle 3"/>
          <p:cNvSpPr>
            <a:spLocks noGrp="1" noChangeArrowheads="1"/>
          </p:cNvSpPr>
          <p:nvPr>
            <p:ph type="body" idx="1"/>
          </p:nvPr>
        </p:nvSpPr>
        <p:spPr>
          <a:xfrm>
            <a:off x="925513" y="1498600"/>
            <a:ext cx="7321550" cy="3013075"/>
          </a:xfrm>
        </p:spPr>
        <p:txBody>
          <a:bodyPr/>
          <a:lstStyle/>
          <a:p>
            <a:r>
              <a:rPr lang="zh-CN" altLang="en-US" smtClean="0"/>
              <a:t>考察</a:t>
            </a:r>
          </a:p>
          <a:p>
            <a:pPr lvl="1"/>
            <a:r>
              <a:rPr lang="en-US" altLang="zh-CN" smtClean="0"/>
              <a:t>y</a:t>
            </a:r>
            <a:r>
              <a:rPr lang="zh-CN" altLang="en-US" smtClean="0"/>
              <a:t>与</a:t>
            </a:r>
            <a:r>
              <a:rPr lang="en-US" altLang="zh-CN" smtClean="0"/>
              <a:t>x1</a:t>
            </a:r>
          </a:p>
          <a:p>
            <a:pPr lvl="1"/>
            <a:r>
              <a:rPr lang="en-US" altLang="zh-CN" smtClean="0"/>
              <a:t>y</a:t>
            </a:r>
            <a:r>
              <a:rPr lang="zh-CN" altLang="en-US" smtClean="0"/>
              <a:t>与 </a:t>
            </a:r>
            <a:r>
              <a:rPr lang="en-US" altLang="zh-CN" smtClean="0"/>
              <a:t>x2</a:t>
            </a:r>
          </a:p>
          <a:p>
            <a:r>
              <a:rPr lang="zh-CN" altLang="en-US" smtClean="0"/>
              <a:t>有</a:t>
            </a:r>
          </a:p>
          <a:p>
            <a:endParaRPr lang="zh-CN" altLang="en-US" smtClean="0"/>
          </a:p>
          <a:p>
            <a:r>
              <a:rPr lang="zh-CN" altLang="en-US" smtClean="0"/>
              <a:t>结果</a:t>
            </a:r>
          </a:p>
        </p:txBody>
      </p:sp>
      <p:sp>
        <p:nvSpPr>
          <p:cNvPr id="739332" name="Rectangle 4"/>
          <p:cNvSpPr>
            <a:spLocks noChangeArrowheads="1"/>
          </p:cNvSpPr>
          <p:nvPr/>
        </p:nvSpPr>
        <p:spPr bwMode="auto">
          <a:xfrm>
            <a:off x="1533525" y="3525838"/>
            <a:ext cx="863600" cy="430212"/>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t4.m</a:t>
            </a:r>
          </a:p>
        </p:txBody>
      </p:sp>
      <p:graphicFrame>
        <p:nvGraphicFramePr>
          <p:cNvPr id="739333" name="Object 5"/>
          <p:cNvGraphicFramePr>
            <a:graphicFrameLocks noChangeAspect="1"/>
          </p:cNvGraphicFramePr>
          <p:nvPr/>
        </p:nvGraphicFramePr>
        <p:xfrm>
          <a:off x="3498850" y="1903413"/>
          <a:ext cx="2252663" cy="466725"/>
        </p:xfrm>
        <a:graphic>
          <a:graphicData uri="http://schemas.openxmlformats.org/presentationml/2006/ole">
            <mc:AlternateContent xmlns:mc="http://schemas.openxmlformats.org/markup-compatibility/2006">
              <mc:Choice xmlns:v="urn:schemas-microsoft-com:vml" Requires="v">
                <p:oleObj spid="_x0000_s7175" r:id="rId3" imgW="1104900" imgH="228600" progId="Equation.3">
                  <p:embed/>
                </p:oleObj>
              </mc:Choice>
              <mc:Fallback>
                <p:oleObj r:id="rId3" imgW="11049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1903413"/>
                        <a:ext cx="2252663" cy="4667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80064"/>
                            </a:solidFill>
                            <a:miter lim="800000"/>
                            <a:headEnd/>
                            <a:tailEnd/>
                          </a14:hiddenLine>
                        </a:ext>
                      </a:extLst>
                    </p:spPr>
                  </p:pic>
                </p:oleObj>
              </mc:Fallback>
            </mc:AlternateContent>
          </a:graphicData>
        </a:graphic>
      </p:graphicFrame>
      <p:graphicFrame>
        <p:nvGraphicFramePr>
          <p:cNvPr id="739334" name="Object 6"/>
          <p:cNvGraphicFramePr>
            <a:graphicFrameLocks noChangeAspect="1"/>
          </p:cNvGraphicFramePr>
          <p:nvPr/>
        </p:nvGraphicFramePr>
        <p:xfrm>
          <a:off x="3514725" y="2333625"/>
          <a:ext cx="3290888" cy="498475"/>
        </p:xfrm>
        <a:graphic>
          <a:graphicData uri="http://schemas.openxmlformats.org/presentationml/2006/ole">
            <mc:AlternateContent xmlns:mc="http://schemas.openxmlformats.org/markup-compatibility/2006">
              <mc:Choice xmlns:v="urn:schemas-microsoft-com:vml" Requires="v">
                <p:oleObj spid="_x0000_s7176" r:id="rId5" imgW="1574800" imgH="241300" progId="Equation.3">
                  <p:embed/>
                </p:oleObj>
              </mc:Choice>
              <mc:Fallback>
                <p:oleObj r:id="rId5" imgW="15748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4725" y="2333625"/>
                        <a:ext cx="3290888" cy="498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80064"/>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39333"/>
                                        </p:tgtEl>
                                        <p:attrNameLst>
                                          <p:attrName>style.visibility</p:attrName>
                                        </p:attrNameLst>
                                      </p:cBhvr>
                                      <p:to>
                                        <p:strVal val="visible"/>
                                      </p:to>
                                    </p:set>
                                    <p:animEffect transition="in" filter="dissolve">
                                      <p:cBhvr>
                                        <p:cTn id="7" dur="500"/>
                                        <p:tgtEl>
                                          <p:spTgt spid="739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39334"/>
                                        </p:tgtEl>
                                        <p:attrNameLst>
                                          <p:attrName>style.visibility</p:attrName>
                                        </p:attrNameLst>
                                      </p:cBhvr>
                                      <p:to>
                                        <p:strVal val="visible"/>
                                      </p:to>
                                    </p:set>
                                    <p:animEffect transition="in" filter="dissolve">
                                      <p:cBhvr>
                                        <p:cTn id="12" dur="500"/>
                                        <p:tgtEl>
                                          <p:spTgt spid="7393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9332"/>
                                        </p:tgtEl>
                                        <p:attrNameLst>
                                          <p:attrName>style.visibility</p:attrName>
                                        </p:attrNameLst>
                                      </p:cBhvr>
                                      <p:to>
                                        <p:strVal val="visible"/>
                                      </p:to>
                                    </p:set>
                                    <p:animEffect transition="in" filter="dissolve">
                                      <p:cBhvr>
                                        <p:cTn id="17" dur="500"/>
                                        <p:tgtEl>
                                          <p:spTgt spid="73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712788" y="1365250"/>
            <a:ext cx="2497137" cy="420688"/>
          </a:xfrm>
        </p:spPr>
        <p:txBody>
          <a:bodyPr/>
          <a:lstStyle/>
          <a:p>
            <a:r>
              <a:rPr lang="zh-CN" altLang="en-US" smtClean="0"/>
              <a:t>多元回归模型</a:t>
            </a:r>
          </a:p>
        </p:txBody>
      </p:sp>
      <p:graphicFrame>
        <p:nvGraphicFramePr>
          <p:cNvPr id="740355" name="Object 3"/>
          <p:cNvGraphicFramePr>
            <a:graphicFrameLocks noChangeAspect="1"/>
          </p:cNvGraphicFramePr>
          <p:nvPr/>
        </p:nvGraphicFramePr>
        <p:xfrm>
          <a:off x="4294188" y="2827338"/>
          <a:ext cx="2698750" cy="515937"/>
        </p:xfrm>
        <a:graphic>
          <a:graphicData uri="http://schemas.openxmlformats.org/presentationml/2006/ole">
            <mc:AlternateContent xmlns:mc="http://schemas.openxmlformats.org/markup-compatibility/2006">
              <mc:Choice xmlns:v="urn:schemas-microsoft-com:vml" Requires="v">
                <p:oleObj spid="_x0000_s8202" name="Equation" r:id="rId4" imgW="1181100" imgH="228600" progId="Equation.DSMT4">
                  <p:embed/>
                </p:oleObj>
              </mc:Choice>
              <mc:Fallback>
                <p:oleObj name="Equation" r:id="rId4" imgW="11811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4188" y="2827338"/>
                        <a:ext cx="2698750" cy="51593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8196" name="Rectangle 4"/>
          <p:cNvSpPr>
            <a:spLocks noChangeArrowheads="1"/>
          </p:cNvSpPr>
          <p:nvPr>
            <p:ph type="title"/>
          </p:nvPr>
        </p:nvSpPr>
        <p:spPr bwMode="auto">
          <a:xfrm>
            <a:off x="709613" y="600075"/>
            <a:ext cx="965200" cy="501650"/>
          </a:xfrm>
          <a:solidFill>
            <a:schemeClr val="accent1"/>
          </a:solidFill>
          <a:ln w="127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ctr">
              <a:lnSpc>
                <a:spcPct val="100000"/>
              </a:lnSpc>
            </a:pPr>
            <a:r>
              <a:rPr lang="zh-CN" altLang="en-US" sz="2600" b="0" smtClean="0">
                <a:solidFill>
                  <a:srgbClr val="000066"/>
                </a:solidFill>
                <a:ea typeface="华文琥珀" pitchFamily="2" charset="-122"/>
              </a:rPr>
              <a:t>模型</a:t>
            </a:r>
          </a:p>
        </p:txBody>
      </p:sp>
      <p:graphicFrame>
        <p:nvGraphicFramePr>
          <p:cNvPr id="740357" name="Object 5"/>
          <p:cNvGraphicFramePr>
            <a:graphicFrameLocks noChangeAspect="1"/>
          </p:cNvGraphicFramePr>
          <p:nvPr/>
        </p:nvGraphicFramePr>
        <p:xfrm>
          <a:off x="2344738" y="2163763"/>
          <a:ext cx="4586287" cy="544512"/>
        </p:xfrm>
        <a:graphic>
          <a:graphicData uri="http://schemas.openxmlformats.org/presentationml/2006/ole">
            <mc:AlternateContent xmlns:mc="http://schemas.openxmlformats.org/markup-compatibility/2006">
              <mc:Choice xmlns:v="urn:schemas-microsoft-com:vml" Requires="v">
                <p:oleObj spid="_x0000_s8203" name="Equation" r:id="rId6" imgW="2006600" imgH="241300" progId="Equation.DSMT4">
                  <p:embed/>
                </p:oleObj>
              </mc:Choice>
              <mc:Fallback>
                <p:oleObj name="Equation" r:id="rId6" imgW="2006600" imgH="2413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4738" y="2163763"/>
                        <a:ext cx="4586287" cy="5445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740358" name="Rectangle 6"/>
          <p:cNvSpPr>
            <a:spLocks noChangeArrowheads="1"/>
          </p:cNvSpPr>
          <p:nvPr/>
        </p:nvSpPr>
        <p:spPr bwMode="auto">
          <a:xfrm>
            <a:off x="6875463" y="5011738"/>
            <a:ext cx="1552575" cy="9779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MATLAB</a:t>
            </a:r>
          </a:p>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 t3.m</a:t>
            </a:r>
          </a:p>
        </p:txBody>
      </p:sp>
      <p:sp>
        <p:nvSpPr>
          <p:cNvPr id="740359" name="Rectangle 7"/>
          <p:cNvSpPr>
            <a:spLocks noChangeArrowheads="1"/>
          </p:cNvSpPr>
          <p:nvPr/>
        </p:nvSpPr>
        <p:spPr bwMode="auto">
          <a:xfrm>
            <a:off x="927100" y="4452938"/>
            <a:ext cx="5119688"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t1</a:t>
            </a:r>
          </a:p>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x=[ones(size(x1)),x1,x2,x2.^2];</a:t>
            </a:r>
          </a:p>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[b,bint,r,rint,stats]=regress(y,x)</a:t>
            </a:r>
          </a:p>
        </p:txBody>
      </p:sp>
      <p:sp>
        <p:nvSpPr>
          <p:cNvPr id="740360" name="Rectangle 8"/>
          <p:cNvSpPr>
            <a:spLocks noChangeArrowheads="1"/>
          </p:cNvSpPr>
          <p:nvPr/>
        </p:nvSpPr>
        <p:spPr bwMode="auto">
          <a:xfrm>
            <a:off x="762000" y="3475038"/>
            <a:ext cx="965200" cy="501650"/>
          </a:xfrm>
          <a:prstGeom prst="rect">
            <a:avLst/>
          </a:prstGeom>
          <a:solidFill>
            <a:schemeClr val="accent1"/>
          </a:solidFill>
          <a:ln w="127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92075" tIns="46038" rIns="92075" bIns="46038" anchor="ctr">
            <a:spAutoFit/>
          </a:bodyPr>
          <a:lstStyle/>
          <a:p>
            <a:pPr algn="ctr">
              <a:tabLst>
                <a:tab pos="457200" algn="l"/>
              </a:tabLst>
            </a:pPr>
            <a:r>
              <a:rPr lang="zh-CN" altLang="en-US" sz="2600">
                <a:solidFill>
                  <a:srgbClr val="000066"/>
                </a:solidFill>
                <a:latin typeface="Arial" charset="0"/>
                <a:ea typeface="华文琥珀" pitchFamily="2" charset="-122"/>
              </a:rPr>
              <a:t>程序</a:t>
            </a:r>
          </a:p>
        </p:txBody>
      </p:sp>
      <p:pic>
        <p:nvPicPr>
          <p:cNvPr id="8201" name="Picture 9" descr="C:\Documents and Settings\sun\My Documents\临时\奥运吉祥物：福娃贝贝.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3463" y="663575"/>
            <a:ext cx="7874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0357"/>
                                        </p:tgtEl>
                                        <p:attrNameLst>
                                          <p:attrName>style.visibility</p:attrName>
                                        </p:attrNameLst>
                                      </p:cBhvr>
                                      <p:to>
                                        <p:strVal val="visible"/>
                                      </p:to>
                                    </p:set>
                                    <p:animEffect transition="in" filter="dissolve">
                                      <p:cBhvr>
                                        <p:cTn id="7" dur="500"/>
                                        <p:tgtEl>
                                          <p:spTgt spid="74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40355"/>
                                        </p:tgtEl>
                                        <p:attrNameLst>
                                          <p:attrName>style.visibility</p:attrName>
                                        </p:attrNameLst>
                                      </p:cBhvr>
                                      <p:to>
                                        <p:strVal val="visible"/>
                                      </p:to>
                                    </p:set>
                                    <p:animEffect transition="in" filter="dissolve">
                                      <p:cBhvr>
                                        <p:cTn id="12" dur="500"/>
                                        <p:tgtEl>
                                          <p:spTgt spid="740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0360"/>
                                        </p:tgtEl>
                                        <p:attrNameLst>
                                          <p:attrName>style.visibility</p:attrName>
                                        </p:attrNameLst>
                                      </p:cBhvr>
                                      <p:to>
                                        <p:strVal val="visible"/>
                                      </p:to>
                                    </p:set>
                                    <p:animEffect transition="in" filter="dissolve">
                                      <p:cBhvr>
                                        <p:cTn id="17" dur="500"/>
                                        <p:tgtEl>
                                          <p:spTgt spid="740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0359"/>
                                        </p:tgtEl>
                                        <p:attrNameLst>
                                          <p:attrName>style.visibility</p:attrName>
                                        </p:attrNameLst>
                                      </p:cBhvr>
                                      <p:to>
                                        <p:strVal val="visible"/>
                                      </p:to>
                                    </p:set>
                                    <p:animEffect transition="in" filter="dissolve">
                                      <p:cBhvr>
                                        <p:cTn id="22" dur="500"/>
                                        <p:tgtEl>
                                          <p:spTgt spid="740359"/>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740358"/>
                                        </p:tgtEl>
                                        <p:attrNameLst>
                                          <p:attrName>style.visibility</p:attrName>
                                        </p:attrNameLst>
                                      </p:cBhvr>
                                      <p:to>
                                        <p:strVal val="visible"/>
                                      </p:to>
                                    </p:set>
                                    <p:animEffect transition="in" filter="dissolve">
                                      <p:cBhvr>
                                        <p:cTn id="26" dur="500"/>
                                        <p:tgtEl>
                                          <p:spTgt spid="74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8" grpId="0" animBg="1" autoUpdateAnimBg="0"/>
      <p:bldP spid="740359" grpId="0" autoUpdateAnimBg="0"/>
      <p:bldP spid="74036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0888" y="660400"/>
            <a:ext cx="1719262"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结果分析</a:t>
            </a:r>
          </a:p>
        </p:txBody>
      </p:sp>
      <p:sp>
        <p:nvSpPr>
          <p:cNvPr id="742403" name="Rectangle 3"/>
          <p:cNvSpPr>
            <a:spLocks noGrp="1" noChangeArrowheads="1"/>
          </p:cNvSpPr>
          <p:nvPr>
            <p:ph type="body" idx="1"/>
          </p:nvPr>
        </p:nvSpPr>
        <p:spPr>
          <a:xfrm>
            <a:off x="860425" y="4003675"/>
            <a:ext cx="1239838" cy="420688"/>
          </a:xfrm>
        </p:spPr>
        <p:txBody>
          <a:bodyPr/>
          <a:lstStyle/>
          <a:p>
            <a:r>
              <a:rPr lang="zh-CN" altLang="en-US" smtClean="0"/>
              <a:t>即：</a:t>
            </a:r>
          </a:p>
        </p:txBody>
      </p:sp>
      <p:graphicFrame>
        <p:nvGraphicFramePr>
          <p:cNvPr id="9220" name="Object 4"/>
          <p:cNvGraphicFramePr>
            <a:graphicFrameLocks noChangeAspect="1"/>
          </p:cNvGraphicFramePr>
          <p:nvPr/>
        </p:nvGraphicFramePr>
        <p:xfrm>
          <a:off x="2974975" y="639763"/>
          <a:ext cx="4800600" cy="569912"/>
        </p:xfrm>
        <a:graphic>
          <a:graphicData uri="http://schemas.openxmlformats.org/presentationml/2006/ole">
            <mc:AlternateContent xmlns:mc="http://schemas.openxmlformats.org/markup-compatibility/2006">
              <mc:Choice xmlns:v="urn:schemas-microsoft-com:vml" Requires="v">
                <p:oleObj spid="_x0000_s9252" r:id="rId4" imgW="1995172" imgH="232809" progId="Equation.3">
                  <p:embed/>
                </p:oleObj>
              </mc:Choice>
              <mc:Fallback>
                <p:oleObj r:id="rId4" imgW="1995172" imgH="23280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975" y="639763"/>
                        <a:ext cx="4800600" cy="569912"/>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2405" name="Group 5"/>
          <p:cNvGraphicFramePr>
            <a:graphicFrameLocks noGrp="1"/>
          </p:cNvGraphicFramePr>
          <p:nvPr/>
        </p:nvGraphicFramePr>
        <p:xfrm>
          <a:off x="1216025" y="1298575"/>
          <a:ext cx="6551613" cy="2597150"/>
        </p:xfrm>
        <a:graphic>
          <a:graphicData uri="http://schemas.openxmlformats.org/drawingml/2006/table">
            <a:tbl>
              <a:tblPr/>
              <a:tblGrid>
                <a:gridCol w="1401763"/>
                <a:gridCol w="1879600"/>
                <a:gridCol w="3270250"/>
              </a:tblGrid>
              <a:tr h="4572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参数</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参数估计值</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置信区间</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65">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0</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17.3244</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[5.7282   28.9206]</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65">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1</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1.3070</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[0.6829    1.9311 ]</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65">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2</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-3.6956</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[-7.4989   0.1077 ]</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245">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3</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0.3486</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[0.0379    0.6594 ]</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665">
                <a:tc gridSpan="3">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R</a:t>
                      </a:r>
                      <a:r>
                        <a:rPr kumimoji="0" lang="en-US" altLang="zh-CN" sz="2400" b="0" i="0" u="none" strike="noStrike" cap="none" normalizeH="0" baseline="30000" smtClean="0">
                          <a:ln>
                            <a:noFill/>
                          </a:ln>
                          <a:solidFill>
                            <a:srgbClr val="000048"/>
                          </a:solidFill>
                          <a:effectLst/>
                          <a:latin typeface="Arial" charset="0"/>
                          <a:ea typeface="楷体_GB2312" pitchFamily="49" charset="-122"/>
                        </a:rPr>
                        <a:t>2</a:t>
                      </a:r>
                      <a:r>
                        <a:rPr kumimoji="0" lang="en-US" altLang="zh-CN" sz="2400" b="0" i="0" u="none" strike="noStrike" cap="none" normalizeH="0" baseline="0" smtClean="0">
                          <a:ln>
                            <a:noFill/>
                          </a:ln>
                          <a:solidFill>
                            <a:srgbClr val="000048"/>
                          </a:solidFill>
                          <a:effectLst/>
                          <a:latin typeface="Arial" charset="0"/>
                          <a:ea typeface="楷体_GB2312" pitchFamily="49" charset="-122"/>
                        </a:rPr>
                        <a:t>=0.9054      F=82.9409      p=0.0000</a:t>
                      </a:r>
                    </a:p>
                  </a:txBody>
                  <a:tcPr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742433" name="Object 33"/>
          <p:cNvGraphicFramePr>
            <a:graphicFrameLocks noChangeAspect="1"/>
          </p:cNvGraphicFramePr>
          <p:nvPr/>
        </p:nvGraphicFramePr>
        <p:xfrm>
          <a:off x="3132138" y="3941763"/>
          <a:ext cx="4613275" cy="555625"/>
        </p:xfrm>
        <a:graphic>
          <a:graphicData uri="http://schemas.openxmlformats.org/presentationml/2006/ole">
            <mc:AlternateContent xmlns:mc="http://schemas.openxmlformats.org/markup-compatibility/2006">
              <mc:Choice xmlns:v="urn:schemas-microsoft-com:vml" Requires="v">
                <p:oleObj spid="_x0000_s9253" name="Equation" r:id="rId6" imgW="2161378" imgH="232809" progId="Equation.DSMT4">
                  <p:embed/>
                </p:oleObj>
              </mc:Choice>
              <mc:Fallback>
                <p:oleObj name="Equation" r:id="rId6" imgW="2161378" imgH="232809" progId="Equation.DSMT4">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941763"/>
                        <a:ext cx="4613275" cy="555625"/>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2434" name="Rectangle 34"/>
          <p:cNvSpPr>
            <a:spLocks noChangeArrowheads="1"/>
          </p:cNvSpPr>
          <p:nvPr/>
        </p:nvSpPr>
        <p:spPr bwMode="auto">
          <a:xfrm>
            <a:off x="862013" y="4498975"/>
            <a:ext cx="7681912"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Char char="v"/>
            </a:pPr>
            <a:r>
              <a:rPr lang="zh-CN" altLang="en-US">
                <a:solidFill>
                  <a:srgbClr val="000048"/>
                </a:solidFill>
                <a:latin typeface="Arial" charset="0"/>
              </a:rPr>
              <a:t>显著性 ：整体显著</a:t>
            </a:r>
          </a:p>
          <a:p>
            <a:pPr marL="681038" lvl="1" indent="-234950">
              <a:lnSpc>
                <a:spcPct val="90000"/>
              </a:lnSpc>
              <a:spcBef>
                <a:spcPct val="40000"/>
              </a:spcBef>
              <a:buClr>
                <a:schemeClr val="accent2"/>
              </a:buClr>
              <a:buFont typeface="Wingdings" pitchFamily="2" charset="2"/>
              <a:buBlip>
                <a:blip r:embed="rId8"/>
              </a:buBlip>
            </a:pPr>
            <a:r>
              <a:rPr lang="en-US" altLang="zh-CN">
                <a:solidFill>
                  <a:srgbClr val="000048"/>
                </a:solidFill>
                <a:latin typeface="Arial" charset="0"/>
              </a:rPr>
              <a:t>y</a:t>
            </a:r>
            <a:r>
              <a:rPr lang="zh-CN" altLang="en-US">
                <a:solidFill>
                  <a:srgbClr val="000048"/>
                </a:solidFill>
                <a:latin typeface="Arial" charset="0"/>
              </a:rPr>
              <a:t>的</a:t>
            </a:r>
            <a:r>
              <a:rPr lang="en-US" altLang="zh-CN">
                <a:solidFill>
                  <a:srgbClr val="000048"/>
                </a:solidFill>
                <a:latin typeface="Arial" charset="0"/>
              </a:rPr>
              <a:t>90.54%</a:t>
            </a:r>
            <a:r>
              <a:rPr lang="zh-CN" altLang="en-US">
                <a:solidFill>
                  <a:srgbClr val="000048"/>
                </a:solidFill>
                <a:latin typeface="Arial" charset="0"/>
              </a:rPr>
              <a:t>可由模型确定、 </a:t>
            </a:r>
            <a:r>
              <a:rPr lang="en-US" altLang="zh-CN">
                <a:solidFill>
                  <a:srgbClr val="000048"/>
                </a:solidFill>
                <a:latin typeface="Arial" charset="0"/>
              </a:rPr>
              <a:t>F</a:t>
            </a:r>
            <a:r>
              <a:rPr lang="zh-CN" altLang="en-US">
                <a:solidFill>
                  <a:srgbClr val="000048"/>
                </a:solidFill>
                <a:latin typeface="Arial" charset="0"/>
              </a:rPr>
              <a:t>远超过</a:t>
            </a:r>
            <a:r>
              <a:rPr lang="en-US" altLang="zh-CN">
                <a:solidFill>
                  <a:srgbClr val="000048"/>
                </a:solidFill>
                <a:latin typeface="Arial" charset="0"/>
              </a:rPr>
              <a:t>F</a:t>
            </a:r>
            <a:r>
              <a:rPr lang="zh-CN" altLang="en-US">
                <a:solidFill>
                  <a:srgbClr val="000048"/>
                </a:solidFill>
                <a:latin typeface="Arial" charset="0"/>
              </a:rPr>
              <a:t>检验的临界值、 </a:t>
            </a:r>
            <a:r>
              <a:rPr lang="en-US" altLang="zh-CN">
                <a:solidFill>
                  <a:srgbClr val="000048"/>
                </a:solidFill>
                <a:latin typeface="Arial" charset="0"/>
              </a:rPr>
              <a:t>p</a:t>
            </a:r>
            <a:r>
              <a:rPr lang="zh-CN" altLang="en-US">
                <a:solidFill>
                  <a:srgbClr val="000048"/>
                </a:solidFill>
                <a:latin typeface="Arial" charset="0"/>
              </a:rPr>
              <a:t>远小于</a:t>
            </a:r>
            <a:r>
              <a:rPr lang="zh-CN" altLang="en-US">
                <a:solidFill>
                  <a:srgbClr val="000048"/>
                </a:solidFill>
                <a:latin typeface="Arial" charset="0"/>
                <a:sym typeface="Symbol" pitchFamily="18" charset="2"/>
              </a:rPr>
              <a:t></a:t>
            </a:r>
            <a:r>
              <a:rPr lang="en-US" altLang="zh-CN">
                <a:solidFill>
                  <a:srgbClr val="000048"/>
                </a:solidFill>
                <a:latin typeface="Arial" charset="0"/>
              </a:rPr>
              <a:t>=0.05</a:t>
            </a:r>
          </a:p>
        </p:txBody>
      </p:sp>
      <p:sp>
        <p:nvSpPr>
          <p:cNvPr id="742435" name="Rectangle 35"/>
          <p:cNvSpPr>
            <a:spLocks noChangeArrowheads="1"/>
          </p:cNvSpPr>
          <p:nvPr/>
        </p:nvSpPr>
        <p:spPr bwMode="auto">
          <a:xfrm>
            <a:off x="863600" y="5846763"/>
            <a:ext cx="66611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Char char="v"/>
            </a:pPr>
            <a:r>
              <a:rPr lang="en-US" altLang="zh-CN">
                <a:solidFill>
                  <a:srgbClr val="000048"/>
                </a:solidFill>
                <a:latin typeface="Arial" charset="0"/>
              </a:rPr>
              <a:t>x</a:t>
            </a:r>
            <a:r>
              <a:rPr lang="en-US" altLang="zh-CN" baseline="-25000">
                <a:solidFill>
                  <a:srgbClr val="000048"/>
                </a:solidFill>
                <a:latin typeface="Arial" charset="0"/>
              </a:rPr>
              <a:t>2</a:t>
            </a:r>
            <a:r>
              <a:rPr lang="en-US" altLang="zh-CN">
                <a:solidFill>
                  <a:srgbClr val="000048"/>
                </a:solidFill>
                <a:latin typeface="Arial" charset="0"/>
                <a:sym typeface="Symbol" pitchFamily="18" charset="2"/>
              </a:rPr>
              <a:t> </a:t>
            </a:r>
            <a:r>
              <a:rPr lang="zh-CN" altLang="en-US">
                <a:solidFill>
                  <a:srgbClr val="000048"/>
                </a:solidFill>
                <a:latin typeface="Arial" charset="0"/>
                <a:sym typeface="Symbol" pitchFamily="18" charset="2"/>
              </a:rPr>
              <a:t>：</a:t>
            </a:r>
            <a:r>
              <a:rPr lang="en-US" altLang="zh-CN" baseline="-25000">
                <a:solidFill>
                  <a:srgbClr val="000048"/>
                </a:solidFill>
                <a:latin typeface="Arial" charset="0"/>
                <a:sym typeface="Symbol" pitchFamily="18" charset="2"/>
              </a:rPr>
              <a:t>2</a:t>
            </a:r>
            <a:r>
              <a:rPr lang="zh-CN" altLang="en-US">
                <a:solidFill>
                  <a:srgbClr val="000048"/>
                </a:solidFill>
                <a:latin typeface="Arial" charset="0"/>
              </a:rPr>
              <a:t>置信区间包含零点</a:t>
            </a:r>
            <a:r>
              <a:rPr lang="en-US" altLang="zh-CN">
                <a:solidFill>
                  <a:srgbClr val="000048"/>
                </a:solidFill>
                <a:latin typeface="Arial" charset="0"/>
              </a:rPr>
              <a:t>——</a:t>
            </a:r>
            <a:r>
              <a:rPr lang="zh-CN" altLang="en-US">
                <a:solidFill>
                  <a:srgbClr val="000048"/>
                </a:solidFill>
                <a:latin typeface="Arial" charset="0"/>
              </a:rPr>
              <a:t>不显著；</a:t>
            </a:r>
            <a:r>
              <a:rPr lang="zh-CN" altLang="en-US">
                <a:solidFill>
                  <a:srgbClr val="000048"/>
                </a:solidFill>
                <a:latin typeface="Arial" charset="0"/>
                <a:sym typeface="Symbol" pitchFamily="18" charset="2"/>
              </a:rPr>
              <a:t></a:t>
            </a:r>
            <a:r>
              <a:rPr lang="en-US" altLang="zh-CN" baseline="-25000">
                <a:solidFill>
                  <a:srgbClr val="000048"/>
                </a:solidFill>
                <a:latin typeface="Arial" charset="0"/>
                <a:sym typeface="Symbol" pitchFamily="18" charset="2"/>
              </a:rPr>
              <a:t>3</a:t>
            </a:r>
            <a:r>
              <a:rPr lang="en-US" altLang="zh-CN">
                <a:solidFill>
                  <a:srgbClr val="000048"/>
                </a:solidFill>
                <a:latin typeface="Arial" charset="0"/>
              </a:rPr>
              <a:t> </a:t>
            </a:r>
            <a:r>
              <a:rPr lang="zh-CN" altLang="en-US">
                <a:solidFill>
                  <a:srgbClr val="000048"/>
                </a:solidFill>
                <a:latin typeface="Arial" charset="0"/>
              </a:rPr>
              <a:t>显著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2403">
                                            <p:txEl>
                                              <p:pRg st="0" end="0"/>
                                            </p:txEl>
                                          </p:spTgt>
                                        </p:tgtEl>
                                        <p:attrNameLst>
                                          <p:attrName>style.visibility</p:attrName>
                                        </p:attrNameLst>
                                      </p:cBhvr>
                                      <p:to>
                                        <p:strVal val="visible"/>
                                      </p:to>
                                    </p:set>
                                    <p:animEffect transition="in" filter="dissolve">
                                      <p:cBhvr>
                                        <p:cTn id="7" dur="500"/>
                                        <p:tgtEl>
                                          <p:spTgt spid="742403">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42433"/>
                                        </p:tgtEl>
                                        <p:attrNameLst>
                                          <p:attrName>style.visibility</p:attrName>
                                        </p:attrNameLst>
                                      </p:cBhvr>
                                      <p:to>
                                        <p:strVal val="visible"/>
                                      </p:to>
                                    </p:set>
                                    <p:animEffect transition="in" filter="dissolve">
                                      <p:cBhvr>
                                        <p:cTn id="11" dur="500"/>
                                        <p:tgtEl>
                                          <p:spTgt spid="7424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42434"/>
                                        </p:tgtEl>
                                        <p:attrNameLst>
                                          <p:attrName>style.visibility</p:attrName>
                                        </p:attrNameLst>
                                      </p:cBhvr>
                                      <p:to>
                                        <p:strVal val="visible"/>
                                      </p:to>
                                    </p:set>
                                    <p:animEffect transition="in" filter="dissolve">
                                      <p:cBhvr>
                                        <p:cTn id="16" dur="500"/>
                                        <p:tgtEl>
                                          <p:spTgt spid="7424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42435"/>
                                        </p:tgtEl>
                                        <p:attrNameLst>
                                          <p:attrName>style.visibility</p:attrName>
                                        </p:attrNameLst>
                                      </p:cBhvr>
                                      <p:to>
                                        <p:strVal val="visible"/>
                                      </p:to>
                                    </p:set>
                                    <p:animEffect transition="in" filter="dissolve">
                                      <p:cBhvr>
                                        <p:cTn id="21" dur="500"/>
                                        <p:tgtEl>
                                          <p:spTgt spid="74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P spid="742434" grpId="0" autoUpdateAnimBg="0"/>
      <p:bldP spid="74243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7850" y="593725"/>
            <a:ext cx="2036763"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销售量预测</a:t>
            </a:r>
          </a:p>
        </p:txBody>
      </p:sp>
      <p:sp>
        <p:nvSpPr>
          <p:cNvPr id="744451" name="Rectangle 3"/>
          <p:cNvSpPr>
            <a:spLocks noGrp="1" noChangeArrowheads="1"/>
          </p:cNvSpPr>
          <p:nvPr>
            <p:ph type="body" idx="1"/>
          </p:nvPr>
        </p:nvSpPr>
        <p:spPr>
          <a:xfrm>
            <a:off x="555625" y="2559050"/>
            <a:ext cx="7945438" cy="968375"/>
          </a:xfrm>
        </p:spPr>
        <p:txBody>
          <a:bodyPr/>
          <a:lstStyle/>
          <a:p>
            <a:r>
              <a:rPr lang="zh-CN" altLang="en-US" smtClean="0"/>
              <a:t>控制价格差</a:t>
            </a:r>
            <a:r>
              <a:rPr lang="en-US" altLang="zh-CN" smtClean="0"/>
              <a:t>x</a:t>
            </a:r>
            <a:r>
              <a:rPr lang="en-US" altLang="zh-CN" baseline="-25000" smtClean="0"/>
              <a:t>1</a:t>
            </a:r>
            <a:r>
              <a:rPr lang="en-US" altLang="zh-CN" smtClean="0"/>
              <a:t>=0.2</a:t>
            </a:r>
            <a:r>
              <a:rPr lang="zh-CN" altLang="en-US" smtClean="0"/>
              <a:t>元，投入广告费</a:t>
            </a:r>
            <a:r>
              <a:rPr lang="en-US" altLang="zh-CN" smtClean="0"/>
              <a:t>x</a:t>
            </a:r>
            <a:r>
              <a:rPr lang="en-US" altLang="zh-CN" baseline="-25000" smtClean="0"/>
              <a:t>2</a:t>
            </a:r>
            <a:r>
              <a:rPr lang="en-US" altLang="zh-CN" smtClean="0"/>
              <a:t>=650</a:t>
            </a:r>
            <a:r>
              <a:rPr lang="zh-CN" altLang="en-US" smtClean="0"/>
              <a:t>万元</a:t>
            </a:r>
          </a:p>
          <a:p>
            <a:r>
              <a:rPr lang="zh-CN" altLang="en-US" smtClean="0"/>
              <a:t>得：</a:t>
            </a:r>
          </a:p>
        </p:txBody>
      </p:sp>
      <p:graphicFrame>
        <p:nvGraphicFramePr>
          <p:cNvPr id="10244" name="Object 4"/>
          <p:cNvGraphicFramePr>
            <a:graphicFrameLocks noChangeAspect="1"/>
          </p:cNvGraphicFramePr>
          <p:nvPr/>
        </p:nvGraphicFramePr>
        <p:xfrm>
          <a:off x="3352800" y="504825"/>
          <a:ext cx="3843338" cy="566738"/>
        </p:xfrm>
        <a:graphic>
          <a:graphicData uri="http://schemas.openxmlformats.org/presentationml/2006/ole">
            <mc:AlternateContent xmlns:mc="http://schemas.openxmlformats.org/markup-compatibility/2006">
              <mc:Choice xmlns:v="urn:schemas-microsoft-com:vml" Requires="v">
                <p:oleObj spid="_x0000_s10260" r:id="rId4" imgW="1729008" imgH="249303" progId="Equation.3">
                  <p:embed/>
                </p:oleObj>
              </mc:Choice>
              <mc:Fallback>
                <p:oleObj r:id="rId4" imgW="1729008" imgH="24930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04825"/>
                        <a:ext cx="3843338" cy="566738"/>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4453" name="Text Box 5"/>
          <p:cNvSpPr txBox="1">
            <a:spLocks noChangeArrowheads="1"/>
          </p:cNvSpPr>
          <p:nvPr/>
        </p:nvSpPr>
        <p:spPr bwMode="auto">
          <a:xfrm>
            <a:off x="1549400" y="1201738"/>
            <a:ext cx="3795713" cy="466725"/>
          </a:xfrm>
          <a:prstGeom prst="rect">
            <a:avLst/>
          </a:prstGeom>
          <a:noFill/>
          <a:ln w="9525">
            <a:solidFill>
              <a:srgbClr val="F6190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价差</a:t>
            </a:r>
            <a:r>
              <a:rPr lang="en-US" altLang="zh-CN">
                <a:solidFill>
                  <a:srgbClr val="000048"/>
                </a:solidFill>
                <a:latin typeface="Arial" charset="0"/>
              </a:rPr>
              <a:t>x</a:t>
            </a:r>
            <a:r>
              <a:rPr lang="en-US" altLang="zh-CN" baseline="-25000">
                <a:solidFill>
                  <a:srgbClr val="000048"/>
                </a:solidFill>
                <a:latin typeface="Arial" charset="0"/>
              </a:rPr>
              <a:t>1</a:t>
            </a:r>
            <a:r>
              <a:rPr lang="en-US" altLang="zh-CN">
                <a:solidFill>
                  <a:srgbClr val="000048"/>
                </a:solidFill>
                <a:latin typeface="Arial" charset="0"/>
              </a:rPr>
              <a:t>=</a:t>
            </a:r>
            <a:r>
              <a:rPr lang="zh-CN" altLang="en-US">
                <a:solidFill>
                  <a:srgbClr val="000048"/>
                </a:solidFill>
                <a:latin typeface="Arial" charset="0"/>
              </a:rPr>
              <a:t>它厂价</a:t>
            </a:r>
            <a:r>
              <a:rPr lang="en-US" altLang="zh-CN">
                <a:solidFill>
                  <a:srgbClr val="000048"/>
                </a:solidFill>
                <a:latin typeface="Arial" charset="0"/>
              </a:rPr>
              <a:t>x</a:t>
            </a:r>
            <a:r>
              <a:rPr lang="en-US" altLang="zh-CN" baseline="-25000">
                <a:solidFill>
                  <a:srgbClr val="000048"/>
                </a:solidFill>
                <a:latin typeface="Arial" charset="0"/>
              </a:rPr>
              <a:t>3</a:t>
            </a:r>
            <a:r>
              <a:rPr lang="en-US" altLang="zh-CN">
                <a:solidFill>
                  <a:srgbClr val="000048"/>
                </a:solidFill>
                <a:latin typeface="Arial" charset="0"/>
              </a:rPr>
              <a:t>-</a:t>
            </a:r>
            <a:r>
              <a:rPr lang="zh-CN" altLang="en-US">
                <a:solidFill>
                  <a:srgbClr val="000048"/>
                </a:solidFill>
                <a:latin typeface="Arial" charset="0"/>
              </a:rPr>
              <a:t>公司价</a:t>
            </a:r>
            <a:r>
              <a:rPr lang="en-US" altLang="zh-CN">
                <a:solidFill>
                  <a:srgbClr val="000048"/>
                </a:solidFill>
                <a:latin typeface="Arial" charset="0"/>
              </a:rPr>
              <a:t>x</a:t>
            </a:r>
            <a:r>
              <a:rPr lang="en-US" altLang="zh-CN" baseline="-25000">
                <a:solidFill>
                  <a:srgbClr val="000048"/>
                </a:solidFill>
                <a:latin typeface="Arial" charset="0"/>
              </a:rPr>
              <a:t>4</a:t>
            </a:r>
          </a:p>
        </p:txBody>
      </p:sp>
      <p:sp>
        <p:nvSpPr>
          <p:cNvPr id="744454" name="Text Box 6"/>
          <p:cNvSpPr txBox="1">
            <a:spLocks noChangeArrowheads="1"/>
          </p:cNvSpPr>
          <p:nvPr/>
        </p:nvSpPr>
        <p:spPr bwMode="auto">
          <a:xfrm>
            <a:off x="6432550" y="1192213"/>
            <a:ext cx="2462213" cy="466725"/>
          </a:xfrm>
          <a:prstGeom prst="rect">
            <a:avLst/>
          </a:prstGeom>
          <a:noFill/>
          <a:ln w="9525">
            <a:solidFill>
              <a:srgbClr val="F61902"/>
            </a:solidFill>
            <a:miter lim="800000"/>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估计</a:t>
            </a:r>
            <a:r>
              <a:rPr lang="en-US" altLang="zh-CN">
                <a:solidFill>
                  <a:srgbClr val="000048"/>
                </a:solidFill>
                <a:latin typeface="Arial" charset="0"/>
              </a:rPr>
              <a:t>x</a:t>
            </a:r>
            <a:r>
              <a:rPr lang="en-US" altLang="zh-CN" baseline="-25000">
                <a:solidFill>
                  <a:srgbClr val="000048"/>
                </a:solidFill>
                <a:latin typeface="Arial" charset="0"/>
              </a:rPr>
              <a:t>3</a:t>
            </a:r>
            <a:r>
              <a:rPr lang="zh-CN" altLang="en-US">
                <a:solidFill>
                  <a:srgbClr val="000048"/>
                </a:solidFill>
                <a:latin typeface="Arial" charset="0"/>
              </a:rPr>
              <a:t>，调整</a:t>
            </a:r>
            <a:r>
              <a:rPr lang="en-US" altLang="zh-CN">
                <a:solidFill>
                  <a:srgbClr val="000048"/>
                </a:solidFill>
                <a:latin typeface="Arial" charset="0"/>
              </a:rPr>
              <a:t>x</a:t>
            </a:r>
            <a:r>
              <a:rPr lang="en-US" altLang="zh-CN" baseline="-25000">
                <a:solidFill>
                  <a:srgbClr val="000048"/>
                </a:solidFill>
                <a:latin typeface="Arial" charset="0"/>
              </a:rPr>
              <a:t>4</a:t>
            </a:r>
          </a:p>
        </p:txBody>
      </p:sp>
      <p:sp>
        <p:nvSpPr>
          <p:cNvPr id="744455" name="Text Box 7"/>
          <p:cNvSpPr txBox="1">
            <a:spLocks noChangeArrowheads="1"/>
          </p:cNvSpPr>
          <p:nvPr/>
        </p:nvSpPr>
        <p:spPr bwMode="auto">
          <a:xfrm>
            <a:off x="1136650" y="3797300"/>
            <a:ext cx="7729538"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销售量预测区间为 </a:t>
            </a:r>
            <a:r>
              <a:rPr lang="en-US" altLang="zh-CN">
                <a:solidFill>
                  <a:srgbClr val="000048"/>
                </a:solidFill>
                <a:latin typeface="Arial" charset="0"/>
              </a:rPr>
              <a:t>[7.8230</a:t>
            </a:r>
            <a:r>
              <a:rPr lang="zh-CN" altLang="en-US">
                <a:solidFill>
                  <a:srgbClr val="000048"/>
                </a:solidFill>
                <a:latin typeface="Arial" charset="0"/>
              </a:rPr>
              <a:t>，</a:t>
            </a:r>
            <a:r>
              <a:rPr lang="en-US" altLang="zh-CN">
                <a:solidFill>
                  <a:srgbClr val="000048"/>
                </a:solidFill>
                <a:latin typeface="Arial" charset="0"/>
              </a:rPr>
              <a:t>8.7636]</a:t>
            </a:r>
            <a:r>
              <a:rPr lang="zh-CN" altLang="en-US">
                <a:solidFill>
                  <a:srgbClr val="000048"/>
                </a:solidFill>
                <a:latin typeface="Arial" charset="0"/>
              </a:rPr>
              <a:t>（置信度</a:t>
            </a:r>
            <a:r>
              <a:rPr lang="en-US" altLang="zh-CN">
                <a:solidFill>
                  <a:srgbClr val="000048"/>
                </a:solidFill>
                <a:latin typeface="Arial" charset="0"/>
              </a:rPr>
              <a:t>95%</a:t>
            </a:r>
            <a:r>
              <a:rPr lang="zh-CN" altLang="en-US">
                <a:solidFill>
                  <a:srgbClr val="000048"/>
                </a:solidFill>
                <a:latin typeface="Arial" charset="0"/>
              </a:rPr>
              <a:t>）？</a:t>
            </a:r>
          </a:p>
        </p:txBody>
      </p:sp>
      <p:sp>
        <p:nvSpPr>
          <p:cNvPr id="744456" name="Text Box 8"/>
          <p:cNvSpPr txBox="1">
            <a:spLocks noChangeArrowheads="1"/>
          </p:cNvSpPr>
          <p:nvPr/>
        </p:nvSpPr>
        <p:spPr bwMode="auto">
          <a:xfrm>
            <a:off x="4267200" y="4306888"/>
            <a:ext cx="3975100"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00048"/>
                </a:solidFill>
                <a:latin typeface="Arial" charset="0"/>
              </a:rPr>
              <a:t>上限用作库存管理的目标值</a:t>
            </a:r>
            <a:r>
              <a:rPr kumimoji="1" lang="zh-CN" altLang="en-US" sz="2800" b="1">
                <a:ea typeface="宋体" pitchFamily="2" charset="-122"/>
              </a:rPr>
              <a:t> </a:t>
            </a:r>
          </a:p>
        </p:txBody>
      </p:sp>
      <p:sp>
        <p:nvSpPr>
          <p:cNvPr id="744457" name="Text Box 9"/>
          <p:cNvSpPr txBox="1">
            <a:spLocks noChangeArrowheads="1"/>
          </p:cNvSpPr>
          <p:nvPr/>
        </p:nvSpPr>
        <p:spPr bwMode="auto">
          <a:xfrm>
            <a:off x="612775" y="4859338"/>
            <a:ext cx="8342313" cy="122396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lnSpc>
                <a:spcPct val="90000"/>
              </a:lnSpc>
              <a:spcBef>
                <a:spcPct val="40000"/>
              </a:spcBef>
              <a:buClr>
                <a:schemeClr val="accent2"/>
              </a:buClr>
              <a:buSzPct val="75000"/>
              <a:buFont typeface="Wingdings" pitchFamily="2" charset="2"/>
              <a:buChar char="v"/>
            </a:pPr>
            <a:r>
              <a:rPr lang="zh-CN" altLang="en-US">
                <a:solidFill>
                  <a:srgbClr val="000048"/>
                </a:solidFill>
                <a:latin typeface="Arial" charset="0"/>
              </a:rPr>
              <a:t>若估计</a:t>
            </a:r>
            <a:r>
              <a:rPr lang="en-US" altLang="zh-CN">
                <a:solidFill>
                  <a:srgbClr val="000048"/>
                </a:solidFill>
                <a:latin typeface="Arial" charset="0"/>
              </a:rPr>
              <a:t>x3=3.9</a:t>
            </a:r>
            <a:r>
              <a:rPr lang="zh-CN" altLang="en-US">
                <a:solidFill>
                  <a:srgbClr val="000048"/>
                </a:solidFill>
                <a:latin typeface="Arial" charset="0"/>
              </a:rPr>
              <a:t>，设定</a:t>
            </a:r>
            <a:r>
              <a:rPr lang="en-US" altLang="zh-CN">
                <a:solidFill>
                  <a:srgbClr val="000048"/>
                </a:solidFill>
                <a:latin typeface="Arial" charset="0"/>
              </a:rPr>
              <a:t>x4=3.7</a:t>
            </a:r>
          </a:p>
          <a:p>
            <a:pPr lvl="1" eaLnBrk="1" hangingPunct="1">
              <a:lnSpc>
                <a:spcPct val="90000"/>
              </a:lnSpc>
              <a:spcBef>
                <a:spcPct val="40000"/>
              </a:spcBef>
              <a:buClr>
                <a:schemeClr val="accent2"/>
              </a:buClr>
              <a:buSzPct val="75000"/>
              <a:buFont typeface="Wingdings" pitchFamily="2" charset="2"/>
              <a:buNone/>
            </a:pPr>
            <a:r>
              <a:rPr lang="zh-CN" altLang="en-US">
                <a:solidFill>
                  <a:srgbClr val="000048"/>
                </a:solidFill>
                <a:latin typeface="Arial" charset="0"/>
              </a:rPr>
              <a:t>可以</a:t>
            </a:r>
            <a:r>
              <a:rPr lang="en-US" altLang="zh-CN">
                <a:solidFill>
                  <a:srgbClr val="000048"/>
                </a:solidFill>
                <a:latin typeface="Arial" charset="0"/>
              </a:rPr>
              <a:t>95%</a:t>
            </a:r>
            <a:r>
              <a:rPr lang="zh-CN" altLang="en-US">
                <a:solidFill>
                  <a:srgbClr val="000048"/>
                </a:solidFill>
                <a:latin typeface="Arial" charset="0"/>
              </a:rPr>
              <a:t>的把握知道销售额在 </a:t>
            </a:r>
            <a:r>
              <a:rPr lang="en-US" altLang="zh-CN">
                <a:solidFill>
                  <a:srgbClr val="000048"/>
                </a:solidFill>
                <a:latin typeface="Arial" charset="0"/>
              </a:rPr>
              <a:t>7.8320</a:t>
            </a:r>
            <a:r>
              <a:rPr lang="en-US" altLang="zh-CN">
                <a:solidFill>
                  <a:srgbClr val="000048"/>
                </a:solidFill>
                <a:latin typeface="Arial" charset="0"/>
                <a:sym typeface="Symbol" pitchFamily="18" charset="2"/>
              </a:rPr>
              <a:t></a:t>
            </a:r>
            <a:r>
              <a:rPr lang="en-US" altLang="zh-CN">
                <a:solidFill>
                  <a:srgbClr val="000048"/>
                </a:solidFill>
                <a:latin typeface="Arial" charset="0"/>
              </a:rPr>
              <a:t>3.7</a:t>
            </a:r>
            <a:r>
              <a:rPr lang="en-US" altLang="zh-CN">
                <a:solidFill>
                  <a:srgbClr val="000048"/>
                </a:solidFill>
                <a:latin typeface="Arial" charset="0"/>
                <a:sym typeface="Symbol" pitchFamily="18" charset="2"/>
              </a:rPr>
              <a:t> </a:t>
            </a:r>
            <a:r>
              <a:rPr lang="en-US" altLang="zh-CN">
                <a:solidFill>
                  <a:srgbClr val="000048"/>
                </a:solidFill>
                <a:latin typeface="Arial" charset="0"/>
              </a:rPr>
              <a:t>29</a:t>
            </a:r>
            <a:r>
              <a:rPr lang="zh-CN" altLang="en-US">
                <a:solidFill>
                  <a:srgbClr val="000048"/>
                </a:solidFill>
                <a:latin typeface="Arial" charset="0"/>
              </a:rPr>
              <a:t>（百万元）以上</a:t>
            </a:r>
          </a:p>
        </p:txBody>
      </p:sp>
      <p:grpSp>
        <p:nvGrpSpPr>
          <p:cNvPr id="744458" name="Group 10"/>
          <p:cNvGrpSpPr>
            <a:grpSpLocks/>
          </p:cNvGrpSpPr>
          <p:nvPr/>
        </p:nvGrpSpPr>
        <p:grpSpPr bwMode="auto">
          <a:xfrm>
            <a:off x="1646238" y="3076575"/>
            <a:ext cx="6797675" cy="566738"/>
            <a:chOff x="559" y="1947"/>
            <a:chExt cx="4725" cy="357"/>
          </a:xfrm>
        </p:grpSpPr>
        <p:graphicFrame>
          <p:nvGraphicFramePr>
            <p:cNvPr id="10258" name="Object 11"/>
            <p:cNvGraphicFramePr>
              <a:graphicFrameLocks noChangeAspect="1"/>
            </p:cNvGraphicFramePr>
            <p:nvPr/>
          </p:nvGraphicFramePr>
          <p:xfrm>
            <a:off x="559" y="1947"/>
            <a:ext cx="3642" cy="357"/>
          </p:xfrm>
          <a:graphic>
            <a:graphicData uri="http://schemas.openxmlformats.org/presentationml/2006/ole">
              <mc:AlternateContent xmlns:mc="http://schemas.openxmlformats.org/markup-compatibility/2006">
                <mc:Choice xmlns:v="urn:schemas-microsoft-com:vml" Requires="v">
                  <p:oleObj spid="_x0000_s10261" name="Equation" r:id="rId6" imgW="2247900" imgH="254000" progId="Equation.3">
                    <p:embed/>
                  </p:oleObj>
                </mc:Choice>
                <mc:Fallback>
                  <p:oleObj name="Equation" r:id="rId6" imgW="2247900" imgH="2540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 y="1947"/>
                          <a:ext cx="3642" cy="35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9" name="Text Box 12"/>
            <p:cNvSpPr txBox="1">
              <a:spLocks noChangeArrowheads="1"/>
            </p:cNvSpPr>
            <p:nvPr/>
          </p:nvSpPr>
          <p:spPr bwMode="auto">
            <a:xfrm>
              <a:off x="4195" y="1968"/>
              <a:ext cx="1089"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48"/>
                  </a:solidFill>
                  <a:latin typeface="Arial" charset="0"/>
                </a:rPr>
                <a:t>(</a:t>
              </a:r>
              <a:r>
                <a:rPr lang="zh-CN" altLang="en-US">
                  <a:solidFill>
                    <a:srgbClr val="000048"/>
                  </a:solidFill>
                  <a:latin typeface="Arial" charset="0"/>
                </a:rPr>
                <a:t>百万支</a:t>
              </a:r>
              <a:r>
                <a:rPr lang="en-US" altLang="zh-CN">
                  <a:solidFill>
                    <a:srgbClr val="000048"/>
                  </a:solidFill>
                  <a:latin typeface="Arial" charset="0"/>
                </a:rPr>
                <a:t>)</a:t>
              </a:r>
            </a:p>
          </p:txBody>
        </p:sp>
      </p:grpSp>
      <p:sp>
        <p:nvSpPr>
          <p:cNvPr id="744461" name="Line 13"/>
          <p:cNvSpPr>
            <a:spLocks noChangeShapeType="1"/>
          </p:cNvSpPr>
          <p:nvPr/>
        </p:nvSpPr>
        <p:spPr bwMode="auto">
          <a:xfrm>
            <a:off x="4994275" y="993775"/>
            <a:ext cx="1588" cy="212725"/>
          </a:xfrm>
          <a:prstGeom prst="line">
            <a:avLst/>
          </a:prstGeom>
          <a:noFill/>
          <a:ln w="12700">
            <a:solidFill>
              <a:srgbClr val="F6190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44462" name="Rectangle 14"/>
          <p:cNvSpPr>
            <a:spLocks noChangeArrowheads="1"/>
          </p:cNvSpPr>
          <p:nvPr/>
        </p:nvSpPr>
        <p:spPr bwMode="auto">
          <a:xfrm>
            <a:off x="5378450" y="1095375"/>
            <a:ext cx="977900" cy="39687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rgbClr val="00002A"/>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zh-CN" altLang="en-US" sz="2000" b="1">
                <a:solidFill>
                  <a:srgbClr val="000048"/>
                </a:solidFill>
                <a:latin typeface="Arial" charset="0"/>
              </a:rPr>
              <a:t>控制</a:t>
            </a:r>
            <a:r>
              <a:rPr lang="en-US" altLang="zh-CN" sz="2000" b="1">
                <a:solidFill>
                  <a:srgbClr val="000048"/>
                </a:solidFill>
                <a:latin typeface="Arial" charset="0"/>
              </a:rPr>
              <a:t>x1</a:t>
            </a:r>
          </a:p>
        </p:txBody>
      </p:sp>
      <p:sp>
        <p:nvSpPr>
          <p:cNvPr id="744463" name="Line 15"/>
          <p:cNvSpPr>
            <a:spLocks noChangeShapeType="1"/>
          </p:cNvSpPr>
          <p:nvPr/>
        </p:nvSpPr>
        <p:spPr bwMode="auto">
          <a:xfrm flipH="1">
            <a:off x="5381625" y="1457325"/>
            <a:ext cx="1046163" cy="0"/>
          </a:xfrm>
          <a:prstGeom prst="line">
            <a:avLst/>
          </a:prstGeom>
          <a:noFill/>
          <a:ln w="12700">
            <a:solidFill>
              <a:srgbClr val="F6190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44464" name="Rectangle 16"/>
          <p:cNvSpPr>
            <a:spLocks noChangeArrowheads="1"/>
          </p:cNvSpPr>
          <p:nvPr/>
        </p:nvSpPr>
        <p:spPr bwMode="auto">
          <a:xfrm>
            <a:off x="4718050" y="1973263"/>
            <a:ext cx="1528763" cy="46990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ctr"/>
            <a:r>
              <a:rPr lang="zh-CN" altLang="en-US">
                <a:solidFill>
                  <a:srgbClr val="000048"/>
                </a:solidFill>
                <a:latin typeface="Arial" charset="0"/>
              </a:rPr>
              <a:t>预测</a:t>
            </a:r>
            <a:r>
              <a:rPr lang="en-US" altLang="zh-CN">
                <a:solidFill>
                  <a:srgbClr val="000048"/>
                </a:solidFill>
                <a:latin typeface="Arial" charset="0"/>
              </a:rPr>
              <a:t>y</a:t>
            </a:r>
          </a:p>
        </p:txBody>
      </p:sp>
      <p:sp>
        <p:nvSpPr>
          <p:cNvPr id="744465" name="Line 17"/>
          <p:cNvSpPr>
            <a:spLocks noChangeShapeType="1"/>
          </p:cNvSpPr>
          <p:nvPr/>
        </p:nvSpPr>
        <p:spPr bwMode="auto">
          <a:xfrm>
            <a:off x="4995863" y="1709738"/>
            <a:ext cx="0" cy="227012"/>
          </a:xfrm>
          <a:prstGeom prst="line">
            <a:avLst/>
          </a:prstGeom>
          <a:noFill/>
          <a:ln w="12700">
            <a:solidFill>
              <a:srgbClr val="F6190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44466" name="Line 18"/>
          <p:cNvSpPr>
            <a:spLocks noChangeShapeType="1"/>
          </p:cNvSpPr>
          <p:nvPr/>
        </p:nvSpPr>
        <p:spPr bwMode="auto">
          <a:xfrm>
            <a:off x="6003925" y="1060450"/>
            <a:ext cx="0" cy="903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44467" name="Rectangle 19"/>
          <p:cNvSpPr>
            <a:spLocks noChangeArrowheads="1"/>
          </p:cNvSpPr>
          <p:nvPr/>
        </p:nvSpPr>
        <p:spPr bwMode="auto">
          <a:xfrm>
            <a:off x="7881938" y="2587625"/>
            <a:ext cx="969962" cy="430213"/>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lin.m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4461"/>
                                        </p:tgtEl>
                                        <p:attrNameLst>
                                          <p:attrName>style.visibility</p:attrName>
                                        </p:attrNameLst>
                                      </p:cBhvr>
                                      <p:to>
                                        <p:strVal val="visible"/>
                                      </p:to>
                                    </p:set>
                                    <p:animEffect transition="in" filter="dissolve">
                                      <p:cBhvr>
                                        <p:cTn id="7" dur="500"/>
                                        <p:tgtEl>
                                          <p:spTgt spid="74446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44453"/>
                                        </p:tgtEl>
                                        <p:attrNameLst>
                                          <p:attrName>style.visibility</p:attrName>
                                        </p:attrNameLst>
                                      </p:cBhvr>
                                      <p:to>
                                        <p:strVal val="visible"/>
                                      </p:to>
                                    </p:set>
                                    <p:animEffect transition="in" filter="dissolve">
                                      <p:cBhvr>
                                        <p:cTn id="11" dur="500"/>
                                        <p:tgtEl>
                                          <p:spTgt spid="7444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44454"/>
                                        </p:tgtEl>
                                        <p:attrNameLst>
                                          <p:attrName>style.visibility</p:attrName>
                                        </p:attrNameLst>
                                      </p:cBhvr>
                                      <p:to>
                                        <p:strVal val="visible"/>
                                      </p:to>
                                    </p:set>
                                    <p:animEffect transition="in" filter="dissolve">
                                      <p:cBhvr>
                                        <p:cTn id="16" dur="500"/>
                                        <p:tgtEl>
                                          <p:spTgt spid="7444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44462"/>
                                        </p:tgtEl>
                                        <p:attrNameLst>
                                          <p:attrName>style.visibility</p:attrName>
                                        </p:attrNameLst>
                                      </p:cBhvr>
                                      <p:to>
                                        <p:strVal val="visible"/>
                                      </p:to>
                                    </p:set>
                                    <p:animEffect transition="in" filter="dissolve">
                                      <p:cBhvr>
                                        <p:cTn id="21" dur="500"/>
                                        <p:tgtEl>
                                          <p:spTgt spid="744462"/>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44463"/>
                                        </p:tgtEl>
                                        <p:attrNameLst>
                                          <p:attrName>style.visibility</p:attrName>
                                        </p:attrNameLst>
                                      </p:cBhvr>
                                      <p:to>
                                        <p:strVal val="visible"/>
                                      </p:to>
                                    </p:set>
                                    <p:animEffect transition="in" filter="dissolve">
                                      <p:cBhvr>
                                        <p:cTn id="25" dur="500"/>
                                        <p:tgtEl>
                                          <p:spTgt spid="7444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44465"/>
                                        </p:tgtEl>
                                        <p:attrNameLst>
                                          <p:attrName>style.visibility</p:attrName>
                                        </p:attrNameLst>
                                      </p:cBhvr>
                                      <p:to>
                                        <p:strVal val="visible"/>
                                      </p:to>
                                    </p:set>
                                    <p:animEffect transition="in" filter="dissolve">
                                      <p:cBhvr>
                                        <p:cTn id="30" dur="500"/>
                                        <p:tgtEl>
                                          <p:spTgt spid="7444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44466"/>
                                        </p:tgtEl>
                                        <p:attrNameLst>
                                          <p:attrName>style.visibility</p:attrName>
                                        </p:attrNameLst>
                                      </p:cBhvr>
                                      <p:to>
                                        <p:strVal val="visible"/>
                                      </p:to>
                                    </p:set>
                                    <p:animEffect transition="in" filter="dissolve">
                                      <p:cBhvr>
                                        <p:cTn id="35" dur="500"/>
                                        <p:tgtEl>
                                          <p:spTgt spid="7444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44464"/>
                                        </p:tgtEl>
                                        <p:attrNameLst>
                                          <p:attrName>style.visibility</p:attrName>
                                        </p:attrNameLst>
                                      </p:cBhvr>
                                      <p:to>
                                        <p:strVal val="visible"/>
                                      </p:to>
                                    </p:set>
                                    <p:animEffect transition="in" filter="dissolve">
                                      <p:cBhvr>
                                        <p:cTn id="40" dur="500"/>
                                        <p:tgtEl>
                                          <p:spTgt spid="74446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44451">
                                            <p:txEl>
                                              <p:pRg st="0" end="0"/>
                                            </p:txEl>
                                          </p:spTgt>
                                        </p:tgtEl>
                                        <p:attrNameLst>
                                          <p:attrName>style.visibility</p:attrName>
                                        </p:attrNameLst>
                                      </p:cBhvr>
                                      <p:to>
                                        <p:strVal val="visible"/>
                                      </p:to>
                                    </p:set>
                                    <p:animEffect transition="in" filter="dissolve">
                                      <p:cBhvr>
                                        <p:cTn id="45" dur="500"/>
                                        <p:tgtEl>
                                          <p:spTgt spid="744451">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744451">
                                            <p:txEl>
                                              <p:pRg st="1" end="1"/>
                                            </p:txEl>
                                          </p:spTgt>
                                        </p:tgtEl>
                                        <p:attrNameLst>
                                          <p:attrName>style.visibility</p:attrName>
                                        </p:attrNameLst>
                                      </p:cBhvr>
                                      <p:to>
                                        <p:strVal val="visible"/>
                                      </p:to>
                                    </p:set>
                                    <p:animEffect transition="in" filter="dissolve">
                                      <p:cBhvr>
                                        <p:cTn id="50" dur="500"/>
                                        <p:tgtEl>
                                          <p:spTgt spid="744451">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44467"/>
                                        </p:tgtEl>
                                        <p:attrNameLst>
                                          <p:attrName>style.visibility</p:attrName>
                                        </p:attrNameLst>
                                      </p:cBhvr>
                                      <p:to>
                                        <p:strVal val="visible"/>
                                      </p:to>
                                    </p:set>
                                    <p:animEffect transition="in" filter="dissolve">
                                      <p:cBhvr>
                                        <p:cTn id="55" dur="500"/>
                                        <p:tgtEl>
                                          <p:spTgt spid="74446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744458"/>
                                        </p:tgtEl>
                                        <p:attrNameLst>
                                          <p:attrName>style.visibility</p:attrName>
                                        </p:attrNameLst>
                                      </p:cBhvr>
                                      <p:to>
                                        <p:strVal val="visible"/>
                                      </p:to>
                                    </p:set>
                                    <p:animEffect transition="in" filter="dissolve">
                                      <p:cBhvr>
                                        <p:cTn id="60" dur="500"/>
                                        <p:tgtEl>
                                          <p:spTgt spid="7444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744455"/>
                                        </p:tgtEl>
                                        <p:attrNameLst>
                                          <p:attrName>style.visibility</p:attrName>
                                        </p:attrNameLst>
                                      </p:cBhvr>
                                      <p:to>
                                        <p:strVal val="visible"/>
                                      </p:to>
                                    </p:set>
                                    <p:animEffect transition="in" filter="dissolve">
                                      <p:cBhvr>
                                        <p:cTn id="65" dur="500"/>
                                        <p:tgtEl>
                                          <p:spTgt spid="74445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44456"/>
                                        </p:tgtEl>
                                        <p:attrNameLst>
                                          <p:attrName>style.visibility</p:attrName>
                                        </p:attrNameLst>
                                      </p:cBhvr>
                                      <p:to>
                                        <p:strVal val="visible"/>
                                      </p:to>
                                    </p:set>
                                    <p:animEffect transition="in" filter="dissolve">
                                      <p:cBhvr>
                                        <p:cTn id="70" dur="500"/>
                                        <p:tgtEl>
                                          <p:spTgt spid="74445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44457"/>
                                        </p:tgtEl>
                                        <p:attrNameLst>
                                          <p:attrName>style.visibility</p:attrName>
                                        </p:attrNameLst>
                                      </p:cBhvr>
                                      <p:to>
                                        <p:strVal val="visible"/>
                                      </p:to>
                                    </p:set>
                                    <p:animEffect transition="in" filter="dissolve">
                                      <p:cBhvr>
                                        <p:cTn id="75" dur="500"/>
                                        <p:tgtEl>
                                          <p:spTgt spid="74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build="p" autoUpdateAnimBg="0"/>
      <p:bldP spid="744453" grpId="0" animBg="1" autoUpdateAnimBg="0"/>
      <p:bldP spid="744454" grpId="0" animBg="1" autoUpdateAnimBg="0"/>
      <p:bldP spid="744455" grpId="0" autoUpdateAnimBg="0"/>
      <p:bldP spid="744456" grpId="0" autoUpdateAnimBg="0"/>
      <p:bldP spid="744457" grpId="0" autoUpdateAnimBg="0"/>
      <p:bldP spid="744461" grpId="0" animBg="1"/>
      <p:bldP spid="744462" grpId="0" autoUpdateAnimBg="0"/>
      <p:bldP spid="744463" grpId="0" animBg="1"/>
      <p:bldP spid="744464" grpId="0" animBg="1" autoUpdateAnimBg="0"/>
      <p:bldP spid="744465" grpId="0" animBg="1"/>
      <p:bldP spid="744466" grpId="0" animBg="1"/>
      <p:bldP spid="74446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50863" y="619125"/>
            <a:ext cx="1719262" cy="485775"/>
          </a:xfrm>
          <a:solidFill>
            <a:schemeClr val="accent1"/>
          </a:solidFill>
          <a:ln cap="flat">
            <a:solidFill>
              <a:srgbClr val="F80064"/>
            </a:solidFill>
            <a:miter lim="800000"/>
            <a:headEnd/>
            <a:tailEnd/>
          </a:ln>
          <a:effectLst/>
          <a:extLst>
            <a:ext uri="{AF507438-7753-43E0-B8FC-AC1667EBCBE1}">
              <a14:hiddenEffects xmlns:a14="http://schemas.microsoft.com/office/drawing/2010/main">
                <a:effectLst>
                  <a:outerShdw dist="35921" dir="2700000" algn="ctr" rotWithShape="0">
                    <a:srgbClr val="000092"/>
                  </a:outerShdw>
                </a:effectLst>
              </a14:hiddenEffects>
            </a:ext>
          </a:extLst>
        </p:spPr>
        <p:txBody>
          <a:bodyPr/>
          <a:lstStyle/>
          <a:p>
            <a:r>
              <a:rPr lang="zh-CN" altLang="en-US" sz="2800" smtClean="0">
                <a:solidFill>
                  <a:srgbClr val="000092"/>
                </a:solidFill>
                <a:ea typeface="楷体_GB2312" pitchFamily="49" charset="-122"/>
              </a:rPr>
              <a:t>模型改进</a:t>
            </a:r>
          </a:p>
        </p:txBody>
      </p:sp>
      <p:sp>
        <p:nvSpPr>
          <p:cNvPr id="11267" name="Rectangle 3"/>
          <p:cNvSpPr>
            <a:spLocks noGrp="1" noChangeArrowheads="1"/>
          </p:cNvSpPr>
          <p:nvPr>
            <p:ph type="body" idx="1"/>
          </p:nvPr>
        </p:nvSpPr>
        <p:spPr>
          <a:xfrm>
            <a:off x="858838" y="1327150"/>
            <a:ext cx="7321550" cy="420688"/>
          </a:xfrm>
        </p:spPr>
        <p:txBody>
          <a:bodyPr/>
          <a:lstStyle/>
          <a:p>
            <a:r>
              <a:rPr lang="en-US" altLang="zh-CN" smtClean="0"/>
              <a:t>x</a:t>
            </a:r>
            <a:r>
              <a:rPr lang="en-US" altLang="zh-CN" baseline="-25000" smtClean="0"/>
              <a:t>1</a:t>
            </a:r>
            <a:r>
              <a:rPr lang="zh-CN" altLang="en-US" smtClean="0"/>
              <a:t>和</a:t>
            </a:r>
            <a:r>
              <a:rPr lang="en-US" altLang="zh-CN" smtClean="0"/>
              <a:t>x</a:t>
            </a:r>
            <a:r>
              <a:rPr lang="en-US" altLang="zh-CN" baseline="-25000" smtClean="0"/>
              <a:t>2</a:t>
            </a:r>
            <a:r>
              <a:rPr lang="zh-CN" altLang="en-US" smtClean="0"/>
              <a:t>对</a:t>
            </a:r>
            <a:r>
              <a:rPr lang="en-US" altLang="zh-CN" smtClean="0"/>
              <a:t>y</a:t>
            </a:r>
            <a:r>
              <a:rPr lang="zh-CN" altLang="en-US" smtClean="0"/>
              <a:t>的影响有交互作用</a:t>
            </a:r>
          </a:p>
        </p:txBody>
      </p:sp>
      <p:graphicFrame>
        <p:nvGraphicFramePr>
          <p:cNvPr id="746500" name="Object 4"/>
          <p:cNvGraphicFramePr>
            <a:graphicFrameLocks noChangeAspect="1"/>
          </p:cNvGraphicFramePr>
          <p:nvPr/>
        </p:nvGraphicFramePr>
        <p:xfrm>
          <a:off x="2033588" y="1809750"/>
          <a:ext cx="5507037" cy="565150"/>
        </p:xfrm>
        <a:graphic>
          <a:graphicData uri="http://schemas.openxmlformats.org/presentationml/2006/ole">
            <mc:AlternateContent xmlns:mc="http://schemas.openxmlformats.org/markup-compatibility/2006">
              <mc:Choice xmlns:v="urn:schemas-microsoft-com:vml" Requires="v">
                <p:oleObj spid="_x0000_s11319" r:id="rId4" imgW="2578100" imgH="241300" progId="Equation.3">
                  <p:embed/>
                </p:oleObj>
              </mc:Choice>
              <mc:Fallback>
                <p:oleObj r:id="rId4" imgW="25781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1809750"/>
                        <a:ext cx="5507037" cy="5651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6501" name="Rectangle 5"/>
          <p:cNvSpPr>
            <a:spLocks noChangeArrowheads="1"/>
          </p:cNvSpPr>
          <p:nvPr/>
        </p:nvSpPr>
        <p:spPr bwMode="auto">
          <a:xfrm>
            <a:off x="6054725" y="1338263"/>
            <a:ext cx="1098550" cy="457200"/>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zh-CN" altLang="en-US">
                <a:solidFill>
                  <a:srgbClr val="000048"/>
                </a:solidFill>
                <a:latin typeface="Arial" charset="0"/>
              </a:rPr>
              <a:t>交互项</a:t>
            </a:r>
          </a:p>
        </p:txBody>
      </p:sp>
      <p:graphicFrame>
        <p:nvGraphicFramePr>
          <p:cNvPr id="746502" name="Group 6"/>
          <p:cNvGraphicFramePr>
            <a:graphicFrameLocks noGrp="1"/>
          </p:cNvGraphicFramePr>
          <p:nvPr/>
        </p:nvGraphicFramePr>
        <p:xfrm>
          <a:off x="207963" y="2471738"/>
          <a:ext cx="8636000" cy="3383224"/>
        </p:xfrm>
        <a:graphic>
          <a:graphicData uri="http://schemas.openxmlformats.org/drawingml/2006/table">
            <a:tbl>
              <a:tblPr/>
              <a:tblGrid>
                <a:gridCol w="823912"/>
                <a:gridCol w="1406525"/>
                <a:gridCol w="2463800"/>
                <a:gridCol w="1325563"/>
                <a:gridCol w="2616200"/>
              </a:tblGrid>
              <a:tr h="4571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参数</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估计值</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置信区间</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估计值</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48"/>
                          </a:solidFill>
                          <a:effectLst/>
                          <a:latin typeface="Arial" charset="0"/>
                          <a:ea typeface="楷体_GB2312" pitchFamily="49" charset="-122"/>
                        </a:rPr>
                        <a:t>置信区间</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58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0</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17.3244</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5.7282  28.9206</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29.1133</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13.7013  44.5252</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58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1</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1.3070</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0.6829   1.9311</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11.1342</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1.9778  20.2906</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20584">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2</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-3.6956</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-7.4989  0.1077 </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-7.6080</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-12.6932  -2.5228</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157">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3</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0.3486</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0.0379  0.6594</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0.6712</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0.2538  1.0887</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57157">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sym typeface="Symbol" pitchFamily="18" charset="2"/>
                        </a:rPr>
                        <a:t></a:t>
                      </a:r>
                      <a:r>
                        <a:rPr kumimoji="0" lang="en-US" altLang="zh-CN" sz="2400" b="0" i="0" u="none" strike="noStrike" cap="none" normalizeH="0" baseline="-25000" smtClean="0">
                          <a:ln>
                            <a:noFill/>
                          </a:ln>
                          <a:solidFill>
                            <a:srgbClr val="000048"/>
                          </a:solidFill>
                          <a:effectLst/>
                          <a:latin typeface="Arial" charset="0"/>
                          <a:ea typeface="楷体_GB2312" pitchFamily="49" charset="-122"/>
                          <a:sym typeface="Symbol" pitchFamily="18" charset="2"/>
                        </a:rPr>
                        <a:t>4</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endParaRPr kumimoji="0" lang="zh-CN" altLang="zh-CN" sz="2400" b="0" i="0" u="none" strike="noStrike" cap="none" normalizeH="0" baseline="0" smtClean="0">
                        <a:ln>
                          <a:noFill/>
                        </a:ln>
                        <a:solidFill>
                          <a:srgbClr val="000048"/>
                        </a:solidFill>
                        <a:effectLst/>
                        <a:latin typeface="Arial" charset="0"/>
                        <a:ea typeface="楷体_GB2312" pitchFamily="49" charset="-122"/>
                      </a:endParaRP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48"/>
                        </a:solidFill>
                        <a:effectLst/>
                        <a:latin typeface="Arial" charset="0"/>
                        <a:ea typeface="楷体_GB2312" pitchFamily="49" charset="-122"/>
                      </a:endParaRP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-1.4777</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-2.8518  -0.1037</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749738">
                <a:tc gridSpan="3">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R</a:t>
                      </a:r>
                      <a:r>
                        <a:rPr kumimoji="0" lang="en-US" altLang="zh-CN" sz="2400" b="0" i="0" u="none" strike="noStrike" cap="none" normalizeH="0" baseline="30000" smtClean="0">
                          <a:ln>
                            <a:noFill/>
                          </a:ln>
                          <a:solidFill>
                            <a:srgbClr val="000048"/>
                          </a:solidFill>
                          <a:effectLst/>
                          <a:latin typeface="Arial" charset="0"/>
                          <a:ea typeface="楷体_GB2312" pitchFamily="49" charset="-122"/>
                        </a:rPr>
                        <a:t>2</a:t>
                      </a:r>
                      <a:r>
                        <a:rPr kumimoji="0" lang="en-US" altLang="zh-CN" sz="2400" b="0" i="0" u="none" strike="noStrike" cap="none" normalizeH="0" baseline="0" smtClean="0">
                          <a:ln>
                            <a:noFill/>
                          </a:ln>
                          <a:solidFill>
                            <a:srgbClr val="000048"/>
                          </a:solidFill>
                          <a:effectLst/>
                          <a:latin typeface="Arial" charset="0"/>
                          <a:ea typeface="楷体_GB2312" pitchFamily="49" charset="-122"/>
                        </a:rPr>
                        <a:t>=0.9054   F=82.9409   p=0.0000</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0" fontAlgn="base" latinLnBrk="0" hangingPunct="0">
                        <a:lnSpc>
                          <a:spcPct val="90000"/>
                        </a:lnSpc>
                        <a:spcBef>
                          <a:spcPct val="60000"/>
                        </a:spcBef>
                        <a:spcAft>
                          <a:spcPct val="0"/>
                        </a:spcAft>
                        <a:buClr>
                          <a:schemeClr val="accent2"/>
                        </a:buClr>
                        <a:buSzPct val="75000"/>
                        <a:buFont typeface="Wingdings" pitchFamily="2" charset="2"/>
                        <a:buNone/>
                        <a:tabLst/>
                      </a:pPr>
                      <a:r>
                        <a:rPr kumimoji="0" lang="en-US" altLang="zh-CN" sz="2400" b="0" i="0" u="none" strike="noStrike" cap="none" normalizeH="0" baseline="0" smtClean="0">
                          <a:ln>
                            <a:noFill/>
                          </a:ln>
                          <a:solidFill>
                            <a:srgbClr val="000048"/>
                          </a:solidFill>
                          <a:effectLst/>
                          <a:latin typeface="Arial" charset="0"/>
                          <a:ea typeface="楷体_GB2312" pitchFamily="49" charset="-122"/>
                        </a:rPr>
                        <a:t>R</a:t>
                      </a:r>
                      <a:r>
                        <a:rPr kumimoji="0" lang="en-US" altLang="zh-CN" sz="2400" b="0" i="0" u="none" strike="noStrike" cap="none" normalizeH="0" baseline="30000" smtClean="0">
                          <a:ln>
                            <a:noFill/>
                          </a:ln>
                          <a:solidFill>
                            <a:srgbClr val="000048"/>
                          </a:solidFill>
                          <a:effectLst/>
                          <a:latin typeface="Arial" charset="0"/>
                          <a:ea typeface="楷体_GB2312" pitchFamily="49" charset="-122"/>
                        </a:rPr>
                        <a:t>2</a:t>
                      </a:r>
                      <a:r>
                        <a:rPr kumimoji="0" lang="en-US" altLang="zh-CN" sz="2400" b="0" i="0" u="none" strike="noStrike" cap="none" normalizeH="0" baseline="0" smtClean="0">
                          <a:ln>
                            <a:noFill/>
                          </a:ln>
                          <a:solidFill>
                            <a:srgbClr val="000048"/>
                          </a:solidFill>
                          <a:effectLst/>
                          <a:latin typeface="Arial" charset="0"/>
                          <a:ea typeface="楷体_GB2312" pitchFamily="49" charset="-122"/>
                        </a:rPr>
                        <a:t>=0.9209      F=72.7771      p=0.0000</a:t>
                      </a:r>
                    </a:p>
                  </a:txBody>
                  <a:tcPr marT="45716" marB="4571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746549" name="Rectangle 53"/>
          <p:cNvSpPr>
            <a:spLocks noChangeArrowheads="1"/>
          </p:cNvSpPr>
          <p:nvPr/>
        </p:nvSpPr>
        <p:spPr bwMode="auto">
          <a:xfrm>
            <a:off x="7881938" y="1912938"/>
            <a:ext cx="969962" cy="430212"/>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30188" indent="-230188">
              <a:lnSpc>
                <a:spcPct val="90000"/>
              </a:lnSpc>
              <a:spcBef>
                <a:spcPct val="60000"/>
              </a:spcBef>
              <a:buClr>
                <a:schemeClr val="accent2"/>
              </a:buClr>
              <a:buSzPct val="75000"/>
              <a:buFont typeface="Wingdings" pitchFamily="2" charset="2"/>
              <a:buNone/>
            </a:pPr>
            <a:r>
              <a:rPr lang="en-US" altLang="zh-CN">
                <a:solidFill>
                  <a:srgbClr val="000048"/>
                </a:solidFill>
                <a:latin typeface="Arial" charset="0"/>
              </a:rPr>
              <a:t>t6.m</a:t>
            </a:r>
          </a:p>
        </p:txBody>
      </p:sp>
      <p:sp>
        <p:nvSpPr>
          <p:cNvPr id="746550" name="Rectangle 54"/>
          <p:cNvSpPr>
            <a:spLocks noChangeArrowheads="1"/>
          </p:cNvSpPr>
          <p:nvPr/>
        </p:nvSpPr>
        <p:spPr bwMode="black">
          <a:xfrm>
            <a:off x="739775" y="5940425"/>
            <a:ext cx="3132138" cy="430213"/>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nSpc>
                <a:spcPct val="90000"/>
              </a:lnSpc>
              <a:tabLst>
                <a:tab pos="457200" algn="l"/>
              </a:tabLst>
            </a:pPr>
            <a:r>
              <a:rPr lang="zh-CN" altLang="en-US" b="1">
                <a:solidFill>
                  <a:srgbClr val="000066"/>
                </a:solidFill>
                <a:latin typeface="Arial" charset="0"/>
              </a:rPr>
              <a:t>比较：置信区间、 </a:t>
            </a:r>
            <a:r>
              <a:rPr lang="en-US" altLang="zh-CN" b="1">
                <a:solidFill>
                  <a:srgbClr val="000066"/>
                </a:solidFill>
                <a:latin typeface="Arial" charset="0"/>
              </a:rPr>
              <a:t>R</a:t>
            </a:r>
            <a:r>
              <a:rPr lang="en-US" altLang="zh-CN" b="1" baseline="30000">
                <a:solidFill>
                  <a:srgbClr val="000066"/>
                </a:solidFill>
                <a:latin typeface="Arial" charset="0"/>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46500"/>
                                        </p:tgtEl>
                                        <p:attrNameLst>
                                          <p:attrName>style.visibility</p:attrName>
                                        </p:attrNameLst>
                                      </p:cBhvr>
                                      <p:to>
                                        <p:strVal val="visible"/>
                                      </p:to>
                                    </p:set>
                                    <p:animEffect transition="in" filter="checkerboard(across)">
                                      <p:cBhvr>
                                        <p:cTn id="7" dur="500"/>
                                        <p:tgtEl>
                                          <p:spTgt spid="746500"/>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46501"/>
                                        </p:tgtEl>
                                        <p:attrNameLst>
                                          <p:attrName>style.visibility</p:attrName>
                                        </p:attrNameLst>
                                      </p:cBhvr>
                                      <p:to>
                                        <p:strVal val="visible"/>
                                      </p:to>
                                    </p:set>
                                    <p:animEffect transition="in" filter="box(in)">
                                      <p:cBhvr>
                                        <p:cTn id="11" dur="500"/>
                                        <p:tgtEl>
                                          <p:spTgt spid="7465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46549"/>
                                        </p:tgtEl>
                                        <p:attrNameLst>
                                          <p:attrName>style.visibility</p:attrName>
                                        </p:attrNameLst>
                                      </p:cBhvr>
                                      <p:to>
                                        <p:strVal val="visible"/>
                                      </p:to>
                                    </p:set>
                                    <p:animEffect transition="in" filter="dissolve">
                                      <p:cBhvr>
                                        <p:cTn id="16" dur="500"/>
                                        <p:tgtEl>
                                          <p:spTgt spid="746549"/>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746502"/>
                                        </p:tgtEl>
                                        <p:attrNameLst>
                                          <p:attrName>style.visibility</p:attrName>
                                        </p:attrNameLst>
                                      </p:cBhvr>
                                      <p:to>
                                        <p:strVal val="visible"/>
                                      </p:to>
                                    </p:set>
                                    <p:animEffect transition="in" filter="dissolve">
                                      <p:cBhvr>
                                        <p:cTn id="20" dur="500"/>
                                        <p:tgtEl>
                                          <p:spTgt spid="7465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46550"/>
                                        </p:tgtEl>
                                        <p:attrNameLst>
                                          <p:attrName>style.visibility</p:attrName>
                                        </p:attrNameLst>
                                      </p:cBhvr>
                                      <p:to>
                                        <p:strVal val="visible"/>
                                      </p:to>
                                    </p:set>
                                    <p:animEffect transition="in" filter="dissolve">
                                      <p:cBhvr>
                                        <p:cTn id="25" dur="500"/>
                                        <p:tgtEl>
                                          <p:spTgt spid="74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P spid="746549" grpId="0" animBg="1" autoUpdateAnimBg="0"/>
      <p:bldP spid="746550" grpId="0" animBg="1" autoUpdateAnimBg="0"/>
    </p:bldLst>
  </p:timing>
</p:sld>
</file>

<file path=ppt/theme/theme1.xml><?xml version="1.0" encoding="utf-8"?>
<a:theme xmlns:a="http://schemas.openxmlformats.org/drawingml/2006/main" name="P01_OverDk">
  <a:themeElements>
    <a:clrScheme name="P01_OverDk 8">
      <a:dk1>
        <a:srgbClr val="000000"/>
      </a:dk1>
      <a:lt1>
        <a:srgbClr val="FFFFFF"/>
      </a:lt1>
      <a:dk2>
        <a:srgbClr val="000000"/>
      </a:dk2>
      <a:lt2>
        <a:srgbClr val="969696"/>
      </a:lt2>
      <a:accent1>
        <a:srgbClr val="C0FEF9"/>
      </a:accent1>
      <a:accent2>
        <a:srgbClr val="DC0081"/>
      </a:accent2>
      <a:accent3>
        <a:srgbClr val="FFFFFF"/>
      </a:accent3>
      <a:accent4>
        <a:srgbClr val="000000"/>
      </a:accent4>
      <a:accent5>
        <a:srgbClr val="DCFEFB"/>
      </a:accent5>
      <a:accent6>
        <a:srgbClr val="C70074"/>
      </a:accent6>
      <a:hlink>
        <a:srgbClr val="618FFD"/>
      </a:hlink>
      <a:folHlink>
        <a:srgbClr val="CECECE"/>
      </a:folHlink>
    </a:clrScheme>
    <a:fontScheme name="P01_OverDk">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0066"/>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01_OverD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01_OverD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01_OverD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01_OverD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01_OverD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01_OverD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01_OverD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01_OverDk 8">
        <a:dk1>
          <a:srgbClr val="000000"/>
        </a:dk1>
        <a:lt1>
          <a:srgbClr val="FFFFFF"/>
        </a:lt1>
        <a:dk2>
          <a:srgbClr val="000000"/>
        </a:dk2>
        <a:lt2>
          <a:srgbClr val="969696"/>
        </a:lt2>
        <a:accent1>
          <a:srgbClr val="C0FEF9"/>
        </a:accent1>
        <a:accent2>
          <a:srgbClr val="DC0081"/>
        </a:accent2>
        <a:accent3>
          <a:srgbClr val="FFFFFF"/>
        </a:accent3>
        <a:accent4>
          <a:srgbClr val="000000"/>
        </a:accent4>
        <a:accent5>
          <a:srgbClr val="DC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C:\$\SDD\MSFAD\PowerPoints\Dark Background Slides\P01_OverDk.ppt</Template>
  <TotalTime>8796</TotalTime>
  <Words>2501</Words>
  <Application>Microsoft Office PowerPoint</Application>
  <PresentationFormat>全屏显示(4:3)</PresentationFormat>
  <Paragraphs>756</Paragraphs>
  <Slides>43</Slides>
  <Notes>41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62" baseType="lpstr">
      <vt:lpstr>Times New Roman</vt:lpstr>
      <vt:lpstr>楷体_GB2312</vt:lpstr>
      <vt:lpstr>Arial</vt:lpstr>
      <vt:lpstr>黑体</vt:lpstr>
      <vt:lpstr>Wingdings</vt:lpstr>
      <vt:lpstr>宋体</vt:lpstr>
      <vt:lpstr>华文隶书</vt:lpstr>
      <vt:lpstr>隶书</vt:lpstr>
      <vt:lpstr>方正舒体</vt:lpstr>
      <vt:lpstr>华文彩云</vt:lpstr>
      <vt:lpstr>Symbol</vt:lpstr>
      <vt:lpstr>华文琥珀</vt:lpstr>
      <vt:lpstr>Courier New</vt:lpstr>
      <vt:lpstr>Trebuchet MS</vt:lpstr>
      <vt:lpstr>Baskerville Old Face</vt:lpstr>
      <vt:lpstr>GungsuhChe</vt:lpstr>
      <vt:lpstr>P01_OverDk</vt:lpstr>
      <vt:lpstr>Microsoft 公式 3.0</vt:lpstr>
      <vt:lpstr>MathType 5.0 Equation</vt:lpstr>
      <vt:lpstr>数学建模</vt:lpstr>
      <vt:lpstr>模型一 牙膏的销售量</vt:lpstr>
      <vt:lpstr>分析</vt:lpstr>
      <vt:lpstr>Matlab 统计分析</vt:lpstr>
      <vt:lpstr>于是</vt:lpstr>
      <vt:lpstr>模型</vt:lpstr>
      <vt:lpstr>结果分析</vt:lpstr>
      <vt:lpstr>销售量预测</vt:lpstr>
      <vt:lpstr>模型改进</vt:lpstr>
      <vt:lpstr>比较：销售量预测</vt:lpstr>
      <vt:lpstr>比较：两模型y与x1,x2关系</vt:lpstr>
      <vt:lpstr>讨论：交互作用影响</vt:lpstr>
      <vt:lpstr>完全二次多项式模型</vt:lpstr>
      <vt:lpstr>相应面分析                     rstool(x(:,2:3),y)</vt:lpstr>
      <vt:lpstr>评注</vt:lpstr>
      <vt:lpstr>模型二  软件开发人员的薪金</vt:lpstr>
      <vt:lpstr>模型假设</vt:lpstr>
      <vt:lpstr>模型求解</vt:lpstr>
      <vt:lpstr>结果</vt:lpstr>
      <vt:lpstr>结果分析</vt:lpstr>
      <vt:lpstr>残差分析</vt:lpstr>
      <vt:lpstr>模型改进</vt:lpstr>
      <vt:lpstr>残差分析</vt:lpstr>
      <vt:lpstr>模型改进</vt:lpstr>
      <vt:lpstr>残差分析</vt:lpstr>
      <vt:lpstr>模型应用</vt:lpstr>
      <vt:lpstr>评注</vt:lpstr>
      <vt:lpstr>模型三  酶促反应</vt:lpstr>
      <vt:lpstr>方案</vt:lpstr>
      <vt:lpstr>分析</vt:lpstr>
      <vt:lpstr>数据分析</vt:lpstr>
      <vt:lpstr>线性化模型</vt:lpstr>
      <vt:lpstr>结果分析</vt:lpstr>
      <vt:lpstr>Matlab 统计分析</vt:lpstr>
      <vt:lpstr>Matlab  程序</vt:lpstr>
      <vt:lpstr>结果分析</vt:lpstr>
      <vt:lpstr>其它输出</vt:lpstr>
      <vt:lpstr>混合反应模型</vt:lpstr>
      <vt:lpstr>Matlab  程序</vt:lpstr>
      <vt:lpstr>简化混合模型</vt:lpstr>
      <vt:lpstr>结果分析</vt:lpstr>
      <vt:lpstr>评注</vt:lpstr>
      <vt:lpstr>END</vt:lpstr>
    </vt:vector>
  </TitlesOfParts>
  <Company>西南财大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数学模型</dc:title>
  <dc:creator>孙云龙</dc:creator>
  <cp:lastModifiedBy>sun</cp:lastModifiedBy>
  <cp:revision>878</cp:revision>
  <cp:lastPrinted>1998-09-23T18:09:36Z</cp:lastPrinted>
  <dcterms:created xsi:type="dcterms:W3CDTF">1998-08-27T19:49:30Z</dcterms:created>
  <dcterms:modified xsi:type="dcterms:W3CDTF">2013-11-25T01:20:13Z</dcterms:modified>
</cp:coreProperties>
</file>