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9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9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2" r:id="rId45"/>
    <p:sldId id="300" r:id="rId46"/>
    <p:sldId id="304" r:id="rId47"/>
    <p:sldId id="305" r:id="rId48"/>
    <p:sldId id="301" r:id="rId49"/>
    <p:sldId id="303" r:id="rId50"/>
    <p:sldId id="306" r:id="rId51"/>
    <p:sldId id="307" r:id="rId52"/>
    <p:sldId id="309" r:id="rId53"/>
    <p:sldId id="312" r:id="rId54"/>
    <p:sldId id="313" r:id="rId55"/>
    <p:sldId id="310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5" autoAdjust="0"/>
  </p:normalViewPr>
  <p:slideViewPr>
    <p:cSldViewPr>
      <p:cViewPr>
        <p:scale>
          <a:sx n="72" d="100"/>
          <a:sy n="72" d="100"/>
        </p:scale>
        <p:origin x="-132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B9DD1-63BC-46A4-9003-484613F9F427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6427C-6017-459E-B036-B43A425B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5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6427C-6017-459E-B036-B43A425BCE3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0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6427C-6017-459E-B036-B43A425BCE3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0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916832"/>
            <a:ext cx="7920880" cy="1472184"/>
          </a:xfrm>
        </p:spPr>
        <p:txBody>
          <a:bodyPr/>
          <a:lstStyle/>
          <a:p>
            <a:r>
              <a:rPr lang="zh-CN" altLang="en-US" dirty="0" smtClean="0"/>
              <a:t>大规模机器学习算法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及应用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4365104"/>
            <a:ext cx="7406640" cy="1752600"/>
          </a:xfrm>
        </p:spPr>
        <p:txBody>
          <a:bodyPr/>
          <a:lstStyle/>
          <a:p>
            <a:r>
              <a:rPr lang="zh-CN" altLang="en-US" dirty="0" smtClean="0"/>
              <a:t>王志伟（冰逸）</a:t>
            </a:r>
            <a:endParaRPr lang="en-US" altLang="zh-CN" dirty="0" smtClean="0"/>
          </a:p>
          <a:p>
            <a:r>
              <a:rPr lang="en-US" altLang="zh-CN" dirty="0" smtClean="0"/>
              <a:t>2015.06.27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descent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296" indent="0">
                  <a:buNone/>
                </a:pPr>
                <a:r>
                  <a:rPr lang="zh-CN" altLang="en-US" dirty="0" smtClean="0"/>
                  <a:t>参数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的求解</a:t>
                </a:r>
                <a:endParaRPr lang="en-US" altLang="zh-CN" dirty="0" smtClean="0"/>
              </a:p>
              <a:p>
                <a:pPr marL="82296" indent="0">
                  <a:buNone/>
                </a:pPr>
                <a:r>
                  <a:rPr lang="zh-CN" altLang="en-US" dirty="0" smtClean="0"/>
                  <a:t>假设有一个初始解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如何寻找一个更优解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zh-CN" altLang="en-US" b="0" i="1" smtClean="0">
                          <a:latin typeface="Cambria Math"/>
                        </a:rPr>
                        <m:t>𝜌</m:t>
                      </m:r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76" t="-2160" r="-1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7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40768"/>
                <a:ext cx="7498080" cy="5328592"/>
              </a:xfrm>
            </p:spPr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</a:rPr>
                        <m:t>𝜑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𝑃𝑚</m:t>
                        </m:r>
                      </m:e>
                    </m:d>
                  </m:oMath>
                </a14:m>
                <a:r>
                  <a:rPr lang="en-US" altLang="zh-CN" b="0" dirty="0" smtClean="0"/>
                  <a:t>)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/>
                        </a:rPr>
                        <m:t>≈</m:t>
                      </m:r>
                      <m:r>
                        <a:rPr lang="zh-CN" altLang="en-US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/>
                            </a:rPr>
                            <m:t>𝜕𝜑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r>
                        <a:rPr lang="zh-CN" altLang="en-US" b="0" i="1" smtClean="0">
                          <a:latin typeface="Cambria Math"/>
                        </a:rPr>
                        <m:t>𝜌</m:t>
                      </m:r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𝑃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𝜕𝜑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&lt;</m:t>
                      </m:r>
                      <m:r>
                        <a:rPr lang="zh-CN" altLang="en-US" b="0" i="1" smtClean="0">
                          <a:latin typeface="Cambria Math"/>
                        </a:rPr>
                        <m:t>𝜑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40768"/>
                <a:ext cx="7498080" cy="532859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3707904" y="2636912"/>
            <a:ext cx="3888432" cy="151216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boost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384864" cy="48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F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82296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82296" indent="0">
                  <a:buNone/>
                </a:pPr>
                <a:r>
                  <a:rPr lang="zh-CN" altLang="en-US" dirty="0"/>
                  <a:t>如果有一个初始的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  <m:r>
                          <a:rPr lang="en-US" altLang="zh-CN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a:rPr lang="en-US" altLang="zh-CN">
                        <a:latin typeface="Cambria Math"/>
                      </a:rPr>
                      <m:t>𝑋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如何找到一个更优解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zh-CN" altLang="en-US" b="0" i="1" smtClean="0">
                          <a:latin typeface="Cambria Math"/>
                        </a:rPr>
                        <m:t>𝜌</m:t>
                      </m:r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82296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384864" cy="4800600"/>
              </a:xfrm>
              <a:blipFill rotWithShape="1">
                <a:blip r:embed="rId2"/>
                <a:stretch>
                  <a:fillRect l="-991" t="-1525" r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boosting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/>
                              <a:ea typeface="Cambria Math"/>
                            </a:rPr>
                            <m:t>𝜕𝜑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CN" alt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𝜕𝜑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5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boosting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𝜕𝜑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/>
                            </a:rPr>
                            <m:t>𝜕𝜑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,…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CN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82296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876256" y="1412776"/>
            <a:ext cx="7200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？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182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4988" y="44624"/>
                <a:ext cx="7498080" cy="1261120"/>
              </a:xfrm>
            </p:spPr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log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⁡(−2∗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>
                  <a:latin typeface="Cambria Math"/>
                </a:endParaRPr>
              </a:p>
              <a:p>
                <a:pPr marL="82296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4988" y="44624"/>
                <a:ext cx="7498080" cy="12611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608" y="1340768"/>
                <a:ext cx="7992888" cy="11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𝐿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latin typeface="Cambria Math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⁡(1+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⁡(−2∗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zh-CN" altLang="en-US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340768"/>
                <a:ext cx="7992888" cy="11287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5616" y="2636912"/>
                <a:ext cx="6480720" cy="100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log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⁡(−2∗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36912"/>
                <a:ext cx="6480720" cy="1001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5616" y="3637730"/>
                <a:ext cx="7848872" cy="1015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⁡(−2∗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)∗(−2∗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⁡(−2∗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37730"/>
                <a:ext cx="7848872" cy="10154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43608" y="4653136"/>
                <a:ext cx="7704028" cy="238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zh-CN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−2∗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2800" b="0" i="1" smtClean="0">
                              <a:latin typeface="Cambria Math"/>
                            </a:rPr>
                            <m:t>∗(−2∗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⁡(−2∗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sz="2800" b="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53136"/>
                <a:ext cx="7704028" cy="23853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73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1264184" cy="4800600"/>
          </a:xfrm>
        </p:spPr>
        <p:txBody>
          <a:bodyPr/>
          <a:lstStyle/>
          <a:p>
            <a:pPr marL="82296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r>
              <a:rPr lang="en-US" altLang="zh-CN" dirty="0" smtClean="0"/>
              <a:t>f(x) 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2915816" y="1700808"/>
            <a:ext cx="216024" cy="4032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1880" y="1556792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556792"/>
                <a:ext cx="3528392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91880" y="2420888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420888"/>
                <a:ext cx="3528392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79803" y="3347700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03" y="3347700"/>
                <a:ext cx="352839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37111" y="3861048"/>
            <a:ext cx="461665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35896" y="5147900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147900"/>
                <a:ext cx="3528392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2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Tree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411760" y="1412776"/>
            <a:ext cx="1224136" cy="864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Fea_1 &lt;= 0.5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15616" y="2708920"/>
            <a:ext cx="1224136" cy="864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Fea_2 &lt;=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79912" y="2708920"/>
            <a:ext cx="1224136" cy="864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Fea_2 &lt;=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4581128"/>
            <a:ext cx="1224136" cy="8640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35696" y="4581128"/>
            <a:ext cx="1224136" cy="8640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19872" y="4581128"/>
            <a:ext cx="1224136" cy="8640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60032" y="4509120"/>
            <a:ext cx="1224136" cy="8640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4" idx="4"/>
            <a:endCxn id="5" idx="0"/>
          </p:cNvCxnSpPr>
          <p:nvPr/>
        </p:nvCxnSpPr>
        <p:spPr>
          <a:xfrm flipH="1">
            <a:off x="1727684" y="2276872"/>
            <a:ext cx="129614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4"/>
            <a:endCxn id="6" idx="0"/>
          </p:cNvCxnSpPr>
          <p:nvPr/>
        </p:nvCxnSpPr>
        <p:spPr>
          <a:xfrm>
            <a:off x="3023828" y="2276872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4"/>
            <a:endCxn id="7" idx="0"/>
          </p:cNvCxnSpPr>
          <p:nvPr/>
        </p:nvCxnSpPr>
        <p:spPr>
          <a:xfrm flipH="1">
            <a:off x="935596" y="3573016"/>
            <a:ext cx="79208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4"/>
            <a:endCxn id="11" idx="0"/>
          </p:cNvCxnSpPr>
          <p:nvPr/>
        </p:nvCxnSpPr>
        <p:spPr>
          <a:xfrm>
            <a:off x="1727684" y="3573016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4"/>
            <a:endCxn id="12" idx="0"/>
          </p:cNvCxnSpPr>
          <p:nvPr/>
        </p:nvCxnSpPr>
        <p:spPr>
          <a:xfrm flipH="1">
            <a:off x="4031940" y="3573016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4"/>
            <a:endCxn id="13" idx="0"/>
          </p:cNvCxnSpPr>
          <p:nvPr/>
        </p:nvCxnSpPr>
        <p:spPr>
          <a:xfrm>
            <a:off x="4391980" y="3573016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15716" y="220486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385175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5916" y="377974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99892" y="213285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51720" y="377974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6036" y="371703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g(x)</a:t>
            </a:r>
            <a:endParaRPr lang="zh-CN" altLang="en-US" dirty="0"/>
          </a:p>
        </p:txBody>
      </p:sp>
      <p:sp>
        <p:nvSpPr>
          <p:cNvPr id="33" name="左大括号 32"/>
          <p:cNvSpPr/>
          <p:nvPr/>
        </p:nvSpPr>
        <p:spPr>
          <a:xfrm>
            <a:off x="5076056" y="1052736"/>
            <a:ext cx="216024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364088" y="913366"/>
            <a:ext cx="412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 if x[1]&lt;= 0.5 &amp; x[2]&lt;=1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64088" y="1556792"/>
            <a:ext cx="412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0.7 if x[1]&lt;= 0.5 &amp; x[2]&gt;1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1833" y="2195572"/>
            <a:ext cx="412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0.8 if x[1]&gt; 0.5 &amp; x[2]&lt;=2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2987660"/>
            <a:ext cx="412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1.0 if x[1]&gt; 0.5 &amp; x[2]&gt;2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79612" y="5795972"/>
                <a:ext cx="72368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L</a:t>
                </a:r>
                <a:r>
                  <a:rPr lang="zh-CN" altLang="en-US" sz="2800" dirty="0" smtClean="0"/>
                  <a:t>个叶子的</a:t>
                </a:r>
                <a:r>
                  <a:rPr lang="en-US" altLang="zh-CN" sz="2800" dirty="0" smtClean="0"/>
                  <a:t>Decision Tree</a:t>
                </a:r>
                <a:r>
                  <a:rPr lang="zh-CN" altLang="en-US" sz="2800" dirty="0" smtClean="0"/>
                  <a:t>记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b/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第</a:t>
                </a:r>
                <a:r>
                  <a:rPr lang="en-US" altLang="zh-CN" sz="2800" dirty="0" smtClean="0"/>
                  <a:t>l</a:t>
                </a:r>
                <a:r>
                  <a:rPr lang="zh-CN" altLang="en-US" sz="2800" dirty="0" smtClean="0"/>
                  <a:t>的叶子节点的值记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5795972"/>
                <a:ext cx="7236804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685" t="-8333" r="-842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  <p:bldP spid="35" grpId="0"/>
      <p:bldP spid="36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788946" cy="1143000"/>
          </a:xfrm>
        </p:spPr>
        <p:txBody>
          <a:bodyPr/>
          <a:lstStyle/>
          <a:p>
            <a:r>
              <a:rPr lang="en-US" altLang="zh-CN" dirty="0" smtClean="0"/>
              <a:t>Decision Tree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6444208" y="764704"/>
            <a:ext cx="216024" cy="4032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96743" y="620688"/>
                <a:ext cx="2447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743" y="620688"/>
                <a:ext cx="2447257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96744" y="1484784"/>
                <a:ext cx="2447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744" y="1484784"/>
                <a:ext cx="244725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32240" y="2411596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411596"/>
                <a:ext cx="223224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365503" y="2924944"/>
            <a:ext cx="461665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76257" y="4211796"/>
                <a:ext cx="22677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7" y="4211796"/>
                <a:ext cx="2267744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652120" y="255561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f(x)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2411760" y="1556792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0" y="4387170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87624" y="2276872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07904" y="2267580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7544" y="3275692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35696" y="3284984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39852" y="3284984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47202" y="3275692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59632" y="4365104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4355812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23928" y="4355812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15" idx="0"/>
          </p:cNvCxnSpPr>
          <p:nvPr/>
        </p:nvCxnSpPr>
        <p:spPr>
          <a:xfrm flipH="1">
            <a:off x="1655676" y="2070140"/>
            <a:ext cx="1224136" cy="20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4"/>
            <a:endCxn id="16" idx="0"/>
          </p:cNvCxnSpPr>
          <p:nvPr/>
        </p:nvCxnSpPr>
        <p:spPr>
          <a:xfrm>
            <a:off x="2879812" y="2070140"/>
            <a:ext cx="1296144" cy="19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4"/>
            <a:endCxn id="17" idx="0"/>
          </p:cNvCxnSpPr>
          <p:nvPr/>
        </p:nvCxnSpPr>
        <p:spPr>
          <a:xfrm flipH="1">
            <a:off x="935596" y="2790220"/>
            <a:ext cx="720080" cy="485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4"/>
            <a:endCxn id="18" idx="0"/>
          </p:cNvCxnSpPr>
          <p:nvPr/>
        </p:nvCxnSpPr>
        <p:spPr>
          <a:xfrm>
            <a:off x="1655676" y="2790220"/>
            <a:ext cx="648072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4"/>
            <a:endCxn id="19" idx="0"/>
          </p:cNvCxnSpPr>
          <p:nvPr/>
        </p:nvCxnSpPr>
        <p:spPr>
          <a:xfrm flipH="1">
            <a:off x="3707904" y="2780928"/>
            <a:ext cx="4680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6" idx="4"/>
            <a:endCxn id="20" idx="0"/>
          </p:cNvCxnSpPr>
          <p:nvPr/>
        </p:nvCxnSpPr>
        <p:spPr>
          <a:xfrm>
            <a:off x="4175956" y="2780928"/>
            <a:ext cx="739298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4"/>
            <a:endCxn id="14" idx="0"/>
          </p:cNvCxnSpPr>
          <p:nvPr/>
        </p:nvCxnSpPr>
        <p:spPr>
          <a:xfrm flipH="1">
            <a:off x="468052" y="3789040"/>
            <a:ext cx="467544" cy="59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7" idx="4"/>
            <a:endCxn id="22" idx="0"/>
          </p:cNvCxnSpPr>
          <p:nvPr/>
        </p:nvCxnSpPr>
        <p:spPr>
          <a:xfrm>
            <a:off x="935596" y="3789040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9" idx="4"/>
            <a:endCxn id="23" idx="0"/>
          </p:cNvCxnSpPr>
          <p:nvPr/>
        </p:nvCxnSpPr>
        <p:spPr>
          <a:xfrm flipH="1">
            <a:off x="3311860" y="3798332"/>
            <a:ext cx="396044" cy="55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4"/>
            <a:endCxn id="24" idx="0"/>
          </p:cNvCxnSpPr>
          <p:nvPr/>
        </p:nvCxnSpPr>
        <p:spPr>
          <a:xfrm>
            <a:off x="3707904" y="3798332"/>
            <a:ext cx="684076" cy="55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648490" y="2668270"/>
            <a:ext cx="1152128" cy="25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828510" y="213285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707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49" grpId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Gradient boosting Decision Tree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8478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</a:t>
            </a:r>
            <a:r>
              <a:rPr lang="en-US" altLang="zh-CN" sz="2400" dirty="0" smtClean="0"/>
              <a:t>{X,Y}, </a:t>
            </a:r>
            <a:r>
              <a:rPr lang="zh-CN" altLang="en-US" sz="2400" dirty="0" smtClean="0"/>
              <a:t>损失函数</a:t>
            </a:r>
            <a:r>
              <a:rPr lang="en-US" altLang="zh-CN" sz="2400" dirty="0" smtClean="0"/>
              <a:t>L(Y,F(X))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03648" y="2031231"/>
                <a:ext cx="7128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初始模型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031231"/>
                <a:ext cx="712879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28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75656" y="256490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m = 1 to M 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23728" y="3140968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Step1:</a:t>
            </a:r>
            <a:r>
              <a:rPr lang="zh-CN" altLang="en-US" sz="2400" dirty="0" smtClean="0"/>
              <a:t>计算在每一个样本点的负梯度</a:t>
            </a:r>
            <a:r>
              <a:rPr lang="en-US" altLang="zh-CN" sz="2400" dirty="0" err="1" smtClean="0"/>
              <a:t>gi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75856" y="3647794"/>
                <a:ext cx="4248472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𝐿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647794"/>
                <a:ext cx="4248472" cy="8613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3728" y="4551511"/>
                <a:ext cx="6120680" cy="83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Step2:</a:t>
                </a:r>
                <a:r>
                  <a:rPr lang="zh-CN" altLang="en-US" sz="2400" dirty="0" smtClean="0"/>
                  <a:t>建立一棵</a:t>
                </a:r>
                <a:r>
                  <a:rPr lang="en-US" altLang="zh-CN" sz="2400" dirty="0" smtClean="0"/>
                  <a:t>L</a:t>
                </a:r>
                <a:r>
                  <a:rPr lang="zh-CN" altLang="en-US" sz="2400" dirty="0" smtClean="0"/>
                  <a:t>叶子节点的决策树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=1..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𝐿</m:t>
                        </m:r>
                      </m:sub>
                      <m:sup/>
                    </m:sSubSup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拟合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=1..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𝑋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51511"/>
                <a:ext cx="6120680" cy="831318"/>
              </a:xfrm>
              <a:prstGeom prst="rect">
                <a:avLst/>
              </a:prstGeom>
              <a:blipFill rotWithShape="1">
                <a:blip r:embed="rId4"/>
                <a:stretch>
                  <a:fillRect l="-1494" t="-8088" r="-408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23728" y="5631631"/>
                <a:ext cx="583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Step3: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a:rPr lang="zh-CN" altLang="en-US" sz="2400" b="0" i="1" smtClean="0">
                        <a:latin typeface="Cambria Math"/>
                      </a:rPr>
                      <m:t>𝜌</m:t>
                    </m:r>
                    <m:r>
                      <a:rPr lang="en-US" altLang="zh-CN" sz="24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𝑋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631631"/>
                <a:ext cx="58326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6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75656" y="6165304"/>
                <a:ext cx="7128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6165304"/>
                <a:ext cx="712879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71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36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王志伟（冰逸）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2008-2011 </a:t>
            </a:r>
            <a:r>
              <a:rPr lang="zh-CN" altLang="en-US" dirty="0" smtClean="0"/>
              <a:t>：北航计算机硕士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2011-2012 </a:t>
            </a:r>
            <a:r>
              <a:rPr lang="zh-CN" altLang="en-US" dirty="0" smtClean="0"/>
              <a:t>：网易有道 搜索组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2012-2014 </a:t>
            </a:r>
            <a:r>
              <a:rPr lang="zh-CN" altLang="en-US" dirty="0" smtClean="0"/>
              <a:t>： 百度 网页搜索 </a:t>
            </a:r>
            <a:r>
              <a:rPr lang="en-US" altLang="zh-CN" dirty="0" smtClean="0"/>
              <a:t>LTR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2014-</a:t>
            </a:r>
            <a:r>
              <a:rPr lang="zh-CN" altLang="en-US" dirty="0" smtClean="0"/>
              <a:t>至今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阿里 推荐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投放算法小组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算法介绍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GBDT</a:t>
            </a:r>
            <a:r>
              <a:rPr lang="zh-CN" altLang="en-US" dirty="0" smtClean="0">
                <a:solidFill>
                  <a:srgbClr val="FF0000"/>
                </a:solidFill>
              </a:rPr>
              <a:t>实现原理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GBDT</a:t>
            </a:r>
            <a:r>
              <a:rPr lang="zh-CN" altLang="en-US" dirty="0" smtClean="0"/>
              <a:t>并行实现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4872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建立决策树拟合负梯度函数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6876256" y="1957482"/>
            <a:ext cx="216024" cy="4032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92280" y="1813466"/>
                <a:ext cx="2304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813466"/>
                <a:ext cx="2304256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20272" y="2677562"/>
                <a:ext cx="2304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677562"/>
                <a:ext cx="230425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20272" y="3604374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604374"/>
                <a:ext cx="223224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833047" y="4117722"/>
            <a:ext cx="461665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28792" y="5404574"/>
                <a:ext cx="22677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if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92" y="5404574"/>
                <a:ext cx="2267744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119664" y="374839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f(x)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2879304" y="2749570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7544" y="5579948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55168" y="3469650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75448" y="3460358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35088" y="4468470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03240" y="4477762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07396" y="4477762"/>
            <a:ext cx="936104" cy="513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14746" y="4468470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27176" y="5557882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311352" y="5548590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91472" y="5548590"/>
            <a:ext cx="936104" cy="5133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1" idx="4"/>
            <a:endCxn id="13" idx="0"/>
          </p:cNvCxnSpPr>
          <p:nvPr/>
        </p:nvCxnSpPr>
        <p:spPr>
          <a:xfrm flipH="1">
            <a:off x="2123220" y="3262918"/>
            <a:ext cx="1224136" cy="20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4"/>
            <a:endCxn id="14" idx="0"/>
          </p:cNvCxnSpPr>
          <p:nvPr/>
        </p:nvCxnSpPr>
        <p:spPr>
          <a:xfrm>
            <a:off x="3347356" y="3262918"/>
            <a:ext cx="1296144" cy="19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4"/>
            <a:endCxn id="15" idx="0"/>
          </p:cNvCxnSpPr>
          <p:nvPr/>
        </p:nvCxnSpPr>
        <p:spPr>
          <a:xfrm flipH="1">
            <a:off x="1403140" y="3982998"/>
            <a:ext cx="720080" cy="485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4"/>
            <a:endCxn id="16" idx="0"/>
          </p:cNvCxnSpPr>
          <p:nvPr/>
        </p:nvCxnSpPr>
        <p:spPr>
          <a:xfrm>
            <a:off x="2123220" y="3982998"/>
            <a:ext cx="648072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4"/>
            <a:endCxn id="17" idx="0"/>
          </p:cNvCxnSpPr>
          <p:nvPr/>
        </p:nvCxnSpPr>
        <p:spPr>
          <a:xfrm flipH="1">
            <a:off x="4175448" y="3973706"/>
            <a:ext cx="4680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4"/>
            <a:endCxn id="18" idx="0"/>
          </p:cNvCxnSpPr>
          <p:nvPr/>
        </p:nvCxnSpPr>
        <p:spPr>
          <a:xfrm>
            <a:off x="4643500" y="3973706"/>
            <a:ext cx="739298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4"/>
            <a:endCxn id="12" idx="0"/>
          </p:cNvCxnSpPr>
          <p:nvPr/>
        </p:nvCxnSpPr>
        <p:spPr>
          <a:xfrm flipH="1">
            <a:off x="935596" y="4981818"/>
            <a:ext cx="467544" cy="59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4"/>
            <a:endCxn id="19" idx="0"/>
          </p:cNvCxnSpPr>
          <p:nvPr/>
        </p:nvCxnSpPr>
        <p:spPr>
          <a:xfrm>
            <a:off x="1403140" y="4981818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4"/>
            <a:endCxn id="20" idx="0"/>
          </p:cNvCxnSpPr>
          <p:nvPr/>
        </p:nvCxnSpPr>
        <p:spPr>
          <a:xfrm flipH="1">
            <a:off x="3779404" y="4991110"/>
            <a:ext cx="396044" cy="55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4"/>
            <a:endCxn id="21" idx="0"/>
          </p:cNvCxnSpPr>
          <p:nvPr/>
        </p:nvCxnSpPr>
        <p:spPr>
          <a:xfrm>
            <a:off x="4175448" y="4991110"/>
            <a:ext cx="684076" cy="55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箭头 31"/>
          <p:cNvSpPr/>
          <p:nvPr/>
        </p:nvSpPr>
        <p:spPr>
          <a:xfrm>
            <a:off x="5116034" y="3861048"/>
            <a:ext cx="1152128" cy="25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296054" y="34917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3280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g(x)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g(x)</a:t>
            </a:r>
            <a:r>
              <a:rPr lang="zh-CN" altLang="en-US" dirty="0" smtClean="0"/>
              <a:t>拟合</a:t>
            </a:r>
            <a:r>
              <a:rPr lang="en-US" altLang="zh-CN" dirty="0" smtClean="0"/>
              <a:t>f(x)</a:t>
            </a:r>
            <a:r>
              <a:rPr lang="zh-CN" altLang="en-US" dirty="0"/>
              <a:t> </a:t>
            </a:r>
            <a:r>
              <a:rPr lang="zh-CN" altLang="en-US" dirty="0" smtClean="0"/>
              <a:t>拟合指标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75706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g(x)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5656" y="2420888"/>
            <a:ext cx="7498080" cy="757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 smtClean="0"/>
              <a:t> absolute error</a:t>
            </a:r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3022737"/>
                <a:ext cx="36004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022737"/>
                <a:ext cx="3600400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1475656" y="4328120"/>
            <a:ext cx="7498080" cy="757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 smtClean="0"/>
              <a:t> square error</a:t>
            </a:r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31840" y="4992738"/>
                <a:ext cx="36004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992738"/>
                <a:ext cx="3600400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1403648" y="3861048"/>
            <a:ext cx="6120680" cy="2996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024" y="260648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Greedy algorithm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23728" y="170080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1880" y="1556792"/>
                <a:ext cx="3384376" cy="1211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zh-CN" altLang="en-US" sz="240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556792"/>
                <a:ext cx="3384376" cy="12114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1043608" y="285293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03848" y="285293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4"/>
            <a:endCxn id="5" idx="0"/>
          </p:cNvCxnSpPr>
          <p:nvPr/>
        </p:nvCxnSpPr>
        <p:spPr>
          <a:xfrm flipH="1">
            <a:off x="1547664" y="242088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4"/>
            <a:endCxn id="6" idx="0"/>
          </p:cNvCxnSpPr>
          <p:nvPr/>
        </p:nvCxnSpPr>
        <p:spPr>
          <a:xfrm>
            <a:off x="2627784" y="242088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4008" y="2627244"/>
                <a:ext cx="4392488" cy="1211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zh-CN" altLang="en-US" sz="240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zh-CN" altLang="en-US" sz="2400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3−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627244"/>
                <a:ext cx="4392488" cy="12114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/>
          <p:cNvSpPr/>
          <p:nvPr/>
        </p:nvSpPr>
        <p:spPr>
          <a:xfrm>
            <a:off x="107504" y="422108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r4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475656" y="422108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r5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843808" y="422108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r6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139952" y="422108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r7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4"/>
            <a:endCxn id="12" idx="0"/>
          </p:cNvCxnSpPr>
          <p:nvPr/>
        </p:nvCxnSpPr>
        <p:spPr>
          <a:xfrm flipH="1">
            <a:off x="611560" y="3573016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4"/>
            <a:endCxn id="13" idx="0"/>
          </p:cNvCxnSpPr>
          <p:nvPr/>
        </p:nvCxnSpPr>
        <p:spPr>
          <a:xfrm>
            <a:off x="1547664" y="3573016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4"/>
            <a:endCxn id="14" idx="0"/>
          </p:cNvCxnSpPr>
          <p:nvPr/>
        </p:nvCxnSpPr>
        <p:spPr>
          <a:xfrm flipH="1">
            <a:off x="3347864" y="3573016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4"/>
            <a:endCxn id="15" idx="0"/>
          </p:cNvCxnSpPr>
          <p:nvPr/>
        </p:nvCxnSpPr>
        <p:spPr>
          <a:xfrm>
            <a:off x="3707904" y="3573016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19872" y="4712538"/>
                <a:ext cx="5134291" cy="16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zh-CN" altLang="en-US" sz="2400" i="1">
                              <a:latin typeface="Cambria Math"/>
                            </a:rPr>
                            <m:t>𝜖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4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zh-CN" altLang="en-US" sz="2400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/>
                  <a:t>+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zh-CN" altLang="en-US" sz="2400" i="1">
                            <a:latin typeface="Cambria Math"/>
                          </a:rPr>
                          <m:t>𝜖</m:t>
                        </m:r>
                        <m:r>
                          <a:rPr lang="en-US" altLang="zh-CN" sz="2400" i="1">
                            <a:latin typeface="Cambria Math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6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6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zh-CN" altLang="en-US" sz="2400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7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7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712538"/>
                <a:ext cx="5134291" cy="1668790"/>
              </a:xfrm>
              <a:prstGeom prst="rect">
                <a:avLst/>
              </a:prstGeom>
              <a:blipFill rotWithShape="1">
                <a:blip r:embed="rId4"/>
                <a:stretch>
                  <a:fillRect l="-1781" b="-3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7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11" grpId="0"/>
      <p:bldP spid="12" grpId="0" animBg="1"/>
      <p:bldP spid="13" grpId="0" animBg="1"/>
      <p:bldP spid="14" grpId="0" animBg="1"/>
      <p:bldP spid="15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algorithm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139952" y="170080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059832" y="285293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220072" y="285293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 flipH="1">
            <a:off x="3563888" y="242088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4"/>
            <a:endCxn id="6" idx="0"/>
          </p:cNvCxnSpPr>
          <p:nvPr/>
        </p:nvCxnSpPr>
        <p:spPr>
          <a:xfrm>
            <a:off x="4644008" y="242088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123728" y="422108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491880" y="422108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860032" y="422108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r6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156176" y="422108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r7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9" idx="0"/>
          </p:cNvCxnSpPr>
          <p:nvPr/>
        </p:nvCxnSpPr>
        <p:spPr>
          <a:xfrm flipH="1">
            <a:off x="2627784" y="3573016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10" idx="0"/>
          </p:cNvCxnSpPr>
          <p:nvPr/>
        </p:nvCxnSpPr>
        <p:spPr>
          <a:xfrm>
            <a:off x="3563888" y="3573016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4"/>
            <a:endCxn id="11" idx="0"/>
          </p:cNvCxnSpPr>
          <p:nvPr/>
        </p:nvCxnSpPr>
        <p:spPr>
          <a:xfrm flipH="1">
            <a:off x="5364088" y="3573016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  <a:endCxn id="12" idx="0"/>
          </p:cNvCxnSpPr>
          <p:nvPr/>
        </p:nvCxnSpPr>
        <p:spPr>
          <a:xfrm>
            <a:off x="5724128" y="3573016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00092" y="1498454"/>
                <a:ext cx="3996444" cy="89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zh-CN" altLang="en-US" sz="2400" b="0" i="1" smtClean="0">
                            <a:latin typeface="Cambria Math"/>
                          </a:rPr>
                          <m:t>𝜀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2−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/>
                          </a:rPr>
                          <m:t>𝜀</m:t>
                        </m:r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1498454"/>
                <a:ext cx="3996444" cy="892680"/>
              </a:xfrm>
              <a:prstGeom prst="rect">
                <a:avLst/>
              </a:prstGeom>
              <a:blipFill rotWithShape="1">
                <a:blip r:embed="rId2"/>
                <a:stretch>
                  <a:fillRect l="-8550" b="-73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7504" y="2276872"/>
                <a:ext cx="3636404" cy="100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zh-CN" altLang="en-US" sz="2400" b="0" i="1" smtClean="0">
                            <a:latin typeface="Cambria Math"/>
                          </a:rPr>
                          <m:t>𝜀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4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4−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/>
                  <a:t>+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zh-CN" altLang="en-US" sz="2400" i="1">
                            <a:latin typeface="Cambria Math"/>
                          </a:rPr>
                          <m:t>𝜀</m:t>
                        </m:r>
                        <m:r>
                          <a:rPr lang="en-US" altLang="zh-CN" sz="2400" i="1">
                            <a:latin typeface="Cambria Math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4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76872"/>
                <a:ext cx="3636404" cy="1006942"/>
              </a:xfrm>
              <a:prstGeom prst="rect">
                <a:avLst/>
              </a:prstGeom>
              <a:blipFill rotWithShape="1">
                <a:blip r:embed="rId3"/>
                <a:stretch>
                  <a:fillRect l="-2685" r="-1007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/>
          <p:cNvSpPr/>
          <p:nvPr/>
        </p:nvSpPr>
        <p:spPr>
          <a:xfrm>
            <a:off x="1259632" y="530120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r8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5301208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r9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9" idx="4"/>
            <a:endCxn id="21" idx="0"/>
          </p:cNvCxnSpPr>
          <p:nvPr/>
        </p:nvCxnSpPr>
        <p:spPr>
          <a:xfrm flipH="1">
            <a:off x="1763688" y="494116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4"/>
            <a:endCxn id="22" idx="0"/>
          </p:cNvCxnSpPr>
          <p:nvPr/>
        </p:nvCxnSpPr>
        <p:spPr>
          <a:xfrm>
            <a:off x="2627784" y="4941168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/>
      <p:bldP spid="20" grpId="0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F min V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98721" y="141277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9512" y="2708920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90809" y="2701952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4"/>
            <a:endCxn id="5" idx="0"/>
          </p:cNvCxnSpPr>
          <p:nvPr/>
        </p:nvCxnSpPr>
        <p:spPr>
          <a:xfrm flipH="1">
            <a:off x="683568" y="2132856"/>
            <a:ext cx="71920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4"/>
            <a:endCxn id="6" idx="0"/>
          </p:cNvCxnSpPr>
          <p:nvPr/>
        </p:nvCxnSpPr>
        <p:spPr>
          <a:xfrm>
            <a:off x="1402777" y="2132856"/>
            <a:ext cx="792088" cy="56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824" y="1332946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1(1,0)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g1(0.5)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11960" y="134076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x2(3,1)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g2(3)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36096" y="134076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x3(2,6)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g3(7)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60232" y="134076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x4(6,3)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g4(16)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93895" y="134076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x5(5,2)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g5(12)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5652120" y="2060848"/>
            <a:ext cx="144016" cy="641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84168" y="206084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先计算</a:t>
            </a:r>
            <a:r>
              <a:rPr lang="en-US" altLang="zh-CN" dirty="0" smtClean="0"/>
              <a:t>feature 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min V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87824" y="2829471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1[1](1)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g1(0.5)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11960" y="2837293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2[1](3)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g2(3)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36096" y="2837293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3[1](2)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g3(7)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660232" y="2837293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4[1](6)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g4(16)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893895" y="2837293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x5(5)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g5(12)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5652120" y="3573016"/>
            <a:ext cx="144016" cy="641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84168" y="371877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样本按</a:t>
            </a:r>
            <a:r>
              <a:rPr lang="en-US" altLang="zh-CN" dirty="0" smtClean="0"/>
              <a:t>feature 1</a:t>
            </a:r>
            <a:r>
              <a:rPr lang="zh-CN" altLang="en-US" dirty="0" smtClean="0"/>
              <a:t>的排序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987824" y="4269631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1[1](1)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g1(0.5)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445623" y="4277453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2[1](3)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g2(3)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21487" y="4277453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3[1](2)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g3(7)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965903" y="4277453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4[1](6)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g4(16)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732240" y="4277453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x5(5)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g5(12)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5816" y="1412776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1[1](1)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g1(0.5)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361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2[1](3)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g2(3)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9479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3[1](2)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g3(7)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9389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4[1](6)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g4(16)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x5(5)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g5(12)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1600" y="1268760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52391" y="2564904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763688" y="255793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4"/>
            <a:endCxn id="10" idx="0"/>
          </p:cNvCxnSpPr>
          <p:nvPr/>
        </p:nvCxnSpPr>
        <p:spPr>
          <a:xfrm flipH="1">
            <a:off x="756447" y="1988840"/>
            <a:ext cx="71920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11" idx="0"/>
          </p:cNvCxnSpPr>
          <p:nvPr/>
        </p:nvCxnSpPr>
        <p:spPr>
          <a:xfrm>
            <a:off x="1475656" y="1988840"/>
            <a:ext cx="792088" cy="56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67944" y="-1395536"/>
            <a:ext cx="0" cy="216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9952" y="9087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 1.5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5048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X1(0.5)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15816" y="2645759"/>
                <a:ext cx="6048672" cy="120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zh-CN" altLang="en-US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zh-CN" alt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2−0.5)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12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16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645759"/>
                <a:ext cx="6048672" cy="1208792"/>
              </a:xfrm>
              <a:prstGeom prst="rect">
                <a:avLst/>
              </a:prstGeom>
              <a:blipFill rotWithShape="1"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79912" y="4221088"/>
                <a:ext cx="4248472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2=0.5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3=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7+3+12+16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=9.5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221088"/>
                <a:ext cx="4248472" cy="9117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44008" y="5589240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𝑒𝑟𝑟𝑜𝑟</m:t>
                      </m:r>
                      <m:r>
                        <a:rPr lang="en-US" altLang="zh-CN" b="0" i="1" smtClean="0">
                          <a:latin typeface="Cambria Math"/>
                        </a:rPr>
                        <m:t>:97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589240"/>
                <a:ext cx="122527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39952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X3(7)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21235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X2(3)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7" y="2132856"/>
            <a:ext cx="9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X5(12)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65903" y="2132856"/>
            <a:ext cx="9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X4(16)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79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8.14815E-6 C -0.00191 0.00973 -0.00642 0.02454 -0.0118 0.03149 C -0.02187 0.04468 -0.0184 0.03843 -0.02361 0.04908 C -0.02604 0.0595 -0.02413 0.05302 -0.0309 0.06667 C -0.03212 0.06876 -0.03402 0.07269 -0.03402 0.07269 C -0.03576 0.08288 -0.03854 0.0838 -0.04409 0.09028 C -0.04965 0.09677 -0.05538 0.10788 -0.0618 0.11366 C -0.06475 0.11621 -0.0684 0.11806 -0.07083 0.12153 C -0.07604 0.12917 -0.07326 0.12663 -0.07968 0.1294 C -0.08559 0.14237 -0.07847 0.1301 -0.0868 0.13727 C -0.08854 0.13866 -0.08958 0.14144 -0.09114 0.14306 C -0.09531 0.14677 -0.10121 0.14954 -0.1059 0.15093 C -0.12899 0.1713 -0.15989 0.17547 -0.1868 0.1764 C -0.25 0.17871 -0.25121 0.17848 -0.29705 0.17848 " pathEditMode="relative" ptsTypes="fffffffffffff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1.85185E-6 C -0.0019 0.01852 -0.00711 0.03264 -0.01319 0.04885 C -0.02239 0.07338 -0.01058 0.04584 -0.01909 0.06667 C -0.02308 0.07616 -0.02777 0.08311 -0.03229 0.09213 C -0.0335 0.09468 -0.03367 0.09792 -0.03524 0.1 C -0.0368 0.10209 -0.0394 0.10209 -0.04114 0.10371 C -0.04617 0.10811 -0.05086 0.1132 -0.0559 0.1176 C -0.06301 0.12385 -0.06874 0.13218 -0.07638 0.13704 C -0.07916 0.14075 -0.08246 0.14329 -0.08524 0.147 C -0.08645 0.14862 -0.0868 0.15139 -0.08819 0.15278 C -0.09166 0.15649 -0.09861 0.1588 -0.10295 0.16065 C -0.10433 0.16204 -0.10572 0.16366 -0.10729 0.16459 C -0.1092 0.16575 -0.11145 0.16528 -0.11319 0.16667 C -0.11492 0.16806 -0.11579 0.17107 -0.11753 0.17246 C -0.11926 0.17385 -0.12152 0.17362 -0.12343 0.17431 C -0.1335 0.17801 -0.14253 0.18218 -0.15295 0.18426 C -0.16458 0.18913 -0.17604 0.19237 -0.18819 0.19399 C -0.20034 0.19977 -0.21354 0.2 -0.22638 0.2 " pathEditMode="relative" ptsTypes="fffffffffffffffff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-0.01504 C -0.01233 -0.00995 -0.01215 -0.00463 -0.01319 0.00047 C -0.01476 0.00811 -0.02135 0.01274 -0.02344 0.02014 C -0.02604 0.02987 -0.02708 0.03588 -0.03385 0.04167 C -0.0401 0.05811 -0.04219 0.07778 -0.05434 0.08889 C -0.0592 0.09838 -0.06423 0.10487 -0.07048 0.11227 C -0.07361 0.11598 -0.07552 0.12153 -0.07934 0.12408 C -0.08125 0.12547 -0.08333 0.12639 -0.08524 0.12801 C -0.08871 0.13102 -0.09548 0.13774 -0.09548 0.13797 C -0.10243 0.15209 -0.11423 0.1588 -0.125 0.16713 C -0.13055 0.17153 -0.12969 0.17292 -0.1368 0.17709 C -0.1401 0.17894 -0.14375 0.17917 -0.14705 0.18102 C -0.15555 0.18588 -0.16423 0.19028 -0.17344 0.1926 C -0.17882 0.19723 -0.18403 0.19723 -0.18976 0.20047 C -0.19774 0.20487 -0.20486 0.20741 -0.21319 0.21042 C -0.22014 0.21667 -0.21476 0.21274 -0.22344 0.21621 C -0.22639 0.21737 -0.23229 0.22014 -0.23229 0.22037 C -0.23976 0.22662 -0.24826 0.22662 -0.2559 0.23195 C -0.26771 0.24005 -0.27917 0.24375 -0.29253 0.24561 C -0.31476 0.25579 -0.34427 0.25348 -0.36614 0.25348 " pathEditMode="relative" rAng="0" ptsTypes="fffffffffffffffffff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8 -0.00602 C -0.01371 0.0044 -0.01788 0.01366 -0.02153 0.02338 C -0.025 0.03264 -0.02604 0.04375 -0.03038 0.05278 C -0.03264 0.05741 -0.03472 0.0625 -0.03767 0.06644 C -0.03958 0.06898 -0.04201 0.0713 -0.04357 0.07431 C -0.04548 0.07801 -0.04635 0.08241 -0.04809 0.08611 C -0.0493 0.08889 -0.05104 0.09144 -0.05243 0.09398 C -0.05642 0.10903 -0.05052 0.08935 -0.05833 0.10556 C -0.0592 0.10741 -0.05885 0.10973 -0.05972 0.11158 C -0.06319 0.11852 -0.06979 0.12223 -0.07448 0.12732 C -0.08403 0.13773 -0.08229 0.14398 -0.09514 0.1507 C -0.10833 0.16898 -0.13212 0.19167 -0.15104 0.19769 C -0.16285 0.20834 -0.17691 0.21551 -0.19062 0.2213 C -0.19514 0.22523 -0.19896 0.22709 -0.20399 0.22917 C -0.21094 0.23542 -0.22222 0.24028 -0.23038 0.24283 C -0.24739 0.25417 -0.22257 0.23866 -0.24514 0.24885 C -0.24687 0.24954 -0.24791 0.25185 -0.24948 0.25278 C -0.25903 0.25903 -0.2717 0.26111 -0.28194 0.26435 C -0.29479 0.26829 -0.30729 0.27431 -0.32014 0.27824 C -0.34184 0.28473 -0.36285 0.29213 -0.38472 0.29769 C -0.3901 0.29908 -0.39566 0.30278 -0.40104 0.30371 C -0.44357 0.31042 -0.48611 0.31343 -0.52899 0.31343 " pathEditMode="relative" rAng="0" ptsTypes="fffffffffffffffffffff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85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97 -0.00602 C -0.03472 0.02176 -0.04479 0.0544 -0.06111 0.08033 C -0.0677 0.09074 -0.06319 0.08195 -0.06996 0.09005 C -0.07657 0.09792 -0.07968 0.10602 -0.08767 0.10973 C -0.09392 0.12176 -0.08645 0.10903 -0.09791 0.12153 C -0.10105 0.125 -0.10313 0.13056 -0.10678 0.1331 C -0.1106 0.13565 -0.11528 0.13681 -0.11841 0.14098 C -0.12535 0.15023 -0.12119 0.14537 -0.13178 0.15486 C -0.14115 0.1632 -0.14914 0.17547 -0.15816 0.18426 C -0.16129 0.18727 -0.16528 0.18889 -0.16841 0.1919 C -0.17205 0.19537 -0.175 0.20023 -0.17882 0.20371 C -0.18195 0.20648 -0.18594 0.20718 -0.18907 0.20973 C -0.19497 0.21435 -0.20035 0.22269 -0.20678 0.22523 C -0.21233 0.2331 -0.21685 0.23565 -0.22431 0.23912 C -0.23073 0.24746 -0.23959 0.25579 -0.24792 0.26065 C -0.2507 0.26227 -0.25417 0.26227 -0.25678 0.26459 C -0.26823 0.27547 -0.28056 0.28449 -0.29341 0.2919 C -0.29948 0.29537 -0.30348 0.30116 -0.30973 0.30371 C -0.31858 0.31598 -0.32935 0.32153 -0.34063 0.32917 C -0.35799 0.34074 -0.33733 0.33148 -0.35087 0.33704 C -0.35747 0.34306 -0.36528 0.34815 -0.37292 0.35093 C -0.37848 0.35579 -0.38542 0.35602 -0.39063 0.36065 C -0.40053 0.36968 -0.41546 0.37454 -0.42726 0.37824 C -0.43507 0.38496 -0.44601 0.38565 -0.45521 0.3882 C -0.47952 0.39468 -0.50417 0.39445 -0.52882 0.39584 C -0.54653 0.39514 -0.56407 0.39514 -0.58178 0.39398 C -0.60747 0.39236 -0.63195 0.38218 -0.65816 0.38218 " pathEditMode="relative" rAng="0" ptsTypes="ffffffffffffffffffffffffff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0" y="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5816" y="1412776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1[1](1)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g1(0.5)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361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2[1](3)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g2(3)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9479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3[1](2)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g3(7)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9389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4[1](6)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g4(16)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x5(5)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g5(12)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1600" y="1268760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52391" y="2564904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763688" y="255793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4"/>
            <a:endCxn id="10" idx="0"/>
          </p:cNvCxnSpPr>
          <p:nvPr/>
        </p:nvCxnSpPr>
        <p:spPr>
          <a:xfrm flipH="1">
            <a:off x="756447" y="1988840"/>
            <a:ext cx="71920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11" idx="0"/>
          </p:cNvCxnSpPr>
          <p:nvPr/>
        </p:nvCxnSpPr>
        <p:spPr>
          <a:xfrm>
            <a:off x="1475656" y="1988840"/>
            <a:ext cx="792088" cy="56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67944" y="620688"/>
            <a:ext cx="0" cy="216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64088" y="9087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 2.5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349171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1(0.5)</a:t>
            </a:r>
          </a:p>
          <a:p>
            <a:r>
              <a:rPr lang="en-US" altLang="zh-CN" dirty="0" smtClean="0"/>
              <a:t>X3(7)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1700" y="3491716"/>
            <a:ext cx="126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x2(3)</a:t>
            </a:r>
          </a:p>
          <a:p>
            <a:r>
              <a:rPr lang="en-US" altLang="zh-CN" dirty="0" smtClean="0"/>
              <a:t>X5(12)</a:t>
            </a:r>
          </a:p>
          <a:p>
            <a:r>
              <a:rPr lang="en-US" altLang="zh-CN" dirty="0" smtClean="0"/>
              <a:t>X4(16)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15816" y="2645759"/>
                <a:ext cx="6048672" cy="120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zh-CN" altLang="en-US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zh-CN" alt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2−0.5)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12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16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645759"/>
                <a:ext cx="6048672" cy="1208792"/>
              </a:xfrm>
              <a:prstGeom prst="rect">
                <a:avLst/>
              </a:prstGeom>
              <a:blipFill rotWithShape="1"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79912" y="4221088"/>
                <a:ext cx="4248472" cy="115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2=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0.5+7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=3.75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3=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3+12+16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=10.33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221088"/>
                <a:ext cx="4248472" cy="11533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44008" y="5589240"/>
                <a:ext cx="1914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𝑒𝑟𝑟𝑜𝑟</m:t>
                      </m:r>
                      <m:r>
                        <a:rPr lang="en-US" altLang="zh-CN" b="0" i="1" smtClean="0">
                          <a:latin typeface="Cambria Math"/>
                        </a:rPr>
                        <m:t>:109.7917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589240"/>
                <a:ext cx="19145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14184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5816" y="1412776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1[1](1)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g1(0.5)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361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2[1](3)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g2(3)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9479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3[1](2)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g3(7)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9389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4[1](6)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g4(16)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x5(5)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g5(12)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1600" y="1268760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52391" y="2564904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763688" y="255793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4"/>
            <a:endCxn id="10" idx="0"/>
          </p:cNvCxnSpPr>
          <p:nvPr/>
        </p:nvCxnSpPr>
        <p:spPr>
          <a:xfrm flipH="1">
            <a:off x="756447" y="1988840"/>
            <a:ext cx="71920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11" idx="0"/>
          </p:cNvCxnSpPr>
          <p:nvPr/>
        </p:nvCxnSpPr>
        <p:spPr>
          <a:xfrm>
            <a:off x="1475656" y="1988840"/>
            <a:ext cx="792088" cy="56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0232" y="9087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 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349171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1(0.5)</a:t>
            </a:r>
          </a:p>
          <a:p>
            <a:r>
              <a:rPr lang="en-US" altLang="zh-CN" dirty="0"/>
              <a:t>x</a:t>
            </a:r>
            <a:r>
              <a:rPr lang="en-US" altLang="zh-CN" dirty="0" smtClean="0"/>
              <a:t>3(7)</a:t>
            </a:r>
          </a:p>
          <a:p>
            <a:r>
              <a:rPr lang="en-US" altLang="zh-CN" dirty="0"/>
              <a:t>x</a:t>
            </a:r>
            <a:r>
              <a:rPr lang="en-US" altLang="zh-CN" dirty="0" smtClean="0"/>
              <a:t>2(3)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1700" y="3491716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X5(12)</a:t>
            </a:r>
          </a:p>
          <a:p>
            <a:r>
              <a:rPr lang="en-US" altLang="zh-CN" dirty="0" smtClean="0"/>
              <a:t>X4(16)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15816" y="2645759"/>
                <a:ext cx="6048672" cy="120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zh-CN" altLang="en-US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zh-CN" alt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2−0.5)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12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16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645759"/>
                <a:ext cx="6048672" cy="1208792"/>
              </a:xfrm>
              <a:prstGeom prst="rect">
                <a:avLst/>
              </a:prstGeom>
              <a:blipFill rotWithShape="1"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79912" y="4221088"/>
                <a:ext cx="4248472" cy="115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2=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0.5+7+3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3=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12+16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=14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221088"/>
                <a:ext cx="4248472" cy="11533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44008" y="5589240"/>
                <a:ext cx="1401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𝑒𝑟𝑟𝑜𝑟</m:t>
                      </m:r>
                      <m:r>
                        <a:rPr lang="en-US" altLang="zh-CN" b="0" i="1" smtClean="0">
                          <a:latin typeface="Cambria Math"/>
                        </a:rPr>
                        <m:t>:29.5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589240"/>
                <a:ext cx="140160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/>
          <p:cNvCxnSpPr/>
          <p:nvPr/>
        </p:nvCxnSpPr>
        <p:spPr>
          <a:xfrm>
            <a:off x="5364088" y="620688"/>
            <a:ext cx="0" cy="216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1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14167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5816" y="1412776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1[1](1)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g1(0.5)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361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2[1](3)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g2(3)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9479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3[1](2)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g3(7)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9389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4[1](6)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g4(16)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x5(5)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g5(12)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1600" y="1268760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52391" y="2564904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763688" y="255793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4"/>
            <a:endCxn id="10" idx="0"/>
          </p:cNvCxnSpPr>
          <p:nvPr/>
        </p:nvCxnSpPr>
        <p:spPr>
          <a:xfrm flipH="1">
            <a:off x="756447" y="1988840"/>
            <a:ext cx="71920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11" idx="0"/>
          </p:cNvCxnSpPr>
          <p:nvPr/>
        </p:nvCxnSpPr>
        <p:spPr>
          <a:xfrm>
            <a:off x="1475656" y="1988840"/>
            <a:ext cx="792088" cy="56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660232" y="620688"/>
            <a:ext cx="0" cy="216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2360" y="9087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 5.5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3491716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1(0.5)</a:t>
            </a:r>
          </a:p>
          <a:p>
            <a:r>
              <a:rPr lang="en-US" altLang="zh-CN" dirty="0" smtClean="0"/>
              <a:t>X3(7)</a:t>
            </a:r>
          </a:p>
          <a:p>
            <a:r>
              <a:rPr lang="en-US" altLang="zh-CN" dirty="0" smtClean="0"/>
              <a:t>X2(3)</a:t>
            </a:r>
          </a:p>
          <a:p>
            <a:r>
              <a:rPr lang="en-US" altLang="zh-CN" dirty="0" smtClean="0"/>
              <a:t>X5(12)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1700" y="3491716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X4(16)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15816" y="2645759"/>
                <a:ext cx="6048672" cy="120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zh-CN" altLang="en-US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zh-CN" alt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2−0.5)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12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16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645759"/>
                <a:ext cx="6048672" cy="1208792"/>
              </a:xfrm>
              <a:prstGeom prst="rect">
                <a:avLst/>
              </a:prstGeom>
              <a:blipFill rotWithShape="1"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79912" y="4221088"/>
                <a:ext cx="4248472" cy="89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2=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0.5+7+3+12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=5.62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3=16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221088"/>
                <a:ext cx="4248472" cy="8935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44008" y="5589240"/>
                <a:ext cx="1529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𝑒𝑟𝑟𝑜𝑟</m:t>
                      </m:r>
                      <m:r>
                        <a:rPr lang="en-US" altLang="zh-CN" b="0" i="1" smtClean="0">
                          <a:latin typeface="Cambria Math"/>
                        </a:rPr>
                        <m:t>:75.68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589240"/>
                <a:ext cx="152984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05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0.13403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GBDT</a:t>
            </a:r>
            <a:r>
              <a:rPr lang="zh-CN" altLang="en-US" dirty="0" smtClean="0">
                <a:solidFill>
                  <a:srgbClr val="FF0000"/>
                </a:solidFill>
              </a:rPr>
              <a:t>算法介绍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GBDT</a:t>
            </a:r>
            <a:r>
              <a:rPr lang="zh-CN" altLang="en-US" dirty="0" smtClean="0"/>
              <a:t>实现原理</a:t>
            </a:r>
            <a:endParaRPr lang="en-US" altLang="zh-CN" dirty="0" smtClean="0"/>
          </a:p>
          <a:p>
            <a:r>
              <a:rPr lang="en-US" altLang="zh-CN" dirty="0" smtClean="0"/>
              <a:t>GBDT</a:t>
            </a:r>
            <a:r>
              <a:rPr lang="zh-CN" altLang="en-US" dirty="0" smtClean="0"/>
              <a:t>并行实现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4872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5816" y="1412776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1[1](1)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g1(0.5)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361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2[1](3)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g2(3)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9479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3[1](2)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g3(7)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93895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4[1](6)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g4(16)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1420598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x5(5)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g5(12)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1600" y="1268760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52391" y="2564904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763688" y="255793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4"/>
            <a:endCxn id="10" idx="0"/>
          </p:cNvCxnSpPr>
          <p:nvPr/>
        </p:nvCxnSpPr>
        <p:spPr>
          <a:xfrm flipH="1">
            <a:off x="756447" y="1988840"/>
            <a:ext cx="71920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11" idx="0"/>
          </p:cNvCxnSpPr>
          <p:nvPr/>
        </p:nvCxnSpPr>
        <p:spPr>
          <a:xfrm>
            <a:off x="1475656" y="1988840"/>
            <a:ext cx="792088" cy="56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2360" y="9087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 = 5.5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1112" y="3358733"/>
                <a:ext cx="407321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V=3.5 error :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109.7917</m:t>
                    </m:r>
                  </m:oMath>
                </a14:m>
                <a:endParaRPr lang="zh-CN" altLang="en-US" sz="2400" dirty="0"/>
              </a:p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12" y="3358733"/>
                <a:ext cx="4073216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2246"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1112" y="4130496"/>
                <a:ext cx="27050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V=4 error 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29.5</m:t>
                    </m:r>
                  </m:oMath>
                </a14:m>
                <a:endParaRPr lang="zh-CN" altLang="en-US" sz="2400" dirty="0"/>
              </a:p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12" y="4130496"/>
                <a:ext cx="2705064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3378"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1112" y="4922584"/>
                <a:ext cx="407321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V=5.5   error 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75.68</m:t>
                    </m:r>
                  </m:oMath>
                </a14:m>
                <a:endParaRPr lang="zh-CN" altLang="en-US" sz="2400" dirty="0"/>
              </a:p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12" y="4922584"/>
                <a:ext cx="4073216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2246"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19872" y="2636912"/>
                <a:ext cx="407321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V=1.5 error 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97</m:t>
                    </m:r>
                  </m:oMath>
                </a14:m>
                <a:endParaRPr lang="zh-CN" altLang="en-US" sz="2400" dirty="0"/>
              </a:p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636912"/>
                <a:ext cx="4073216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2246"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十字星 18"/>
          <p:cNvSpPr/>
          <p:nvPr/>
        </p:nvSpPr>
        <p:spPr>
          <a:xfrm>
            <a:off x="6444208" y="3933056"/>
            <a:ext cx="914400" cy="914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25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3928" y="1988840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F1&lt;=4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204719" y="3284984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3.5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716016" y="327801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 flipH="1">
            <a:off x="3708775" y="2708920"/>
            <a:ext cx="71920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4"/>
            <a:endCxn id="6" idx="0"/>
          </p:cNvCxnSpPr>
          <p:nvPr/>
        </p:nvCxnSpPr>
        <p:spPr>
          <a:xfrm>
            <a:off x="4427984" y="2708920"/>
            <a:ext cx="792088" cy="56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7093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计算复杂度</a:t>
            </a:r>
            <a:endParaRPr lang="en-US" altLang="zh-CN" dirty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个样本，一共有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个可选的分裂点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对于一个分列</a:t>
            </a:r>
            <a:r>
              <a:rPr lang="en-US" altLang="zh-CN" dirty="0" smtClean="0"/>
              <a:t>V,</a:t>
            </a:r>
            <a:r>
              <a:rPr lang="zh-CN" altLang="en-US" dirty="0" smtClean="0"/>
              <a:t>求</a:t>
            </a:r>
            <a:r>
              <a:rPr lang="en-US" altLang="zh-CN" dirty="0" smtClean="0"/>
              <a:t>error n</a:t>
            </a:r>
            <a:r>
              <a:rPr lang="zh-CN" altLang="en-US" dirty="0" smtClean="0"/>
              <a:t>次运算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复杂度  </a:t>
            </a:r>
            <a:r>
              <a:rPr lang="en-US" altLang="zh-CN" dirty="0" smtClean="0"/>
              <a:t>O(N^2)</a:t>
            </a:r>
          </a:p>
          <a:p>
            <a:pPr marL="402336" lvl="1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572000" y="3717032"/>
            <a:ext cx="13471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10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27819" y="1196752"/>
                <a:ext cx="4032514" cy="931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zh-CN" altLang="en-US" i="1">
                              <a:latin typeface="Cambria Math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2−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3−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19" y="1196752"/>
                <a:ext cx="4032514" cy="9317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5616" y="2137166"/>
                <a:ext cx="4823628" cy="931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zh-CN" altLang="en-US" i="1">
                              <a:latin typeface="Cambria Math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𝑎𝑣𝑒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𝑎𝑣𝑒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37166"/>
                <a:ext cx="4823628" cy="9317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6524" y="3001262"/>
                <a:ext cx="6826741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𝑐𝑜𝑢𝑛𝑡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𝑎𝑣𝑒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𝑐𝑜𝑢𝑛𝑡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𝑎𝑣𝑒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24" y="3001262"/>
                <a:ext cx="6826741" cy="800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87624" y="3852404"/>
                <a:ext cx="3942298" cy="823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𝑐𝑜𝑢𝑛𝑡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𝑐𝑜𝑢𝑛𝑡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852404"/>
                <a:ext cx="3942298" cy="8238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/>
          <p:nvPr/>
        </p:nvSpPr>
        <p:spPr>
          <a:xfrm>
            <a:off x="1979712" y="3852404"/>
            <a:ext cx="936104" cy="944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07704" y="4725144"/>
            <a:ext cx="1395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constant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05766" y="5125400"/>
                <a:ext cx="3095976" cy="694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𝑚𝑖𝑛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𝑐𝑜𝑢𝑛𝑡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𝑐𝑜𝑢𝑛𝑡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66" y="5125400"/>
                <a:ext cx="3095976" cy="6948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644376" y="5157192"/>
                <a:ext cx="2906630" cy="694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𝑚𝑎𝑥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𝑐𝑜𝑢𝑛𝑡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𝑐𝑜𝑢𝑛𝑡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76" y="5157192"/>
                <a:ext cx="2906630" cy="6948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 animBg="1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6355" y="290757"/>
            <a:ext cx="2327551" cy="1143000"/>
          </a:xfrm>
        </p:spPr>
        <p:txBody>
          <a:bodyPr/>
          <a:lstStyle/>
          <a:p>
            <a:r>
              <a:rPr lang="en-US" altLang="zh-CN" dirty="0" smtClean="0"/>
              <a:t>MIN v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1461319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1[1](1)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g1(0.5)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09519" y="1469141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2[1](3)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g2(3)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15816" y="1469141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3[1](2)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g3(7)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77871" y="1469141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4[1](6)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g4(16)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93695" y="1469141"/>
            <a:ext cx="1070593" cy="5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x5(5)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g5(12)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915816" y="1124744"/>
            <a:ext cx="0" cy="4032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86409" y="548680"/>
            <a:ext cx="332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ALL_SUM=0.5+7+3+12+16=38.5</a:t>
            </a:r>
          </a:p>
          <a:p>
            <a:r>
              <a:rPr lang="en-US" altLang="zh-CN" dirty="0" smtClean="0"/>
              <a:t>ALL_COUNT=5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13176" y="22066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R2_SUM=0.5</a:t>
            </a:r>
          </a:p>
          <a:p>
            <a:r>
              <a:rPr lang="en-US" altLang="zh-CN" dirty="0" smtClean="0"/>
              <a:t>R2_COUNT=1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8413" y="3214717"/>
            <a:ext cx="151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R3_SUM=38</a:t>
            </a:r>
          </a:p>
          <a:p>
            <a:r>
              <a:rPr lang="en-US" altLang="zh-CN" dirty="0" smtClean="0"/>
              <a:t>R3_COUNT=4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3175" y="4582869"/>
            <a:ext cx="150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0.5^2/1+38^2/4=361.25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4495227" y="1124744"/>
            <a:ext cx="0" cy="4032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2587" y="22066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R2_SUM=7.5</a:t>
            </a:r>
          </a:p>
          <a:p>
            <a:r>
              <a:rPr lang="en-US" altLang="zh-CN" dirty="0" smtClean="0"/>
              <a:t>R2_COUNT=2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87824" y="3214717"/>
            <a:ext cx="151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R3_SUM=31.5</a:t>
            </a:r>
          </a:p>
          <a:p>
            <a:r>
              <a:rPr lang="en-US" altLang="zh-CN" dirty="0" smtClean="0"/>
              <a:t>R3_COUNT=3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2586" y="4582869"/>
            <a:ext cx="150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7.5^2/2+31.5^2/3=358.5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6079403" y="1124744"/>
            <a:ext cx="0" cy="4032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6763" y="22066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R2_SUM=10.5</a:t>
            </a:r>
          </a:p>
          <a:p>
            <a:r>
              <a:rPr lang="en-US" altLang="zh-CN" dirty="0" smtClean="0"/>
              <a:t>R2_COUNT=3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3214717"/>
            <a:ext cx="151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R3_SUM=28.5</a:t>
            </a:r>
          </a:p>
          <a:p>
            <a:r>
              <a:rPr lang="en-US" altLang="zh-CN" dirty="0" smtClean="0"/>
              <a:t>R3_COUNT=2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6762" y="4582869"/>
            <a:ext cx="150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10.5^2/3+28.5^2/2=442.875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663579" y="1124744"/>
            <a:ext cx="0" cy="4032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60939" y="22066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R2_SUM=22.5</a:t>
            </a:r>
          </a:p>
          <a:p>
            <a:r>
              <a:rPr lang="en-US" altLang="zh-CN" dirty="0" smtClean="0"/>
              <a:t>R2_COUNT=4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6176" y="3214717"/>
            <a:ext cx="151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R3_SUM=16</a:t>
            </a:r>
          </a:p>
          <a:p>
            <a:r>
              <a:rPr lang="en-US" altLang="zh-CN" dirty="0" smtClean="0"/>
              <a:t>R3_COUNT=1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60938" y="4582869"/>
            <a:ext cx="150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22.5^2/4+16^2/1=382.5625</a:t>
            </a:r>
          </a:p>
        </p:txBody>
      </p:sp>
      <p:sp>
        <p:nvSpPr>
          <p:cNvPr id="36" name="十字星 35"/>
          <p:cNvSpPr/>
          <p:nvPr/>
        </p:nvSpPr>
        <p:spPr>
          <a:xfrm>
            <a:off x="5165003" y="5250904"/>
            <a:ext cx="914400" cy="914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868144" y="57959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V=4 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47664" y="5589240"/>
            <a:ext cx="1903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O(N)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93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Create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99656" y="1489741"/>
                <a:ext cx="2688613" cy="46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输入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=1..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6" y="1489741"/>
                <a:ext cx="2688613" cy="461986"/>
              </a:xfrm>
              <a:prstGeom prst="rect">
                <a:avLst/>
              </a:prstGeom>
              <a:blipFill rotWithShape="1">
                <a:blip r:embed="rId2"/>
                <a:stretch>
                  <a:fillRect l="-340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63688" y="2420888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Step1.</a:t>
            </a:r>
            <a:r>
              <a:rPr lang="zh-CN" altLang="en-US" sz="2400" dirty="0" smtClean="0"/>
              <a:t>将所有样本放入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结点（</a:t>
            </a:r>
            <a:r>
              <a:rPr lang="en-US" altLang="zh-CN" sz="2400" dirty="0" smtClean="0"/>
              <a:t>R1</a:t>
            </a:r>
            <a:r>
              <a:rPr lang="zh-CN" altLang="en-US" sz="2400" dirty="0" smtClean="0"/>
              <a:t>），标记为可分结点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3543399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Step2.</a:t>
            </a:r>
            <a:r>
              <a:rPr lang="zh-CN" altLang="en-US" sz="2400" dirty="0" smtClean="0"/>
              <a:t>对于一个可分的结点，寻找一个最优的分裂点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fid,value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分裂结点，并将该结点标记为不可分，同时将新生成的子结点标记为可分结点。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5099700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Step3.</a:t>
            </a:r>
            <a:r>
              <a:rPr lang="zh-CN" altLang="en-US" sz="2400" dirty="0" smtClean="0"/>
              <a:t>重复</a:t>
            </a:r>
            <a:r>
              <a:rPr lang="en-US" altLang="zh-CN" sz="2400" dirty="0" smtClean="0"/>
              <a:t>step2</a:t>
            </a:r>
            <a:r>
              <a:rPr lang="zh-CN" altLang="en-US" sz="2400" dirty="0" smtClean="0"/>
              <a:t>，直至无可分结点或者叶子结点数达到域值终止。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3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算法介绍</a:t>
            </a:r>
            <a:endParaRPr lang="en-US" altLang="zh-CN" dirty="0" smtClean="0"/>
          </a:p>
          <a:p>
            <a:r>
              <a:rPr lang="en-US" altLang="zh-CN" dirty="0" smtClean="0"/>
              <a:t>GBDT</a:t>
            </a:r>
            <a:r>
              <a:rPr lang="zh-CN" altLang="en-US" dirty="0" smtClean="0"/>
              <a:t>实现原理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GBDT</a:t>
            </a:r>
            <a:r>
              <a:rPr lang="zh-CN" altLang="en-US" dirty="0" smtClean="0">
                <a:solidFill>
                  <a:srgbClr val="FF0000"/>
                </a:solidFill>
              </a:rPr>
              <a:t>并行原理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8141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并行原理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1881681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11860" y="1916832"/>
            <a:ext cx="180020" cy="259228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1916832"/>
            <a:ext cx="180020" cy="2592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6356" y="1916832"/>
            <a:ext cx="180020" cy="25922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l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4288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3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427984" y="1196752"/>
            <a:ext cx="0" cy="3672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32240" y="1124744"/>
            <a:ext cx="0" cy="3672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3347864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34" y="5282988"/>
            <a:ext cx="522276" cy="522276"/>
          </a:xfrm>
          <a:prstGeom prst="rect">
            <a:avLst/>
          </a:prstGeom>
        </p:spPr>
      </p:pic>
      <p:sp>
        <p:nvSpPr>
          <p:cNvPr id="20" name="下箭头 19"/>
          <p:cNvSpPr/>
          <p:nvPr/>
        </p:nvSpPr>
        <p:spPr>
          <a:xfrm>
            <a:off x="5390982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52" y="5282988"/>
            <a:ext cx="522276" cy="522276"/>
          </a:xfrm>
          <a:prstGeom prst="rect">
            <a:avLst/>
          </a:prstGeom>
        </p:spPr>
      </p:pic>
      <p:sp>
        <p:nvSpPr>
          <p:cNvPr id="22" name="下箭头 21"/>
          <p:cNvSpPr/>
          <p:nvPr/>
        </p:nvSpPr>
        <p:spPr>
          <a:xfrm>
            <a:off x="7785466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82988"/>
            <a:ext cx="522276" cy="5222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87824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76056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52320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131840" y="1916832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84068" y="1916832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60332" y="1916832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27884" y="1916832"/>
            <a:ext cx="180020" cy="259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80112" y="1916832"/>
            <a:ext cx="180020" cy="259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380" y="1916832"/>
            <a:ext cx="180020" cy="259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3558" y="47158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Label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>
            <a:stCxn id="27" idx="2"/>
          </p:cNvCxnSpPr>
          <p:nvPr/>
        </p:nvCxnSpPr>
        <p:spPr>
          <a:xfrm flipH="1">
            <a:off x="2318120" y="4509120"/>
            <a:ext cx="90373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35896" y="47158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30" idx="2"/>
          </p:cNvCxnSpPr>
          <p:nvPr/>
        </p:nvCxnSpPr>
        <p:spPr>
          <a:xfrm>
            <a:off x="3617894" y="4509120"/>
            <a:ext cx="9001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箭头 41"/>
          <p:cNvSpPr/>
          <p:nvPr/>
        </p:nvSpPr>
        <p:spPr>
          <a:xfrm>
            <a:off x="2189602" y="3032956"/>
            <a:ext cx="654206" cy="144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4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8" grpId="0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06084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206084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736" y="206084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800" y="206084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864" y="206084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3928" y="206084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16195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7744" y="16195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16195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x4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19872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x5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16195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660232" y="1772816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12360" y="1196752"/>
            <a:ext cx="576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</a:t>
            </a:r>
          </a:p>
          <a:p>
            <a:r>
              <a:rPr lang="en-US" altLang="zh-CN" dirty="0" smtClean="0"/>
              <a:t>X2</a:t>
            </a:r>
          </a:p>
          <a:p>
            <a:r>
              <a:rPr lang="en-US" altLang="zh-CN" dirty="0" smtClean="0"/>
              <a:t>X3</a:t>
            </a:r>
          </a:p>
          <a:p>
            <a:r>
              <a:rPr lang="en-US" altLang="zh-CN" dirty="0" smtClean="0"/>
              <a:t>X4</a:t>
            </a:r>
          </a:p>
          <a:p>
            <a:r>
              <a:rPr lang="en-US" altLang="zh-CN" dirty="0" smtClean="0"/>
              <a:t>X5</a:t>
            </a:r>
          </a:p>
          <a:p>
            <a:r>
              <a:rPr lang="en-US" altLang="zh-CN" dirty="0" smtClean="0"/>
              <a:t>x6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868144" y="3284984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452320" y="3284984"/>
            <a:ext cx="1008112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7" idx="4"/>
            <a:endCxn id="19" idx="0"/>
          </p:cNvCxnSpPr>
          <p:nvPr/>
        </p:nvCxnSpPr>
        <p:spPr>
          <a:xfrm flipH="1">
            <a:off x="6372200" y="2492896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4"/>
            <a:endCxn id="20" idx="0"/>
          </p:cNvCxnSpPr>
          <p:nvPr/>
        </p:nvCxnSpPr>
        <p:spPr>
          <a:xfrm>
            <a:off x="7164288" y="2492896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84168" y="4194954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</a:t>
            </a:r>
          </a:p>
          <a:p>
            <a:r>
              <a:rPr lang="en-US" altLang="zh-CN" dirty="0" smtClean="0"/>
              <a:t>X4</a:t>
            </a:r>
          </a:p>
          <a:p>
            <a:r>
              <a:rPr lang="en-US" altLang="zh-CN" dirty="0" smtClean="0"/>
              <a:t>X5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4128" y="181346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Fea,v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12360" y="4233862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X2</a:t>
            </a:r>
          </a:p>
          <a:p>
            <a:r>
              <a:rPr lang="en-US" altLang="zh-CN" dirty="0" smtClean="0"/>
              <a:t>X3</a:t>
            </a:r>
          </a:p>
          <a:p>
            <a:r>
              <a:rPr lang="en-US" altLang="zh-CN" dirty="0" smtClean="0"/>
              <a:t>X6</a:t>
            </a:r>
          </a:p>
        </p:txBody>
      </p:sp>
      <p:sp>
        <p:nvSpPr>
          <p:cNvPr id="28" name="矩形 27"/>
          <p:cNvSpPr/>
          <p:nvPr/>
        </p:nvSpPr>
        <p:spPr>
          <a:xfrm>
            <a:off x="1043608" y="350100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19672" y="350100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5736" y="350100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71800" y="350100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47864" y="350100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23928" y="350100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4008" y="203832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table</a:t>
            </a:r>
            <a:endParaRPr lang="zh-CN" altLang="en-US" dirty="0"/>
          </a:p>
        </p:txBody>
      </p:sp>
      <p:sp>
        <p:nvSpPr>
          <p:cNvPr id="35" name="下箭头 34"/>
          <p:cNvSpPr/>
          <p:nvPr/>
        </p:nvSpPr>
        <p:spPr>
          <a:xfrm>
            <a:off x="2483768" y="2684659"/>
            <a:ext cx="216024" cy="600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43808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22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1881681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11860" y="1916832"/>
            <a:ext cx="180020" cy="259228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1916832"/>
            <a:ext cx="180020" cy="2592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6356" y="1916832"/>
            <a:ext cx="180020" cy="25922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l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4288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3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427984" y="1196752"/>
            <a:ext cx="0" cy="3672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32240" y="1124744"/>
            <a:ext cx="0" cy="3672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3347864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34" y="5282988"/>
            <a:ext cx="522276" cy="522276"/>
          </a:xfrm>
          <a:prstGeom prst="rect">
            <a:avLst/>
          </a:prstGeom>
        </p:spPr>
      </p:pic>
      <p:sp>
        <p:nvSpPr>
          <p:cNvPr id="20" name="下箭头 19"/>
          <p:cNvSpPr/>
          <p:nvPr/>
        </p:nvSpPr>
        <p:spPr>
          <a:xfrm>
            <a:off x="5390982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52" y="5282988"/>
            <a:ext cx="522276" cy="522276"/>
          </a:xfrm>
          <a:prstGeom prst="rect">
            <a:avLst/>
          </a:prstGeom>
        </p:spPr>
      </p:pic>
      <p:sp>
        <p:nvSpPr>
          <p:cNvPr id="22" name="下箭头 21"/>
          <p:cNvSpPr/>
          <p:nvPr/>
        </p:nvSpPr>
        <p:spPr>
          <a:xfrm>
            <a:off x="7785466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82988"/>
            <a:ext cx="522276" cy="5222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87824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76056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52320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131840" y="1916832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84068" y="1916832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60332" y="1916832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27884" y="1916832"/>
            <a:ext cx="180020" cy="259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80112" y="1916832"/>
            <a:ext cx="180020" cy="259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92380" y="1916832"/>
            <a:ext cx="180020" cy="259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3558" y="47158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Label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>
            <a:stCxn id="27" idx="2"/>
          </p:cNvCxnSpPr>
          <p:nvPr/>
        </p:nvCxnSpPr>
        <p:spPr>
          <a:xfrm flipH="1">
            <a:off x="2318120" y="4509120"/>
            <a:ext cx="90373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35896" y="47158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30" idx="2"/>
          </p:cNvCxnSpPr>
          <p:nvPr/>
        </p:nvCxnSpPr>
        <p:spPr>
          <a:xfrm>
            <a:off x="3617894" y="4509120"/>
            <a:ext cx="9001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779912" y="1916832"/>
            <a:ext cx="180020" cy="2592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490051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table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2"/>
          </p:cNvCxnSpPr>
          <p:nvPr/>
        </p:nvCxnSpPr>
        <p:spPr>
          <a:xfrm>
            <a:off x="3869922" y="4509120"/>
            <a:ext cx="41404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832140" y="1916832"/>
            <a:ext cx="180020" cy="2592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44408" y="1916832"/>
            <a:ext cx="180020" cy="2592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" name="十字星 16"/>
          <p:cNvSpPr/>
          <p:nvPr/>
        </p:nvSpPr>
        <p:spPr>
          <a:xfrm>
            <a:off x="5400092" y="835805"/>
            <a:ext cx="324036" cy="36004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弧形箭头 34"/>
          <p:cNvSpPr/>
          <p:nvPr/>
        </p:nvSpPr>
        <p:spPr>
          <a:xfrm>
            <a:off x="5580112" y="5733256"/>
            <a:ext cx="2070230" cy="4726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下弧形箭头 41"/>
          <p:cNvSpPr/>
          <p:nvPr/>
        </p:nvSpPr>
        <p:spPr>
          <a:xfrm flipH="1">
            <a:off x="3892515" y="5820943"/>
            <a:ext cx="1491299" cy="4006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1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/>
      <p:bldP spid="37" grpId="0" animBg="1"/>
      <p:bldP spid="39" grpId="0" animBg="1"/>
      <p:bldP spid="17" grpId="0" animBg="1"/>
      <p:bldP spid="35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算法介绍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一般的有监督机器学习问题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训练数据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…,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 smtClean="0"/>
                  <a:t>,n</a:t>
                </a:r>
                <a:r>
                  <a:rPr lang="zh-CN" altLang="en-US" dirty="0" smtClean="0"/>
                  <a:t>个样本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zh-CN" altLang="en-US" sz="3200" dirty="0"/>
                  <a:t>损失函数</a:t>
                </a:r>
                <a:r>
                  <a:rPr lang="en-US" altLang="zh-CN" sz="3200" dirty="0"/>
                  <a:t>(loss function</a:t>
                </a:r>
                <a:r>
                  <a:rPr lang="en-US" altLang="zh-CN" sz="3200" dirty="0" smtClean="0"/>
                  <a:t>)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),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zh-CN" altLang="en-US" sz="3200" dirty="0" smtClean="0"/>
                  <a:t>目标</a:t>
                </a:r>
                <a:r>
                  <a:rPr lang="en-US" altLang="zh-CN" sz="3200" dirty="0" smtClean="0"/>
                  <a:t>,</a:t>
                </a:r>
                <a:r>
                  <a:rPr lang="zh-CN" altLang="en-US" sz="3200" dirty="0" smtClean="0"/>
                  <a:t>寻找一个</a:t>
                </a:r>
                <a:r>
                  <a:rPr lang="en-US" altLang="zh-CN" sz="3200" dirty="0" smtClean="0"/>
                  <a:t>F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𝑎𝑟𝑔𝑚𝑖𝑛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L</m:t>
                    </m:r>
                    <m:r>
                      <a:rPr lang="en-US" altLang="zh-CN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Y</m:t>
                    </m:r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02336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6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数据并行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9902" y="1916832"/>
            <a:ext cx="180020" cy="259228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130" y="1916832"/>
            <a:ext cx="180020" cy="2592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4398" y="1916832"/>
            <a:ext cx="180020" cy="25922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7834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l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6066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42330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3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606026" y="1196752"/>
            <a:ext cx="0" cy="3672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910282" y="1124744"/>
            <a:ext cx="0" cy="3672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2525906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76" y="5282988"/>
            <a:ext cx="522276" cy="522276"/>
          </a:xfrm>
          <a:prstGeom prst="rect">
            <a:avLst/>
          </a:prstGeom>
        </p:spPr>
      </p:pic>
      <p:sp>
        <p:nvSpPr>
          <p:cNvPr id="20" name="下箭头 19"/>
          <p:cNvSpPr/>
          <p:nvPr/>
        </p:nvSpPr>
        <p:spPr>
          <a:xfrm>
            <a:off x="4569024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94" y="5282988"/>
            <a:ext cx="522276" cy="522276"/>
          </a:xfrm>
          <a:prstGeom prst="rect">
            <a:avLst/>
          </a:prstGeom>
        </p:spPr>
      </p:pic>
      <p:sp>
        <p:nvSpPr>
          <p:cNvPr id="22" name="下箭头 21"/>
          <p:cNvSpPr/>
          <p:nvPr/>
        </p:nvSpPr>
        <p:spPr>
          <a:xfrm>
            <a:off x="6963508" y="4581128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78" y="5282988"/>
            <a:ext cx="522276" cy="5222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5866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54098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0362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309882" y="1916832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62110" y="1916832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8374" y="1916832"/>
            <a:ext cx="180020" cy="25922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5926" y="1916832"/>
            <a:ext cx="180020" cy="259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58154" y="1916832"/>
            <a:ext cx="180020" cy="259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70422" y="1916832"/>
            <a:ext cx="180020" cy="259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1600" y="47158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Label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>
            <a:stCxn id="27" idx="2"/>
          </p:cNvCxnSpPr>
          <p:nvPr/>
        </p:nvCxnSpPr>
        <p:spPr>
          <a:xfrm flipH="1">
            <a:off x="1496162" y="4509120"/>
            <a:ext cx="90373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3938" y="47158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30" idx="2"/>
          </p:cNvCxnSpPr>
          <p:nvPr/>
        </p:nvCxnSpPr>
        <p:spPr>
          <a:xfrm>
            <a:off x="2795936" y="4509120"/>
            <a:ext cx="9001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957954" y="1916832"/>
            <a:ext cx="180020" cy="2592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3978" y="490051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table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2"/>
          </p:cNvCxnSpPr>
          <p:nvPr/>
        </p:nvCxnSpPr>
        <p:spPr>
          <a:xfrm>
            <a:off x="3047964" y="4509120"/>
            <a:ext cx="41404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10182" y="1916832"/>
            <a:ext cx="180020" cy="2592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22450" y="1916832"/>
            <a:ext cx="180020" cy="2592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67644" y="2564904"/>
            <a:ext cx="6948772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331640" y="3645024"/>
            <a:ext cx="6948772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9732" y="620688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620688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5756" y="620688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1780" y="620688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1886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l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522276" cy="5222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07704" y="19168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535996" y="620688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55976" y="620688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52020" y="620688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68044" y="620688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9952" y="1886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2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40768"/>
            <a:ext cx="522276" cy="5222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83968" y="19168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984268" y="620688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04248" y="620688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92" y="620688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16316" y="620688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88224" y="1886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3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40768"/>
            <a:ext cx="522276" cy="52227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32240" y="19168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159732" y="2564904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79712" y="2564904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75756" y="256490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91780" y="2564904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84984"/>
            <a:ext cx="522276" cy="52227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7704" y="38610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35996" y="2564904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55976" y="2564904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52020" y="256490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68044" y="2564904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84984"/>
            <a:ext cx="522276" cy="52227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283968" y="38610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5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984268" y="2564904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04248" y="2564904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200292" y="256490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16316" y="2564904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84984"/>
            <a:ext cx="522276" cy="52227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732240" y="38610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6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159732" y="4581128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79712" y="4581128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375756" y="4581128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91780" y="4581128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01208"/>
            <a:ext cx="522276" cy="52227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907704" y="5877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7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535996" y="4581128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55976" y="4581128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52020" y="4581128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68044" y="4581128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301208"/>
            <a:ext cx="522276" cy="52227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283968" y="5877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984268" y="4581128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04248" y="4581128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200292" y="4581128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16316" y="4581128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301208"/>
            <a:ext cx="522276" cy="52227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732240" y="5877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9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56376" y="692696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44408" y="83671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956376" y="1412776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44408" y="155679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Fea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956376" y="220486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52928" y="234888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956376" y="2996952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16416" y="2987660"/>
            <a:ext cx="7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</a:t>
            </a:r>
          </a:p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84368" y="188640"/>
            <a:ext cx="1187624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046386" y="251356"/>
            <a:ext cx="8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5676" y="755412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755412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1700" y="755412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7724" y="755412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33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75492"/>
            <a:ext cx="522276" cy="5222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20515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55676" y="2699628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2699628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1700" y="2699628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87724" y="2699628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19708"/>
            <a:ext cx="522276" cy="5222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3648" y="39957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55676" y="4715852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5656" y="4715852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1700" y="4715852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7724" y="4715852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35932"/>
            <a:ext cx="522276" cy="5222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03648" y="60119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7504" y="692696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83671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7504" y="1412776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155679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Fea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7504" y="220486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056" y="234888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7504" y="2996952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544" y="2987660"/>
            <a:ext cx="7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</a:t>
            </a:r>
          </a:p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496" y="188640"/>
            <a:ext cx="1187624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7514" y="251356"/>
            <a:ext cx="8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图例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483768" y="836712"/>
            <a:ext cx="72008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419872" y="836712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L_sum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788024" y="836712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L_count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56176" y="836712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_sum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524328" y="836712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_count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0518" y="1412776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L_sum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L_sum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L_count+R_sum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R_sum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R_count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2483768" y="2132856"/>
            <a:ext cx="72008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419872" y="2132856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L_sum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88024" y="2132856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L_count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156176" y="2132856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_sum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524328" y="2132856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_count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483768" y="3356992"/>
            <a:ext cx="72008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419872" y="3356992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L_sum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788024" y="3356992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L_count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156176" y="3356992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_sum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524328" y="3356992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_count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483768" y="4581128"/>
            <a:ext cx="72008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419872" y="4581128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L_sum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788024" y="4581128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L_count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156176" y="4581128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_sum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524328" y="4581128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_count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35896" y="2699628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L_sum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L_sum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L_count+R_sum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R_sum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R_count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635896" y="399577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L_sum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L_sum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L_count+R_sum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R_sum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R_count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635896" y="5291916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L_sum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L_sum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L_count+R_sum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R_sum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R_count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3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92" grpId="0"/>
      <p:bldP spid="93" grpId="0"/>
      <p:bldP spid="9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5676" y="323364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323364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1700" y="32336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7724" y="323364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-108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43444"/>
            <a:ext cx="522276" cy="5222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55676" y="1988840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1988840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1700" y="1988840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87724" y="1988840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522276" cy="5222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3648" y="31409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55676" y="3645024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5656" y="3645024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1700" y="364502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7724" y="3645024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365104"/>
            <a:ext cx="522276" cy="5222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03648" y="4941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7504" y="692696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83671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7504" y="1412776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155679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Fea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7504" y="220486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056" y="234888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7504" y="2996952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544" y="2987660"/>
            <a:ext cx="7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</a:t>
            </a:r>
          </a:p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496" y="188640"/>
            <a:ext cx="1187624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7514" y="251356"/>
            <a:ext cx="8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图例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355976" y="0"/>
            <a:ext cx="648072" cy="32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499992" y="33265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499992" y="66598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99992" y="1052736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99992" y="1386064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339752" y="3233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sum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6206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count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39752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right sum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5364088" y="0"/>
            <a:ext cx="648072" cy="32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508104" y="33265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508104" y="66598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508104" y="1052736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08104" y="1386064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444208" y="0"/>
            <a:ext cx="648072" cy="32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588224" y="33265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588224" y="66598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588224" y="1052736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6588224" y="1386064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7452320" y="0"/>
            <a:ext cx="648072" cy="32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596336" y="33265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7596336" y="66598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596336" y="1052736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596336" y="1386064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13314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right count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4499992" y="1844824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499992" y="2178152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499992" y="2564904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499992" y="2898232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339752" y="18355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sum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339752" y="21328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count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397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right sum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5508104" y="1844824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5508104" y="2178152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5508104" y="2564904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508104" y="2898232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588224" y="1844824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6588224" y="2178152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6588224" y="2564904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6588224" y="2898232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7596336" y="1844824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7596336" y="2178152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7596336" y="2564904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7596336" y="2898232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39752" y="28436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right count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99992" y="3582308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4499992" y="3915636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4499992" y="4302388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4499992" y="4635716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39752" y="35730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sum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39752" y="38703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count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39752" y="42303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right sum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5508104" y="3582308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5508104" y="3915636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5508104" y="4302388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5508104" y="4635716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6588224" y="3582308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6588224" y="3915636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6588224" y="4302388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圆角矩形 91"/>
          <p:cNvSpPr/>
          <p:nvPr/>
        </p:nvSpPr>
        <p:spPr>
          <a:xfrm>
            <a:off x="6588224" y="4635716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7596336" y="3582308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7596336" y="3915636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7596336" y="4302388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7596336" y="4635716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339752" y="45811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right count</a:t>
            </a:r>
            <a:endParaRPr lang="zh-CN" altLang="en-US" dirty="0"/>
          </a:p>
        </p:txBody>
      </p:sp>
      <p:sp>
        <p:nvSpPr>
          <p:cNvPr id="98" name="下箭头 97"/>
          <p:cNvSpPr/>
          <p:nvPr/>
        </p:nvSpPr>
        <p:spPr>
          <a:xfrm>
            <a:off x="5220072" y="5125834"/>
            <a:ext cx="288032" cy="391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79613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ALL_Reduce</a:t>
            </a:r>
            <a:r>
              <a:rPr lang="en-US" altLang="zh-CN" dirty="0" smtClean="0"/>
              <a:t> SUM</a:t>
            </a:r>
            <a:endParaRPr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4535996" y="545451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4535996" y="578784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4535996" y="6174596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4535996" y="6507924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375756" y="54452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left sum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375756" y="57425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left count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375756" y="61025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right sum</a:t>
            </a:r>
            <a:endParaRPr lang="zh-CN" altLang="en-US" dirty="0"/>
          </a:p>
        </p:txBody>
      </p:sp>
      <p:sp>
        <p:nvSpPr>
          <p:cNvPr id="108" name="圆角矩形 107"/>
          <p:cNvSpPr/>
          <p:nvPr/>
        </p:nvSpPr>
        <p:spPr>
          <a:xfrm>
            <a:off x="5544108" y="545451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5544108" y="578784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5544108" y="6174596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5544108" y="6507924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6624228" y="545451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6624228" y="578784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矩形 113"/>
          <p:cNvSpPr/>
          <p:nvPr/>
        </p:nvSpPr>
        <p:spPr>
          <a:xfrm>
            <a:off x="6624228" y="6174596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6624228" y="6507924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7632340" y="545451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632340" y="578784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7632340" y="6174596"/>
            <a:ext cx="360040" cy="3147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7632340" y="6507924"/>
            <a:ext cx="360040" cy="314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375756" y="64533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right 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 animBg="1"/>
      <p:bldP spid="99" grpId="0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5676" y="323364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323364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1700" y="32336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7724" y="323364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-108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43444"/>
            <a:ext cx="522276" cy="5222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55676" y="1988840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1988840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1700" y="1988840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87724" y="1988840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522276" cy="5222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3648" y="31409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55676" y="3645024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5656" y="3645024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1700" y="364502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7724" y="3645024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365104"/>
            <a:ext cx="522276" cy="5222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03648" y="4941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 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7504" y="692696"/>
            <a:ext cx="180020" cy="64807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83671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7504" y="1412776"/>
            <a:ext cx="180020" cy="6480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155679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Fea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7504" y="2204864"/>
            <a:ext cx="18002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056" y="234888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7504" y="2996952"/>
            <a:ext cx="180020" cy="648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544" y="2987660"/>
            <a:ext cx="7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</a:t>
            </a:r>
          </a:p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496" y="188640"/>
            <a:ext cx="1187624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7514" y="251356"/>
            <a:ext cx="8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图例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355976" y="0"/>
            <a:ext cx="648072" cy="32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499992" y="33265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499992" y="66598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339752" y="3233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sum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6206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count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5364088" y="0"/>
            <a:ext cx="648072" cy="32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508104" y="33265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508104" y="66598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444208" y="0"/>
            <a:ext cx="648072" cy="32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588224" y="33265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588224" y="66598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7452320" y="0"/>
            <a:ext cx="648072" cy="32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596336" y="33265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7596336" y="66598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499992" y="1844824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499992" y="2178152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339752" y="18355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sum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339752" y="21328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count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5508104" y="1844824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5508104" y="2178152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588224" y="1844824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6588224" y="2178152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7596336" y="1844824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7596336" y="2178152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4499992" y="3582308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4499992" y="3915636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39752" y="35730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sum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39752" y="38703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left count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5508104" y="3582308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5508104" y="3915636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6588224" y="3582308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6588224" y="3915636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7596336" y="3582308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7596336" y="3915636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下箭头 97"/>
          <p:cNvSpPr/>
          <p:nvPr/>
        </p:nvSpPr>
        <p:spPr>
          <a:xfrm>
            <a:off x="5220072" y="5125834"/>
            <a:ext cx="288032" cy="391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79613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ALL_Reduce</a:t>
            </a:r>
            <a:r>
              <a:rPr lang="en-US" altLang="zh-CN" dirty="0" smtClean="0"/>
              <a:t> SUM</a:t>
            </a:r>
            <a:endParaRPr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4535996" y="545451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4535996" y="578784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375756" y="54452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left sum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375756" y="57425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left count</a:t>
            </a:r>
            <a:endParaRPr lang="zh-CN" altLang="en-US" dirty="0"/>
          </a:p>
        </p:txBody>
      </p:sp>
      <p:sp>
        <p:nvSpPr>
          <p:cNvPr id="108" name="圆角矩形 107"/>
          <p:cNvSpPr/>
          <p:nvPr/>
        </p:nvSpPr>
        <p:spPr>
          <a:xfrm>
            <a:off x="5544108" y="545451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5544108" y="578784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6624228" y="545451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6624228" y="578784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7632340" y="5454516"/>
            <a:ext cx="360040" cy="3147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632340" y="5787844"/>
            <a:ext cx="360040" cy="3147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 value list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71800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样本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75856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79912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3968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788024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92080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868144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372200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76256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380312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84368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388424" y="1484784"/>
            <a:ext cx="360040" cy="314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203848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707904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211960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16016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220072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724128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00192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04248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308304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812360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316416" y="1412776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3608" y="24208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Split value 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987824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491880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95936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499992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076056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580112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084168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588224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164288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668344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8172400" y="2538192"/>
            <a:ext cx="360040" cy="3147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3779912" y="1124744"/>
            <a:ext cx="0" cy="11521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788024" y="1124744"/>
            <a:ext cx="0" cy="11521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796136" y="1124744"/>
            <a:ext cx="0" cy="11521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876256" y="1124744"/>
            <a:ext cx="0" cy="11521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884368" y="1124744"/>
            <a:ext cx="0" cy="11521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3608" y="371877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Split value 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635896" y="3875504"/>
            <a:ext cx="360040" cy="31474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644008" y="3875504"/>
            <a:ext cx="360040" cy="31474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724128" y="3875504"/>
            <a:ext cx="360040" cy="31474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732240" y="3875504"/>
            <a:ext cx="360040" cy="31474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740352" y="3861048"/>
            <a:ext cx="360040" cy="31474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通信时间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514414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特征个数 </a:t>
            </a:r>
            <a:r>
              <a:rPr lang="en-US" altLang="zh-CN" sz="2800" dirty="0" err="1" smtClean="0"/>
              <a:t>fea_count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数据并行度 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组， 总</a:t>
            </a:r>
            <a:r>
              <a:rPr lang="en-US" altLang="zh-CN" sz="2800" dirty="0" smtClean="0"/>
              <a:t>work</a:t>
            </a:r>
            <a:r>
              <a:rPr lang="zh-CN" altLang="en-US" sz="2800" dirty="0" smtClean="0"/>
              <a:t>数  </a:t>
            </a:r>
            <a:r>
              <a:rPr lang="en-US" altLang="zh-CN" sz="2800" dirty="0" err="1" smtClean="0"/>
              <a:t>fea_count</a:t>
            </a:r>
            <a:r>
              <a:rPr lang="en-US" altLang="zh-CN" sz="2800" dirty="0" smtClean="0"/>
              <a:t> * K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648" y="2636912"/>
                <a:ext cx="741682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Min V : Reduce local sum and weight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>
                          <a:latin typeface="Cambria Math"/>
                        </a:rPr>
                        <m:t>N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𝑢𝑚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_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𝑠𝑝𝑙𝑖𝑡𝑠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∗2∗4∗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≈8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𝑘𝑏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𝐾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636912"/>
                <a:ext cx="7416824" cy="1231106"/>
              </a:xfrm>
              <a:prstGeom prst="rect">
                <a:avLst/>
              </a:prstGeom>
              <a:blipFill rotWithShape="1">
                <a:blip r:embed="rId2"/>
                <a:stretch>
                  <a:fillRect l="-1643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3648" y="3782070"/>
                <a:ext cx="676875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Min Feature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∗4∗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𝑐𝑜𝑢𝑛𝑡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  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𝑏𝑦𝑡𝑒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82070"/>
                <a:ext cx="6768752" cy="1231106"/>
              </a:xfrm>
              <a:prstGeom prst="rect">
                <a:avLst/>
              </a:prstGeom>
              <a:blipFill rotWithShape="1">
                <a:blip r:embed="rId3"/>
                <a:stretch>
                  <a:fillRect l="-1800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3648" y="5078214"/>
                <a:ext cx="5040560" cy="160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Node table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8∗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den>
                      </m:f>
                      <m:r>
                        <a:rPr lang="en-US" altLang="zh-CN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byte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078214"/>
                <a:ext cx="5040560" cy="1606850"/>
              </a:xfrm>
              <a:prstGeom prst="rect">
                <a:avLst/>
              </a:prstGeom>
              <a:blipFill rotWithShape="1">
                <a:blip r:embed="rId4"/>
                <a:stretch>
                  <a:fillRect l="-2418" t="-3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9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48478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亿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千万数据，特征</a:t>
            </a:r>
            <a:r>
              <a:rPr lang="en-US" altLang="zh-CN" sz="2400" dirty="0" smtClean="0"/>
              <a:t>150</a:t>
            </a:r>
          </a:p>
          <a:p>
            <a:r>
              <a:rPr lang="zh-CN" altLang="en-US" sz="2400" dirty="0" smtClean="0"/>
              <a:t>单棵树叶子结点</a:t>
            </a:r>
            <a:r>
              <a:rPr lang="en-US" altLang="zh-CN" sz="2400" dirty="0" smtClean="0"/>
              <a:t>32  500</a:t>
            </a:r>
            <a:r>
              <a:rPr lang="zh-CN" altLang="en-US" sz="2400" dirty="0" smtClean="0"/>
              <a:t>棵树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73209"/>
              </p:ext>
            </p:extLst>
          </p:nvPr>
        </p:nvGraphicFramePr>
        <p:xfrm>
          <a:off x="1547664" y="2788136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数据并发度</a:t>
                      </a:r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平均计算梯度时间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平均建树时间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 sec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114.7</a:t>
                      </a:r>
                      <a:r>
                        <a:rPr lang="en-US" altLang="zh-CN" baseline="0" dirty="0" smtClean="0"/>
                        <a:t> sec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18.01h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 sec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60.3 sec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9.48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1.89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en-US" altLang="zh-CN" baseline="0" dirty="0" smtClean="0"/>
                        <a:t> sec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32.2 sec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5.02h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sec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2.66h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6.75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sec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1.69h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10.63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15781"/>
            <a:ext cx="5362276" cy="40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算法介绍</a:t>
            </a:r>
            <a:endParaRPr lang="en-US" altLang="zh-CN" dirty="0" smtClean="0"/>
          </a:p>
          <a:p>
            <a:r>
              <a:rPr lang="en-US" altLang="zh-CN" dirty="0" smtClean="0"/>
              <a:t>GBDT</a:t>
            </a:r>
            <a:r>
              <a:rPr lang="zh-CN" altLang="en-US" dirty="0" smtClean="0"/>
              <a:t>实现原理</a:t>
            </a:r>
            <a:endParaRPr lang="en-US" altLang="zh-CN" dirty="0" smtClean="0"/>
          </a:p>
          <a:p>
            <a:r>
              <a:rPr lang="en-US" altLang="zh-CN" dirty="0" smtClean="0"/>
              <a:t>GBDT</a:t>
            </a:r>
            <a:r>
              <a:rPr lang="zh-CN" altLang="en-US" dirty="0" smtClean="0"/>
              <a:t>并行实现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7130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协同过滤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LR</a:t>
            </a:r>
            <a:r>
              <a:rPr lang="zh-CN" altLang="en-US" dirty="0" smtClean="0"/>
              <a:t>点击率预测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8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常见的回归问题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Squared error</a:t>
                </a:r>
              </a:p>
              <a:p>
                <a:pPr marL="4023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 absolute error</a:t>
                </a:r>
              </a:p>
              <a:p>
                <a:pPr marL="4023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803293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Ranking- pairwise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pair</a:t>
            </a:r>
          </a:p>
          <a:p>
            <a:pPr lvl="1"/>
            <a:r>
              <a:rPr lang="en-US" altLang="zh-CN" dirty="0" smtClean="0"/>
              <a:t>Click  &gt;&gt;  non click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Cart &amp; buy &gt;&gt; click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571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</a:t>
            </a:r>
            <a:r>
              <a:rPr lang="en-US" altLang="zh-CN" dirty="0" err="1" smtClean="0"/>
              <a:t>obojective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Click &amp; price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Price high &gt;&gt; price 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629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收藏夹</a:t>
            </a:r>
            <a:r>
              <a:rPr lang="en-US" altLang="zh-CN" dirty="0" smtClean="0"/>
              <a:t>-</a:t>
            </a:r>
            <a:r>
              <a:rPr lang="zh-CN" altLang="en-US" dirty="0" smtClean="0"/>
              <a:t>猜你喜欢</a:t>
            </a:r>
            <a:endParaRPr lang="zh-CN" altLang="zh-CN" dirty="0"/>
          </a:p>
          <a:p>
            <a:pPr lvl="1"/>
            <a:r>
              <a:rPr lang="zh-CN" altLang="en-US" dirty="0" smtClean="0"/>
              <a:t>点击率</a:t>
            </a:r>
            <a:r>
              <a:rPr lang="zh-CN" altLang="en-US" dirty="0" smtClean="0"/>
              <a:t>、转化率、客单价、引导成交的全面提升</a:t>
            </a:r>
            <a:endParaRPr lang="zh-CN" altLang="en-US" dirty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手淘</a:t>
            </a:r>
            <a:r>
              <a:rPr lang="zh-CN" altLang="zh-CN" dirty="0" smtClean="0"/>
              <a:t>试用</a:t>
            </a:r>
            <a:r>
              <a:rPr lang="zh-CN" altLang="en-US" dirty="0" smtClean="0"/>
              <a:t>品推荐</a:t>
            </a:r>
            <a:endParaRPr lang="zh-CN" altLang="zh-CN" dirty="0"/>
          </a:p>
          <a:p>
            <a:pPr lvl="1"/>
            <a:r>
              <a:rPr lang="zh-CN" altLang="en-US" dirty="0" smtClean="0"/>
              <a:t>点击率</a:t>
            </a:r>
            <a:r>
              <a:rPr lang="zh-CN" altLang="en-US" dirty="0" smtClean="0"/>
              <a:t>显著提升</a:t>
            </a:r>
            <a:endParaRPr lang="en-US" altLang="zh-CN" dirty="0"/>
          </a:p>
          <a:p>
            <a:pPr lvl="0"/>
            <a:r>
              <a:rPr lang="zh-CN" altLang="zh-CN" dirty="0"/>
              <a:t>已买到</a:t>
            </a:r>
            <a:r>
              <a:rPr lang="zh-CN" altLang="zh-CN" dirty="0" smtClean="0"/>
              <a:t>宝贝</a:t>
            </a:r>
            <a:r>
              <a:rPr lang="en-US" altLang="zh-CN" dirty="0" smtClean="0"/>
              <a:t>-</a:t>
            </a:r>
            <a:r>
              <a:rPr lang="zh-CN" altLang="zh-CN" dirty="0" smtClean="0"/>
              <a:t>猜</a:t>
            </a:r>
            <a:r>
              <a:rPr lang="zh-CN" altLang="zh-CN" dirty="0"/>
              <a:t>你</a:t>
            </a:r>
            <a:r>
              <a:rPr lang="zh-CN" altLang="zh-CN" dirty="0" smtClean="0"/>
              <a:t>喜欢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点击率</a:t>
            </a:r>
            <a:r>
              <a:rPr lang="zh-CN" altLang="en-US" dirty="0" smtClean="0"/>
              <a:t>显著提升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708999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集团内业务应用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sz="2700" b="1" dirty="0" smtClean="0"/>
              <a:t>共享平台、</a:t>
            </a:r>
            <a:r>
              <a:rPr lang="zh-CN" altLang="en-US" sz="2700" b="1" dirty="0"/>
              <a:t>搜索、</a:t>
            </a:r>
            <a:r>
              <a:rPr lang="en-US" altLang="zh-CN" sz="2700" b="1" dirty="0"/>
              <a:t>B2B</a:t>
            </a:r>
            <a:r>
              <a:rPr lang="zh-CN" altLang="en-US" sz="2700" b="1" dirty="0"/>
              <a:t>、蚂蚁金服、阿里妈妈、</a:t>
            </a:r>
            <a:r>
              <a:rPr lang="en-US" altLang="zh-CN" sz="2700" b="1" dirty="0"/>
              <a:t>CDO</a:t>
            </a:r>
            <a:r>
              <a:rPr lang="zh-CN" altLang="en-US" sz="2700" b="1" dirty="0"/>
              <a:t>、天猫、</a:t>
            </a:r>
            <a:r>
              <a:rPr lang="en-US" altLang="zh-CN" sz="2700" b="1" dirty="0"/>
              <a:t>OS</a:t>
            </a:r>
            <a:r>
              <a:rPr lang="zh-CN" altLang="en-US" sz="2700" b="1" dirty="0"/>
              <a:t>、</a:t>
            </a:r>
            <a:r>
              <a:rPr lang="en-US" altLang="zh-CN" sz="2700" b="1" dirty="0" err="1"/>
              <a:t>iDST</a:t>
            </a:r>
            <a:r>
              <a:rPr lang="zh-CN" altLang="en-US" sz="2700" b="1" dirty="0"/>
              <a:t>、淘宝技术部、菜鸟、国际事业</a:t>
            </a:r>
            <a:r>
              <a:rPr lang="zh-CN" altLang="en-US" sz="2700" b="1" dirty="0" smtClean="0"/>
              <a:t>部等十几个</a:t>
            </a:r>
            <a:r>
              <a:rPr lang="en-US" altLang="zh-CN" sz="2700" b="1" dirty="0" smtClean="0"/>
              <a:t>BU</a:t>
            </a:r>
            <a:r>
              <a:rPr lang="zh-CN" altLang="en-US" sz="2700" b="1" dirty="0" smtClean="0"/>
              <a:t>的</a:t>
            </a:r>
            <a:r>
              <a:rPr lang="zh-CN" altLang="en-US" sz="2700" b="1" dirty="0"/>
              <a:t>重要</a:t>
            </a:r>
            <a:r>
              <a:rPr lang="zh-CN" altLang="en-US" sz="2700" b="1" dirty="0" smtClean="0"/>
              <a:t>业务应用</a:t>
            </a:r>
            <a:endParaRPr lang="zh-CN" altLang="en-US" sz="2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46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算法开放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集团外部应用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2363005"/>
            <a:ext cx="33906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御膳</a:t>
            </a:r>
            <a:r>
              <a:rPr lang="zh-CN" altLang="en-US" sz="2800" b="1" dirty="0" smtClean="0"/>
              <a:t>房算法平台</a:t>
            </a:r>
            <a:endParaRPr lang="en-US" altLang="zh-CN" sz="2800" b="1" dirty="0" smtClean="0"/>
          </a:p>
          <a:p>
            <a:r>
              <a:rPr lang="en-US" altLang="zh-CN" sz="2000" dirty="0" smtClean="0"/>
              <a:t>http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pai.yushanfang.com</a:t>
            </a:r>
            <a:endParaRPr lang="zh-CN" altLang="en-US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4"/>
          <a:stretch/>
        </p:blipFill>
        <p:spPr bwMode="auto">
          <a:xfrm>
            <a:off x="5364088" y="1411853"/>
            <a:ext cx="2304256" cy="292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5508104" y="3535017"/>
            <a:ext cx="201622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983" y="4693486"/>
            <a:ext cx="7778821" cy="173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186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2076" y="1052736"/>
            <a:ext cx="32864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3"/>
                </a:solidFill>
                <a:effectLst/>
              </a:rPr>
              <a:t>Q &amp; A</a:t>
            </a:r>
            <a:endParaRPr lang="zh-CN" alt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3356992"/>
            <a:ext cx="576792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zh-CN" alt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分类问题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smtClean="0"/>
                  <a:t>SVM hinge loss</a:t>
                </a:r>
              </a:p>
              <a:p>
                <a:pPr marL="4023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max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Logistic regression loss</a:t>
                </a:r>
              </a:p>
              <a:p>
                <a:pPr marL="4023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⁡(−2∗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708392" cy="52215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排序问题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Gbrank</a:t>
                </a:r>
                <a:endParaRPr lang="en-US" altLang="zh-CN" dirty="0" smtClean="0"/>
              </a:p>
              <a:p>
                <a:pPr marL="4023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⁡(0,−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LambdaMart</a:t>
                </a:r>
                <a:endParaRPr lang="en-US" altLang="zh-CN" dirty="0" smtClean="0"/>
              </a:p>
              <a:p>
                <a:pPr marL="4023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𝜀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𝑎𝑛𝑑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⁡(−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708392" cy="5221560"/>
              </a:xfrm>
              <a:blipFill rotWithShape="1">
                <a:blip r:embed="rId2"/>
                <a:stretch>
                  <a:fillRect t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6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对于参数化的模型</a:t>
                </a:r>
                <a:r>
                  <a:rPr lang="en-US" altLang="zh-CN" dirty="0" smtClean="0"/>
                  <a:t>F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82296" indent="0">
                  <a:buNone/>
                </a:pPr>
                <a:endParaRPr lang="en-US" altLang="zh-CN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82296" indent="0">
                  <a:buNone/>
                </a:pPr>
                <a:endParaRPr lang="en-US" altLang="zh-CN" i="1" dirty="0" smtClean="0"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05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08076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7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3609</TotalTime>
  <Words>3642</Words>
  <Application>Microsoft Office PowerPoint</Application>
  <PresentationFormat>全屏显示(4:3)</PresentationFormat>
  <Paragraphs>658</Paragraphs>
  <Slides>55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夏至</vt:lpstr>
      <vt:lpstr>大规模机器学习算法GBDT及应用</vt:lpstr>
      <vt:lpstr>个人</vt:lpstr>
      <vt:lpstr>大纲</vt:lpstr>
      <vt:lpstr>GBDT算法介绍</vt:lpstr>
      <vt:lpstr>损失函数</vt:lpstr>
      <vt:lpstr>损失函数</vt:lpstr>
      <vt:lpstr>损失函数</vt:lpstr>
      <vt:lpstr>最优解F^∗</vt:lpstr>
      <vt:lpstr>示例</vt:lpstr>
      <vt:lpstr>Gradient descent</vt:lpstr>
      <vt:lpstr>Gradient descent</vt:lpstr>
      <vt:lpstr>Gradient boost</vt:lpstr>
      <vt:lpstr>Gradient boosting</vt:lpstr>
      <vt:lpstr>Gradient boosting</vt:lpstr>
      <vt:lpstr>PowerPoint 演示文稿</vt:lpstr>
      <vt:lpstr>Gradient boosting</vt:lpstr>
      <vt:lpstr>Decision Tree</vt:lpstr>
      <vt:lpstr>Decision Tree</vt:lpstr>
      <vt:lpstr>Gradient boosting Decision Tree</vt:lpstr>
      <vt:lpstr>大纲</vt:lpstr>
      <vt:lpstr>GBDT实现原理</vt:lpstr>
      <vt:lpstr>g(x)拟合f(x) 拟合指标</vt:lpstr>
      <vt:lpstr>Greedy algorithm</vt:lpstr>
      <vt:lpstr>Greedy algorithm</vt:lpstr>
      <vt:lpstr>Min F min V</vt:lpstr>
      <vt:lpstr>MIN v</vt:lpstr>
      <vt:lpstr>MIN v</vt:lpstr>
      <vt:lpstr>MIN v</vt:lpstr>
      <vt:lpstr>MIN v</vt:lpstr>
      <vt:lpstr>MIN v</vt:lpstr>
      <vt:lpstr>Min V</vt:lpstr>
      <vt:lpstr>Min V</vt:lpstr>
      <vt:lpstr>Min v</vt:lpstr>
      <vt:lpstr>MIN v</vt:lpstr>
      <vt:lpstr>Create Tree</vt:lpstr>
      <vt:lpstr>大纲</vt:lpstr>
      <vt:lpstr>GBDT并行原理</vt:lpstr>
      <vt:lpstr>Split</vt:lpstr>
      <vt:lpstr>Update</vt:lpstr>
      <vt:lpstr>数据并行</vt:lpstr>
      <vt:lpstr>PowerPoint 演示文稿</vt:lpstr>
      <vt:lpstr>PowerPoint 演示文稿</vt:lpstr>
      <vt:lpstr>PowerPoint 演示文稿</vt:lpstr>
      <vt:lpstr>PowerPoint 演示文稿</vt:lpstr>
      <vt:lpstr>split value list</vt:lpstr>
      <vt:lpstr>通信时间</vt:lpstr>
      <vt:lpstr>性能测试</vt:lpstr>
      <vt:lpstr>大纲</vt:lpstr>
      <vt:lpstr>推荐场景</vt:lpstr>
      <vt:lpstr>Ranking- pairwise optimization</vt:lpstr>
      <vt:lpstr>Multi-obojective</vt:lpstr>
      <vt:lpstr>结果</vt:lpstr>
      <vt:lpstr>集团内业务应用</vt:lpstr>
      <vt:lpstr>算法开放&amp;集团外部应用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大规模机器学习算法GBDT及应用</dc:title>
  <dc:creator>冰逸</dc:creator>
  <cp:lastModifiedBy>崇慧</cp:lastModifiedBy>
  <cp:revision>132</cp:revision>
  <dcterms:created xsi:type="dcterms:W3CDTF">2015-06-16T07:05:35Z</dcterms:created>
  <dcterms:modified xsi:type="dcterms:W3CDTF">2015-06-30T07:44:45Z</dcterms:modified>
</cp:coreProperties>
</file>