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1" r:id="rId4"/>
    <p:sldId id="267" r:id="rId5"/>
    <p:sldId id="260" r:id="rId6"/>
    <p:sldId id="259" r:id="rId7"/>
    <p:sldId id="263" r:id="rId8"/>
    <p:sldId id="265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5" r:id="rId17"/>
    <p:sldId id="276" r:id="rId18"/>
    <p:sldId id="278" r:id="rId19"/>
    <p:sldId id="277" r:id="rId20"/>
    <p:sldId id="279" r:id="rId21"/>
    <p:sldId id="280" r:id="rId22"/>
    <p:sldId id="282" r:id="rId23"/>
    <p:sldId id="284" r:id="rId24"/>
    <p:sldId id="283" r:id="rId25"/>
    <p:sldId id="285" r:id="rId26"/>
    <p:sldId id="286" r:id="rId27"/>
    <p:sldId id="290" r:id="rId28"/>
    <p:sldId id="287" r:id="rId29"/>
    <p:sldId id="288" r:id="rId30"/>
    <p:sldId id="289" r:id="rId31"/>
    <p:sldId id="29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497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6BF8A-A2B4-4122-A18C-D4E4AEC411F7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059B6-4BF9-477F-B85F-EE7CA0DF1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5400" b="0" i="0" dirty="0">
              <a:solidFill>
                <a:srgbClr val="000000"/>
              </a:solidFill>
              <a:effectLst/>
              <a:latin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32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9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80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0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52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24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08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9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3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03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18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62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22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083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01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12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83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378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98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75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8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9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7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0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1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8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D59B-416F-4A42-B442-D22425A846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6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5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0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6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2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6910-1432-4479-82EE-5032452A8539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BDA0-4B10-460A-87E2-5CCED8AD3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9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F5C221DB-A2E4-4D90-89F3-4C8ECFEE4BB3}"/>
              </a:ext>
            </a:extLst>
          </p:cNvPr>
          <p:cNvSpPr/>
          <p:nvPr/>
        </p:nvSpPr>
        <p:spPr>
          <a:xfrm>
            <a:off x="4645889" y="1626125"/>
            <a:ext cx="2900212" cy="5652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381000" sx="99000" sy="99000" algn="ctr" rotWithShape="0">
              <a:schemeClr val="accent1">
                <a:lumMod val="60000"/>
                <a:lumOff val="40000"/>
                <a:alpha val="24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250A756-30EF-41B6-9EB5-EBE76EF94584}"/>
              </a:ext>
            </a:extLst>
          </p:cNvPr>
          <p:cNvSpPr txBox="1"/>
          <p:nvPr/>
        </p:nvSpPr>
        <p:spPr>
          <a:xfrm>
            <a:off x="967933" y="2794981"/>
            <a:ext cx="1053180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3200" smtClean="0">
                <a:solidFill>
                  <a:schemeClr val="bg2">
                    <a:lumMod val="10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애니메이션 추천 시스템</a:t>
            </a:r>
            <a:endParaRPr lang="en-US" altLang="ko-KR" sz="3200" dirty="0">
              <a:solidFill>
                <a:schemeClr val="bg2">
                  <a:lumMod val="10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C8FA84C4-2EB7-408F-812A-F5DAE33CD62D}"/>
              </a:ext>
            </a:extLst>
          </p:cNvPr>
          <p:cNvSpPr txBox="1"/>
          <p:nvPr/>
        </p:nvSpPr>
        <p:spPr>
          <a:xfrm>
            <a:off x="4855297" y="1724084"/>
            <a:ext cx="24813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 dirty="0" smtClean="0">
                <a:solidFill>
                  <a:srgbClr val="497CF8">
                    <a:alpha val="77000"/>
                  </a:srgb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  <a:sym typeface="Arial"/>
              </a:rPr>
              <a:t>빅데이터 및 </a:t>
            </a:r>
            <a:r>
              <a:rPr lang="en-US" altLang="ko-KR" sz="1800" b="1" i="0" u="none" strike="noStrike" cap="none" dirty="0" smtClean="0">
                <a:solidFill>
                  <a:srgbClr val="497CF8">
                    <a:alpha val="77000"/>
                  </a:srgb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  <a:sym typeface="Arial"/>
              </a:rPr>
              <a:t>AI </a:t>
            </a:r>
            <a:r>
              <a:rPr lang="ko-KR" altLang="en-US" sz="1800" b="1" i="0" u="none" strike="noStrike" cap="none" dirty="0" err="1" smtClean="0">
                <a:solidFill>
                  <a:srgbClr val="497CF8">
                    <a:alpha val="77000"/>
                  </a:srgb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  <a:sym typeface="Arial"/>
              </a:rPr>
              <a:t>응용개론</a:t>
            </a:r>
            <a:endParaRPr sz="1800" b="1" i="0" u="none" strike="noStrike" cap="none" dirty="0">
              <a:solidFill>
                <a:srgbClr val="497CF8">
                  <a:alpha val="77000"/>
                </a:srgb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6E063B7-2BFD-460D-B986-1A26CFA36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9" y="205803"/>
            <a:ext cx="1537008" cy="435120"/>
          </a:xfrm>
          <a:prstGeom prst="rect">
            <a:avLst/>
          </a:prstGeom>
        </p:spPr>
      </p:pic>
      <p:sp>
        <p:nvSpPr>
          <p:cNvPr id="10" name="Google Shape;89;p1">
            <a:extLst>
              <a:ext uri="{FF2B5EF4-FFF2-40B4-BE49-F238E27FC236}">
                <a16:creationId xmlns:a16="http://schemas.microsoft.com/office/drawing/2014/main" id="{2590441F-721E-4944-895A-2C15040449EF}"/>
              </a:ext>
            </a:extLst>
          </p:cNvPr>
          <p:cNvSpPr txBox="1"/>
          <p:nvPr/>
        </p:nvSpPr>
        <p:spPr>
          <a:xfrm>
            <a:off x="1380554" y="3550607"/>
            <a:ext cx="943087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Arial"/>
                <a:sym typeface="Arial"/>
              </a:rPr>
              <a:t>2022.06.15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Arial"/>
              <a:sym typeface="Arial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Arial"/>
                <a:sym typeface="Arial"/>
              </a:rPr>
              <a:t>인공지능융합학과 박선영</a:t>
            </a:r>
            <a:endParaRPr lang="en-US" altLang="ko-KR" dirty="0">
              <a:solidFill>
                <a:schemeClr val="bg2">
                  <a:lumMod val="1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Google Shape;89;p1">
            <a:extLst>
              <a:ext uri="{FF2B5EF4-FFF2-40B4-BE49-F238E27FC236}">
                <a16:creationId xmlns:a16="http://schemas.microsoft.com/office/drawing/2014/main" id="{2590441F-721E-4944-895A-2C15040449EF}"/>
              </a:ext>
            </a:extLst>
          </p:cNvPr>
          <p:cNvSpPr txBox="1"/>
          <p:nvPr/>
        </p:nvSpPr>
        <p:spPr>
          <a:xfrm>
            <a:off x="6783363" y="6196321"/>
            <a:ext cx="5408637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>
              <a:solidFill>
                <a:srgbClr val="878F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878F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광운대학교 </a:t>
            </a:r>
            <a:endParaRPr lang="en-US" altLang="ko-KR" sz="1400" dirty="0">
              <a:solidFill>
                <a:srgbClr val="878F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878F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Intelligent Accessibility Experience Lab (IAE Lab)</a:t>
            </a:r>
          </a:p>
        </p:txBody>
      </p:sp>
    </p:spTree>
    <p:extLst>
      <p:ext uri="{BB962C8B-B14F-4D97-AF65-F5344CB8AC3E}">
        <p14:creationId xmlns:p14="http://schemas.microsoft.com/office/powerpoint/2010/main" val="28463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1"/>
    </mc:Choice>
    <mc:Fallback xmlns="">
      <p:transition spd="slow" advTm="16651"/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5250871" y="2259763"/>
            <a:ext cx="1690400" cy="1690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19100" rotWithShape="0">
              <a:srgbClr val="2F5496">
                <a:alpha val="145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400"/>
            </a:pPr>
            <a:endParaRPr sz="1867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sym typeface="Ari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3110344" y="3103327"/>
            <a:ext cx="5971200" cy="933200"/>
            <a:chOff x="0" y="0"/>
            <a:chExt cx="4478400" cy="699900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4478400" cy="699900"/>
            </a:xfrm>
            <a:prstGeom prst="roundRect">
              <a:avLst>
                <a:gd name="adj" fmla="val 50000"/>
              </a:avLst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400"/>
              </a:pPr>
              <a:endParaRPr sz="1867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134192" y="178218"/>
              <a:ext cx="4210200" cy="346218"/>
            </a:xfrm>
            <a:prstGeom prst="rect">
              <a:avLst/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lang="en-US" altLang="ko-KR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Code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설명</a:t>
              </a:r>
              <a:r>
                <a:rPr lang="en-US" altLang="ko-KR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: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데이터 전처리</a:t>
              </a:r>
              <a:endParaRPr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5872229" y="2432478"/>
            <a:ext cx="410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buClr>
                <a:srgbClr val="497CF8"/>
              </a:buClr>
              <a:buSzPts val="3000"/>
            </a:pPr>
            <a:r>
              <a:rPr lang="en-US" sz="4000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02706" y="655797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326" y="471131"/>
            <a:ext cx="19319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Dataset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불러오기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Dataset Load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0" y="1536382"/>
            <a:ext cx="4095750" cy="1571625"/>
          </a:xfrm>
          <a:prstGeom prst="rect">
            <a:avLst/>
          </a:prstGeom>
        </p:spPr>
      </p:pic>
      <p:sp>
        <p:nvSpPr>
          <p:cNvPr id="11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0" y="3213615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Dataset 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살펴보기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99" y="3613684"/>
            <a:ext cx="29337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11" y="4879101"/>
            <a:ext cx="2947413" cy="105056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373018" y="717793"/>
            <a:ext cx="3723219" cy="5529048"/>
            <a:chOff x="4267641" y="-5102717"/>
            <a:chExt cx="3723219" cy="5529048"/>
          </a:xfrm>
        </p:grpSpPr>
        <p:grpSp>
          <p:nvGrpSpPr>
            <p:cNvPr id="20" name="그룹 19"/>
            <p:cNvGrpSpPr/>
            <p:nvPr/>
          </p:nvGrpSpPr>
          <p:grpSpPr>
            <a:xfrm>
              <a:off x="4267641" y="-5102717"/>
              <a:ext cx="3723219" cy="5529048"/>
              <a:chOff x="2453137" y="-3859335"/>
              <a:chExt cx="3723219" cy="5529048"/>
            </a:xfrm>
          </p:grpSpPr>
          <p:sp>
            <p:nvSpPr>
              <p:cNvPr id="17" name="모서리가 둥근 사각형 설명선 16"/>
              <p:cNvSpPr/>
              <p:nvPr/>
            </p:nvSpPr>
            <p:spPr>
              <a:xfrm>
                <a:off x="2453137" y="-3859335"/>
                <a:ext cx="3723219" cy="5529048"/>
              </a:xfrm>
              <a:prstGeom prst="wedgeRoundRectCallout">
                <a:avLst>
                  <a:gd name="adj1" fmla="val -72998"/>
                  <a:gd name="adj2" fmla="val 37392"/>
                  <a:gd name="adj3" fmla="val 16667"/>
                </a:avLst>
              </a:prstGeom>
              <a:noFill/>
              <a:ln>
                <a:solidFill>
                  <a:srgbClr val="497C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9409" y="-3675542"/>
                <a:ext cx="2716115" cy="5120458"/>
              </a:xfrm>
              <a:prstGeom prst="rect">
                <a:avLst/>
              </a:prstGeom>
            </p:spPr>
          </p:pic>
        </p:grpSp>
        <p:sp>
          <p:nvSpPr>
            <p:cNvPr id="21" name="TextBox 20"/>
            <p:cNvSpPr txBox="1"/>
            <p:nvPr/>
          </p:nvSpPr>
          <p:spPr>
            <a:xfrm>
              <a:off x="4267641" y="-4918924"/>
              <a:ext cx="955040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info</a:t>
              </a:r>
              <a:endParaRPr lang="ko-KR" altLang="en-US" sz="14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9607" y="-3386533"/>
              <a:ext cx="139078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describe</a:t>
              </a:r>
              <a:endParaRPr lang="ko-KR" altLang="en-US" sz="14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7641" y="-1364136"/>
              <a:ext cx="1390786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head</a:t>
              </a:r>
              <a:endParaRPr lang="ko-KR" altLang="en-US" sz="14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373018" y="779946"/>
            <a:ext cx="6182078" cy="5529048"/>
            <a:chOff x="5353396" y="737095"/>
            <a:chExt cx="6182078" cy="5529048"/>
          </a:xfrm>
        </p:grpSpPr>
        <p:grpSp>
          <p:nvGrpSpPr>
            <p:cNvPr id="13" name="그룹 12"/>
            <p:cNvGrpSpPr/>
            <p:nvPr/>
          </p:nvGrpSpPr>
          <p:grpSpPr>
            <a:xfrm>
              <a:off x="5353396" y="737095"/>
              <a:ext cx="6182078" cy="5529048"/>
              <a:chOff x="5353396" y="737095"/>
              <a:chExt cx="6182078" cy="5529048"/>
            </a:xfrm>
          </p:grpSpPr>
          <p:sp>
            <p:nvSpPr>
              <p:cNvPr id="12" name="모서리가 둥근 사각형 설명선 11"/>
              <p:cNvSpPr/>
              <p:nvPr/>
            </p:nvSpPr>
            <p:spPr>
              <a:xfrm>
                <a:off x="5353396" y="737095"/>
                <a:ext cx="6182078" cy="5529048"/>
              </a:xfrm>
              <a:prstGeom prst="wedgeRoundRectCallout">
                <a:avLst>
                  <a:gd name="adj1" fmla="val -69644"/>
                  <a:gd name="adj2" fmla="val 10931"/>
                  <a:gd name="adj3" fmla="val 16667"/>
                </a:avLst>
              </a:prstGeom>
              <a:noFill/>
              <a:ln>
                <a:solidFill>
                  <a:srgbClr val="497C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8427" y="1031652"/>
                <a:ext cx="5472315" cy="4901331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5688214" y="785996"/>
              <a:ext cx="759052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info</a:t>
              </a:r>
              <a:endParaRPr lang="ko-KR" altLang="en-US" sz="14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58427" y="2791479"/>
              <a:ext cx="1105377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describe</a:t>
              </a:r>
              <a:endParaRPr lang="ko-KR" altLang="en-US" sz="14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7041" y="4547832"/>
              <a:ext cx="1105377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head</a:t>
              </a:r>
              <a:endParaRPr lang="ko-KR" altLang="en-US" sz="14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118171"/>
      </p:ext>
    </p:extLst>
  </p:cSld>
  <p:clrMapOvr>
    <a:masterClrMapping/>
  </p:clrMapOvr>
  <p:transition advTm="889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특수문자 지우기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79644"/>
          <a:stretch/>
        </p:blipFill>
        <p:spPr>
          <a:xfrm>
            <a:off x="869251" y="1637251"/>
            <a:ext cx="9717469" cy="9637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29" y="2531081"/>
            <a:ext cx="9717469" cy="388985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59090" y="2600960"/>
            <a:ext cx="9717469" cy="3728713"/>
            <a:chOff x="859090" y="2600960"/>
            <a:chExt cx="9717469" cy="37287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090" y="2600960"/>
              <a:ext cx="9717469" cy="372871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4714240" y="4064000"/>
              <a:ext cx="426720" cy="145644"/>
            </a:xfrm>
            <a:prstGeom prst="roundRect">
              <a:avLst/>
            </a:prstGeom>
            <a:solidFill>
              <a:srgbClr val="9DC3E6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461244"/>
      </p:ext>
    </p:extLst>
  </p:cSld>
  <p:clrMapOvr>
    <a:masterClrMapping/>
  </p:clrMapOvr>
  <p:transition advTm="889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err="1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결측치가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있는 행 제거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1" y="1514798"/>
            <a:ext cx="2666429" cy="1091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712" y="1514798"/>
            <a:ext cx="3335539" cy="49495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466" y="1514798"/>
            <a:ext cx="3094673" cy="26016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466" y="4291813"/>
            <a:ext cx="3218394" cy="2024268"/>
          </a:xfrm>
          <a:prstGeom prst="rect">
            <a:avLst/>
          </a:prstGeom>
        </p:spPr>
      </p:pic>
      <p:sp>
        <p:nvSpPr>
          <p:cNvPr id="16" name="화살표: 오른쪽 84">
            <a:extLst>
              <a:ext uri="{FF2B5EF4-FFF2-40B4-BE49-F238E27FC236}">
                <a16:creationId xmlns:a16="http://schemas.microsoft.com/office/drawing/2014/main" id="{F9B83987-B554-4A27-91A7-24C62715CB92}"/>
              </a:ext>
            </a:extLst>
          </p:cNvPr>
          <p:cNvSpPr/>
          <p:nvPr/>
        </p:nvSpPr>
        <p:spPr>
          <a:xfrm>
            <a:off x="6867139" y="3748358"/>
            <a:ext cx="311626" cy="34133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24400" y="1690212"/>
            <a:ext cx="426720" cy="145644"/>
          </a:xfrm>
          <a:prstGeom prst="roundRect">
            <a:avLst/>
          </a:prstGeom>
          <a:solidFill>
            <a:srgbClr val="9DC3E6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00720" y="1712314"/>
            <a:ext cx="426720" cy="145644"/>
          </a:xfrm>
          <a:prstGeom prst="roundRect">
            <a:avLst/>
          </a:prstGeom>
          <a:solidFill>
            <a:srgbClr val="9DC3E6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16265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Rating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-1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 결측 행 제거 및 인덱스 새로 매기기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0" name="화살표: 오른쪽 84">
            <a:extLst>
              <a:ext uri="{FF2B5EF4-FFF2-40B4-BE49-F238E27FC236}">
                <a16:creationId xmlns:a16="http://schemas.microsoft.com/office/drawing/2014/main" id="{F9B83987-B554-4A27-91A7-24C62715CB92}"/>
              </a:ext>
            </a:extLst>
          </p:cNvPr>
          <p:cNvSpPr/>
          <p:nvPr/>
        </p:nvSpPr>
        <p:spPr>
          <a:xfrm>
            <a:off x="5784374" y="3100299"/>
            <a:ext cx="311626" cy="34133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383315" y="1899921"/>
            <a:ext cx="4452234" cy="4495066"/>
            <a:chOff x="4722246" y="1918795"/>
            <a:chExt cx="3944154" cy="398209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t="16800"/>
            <a:stretch/>
          </p:blipFill>
          <p:spPr>
            <a:xfrm>
              <a:off x="4722246" y="1918795"/>
              <a:ext cx="3944154" cy="3982098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4813686" y="5657201"/>
              <a:ext cx="704243" cy="192892"/>
            </a:xfrm>
            <a:prstGeom prst="roundRect">
              <a:avLst/>
            </a:prstGeom>
            <a:solidFill>
              <a:srgbClr val="9DC3E6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83534" y="2613131"/>
            <a:ext cx="4598856" cy="2892535"/>
            <a:chOff x="643546" y="1842025"/>
            <a:chExt cx="3936460" cy="247590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546" y="1842025"/>
              <a:ext cx="3936460" cy="2475909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1754477" y="2082948"/>
              <a:ext cx="704243" cy="192892"/>
            </a:xfrm>
            <a:prstGeom prst="roundRect">
              <a:avLst/>
            </a:prstGeom>
            <a:solidFill>
              <a:srgbClr val="9DC3E6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b="83388"/>
          <a:stretch/>
        </p:blipFill>
        <p:spPr>
          <a:xfrm>
            <a:off x="869251" y="1594741"/>
            <a:ext cx="4452234" cy="8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8847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 평가가 없는 애니메이션 필터링하기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" y="1514798"/>
            <a:ext cx="9653607" cy="48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18531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애니메이션의 타입 별로 구분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74" y="1637251"/>
            <a:ext cx="7366318" cy="43296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57" y="1637251"/>
            <a:ext cx="3290364" cy="128115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733063" y="2918405"/>
            <a:ext cx="3307408" cy="3101971"/>
            <a:chOff x="6733063" y="2918405"/>
            <a:chExt cx="3307408" cy="310197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33063" y="2918405"/>
              <a:ext cx="1653419" cy="2747287"/>
            </a:xfrm>
            <a:prstGeom prst="roundRect">
              <a:avLst/>
            </a:prstGeom>
            <a:solidFill>
              <a:srgbClr val="9DC3E6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7602" y="5743377"/>
              <a:ext cx="3232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*Genre</a:t>
              </a:r>
              <a:r>
                <a:rPr lang="ko-KR" altLang="en-US" sz="12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 문자열 형태로 결합되어 있음</a:t>
              </a:r>
              <a:r>
                <a:rPr lang="en-US" altLang="ko-KR" sz="1200" dirty="0" smtClean="0">
                  <a:solidFill>
                    <a:srgbClr val="497CF8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12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8475"/>
      </p:ext>
    </p:extLst>
  </p:cSld>
  <p:clrMapOvr>
    <a:masterClrMapping/>
  </p:clrMapOvr>
  <p:transition advTm="889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애니메이션의 중복 없는 장르 리스트 만들기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239"/>
          <a:stretch/>
        </p:blipFill>
        <p:spPr>
          <a:xfrm>
            <a:off x="657151" y="1606770"/>
            <a:ext cx="11039994" cy="40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8122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애니메이션의 장르를 기준으로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column 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1" y="1637251"/>
            <a:ext cx="9629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81954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446"/>
          <a:stretch/>
        </p:blipFill>
        <p:spPr>
          <a:xfrm>
            <a:off x="960691" y="1464180"/>
            <a:ext cx="8457630" cy="4967100"/>
          </a:xfrm>
          <a:prstGeom prst="rect">
            <a:avLst/>
          </a:prstGeom>
        </p:spPr>
      </p:pic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애니메이션의 장르를 기준으로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column 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생성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295854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5250871" y="2259763"/>
            <a:ext cx="1690400" cy="1690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19100" rotWithShape="0">
              <a:srgbClr val="2F5496">
                <a:alpha val="145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400"/>
            </a:pPr>
            <a:endParaRPr sz="1867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sym typeface="Ari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3110344" y="3103327"/>
            <a:ext cx="5971200" cy="933200"/>
            <a:chOff x="0" y="0"/>
            <a:chExt cx="4478400" cy="699900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4478400" cy="699900"/>
            </a:xfrm>
            <a:prstGeom prst="roundRect">
              <a:avLst>
                <a:gd name="adj" fmla="val 50000"/>
              </a:avLst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400"/>
              </a:pPr>
              <a:endParaRPr sz="1867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134192" y="178218"/>
              <a:ext cx="4210200" cy="346218"/>
            </a:xfrm>
            <a:prstGeom prst="rect">
              <a:avLst/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lang="en-US" altLang="ko-KR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System Concept</a:t>
              </a:r>
              <a:endParaRPr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5872229" y="2432478"/>
            <a:ext cx="410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buClr>
                <a:srgbClr val="497CF8"/>
              </a:buClr>
              <a:buSzPts val="3000"/>
            </a:pPr>
            <a:r>
              <a:rPr lang="en-US" sz="4000" dirty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9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720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Rating 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데이터에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 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이름 넣기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1" y="1514799"/>
            <a:ext cx="5226749" cy="48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10709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720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애니메이션 제목이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column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되도록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table pivot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251" y="6287088"/>
            <a:ext cx="7055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점수는 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초과의 값이었기 때문에 </a:t>
            </a:r>
            <a:r>
              <a:rPr lang="ko-KR" altLang="en-US" sz="1200" dirty="0" err="1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결측치를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처리해도 될 것이라 판단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solidFill>
                <a:srgbClr val="497CF8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12" y="1637251"/>
            <a:ext cx="8778268" cy="44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7901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1788" y="471131"/>
            <a:ext cx="14350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데이터 전처리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720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err="1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결측치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처리하기</a:t>
            </a:r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251" y="6097540"/>
            <a:ext cx="7055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점수는 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초과의 값이었기 때문에 </a:t>
            </a:r>
            <a:r>
              <a:rPr lang="ko-KR" altLang="en-US" sz="1200" dirty="0" err="1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결측치를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처리해도 될 것이라 판단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solidFill>
                <a:srgbClr val="497CF8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1" y="1514798"/>
            <a:ext cx="8659323" cy="4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08727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5250871" y="2259763"/>
            <a:ext cx="1690400" cy="1690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19100" rotWithShape="0">
              <a:srgbClr val="2F5496">
                <a:alpha val="145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400"/>
            </a:pPr>
            <a:endParaRPr sz="1867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sym typeface="Ari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3110344" y="3103327"/>
            <a:ext cx="5971200" cy="933200"/>
            <a:chOff x="0" y="0"/>
            <a:chExt cx="4478400" cy="699900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4478400" cy="699900"/>
            </a:xfrm>
            <a:prstGeom prst="roundRect">
              <a:avLst>
                <a:gd name="adj" fmla="val 50000"/>
              </a:avLst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400"/>
              </a:pPr>
              <a:endParaRPr sz="1867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134192" y="178218"/>
              <a:ext cx="4210200" cy="346218"/>
            </a:xfrm>
            <a:prstGeom prst="rect">
              <a:avLst/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lang="en-US" altLang="ko-KR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Code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설명</a:t>
              </a:r>
              <a:r>
                <a:rPr lang="en-US" altLang="ko-KR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: SVD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모델 사용</a:t>
              </a:r>
              <a:endParaRPr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5872229" y="2432478"/>
            <a:ext cx="410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buClr>
                <a:srgbClr val="497CF8"/>
              </a:buClr>
              <a:buSzPts val="3000"/>
            </a:pPr>
            <a:r>
              <a:rPr lang="en-US" altLang="ko-KR" sz="4000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1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80" y="471131"/>
            <a:ext cx="15520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SVD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모델 사용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720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altLang="ko-KR" sz="2000" b="1" dirty="0" err="1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TruncatedSVD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모델을 사용하여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matrix 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변환</a:t>
            </a:r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691" y="5254453"/>
            <a:ext cx="7055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*component 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 지정은 최적 값이 아닌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참고 자료들을 보고 정했습니다</a:t>
            </a:r>
            <a:r>
              <a:rPr lang="en-US" altLang="ko-KR" sz="1200" dirty="0" smtClean="0">
                <a:solidFill>
                  <a:srgbClr val="497CF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200" dirty="0">
              <a:solidFill>
                <a:srgbClr val="497CF8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80" y="1553584"/>
            <a:ext cx="7846720" cy="36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3527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80" y="471131"/>
            <a:ext cx="15520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SVD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모델 사용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720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err="1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피어슨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상관계수 사용</a:t>
            </a:r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1" y="1529772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3821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280" y="471131"/>
            <a:ext cx="15520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SVD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모델 사용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720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애니메이션 제목을 담은 변수를 생성</a:t>
            </a:r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51" y="1607419"/>
            <a:ext cx="6146691" cy="40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43462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5250871" y="2259763"/>
            <a:ext cx="1690400" cy="1690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19100" rotWithShape="0">
              <a:srgbClr val="2F5496">
                <a:alpha val="145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400"/>
            </a:pPr>
            <a:endParaRPr sz="1867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sym typeface="Ari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3110344" y="3103327"/>
            <a:ext cx="5971200" cy="933200"/>
            <a:chOff x="0" y="0"/>
            <a:chExt cx="4478400" cy="699900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4478400" cy="699900"/>
            </a:xfrm>
            <a:prstGeom prst="roundRect">
              <a:avLst>
                <a:gd name="adj" fmla="val 50000"/>
              </a:avLst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400"/>
              </a:pPr>
              <a:endParaRPr sz="1867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134192" y="178218"/>
              <a:ext cx="4210200" cy="346218"/>
            </a:xfrm>
            <a:prstGeom prst="rect">
              <a:avLst/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lang="ko-KR" altLang="en-US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추천 결과 출력하기</a:t>
              </a:r>
              <a:endParaRPr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5872229" y="2432478"/>
            <a:ext cx="410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buClr>
                <a:srgbClr val="497CF8"/>
              </a:buClr>
              <a:buSzPts val="3000"/>
            </a:pPr>
            <a:r>
              <a:rPr lang="en-US" altLang="ko-KR" sz="4000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6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7940" y="471131"/>
            <a:ext cx="17027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사용자 입력 받기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720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사용자에게 입력 받고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b="1" dirty="0" err="1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유사도가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높은 </a:t>
            </a:r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</a:t>
            </a:r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애니메이션 뽑기</a:t>
            </a:r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41" y="1630458"/>
            <a:ext cx="6945776" cy="44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7746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4953" y="471131"/>
            <a:ext cx="10486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결과 출력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6" y="1144089"/>
            <a:ext cx="4492458" cy="1072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85699"/>
          <a:stretch/>
        </p:blipFill>
        <p:spPr>
          <a:xfrm>
            <a:off x="764826" y="2368052"/>
            <a:ext cx="9441496" cy="15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6912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7263" y="471131"/>
            <a:ext cx="19440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System Concept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ko-KR" alt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애니메이션 추천 시스템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028" name="Picture 4" descr="추천 시스템에 관한 고찰 - 0. 추천, '잘' 만큼 '좋은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88" y="1582816"/>
            <a:ext cx="4416627" cy="33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351685" y="5125683"/>
            <a:ext cx="9488631" cy="117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Google Shape;86;p16">
            <a:extLst>
              <a:ext uri="{FF2B5EF4-FFF2-40B4-BE49-F238E27FC236}">
                <a16:creationId xmlns:a16="http://schemas.microsoft.com/office/drawing/2014/main" id="{A9039CB5-5712-8E92-AA2C-4C63ECE26FF5}"/>
              </a:ext>
            </a:extLst>
          </p:cNvPr>
          <p:cNvSpPr txBox="1"/>
          <p:nvPr/>
        </p:nvSpPr>
        <p:spPr>
          <a:xfrm>
            <a:off x="897736" y="5319601"/>
            <a:ext cx="103965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8466" algn="ctr" latinLnBrk="0">
              <a:lnSpc>
                <a:spcPct val="200000"/>
              </a:lnSpc>
              <a:buClr>
                <a:srgbClr val="000000"/>
              </a:buClr>
              <a:buSzPts val="1200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좋아하는 애니메이션을 입력하면 비슷한 성향의 애니메이션을 추천해주는 시스템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29676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4953" y="471131"/>
            <a:ext cx="10486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결과 출력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5038"/>
          <a:stretch/>
        </p:blipFill>
        <p:spPr>
          <a:xfrm>
            <a:off x="914401" y="1053946"/>
            <a:ext cx="5902036" cy="57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93727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2FD8BD4-AA2B-4468-8DA1-810E6AB0950D}"/>
              </a:ext>
            </a:extLst>
          </p:cNvPr>
          <p:cNvSpPr txBox="1"/>
          <p:nvPr/>
        </p:nvSpPr>
        <p:spPr>
          <a:xfrm>
            <a:off x="4592864" y="2942679"/>
            <a:ext cx="3006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497CF8"/>
                </a:solidFill>
                <a:latin typeface="+mn-ea"/>
                <a:cs typeface="Arial" panose="020B0604020202020204" pitchFamily="34" charset="0"/>
              </a:rPr>
              <a:t>Thank you</a:t>
            </a:r>
            <a:endParaRPr lang="ko-KR" altLang="en-US" sz="4400" b="1" dirty="0">
              <a:solidFill>
                <a:srgbClr val="497CF8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E063B7-2BFD-460D-B986-1A26CFA369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9" y="205803"/>
            <a:ext cx="1537008" cy="435120"/>
          </a:xfrm>
          <a:prstGeom prst="rect">
            <a:avLst/>
          </a:prstGeom>
        </p:spPr>
      </p:pic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2590441F-721E-4944-895A-2C15040449EF}"/>
              </a:ext>
            </a:extLst>
          </p:cNvPr>
          <p:cNvSpPr txBox="1"/>
          <p:nvPr/>
        </p:nvSpPr>
        <p:spPr>
          <a:xfrm>
            <a:off x="6642873" y="6039133"/>
            <a:ext cx="5408637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>
              <a:solidFill>
                <a:srgbClr val="878F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878F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광운대학교 </a:t>
            </a:r>
            <a:endParaRPr lang="en-US" altLang="ko-KR" sz="1400" dirty="0">
              <a:solidFill>
                <a:srgbClr val="878F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878F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Intelligent Accessibility Experience Lab (IAE Lab)</a:t>
            </a:r>
          </a:p>
        </p:txBody>
      </p:sp>
    </p:spTree>
    <p:extLst>
      <p:ext uri="{BB962C8B-B14F-4D97-AF65-F5344CB8AC3E}">
        <p14:creationId xmlns:p14="http://schemas.microsoft.com/office/powerpoint/2010/main" val="9302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4949" y="471131"/>
            <a:ext cx="10486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구현 방안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DDEF82F-E8B3-48FC-A67B-0E16F35B3CBE}"/>
              </a:ext>
            </a:extLst>
          </p:cNvPr>
          <p:cNvGrpSpPr/>
          <p:nvPr/>
        </p:nvGrpSpPr>
        <p:grpSpPr>
          <a:xfrm>
            <a:off x="1080000" y="1325022"/>
            <a:ext cx="9751484" cy="4681662"/>
            <a:chOff x="1211424" y="1655434"/>
            <a:chExt cx="9303473" cy="446657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FA42969-1750-45B5-839F-5BFB700780B0}"/>
                </a:ext>
              </a:extLst>
            </p:cNvPr>
            <p:cNvGrpSpPr/>
            <p:nvPr/>
          </p:nvGrpSpPr>
          <p:grpSpPr>
            <a:xfrm>
              <a:off x="1211424" y="1655434"/>
              <a:ext cx="9223494" cy="4466573"/>
              <a:chOff x="231374" y="1608615"/>
              <a:chExt cx="8442377" cy="408830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AB9AC1E-988B-475E-A12E-5E0011AFF186}"/>
                  </a:ext>
                </a:extLst>
              </p:cNvPr>
              <p:cNvGrpSpPr/>
              <p:nvPr/>
            </p:nvGrpSpPr>
            <p:grpSpPr>
              <a:xfrm>
                <a:off x="231374" y="1608615"/>
                <a:ext cx="2557241" cy="4088309"/>
                <a:chOff x="302727" y="1634184"/>
                <a:chExt cx="2557241" cy="4088309"/>
              </a:xfrm>
            </p:grpSpPr>
            <p:sp>
              <p:nvSpPr>
                <p:cNvPr id="29" name="모서리가 둥근 직사각형 2">
                  <a:extLst>
                    <a:ext uri="{FF2B5EF4-FFF2-40B4-BE49-F238E27FC236}">
                      <a16:creationId xmlns:a16="http://schemas.microsoft.com/office/drawing/2014/main" id="{97D6FEC2-52E3-4A52-8013-515F93EA0C81}"/>
                    </a:ext>
                  </a:extLst>
                </p:cNvPr>
                <p:cNvSpPr/>
                <p:nvPr/>
              </p:nvSpPr>
              <p:spPr>
                <a:xfrm>
                  <a:off x="344510" y="1897853"/>
                  <a:ext cx="2456616" cy="3824640"/>
                </a:xfrm>
                <a:prstGeom prst="roundRect">
                  <a:avLst>
                    <a:gd name="adj" fmla="val 5349"/>
                  </a:avLst>
                </a:prstGeom>
                <a:solidFill>
                  <a:srgbClr val="F5F6F9"/>
                </a:solidFill>
                <a:ln>
                  <a:noFill/>
                </a:ln>
                <a:effectLst>
                  <a:outerShdw blurRad="203200" dist="38100" dir="5400000" sx="99000" sy="99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30" name="사각형: 둥근 모서리 73">
                  <a:extLst>
                    <a:ext uri="{FF2B5EF4-FFF2-40B4-BE49-F238E27FC236}">
                      <a16:creationId xmlns:a16="http://schemas.microsoft.com/office/drawing/2014/main" id="{6B2DD4B7-EB2D-4653-A8B7-AC720FB35D6F}"/>
                    </a:ext>
                  </a:extLst>
                </p:cNvPr>
                <p:cNvSpPr/>
                <p:nvPr/>
              </p:nvSpPr>
              <p:spPr>
                <a:xfrm>
                  <a:off x="623339" y="1634184"/>
                  <a:ext cx="1854372" cy="4769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A59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92AE14C-14B9-4169-9B37-F9FED7062E4D}"/>
                    </a:ext>
                  </a:extLst>
                </p:cNvPr>
                <p:cNvSpPr txBox="1"/>
                <p:nvPr/>
              </p:nvSpPr>
              <p:spPr>
                <a:xfrm>
                  <a:off x="302727" y="1689977"/>
                  <a:ext cx="2456616" cy="322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chemeClr val="bg1"/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  <a:cs typeface="Arial" panose="020B0604020202020204" pitchFamily="34" charset="0"/>
                    </a:rPr>
                    <a:t>데이터 이해 및 설계</a:t>
                  </a:r>
                  <a:endParaRPr lang="ko-KR" altLang="en-US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9E36E85-CAD1-4658-B739-3E69F3158668}"/>
                    </a:ext>
                  </a:extLst>
                </p:cNvPr>
                <p:cNvSpPr txBox="1"/>
                <p:nvPr/>
              </p:nvSpPr>
              <p:spPr>
                <a:xfrm>
                  <a:off x="347076" y="2149316"/>
                  <a:ext cx="2512892" cy="2875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Tx/>
                    <a:buAutoNum type="arabicPeriod"/>
                  </a:pPr>
                  <a:r>
                    <a:rPr lang="ko-KR" altLang="en-US" sz="16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데이터 선택</a:t>
                  </a:r>
                  <a:endParaRPr lang="en-US" altLang="ko-KR" sz="1600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742950" lvl="1" indent="-285750">
                    <a:lnSpc>
                      <a:spcPct val="200000"/>
                    </a:lnSpc>
                    <a:buFontTx/>
                    <a:buChar char="-"/>
                  </a:pPr>
                  <a:r>
                    <a:rPr lang="en-US" altLang="ko-KR" sz="1400" dirty="0" err="1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Kaggle</a:t>
                  </a:r>
                  <a:r>
                    <a:rPr lang="ko-KR" altLang="en-US" sz="14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의 적합한 데이터</a:t>
                  </a:r>
                  <a:endParaRPr lang="en-US" altLang="ko-KR" sz="14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342900" indent="-342900">
                    <a:lnSpc>
                      <a:spcPct val="200000"/>
                    </a:lnSpc>
                    <a:buFont typeface="+mj-lt"/>
                    <a:buAutoNum type="arabicPeriod"/>
                  </a:pPr>
                  <a:r>
                    <a:rPr lang="ko-KR" altLang="en-US" sz="16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데이터 이해</a:t>
                  </a:r>
                  <a:endParaRPr lang="en-US" altLang="ko-KR" sz="16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742950" lvl="2" indent="-285750">
                    <a:lnSpc>
                      <a:spcPct val="200000"/>
                    </a:lnSpc>
                    <a:buFontTx/>
                    <a:buChar char="-"/>
                  </a:pPr>
                  <a:r>
                    <a:rPr lang="ko-KR" altLang="en-US" sz="14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데이터의 각 속성 의미 이해 </a:t>
                  </a:r>
                  <a:endParaRPr lang="en-US" altLang="ko-KR" sz="14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742950" lvl="2" indent="-285750">
                    <a:lnSpc>
                      <a:spcPct val="200000"/>
                    </a:lnSpc>
                    <a:buFontTx/>
                    <a:buChar char="-"/>
                  </a:pPr>
                  <a:r>
                    <a:rPr lang="ko-KR" altLang="en-US" sz="14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데이터 전처리 방안 모색</a:t>
                  </a:r>
                  <a:endParaRPr lang="en-US" altLang="ko-KR" sz="14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342900" lvl="1" indent="-342900">
                    <a:lnSpc>
                      <a:spcPct val="200000"/>
                    </a:lnSpc>
                    <a:buFont typeface="+mj-lt"/>
                    <a:buAutoNum type="arabicPeriod" startAt="3"/>
                  </a:pPr>
                  <a:r>
                    <a:rPr lang="ko-KR" altLang="en-US" sz="16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모델 선택</a:t>
                  </a:r>
                  <a:endParaRPr lang="en-US" altLang="ko-KR" sz="16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742950" lvl="2" indent="-285750">
                    <a:lnSpc>
                      <a:spcPct val="200000"/>
                    </a:lnSpc>
                    <a:buFontTx/>
                    <a:buChar char="-"/>
                  </a:pPr>
                  <a:r>
                    <a:rPr lang="ko-KR" altLang="en-US" sz="14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적절한 추천 모델 선택</a:t>
                  </a:r>
                  <a:endParaRPr lang="en-US" altLang="ko-KR" sz="14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</p:grpSp>
          <p:sp>
            <p:nvSpPr>
              <p:cNvPr id="18" name="화살표: 오른쪽 84">
                <a:extLst>
                  <a:ext uri="{FF2B5EF4-FFF2-40B4-BE49-F238E27FC236}">
                    <a16:creationId xmlns:a16="http://schemas.microsoft.com/office/drawing/2014/main" id="{F9B83987-B554-4A27-91A7-24C62715CB92}"/>
                  </a:ext>
                </a:extLst>
              </p:cNvPr>
              <p:cNvSpPr/>
              <p:nvPr/>
            </p:nvSpPr>
            <p:spPr>
              <a:xfrm>
                <a:off x="2840089" y="3642734"/>
                <a:ext cx="272131" cy="298073"/>
              </a:xfrm>
              <a:prstGeom prst="rightArrow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703DAE7-AD50-4C99-8EE3-FC02F32877E9}"/>
                  </a:ext>
                </a:extLst>
              </p:cNvPr>
              <p:cNvGrpSpPr/>
              <p:nvPr/>
            </p:nvGrpSpPr>
            <p:grpSpPr>
              <a:xfrm>
                <a:off x="3129281" y="1608615"/>
                <a:ext cx="2498399" cy="4088309"/>
                <a:chOff x="3344781" y="1634184"/>
                <a:chExt cx="2498399" cy="4088309"/>
              </a:xfrm>
            </p:grpSpPr>
            <p:sp>
              <p:nvSpPr>
                <p:cNvPr id="25" name="모서리가 둥근 직사각형 2">
                  <a:extLst>
                    <a:ext uri="{FF2B5EF4-FFF2-40B4-BE49-F238E27FC236}">
                      <a16:creationId xmlns:a16="http://schemas.microsoft.com/office/drawing/2014/main" id="{93743664-D847-4255-AE4A-455633E28BC5}"/>
                    </a:ext>
                  </a:extLst>
                </p:cNvPr>
                <p:cNvSpPr/>
                <p:nvPr/>
              </p:nvSpPr>
              <p:spPr>
                <a:xfrm>
                  <a:off x="3386564" y="1897853"/>
                  <a:ext cx="2456616" cy="3824640"/>
                </a:xfrm>
                <a:prstGeom prst="roundRect">
                  <a:avLst>
                    <a:gd name="adj" fmla="val 5349"/>
                  </a:avLst>
                </a:prstGeom>
                <a:solidFill>
                  <a:srgbClr val="F5F6F9"/>
                </a:solidFill>
                <a:ln>
                  <a:noFill/>
                </a:ln>
                <a:effectLst>
                  <a:outerShdw blurRad="203200" dist="38100" dir="5400000" sx="99000" sy="99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26" name="사각형: 둥근 모서리 73">
                  <a:extLst>
                    <a:ext uri="{FF2B5EF4-FFF2-40B4-BE49-F238E27FC236}">
                      <a16:creationId xmlns:a16="http://schemas.microsoft.com/office/drawing/2014/main" id="{46198501-133C-441A-8BB9-2983D805ED5C}"/>
                    </a:ext>
                  </a:extLst>
                </p:cNvPr>
                <p:cNvSpPr/>
                <p:nvPr/>
              </p:nvSpPr>
              <p:spPr>
                <a:xfrm>
                  <a:off x="3665393" y="1634184"/>
                  <a:ext cx="1854372" cy="4769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A59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C7E3341-CDE6-43D7-9B02-BDD8D096BB33}"/>
                    </a:ext>
                  </a:extLst>
                </p:cNvPr>
                <p:cNvSpPr txBox="1"/>
                <p:nvPr/>
              </p:nvSpPr>
              <p:spPr>
                <a:xfrm>
                  <a:off x="3344781" y="1689977"/>
                  <a:ext cx="2456616" cy="322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bg1"/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  <a:cs typeface="Arial" panose="020B0604020202020204" pitchFamily="34" charset="0"/>
                    </a:rPr>
                    <a:t>Preprocessing</a:t>
                  </a:r>
                  <a:endParaRPr lang="ko-KR" altLang="en-US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58248-33E9-49EB-B906-49D649CDAB9D}"/>
                    </a:ext>
                  </a:extLst>
                </p:cNvPr>
                <p:cNvSpPr txBox="1"/>
                <p:nvPr/>
              </p:nvSpPr>
              <p:spPr>
                <a:xfrm>
                  <a:off x="3437311" y="2149316"/>
                  <a:ext cx="2404485" cy="1666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Tx/>
                    <a:buAutoNum type="arabicPeriod"/>
                  </a:pPr>
                  <a:r>
                    <a:rPr lang="ko-KR" altLang="en-US" sz="1600" dirty="0" err="1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결측치</a:t>
                  </a:r>
                  <a:r>
                    <a:rPr lang="ko-KR" altLang="en-US" sz="16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 제거</a:t>
                  </a:r>
                  <a:endParaRPr lang="en-US" altLang="ko-KR" sz="15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342900" indent="-342900">
                    <a:lnSpc>
                      <a:spcPct val="200000"/>
                    </a:lnSpc>
                    <a:buAutoNum type="arabicPeriod"/>
                  </a:pPr>
                  <a:r>
                    <a:rPr lang="ko-KR" altLang="en-US" sz="15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데이터 정규화</a:t>
                  </a:r>
                  <a:endParaRPr lang="en-US" altLang="ko-KR" sz="15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742950" lvl="1" indent="-285750">
                    <a:lnSpc>
                      <a:spcPct val="200000"/>
                    </a:lnSpc>
                    <a:buFontTx/>
                    <a:buChar char="-"/>
                  </a:pPr>
                  <a:r>
                    <a:rPr lang="ko-KR" altLang="en-US" sz="14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특수문자 제거</a:t>
                  </a:r>
                  <a:endParaRPr lang="en-US" altLang="ko-KR" sz="14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  <a:p>
                  <a:pPr marL="742950" lvl="1" indent="-285750">
                    <a:lnSpc>
                      <a:spcPct val="200000"/>
                    </a:lnSpc>
                    <a:buFontTx/>
                    <a:buChar char="-"/>
                  </a:pPr>
                  <a:r>
                    <a:rPr lang="ko-KR" altLang="en-US" sz="1400" dirty="0" smtClean="0">
                      <a:latin typeface="나눔스퀘어OTF_ac" panose="020B0600000101010101" pitchFamily="34" charset="-127"/>
                      <a:ea typeface="나눔스퀘어OTF_ac" panose="020B0600000101010101" pitchFamily="34" charset="-127"/>
                    </a:rPr>
                    <a:t>문자열 자르기</a:t>
                  </a:r>
                  <a:endParaRPr lang="en-US" altLang="ko-KR" sz="1400" dirty="0" smtClean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</p:grpSp>
          <p:sp>
            <p:nvSpPr>
              <p:cNvPr id="20" name="화살표: 오른쪽 84">
                <a:extLst>
                  <a:ext uri="{FF2B5EF4-FFF2-40B4-BE49-F238E27FC236}">
                    <a16:creationId xmlns:a16="http://schemas.microsoft.com/office/drawing/2014/main" id="{FFAC0749-E4AB-4471-953E-5FA399E570D7}"/>
                  </a:ext>
                </a:extLst>
              </p:cNvPr>
              <p:cNvSpPr/>
              <p:nvPr/>
            </p:nvSpPr>
            <p:spPr>
              <a:xfrm>
                <a:off x="5814508" y="3623136"/>
                <a:ext cx="272131" cy="298073"/>
              </a:xfrm>
              <a:prstGeom prst="rightArrow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D365CFA-DCA9-4F8D-AC85-040CCAB82C04}"/>
                  </a:ext>
                </a:extLst>
              </p:cNvPr>
              <p:cNvGrpSpPr/>
              <p:nvPr/>
            </p:nvGrpSpPr>
            <p:grpSpPr>
              <a:xfrm>
                <a:off x="6175352" y="1608615"/>
                <a:ext cx="2498399" cy="4088309"/>
                <a:chOff x="6473526" y="1635083"/>
                <a:chExt cx="2498399" cy="4088309"/>
              </a:xfrm>
            </p:grpSpPr>
            <p:sp>
              <p:nvSpPr>
                <p:cNvPr id="22" name="모서리가 둥근 직사각형 2">
                  <a:extLst>
                    <a:ext uri="{FF2B5EF4-FFF2-40B4-BE49-F238E27FC236}">
                      <a16:creationId xmlns:a16="http://schemas.microsoft.com/office/drawing/2014/main" id="{D55059C3-D5DC-44D3-8568-FB1A2A2CC6BB}"/>
                    </a:ext>
                  </a:extLst>
                </p:cNvPr>
                <p:cNvSpPr/>
                <p:nvPr/>
              </p:nvSpPr>
              <p:spPr>
                <a:xfrm>
                  <a:off x="6515309" y="1898752"/>
                  <a:ext cx="2456616" cy="3824640"/>
                </a:xfrm>
                <a:prstGeom prst="roundRect">
                  <a:avLst>
                    <a:gd name="adj" fmla="val 5349"/>
                  </a:avLst>
                </a:prstGeom>
                <a:solidFill>
                  <a:srgbClr val="F5F6F9"/>
                </a:solidFill>
                <a:ln>
                  <a:noFill/>
                </a:ln>
                <a:effectLst>
                  <a:outerShdw blurRad="203200" dist="38100" dir="5400000" sx="99000" sy="99000" algn="t" rotWithShape="0">
                    <a:prstClr val="black">
                      <a:alpha val="1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23" name="사각형: 둥근 모서리 73">
                  <a:extLst>
                    <a:ext uri="{FF2B5EF4-FFF2-40B4-BE49-F238E27FC236}">
                      <a16:creationId xmlns:a16="http://schemas.microsoft.com/office/drawing/2014/main" id="{3C72C88E-7DA2-4AAD-A768-C3E0CCA0F266}"/>
                    </a:ext>
                  </a:extLst>
                </p:cNvPr>
                <p:cNvSpPr/>
                <p:nvPr/>
              </p:nvSpPr>
              <p:spPr>
                <a:xfrm>
                  <a:off x="6794138" y="1635083"/>
                  <a:ext cx="1854372" cy="4769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A59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9D67074-B24A-4CA7-86D4-5468E2CCDE32}"/>
                    </a:ext>
                  </a:extLst>
                </p:cNvPr>
                <p:cNvSpPr txBox="1"/>
                <p:nvPr/>
              </p:nvSpPr>
              <p:spPr>
                <a:xfrm>
                  <a:off x="6473526" y="1690876"/>
                  <a:ext cx="2456616" cy="322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chemeClr val="bg1"/>
                      </a:solidFill>
                      <a:latin typeface="나눔스퀘어OTF_ac" panose="020B0600000101010101" pitchFamily="34" charset="-127"/>
                      <a:ea typeface="나눔스퀘어OTF_ac" panose="020B0600000101010101" pitchFamily="34" charset="-127"/>
                      <a:cs typeface="Arial" panose="020B0604020202020204" pitchFamily="34" charset="0"/>
                    </a:rPr>
                    <a:t>추천 시스템 구현</a:t>
                  </a:r>
                  <a:endParaRPr lang="ko-KR" altLang="en-US" b="1" dirty="0">
                    <a:solidFill>
                      <a:schemeClr val="bg1"/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AC8D3A-7343-4181-ADF3-7576B1A69D78}"/>
                </a:ext>
              </a:extLst>
            </p:cNvPr>
            <p:cNvSpPr txBox="1"/>
            <p:nvPr/>
          </p:nvSpPr>
          <p:spPr>
            <a:xfrm>
              <a:off x="7749772" y="2218228"/>
              <a:ext cx="2765125" cy="3435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6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추천 모델 구현 </a:t>
              </a:r>
              <a:r>
                <a:rPr lang="en-US" altLang="ko-KR" sz="16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: </a:t>
              </a:r>
              <a:r>
                <a:rPr lang="ko-KR" altLang="en-US" sz="16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유사도 기반</a:t>
              </a:r>
              <a:endPara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Tx/>
                <a:buChar char="-"/>
              </a:pPr>
              <a:r>
                <a:rPr lang="en-US" altLang="ko-KR" sz="14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SVD(Singular Value Decomposition) </a:t>
              </a:r>
              <a:r>
                <a:rPr lang="ko-KR" altLang="en-US" sz="14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기법 사용</a:t>
              </a:r>
              <a:endPara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Tx/>
                <a:buChar char="-"/>
              </a:pPr>
              <a:r>
                <a:rPr lang="ko-KR" altLang="en-US" sz="1400" dirty="0" err="1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피어슨</a:t>
              </a:r>
              <a:r>
                <a:rPr lang="ko-KR" altLang="en-US" sz="14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 상관계수</a:t>
              </a:r>
              <a:endPara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14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사용자 입력 처리</a:t>
              </a:r>
              <a:endPara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 marL="742950" lvl="1" indent="-285750">
                <a:lnSpc>
                  <a:spcPct val="200000"/>
                </a:lnSpc>
                <a:buFontTx/>
                <a:buChar char="-"/>
              </a:pPr>
              <a:r>
                <a:rPr lang="ko-KR" altLang="en-US" sz="14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사용자 </a:t>
              </a:r>
              <a:r>
                <a:rPr lang="ko-KR" altLang="en-US" sz="14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입력에 따라 애니메이션 추천을 보여주는 </a:t>
              </a:r>
              <a:r>
                <a:rPr lang="ko-KR" altLang="en-US" sz="1400" dirty="0" smtClean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기능</a:t>
              </a:r>
              <a:endPara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  <a:p>
              <a:pPr>
                <a:lnSpc>
                  <a:spcPct val="200000"/>
                </a:lnSpc>
              </a:pPr>
              <a:endParaRPr lang="ko-KR" altLang="en-US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09080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5250871" y="2259763"/>
            <a:ext cx="1690400" cy="16904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419100" rotWithShape="0">
              <a:srgbClr val="2F5496">
                <a:alpha val="1451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FFFFFF"/>
              </a:buClr>
              <a:buSzPts val="1400"/>
            </a:pPr>
            <a:endParaRPr sz="1867" dirty="0">
              <a:solidFill>
                <a:srgbClr val="FFFF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sym typeface="Ari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3110344" y="3103327"/>
            <a:ext cx="5971200" cy="933200"/>
            <a:chOff x="0" y="0"/>
            <a:chExt cx="4478400" cy="699900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4478400" cy="699900"/>
            </a:xfrm>
            <a:prstGeom prst="roundRect">
              <a:avLst>
                <a:gd name="adj" fmla="val 50000"/>
              </a:avLst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400"/>
              </a:pPr>
              <a:endParaRPr sz="1867" dirty="0">
                <a:solidFill>
                  <a:srgbClr val="FFFF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134192" y="178218"/>
              <a:ext cx="4210200" cy="346218"/>
            </a:xfrm>
            <a:prstGeom prst="rect">
              <a:avLst/>
            </a:prstGeom>
            <a:solidFill>
              <a:srgbClr val="497CF8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r>
                <a:rPr lang="en-US" altLang="ko-KR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Dataset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설명</a:t>
              </a:r>
              <a:endParaRPr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5872229" y="2432478"/>
            <a:ext cx="410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buClr>
                <a:srgbClr val="497CF8"/>
              </a:buClr>
              <a:buSzPts val="3000"/>
            </a:pPr>
            <a:r>
              <a:rPr lang="en-US" sz="4000" dirty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0949" y="471131"/>
            <a:ext cx="14766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Dataset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설명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altLang="ko-KR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 Recommendations Database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6945" y="6604000"/>
            <a:ext cx="11390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https://www.kaggle.com/datasets/CooperUnion/anime-recommendations-database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2" name="Picture 4" descr="C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9" y="1828442"/>
            <a:ext cx="10453088" cy="2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86;p16">
            <a:extLst>
              <a:ext uri="{FF2B5EF4-FFF2-40B4-BE49-F238E27FC236}">
                <a16:creationId xmlns:a16="http://schemas.microsoft.com/office/drawing/2014/main" id="{A9039CB5-5712-8E92-AA2C-4C63ECE26FF5}"/>
              </a:ext>
            </a:extLst>
          </p:cNvPr>
          <p:cNvSpPr txBox="1"/>
          <p:nvPr/>
        </p:nvSpPr>
        <p:spPr>
          <a:xfrm>
            <a:off x="948959" y="4198826"/>
            <a:ext cx="1039652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7859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6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Kaggle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애니메이션 추천 데이터 세트</a:t>
            </a:r>
            <a:endParaRPr lang="en-US" altLang="ko-KR" sz="16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7859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12,294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애니메이션에 대한 사용자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73,516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명의 사용자 선호도 데이터에 대한 정보가 포함됨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7859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Anime.csv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Rating.csv 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두개의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csv 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파일로 구성됨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925268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0949" y="471131"/>
            <a:ext cx="14766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Dataset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설명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Anime.csv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6945" y="6604000"/>
            <a:ext cx="11390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https://www.kaggle.com/datasets/CooperUnion/anime-recommendations-database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A9039CB5-5712-8E92-AA2C-4C63ECE26FF5}"/>
              </a:ext>
            </a:extLst>
          </p:cNvPr>
          <p:cNvSpPr txBox="1"/>
          <p:nvPr/>
        </p:nvSpPr>
        <p:spPr>
          <a:xfrm>
            <a:off x="957272" y="1477961"/>
            <a:ext cx="10396528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7859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총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columns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구성된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Dataset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이며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12,294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 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정보를 담음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anime_id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</a:t>
            </a:r>
            <a:r>
              <a:rPr lang="en-US" altLang="ko-KR" sz="1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myanimelist.net's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unique id identifying an anime.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name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full name of anime.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genre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comma separated list of genres for this anime.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type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movie, TV, OVA, etc.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episodes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how many episodes in this show. (1 if movie).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rating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average rating out of 10 for this anime.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members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number of community members that are in this anime's "group".</a:t>
            </a:r>
            <a:endParaRPr lang="en-US" altLang="ko-KR" sz="12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151353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0949" y="471131"/>
            <a:ext cx="14766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Dataset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설명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Anime.csv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6945" y="6604000"/>
            <a:ext cx="11390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https://www.kaggle.com/datasets/CooperUnion/anime-recommendations-database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A9039CB5-5712-8E92-AA2C-4C63ECE26FF5}"/>
              </a:ext>
            </a:extLst>
          </p:cNvPr>
          <p:cNvSpPr txBox="1"/>
          <p:nvPr/>
        </p:nvSpPr>
        <p:spPr>
          <a:xfrm>
            <a:off x="957272" y="1477961"/>
            <a:ext cx="103965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7859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총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columns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구성된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Dataset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이며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12,294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 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정보를 담음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5" y="2042535"/>
            <a:ext cx="10331335" cy="40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810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5400000" sx="99000" sy="99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dirty="0">
              <a:latin typeface="나눔스퀘어OTF_ac" panose="020B0600000101010101" pitchFamily="34" charset="-127"/>
            </a:endParaRPr>
          </a:p>
        </p:txBody>
      </p:sp>
      <p:sp>
        <p:nvSpPr>
          <p:cNvPr id="14" name="사각형: 둥근 모서리 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0949" y="471131"/>
            <a:ext cx="14766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Dataset </a:t>
            </a:r>
            <a:r>
              <a:rPr lang="ko-KR" altLang="en-US" dirty="0" smtClean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Arial"/>
              </a:rPr>
              <a:t>설명</a:t>
            </a:r>
            <a:endParaRPr lang="ko-KR" altLang="en-US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  <a:cs typeface="Arial"/>
            </a:endParaRPr>
          </a:p>
        </p:txBody>
      </p:sp>
      <p:sp>
        <p:nvSpPr>
          <p:cNvPr id="10" name="Google Shape;84;p16">
            <a:extLst>
              <a:ext uri="{FF2B5EF4-FFF2-40B4-BE49-F238E27FC236}">
                <a16:creationId xmlns:a16="http://schemas.microsoft.com/office/drawing/2014/main" id="{7BEB6695-B192-39E9-35BA-B8F6C19581F5}"/>
              </a:ext>
            </a:extLst>
          </p:cNvPr>
          <p:cNvSpPr txBox="1"/>
          <p:nvPr/>
        </p:nvSpPr>
        <p:spPr>
          <a:xfrm>
            <a:off x="869251" y="1114729"/>
            <a:ext cx="62346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r>
              <a:rPr lang="en-US" sz="2000" b="1" dirty="0" smtClean="0">
                <a:solidFill>
                  <a:srgbClr val="497CF8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Rating.csv</a:t>
            </a:r>
            <a:endParaRPr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6945" y="6604000"/>
            <a:ext cx="11390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https://www.kaggle.com/datasets/CooperUnion/anime-recommendations-database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A9039CB5-5712-8E92-AA2C-4C63ECE26FF5}"/>
              </a:ext>
            </a:extLst>
          </p:cNvPr>
          <p:cNvSpPr txBox="1"/>
          <p:nvPr/>
        </p:nvSpPr>
        <p:spPr>
          <a:xfrm>
            <a:off x="4422371" y="1477961"/>
            <a:ext cx="6931429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287859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73,516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명의 사용자가 만든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7,813,737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데이터로 구성됨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7859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총 </a:t>
            </a:r>
            <a:r>
              <a: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columns</a:t>
            </a:r>
            <a:r>
              <a:rPr lang="ko-KR" altLang="en-US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으로 구성된 </a:t>
            </a:r>
            <a:r>
              <a:rPr lang="en-US" altLang="ko-KR" sz="16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Dataset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user_id</a:t>
            </a: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non identifiable randomly generated user id.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anime_id</a:t>
            </a: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- 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the anime that this user has rated.</a:t>
            </a:r>
          </a:p>
          <a:p>
            <a:pPr marL="745059" lvl="1" indent="-279393" latinLnBrk="0">
              <a:lnSpc>
                <a:spcPct val="200000"/>
              </a:lnSpc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altLang="ko-KR" sz="14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rating - </a:t>
            </a:r>
            <a:r>
              <a:rPr lang="en-US" altLang="ko-KR" sz="1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rating out of 10 this user has assigned (-1 if the user watched it but didn't assign a rating).</a:t>
            </a:r>
            <a:endParaRPr lang="en-US" altLang="ko-KR" sz="12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1" y="1637251"/>
            <a:ext cx="3306329" cy="46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81638"/>
      </p:ext>
    </p:extLst>
  </p:cSld>
  <p:clrMapOvr>
    <a:masterClrMapping/>
  </p:clrMapOvr>
  <p:transition advTm="8896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558</Words>
  <Application>Microsoft Office PowerPoint</Application>
  <PresentationFormat>와이드스크린</PresentationFormat>
  <Paragraphs>143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나눔스퀘어_ac</vt:lpstr>
      <vt:lpstr>나눔스퀘어OTF_ac</vt:lpstr>
      <vt:lpstr>나눔스퀘어OTF_ac Bold</vt:lpstr>
      <vt:lpstr>Arial</vt:lpstr>
      <vt:lpstr>나눔스퀘어_ac Bold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2022-06-07T05:10:45Z</dcterms:created>
  <dcterms:modified xsi:type="dcterms:W3CDTF">2022-06-07T15:45:06Z</dcterms:modified>
</cp:coreProperties>
</file>