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8" r:id="rId4"/>
    <p:sldId id="271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63" r:id="rId13"/>
    <p:sldId id="262" r:id="rId14"/>
    <p:sldId id="265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49C"/>
    <a:srgbClr val="68C9D0"/>
    <a:srgbClr val="928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B11AD-18CD-4FA9-88E0-38897203EF52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7041B-B299-4705-A295-6EF24A29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2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8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1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8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1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>
            <a:normAutofit/>
          </a:bodyPr>
          <a:lstStyle>
            <a:lvl1pPr marL="0" indent="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en-US" altLang="en-US" sz="3000" b="1" kern="12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5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NFQj3B9HK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1990725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휴먼컴퓨터인터페이스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C9D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249" y="2733675"/>
            <a:ext cx="35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8F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8F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과제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8F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8FB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BlockCalculator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28FB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D63D0-73F7-44FA-AE74-980F32A7B508}"/>
              </a:ext>
            </a:extLst>
          </p:cNvPr>
          <p:cNvSpPr txBox="1"/>
          <p:nvPr/>
        </p:nvSpPr>
        <p:spPr>
          <a:xfrm>
            <a:off x="577515" y="4445352"/>
            <a:ext cx="362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제출일 </a:t>
            </a:r>
            <a:r>
              <a:rPr lang="en-US" altLang="ko-KR" dirty="0"/>
              <a:t>: 2019.05.24</a:t>
            </a:r>
          </a:p>
          <a:p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광운대학교 소프트웨어학부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 2017203039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박선영</a:t>
            </a:r>
          </a:p>
        </p:txBody>
      </p:sp>
    </p:spTree>
    <p:extLst>
      <p:ext uri="{BB962C8B-B14F-4D97-AF65-F5344CB8AC3E}">
        <p14:creationId xmlns:p14="http://schemas.microsoft.com/office/powerpoint/2010/main" val="203762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1805E-798F-4210-93EA-AAE037DE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/>
          <a:lstStyle/>
          <a:p>
            <a:r>
              <a:rPr lang="ko-KR" altLang="en-US"/>
              <a:t>실제 문제에 대한 사용 예시</a:t>
            </a:r>
            <a:r>
              <a:rPr lang="en-US" altLang="ko-KR"/>
              <a:t>-2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FE51B8-A1A8-44E2-A400-9074AAB5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9" y="1088357"/>
            <a:ext cx="2362200" cy="1504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0E21B-7775-49B4-AF05-C7A222FC943A}"/>
              </a:ext>
            </a:extLst>
          </p:cNvPr>
          <p:cNvSpPr txBox="1"/>
          <p:nvPr/>
        </p:nvSpPr>
        <p:spPr>
          <a:xfrm>
            <a:off x="490788" y="796360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a=0.5</a:t>
            </a:r>
            <a:r>
              <a:rPr lang="ko-KR" altLang="en-US" dirty="0"/>
              <a:t>로 </a:t>
            </a:r>
            <a:r>
              <a:rPr lang="en-US" altLang="ko-KR" dirty="0"/>
              <a:t>a</a:t>
            </a:r>
            <a:r>
              <a:rPr lang="ko-KR" altLang="en-US" dirty="0"/>
              <a:t>라는 변수 할당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56072-2813-4439-9D5D-76C1AAF494D4}"/>
              </a:ext>
            </a:extLst>
          </p:cNvPr>
          <p:cNvSpPr txBox="1"/>
          <p:nvPr/>
        </p:nvSpPr>
        <p:spPr>
          <a:xfrm>
            <a:off x="334879" y="2543512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f(x)</a:t>
            </a:r>
            <a:r>
              <a:rPr lang="ko-KR" altLang="en-US" dirty="0"/>
              <a:t>라는 함수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0EA13-1A47-42D9-A351-38A8D6885387}"/>
              </a:ext>
            </a:extLst>
          </p:cNvPr>
          <p:cNvSpPr txBox="1"/>
          <p:nvPr/>
        </p:nvSpPr>
        <p:spPr>
          <a:xfrm>
            <a:off x="364797" y="4451018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sin(a</a:t>
            </a:r>
            <a:r>
              <a:rPr lang="ko-KR" altLang="en-US" dirty="0"/>
              <a:t>*</a:t>
            </a:r>
            <a:r>
              <a:rPr lang="en-US" altLang="ko-KR" dirty="0"/>
              <a:t>32)</a:t>
            </a:r>
            <a:r>
              <a:rPr lang="ko-KR" altLang="en-US" dirty="0"/>
              <a:t>의 값 계산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D7382-AC7D-4DFA-A55F-59B28975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7" y="4983830"/>
            <a:ext cx="7696200" cy="1571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A820B3-042E-45A4-9725-C3940EEF4BDC}"/>
              </a:ext>
            </a:extLst>
          </p:cNvPr>
          <p:cNvSpPr txBox="1"/>
          <p:nvPr/>
        </p:nvSpPr>
        <p:spPr>
          <a:xfrm>
            <a:off x="4212897" y="981026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4.f(sin(a</a:t>
            </a:r>
            <a:r>
              <a:rPr lang="ko-KR" altLang="en-US" dirty="0"/>
              <a:t>*</a:t>
            </a:r>
            <a:r>
              <a:rPr lang="en-US" altLang="ko-KR" dirty="0"/>
              <a:t>32)</a:t>
            </a:r>
            <a:r>
              <a:rPr lang="ko-KR" altLang="en-US" dirty="0"/>
              <a:t>의 값 계산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C4114C-14B1-4D5B-8DC4-6E5398D66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6" y="3019200"/>
            <a:ext cx="4286250" cy="1219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23291A-34B8-4D4F-A608-F40D753D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950" y="1370626"/>
            <a:ext cx="6004050" cy="1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2715A-43A2-4908-8CB8-7266ED3A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문제에 대한 사용 예시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3C56F-0E94-4486-8422-8D8575C3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9" y="1177841"/>
            <a:ext cx="3257550" cy="676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98685-7ADE-487D-8123-CE28A63BAED8}"/>
              </a:ext>
            </a:extLst>
          </p:cNvPr>
          <p:cNvSpPr txBox="1"/>
          <p:nvPr/>
        </p:nvSpPr>
        <p:spPr>
          <a:xfrm>
            <a:off x="490788" y="796360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log(10) </a:t>
            </a:r>
            <a:r>
              <a:rPr lang="ko-KR" altLang="en-US" dirty="0"/>
              <a:t>블록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D49A8-7447-477A-BAE9-99C2A6DE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7" y="2130341"/>
            <a:ext cx="70866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BDA1B-5F28-4DA9-87E8-D0849AC5BE33}"/>
              </a:ext>
            </a:extLst>
          </p:cNvPr>
          <p:cNvSpPr txBox="1"/>
          <p:nvPr/>
        </p:nvSpPr>
        <p:spPr>
          <a:xfrm>
            <a:off x="490787" y="1807563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log(10)</a:t>
            </a:r>
            <a:r>
              <a:rPr lang="ko-KR" altLang="en-US" dirty="0"/>
              <a:t>의 결과 값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3EE609-8D56-4235-A9DA-ACB08D5DC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09" y="3337010"/>
            <a:ext cx="7372350" cy="1581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6C65AD-CD6A-4273-934D-D62C0F63E0A9}"/>
              </a:ext>
            </a:extLst>
          </p:cNvPr>
          <p:cNvSpPr txBox="1"/>
          <p:nvPr/>
        </p:nvSpPr>
        <p:spPr>
          <a:xfrm>
            <a:off x="490786" y="2796272"/>
            <a:ext cx="430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log(10)</a:t>
            </a:r>
            <a:r>
              <a:rPr lang="ko-KR" altLang="en-US" dirty="0"/>
              <a:t>*</a:t>
            </a:r>
            <a:r>
              <a:rPr lang="en-US" altLang="ko-KR" dirty="0"/>
              <a:t>pi</a:t>
            </a:r>
            <a:r>
              <a:rPr lang="ko-KR" altLang="en-US" dirty="0" err="1"/>
              <a:t>를</a:t>
            </a:r>
            <a:r>
              <a:rPr lang="ko-KR" altLang="en-US" dirty="0"/>
              <a:t> 입력 한 후 결과 값 확인</a:t>
            </a:r>
          </a:p>
        </p:txBody>
      </p:sp>
    </p:spTree>
    <p:extLst>
      <p:ext uri="{BB962C8B-B14F-4D97-AF65-F5344CB8AC3E}">
        <p14:creationId xmlns:p14="http://schemas.microsoft.com/office/powerpoint/2010/main" val="287168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03568" y="3610824"/>
            <a:ext cx="1478520" cy="207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입력 키 값을 정확히 받아올 수 있다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1212607" y="2852738"/>
            <a:ext cx="1046654" cy="106649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입력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46485" y="2852738"/>
            <a:ext cx="1046654" cy="106649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80363" y="2852738"/>
            <a:ext cx="1046654" cy="106649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이벤트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4242" y="2852738"/>
            <a:ext cx="1046654" cy="106649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키</a:t>
            </a:r>
            <a:r>
              <a:rPr lang="en-US" altLang="ko-KR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78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매칭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48121" y="2852738"/>
            <a:ext cx="1046654" cy="1066496"/>
          </a:xfrm>
          <a:prstGeom prst="ellipse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계산기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</a:p>
        </p:txBody>
      </p:sp>
      <p:sp>
        <p:nvSpPr>
          <p:cNvPr id="3" name="이등변 삼각형 2"/>
          <p:cNvSpPr/>
          <p:nvPr/>
        </p:nvSpPr>
        <p:spPr>
          <a:xfrm rot="5400000">
            <a:off x="2346678" y="3324133"/>
            <a:ext cx="116370" cy="984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685259" y="3324133"/>
            <a:ext cx="116370" cy="984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023842" y="3324133"/>
            <a:ext cx="116370" cy="984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362424" y="3324133"/>
            <a:ext cx="116370" cy="984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76439" y="3629375"/>
            <a:ext cx="1478520" cy="207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마우스이벤트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드래그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이벤트를 처리 할 수 있다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57377" y="3610824"/>
            <a:ext cx="1548823" cy="207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동작을 할 수 있도록 적절한 함수를 구현하였다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30248" y="3610824"/>
            <a:ext cx="1517873" cy="207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받은 키 값과 동작 해야 하는 함수를 올바르게 매칭시켰다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22434" y="3610826"/>
            <a:ext cx="1586515" cy="207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단계들을 거쳐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기능을 수행하는 블록 계산기가 완성 되었다</a:t>
            </a:r>
            <a:r>
              <a:rPr lang="en-US" altLang="ko-KR" sz="1363" spc="-26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38078" y="1484337"/>
            <a:ext cx="7049305" cy="893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계산기에 대한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271701" y="2087231"/>
            <a:ext cx="4563497" cy="432371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구현도 평가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측면</a:t>
            </a:r>
          </a:p>
        </p:txBody>
      </p:sp>
    </p:spTree>
    <p:extLst>
      <p:ext uri="{BB962C8B-B14F-4D97-AF65-F5344CB8AC3E}">
        <p14:creationId xmlns:p14="http://schemas.microsoft.com/office/powerpoint/2010/main" val="69042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261946" y="32792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805854" y="32792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9423" y="35913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19413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89" y="35913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89" y="19413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1" y="35913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19413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68266" y="24029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587262" y="24029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98501" y="24029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70943" y="32338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0671" y="32338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01177" y="32338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011055" y="3463381"/>
            <a:ext cx="2114681" cy="72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원하는 기호를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키보드로 입력 가능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사용성이 좋다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12230" y="3463381"/>
            <a:ext cx="2350322" cy="72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사이의 거리가 먼 경우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드래그의 해야 하는 거리가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길어져 불편하다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49046" y="3309069"/>
            <a:ext cx="2114681" cy="1141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블록의 위치가 랜덤으로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뜨기 때문에 블록이 겹칠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 가독성이 떨어지고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위치가 계속 변경되어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불편하다</a:t>
            </a:r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7037" y="2721352"/>
            <a:ext cx="170271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입력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69458" y="2721352"/>
            <a:ext cx="103586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드래그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89138" y="2721352"/>
            <a:ext cx="141897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94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위치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사용성 평가</a:t>
            </a:r>
          </a:p>
        </p:txBody>
      </p:sp>
    </p:spTree>
    <p:extLst>
      <p:ext uri="{BB962C8B-B14F-4D97-AF65-F5344CB8AC3E}">
        <p14:creationId xmlns:p14="http://schemas.microsoft.com/office/powerpoint/2010/main" val="20355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7966" y="1819662"/>
            <a:ext cx="2112508" cy="3090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사용성 개선</a:t>
            </a:r>
            <a:endParaRPr lang="en-US" altLang="ko-KR" sz="1534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56971" y="1819662"/>
            <a:ext cx="2112508" cy="3090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534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58264" y="1819662"/>
            <a:ext cx="2112508" cy="3090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81190" y="2203563"/>
            <a:ext cx="2227977" cy="2162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현재에는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마우스로 클릭하여 드래그를 해서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블록들을 합쳐주어야 하는데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이것은 굉장히 번거로운 과정이라 생각이 들었다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연속적으로 입력하면 동일한 블록에 추가되도록 개선할 계획이다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340255" y="2203563"/>
            <a:ext cx="2227977" cy="2165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계산기에 요구되는 기능들은 잘 구현 되어 있으며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계산기 기능을 추가하여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도움말 기능이나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키워드들을 자동으로 생성해주는 기능을 추가하면 좋겠다는 생각이 들어 개선할 예정이다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556651" y="2203563"/>
            <a:ext cx="2227977" cy="231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현재의 블록 계산기는 화면 밖에서 만들어진 블록의 경우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 값이 보이지 않는 경우가 있는데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점을 개선하기 위해서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넓은 화면과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블록이 화면의 너비를 넘는 경우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줄로 생성되도록 개선할 계획이다</a:t>
            </a:r>
            <a:r>
              <a:rPr lang="en-US" altLang="ko-KR" sz="1193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55678" y="4535322"/>
            <a:ext cx="2112508" cy="38956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56971" y="4535322"/>
            <a:ext cx="2112508" cy="38956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58264" y="4535322"/>
            <a:ext cx="2112508" cy="38956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91227" y="1082431"/>
            <a:ext cx="4563497" cy="432371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사용성</a:t>
            </a:r>
            <a:r>
              <a:rPr lang="en-US" altLang="ko-KR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UI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및 개선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6FD14-4FC7-42FE-98B3-FC313F8D600E}"/>
              </a:ext>
            </a:extLst>
          </p:cNvPr>
          <p:cNvSpPr txBox="1"/>
          <p:nvPr/>
        </p:nvSpPr>
        <p:spPr>
          <a:xfrm>
            <a:off x="625642" y="4908884"/>
            <a:ext cx="761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총평 및 계획 </a:t>
            </a:r>
            <a:r>
              <a:rPr lang="en-US" altLang="ko-KR" dirty="0"/>
              <a:t>: </a:t>
            </a:r>
            <a:r>
              <a:rPr lang="ko-KR" altLang="en-US" dirty="0"/>
              <a:t>기능적으로는 잘 구현되었고</a:t>
            </a:r>
            <a:r>
              <a:rPr lang="en-US" altLang="ko-KR" dirty="0"/>
              <a:t>, </a:t>
            </a:r>
            <a:r>
              <a:rPr lang="ko-KR" altLang="en-US" dirty="0"/>
              <a:t>블록 계산기의 요구 조건을 모두 만족하지만</a:t>
            </a:r>
            <a:r>
              <a:rPr lang="en-US" altLang="ko-KR" dirty="0"/>
              <a:t>, </a:t>
            </a:r>
            <a:r>
              <a:rPr lang="ko-KR" altLang="en-US" dirty="0"/>
              <a:t>인터페이스의 경우 아직 부족한 점이 많아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r>
              <a:rPr lang="ko-KR" altLang="en-US" dirty="0"/>
              <a:t>을 진행할 때는 과제</a:t>
            </a:r>
            <a:r>
              <a:rPr lang="en-US" altLang="ko-KR" dirty="0"/>
              <a:t>1</a:t>
            </a:r>
            <a:r>
              <a:rPr lang="ko-KR" altLang="en-US" dirty="0"/>
              <a:t>과 과제</a:t>
            </a:r>
            <a:r>
              <a:rPr lang="en-US" altLang="ko-KR" dirty="0"/>
              <a:t>2</a:t>
            </a:r>
            <a:r>
              <a:rPr lang="ko-KR" altLang="en-US" dirty="0"/>
              <a:t>를 수행하면서 좋았던 기능들을 수합하여 더 좋은 </a:t>
            </a:r>
            <a:r>
              <a:rPr lang="en-US" altLang="ko-KR" dirty="0"/>
              <a:t>UI</a:t>
            </a:r>
            <a:r>
              <a:rPr lang="ko-KR" altLang="en-US" dirty="0"/>
              <a:t>를 제공할 수 있는 계산기를 만들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7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150" y="2333625"/>
            <a:ext cx="590650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  <a:p>
            <a:endParaRPr lang="en-US" altLang="ko-KR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C9D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Youtube</a:t>
            </a:r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link:</a:t>
            </a:r>
          </a:p>
          <a:p>
            <a:r>
              <a:rPr lang="en-US" altLang="ko-KR" sz="2000" dirty="0">
                <a:hlinkClick r:id="rId2"/>
              </a:rPr>
              <a:t>https://youtu.be/SNFQj3B9HKI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C9D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5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42114"/>
              </p:ext>
            </p:extLst>
          </p:nvPr>
        </p:nvGraphicFramePr>
        <p:xfrm>
          <a:off x="346165" y="1016954"/>
          <a:ext cx="8451669" cy="405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순서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기능적 요구조건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구현여부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구현여부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정수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실수 복소수의 표현과 기본 연산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벡터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행렬의 표현과 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 기본 연산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자주 사용되는 상수 및 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함수 지원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조립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 출력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함수 정의 및 사용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분해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복제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소멸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완성도 요약 </a:t>
            </a:r>
            <a:r>
              <a:rPr lang="en-US" altLang="ko-KR" dirty="0"/>
              <a:t>&amp; </a:t>
            </a:r>
            <a:r>
              <a:rPr lang="ko-KR" altLang="en-US" dirty="0"/>
              <a:t>오픈 소스 라이브러리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D3A1A9-AC9E-478D-B972-D54A5A54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25594"/>
              </p:ext>
            </p:extLst>
          </p:nvPr>
        </p:nvGraphicFramePr>
        <p:xfrm>
          <a:off x="346164" y="5437643"/>
          <a:ext cx="5272628" cy="84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0">
                  <a:extLst>
                    <a:ext uri="{9D8B030D-6E8A-4147-A177-3AD203B41FA5}">
                      <a16:colId xmlns:a16="http://schemas.microsoft.com/office/drawing/2014/main" val="2506923566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713235305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207573082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사용된 라이브러리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83206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math.min.js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jquery.min.js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fabric.min.js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8A67CB-6492-4A86-8698-F86044E61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05430"/>
              </p:ext>
            </p:extLst>
          </p:nvPr>
        </p:nvGraphicFramePr>
        <p:xfrm>
          <a:off x="2346158" y="1401183"/>
          <a:ext cx="6581274" cy="42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57">
                  <a:extLst>
                    <a:ext uri="{9D8B030D-6E8A-4147-A177-3AD203B41FA5}">
                      <a16:colId xmlns:a16="http://schemas.microsoft.com/office/drawing/2014/main" val="2314379215"/>
                    </a:ext>
                  </a:extLst>
                </a:gridCol>
                <a:gridCol w="4331417">
                  <a:extLst>
                    <a:ext uri="{9D8B030D-6E8A-4147-A177-3AD203B41FA5}">
                      <a16:colId xmlns:a16="http://schemas.microsoft.com/office/drawing/2014/main" val="1980047022"/>
                    </a:ext>
                  </a:extLst>
                </a:gridCol>
              </a:tblGrid>
              <a:tr h="442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조작방법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53565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만들고자 하는 블록의 키 값을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키보드 입력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63321"/>
                  </a:ext>
                </a:extLst>
              </a:tr>
              <a:tr h="495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이동하고자 하는 블록을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 후 드래그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392212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조립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뒤에 붙이고자 하는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블록을 선택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블록의 영역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놓는다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2865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블록을 선택한 후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ENTER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입력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29735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분해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블록을 선택한 후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Space Bar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11004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복제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복제하고자 하는 블록을 선택하여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ctrl+c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누르면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클립보드에 복사가 되며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ctrl+v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누르면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같은 블록이 생성 된다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708196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소멸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삭제하고자 하는 블록을 선택한 후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ctrl+x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누른다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3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A72B8C-E187-4294-80E0-CE4CBE9E5277}"/>
              </a:ext>
            </a:extLst>
          </p:cNvPr>
          <p:cNvSpPr txBox="1"/>
          <p:nvPr/>
        </p:nvSpPr>
        <p:spPr>
          <a:xfrm>
            <a:off x="2346158" y="720744"/>
            <a:ext cx="623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간단한 조작법 </a:t>
            </a:r>
            <a:r>
              <a:rPr lang="ko-KR" altLang="en-US" sz="2500" b="1"/>
              <a:t>소개 </a:t>
            </a:r>
            <a:r>
              <a:rPr lang="en-US" altLang="ko-KR" sz="2500" b="1" dirty="0"/>
              <a:t>– </a:t>
            </a:r>
            <a:r>
              <a:rPr lang="ko-KR" altLang="en-US" sz="2500" b="1" dirty="0"/>
              <a:t>키보드와 마우스 이용</a:t>
            </a:r>
          </a:p>
        </p:txBody>
      </p:sp>
    </p:spTree>
    <p:extLst>
      <p:ext uri="{BB962C8B-B14F-4D97-AF65-F5344CB8AC3E}">
        <p14:creationId xmlns:p14="http://schemas.microsoft.com/office/powerpoint/2010/main" val="852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C2A57-8E1F-4182-B456-8D1DFBE8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보충 설명 및 그림 </a:t>
            </a:r>
            <a:r>
              <a:rPr lang="en-US" altLang="ko-KR" dirty="0"/>
              <a:t>– </a:t>
            </a:r>
            <a:r>
              <a:rPr lang="ko-KR" altLang="en-US" dirty="0"/>
              <a:t>키보드와 마우스 이용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998D6AE-A689-467F-805F-C0636C18D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ko-KR" altLang="en-US" dirty="0"/>
              <a:t>전체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39835-B312-4D24-A9F7-F2424611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225717"/>
            <a:ext cx="5105400" cy="382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9288E-1C59-44A6-A628-31253B68BC82}"/>
              </a:ext>
            </a:extLst>
          </p:cNvPr>
          <p:cNvSpPr txBox="1"/>
          <p:nvPr/>
        </p:nvSpPr>
        <p:spPr>
          <a:xfrm>
            <a:off x="222249" y="748663"/>
            <a:ext cx="510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키 이벤트 처리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기능과 키 차별화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C956E-6448-4F0F-A6F5-27FB46992D31}"/>
              </a:ext>
            </a:extLst>
          </p:cNvPr>
          <p:cNvSpPr txBox="1"/>
          <p:nvPr/>
        </p:nvSpPr>
        <p:spPr>
          <a:xfrm>
            <a:off x="5327650" y="2124578"/>
            <a:ext cx="359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 값으로 처리 되는 것이 아닌</a:t>
            </a:r>
            <a:r>
              <a:rPr lang="en-US" altLang="ko-KR" sz="1200" dirty="0"/>
              <a:t>, </a:t>
            </a:r>
            <a:r>
              <a:rPr lang="ko-KR" altLang="en-US" sz="1200" dirty="0"/>
              <a:t>복제</a:t>
            </a:r>
            <a:r>
              <a:rPr lang="en-US" altLang="ko-KR" sz="1200" dirty="0"/>
              <a:t>, </a:t>
            </a:r>
            <a:r>
              <a:rPr lang="ko-KR" altLang="en-US" sz="1200" dirty="0"/>
              <a:t>소멸</a:t>
            </a:r>
            <a:r>
              <a:rPr lang="en-US" altLang="ko-KR" sz="1200" dirty="0"/>
              <a:t>, </a:t>
            </a:r>
            <a:r>
              <a:rPr lang="ko-KR" altLang="en-US" sz="1200" dirty="0"/>
              <a:t>실행</a:t>
            </a:r>
            <a:r>
              <a:rPr lang="en-US" altLang="ko-KR" sz="1200" dirty="0"/>
              <a:t>, </a:t>
            </a:r>
            <a:r>
              <a:rPr lang="ko-KR" altLang="en-US" sz="1200" dirty="0"/>
              <a:t>분해의 경우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handleKeyPress</a:t>
            </a:r>
            <a:r>
              <a:rPr lang="ko-KR" altLang="en-US" sz="1200" dirty="0"/>
              <a:t>에 각각의 이벤트명을 넘겨주어 처리해주었고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 사용자가 입력한 키보드 입력의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계산을 위한 키 입력으로 쓰이기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받은 </a:t>
            </a:r>
            <a:r>
              <a:rPr lang="en-US" altLang="ko-KR" sz="1200" dirty="0"/>
              <a:t>key </a:t>
            </a:r>
            <a:r>
              <a:rPr lang="ko-KR" altLang="en-US" sz="1200" dirty="0"/>
              <a:t>값을 그대로 넘겨 주었습니다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46469-EC5E-42D4-954E-0638BB765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218" y="4717433"/>
            <a:ext cx="4752975" cy="1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FF350-FACF-4D3C-A4ED-2A1B99C70BF1}"/>
              </a:ext>
            </a:extLst>
          </p:cNvPr>
          <p:cNvSpPr txBox="1"/>
          <p:nvPr/>
        </p:nvSpPr>
        <p:spPr>
          <a:xfrm>
            <a:off x="1099714" y="5463006"/>
            <a:ext cx="28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이렇게</a:t>
            </a:r>
            <a:r>
              <a:rPr lang="en-US" altLang="ko-KR" sz="1200" dirty="0"/>
              <a:t>, </a:t>
            </a:r>
            <a:r>
              <a:rPr lang="ko-KR" altLang="en-US" sz="1200" dirty="0"/>
              <a:t>호출된 </a:t>
            </a:r>
            <a:r>
              <a:rPr lang="en-US" altLang="ko-KR" sz="1200" dirty="0" err="1"/>
              <a:t>handleKeyPress</a:t>
            </a:r>
            <a:r>
              <a:rPr lang="ko-KR" altLang="en-US" sz="1200" dirty="0"/>
              <a:t>에서는 </a:t>
            </a:r>
            <a:endParaRPr lang="en-US" altLang="ko-KR" sz="1200" dirty="0"/>
          </a:p>
          <a:p>
            <a:r>
              <a:rPr lang="ko-KR" altLang="en-US" sz="1200" dirty="0"/>
              <a:t>각각의 기능에 따라 다른 동작을 하도록</a:t>
            </a:r>
            <a:endParaRPr lang="en-US" altLang="ko-KR" sz="1200" dirty="0"/>
          </a:p>
          <a:p>
            <a:r>
              <a:rPr lang="ko-KR" altLang="en-US" sz="1200" dirty="0"/>
              <a:t> 조건문을 써서 구현했습니다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15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712A-53FB-4C94-8E5D-16C6E41B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조립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64C20-6D3C-46DB-9122-C3048E7E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818147"/>
            <a:ext cx="4618371" cy="5877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6D302-82B1-40F8-9468-49A7D1628C0B}"/>
              </a:ext>
            </a:extLst>
          </p:cNvPr>
          <p:cNvSpPr txBox="1"/>
          <p:nvPr/>
        </p:nvSpPr>
        <p:spPr>
          <a:xfrm>
            <a:off x="4912339" y="916525"/>
            <a:ext cx="3926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블록이 합쳐지게 하기 위해서는</a:t>
            </a:r>
            <a:r>
              <a:rPr lang="en-US" altLang="ko-KR" sz="1200" dirty="0"/>
              <a:t>, </a:t>
            </a:r>
            <a:r>
              <a:rPr lang="ko-KR" altLang="en-US" sz="1200" dirty="0"/>
              <a:t>뒤에 붙이고자 하는 블록을 선택해서 붙일 블록의 영역에 이동시켜야 하므로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사용자가 마우스에서 손을 뗐을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선택된 블록이 있는지를 확인하여</a:t>
            </a:r>
            <a:r>
              <a:rPr lang="en-US" altLang="ko-KR" sz="1200" dirty="0"/>
              <a:t>, block1</a:t>
            </a:r>
            <a:r>
              <a:rPr lang="ko-KR" altLang="en-US" sz="1200" dirty="0"/>
              <a:t>에 저장하고</a:t>
            </a:r>
            <a:r>
              <a:rPr lang="en-US" altLang="ko-KR" sz="1200" dirty="0"/>
              <a:t>, block2</a:t>
            </a:r>
            <a:r>
              <a:rPr lang="ko-KR" altLang="en-US" sz="1200" dirty="0"/>
              <a:t>와 </a:t>
            </a:r>
            <a:r>
              <a:rPr lang="en-US" altLang="ko-KR" sz="1200" dirty="0"/>
              <a:t>block1</a:t>
            </a:r>
            <a:r>
              <a:rPr lang="ko-KR" altLang="en-US" sz="1200" dirty="0"/>
              <a:t>의 영역이 겹쳐지는지 확인하여</a:t>
            </a:r>
            <a:r>
              <a:rPr lang="en-US" altLang="ko-KR" sz="1200" dirty="0"/>
              <a:t>, </a:t>
            </a:r>
            <a:r>
              <a:rPr lang="ko-KR" altLang="en-US" sz="1200" dirty="0"/>
              <a:t>겹쳐질 경우</a:t>
            </a:r>
            <a:r>
              <a:rPr lang="en-US" altLang="ko-KR" sz="1200" dirty="0"/>
              <a:t>, block1</a:t>
            </a:r>
            <a:r>
              <a:rPr lang="ko-KR" altLang="en-US" sz="1200" dirty="0"/>
              <a:t>과 </a:t>
            </a:r>
            <a:r>
              <a:rPr lang="en-US" altLang="ko-KR" sz="1200" dirty="0"/>
              <a:t>block2</a:t>
            </a:r>
            <a:r>
              <a:rPr lang="ko-KR" altLang="en-US" sz="1200" dirty="0"/>
              <a:t>를 모두 삭제하고</a:t>
            </a:r>
            <a:r>
              <a:rPr lang="en-US" altLang="ko-KR" sz="1200" dirty="0"/>
              <a:t>, </a:t>
            </a:r>
            <a:r>
              <a:rPr lang="ko-KR" altLang="en-US" sz="1200" dirty="0"/>
              <a:t>두 문자열을 더해준 블록을  새롭게 생성해줍니다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FC65E1-A00E-4DE3-AF66-BB1CF73A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95" y="2301520"/>
            <a:ext cx="3931605" cy="3130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99A80-7ADE-4A15-A2CE-40C478AE18E1}"/>
              </a:ext>
            </a:extLst>
          </p:cNvPr>
          <p:cNvSpPr txBox="1"/>
          <p:nvPr/>
        </p:nvSpPr>
        <p:spPr>
          <a:xfrm>
            <a:off x="4907595" y="5558118"/>
            <a:ext cx="393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두 블록이 겹치는지를 검사해주는 함수가 위의 </a:t>
            </a:r>
            <a:r>
              <a:rPr lang="en-US" altLang="ko-KR" sz="1200" dirty="0" err="1"/>
              <a:t>findBlockcrush</a:t>
            </a:r>
            <a:r>
              <a:rPr lang="ko-KR" altLang="en-US" sz="1200" dirty="0"/>
              <a:t>라는 함수입니다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9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AEAC9-FB21-4A40-A75E-A8C26BD3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생성 및 복제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A1FA4-3ABE-4994-8ECF-C5751E20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011050"/>
            <a:ext cx="5343525" cy="981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39A259-A47B-4FC3-9FCC-30FF0E007B98}"/>
              </a:ext>
            </a:extLst>
          </p:cNvPr>
          <p:cNvSpPr txBox="1"/>
          <p:nvPr/>
        </p:nvSpPr>
        <p:spPr>
          <a:xfrm>
            <a:off x="5692588" y="1011050"/>
            <a:ext cx="315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사용자가 입력한 키 값 혹은 블록의 전체 값을 </a:t>
            </a:r>
            <a:r>
              <a:rPr lang="en-US" altLang="ko-KR" sz="1200" dirty="0"/>
              <a:t>name</a:t>
            </a:r>
            <a:r>
              <a:rPr lang="ko-KR" altLang="en-US" sz="1200" dirty="0"/>
              <a:t>에 저장하여</a:t>
            </a:r>
            <a:r>
              <a:rPr lang="en-US" altLang="ko-KR" sz="1200" dirty="0"/>
              <a:t>, for</a:t>
            </a:r>
            <a:r>
              <a:rPr lang="ko-KR" altLang="en-US" sz="1200" dirty="0"/>
              <a:t>문을 돌려 이미지가 순차적으로 입력되도록 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background</a:t>
            </a:r>
            <a:r>
              <a:rPr lang="ko-KR" altLang="en-US" sz="1200" dirty="0"/>
              <a:t>와 테두리도 키의 길이에 맞게 변환해주었습니다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FCC0A-587F-4C95-B253-DD036C09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2317374"/>
            <a:ext cx="445770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64EF6-9DE0-4FF7-988B-F86E5E1C4FFC}"/>
              </a:ext>
            </a:extLst>
          </p:cNvPr>
          <p:cNvSpPr txBox="1"/>
          <p:nvPr/>
        </p:nvSpPr>
        <p:spPr>
          <a:xfrm>
            <a:off x="222249" y="748663"/>
            <a:ext cx="510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블록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6E886-8C31-4FFA-BCD2-2C7B0D0746F2}"/>
              </a:ext>
            </a:extLst>
          </p:cNvPr>
          <p:cNvSpPr txBox="1"/>
          <p:nvPr/>
        </p:nvSpPr>
        <p:spPr>
          <a:xfrm>
            <a:off x="222249" y="1992125"/>
            <a:ext cx="510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블록 복제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5132C-D1C1-491B-95D6-DF6BFB782AAE}"/>
              </a:ext>
            </a:extLst>
          </p:cNvPr>
          <p:cNvSpPr txBox="1"/>
          <p:nvPr/>
        </p:nvSpPr>
        <p:spPr>
          <a:xfrm>
            <a:off x="4778188" y="2450757"/>
            <a:ext cx="407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블록이 선택되어 있고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ctrl+c</a:t>
            </a:r>
            <a:r>
              <a:rPr lang="ko-KR" altLang="en-US" sz="1200" dirty="0"/>
              <a:t>를 사용자가 누른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블록의 키 값을 임시 변수에 저장합니다</a:t>
            </a:r>
            <a:r>
              <a:rPr lang="en-US" altLang="ko-KR" sz="1200" dirty="0"/>
              <a:t>. (</a:t>
            </a:r>
            <a:r>
              <a:rPr lang="ko-KR" altLang="en-US" sz="1200" dirty="0"/>
              <a:t>클립보드 형태로 구현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72F150-1448-45A6-9B1C-24D9CE89E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4" y="3235587"/>
            <a:ext cx="4349751" cy="326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3732A-09C8-4910-BEA7-CC6EB2E2440D}"/>
              </a:ext>
            </a:extLst>
          </p:cNvPr>
          <p:cNvSpPr txBox="1"/>
          <p:nvPr/>
        </p:nvSpPr>
        <p:spPr>
          <a:xfrm>
            <a:off x="4679950" y="3429000"/>
            <a:ext cx="407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사용자가 </a:t>
            </a:r>
            <a:r>
              <a:rPr lang="en-US" altLang="ko-KR" sz="1200" dirty="0" err="1"/>
              <a:t>ctrl+c</a:t>
            </a:r>
            <a:r>
              <a:rPr lang="ko-KR" altLang="en-US" sz="1200" dirty="0"/>
              <a:t>해서 클립보드에 저장한 블록이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사용자가 </a:t>
            </a:r>
            <a:r>
              <a:rPr lang="en-US" altLang="ko-KR" sz="1200" dirty="0" err="1"/>
              <a:t>ctrl+v</a:t>
            </a:r>
            <a:r>
              <a:rPr lang="ko-KR" altLang="en-US" sz="1200" dirty="0"/>
              <a:t>를 누르면 그 키 값과 같은 블록을 새롭게 생성해줍니다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Position</a:t>
            </a:r>
            <a:r>
              <a:rPr lang="ko-KR" altLang="en-US" sz="1200" dirty="0"/>
              <a:t>값을 새롭게 지정해준 것은</a:t>
            </a:r>
            <a:r>
              <a:rPr lang="en-US" altLang="ko-KR" sz="1200" dirty="0"/>
              <a:t>, </a:t>
            </a:r>
            <a:r>
              <a:rPr lang="ko-KR" altLang="en-US" sz="1200" dirty="0"/>
              <a:t>계산하고자 하는 문자열의 길이가 길어도</a:t>
            </a:r>
            <a:r>
              <a:rPr lang="en-US" altLang="ko-KR" sz="1200" dirty="0"/>
              <a:t>, </a:t>
            </a:r>
            <a:r>
              <a:rPr lang="ko-KR" altLang="en-US" sz="1200" dirty="0"/>
              <a:t>캔버스에서 없어지지 않도록 하기 위해서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086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0CAB-EF62-4B99-B6A3-374E20A8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실행 및 분해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A4C9CC-5973-4FB6-8F88-A98135B0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" y="1071828"/>
            <a:ext cx="4478010" cy="4148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6D551-BE4F-4139-AA7C-F615CD0E77A3}"/>
              </a:ext>
            </a:extLst>
          </p:cNvPr>
          <p:cNvSpPr txBox="1"/>
          <p:nvPr/>
        </p:nvSpPr>
        <p:spPr>
          <a:xfrm>
            <a:off x="222249" y="5278340"/>
            <a:ext cx="4478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블록을 선택한 후</a:t>
            </a:r>
            <a:r>
              <a:rPr lang="en-US" altLang="ko-KR" sz="1200" dirty="0"/>
              <a:t>, enter</a:t>
            </a:r>
            <a:r>
              <a:rPr lang="ko-KR" altLang="en-US" sz="1200" dirty="0"/>
              <a:t>를 입력하면 </a:t>
            </a:r>
            <a:r>
              <a:rPr lang="en-US" altLang="ko-KR" sz="1200" dirty="0" err="1"/>
              <a:t>parser.eval</a:t>
            </a:r>
            <a:r>
              <a:rPr lang="en-US" altLang="ko-KR" sz="1200" dirty="0"/>
              <a:t>()</a:t>
            </a:r>
            <a:r>
              <a:rPr lang="ko-KR" altLang="en-US" sz="1200" dirty="0"/>
              <a:t>함수로 결과 값을 계산해줍니다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그리고 예외처리를 하기 위해서 </a:t>
            </a:r>
            <a:r>
              <a:rPr lang="en-US" altLang="ko-KR" sz="1200" dirty="0"/>
              <a:t>error </a:t>
            </a:r>
            <a:r>
              <a:rPr lang="ko-KR" altLang="en-US" sz="1200" dirty="0"/>
              <a:t>메시지가 포함되어 있는 경우나 함수인 경우에는 각각 처리를 해주었고</a:t>
            </a:r>
            <a:r>
              <a:rPr lang="en-US" altLang="ko-KR" sz="1200" dirty="0"/>
              <a:t>, </a:t>
            </a:r>
            <a:r>
              <a:rPr lang="ko-KR" altLang="en-US" sz="1200" dirty="0"/>
              <a:t>계산된 결과 값을 가진 블록이 생성되도록 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BC9EF-7DCF-4F36-88F8-F474E6C8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677" y="1107983"/>
            <a:ext cx="4193207" cy="2800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18C75-AF02-4781-A8C5-D164BE6FF6A3}"/>
              </a:ext>
            </a:extLst>
          </p:cNvPr>
          <p:cNvSpPr txBox="1"/>
          <p:nvPr/>
        </p:nvSpPr>
        <p:spPr>
          <a:xfrm>
            <a:off x="222249" y="748663"/>
            <a:ext cx="510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블록 실행</a:t>
            </a:r>
            <a:endParaRPr lang="ko-KR" alt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CEB24-AB73-4958-9EDF-8D73101B796D}"/>
              </a:ext>
            </a:extLst>
          </p:cNvPr>
          <p:cNvSpPr txBox="1"/>
          <p:nvPr/>
        </p:nvSpPr>
        <p:spPr>
          <a:xfrm>
            <a:off x="4796677" y="811525"/>
            <a:ext cx="11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블록 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FBB1A-1B74-44D6-9B08-2BA1FEC39788}"/>
              </a:ext>
            </a:extLst>
          </p:cNvPr>
          <p:cNvSpPr txBox="1"/>
          <p:nvPr/>
        </p:nvSpPr>
        <p:spPr>
          <a:xfrm>
            <a:off x="4798966" y="3944767"/>
            <a:ext cx="410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사용자가 </a:t>
            </a:r>
            <a:r>
              <a:rPr lang="en-US" altLang="ko-KR" sz="1200" dirty="0"/>
              <a:t>Space Bar</a:t>
            </a:r>
            <a:r>
              <a:rPr lang="ko-KR" altLang="en-US" sz="1200" dirty="0"/>
              <a:t>를 입력했을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원래 있던 위치에 한 개씩 블록을 떼어 생성해주고</a:t>
            </a:r>
            <a:r>
              <a:rPr lang="en-US" altLang="ko-KR" sz="1200" dirty="0"/>
              <a:t>, </a:t>
            </a:r>
            <a:r>
              <a:rPr lang="ko-KR" altLang="en-US" sz="1200" dirty="0"/>
              <a:t>원래 있던 블록은 삭제해주었습니다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92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EABAE-3493-496B-92BA-3C388A4B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문제에 대한 사용 예시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C2DB4-8643-4930-BB79-62C772EA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8" y="1095685"/>
            <a:ext cx="4095750" cy="1133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6BC520-3597-4EE1-AD50-C3C686D5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1014723"/>
            <a:ext cx="345757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695C3B-CD4C-4AB5-9B2D-254BDCD9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70" y="2983809"/>
            <a:ext cx="2676525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078397-86BC-424F-AD82-7D6E4AEC8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2745685"/>
            <a:ext cx="2114550" cy="1419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57772F-39A3-4E96-A7FC-D104D9BFD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62" y="4517235"/>
            <a:ext cx="3667125" cy="147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6BA38-6724-468B-A8E4-7AFB89891C61}"/>
              </a:ext>
            </a:extLst>
          </p:cNvPr>
          <p:cNvSpPr txBox="1"/>
          <p:nvPr/>
        </p:nvSpPr>
        <p:spPr>
          <a:xfrm>
            <a:off x="490788" y="796360"/>
            <a:ext cx="31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f(x)=x</a:t>
            </a:r>
            <a:r>
              <a:rPr lang="ko-KR" altLang="en-US" dirty="0"/>
              <a:t>*</a:t>
            </a:r>
            <a:r>
              <a:rPr lang="en-US" altLang="ko-KR" dirty="0"/>
              <a:t>x</a:t>
            </a:r>
            <a:r>
              <a:rPr lang="ko-KR" altLang="en-US" dirty="0"/>
              <a:t>라는 함수를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F21B1-0606-4BB0-AE77-55C1543B69BC}"/>
              </a:ext>
            </a:extLst>
          </p:cNvPr>
          <p:cNvSpPr txBox="1"/>
          <p:nvPr/>
        </p:nvSpPr>
        <p:spPr>
          <a:xfrm>
            <a:off x="5106904" y="745034"/>
            <a:ext cx="3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엔터키를</a:t>
            </a:r>
            <a:r>
              <a:rPr lang="ko-KR" altLang="en-US" dirty="0"/>
              <a:t> 입력해서 </a:t>
            </a:r>
            <a:r>
              <a:rPr lang="en-US" altLang="ko-KR" dirty="0"/>
              <a:t>f(x) </a:t>
            </a:r>
            <a:r>
              <a:rPr lang="ko-KR" altLang="en-US" dirty="0"/>
              <a:t>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69EE9-6F1A-4536-ACB4-93B01D917EA6}"/>
              </a:ext>
            </a:extLst>
          </p:cNvPr>
          <p:cNvSpPr txBox="1"/>
          <p:nvPr/>
        </p:nvSpPr>
        <p:spPr>
          <a:xfrm>
            <a:off x="490788" y="2528485"/>
            <a:ext cx="3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x</a:t>
            </a:r>
            <a:r>
              <a:rPr lang="ko-KR" altLang="en-US" dirty="0"/>
              <a:t>라는 변수를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FF3D-DBA4-4BA0-B5A7-28A598C0994C}"/>
              </a:ext>
            </a:extLst>
          </p:cNvPr>
          <p:cNvSpPr txBox="1"/>
          <p:nvPr/>
        </p:nvSpPr>
        <p:spPr>
          <a:xfrm>
            <a:off x="5106904" y="2343819"/>
            <a:ext cx="3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f(x)</a:t>
            </a:r>
            <a:r>
              <a:rPr lang="ko-KR" altLang="en-US" dirty="0"/>
              <a:t>의 값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B438F-E951-43FD-A6F0-3821D3719E95}"/>
              </a:ext>
            </a:extLst>
          </p:cNvPr>
          <p:cNvSpPr txBox="1"/>
          <p:nvPr/>
        </p:nvSpPr>
        <p:spPr>
          <a:xfrm>
            <a:off x="490788" y="4037343"/>
            <a:ext cx="3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d</a:t>
            </a:r>
            <a:r>
              <a:rPr lang="ko-KR" altLang="en-US" dirty="0"/>
              <a:t>라는 변수를 생성 후</a:t>
            </a:r>
            <a:r>
              <a:rPr lang="en-US" altLang="ko-KR" dirty="0"/>
              <a:t>, f(d)</a:t>
            </a:r>
            <a:r>
              <a:rPr lang="ko-KR" altLang="en-US" dirty="0"/>
              <a:t>값 확인</a:t>
            </a:r>
          </a:p>
        </p:txBody>
      </p:sp>
    </p:spTree>
    <p:extLst>
      <p:ext uri="{BB962C8B-B14F-4D97-AF65-F5344CB8AC3E}">
        <p14:creationId xmlns:p14="http://schemas.microsoft.com/office/powerpoint/2010/main" val="246119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958</Words>
  <Application>Microsoft Office PowerPoint</Application>
  <PresentationFormat>화면 슬라이드 쇼(4:3)</PresentationFormat>
  <Paragraphs>156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구현 완성도 요약 &amp; 오픈 소스 라이브러리</vt:lpstr>
      <vt:lpstr>PowerPoint 프레젠테이션</vt:lpstr>
      <vt:lpstr>보충 설명 및 그림 – 키보드와 마우스 이용</vt:lpstr>
      <vt:lpstr>기능 구현 – 전체 구조</vt:lpstr>
      <vt:lpstr>블록 조립</vt:lpstr>
      <vt:lpstr>블록 생성 및 복제</vt:lpstr>
      <vt:lpstr>블록 실행 및 분해</vt:lpstr>
      <vt:lpstr>실제 문제에 대한 사용 예시-1</vt:lpstr>
      <vt:lpstr>실제 문제에 대한 사용 예시-2</vt:lpstr>
      <vt:lpstr>실제 문제에 대한 사용 예시-3</vt:lpstr>
      <vt:lpstr>구현 측면</vt:lpstr>
      <vt:lpstr>사용성 평가</vt:lpstr>
      <vt:lpstr>자체 평가 및 개선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</dc:creator>
  <cp:lastModifiedBy> </cp:lastModifiedBy>
  <cp:revision>26</cp:revision>
  <dcterms:created xsi:type="dcterms:W3CDTF">2016-06-20T00:21:39Z</dcterms:created>
  <dcterms:modified xsi:type="dcterms:W3CDTF">2019-05-23T15:07:00Z</dcterms:modified>
</cp:coreProperties>
</file>