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2" r:id="rId3"/>
    <p:sldId id="265" r:id="rId4"/>
    <p:sldId id="273" r:id="rId5"/>
    <p:sldId id="274" r:id="rId6"/>
    <p:sldId id="258" r:id="rId7"/>
    <p:sldId id="259" r:id="rId8"/>
    <p:sldId id="260" r:id="rId9"/>
    <p:sldId id="267" r:id="rId10"/>
    <p:sldId id="276" r:id="rId11"/>
    <p:sldId id="271" r:id="rId12"/>
    <p:sldId id="266" r:id="rId13"/>
    <p:sldId id="275"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C9D0"/>
    <a:srgbClr val="30949C"/>
    <a:srgbClr val="928F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79" d="100"/>
          <a:sy n="79" d="100"/>
        </p:scale>
        <p:origin x="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21T22:33:09.976" idx="2">
    <p:pos x="2546" y="165"/>
    <p:text>학교 홈페이지를 크롤링하면 공지사항의 url과 제목, 캡쳐본을 가져온다. 그리고 외부 저장소에 올린다 이작업을 작업 스케줄러안에서 한시간 마다 한번씩 돌아가게 해준다. 그리고 자마린 앱으로 사용자가 들어가게되면 외부 저장소에 있는 공지사항의 정보들을 읽어드려 화면에 띄워준다.</p:text>
    <p:extLst>
      <p:ext uri="{C676402C-5697-4E1C-873F-D02D1690AC5C}">
        <p15:threadingInfo xmlns:p15="http://schemas.microsoft.com/office/powerpoint/2012/main" timeZoneBias="-540"/>
      </p:ext>
    </p:extLst>
  </p:cm>
  <p:cm authorId="1" dt="2019-05-21T22:35:41.741" idx="3">
    <p:pos x="2546" y="301"/>
    <p:text>새롭게 변경된 공지사항 정보들만 가져와서 보여준다.</p:text>
    <p:extLst>
      <p:ext uri="{C676402C-5697-4E1C-873F-D02D1690AC5C}">
        <p15:threadingInfo xmlns:p15="http://schemas.microsoft.com/office/powerpoint/2012/main" timeZoneBias="-54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1T23:00:03.471" idx="4">
    <p:pos x="10" y="10"/>
    <p:text>신규게시글을 받올때는 학교홈페이지 들어가서 위에있는 15개만 받아오고 각각의 공지사항에 들어가서 공지사항의 이미지와 제목 url을 다음과 같이 가져옴</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21T23:00:03.471" idx="4">
    <p:pos x="10" y="10"/>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B11AD-18CD-4FA9-88E0-38897203EF52}" type="datetimeFigureOut">
              <a:rPr lang="ko-KR" altLang="en-US" smtClean="0"/>
              <a:t>2019-05-31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7041B-B299-4705-A295-6EF24A29FEC6}" type="slidenum">
              <a:rPr lang="ko-KR" altLang="en-US" smtClean="0"/>
              <a:t>‹#›</a:t>
            </a:fld>
            <a:endParaRPr lang="ko-KR" altLang="en-US"/>
          </a:p>
        </p:txBody>
      </p:sp>
    </p:spTree>
    <p:extLst>
      <p:ext uri="{BB962C8B-B14F-4D97-AF65-F5344CB8AC3E}">
        <p14:creationId xmlns:p14="http://schemas.microsoft.com/office/powerpoint/2010/main" val="14567210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6C717E8E-E185-459F-A946-8B0EB19BBD9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0082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C717E8E-E185-459F-A946-8B0EB19BBD93}" type="slidenum">
              <a:rPr lang="ko-KR" altLang="en-US" smtClean="0">
                <a:solidFill>
                  <a:prstClr val="black"/>
                </a:solidFill>
              </a:rPr>
              <a:pPr/>
              <a:t>7</a:t>
            </a:fld>
            <a:endParaRPr lang="ko-KR" altLang="en-US">
              <a:solidFill>
                <a:prstClr val="black"/>
              </a:solidFill>
            </a:endParaRPr>
          </a:p>
        </p:txBody>
      </p:sp>
    </p:spTree>
    <p:extLst>
      <p:ext uri="{BB962C8B-B14F-4D97-AF65-F5344CB8AC3E}">
        <p14:creationId xmlns:p14="http://schemas.microsoft.com/office/powerpoint/2010/main" val="189447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6C717E8E-E185-459F-A946-8B0EB19BBD9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78062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371600" y="1143000"/>
            <a:ext cx="41148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6C717E8E-E185-459F-A946-8B0EB19BBD93}"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847637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202707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6059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217918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308940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152311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206602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423280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222250" y="161927"/>
            <a:ext cx="7886700" cy="523874"/>
          </a:xfrm>
        </p:spPr>
        <p:txBody>
          <a:bodyPr>
            <a:normAutofit/>
          </a:bodyPr>
          <a:lstStyle>
            <a:lvl1pPr marL="0" indent="0" algn="l" defTabSz="914400" rtl="0" eaLnBrk="1" fontAlgn="base" latinLnBrk="1" hangingPunct="1">
              <a:spcBef>
                <a:spcPct val="20000"/>
              </a:spcBef>
              <a:spcAft>
                <a:spcPct val="0"/>
              </a:spcAft>
              <a:buFont typeface="Arial" pitchFamily="34" charset="0"/>
              <a:buNone/>
              <a:defRPr kumimoji="1" lang="en-US" altLang="en-US" sz="3000" b="1" kern="1200" baseline="0" dirty="0">
                <a:ln>
                  <a:solidFill>
                    <a:schemeClr val="accent1">
                      <a:shade val="50000"/>
                      <a:alpha val="0"/>
                    </a:schemeClr>
                  </a:solidFill>
                </a:ln>
                <a:solidFill>
                  <a:schemeClr val="bg1"/>
                </a:solidFill>
                <a:latin typeface="나눔바른고딕" panose="020B0603020101020101" pitchFamily="50" charset="-127"/>
                <a:ea typeface="나눔바른고딕" panose="020B0603020101020101" pitchFamily="50" charset="-127"/>
                <a:cs typeface="+mn-cs"/>
              </a:defRPr>
            </a:lvl1pPr>
          </a:lstStyle>
          <a:p>
            <a:r>
              <a:rPr lang="ko-KR" altLang="en-US" dirty="0"/>
              <a:t>마스터 제목 스타일 편집</a:t>
            </a:r>
            <a:endParaRPr lang="en-US" dirty="0"/>
          </a:p>
        </p:txBody>
      </p:sp>
      <p:sp>
        <p:nvSpPr>
          <p:cNvPr id="3" name="Date Placeholder 2"/>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137476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61715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90063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08BAAAD0-C0BD-4940-9C61-9EB949A572D7}" type="datetimeFigureOut">
              <a:rPr lang="ko-KR" altLang="en-US" smtClean="0"/>
              <a:t>2019-05-31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226989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AAAD0-C0BD-4940-9C61-9EB949A572D7}" type="datetimeFigureOut">
              <a:rPr lang="ko-KR" altLang="en-US" smtClean="0"/>
              <a:t>2019-05-31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20FCD-56B7-486B-B1CE-E4E6B06F41E1}" type="slidenum">
              <a:rPr lang="ko-KR" altLang="en-US" smtClean="0"/>
              <a:t>‹#›</a:t>
            </a:fld>
            <a:endParaRPr lang="ko-KR" altLang="en-US"/>
          </a:p>
        </p:txBody>
      </p:sp>
    </p:spTree>
    <p:extLst>
      <p:ext uri="{BB962C8B-B14F-4D97-AF65-F5344CB8AC3E}">
        <p14:creationId xmlns:p14="http://schemas.microsoft.com/office/powerpoint/2010/main" val="2366182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1760" y="1058740"/>
            <a:ext cx="5265126" cy="1323439"/>
          </a:xfrm>
          <a:prstGeom prst="rect">
            <a:avLst/>
          </a:prstGeom>
          <a:noFill/>
        </p:spPr>
        <p:txBody>
          <a:bodyPr wrap="square" rtlCol="0">
            <a:spAutoFit/>
          </a:bodyPr>
          <a:lstStyle/>
          <a:p>
            <a:r>
              <a:rPr lang="ko-KR" altLang="en-US" sz="40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응용 소프트웨어 실습 </a:t>
            </a:r>
            <a:endParaRPr lang="en-US" altLang="ko-KR" sz="40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endParaRPr>
          </a:p>
          <a:p>
            <a:r>
              <a:rPr lang="ko-KR" altLang="en-US" sz="40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중간 발표</a:t>
            </a:r>
          </a:p>
        </p:txBody>
      </p:sp>
      <p:sp>
        <p:nvSpPr>
          <p:cNvPr id="8" name="TextBox 7"/>
          <p:cNvSpPr txBox="1"/>
          <p:nvPr/>
        </p:nvSpPr>
        <p:spPr>
          <a:xfrm>
            <a:off x="655442" y="2505271"/>
            <a:ext cx="2832186" cy="400110"/>
          </a:xfrm>
          <a:prstGeom prst="rect">
            <a:avLst/>
          </a:prstGeom>
          <a:noFill/>
        </p:spPr>
        <p:txBody>
          <a:bodyPr wrap="none" rtlCol="0">
            <a:spAutoFit/>
          </a:bodyPr>
          <a:lstStyle/>
          <a:p>
            <a:r>
              <a:rPr lang="en-US" altLang="ko-KR" sz="2000"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3</a:t>
            </a:r>
            <a:r>
              <a:rPr lang="ko-KR" altLang="en-US" sz="2000"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조  </a:t>
            </a:r>
            <a:r>
              <a:rPr lang="ko-KR" altLang="en-US" sz="2000" dirty="0" err="1">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팡지니</a:t>
            </a:r>
            <a:r>
              <a:rPr lang="en-US" altLang="ko-KR" sz="2000"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a:t>
            </a:r>
            <a:r>
              <a:rPr lang="en-US" altLang="ko-KR" sz="2000" dirty="0" err="1">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PangGeni</a:t>
            </a:r>
            <a:r>
              <a:rPr lang="en-US" altLang="ko-KR" sz="2000"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a:t>
            </a:r>
            <a:r>
              <a:rPr lang="ko-KR" altLang="en-US" sz="2000"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  </a:t>
            </a:r>
          </a:p>
        </p:txBody>
      </p:sp>
      <p:sp>
        <p:nvSpPr>
          <p:cNvPr id="2" name="TextBox 1"/>
          <p:cNvSpPr txBox="1"/>
          <p:nvPr/>
        </p:nvSpPr>
        <p:spPr>
          <a:xfrm>
            <a:off x="6365631" y="4677508"/>
            <a:ext cx="3631223" cy="1200329"/>
          </a:xfrm>
          <a:prstGeom prst="rect">
            <a:avLst/>
          </a:prstGeom>
          <a:noFill/>
        </p:spPr>
        <p:txBody>
          <a:bodyPr wrap="square" rtlCol="0">
            <a:spAutoFit/>
          </a:bodyPr>
          <a:lstStyle/>
          <a:p>
            <a:r>
              <a:rPr lang="en-US" altLang="ko-KR" dirty="0"/>
              <a:t>2017203004 </a:t>
            </a:r>
            <a:r>
              <a:rPr lang="ko-KR" altLang="en-US" dirty="0"/>
              <a:t>김진희</a:t>
            </a:r>
            <a:endParaRPr lang="en-US" altLang="ko-KR" dirty="0"/>
          </a:p>
          <a:p>
            <a:r>
              <a:rPr lang="en-US" altLang="ko-KR" dirty="0"/>
              <a:t>2017203039 </a:t>
            </a:r>
            <a:r>
              <a:rPr lang="ko-KR" altLang="en-US" dirty="0"/>
              <a:t>박선영</a:t>
            </a:r>
            <a:endParaRPr lang="en-US" altLang="ko-KR" dirty="0"/>
          </a:p>
          <a:p>
            <a:r>
              <a:rPr lang="en-US" altLang="ko-KR" dirty="0"/>
              <a:t>2017203048 </a:t>
            </a:r>
            <a:r>
              <a:rPr lang="ko-KR" altLang="en-US" dirty="0" err="1"/>
              <a:t>김나윤</a:t>
            </a:r>
            <a:endParaRPr lang="en-US" altLang="ko-KR" dirty="0"/>
          </a:p>
          <a:p>
            <a:r>
              <a:rPr lang="en-US" altLang="ko-KR" dirty="0"/>
              <a:t>2017203060 </a:t>
            </a:r>
            <a:r>
              <a:rPr lang="ko-KR" altLang="en-US" dirty="0"/>
              <a:t>이지현</a:t>
            </a:r>
          </a:p>
        </p:txBody>
      </p:sp>
    </p:spTree>
    <p:extLst>
      <p:ext uri="{BB962C8B-B14F-4D97-AF65-F5344CB8AC3E}">
        <p14:creationId xmlns:p14="http://schemas.microsoft.com/office/powerpoint/2010/main" val="203762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6B72DD7-1692-4977-9BB8-2E0CE1FA49FD}"/>
              </a:ext>
            </a:extLst>
          </p:cNvPr>
          <p:cNvSpPr>
            <a:spLocks noGrp="1"/>
          </p:cNvSpPr>
          <p:nvPr>
            <p:ph type="title"/>
          </p:nvPr>
        </p:nvSpPr>
        <p:spPr>
          <a:xfrm>
            <a:off x="222250" y="161925"/>
            <a:ext cx="7886700" cy="523875"/>
          </a:xfrm>
        </p:spPr>
        <p:txBody>
          <a:bodyPr/>
          <a:lstStyle/>
          <a:p>
            <a:r>
              <a:rPr lang="en-US" altLang="ko-KR" dirty="0"/>
              <a:t>2-3. </a:t>
            </a:r>
            <a:r>
              <a:rPr lang="ko-KR" altLang="en-US" dirty="0"/>
              <a:t>구현한 것</a:t>
            </a:r>
          </a:p>
        </p:txBody>
      </p:sp>
      <p:sp>
        <p:nvSpPr>
          <p:cNvPr id="5" name="TextBox 4">
            <a:extLst>
              <a:ext uri="{FF2B5EF4-FFF2-40B4-BE49-F238E27FC236}">
                <a16:creationId xmlns:a16="http://schemas.microsoft.com/office/drawing/2014/main" id="{E33EBC14-550E-44DD-9EE0-088C1FAD29A8}"/>
              </a:ext>
            </a:extLst>
          </p:cNvPr>
          <p:cNvSpPr txBox="1"/>
          <p:nvPr/>
        </p:nvSpPr>
        <p:spPr>
          <a:xfrm>
            <a:off x="201341" y="872108"/>
            <a:ext cx="7551521" cy="553998"/>
          </a:xfrm>
          <a:prstGeom prst="rect">
            <a:avLst/>
          </a:prstGeom>
          <a:noFill/>
        </p:spPr>
        <p:txBody>
          <a:bodyPr wrap="square" rtlCol="0">
            <a:spAutoFit/>
          </a:bodyPr>
          <a:lstStyle/>
          <a:p>
            <a:r>
              <a:rPr lang="en-US" altLang="ko-KR"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C# Task Scheduler(Text)</a:t>
            </a:r>
            <a:endParaRPr lang="ko-KR" altLang="en-US"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endParaRPr>
          </a:p>
        </p:txBody>
      </p:sp>
      <p:pic>
        <p:nvPicPr>
          <p:cNvPr id="7" name="그림 6">
            <a:extLst>
              <a:ext uri="{FF2B5EF4-FFF2-40B4-BE49-F238E27FC236}">
                <a16:creationId xmlns:a16="http://schemas.microsoft.com/office/drawing/2014/main" id="{929CD07A-866E-4CED-BA19-8B09B20F3E88}"/>
              </a:ext>
            </a:extLst>
          </p:cNvPr>
          <p:cNvPicPr>
            <a:picLocks noChangeAspect="1"/>
          </p:cNvPicPr>
          <p:nvPr/>
        </p:nvPicPr>
        <p:blipFill>
          <a:blip r:embed="rId2"/>
          <a:stretch>
            <a:fillRect/>
          </a:stretch>
        </p:blipFill>
        <p:spPr>
          <a:xfrm>
            <a:off x="331666" y="1805703"/>
            <a:ext cx="4521689" cy="1263789"/>
          </a:xfrm>
          <a:prstGeom prst="rect">
            <a:avLst/>
          </a:prstGeom>
        </p:spPr>
      </p:pic>
      <p:sp>
        <p:nvSpPr>
          <p:cNvPr id="8" name="TextBox 7">
            <a:extLst>
              <a:ext uri="{FF2B5EF4-FFF2-40B4-BE49-F238E27FC236}">
                <a16:creationId xmlns:a16="http://schemas.microsoft.com/office/drawing/2014/main" id="{67675EE1-1904-46F9-A307-900E203B1EAF}"/>
              </a:ext>
            </a:extLst>
          </p:cNvPr>
          <p:cNvSpPr txBox="1"/>
          <p:nvPr/>
        </p:nvSpPr>
        <p:spPr>
          <a:xfrm>
            <a:off x="331665" y="1366484"/>
            <a:ext cx="4521689" cy="369332"/>
          </a:xfrm>
          <a:prstGeom prst="rect">
            <a:avLst/>
          </a:prstGeom>
          <a:noFill/>
        </p:spPr>
        <p:txBody>
          <a:bodyPr wrap="square" rtlCol="0">
            <a:spAutoFit/>
          </a:bodyPr>
          <a:lstStyle/>
          <a:p>
            <a:r>
              <a:rPr lang="en-US" altLang="ko-KR" dirty="0"/>
              <a:t>Storage</a:t>
            </a:r>
            <a:r>
              <a:rPr lang="ko-KR" altLang="en-US" dirty="0"/>
              <a:t> 업로드 코드에서 </a:t>
            </a:r>
            <a:r>
              <a:rPr lang="en-US" altLang="ko-KR" dirty="0"/>
              <a:t>crawling </a:t>
            </a:r>
            <a:r>
              <a:rPr lang="ko-KR" altLang="en-US" dirty="0"/>
              <a:t>작업 실행  </a:t>
            </a:r>
          </a:p>
        </p:txBody>
      </p:sp>
      <p:sp>
        <p:nvSpPr>
          <p:cNvPr id="10" name="TextBox 9">
            <a:extLst>
              <a:ext uri="{FF2B5EF4-FFF2-40B4-BE49-F238E27FC236}">
                <a16:creationId xmlns:a16="http://schemas.microsoft.com/office/drawing/2014/main" id="{FA4FD49E-667C-408F-A0D9-B85978AD14BF}"/>
              </a:ext>
            </a:extLst>
          </p:cNvPr>
          <p:cNvSpPr txBox="1"/>
          <p:nvPr/>
        </p:nvSpPr>
        <p:spPr>
          <a:xfrm>
            <a:off x="331664" y="3244334"/>
            <a:ext cx="7421198" cy="369332"/>
          </a:xfrm>
          <a:prstGeom prst="rect">
            <a:avLst/>
          </a:prstGeom>
          <a:noFill/>
        </p:spPr>
        <p:txBody>
          <a:bodyPr wrap="square" rtlCol="0">
            <a:spAutoFit/>
          </a:bodyPr>
          <a:lstStyle/>
          <a:p>
            <a:r>
              <a:rPr lang="ko-KR" altLang="en-US" dirty="0"/>
              <a:t>작업 스케줄러에 실행 파일 올리기</a:t>
            </a:r>
          </a:p>
        </p:txBody>
      </p:sp>
      <p:pic>
        <p:nvPicPr>
          <p:cNvPr id="9" name="그림 8">
            <a:extLst>
              <a:ext uri="{FF2B5EF4-FFF2-40B4-BE49-F238E27FC236}">
                <a16:creationId xmlns:a16="http://schemas.microsoft.com/office/drawing/2014/main" id="{9B9EC690-6D0F-479B-B892-FF18F0BA7880}"/>
              </a:ext>
            </a:extLst>
          </p:cNvPr>
          <p:cNvPicPr>
            <a:picLocks noChangeAspect="1"/>
          </p:cNvPicPr>
          <p:nvPr/>
        </p:nvPicPr>
        <p:blipFill rotWithShape="1">
          <a:blip r:embed="rId3"/>
          <a:srcRect l="10747" t="56829" r="63762" b="16283"/>
          <a:stretch/>
        </p:blipFill>
        <p:spPr>
          <a:xfrm>
            <a:off x="449488" y="4003799"/>
            <a:ext cx="3097041" cy="1767841"/>
          </a:xfrm>
          <a:prstGeom prst="rect">
            <a:avLst/>
          </a:prstGeom>
        </p:spPr>
      </p:pic>
      <p:pic>
        <p:nvPicPr>
          <p:cNvPr id="11" name="그림 10">
            <a:extLst>
              <a:ext uri="{FF2B5EF4-FFF2-40B4-BE49-F238E27FC236}">
                <a16:creationId xmlns:a16="http://schemas.microsoft.com/office/drawing/2014/main" id="{B26BA2CF-3FD8-4F58-8DEE-390301404EE6}"/>
              </a:ext>
            </a:extLst>
          </p:cNvPr>
          <p:cNvPicPr>
            <a:picLocks noChangeAspect="1"/>
          </p:cNvPicPr>
          <p:nvPr/>
        </p:nvPicPr>
        <p:blipFill>
          <a:blip r:embed="rId4"/>
          <a:stretch>
            <a:fillRect/>
          </a:stretch>
        </p:blipFill>
        <p:spPr>
          <a:xfrm>
            <a:off x="3721965" y="3613666"/>
            <a:ext cx="4972547" cy="2758440"/>
          </a:xfrm>
          <a:prstGeom prst="rect">
            <a:avLst/>
          </a:prstGeom>
        </p:spPr>
      </p:pic>
    </p:spTree>
    <p:extLst>
      <p:ext uri="{BB962C8B-B14F-4D97-AF65-F5344CB8AC3E}">
        <p14:creationId xmlns:p14="http://schemas.microsoft.com/office/powerpoint/2010/main" val="38435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2-4.  </a:t>
            </a:r>
            <a:r>
              <a:rPr lang="ko-KR" altLang="en-US" dirty="0"/>
              <a:t>구현한 것</a:t>
            </a:r>
            <a:r>
              <a:rPr lang="en-US" altLang="ko-KR" dirty="0"/>
              <a:t> </a:t>
            </a:r>
            <a:endParaRPr lang="ko-KR" altLang="en-US" dirty="0"/>
          </a:p>
        </p:txBody>
      </p:sp>
      <p:sp>
        <p:nvSpPr>
          <p:cNvPr id="29" name="TextBox 28"/>
          <p:cNvSpPr txBox="1"/>
          <p:nvPr/>
        </p:nvSpPr>
        <p:spPr>
          <a:xfrm>
            <a:off x="222249" y="859612"/>
            <a:ext cx="5865729" cy="553998"/>
          </a:xfrm>
          <a:prstGeom prst="rect">
            <a:avLst/>
          </a:prstGeom>
          <a:noFill/>
        </p:spPr>
        <p:txBody>
          <a:bodyPr wrap="square" rtlCol="0">
            <a:spAutoFit/>
          </a:bodyPr>
          <a:lstStyle/>
          <a:p>
            <a:r>
              <a:rPr lang="en-US" altLang="ko-KR" sz="3000" b="1" dirty="0" err="1">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Xamarin</a:t>
            </a:r>
            <a:r>
              <a:rPr lang="en-US" altLang="ko-KR"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 – </a:t>
            </a:r>
            <a:r>
              <a:rPr lang="en-US" altLang="ko-KR" sz="3000" b="1" dirty="0" err="1">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Xamarin.Forms</a:t>
            </a:r>
            <a:r>
              <a:rPr lang="en-US" altLang="ko-KR"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 </a:t>
            </a:r>
            <a:r>
              <a:rPr lang="ko-KR" altLang="en-US"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사용</a:t>
            </a:r>
            <a:r>
              <a:rPr lang="en-US" altLang="ko-KR"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  </a:t>
            </a:r>
            <a:endParaRPr lang="ko-KR" altLang="en-US"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endParaRPr>
          </a:p>
        </p:txBody>
      </p:sp>
      <p:sp>
        <p:nvSpPr>
          <p:cNvPr id="32" name="TextBox 31"/>
          <p:cNvSpPr txBox="1"/>
          <p:nvPr/>
        </p:nvSpPr>
        <p:spPr>
          <a:xfrm>
            <a:off x="361759" y="1672389"/>
            <a:ext cx="2501757" cy="369332"/>
          </a:xfrm>
          <a:prstGeom prst="rect">
            <a:avLst/>
          </a:prstGeom>
          <a:noFill/>
        </p:spPr>
        <p:txBody>
          <a:bodyPr wrap="square" rtlCol="0">
            <a:spAutoFit/>
          </a:bodyPr>
          <a:lstStyle/>
          <a:p>
            <a:r>
              <a:rPr lang="en-US" altLang="ko-KR"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1) UI </a:t>
            </a:r>
            <a:r>
              <a:rPr lang="ko-KR" altLang="en-US"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제작</a:t>
            </a:r>
          </a:p>
        </p:txBody>
      </p:sp>
      <p:pic>
        <p:nvPicPr>
          <p:cNvPr id="3" name="그림 2">
            <a:extLst>
              <a:ext uri="{FF2B5EF4-FFF2-40B4-BE49-F238E27FC236}">
                <a16:creationId xmlns:a16="http://schemas.microsoft.com/office/drawing/2014/main" id="{FF1AB9BD-6182-4F50-A865-5A8827EB8BA9}"/>
              </a:ext>
            </a:extLst>
          </p:cNvPr>
          <p:cNvPicPr>
            <a:picLocks noChangeAspect="1"/>
          </p:cNvPicPr>
          <p:nvPr/>
        </p:nvPicPr>
        <p:blipFill>
          <a:blip r:embed="rId2"/>
          <a:stretch>
            <a:fillRect/>
          </a:stretch>
        </p:blipFill>
        <p:spPr>
          <a:xfrm>
            <a:off x="1363192" y="2300500"/>
            <a:ext cx="2426384" cy="4222848"/>
          </a:xfrm>
          <a:prstGeom prst="rect">
            <a:avLst/>
          </a:prstGeom>
        </p:spPr>
      </p:pic>
      <p:pic>
        <p:nvPicPr>
          <p:cNvPr id="4" name="그림 3">
            <a:extLst>
              <a:ext uri="{FF2B5EF4-FFF2-40B4-BE49-F238E27FC236}">
                <a16:creationId xmlns:a16="http://schemas.microsoft.com/office/drawing/2014/main" id="{6882EB3F-8FFD-413E-BBD4-A0D738230646}"/>
              </a:ext>
            </a:extLst>
          </p:cNvPr>
          <p:cNvPicPr>
            <a:picLocks noChangeAspect="1"/>
          </p:cNvPicPr>
          <p:nvPr/>
        </p:nvPicPr>
        <p:blipFill>
          <a:blip r:embed="rId3"/>
          <a:stretch>
            <a:fillRect/>
          </a:stretch>
        </p:blipFill>
        <p:spPr>
          <a:xfrm>
            <a:off x="5138736" y="2300500"/>
            <a:ext cx="2426384" cy="4222848"/>
          </a:xfrm>
          <a:prstGeom prst="rect">
            <a:avLst/>
          </a:prstGeom>
        </p:spPr>
      </p:pic>
    </p:spTree>
    <p:extLst>
      <p:ext uri="{BB962C8B-B14F-4D97-AF65-F5344CB8AC3E}">
        <p14:creationId xmlns:p14="http://schemas.microsoft.com/office/powerpoint/2010/main" val="216735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5"/>
          <p:cNvSpPr>
            <a:spLocks/>
          </p:cNvSpPr>
          <p:nvPr/>
        </p:nvSpPr>
        <p:spPr bwMode="auto">
          <a:xfrm>
            <a:off x="6006613" y="1823938"/>
            <a:ext cx="2699238" cy="603498"/>
          </a:xfrm>
          <a:custGeom>
            <a:avLst/>
            <a:gdLst>
              <a:gd name="T0" fmla="*/ 744 w 777"/>
              <a:gd name="T1" fmla="*/ 0 h 141"/>
              <a:gd name="T2" fmla="*/ 32 w 777"/>
              <a:gd name="T3" fmla="*/ 0 h 141"/>
              <a:gd name="T4" fmla="*/ 0 w 777"/>
              <a:gd name="T5" fmla="*/ 33 h 141"/>
              <a:gd name="T6" fmla="*/ 0 w 777"/>
              <a:gd name="T7" fmla="*/ 141 h 141"/>
              <a:gd name="T8" fmla="*/ 777 w 777"/>
              <a:gd name="T9" fmla="*/ 141 h 141"/>
              <a:gd name="T10" fmla="*/ 777 w 777"/>
              <a:gd name="T11" fmla="*/ 33 h 141"/>
              <a:gd name="T12" fmla="*/ 744 w 777"/>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777" h="141">
                <a:moveTo>
                  <a:pt x="744" y="0"/>
                </a:moveTo>
                <a:cubicBezTo>
                  <a:pt x="32" y="0"/>
                  <a:pt x="32" y="0"/>
                  <a:pt x="32" y="0"/>
                </a:cubicBezTo>
                <a:cubicBezTo>
                  <a:pt x="14" y="0"/>
                  <a:pt x="0" y="15"/>
                  <a:pt x="0" y="33"/>
                </a:cubicBezTo>
                <a:cubicBezTo>
                  <a:pt x="0" y="141"/>
                  <a:pt x="0" y="141"/>
                  <a:pt x="0" y="141"/>
                </a:cubicBezTo>
                <a:cubicBezTo>
                  <a:pt x="777" y="141"/>
                  <a:pt x="777" y="141"/>
                  <a:pt x="777" y="141"/>
                </a:cubicBezTo>
                <a:cubicBezTo>
                  <a:pt x="777" y="33"/>
                  <a:pt x="777" y="33"/>
                  <a:pt x="777" y="33"/>
                </a:cubicBezTo>
                <a:cubicBezTo>
                  <a:pt x="777" y="15"/>
                  <a:pt x="762" y="0"/>
                  <a:pt x="744" y="0"/>
                </a:cubicBezTo>
                <a:close/>
              </a:path>
            </a:pathLst>
          </a:custGeom>
          <a:solidFill>
            <a:srgbClr val="30949C"/>
          </a:solidFill>
          <a:ln>
            <a:solidFill>
              <a:srgbClr val="30949C"/>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en-US" altLang="ko-KR" sz="1704"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C# Task Scheduler</a:t>
            </a:r>
            <a:endParaRPr kumimoji="0" lang="ko-KR" altLang="en-US" sz="1704"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67" name="자유형 66"/>
          <p:cNvSpPr>
            <a:spLocks/>
          </p:cNvSpPr>
          <p:nvPr/>
        </p:nvSpPr>
        <p:spPr bwMode="auto">
          <a:xfrm>
            <a:off x="6006613" y="2314844"/>
            <a:ext cx="2699238" cy="2329009"/>
          </a:xfrm>
          <a:custGeom>
            <a:avLst/>
            <a:gdLst>
              <a:gd name="connsiteX0" fmla="*/ 0 w 2924175"/>
              <a:gd name="connsiteY0" fmla="*/ 0 h 2052363"/>
              <a:gd name="connsiteX1" fmla="*/ 2924175 w 2924175"/>
              <a:gd name="connsiteY1" fmla="*/ 0 h 2052363"/>
              <a:gd name="connsiteX2" fmla="*/ 2924175 w 2924175"/>
              <a:gd name="connsiteY2" fmla="*/ 1932116 h 2052363"/>
              <a:gd name="connsiteX3" fmla="*/ 2847966 w 2924175"/>
              <a:gd name="connsiteY3" fmla="*/ 2043340 h 2052363"/>
              <a:gd name="connsiteX4" fmla="*/ 2801401 w 2924175"/>
              <a:gd name="connsiteY4" fmla="*/ 2052363 h 2052363"/>
              <a:gd name="connsiteX5" fmla="*/ 119028 w 2924175"/>
              <a:gd name="connsiteY5" fmla="*/ 2052363 h 2052363"/>
              <a:gd name="connsiteX6" fmla="*/ 73034 w 2924175"/>
              <a:gd name="connsiteY6" fmla="*/ 2043340 h 2052363"/>
              <a:gd name="connsiteX7" fmla="*/ 0 w 2924175"/>
              <a:gd name="connsiteY7" fmla="*/ 1932116 h 2052363"/>
              <a:gd name="connsiteX8" fmla="*/ 0 w 2924175"/>
              <a:gd name="connsiteY8" fmla="*/ 0 h 205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24175" h="2052363">
                <a:moveTo>
                  <a:pt x="0" y="0"/>
                </a:moveTo>
                <a:lnTo>
                  <a:pt x="2924175" y="0"/>
                </a:lnTo>
                <a:cubicBezTo>
                  <a:pt x="2924175" y="0"/>
                  <a:pt x="2924175" y="0"/>
                  <a:pt x="2924175" y="1932116"/>
                </a:cubicBezTo>
                <a:cubicBezTo>
                  <a:pt x="2924175" y="1982961"/>
                  <a:pt x="2892421" y="2025332"/>
                  <a:pt x="2847966" y="2043340"/>
                </a:cubicBezTo>
                <a:lnTo>
                  <a:pt x="2801401" y="2052363"/>
                </a:lnTo>
                <a:lnTo>
                  <a:pt x="119028" y="2052363"/>
                </a:lnTo>
                <a:lnTo>
                  <a:pt x="73034" y="2043340"/>
                </a:lnTo>
                <a:cubicBezTo>
                  <a:pt x="29637" y="2025332"/>
                  <a:pt x="0" y="1982961"/>
                  <a:pt x="0" y="1932116"/>
                </a:cubicBezTo>
                <a:cubicBezTo>
                  <a:pt x="0" y="1932116"/>
                  <a:pt x="0" y="1932116"/>
                  <a:pt x="0" y="0"/>
                </a:cubicBezTo>
                <a:close/>
              </a:path>
            </a:pathLst>
          </a:custGeom>
          <a:solidFill>
            <a:srgbClr val="FFFFFF"/>
          </a:solidFill>
          <a:ln w="9525">
            <a:solidFill>
              <a:srgbClr val="30949C"/>
            </a:solidFill>
            <a:round/>
            <a:headEnd/>
            <a:tailEnd/>
          </a:ln>
          <a:extLst/>
        </p:spPr>
        <p:txBody>
          <a:bodyPr vert="horz" wrap="square" lIns="199385" tIns="0" rIns="199385" bIns="42203" numCol="1" anchor="ctr" anchorCtr="0" compatLnSpc="1">
            <a:prstTxWarp prst="textNoShape">
              <a:avLst/>
            </a:prstTxWarp>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-Crawling</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-Text upload (Title + URL)</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-Image upload</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일정한 시간마다 </a:t>
            </a:r>
            <a:r>
              <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Storage</a:t>
            </a:r>
            <a:r>
              <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 데이터를 업데이트</a:t>
            </a:r>
            <a:r>
              <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 </a:t>
            </a:r>
            <a:endPar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endParaRPr>
          </a:p>
        </p:txBody>
      </p:sp>
      <p:sp>
        <p:nvSpPr>
          <p:cNvPr id="27" name="Freeform 24"/>
          <p:cNvSpPr>
            <a:spLocks/>
          </p:cNvSpPr>
          <p:nvPr/>
        </p:nvSpPr>
        <p:spPr bwMode="auto">
          <a:xfrm>
            <a:off x="3223848" y="1823937"/>
            <a:ext cx="2699238" cy="598093"/>
          </a:xfrm>
          <a:custGeom>
            <a:avLst/>
            <a:gdLst>
              <a:gd name="T0" fmla="*/ 744 w 777"/>
              <a:gd name="T1" fmla="*/ 0 h 140"/>
              <a:gd name="T2" fmla="*/ 32 w 777"/>
              <a:gd name="T3" fmla="*/ 0 h 140"/>
              <a:gd name="T4" fmla="*/ 0 w 777"/>
              <a:gd name="T5" fmla="*/ 32 h 140"/>
              <a:gd name="T6" fmla="*/ 0 w 777"/>
              <a:gd name="T7" fmla="*/ 140 h 140"/>
              <a:gd name="T8" fmla="*/ 777 w 777"/>
              <a:gd name="T9" fmla="*/ 140 h 140"/>
              <a:gd name="T10" fmla="*/ 777 w 777"/>
              <a:gd name="T11" fmla="*/ 32 h 140"/>
              <a:gd name="T12" fmla="*/ 744 w 777"/>
              <a:gd name="T13" fmla="*/ 0 h 140"/>
            </a:gdLst>
            <a:ahLst/>
            <a:cxnLst>
              <a:cxn ang="0">
                <a:pos x="T0" y="T1"/>
              </a:cxn>
              <a:cxn ang="0">
                <a:pos x="T2" y="T3"/>
              </a:cxn>
              <a:cxn ang="0">
                <a:pos x="T4" y="T5"/>
              </a:cxn>
              <a:cxn ang="0">
                <a:pos x="T6" y="T7"/>
              </a:cxn>
              <a:cxn ang="0">
                <a:pos x="T8" y="T9"/>
              </a:cxn>
              <a:cxn ang="0">
                <a:pos x="T10" y="T11"/>
              </a:cxn>
              <a:cxn ang="0">
                <a:pos x="T12" y="T13"/>
              </a:cxn>
            </a:cxnLst>
            <a:rect l="0" t="0" r="r" b="b"/>
            <a:pathLst>
              <a:path w="777" h="140">
                <a:moveTo>
                  <a:pt x="744" y="0"/>
                </a:moveTo>
                <a:cubicBezTo>
                  <a:pt x="32" y="0"/>
                  <a:pt x="32" y="0"/>
                  <a:pt x="32" y="0"/>
                </a:cubicBezTo>
                <a:cubicBezTo>
                  <a:pt x="14" y="0"/>
                  <a:pt x="0" y="14"/>
                  <a:pt x="0" y="32"/>
                </a:cubicBezTo>
                <a:cubicBezTo>
                  <a:pt x="0" y="140"/>
                  <a:pt x="0" y="140"/>
                  <a:pt x="0" y="140"/>
                </a:cubicBezTo>
                <a:cubicBezTo>
                  <a:pt x="777" y="140"/>
                  <a:pt x="777" y="140"/>
                  <a:pt x="777" y="140"/>
                </a:cubicBezTo>
                <a:cubicBezTo>
                  <a:pt x="777" y="32"/>
                  <a:pt x="777" y="32"/>
                  <a:pt x="777" y="32"/>
                </a:cubicBezTo>
                <a:cubicBezTo>
                  <a:pt x="777" y="14"/>
                  <a:pt x="762" y="0"/>
                  <a:pt x="744" y="0"/>
                </a:cubicBezTo>
                <a:close/>
              </a:path>
            </a:pathLst>
          </a:custGeom>
          <a:solidFill>
            <a:srgbClr val="3E3D43"/>
          </a:solidFill>
          <a:ln>
            <a:solidFill>
              <a:srgbClr val="3E3D4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en-US" altLang="ko-KR" sz="1704"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Image upload</a:t>
            </a:r>
            <a:endParaRPr kumimoji="0" lang="ko-KR" altLang="en-US" sz="1704"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66" name="자유형 65"/>
          <p:cNvSpPr>
            <a:spLocks/>
          </p:cNvSpPr>
          <p:nvPr/>
        </p:nvSpPr>
        <p:spPr bwMode="auto">
          <a:xfrm>
            <a:off x="3223848" y="2310445"/>
            <a:ext cx="2699238" cy="2334415"/>
          </a:xfrm>
          <a:custGeom>
            <a:avLst/>
            <a:gdLst>
              <a:gd name="connsiteX0" fmla="*/ 0 w 2924175"/>
              <a:gd name="connsiteY0" fmla="*/ 0 h 2057126"/>
              <a:gd name="connsiteX1" fmla="*/ 2924175 w 2924175"/>
              <a:gd name="connsiteY1" fmla="*/ 0 h 2057126"/>
              <a:gd name="connsiteX2" fmla="*/ 2924175 w 2924175"/>
              <a:gd name="connsiteY2" fmla="*/ 1930084 h 2057126"/>
              <a:gd name="connsiteX3" fmla="*/ 2799982 w 2924175"/>
              <a:gd name="connsiteY3" fmla="*/ 2054242 h 2057126"/>
              <a:gd name="connsiteX4" fmla="*/ 1610743 w 2924175"/>
              <a:gd name="connsiteY4" fmla="*/ 2054242 h 2057126"/>
              <a:gd name="connsiteX5" fmla="*/ 1608391 w 2924175"/>
              <a:gd name="connsiteY5" fmla="*/ 2055829 h 2057126"/>
              <a:gd name="connsiteX6" fmla="*/ 1606468 w 2924175"/>
              <a:gd name="connsiteY6" fmla="*/ 2057126 h 2057126"/>
              <a:gd name="connsiteX7" fmla="*/ 1313944 w 2924175"/>
              <a:gd name="connsiteY7" fmla="*/ 2057126 h 2057126"/>
              <a:gd name="connsiteX8" fmla="*/ 1309669 w 2924175"/>
              <a:gd name="connsiteY8" fmla="*/ 2054242 h 2057126"/>
              <a:gd name="connsiteX9" fmla="*/ 120429 w 2924175"/>
              <a:gd name="connsiteY9" fmla="*/ 2054242 h 2057126"/>
              <a:gd name="connsiteX10" fmla="*/ 0 w 2924175"/>
              <a:gd name="connsiteY10" fmla="*/ 1930084 h 2057126"/>
              <a:gd name="connsiteX11" fmla="*/ 0 w 2924175"/>
              <a:gd name="connsiteY11" fmla="*/ 0 h 205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24175" h="2057126">
                <a:moveTo>
                  <a:pt x="0" y="0"/>
                </a:moveTo>
                <a:lnTo>
                  <a:pt x="2924175" y="0"/>
                </a:lnTo>
                <a:cubicBezTo>
                  <a:pt x="2924175" y="0"/>
                  <a:pt x="2924175" y="0"/>
                  <a:pt x="2924175" y="1930084"/>
                </a:cubicBezTo>
                <a:cubicBezTo>
                  <a:pt x="2924175" y="1997807"/>
                  <a:pt x="2867724" y="2054242"/>
                  <a:pt x="2799982" y="2054242"/>
                </a:cubicBezTo>
                <a:cubicBezTo>
                  <a:pt x="2799982" y="2054242"/>
                  <a:pt x="2799982" y="2054242"/>
                  <a:pt x="1610743" y="2054242"/>
                </a:cubicBezTo>
                <a:cubicBezTo>
                  <a:pt x="1610743" y="2054242"/>
                  <a:pt x="1610743" y="2054242"/>
                  <a:pt x="1608391" y="2055829"/>
                </a:cubicBezTo>
                <a:lnTo>
                  <a:pt x="1606468" y="2057126"/>
                </a:lnTo>
                <a:lnTo>
                  <a:pt x="1313944" y="2057126"/>
                </a:lnTo>
                <a:lnTo>
                  <a:pt x="1309669" y="2054242"/>
                </a:lnTo>
                <a:cubicBezTo>
                  <a:pt x="1309669" y="2054242"/>
                  <a:pt x="1309669" y="2054242"/>
                  <a:pt x="120429" y="2054242"/>
                </a:cubicBezTo>
                <a:cubicBezTo>
                  <a:pt x="52688" y="2054242"/>
                  <a:pt x="0" y="1997807"/>
                  <a:pt x="0" y="1930084"/>
                </a:cubicBezTo>
                <a:cubicBezTo>
                  <a:pt x="0" y="1930084"/>
                  <a:pt x="0" y="1930084"/>
                  <a:pt x="0" y="0"/>
                </a:cubicBezTo>
                <a:close/>
              </a:path>
            </a:pathLst>
          </a:custGeom>
          <a:solidFill>
            <a:srgbClr val="FFFFFF"/>
          </a:solidFill>
          <a:ln w="9525">
            <a:solidFill>
              <a:srgbClr val="3E3D43"/>
            </a:solidFill>
            <a:round/>
            <a:headEnd/>
            <a:tailEnd/>
          </a:ln>
          <a:extLst/>
        </p:spPr>
        <p:txBody>
          <a:bodyPr vert="horz" wrap="square" lIns="199385" tIns="0" rIns="199385" bIns="42203" numCol="1" anchor="ctr" anchorCtr="0" compatLnSpc="1">
            <a:prstTxWarp prst="textNoShape">
              <a:avLst/>
            </a:prstTxWarp>
            <a:noAutofit/>
          </a:bodyPr>
          <a:lstStyle/>
          <a:p>
            <a:pPr marL="285750" marR="0" lvl="0" indent="-285750" algn="l" defTabSz="914400" rtl="0" eaLnBrk="1" fontAlgn="auto" latinLnBrk="1" hangingPunct="1">
              <a:lnSpc>
                <a:spcPct val="100000"/>
              </a:lnSpc>
              <a:spcBef>
                <a:spcPts val="0"/>
              </a:spcBef>
              <a:spcAft>
                <a:spcPts val="0"/>
              </a:spcAft>
              <a:buClrTx/>
              <a:buSzTx/>
              <a:buFontTx/>
              <a:buChar char="-"/>
              <a:tabLst/>
              <a:defRPr/>
            </a:pPr>
            <a:r>
              <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공지사항 </a:t>
            </a:r>
            <a:r>
              <a:rPr kumimoji="0" lang="ko-KR" altLang="en-US" sz="1363" b="0" i="0" u="none" strike="noStrike" kern="1200" cap="none" spc="0" normalizeH="0" baseline="0" noProof="0" dirty="0" err="1">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캡처본</a:t>
            </a:r>
            <a:r>
              <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 업로드</a:t>
            </a:r>
            <a:endPar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     (Azure Blob Storage)</a:t>
            </a:r>
          </a:p>
          <a:p>
            <a:pPr marL="285750" marR="0" lvl="0" indent="-285750" algn="l" defTabSz="914400" rtl="0" eaLnBrk="1" fontAlgn="auto" latinLnBrk="1" hangingPunct="1">
              <a:lnSpc>
                <a:spcPct val="100000"/>
              </a:lnSpc>
              <a:spcBef>
                <a:spcPts val="0"/>
              </a:spcBef>
              <a:spcAft>
                <a:spcPts val="0"/>
              </a:spcAft>
              <a:buClrTx/>
              <a:buSzTx/>
              <a:buFontTx/>
              <a:buChar char="-"/>
              <a:tabLst/>
              <a:defRPr/>
            </a:pPr>
            <a:r>
              <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새로운 공지사항에 대한</a:t>
            </a:r>
            <a:endPar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     </a:t>
            </a:r>
            <a:r>
              <a:rPr kumimoji="0" lang="ko-KR" altLang="en-US" sz="1363" b="0" i="0" u="none" strike="noStrike" kern="1200" cap="none" spc="0" normalizeH="0" baseline="0" noProof="0" dirty="0" err="1">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캡처본</a:t>
            </a:r>
            <a:r>
              <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rPr>
              <a:t> 실시간 업데이트</a:t>
            </a:r>
            <a:endParaRPr kumimoji="0" lang="en-US" altLang="ko-KR"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endParaRPr>
          </a:p>
          <a:p>
            <a:pPr marL="285750" marR="0" lvl="0" indent="-285750" algn="l" defTabSz="914400" rtl="0" eaLnBrk="1" fontAlgn="auto" latinLnBrk="1" hangingPunct="1">
              <a:lnSpc>
                <a:spcPct val="100000"/>
              </a:lnSpc>
              <a:spcBef>
                <a:spcPts val="0"/>
              </a:spcBef>
              <a:spcAft>
                <a:spcPts val="0"/>
              </a:spcAft>
              <a:buClrTx/>
              <a:buSzTx/>
              <a:buFontTx/>
              <a:buChar char="-"/>
              <a:tabLst/>
              <a:defRPr/>
            </a:pPr>
            <a:endParaRPr kumimoji="0" lang="ko-KR" altLang="en-US" sz="1363" b="0" i="0" u="none" strike="noStrike" kern="1200" cap="none" spc="0" normalizeH="0" baseline="0" noProof="0" dirty="0">
              <a:ln>
                <a:solidFill>
                  <a:srgbClr val="5B9BD5">
                    <a:shade val="50000"/>
                    <a:alpha val="0"/>
                  </a:srgbClr>
                </a:solidFill>
              </a:ln>
              <a:solidFill>
                <a:srgbClr val="3E3D43"/>
              </a:solidFill>
              <a:effectLst/>
              <a:uLnTx/>
              <a:uFillTx/>
              <a:latin typeface="나눔바른고딕" panose="020B0603020101020101" pitchFamily="50" charset="-127"/>
              <a:ea typeface="나눔바른고딕" panose="020B0603020101020101" pitchFamily="50" charset="-127"/>
              <a:cs typeface="+mn-cs"/>
            </a:endParaRPr>
          </a:p>
        </p:txBody>
      </p:sp>
      <p:sp>
        <p:nvSpPr>
          <p:cNvPr id="39" name="Freeform 37"/>
          <p:cNvSpPr>
            <a:spLocks/>
          </p:cNvSpPr>
          <p:nvPr/>
        </p:nvSpPr>
        <p:spPr bwMode="auto">
          <a:xfrm>
            <a:off x="441082" y="1823939"/>
            <a:ext cx="2699238" cy="601696"/>
          </a:xfrm>
          <a:custGeom>
            <a:avLst/>
            <a:gdLst>
              <a:gd name="T0" fmla="*/ 744 w 777"/>
              <a:gd name="T1" fmla="*/ 0 h 141"/>
              <a:gd name="T2" fmla="*/ 32 w 777"/>
              <a:gd name="T3" fmla="*/ 0 h 141"/>
              <a:gd name="T4" fmla="*/ 0 w 777"/>
              <a:gd name="T5" fmla="*/ 33 h 141"/>
              <a:gd name="T6" fmla="*/ 0 w 777"/>
              <a:gd name="T7" fmla="*/ 141 h 141"/>
              <a:gd name="T8" fmla="*/ 777 w 777"/>
              <a:gd name="T9" fmla="*/ 141 h 141"/>
              <a:gd name="T10" fmla="*/ 777 w 777"/>
              <a:gd name="T11" fmla="*/ 33 h 141"/>
              <a:gd name="T12" fmla="*/ 744 w 777"/>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777" h="141">
                <a:moveTo>
                  <a:pt x="744" y="0"/>
                </a:moveTo>
                <a:cubicBezTo>
                  <a:pt x="32" y="0"/>
                  <a:pt x="32" y="0"/>
                  <a:pt x="32" y="0"/>
                </a:cubicBezTo>
                <a:cubicBezTo>
                  <a:pt x="14" y="0"/>
                  <a:pt x="0" y="15"/>
                  <a:pt x="0" y="33"/>
                </a:cubicBezTo>
                <a:cubicBezTo>
                  <a:pt x="0" y="141"/>
                  <a:pt x="0" y="141"/>
                  <a:pt x="0" y="141"/>
                </a:cubicBezTo>
                <a:cubicBezTo>
                  <a:pt x="777" y="141"/>
                  <a:pt x="777" y="141"/>
                  <a:pt x="777" y="141"/>
                </a:cubicBezTo>
                <a:cubicBezTo>
                  <a:pt x="777" y="33"/>
                  <a:pt x="777" y="33"/>
                  <a:pt x="777" y="33"/>
                </a:cubicBezTo>
                <a:cubicBezTo>
                  <a:pt x="777" y="15"/>
                  <a:pt x="762" y="0"/>
                  <a:pt x="744" y="0"/>
                </a:cubicBezTo>
                <a:close/>
              </a:path>
            </a:pathLst>
          </a:custGeom>
          <a:solidFill>
            <a:srgbClr val="30949C"/>
          </a:solidFill>
          <a:ln>
            <a:solidFill>
              <a:srgbClr val="30949C"/>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en-US" altLang="ko-KR" sz="1704"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Xamarin</a:t>
            </a:r>
            <a:endParaRPr kumimoji="0" lang="ko-KR" altLang="en-US" sz="1704"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65" name="자유형 64"/>
          <p:cNvSpPr>
            <a:spLocks/>
          </p:cNvSpPr>
          <p:nvPr/>
        </p:nvSpPr>
        <p:spPr bwMode="auto">
          <a:xfrm>
            <a:off x="441082" y="2313378"/>
            <a:ext cx="2699238" cy="2330811"/>
          </a:xfrm>
          <a:custGeom>
            <a:avLst/>
            <a:gdLst>
              <a:gd name="connsiteX0" fmla="*/ 0 w 2924175"/>
              <a:gd name="connsiteY0" fmla="*/ 0 h 2053951"/>
              <a:gd name="connsiteX1" fmla="*/ 2924175 w 2924175"/>
              <a:gd name="connsiteY1" fmla="*/ 0 h 2053951"/>
              <a:gd name="connsiteX2" fmla="*/ 2924175 w 2924175"/>
              <a:gd name="connsiteY2" fmla="*/ 1932927 h 2053951"/>
              <a:gd name="connsiteX3" fmla="*/ 2799982 w 2924175"/>
              <a:gd name="connsiteY3" fmla="*/ 2053499 h 2053951"/>
              <a:gd name="connsiteX4" fmla="*/ 1610743 w 2924175"/>
              <a:gd name="connsiteY4" fmla="*/ 2053499 h 2053951"/>
              <a:gd name="connsiteX5" fmla="*/ 1610098 w 2924175"/>
              <a:gd name="connsiteY5" fmla="*/ 2053951 h 2053951"/>
              <a:gd name="connsiteX6" fmla="*/ 1310314 w 2924175"/>
              <a:gd name="connsiteY6" fmla="*/ 2053951 h 2053951"/>
              <a:gd name="connsiteX7" fmla="*/ 1309669 w 2924175"/>
              <a:gd name="connsiteY7" fmla="*/ 2053499 h 2053951"/>
              <a:gd name="connsiteX8" fmla="*/ 120430 w 2924175"/>
              <a:gd name="connsiteY8" fmla="*/ 2053499 h 2053951"/>
              <a:gd name="connsiteX9" fmla="*/ 0 w 2924175"/>
              <a:gd name="connsiteY9" fmla="*/ 1932927 h 2053951"/>
              <a:gd name="connsiteX10" fmla="*/ 0 w 2924175"/>
              <a:gd name="connsiteY10" fmla="*/ 0 h 205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4175" h="2053951">
                <a:moveTo>
                  <a:pt x="0" y="0"/>
                </a:moveTo>
                <a:lnTo>
                  <a:pt x="2924175" y="0"/>
                </a:lnTo>
                <a:cubicBezTo>
                  <a:pt x="2924175" y="0"/>
                  <a:pt x="2924175" y="0"/>
                  <a:pt x="2924175" y="1932927"/>
                </a:cubicBezTo>
                <a:cubicBezTo>
                  <a:pt x="2924175" y="2000749"/>
                  <a:pt x="2867724" y="2053499"/>
                  <a:pt x="2799982" y="2053499"/>
                </a:cubicBezTo>
                <a:cubicBezTo>
                  <a:pt x="2799982" y="2053499"/>
                  <a:pt x="2799982" y="2053499"/>
                  <a:pt x="1610743" y="2053499"/>
                </a:cubicBezTo>
                <a:lnTo>
                  <a:pt x="1610098" y="2053951"/>
                </a:lnTo>
                <a:lnTo>
                  <a:pt x="1310314" y="2053951"/>
                </a:lnTo>
                <a:lnTo>
                  <a:pt x="1309669" y="2053499"/>
                </a:lnTo>
                <a:cubicBezTo>
                  <a:pt x="1309669" y="2053499"/>
                  <a:pt x="1309669" y="2053499"/>
                  <a:pt x="120430" y="2053499"/>
                </a:cubicBezTo>
                <a:cubicBezTo>
                  <a:pt x="52688" y="2053499"/>
                  <a:pt x="0" y="2000749"/>
                  <a:pt x="0" y="1932927"/>
                </a:cubicBezTo>
                <a:cubicBezTo>
                  <a:pt x="0" y="1932927"/>
                  <a:pt x="0" y="1932927"/>
                  <a:pt x="0" y="0"/>
                </a:cubicBezTo>
                <a:close/>
              </a:path>
            </a:pathLst>
          </a:custGeom>
          <a:solidFill>
            <a:srgbClr val="FFFFFF"/>
          </a:solidFill>
          <a:ln w="9525">
            <a:solidFill>
              <a:srgbClr val="30949C"/>
            </a:solidFill>
            <a:round/>
            <a:headEnd/>
            <a:tailEnd/>
          </a:ln>
          <a:extLst/>
        </p:spPr>
        <p:txBody>
          <a:bodyPr vert="horz" wrap="square" lIns="199385" tIns="0" rIns="199385" bIns="42203" numCol="1" anchor="ctr" anchorCtr="0" compatLnSpc="1">
            <a:prstTxWarp prst="textNoShape">
              <a:avLst/>
            </a:prstTxWarp>
            <a:no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-UI </a:t>
            </a:r>
            <a:r>
              <a:rPr kumimoji="0" lang="ko-KR" altLang="en-US"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제작</a:t>
            </a:r>
            <a:r>
              <a:rPr kumimoji="0" lang="en-US" altLang="ko-KR"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a:t>
            </a:r>
            <a:r>
              <a:rPr kumimoji="0" lang="ko-KR" altLang="en-US"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구현 완료</a:t>
            </a:r>
            <a:r>
              <a:rPr kumimoji="0" lang="en-US" altLang="ko-KR"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-Azure Blob Storage</a:t>
            </a:r>
            <a:r>
              <a:rPr kumimoji="0" lang="ko-KR" altLang="en-US"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와 연동</a:t>
            </a:r>
            <a:endParaRPr kumimoji="0" lang="en-US" altLang="ko-KR"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a:t>
            </a:r>
            <a:r>
              <a:rPr kumimoji="0" lang="ko-KR" altLang="en-US"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공지사항 및 공지사항 캡처</a:t>
            </a:r>
            <a:r>
              <a:rPr kumimoji="0" lang="en-US" altLang="ko-KR"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rPr>
              <a:t>)</a:t>
            </a:r>
            <a:endParaRPr kumimoji="0" lang="ko-KR" altLang="en-US" sz="1360" b="0" i="0" u="none" strike="noStrike" kern="1200" cap="none" spc="0" normalizeH="0" baseline="0" noProof="0" dirty="0">
              <a:ln>
                <a:solidFill>
                  <a:srgbClr val="5B9BD5">
                    <a:shade val="50000"/>
                    <a:alpha val="0"/>
                  </a:srgbClr>
                </a:solidFill>
              </a:ln>
              <a:solidFill>
                <a:prstClr val="black">
                  <a:lumMod val="75000"/>
                  <a:lumOff val="25000"/>
                </a:prstClr>
              </a:solidFill>
              <a:effectLst/>
              <a:uLnTx/>
              <a:uFillTx/>
              <a:latin typeface="나눔바른고딕" panose="020B0603020101020101" pitchFamily="50" charset="-127"/>
              <a:ea typeface="나눔바른고딕" panose="020B0603020101020101" pitchFamily="50" charset="-127"/>
              <a:cs typeface="+mn-cs"/>
            </a:endParaRPr>
          </a:p>
        </p:txBody>
      </p:sp>
      <p:sp>
        <p:nvSpPr>
          <p:cNvPr id="2" name="제목 1"/>
          <p:cNvSpPr>
            <a:spLocks noGrp="1"/>
          </p:cNvSpPr>
          <p:nvPr>
            <p:ph type="title"/>
          </p:nvPr>
        </p:nvSpPr>
        <p:spPr/>
        <p:txBody>
          <a:bodyPr/>
          <a:lstStyle/>
          <a:p>
            <a:r>
              <a:rPr lang="en-US" altLang="ko-KR" dirty="0"/>
              <a:t>3. </a:t>
            </a:r>
            <a:r>
              <a:rPr lang="ko-KR" altLang="en-US" dirty="0"/>
              <a:t>구현 예정</a:t>
            </a:r>
          </a:p>
        </p:txBody>
      </p:sp>
    </p:spTree>
    <p:extLst>
      <p:ext uri="{BB962C8B-B14F-4D97-AF65-F5344CB8AC3E}">
        <p14:creationId xmlns:p14="http://schemas.microsoft.com/office/powerpoint/2010/main" val="189754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FE7479-7436-42D8-8958-96F15DFEF513}"/>
              </a:ext>
            </a:extLst>
          </p:cNvPr>
          <p:cNvSpPr>
            <a:spLocks noGrp="1"/>
          </p:cNvSpPr>
          <p:nvPr>
            <p:ph type="title"/>
          </p:nvPr>
        </p:nvSpPr>
        <p:spPr/>
        <p:txBody>
          <a:bodyPr/>
          <a:lstStyle/>
          <a:p>
            <a:r>
              <a:rPr lang="en-US" altLang="ko-KR" dirty="0"/>
              <a:t>4</a:t>
            </a:r>
            <a:r>
              <a:rPr lang="LID4096" altLang="ko-KR" dirty="0"/>
              <a:t>. </a:t>
            </a:r>
            <a:r>
              <a:rPr lang="ko" altLang="en-US" dirty="0"/>
              <a:t>일정</a:t>
            </a:r>
            <a:endParaRPr lang="ko-KR" altLang="en-US" dirty="0"/>
          </a:p>
        </p:txBody>
      </p:sp>
      <p:cxnSp>
        <p:nvCxnSpPr>
          <p:cNvPr id="53" name="직선 화살표 연결선 52">
            <a:extLst>
              <a:ext uri="{FF2B5EF4-FFF2-40B4-BE49-F238E27FC236}">
                <a16:creationId xmlns:a16="http://schemas.microsoft.com/office/drawing/2014/main" id="{634A4EB1-B9ED-4ABC-B307-26896604F431}"/>
              </a:ext>
            </a:extLst>
          </p:cNvPr>
          <p:cNvCxnSpPr>
            <a:cxnSpLocks/>
          </p:cNvCxnSpPr>
          <p:nvPr/>
        </p:nvCxnSpPr>
        <p:spPr>
          <a:xfrm>
            <a:off x="2676937" y="1719469"/>
            <a:ext cx="0" cy="4343400"/>
          </a:xfrm>
          <a:prstGeom prst="straightConnector1">
            <a:avLst/>
          </a:prstGeom>
        </p:spPr>
        <p:style>
          <a:lnRef idx="2">
            <a:schemeClr val="dk1"/>
          </a:lnRef>
          <a:fillRef idx="0">
            <a:schemeClr val="dk1"/>
          </a:fillRef>
          <a:effectRef idx="1">
            <a:schemeClr val="dk1"/>
          </a:effectRef>
          <a:fontRef idx="minor">
            <a:schemeClr val="tx1"/>
          </a:fontRef>
        </p:style>
      </p:cxnSp>
      <p:cxnSp>
        <p:nvCxnSpPr>
          <p:cNvPr id="56" name="직선 화살표 연결선 55">
            <a:extLst>
              <a:ext uri="{FF2B5EF4-FFF2-40B4-BE49-F238E27FC236}">
                <a16:creationId xmlns:a16="http://schemas.microsoft.com/office/drawing/2014/main" id="{9B768AAC-7CF8-40E8-95BE-E3A4F76E2FE3}"/>
              </a:ext>
            </a:extLst>
          </p:cNvPr>
          <p:cNvCxnSpPr>
            <a:cxnSpLocks/>
          </p:cNvCxnSpPr>
          <p:nvPr/>
        </p:nvCxnSpPr>
        <p:spPr>
          <a:xfrm>
            <a:off x="4088293" y="1719469"/>
            <a:ext cx="0" cy="4343400"/>
          </a:xfrm>
          <a:prstGeom prst="straightConnector1">
            <a:avLst/>
          </a:prstGeom>
        </p:spPr>
        <p:style>
          <a:lnRef idx="2">
            <a:schemeClr val="dk1"/>
          </a:lnRef>
          <a:fillRef idx="0">
            <a:schemeClr val="dk1"/>
          </a:fillRef>
          <a:effectRef idx="1">
            <a:schemeClr val="dk1"/>
          </a:effectRef>
          <a:fontRef idx="minor">
            <a:schemeClr val="tx1"/>
          </a:fontRef>
        </p:style>
      </p:cxnSp>
      <p:cxnSp>
        <p:nvCxnSpPr>
          <p:cNvPr id="58" name="직선 화살표 연결선 57">
            <a:extLst>
              <a:ext uri="{FF2B5EF4-FFF2-40B4-BE49-F238E27FC236}">
                <a16:creationId xmlns:a16="http://schemas.microsoft.com/office/drawing/2014/main" id="{27FD221F-1615-4F0E-BAFC-ECB7E0535263}"/>
              </a:ext>
            </a:extLst>
          </p:cNvPr>
          <p:cNvCxnSpPr>
            <a:cxnSpLocks/>
          </p:cNvCxnSpPr>
          <p:nvPr/>
        </p:nvCxnSpPr>
        <p:spPr>
          <a:xfrm>
            <a:off x="5455476" y="1719469"/>
            <a:ext cx="0" cy="4343400"/>
          </a:xfrm>
          <a:prstGeom prst="straightConnector1">
            <a:avLst/>
          </a:prstGeom>
        </p:spPr>
        <p:style>
          <a:lnRef idx="2">
            <a:schemeClr val="dk1"/>
          </a:lnRef>
          <a:fillRef idx="0">
            <a:schemeClr val="dk1"/>
          </a:fillRef>
          <a:effectRef idx="1">
            <a:schemeClr val="dk1"/>
          </a:effectRef>
          <a:fontRef idx="minor">
            <a:schemeClr val="tx1"/>
          </a:fontRef>
        </p:style>
      </p:cxnSp>
      <p:cxnSp>
        <p:nvCxnSpPr>
          <p:cNvPr id="60" name="직선 화살표 연결선 59">
            <a:extLst>
              <a:ext uri="{FF2B5EF4-FFF2-40B4-BE49-F238E27FC236}">
                <a16:creationId xmlns:a16="http://schemas.microsoft.com/office/drawing/2014/main" id="{F9E508F2-B63A-4B60-9E2D-A3427ADBE2A4}"/>
              </a:ext>
            </a:extLst>
          </p:cNvPr>
          <p:cNvCxnSpPr>
            <a:cxnSpLocks/>
          </p:cNvCxnSpPr>
          <p:nvPr/>
        </p:nvCxnSpPr>
        <p:spPr>
          <a:xfrm>
            <a:off x="6911006" y="1719469"/>
            <a:ext cx="0" cy="4343400"/>
          </a:xfrm>
          <a:prstGeom prst="straightConnector1">
            <a:avLst/>
          </a:prstGeom>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6DB3321B-A98D-42EB-8539-5237443A6F8E}"/>
              </a:ext>
            </a:extLst>
          </p:cNvPr>
          <p:cNvSpPr txBox="1"/>
          <p:nvPr/>
        </p:nvSpPr>
        <p:spPr>
          <a:xfrm>
            <a:off x="3779078" y="1350137"/>
            <a:ext cx="1828800" cy="369332"/>
          </a:xfrm>
          <a:prstGeom prst="rect">
            <a:avLst/>
          </a:prstGeom>
          <a:noFill/>
        </p:spPr>
        <p:txBody>
          <a:bodyPr wrap="square" rtlCol="0">
            <a:spAutoFit/>
          </a:bodyPr>
          <a:lstStyle/>
          <a:p>
            <a:pPr algn="l"/>
            <a:r>
              <a:rPr lang="en-US" altLang="ko"/>
              <a:t>5/24</a:t>
            </a:r>
            <a:endParaRPr lang="ko-KR" altLang="en-US"/>
          </a:p>
        </p:txBody>
      </p:sp>
      <p:sp>
        <p:nvSpPr>
          <p:cNvPr id="67" name="TextBox 66">
            <a:extLst>
              <a:ext uri="{FF2B5EF4-FFF2-40B4-BE49-F238E27FC236}">
                <a16:creationId xmlns:a16="http://schemas.microsoft.com/office/drawing/2014/main" id="{2484D760-84AA-485D-BBA4-E5DA28A88BF3}"/>
              </a:ext>
            </a:extLst>
          </p:cNvPr>
          <p:cNvSpPr txBox="1"/>
          <p:nvPr/>
        </p:nvSpPr>
        <p:spPr>
          <a:xfrm>
            <a:off x="5190433" y="1350137"/>
            <a:ext cx="726659" cy="369332"/>
          </a:xfrm>
          <a:prstGeom prst="rect">
            <a:avLst/>
          </a:prstGeom>
          <a:noFill/>
        </p:spPr>
        <p:txBody>
          <a:bodyPr wrap="square" rtlCol="0">
            <a:spAutoFit/>
          </a:bodyPr>
          <a:lstStyle/>
          <a:p>
            <a:pPr algn="l"/>
            <a:r>
              <a:rPr lang="en-US" altLang="ko"/>
              <a:t>5/31</a:t>
            </a:r>
            <a:endParaRPr lang="ko-KR" altLang="en-US"/>
          </a:p>
        </p:txBody>
      </p:sp>
      <p:sp>
        <p:nvSpPr>
          <p:cNvPr id="69" name="TextBox 68">
            <a:extLst>
              <a:ext uri="{FF2B5EF4-FFF2-40B4-BE49-F238E27FC236}">
                <a16:creationId xmlns:a16="http://schemas.microsoft.com/office/drawing/2014/main" id="{3D248C77-6872-488C-9836-9E216FCFF00F}"/>
              </a:ext>
            </a:extLst>
          </p:cNvPr>
          <p:cNvSpPr txBox="1"/>
          <p:nvPr/>
        </p:nvSpPr>
        <p:spPr>
          <a:xfrm>
            <a:off x="6710017" y="1350137"/>
            <a:ext cx="726654" cy="369332"/>
          </a:xfrm>
          <a:prstGeom prst="rect">
            <a:avLst/>
          </a:prstGeom>
          <a:noFill/>
        </p:spPr>
        <p:txBody>
          <a:bodyPr wrap="square" rtlCol="0">
            <a:spAutoFit/>
          </a:bodyPr>
          <a:lstStyle/>
          <a:p>
            <a:pPr algn="l"/>
            <a:r>
              <a:rPr lang="en-US" altLang="ko"/>
              <a:t>6/7</a:t>
            </a:r>
            <a:endParaRPr lang="ko-KR" altLang="en-US"/>
          </a:p>
        </p:txBody>
      </p:sp>
      <p:cxnSp>
        <p:nvCxnSpPr>
          <p:cNvPr id="71" name="직선 화살표 연결선 70">
            <a:extLst>
              <a:ext uri="{FF2B5EF4-FFF2-40B4-BE49-F238E27FC236}">
                <a16:creationId xmlns:a16="http://schemas.microsoft.com/office/drawing/2014/main" id="{F9DD0CAB-69A3-4D31-9684-89611A90E10B}"/>
              </a:ext>
            </a:extLst>
          </p:cNvPr>
          <p:cNvCxnSpPr>
            <a:cxnSpLocks/>
          </p:cNvCxnSpPr>
          <p:nvPr/>
        </p:nvCxnSpPr>
        <p:spPr>
          <a:xfrm>
            <a:off x="8258311" y="1719469"/>
            <a:ext cx="0" cy="4343400"/>
          </a:xfrm>
          <a:prstGeom prst="straightConnector1">
            <a:avLst/>
          </a:prstGeom>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BA8A6836-4006-4BA8-8AC3-4313D8CBA1A2}"/>
              </a:ext>
            </a:extLst>
          </p:cNvPr>
          <p:cNvSpPr txBox="1"/>
          <p:nvPr/>
        </p:nvSpPr>
        <p:spPr>
          <a:xfrm>
            <a:off x="8003209" y="1350137"/>
            <a:ext cx="726654" cy="369332"/>
          </a:xfrm>
          <a:prstGeom prst="rect">
            <a:avLst/>
          </a:prstGeom>
          <a:noFill/>
        </p:spPr>
        <p:txBody>
          <a:bodyPr wrap="square" rtlCol="0">
            <a:spAutoFit/>
          </a:bodyPr>
          <a:lstStyle/>
          <a:p>
            <a:pPr algn="l"/>
            <a:r>
              <a:rPr lang="en-US" altLang="ko"/>
              <a:t>6/14</a:t>
            </a:r>
            <a:endParaRPr lang="ko-KR" altLang="en-US"/>
          </a:p>
        </p:txBody>
      </p:sp>
      <p:sp>
        <p:nvSpPr>
          <p:cNvPr id="75" name="TextBox 74">
            <a:extLst>
              <a:ext uri="{FF2B5EF4-FFF2-40B4-BE49-F238E27FC236}">
                <a16:creationId xmlns:a16="http://schemas.microsoft.com/office/drawing/2014/main" id="{8CA89ABE-FD0B-4E23-B4EA-F29C00FAFC7E}"/>
              </a:ext>
            </a:extLst>
          </p:cNvPr>
          <p:cNvSpPr txBox="1"/>
          <p:nvPr/>
        </p:nvSpPr>
        <p:spPr>
          <a:xfrm>
            <a:off x="2534474" y="1350137"/>
            <a:ext cx="451679" cy="369332"/>
          </a:xfrm>
          <a:prstGeom prst="rect">
            <a:avLst/>
          </a:prstGeom>
          <a:noFill/>
        </p:spPr>
        <p:txBody>
          <a:bodyPr wrap="square" rtlCol="0">
            <a:spAutoFit/>
          </a:bodyPr>
          <a:lstStyle/>
          <a:p>
            <a:pPr algn="l"/>
            <a:r>
              <a:rPr lang="en-US" altLang="ko"/>
              <a:t>~</a:t>
            </a:r>
            <a:endParaRPr lang="ko-KR" altLang="en-US"/>
          </a:p>
        </p:txBody>
      </p:sp>
      <p:sp>
        <p:nvSpPr>
          <p:cNvPr id="76" name="TextBox 75">
            <a:extLst>
              <a:ext uri="{FF2B5EF4-FFF2-40B4-BE49-F238E27FC236}">
                <a16:creationId xmlns:a16="http://schemas.microsoft.com/office/drawing/2014/main" id="{6A6BC541-4F23-430D-83F1-8B8F0420CD0B}"/>
              </a:ext>
            </a:extLst>
          </p:cNvPr>
          <p:cNvSpPr txBox="1"/>
          <p:nvPr/>
        </p:nvSpPr>
        <p:spPr>
          <a:xfrm>
            <a:off x="1157353" y="2317661"/>
            <a:ext cx="1828800" cy="369332"/>
          </a:xfrm>
          <a:prstGeom prst="rect">
            <a:avLst/>
          </a:prstGeom>
          <a:noFill/>
        </p:spPr>
        <p:txBody>
          <a:bodyPr wrap="square" rtlCol="0">
            <a:spAutoFit/>
          </a:bodyPr>
          <a:lstStyle/>
          <a:p>
            <a:pPr algn="l"/>
            <a:r>
              <a:rPr lang="ko" altLang="en-US"/>
              <a:t>자마린 </a:t>
            </a:r>
            <a:r>
              <a:rPr lang="LID4096" altLang="ko"/>
              <a:t>UI</a:t>
            </a:r>
            <a:endParaRPr lang="ko-KR" altLang="en-US"/>
          </a:p>
        </p:txBody>
      </p:sp>
      <p:sp>
        <p:nvSpPr>
          <p:cNvPr id="78" name="TextBox 77">
            <a:extLst>
              <a:ext uri="{FF2B5EF4-FFF2-40B4-BE49-F238E27FC236}">
                <a16:creationId xmlns:a16="http://schemas.microsoft.com/office/drawing/2014/main" id="{69259ABE-92BC-4E1D-BD49-B134D009438E}"/>
              </a:ext>
            </a:extLst>
          </p:cNvPr>
          <p:cNvSpPr txBox="1"/>
          <p:nvPr/>
        </p:nvSpPr>
        <p:spPr>
          <a:xfrm>
            <a:off x="826051" y="3172041"/>
            <a:ext cx="1828800" cy="646331"/>
          </a:xfrm>
          <a:prstGeom prst="rect">
            <a:avLst/>
          </a:prstGeom>
          <a:noFill/>
        </p:spPr>
        <p:txBody>
          <a:bodyPr wrap="square" rtlCol="0">
            <a:spAutoFit/>
          </a:bodyPr>
          <a:lstStyle/>
          <a:p>
            <a:pPr algn="l"/>
            <a:r>
              <a:rPr lang="ko" altLang="en-US"/>
              <a:t>외부 스토리지 이미지 업로드</a:t>
            </a:r>
            <a:endParaRPr lang="ko-KR" altLang="en-US"/>
          </a:p>
        </p:txBody>
      </p:sp>
      <p:sp>
        <p:nvSpPr>
          <p:cNvPr id="82" name="TextBox 81">
            <a:extLst>
              <a:ext uri="{FF2B5EF4-FFF2-40B4-BE49-F238E27FC236}">
                <a16:creationId xmlns:a16="http://schemas.microsoft.com/office/drawing/2014/main" id="{DA25DCDE-3C2E-47B8-9A1B-AEB4AE521CE7}"/>
              </a:ext>
            </a:extLst>
          </p:cNvPr>
          <p:cNvSpPr txBox="1"/>
          <p:nvPr/>
        </p:nvSpPr>
        <p:spPr>
          <a:xfrm>
            <a:off x="803964" y="4303420"/>
            <a:ext cx="2003281" cy="369332"/>
          </a:xfrm>
          <a:prstGeom prst="rect">
            <a:avLst/>
          </a:prstGeom>
          <a:noFill/>
        </p:spPr>
        <p:txBody>
          <a:bodyPr wrap="square" rtlCol="0">
            <a:spAutoFit/>
          </a:bodyPr>
          <a:lstStyle/>
          <a:p>
            <a:pPr algn="l"/>
            <a:r>
              <a:rPr lang="ko" altLang="en-US"/>
              <a:t>추가 기능 구현</a:t>
            </a:r>
            <a:endParaRPr lang="ko-KR" altLang="en-US"/>
          </a:p>
        </p:txBody>
      </p:sp>
      <p:sp>
        <p:nvSpPr>
          <p:cNvPr id="84" name="TextBox 83">
            <a:extLst>
              <a:ext uri="{FF2B5EF4-FFF2-40B4-BE49-F238E27FC236}">
                <a16:creationId xmlns:a16="http://schemas.microsoft.com/office/drawing/2014/main" id="{4B9BCD9A-DE9C-4FA5-8F36-DECCB1FD83CF}"/>
              </a:ext>
            </a:extLst>
          </p:cNvPr>
          <p:cNvSpPr txBox="1"/>
          <p:nvPr/>
        </p:nvSpPr>
        <p:spPr>
          <a:xfrm>
            <a:off x="1157353" y="5271003"/>
            <a:ext cx="1828800" cy="369332"/>
          </a:xfrm>
          <a:prstGeom prst="rect">
            <a:avLst/>
          </a:prstGeom>
          <a:noFill/>
        </p:spPr>
        <p:txBody>
          <a:bodyPr wrap="square" rtlCol="0">
            <a:spAutoFit/>
          </a:bodyPr>
          <a:lstStyle/>
          <a:p>
            <a:pPr algn="l"/>
            <a:r>
              <a:rPr lang="ko" altLang="en-US"/>
              <a:t>유지보수</a:t>
            </a:r>
            <a:endParaRPr lang="ko-KR" altLang="en-US"/>
          </a:p>
        </p:txBody>
      </p:sp>
      <p:sp>
        <p:nvSpPr>
          <p:cNvPr id="85" name="직사각형 84">
            <a:extLst>
              <a:ext uri="{FF2B5EF4-FFF2-40B4-BE49-F238E27FC236}">
                <a16:creationId xmlns:a16="http://schemas.microsoft.com/office/drawing/2014/main" id="{4950BD7B-4503-4FF9-B447-6DB71D0C7714}"/>
              </a:ext>
            </a:extLst>
          </p:cNvPr>
          <p:cNvSpPr/>
          <p:nvPr/>
        </p:nvSpPr>
        <p:spPr>
          <a:xfrm>
            <a:off x="2676938" y="2303503"/>
            <a:ext cx="2225264" cy="408786"/>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a:extLst>
              <a:ext uri="{FF2B5EF4-FFF2-40B4-BE49-F238E27FC236}">
                <a16:creationId xmlns:a16="http://schemas.microsoft.com/office/drawing/2014/main" id="{83C0F6C7-277D-409B-B61C-30A2D2C930FA}"/>
              </a:ext>
            </a:extLst>
          </p:cNvPr>
          <p:cNvSpPr/>
          <p:nvPr/>
        </p:nvSpPr>
        <p:spPr>
          <a:xfrm>
            <a:off x="4083879" y="3310540"/>
            <a:ext cx="1636647" cy="369332"/>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직사각형 88">
            <a:extLst>
              <a:ext uri="{FF2B5EF4-FFF2-40B4-BE49-F238E27FC236}">
                <a16:creationId xmlns:a16="http://schemas.microsoft.com/office/drawing/2014/main" id="{AA07B4E3-E9D9-4DB4-B964-F6109674E094}"/>
              </a:ext>
            </a:extLst>
          </p:cNvPr>
          <p:cNvSpPr/>
          <p:nvPr/>
        </p:nvSpPr>
        <p:spPr>
          <a:xfrm>
            <a:off x="4902202" y="4303420"/>
            <a:ext cx="1636647" cy="369332"/>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직사각형 90">
            <a:extLst>
              <a:ext uri="{FF2B5EF4-FFF2-40B4-BE49-F238E27FC236}">
                <a16:creationId xmlns:a16="http://schemas.microsoft.com/office/drawing/2014/main" id="{E4416E04-C336-4433-81BF-3FD685EBB4A7}"/>
              </a:ext>
            </a:extLst>
          </p:cNvPr>
          <p:cNvSpPr/>
          <p:nvPr/>
        </p:nvSpPr>
        <p:spPr>
          <a:xfrm>
            <a:off x="6538849" y="5271003"/>
            <a:ext cx="1719460" cy="369332"/>
          </a:xfrm>
          <a:prstGeom prst="rect">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2221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18313A-D93B-4948-8265-D946A1BBDED7}"/>
              </a:ext>
            </a:extLst>
          </p:cNvPr>
          <p:cNvSpPr>
            <a:spLocks noGrp="1"/>
          </p:cNvSpPr>
          <p:nvPr>
            <p:ph type="title"/>
          </p:nvPr>
        </p:nvSpPr>
        <p:spPr/>
        <p:txBody>
          <a:bodyPr/>
          <a:lstStyle/>
          <a:p>
            <a:r>
              <a:rPr lang="ko" altLang="en-US" dirty="0"/>
              <a:t>기존에 구현했던 프로젝트</a:t>
            </a:r>
            <a:endParaRPr lang="ko-KR" altLang="en-US" dirty="0"/>
          </a:p>
        </p:txBody>
      </p:sp>
      <p:pic>
        <p:nvPicPr>
          <p:cNvPr id="3" name="그림 2">
            <a:extLst>
              <a:ext uri="{FF2B5EF4-FFF2-40B4-BE49-F238E27FC236}">
                <a16:creationId xmlns:a16="http://schemas.microsoft.com/office/drawing/2014/main" id="{E679F97C-580D-4FB5-9CAB-DE7E66DB8909}"/>
              </a:ext>
            </a:extLst>
          </p:cNvPr>
          <p:cNvPicPr>
            <a:picLocks noChangeAspect="1"/>
          </p:cNvPicPr>
          <p:nvPr/>
        </p:nvPicPr>
        <p:blipFill>
          <a:blip r:embed="rId2"/>
          <a:stretch>
            <a:fillRect/>
          </a:stretch>
        </p:blipFill>
        <p:spPr>
          <a:xfrm>
            <a:off x="433966" y="3051338"/>
            <a:ext cx="1693028" cy="1467291"/>
          </a:xfrm>
          <a:prstGeom prst="rect">
            <a:avLst/>
          </a:prstGeom>
        </p:spPr>
      </p:pic>
      <p:pic>
        <p:nvPicPr>
          <p:cNvPr id="4" name="그림 3">
            <a:extLst>
              <a:ext uri="{FF2B5EF4-FFF2-40B4-BE49-F238E27FC236}">
                <a16:creationId xmlns:a16="http://schemas.microsoft.com/office/drawing/2014/main" id="{CAA003CC-9890-45EE-B7A8-18C49FCA6A2F}"/>
              </a:ext>
            </a:extLst>
          </p:cNvPr>
          <p:cNvPicPr>
            <a:picLocks noChangeAspect="1"/>
          </p:cNvPicPr>
          <p:nvPr/>
        </p:nvPicPr>
        <p:blipFill>
          <a:blip r:embed="rId3"/>
          <a:stretch>
            <a:fillRect/>
          </a:stretch>
        </p:blipFill>
        <p:spPr>
          <a:xfrm>
            <a:off x="548476" y="1137937"/>
            <a:ext cx="1597742" cy="1467290"/>
          </a:xfrm>
          <a:prstGeom prst="rect">
            <a:avLst/>
          </a:prstGeom>
        </p:spPr>
      </p:pic>
      <p:pic>
        <p:nvPicPr>
          <p:cNvPr id="7" name="그림 6">
            <a:extLst>
              <a:ext uri="{FF2B5EF4-FFF2-40B4-BE49-F238E27FC236}">
                <a16:creationId xmlns:a16="http://schemas.microsoft.com/office/drawing/2014/main" id="{38B7D460-6B49-4CE7-A09B-2B345733B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714" y="2402027"/>
            <a:ext cx="4601165" cy="2626137"/>
          </a:xfrm>
          <a:prstGeom prst="rect">
            <a:avLst/>
          </a:prstGeom>
        </p:spPr>
      </p:pic>
      <p:pic>
        <p:nvPicPr>
          <p:cNvPr id="15" name="그림 14">
            <a:extLst>
              <a:ext uri="{FF2B5EF4-FFF2-40B4-BE49-F238E27FC236}">
                <a16:creationId xmlns:a16="http://schemas.microsoft.com/office/drawing/2014/main" id="{BB9A09D4-C48B-4187-988E-91336FAA542C}"/>
              </a:ext>
            </a:extLst>
          </p:cNvPr>
          <p:cNvPicPr>
            <a:picLocks noChangeAspect="1"/>
          </p:cNvPicPr>
          <p:nvPr/>
        </p:nvPicPr>
        <p:blipFill>
          <a:blip r:embed="rId5"/>
          <a:stretch>
            <a:fillRect/>
          </a:stretch>
        </p:blipFill>
        <p:spPr>
          <a:xfrm>
            <a:off x="517413" y="5411861"/>
            <a:ext cx="2219325" cy="600075"/>
          </a:xfrm>
          <a:prstGeom prst="rect">
            <a:avLst/>
          </a:prstGeom>
        </p:spPr>
      </p:pic>
      <p:sp>
        <p:nvSpPr>
          <p:cNvPr id="16" name="직사각형 15">
            <a:extLst>
              <a:ext uri="{FF2B5EF4-FFF2-40B4-BE49-F238E27FC236}">
                <a16:creationId xmlns:a16="http://schemas.microsoft.com/office/drawing/2014/main" id="{412C7344-8DCD-45DC-AE80-8D3498C0A0A4}"/>
              </a:ext>
            </a:extLst>
          </p:cNvPr>
          <p:cNvSpPr/>
          <p:nvPr/>
        </p:nvSpPr>
        <p:spPr>
          <a:xfrm>
            <a:off x="408903" y="5294805"/>
            <a:ext cx="2436344" cy="8505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50" charset="-127"/>
              <a:cs typeface="+mn-cs"/>
            </a:endParaRPr>
          </a:p>
        </p:txBody>
      </p:sp>
      <p:sp>
        <p:nvSpPr>
          <p:cNvPr id="20" name="화살표: 아래쪽 19">
            <a:extLst>
              <a:ext uri="{FF2B5EF4-FFF2-40B4-BE49-F238E27FC236}">
                <a16:creationId xmlns:a16="http://schemas.microsoft.com/office/drawing/2014/main" id="{4B8EFCA4-77D0-4019-98FC-1730816D02BE}"/>
              </a:ext>
            </a:extLst>
          </p:cNvPr>
          <p:cNvSpPr/>
          <p:nvPr/>
        </p:nvSpPr>
        <p:spPr>
          <a:xfrm rot="16200000">
            <a:off x="2771951" y="3281128"/>
            <a:ext cx="327799" cy="540136"/>
          </a:xfrm>
          <a:prstGeom prst="down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5" name="그림 4">
            <a:extLst>
              <a:ext uri="{FF2B5EF4-FFF2-40B4-BE49-F238E27FC236}">
                <a16:creationId xmlns:a16="http://schemas.microsoft.com/office/drawing/2014/main" id="{AB54BB63-38F2-46A1-AC01-EDFF6982D9B4}"/>
              </a:ext>
            </a:extLst>
          </p:cNvPr>
          <p:cNvPicPr>
            <a:picLocks noChangeAspect="1"/>
          </p:cNvPicPr>
          <p:nvPr/>
        </p:nvPicPr>
        <p:blipFill>
          <a:blip r:embed="rId6"/>
          <a:stretch>
            <a:fillRect/>
          </a:stretch>
        </p:blipFill>
        <p:spPr>
          <a:xfrm>
            <a:off x="3843712" y="1428125"/>
            <a:ext cx="1456576" cy="1456576"/>
          </a:xfrm>
          <a:prstGeom prst="rect">
            <a:avLst/>
          </a:prstGeom>
        </p:spPr>
      </p:pic>
      <p:sp>
        <p:nvSpPr>
          <p:cNvPr id="8" name="곱하기 기호 7">
            <a:extLst>
              <a:ext uri="{FF2B5EF4-FFF2-40B4-BE49-F238E27FC236}">
                <a16:creationId xmlns:a16="http://schemas.microsoft.com/office/drawing/2014/main" id="{87EB6774-DF72-4587-BD22-E384C0FAEC56}"/>
              </a:ext>
            </a:extLst>
          </p:cNvPr>
          <p:cNvSpPr/>
          <p:nvPr/>
        </p:nvSpPr>
        <p:spPr>
          <a:xfrm>
            <a:off x="3481976" y="999434"/>
            <a:ext cx="5691778" cy="4859131"/>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0182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288440" y="2926567"/>
            <a:ext cx="2112508" cy="309087"/>
          </a:xfrm>
          <a:prstGeom prst="rect">
            <a:avLst/>
          </a:prstGeom>
          <a:solidFill>
            <a:srgbClr val="3E3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1534" b="1" i="0" u="none" strike="noStrike" kern="1200" cap="none" spc="0" normalizeH="0" baseline="0" noProof="0" dirty="0">
                <a:ln>
                  <a:solidFill>
                    <a:srgbClr val="EB517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알림 기능 구현 불가</a:t>
            </a:r>
            <a:endParaRPr kumimoji="0" lang="en-US" altLang="ko-KR" sz="1534" b="1" i="0" u="none" strike="noStrike" kern="1200" cap="none" spc="0" normalizeH="0" baseline="0" noProof="0" dirty="0">
              <a:ln>
                <a:solidFill>
                  <a:srgbClr val="EB517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6" name="직사각형 5"/>
          <p:cNvSpPr/>
          <p:nvPr/>
        </p:nvSpPr>
        <p:spPr>
          <a:xfrm>
            <a:off x="3537445" y="2926567"/>
            <a:ext cx="2112508" cy="309087"/>
          </a:xfrm>
          <a:prstGeom prst="rect">
            <a:avLst/>
          </a:prstGeom>
          <a:solidFill>
            <a:srgbClr val="3E3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1534" b="1" i="0" u="none" strike="noStrike" kern="1200" cap="none" spc="0" normalizeH="0" baseline="0" noProof="0" dirty="0">
                <a:ln>
                  <a:solidFill>
                    <a:srgbClr val="EB517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한정적인 메시지 양</a:t>
            </a:r>
            <a:endParaRPr kumimoji="0" lang="en-US" altLang="ko-KR" sz="1534" b="1" i="0" u="none" strike="noStrike" kern="1200" cap="none" spc="0" normalizeH="0" baseline="0" noProof="0" dirty="0">
              <a:ln>
                <a:solidFill>
                  <a:srgbClr val="EB517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7" name="직사각형 6"/>
          <p:cNvSpPr/>
          <p:nvPr/>
        </p:nvSpPr>
        <p:spPr>
          <a:xfrm>
            <a:off x="5738738" y="2926567"/>
            <a:ext cx="2112508" cy="309087"/>
          </a:xfrm>
          <a:prstGeom prst="rect">
            <a:avLst/>
          </a:prstGeom>
          <a:solidFill>
            <a:srgbClr val="3E3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1534" b="1" i="0" u="none" strike="noStrike" kern="1200" cap="none" spc="0" normalizeH="0" baseline="0" noProof="0" dirty="0">
                <a:ln>
                  <a:solidFill>
                    <a:srgbClr val="EB517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기대효과 </a:t>
            </a:r>
            <a:r>
              <a:rPr kumimoji="0" lang="ko-KR" altLang="en-US" sz="1534" b="1" i="0" u="none" strike="noStrike" kern="1200" cap="none" spc="0" normalizeH="0" baseline="0" noProof="0" dirty="0" err="1">
                <a:ln>
                  <a:solidFill>
                    <a:srgbClr val="EB517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미충족</a:t>
            </a:r>
            <a:endParaRPr kumimoji="0" lang="en-US" altLang="ko-KR" sz="1534" b="1" i="0" u="none" strike="noStrike" kern="1200" cap="none" spc="0" normalizeH="0" baseline="0" noProof="0" dirty="0">
              <a:ln>
                <a:solidFill>
                  <a:srgbClr val="EB517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15" name="직사각형 14"/>
          <p:cNvSpPr/>
          <p:nvPr/>
        </p:nvSpPr>
        <p:spPr>
          <a:xfrm>
            <a:off x="1261664" y="3310468"/>
            <a:ext cx="2227977" cy="1716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플러스 친구의 경우</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 </a:t>
            </a: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사용자가 서버에 요청을 보낼 때만</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 </a:t>
            </a: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응답을 보낼 수 있어서</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 </a:t>
            </a: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새로운 정보가 올라오더라도 사용자가 서버에 요청하지 않으면 서버가 먼저 메시지를 보낼 수 없다</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a:t>
            </a:r>
          </a:p>
        </p:txBody>
      </p:sp>
      <p:sp>
        <p:nvSpPr>
          <p:cNvPr id="18" name="직사각형 17"/>
          <p:cNvSpPr/>
          <p:nvPr/>
        </p:nvSpPr>
        <p:spPr>
          <a:xfrm>
            <a:off x="3520729" y="3310468"/>
            <a:ext cx="2227977" cy="1716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사업자가 아닌 경우에는</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 </a:t>
            </a: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여러 개의  공지사항이 올라오더라도 여러 번 메시지를 보낼 수 없고</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 </a:t>
            </a: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사진의 개수 제한이 있어</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 </a:t>
            </a: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최근의 공지사항 </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1</a:t>
            </a: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개만 메시지로 보내줄 수 있다</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a:t>
            </a:r>
          </a:p>
        </p:txBody>
      </p:sp>
      <p:sp>
        <p:nvSpPr>
          <p:cNvPr id="19" name="직사각형 18"/>
          <p:cNvSpPr/>
          <p:nvPr/>
        </p:nvSpPr>
        <p:spPr>
          <a:xfrm>
            <a:off x="5737125" y="3310468"/>
            <a:ext cx="2227977" cy="1716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실시간 알림 기능으로 놓치지 않고 새로운 공지사항을 볼 수 있다는 점과 사용자가 요청하지 않아도 필요한 정보를 보내준다는 기대효과를 충족시키기 어려워졌다</a:t>
            </a:r>
            <a:r>
              <a:rPr kumimoji="0" lang="en-US" altLang="ko-KR" sz="1193" b="0" i="0" u="none" strike="noStrike" kern="1200" cap="none" spc="-60" normalizeH="0" baseline="0" noProof="0" dirty="0">
                <a:ln>
                  <a:solidFill>
                    <a:srgbClr val="EB5175">
                      <a:alpha val="0"/>
                    </a:srgbClr>
                  </a:solidFill>
                </a:ln>
                <a:solidFill>
                  <a:srgbClr val="211D1C"/>
                </a:solidFill>
                <a:effectLst/>
                <a:uLnTx/>
                <a:uFillTx/>
                <a:latin typeface="나눔바른고딕" panose="020B0603020101020101" pitchFamily="50" charset="-127"/>
                <a:ea typeface="나눔바른고딕" panose="020B0603020101020101" pitchFamily="50" charset="-127"/>
                <a:cs typeface="+mn-cs"/>
              </a:rPr>
              <a:t>.</a:t>
            </a:r>
          </a:p>
        </p:txBody>
      </p:sp>
      <p:sp>
        <p:nvSpPr>
          <p:cNvPr id="16" name="직사각형 15"/>
          <p:cNvSpPr/>
          <p:nvPr/>
        </p:nvSpPr>
        <p:spPr>
          <a:xfrm>
            <a:off x="1336152" y="5064712"/>
            <a:ext cx="2112508" cy="38956"/>
          </a:xfrm>
          <a:prstGeom prst="rect">
            <a:avLst/>
          </a:prstGeom>
          <a:solidFill>
            <a:srgbClr val="3E3D43"/>
          </a:solidFill>
          <a:ln>
            <a:solidFill>
              <a:srgbClr val="3E3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endParaRPr kumimoji="0" lang="en-US" altLang="ko-KR" sz="1193" b="1" i="0" u="none" strike="noStrike" kern="1200" cap="none" spc="0" normalizeH="0" baseline="0" noProof="0" dirty="0">
              <a:ln>
                <a:solidFill>
                  <a:srgbClr val="EB5175">
                    <a:alpha val="0"/>
                  </a:srgbClr>
                </a:solidFill>
              </a:ln>
              <a:solidFill>
                <a:prstClr val="black"/>
              </a:solidFill>
              <a:effectLst/>
              <a:uLnTx/>
              <a:uFillTx/>
              <a:latin typeface="나눔바른고딕" panose="020B0603020101020101" pitchFamily="50" charset="-127"/>
              <a:ea typeface="나눔바른고딕" panose="020B0603020101020101" pitchFamily="50" charset="-127"/>
              <a:cs typeface="+mn-cs"/>
            </a:endParaRPr>
          </a:p>
        </p:txBody>
      </p:sp>
      <p:sp>
        <p:nvSpPr>
          <p:cNvPr id="17" name="직사각형 16"/>
          <p:cNvSpPr/>
          <p:nvPr/>
        </p:nvSpPr>
        <p:spPr>
          <a:xfrm>
            <a:off x="3537445" y="5064712"/>
            <a:ext cx="2112508" cy="38956"/>
          </a:xfrm>
          <a:prstGeom prst="rect">
            <a:avLst/>
          </a:prstGeom>
          <a:solidFill>
            <a:srgbClr val="3E3D43"/>
          </a:solidFill>
          <a:ln>
            <a:solidFill>
              <a:srgbClr val="3E3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endParaRPr kumimoji="0" lang="en-US" altLang="ko-KR" sz="1363" b="1" i="0" u="none" strike="noStrike" kern="1200" cap="none" spc="0" normalizeH="0" baseline="0" noProof="0" dirty="0">
              <a:ln>
                <a:solidFill>
                  <a:srgbClr val="EB5175">
                    <a:alpha val="0"/>
                  </a:srgbClr>
                </a:solidFill>
              </a:ln>
              <a:solidFill>
                <a:prstClr val="black"/>
              </a:solidFill>
              <a:effectLst/>
              <a:uLnTx/>
              <a:uFillTx/>
              <a:latin typeface="나눔바른고딕" panose="020B0603020101020101" pitchFamily="50" charset="-127"/>
              <a:ea typeface="나눔바른고딕" panose="020B0603020101020101" pitchFamily="50" charset="-127"/>
              <a:cs typeface="+mn-cs"/>
            </a:endParaRPr>
          </a:p>
        </p:txBody>
      </p:sp>
      <p:sp>
        <p:nvSpPr>
          <p:cNvPr id="20" name="직사각형 19"/>
          <p:cNvSpPr/>
          <p:nvPr/>
        </p:nvSpPr>
        <p:spPr>
          <a:xfrm>
            <a:off x="5738738" y="5064712"/>
            <a:ext cx="2112508" cy="38956"/>
          </a:xfrm>
          <a:prstGeom prst="rect">
            <a:avLst/>
          </a:prstGeom>
          <a:solidFill>
            <a:srgbClr val="3E3D43"/>
          </a:solidFill>
          <a:ln>
            <a:solidFill>
              <a:srgbClr val="3E3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endParaRPr kumimoji="0" lang="en-US" altLang="ko-KR" sz="1363" b="1" i="0" u="none" strike="noStrike" kern="1200" cap="none" spc="0" normalizeH="0" baseline="0" noProof="0" dirty="0">
              <a:ln>
                <a:solidFill>
                  <a:srgbClr val="EB5175">
                    <a:alpha val="0"/>
                  </a:srgbClr>
                </a:solidFill>
              </a:ln>
              <a:solidFill>
                <a:prstClr val="black"/>
              </a:solidFill>
              <a:effectLst/>
              <a:uLnTx/>
              <a:uFillTx/>
              <a:latin typeface="나눔바른고딕" panose="020B0603020101020101" pitchFamily="50" charset="-127"/>
              <a:ea typeface="나눔바른고딕" panose="020B0603020101020101" pitchFamily="50" charset="-127"/>
              <a:cs typeface="+mn-cs"/>
            </a:endParaRPr>
          </a:p>
        </p:txBody>
      </p:sp>
      <p:sp>
        <p:nvSpPr>
          <p:cNvPr id="25" name="직사각형 24"/>
          <p:cNvSpPr/>
          <p:nvPr/>
        </p:nvSpPr>
        <p:spPr>
          <a:xfrm>
            <a:off x="1038078" y="1586442"/>
            <a:ext cx="7049305" cy="893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1534" b="0" i="0" u="none" strike="noStrike" kern="1200" cap="none" spc="0" normalizeH="0" baseline="0" noProof="0" dirty="0">
                <a:ln>
                  <a:solidFill>
                    <a:srgbClr val="5B9BD5">
                      <a:shade val="50000"/>
                      <a:alpha val="0"/>
                    </a:srgbClr>
                  </a:solidFill>
                </a:ln>
                <a:solidFill>
                  <a:prstClr val="black">
                    <a:lumMod val="85000"/>
                    <a:lumOff val="15000"/>
                  </a:prstClr>
                </a:solidFill>
                <a:effectLst/>
                <a:uLnTx/>
                <a:uFillTx/>
                <a:latin typeface="나눔바른고딕" panose="020B0603020101020101" pitchFamily="50" charset="-127"/>
                <a:ea typeface="나눔바른고딕" panose="020B0603020101020101" pitchFamily="50" charset="-127"/>
                <a:cs typeface="+mn-cs"/>
              </a:rPr>
              <a:t>일반인과 사업자에게  카카오톡이 지원하는 기능의 차이로</a:t>
            </a:r>
            <a:endParaRPr kumimoji="0" lang="en-US" altLang="ko-KR" sz="1534" b="0" i="0" u="none" strike="noStrike" kern="1200" cap="none" spc="0" normalizeH="0" baseline="0" noProof="0" dirty="0">
              <a:ln>
                <a:solidFill>
                  <a:srgbClr val="5B9BD5">
                    <a:shade val="50000"/>
                    <a:alpha val="0"/>
                  </a:srgbClr>
                </a:solidFill>
              </a:ln>
              <a:solidFill>
                <a:prstClr val="black">
                  <a:lumMod val="85000"/>
                  <a:lumOff val="15000"/>
                </a:prstClr>
              </a:solidFill>
              <a:effectLst/>
              <a:uLnTx/>
              <a:uFillTx/>
              <a:latin typeface="나눔바른고딕" panose="020B0603020101020101" pitchFamily="50" charset="-127"/>
              <a:ea typeface="나눔바른고딕" panose="020B0603020101020101" pitchFamily="50" charset="-127"/>
              <a:cs typeface="+mn-cs"/>
            </a:endParaRPr>
          </a:p>
        </p:txBody>
      </p:sp>
      <p:sp>
        <p:nvSpPr>
          <p:cNvPr id="26" name="직사각형 25"/>
          <p:cNvSpPr/>
          <p:nvPr/>
        </p:nvSpPr>
        <p:spPr>
          <a:xfrm>
            <a:off x="2092788" y="2189336"/>
            <a:ext cx="5027027" cy="432371"/>
          </a:xfrm>
          <a:prstGeom prst="rect">
            <a:avLst/>
          </a:prstGeom>
          <a:solidFill>
            <a:srgbClr val="309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r>
              <a:rPr kumimoji="0" lang="ko-KR" altLang="en-US" sz="2386"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발생한 문제점</a:t>
            </a:r>
          </a:p>
        </p:txBody>
      </p:sp>
      <p:sp>
        <p:nvSpPr>
          <p:cNvPr id="2" name="제목 1"/>
          <p:cNvSpPr>
            <a:spLocks noGrp="1"/>
          </p:cNvSpPr>
          <p:nvPr>
            <p:ph type="title"/>
          </p:nvPr>
        </p:nvSpPr>
        <p:spPr/>
        <p:txBody>
          <a:bodyPr/>
          <a:lstStyle/>
          <a:p>
            <a:r>
              <a:rPr lang="ko-KR" altLang="en-US" dirty="0"/>
              <a:t>카카오톡 </a:t>
            </a:r>
            <a:r>
              <a:rPr lang="en-US" altLang="ko-KR" dirty="0"/>
              <a:t>API </a:t>
            </a:r>
            <a:r>
              <a:rPr lang="ko-KR" altLang="en-US" dirty="0"/>
              <a:t>구현 실패 원인</a:t>
            </a:r>
          </a:p>
        </p:txBody>
      </p:sp>
    </p:spTree>
    <p:extLst>
      <p:ext uri="{BB962C8B-B14F-4D97-AF65-F5344CB8AC3E}">
        <p14:creationId xmlns:p14="http://schemas.microsoft.com/office/powerpoint/2010/main" val="288417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580491-E69A-4B28-92C2-7BD08B2BF817}"/>
              </a:ext>
            </a:extLst>
          </p:cNvPr>
          <p:cNvSpPr>
            <a:spLocks noGrp="1"/>
          </p:cNvSpPr>
          <p:nvPr>
            <p:ph type="title"/>
          </p:nvPr>
        </p:nvSpPr>
        <p:spPr/>
        <p:txBody>
          <a:bodyPr/>
          <a:lstStyle/>
          <a:p>
            <a:r>
              <a:rPr lang="ko" altLang="en-US" dirty="0"/>
              <a:t>새로 구현할 프로젝트</a:t>
            </a:r>
            <a:endParaRPr lang="ko-KR" altLang="en-US" dirty="0"/>
          </a:p>
        </p:txBody>
      </p:sp>
      <p:pic>
        <p:nvPicPr>
          <p:cNvPr id="21" name="그림 20">
            <a:extLst>
              <a:ext uri="{FF2B5EF4-FFF2-40B4-BE49-F238E27FC236}">
                <a16:creationId xmlns:a16="http://schemas.microsoft.com/office/drawing/2014/main" id="{280E498F-1DD8-4E19-AD39-F5DA1A73B6F1}"/>
              </a:ext>
            </a:extLst>
          </p:cNvPr>
          <p:cNvPicPr>
            <a:picLocks noChangeAspect="1"/>
          </p:cNvPicPr>
          <p:nvPr/>
        </p:nvPicPr>
        <p:blipFill>
          <a:blip r:embed="rId2"/>
          <a:stretch>
            <a:fillRect/>
          </a:stretch>
        </p:blipFill>
        <p:spPr>
          <a:xfrm>
            <a:off x="433966" y="3051338"/>
            <a:ext cx="1693028" cy="1467291"/>
          </a:xfrm>
          <a:prstGeom prst="rect">
            <a:avLst/>
          </a:prstGeom>
        </p:spPr>
      </p:pic>
      <p:pic>
        <p:nvPicPr>
          <p:cNvPr id="23" name="그림 22">
            <a:extLst>
              <a:ext uri="{FF2B5EF4-FFF2-40B4-BE49-F238E27FC236}">
                <a16:creationId xmlns:a16="http://schemas.microsoft.com/office/drawing/2014/main" id="{FBD51D38-938E-49E2-84BD-08A11A04A745}"/>
              </a:ext>
            </a:extLst>
          </p:cNvPr>
          <p:cNvPicPr>
            <a:picLocks noChangeAspect="1"/>
          </p:cNvPicPr>
          <p:nvPr/>
        </p:nvPicPr>
        <p:blipFill>
          <a:blip r:embed="rId3"/>
          <a:stretch>
            <a:fillRect/>
          </a:stretch>
        </p:blipFill>
        <p:spPr>
          <a:xfrm>
            <a:off x="548476" y="1137937"/>
            <a:ext cx="1597742" cy="1467290"/>
          </a:xfrm>
          <a:prstGeom prst="rect">
            <a:avLst/>
          </a:prstGeom>
        </p:spPr>
      </p:pic>
      <p:pic>
        <p:nvPicPr>
          <p:cNvPr id="25" name="그림 24">
            <a:extLst>
              <a:ext uri="{FF2B5EF4-FFF2-40B4-BE49-F238E27FC236}">
                <a16:creationId xmlns:a16="http://schemas.microsoft.com/office/drawing/2014/main" id="{C6418CBB-2E9A-4053-A013-BC352FE3F439}"/>
              </a:ext>
            </a:extLst>
          </p:cNvPr>
          <p:cNvPicPr>
            <a:picLocks noChangeAspect="1"/>
          </p:cNvPicPr>
          <p:nvPr/>
        </p:nvPicPr>
        <p:blipFill>
          <a:blip r:embed="rId4"/>
          <a:stretch>
            <a:fillRect/>
          </a:stretch>
        </p:blipFill>
        <p:spPr>
          <a:xfrm>
            <a:off x="517413" y="5411861"/>
            <a:ext cx="2219325" cy="600075"/>
          </a:xfrm>
          <a:prstGeom prst="rect">
            <a:avLst/>
          </a:prstGeom>
        </p:spPr>
      </p:pic>
      <p:sp>
        <p:nvSpPr>
          <p:cNvPr id="27" name="직사각형 26">
            <a:extLst>
              <a:ext uri="{FF2B5EF4-FFF2-40B4-BE49-F238E27FC236}">
                <a16:creationId xmlns:a16="http://schemas.microsoft.com/office/drawing/2014/main" id="{DBAB4D9B-AADF-4DB5-97E9-6279D7CFDE43}"/>
              </a:ext>
            </a:extLst>
          </p:cNvPr>
          <p:cNvSpPr/>
          <p:nvPr/>
        </p:nvSpPr>
        <p:spPr>
          <a:xfrm>
            <a:off x="408903" y="5294805"/>
            <a:ext cx="2436344" cy="8505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맑은 고딕" panose="020B0503020000020004" pitchFamily="50" charset="-127"/>
              <a:cs typeface="+mn-cs"/>
            </a:endParaRPr>
          </a:p>
        </p:txBody>
      </p:sp>
      <p:sp>
        <p:nvSpPr>
          <p:cNvPr id="29" name="화살표: 아래쪽 28">
            <a:extLst>
              <a:ext uri="{FF2B5EF4-FFF2-40B4-BE49-F238E27FC236}">
                <a16:creationId xmlns:a16="http://schemas.microsoft.com/office/drawing/2014/main" id="{491FC889-A9F6-436A-95BC-BFED363E8BF7}"/>
              </a:ext>
            </a:extLst>
          </p:cNvPr>
          <p:cNvSpPr/>
          <p:nvPr/>
        </p:nvSpPr>
        <p:spPr>
          <a:xfrm rot="16200000">
            <a:off x="3396964" y="2891165"/>
            <a:ext cx="678139" cy="1448719"/>
          </a:xfrm>
          <a:prstGeom prst="down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35" name="그림 34">
            <a:extLst>
              <a:ext uri="{FF2B5EF4-FFF2-40B4-BE49-F238E27FC236}">
                <a16:creationId xmlns:a16="http://schemas.microsoft.com/office/drawing/2014/main" id="{E00FAD45-DCEB-453F-96F4-8101DEA86EF1}"/>
              </a:ext>
            </a:extLst>
          </p:cNvPr>
          <p:cNvPicPr>
            <a:picLocks noChangeAspect="1"/>
          </p:cNvPicPr>
          <p:nvPr/>
        </p:nvPicPr>
        <p:blipFill>
          <a:blip r:embed="rId5"/>
          <a:stretch>
            <a:fillRect/>
          </a:stretch>
        </p:blipFill>
        <p:spPr>
          <a:xfrm>
            <a:off x="4460393" y="1043864"/>
            <a:ext cx="2385136" cy="2385136"/>
          </a:xfrm>
          <a:prstGeom prst="rect">
            <a:avLst/>
          </a:prstGeom>
        </p:spPr>
      </p:pic>
      <p:pic>
        <p:nvPicPr>
          <p:cNvPr id="37" name="그림 36">
            <a:extLst>
              <a:ext uri="{FF2B5EF4-FFF2-40B4-BE49-F238E27FC236}">
                <a16:creationId xmlns:a16="http://schemas.microsoft.com/office/drawing/2014/main" id="{229085BC-AE56-4BD1-AEC0-3305885A88FB}"/>
              </a:ext>
            </a:extLst>
          </p:cNvPr>
          <p:cNvPicPr>
            <a:picLocks noChangeAspect="1"/>
          </p:cNvPicPr>
          <p:nvPr/>
        </p:nvPicPr>
        <p:blipFill rotWithShape="1">
          <a:blip r:embed="rId6"/>
          <a:srcRect/>
          <a:stretch/>
        </p:blipFill>
        <p:spPr>
          <a:xfrm>
            <a:off x="6298755" y="2459111"/>
            <a:ext cx="1752600" cy="3552825"/>
          </a:xfrm>
          <a:prstGeom prst="rect">
            <a:avLst/>
          </a:prstGeom>
        </p:spPr>
      </p:pic>
    </p:spTree>
    <p:extLst>
      <p:ext uri="{BB962C8B-B14F-4D97-AF65-F5344CB8AC3E}">
        <p14:creationId xmlns:p14="http://schemas.microsoft.com/office/powerpoint/2010/main" val="3892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325CF1-CE85-4960-B568-B9D10437C99C}"/>
              </a:ext>
            </a:extLst>
          </p:cNvPr>
          <p:cNvSpPr>
            <a:spLocks noGrp="1"/>
          </p:cNvSpPr>
          <p:nvPr>
            <p:ph type="title"/>
          </p:nvPr>
        </p:nvSpPr>
        <p:spPr/>
        <p:txBody>
          <a:bodyPr>
            <a:noAutofit/>
          </a:bodyPr>
          <a:lstStyle/>
          <a:p>
            <a:r>
              <a:rPr lang="ko" altLang="en-US" sz="3200" dirty="0"/>
              <a:t>앱 장점</a:t>
            </a:r>
            <a:endParaRPr lang="ko-KR" altLang="en-US" sz="3200" dirty="0"/>
          </a:p>
        </p:txBody>
      </p:sp>
      <p:sp>
        <p:nvSpPr>
          <p:cNvPr id="13" name="타원 12">
            <a:extLst>
              <a:ext uri="{FF2B5EF4-FFF2-40B4-BE49-F238E27FC236}">
                <a16:creationId xmlns:a16="http://schemas.microsoft.com/office/drawing/2014/main" id="{53FE95D3-E446-4DB5-8556-B537811EE7B4}"/>
              </a:ext>
            </a:extLst>
          </p:cNvPr>
          <p:cNvSpPr/>
          <p:nvPr/>
        </p:nvSpPr>
        <p:spPr>
          <a:xfrm>
            <a:off x="5860077" y="2911662"/>
            <a:ext cx="1435425" cy="14354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85"/>
              </a:spcBef>
              <a:spcAft>
                <a:spcPts val="0"/>
              </a:spcAft>
              <a:buClrTx/>
              <a:buSzTx/>
              <a:buFontTx/>
              <a:buNone/>
              <a:tabLst>
                <a:tab pos="65944" algn="l"/>
                <a:tab pos="105510" algn="l"/>
              </a:tabLst>
              <a:defRPr/>
            </a:pPr>
            <a:r>
              <a:rPr kumimoji="0" lang="ko" altLang="en-US" sz="1846"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속도</a:t>
            </a:r>
            <a:endParaRPr kumimoji="0" lang="ko-KR" altLang="en-US" sz="1846"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19" name="TextBox 18">
            <a:extLst>
              <a:ext uri="{FF2B5EF4-FFF2-40B4-BE49-F238E27FC236}">
                <a16:creationId xmlns:a16="http://schemas.microsoft.com/office/drawing/2014/main" id="{29DDA0DA-3794-4862-9526-AB05FE3F4417}"/>
              </a:ext>
            </a:extLst>
          </p:cNvPr>
          <p:cNvSpPr txBox="1"/>
          <p:nvPr/>
        </p:nvSpPr>
        <p:spPr>
          <a:xfrm>
            <a:off x="4783421" y="3449625"/>
            <a:ext cx="1028013"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 altLang="en-US" sz="1800" b="1"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rPr>
              <a:t>이동성</a:t>
            </a:r>
            <a:endParaRPr kumimoji="0" lang="ko-KR" altLang="en-US" sz="1800" b="1"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21" name="타원 20">
            <a:extLst>
              <a:ext uri="{FF2B5EF4-FFF2-40B4-BE49-F238E27FC236}">
                <a16:creationId xmlns:a16="http://schemas.microsoft.com/office/drawing/2014/main" id="{08F54421-1189-45F5-B9DE-FB9C1AAC3874}"/>
              </a:ext>
            </a:extLst>
          </p:cNvPr>
          <p:cNvSpPr/>
          <p:nvPr/>
        </p:nvSpPr>
        <p:spPr>
          <a:xfrm>
            <a:off x="3197992" y="2916582"/>
            <a:ext cx="1435425" cy="143542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185"/>
              </a:spcBef>
              <a:spcAft>
                <a:spcPts val="0"/>
              </a:spcAft>
              <a:buClrTx/>
              <a:buSzTx/>
              <a:buFontTx/>
              <a:buNone/>
              <a:tabLst>
                <a:tab pos="65944" algn="l"/>
                <a:tab pos="105510" algn="l"/>
              </a:tabLst>
              <a:defRPr/>
            </a:pPr>
            <a:r>
              <a:rPr kumimoji="0" lang="ko" altLang="en-US" sz="1846" b="1" i="0" u="none" strike="noStrike" kern="1200" cap="none" spc="0" normalizeH="0" baseline="0" noProof="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rPr>
              <a:t>편리함</a:t>
            </a:r>
            <a:endParaRPr kumimoji="0" lang="ko-KR" altLang="en-US" sz="1846" b="1" i="0" u="none" strike="noStrike" kern="1200" cap="none" spc="0" normalizeH="0" baseline="0" noProof="0" dirty="0">
              <a:ln>
                <a:solidFill>
                  <a:srgbClr val="5B9BD5">
                    <a:shade val="50000"/>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23" name="타원 22">
            <a:extLst>
              <a:ext uri="{FF2B5EF4-FFF2-40B4-BE49-F238E27FC236}">
                <a16:creationId xmlns:a16="http://schemas.microsoft.com/office/drawing/2014/main" id="{3411E2B3-14BE-4DBD-9FFA-091B8ADC6CB8}"/>
              </a:ext>
            </a:extLst>
          </p:cNvPr>
          <p:cNvSpPr/>
          <p:nvPr/>
        </p:nvSpPr>
        <p:spPr>
          <a:xfrm>
            <a:off x="1863928" y="2916582"/>
            <a:ext cx="1435425" cy="1435420"/>
          </a:xfrm>
          <a:prstGeom prst="ellipse">
            <a:avLst/>
          </a:prstGeom>
          <a:solidFill>
            <a:srgbClr val="30949C">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endParaRPr kumimoji="0" lang="ko-KR" altLang="en-US" sz="1846" b="1" i="0" u="none" strike="noStrike" kern="1200" cap="none" spc="0" normalizeH="0" baseline="0" noProof="0" dirty="0">
              <a:ln>
                <a:solidFill>
                  <a:srgbClr val="5B9BD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27" name="TextBox 26">
            <a:extLst>
              <a:ext uri="{FF2B5EF4-FFF2-40B4-BE49-F238E27FC236}">
                <a16:creationId xmlns:a16="http://schemas.microsoft.com/office/drawing/2014/main" id="{DB91F68E-4C8C-4CE5-A2BC-DE4ED875C54E}"/>
              </a:ext>
            </a:extLst>
          </p:cNvPr>
          <p:cNvSpPr txBox="1"/>
          <p:nvPr/>
        </p:nvSpPr>
        <p:spPr>
          <a:xfrm>
            <a:off x="1863928" y="3444705"/>
            <a:ext cx="18288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 altLang="en-US" sz="1800" b="1"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rPr>
              <a:t>빠른 접속성</a:t>
            </a:r>
            <a:endParaRPr kumimoji="0" lang="ko-KR" altLang="en-US" sz="1800" b="1"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
        <p:nvSpPr>
          <p:cNvPr id="29" name="타원 28">
            <a:extLst>
              <a:ext uri="{FF2B5EF4-FFF2-40B4-BE49-F238E27FC236}">
                <a16:creationId xmlns:a16="http://schemas.microsoft.com/office/drawing/2014/main" id="{12F9DE2C-D9BE-4143-8E9D-B0DC1640686C}"/>
              </a:ext>
            </a:extLst>
          </p:cNvPr>
          <p:cNvSpPr/>
          <p:nvPr/>
        </p:nvSpPr>
        <p:spPr>
          <a:xfrm>
            <a:off x="4526013" y="2911662"/>
            <a:ext cx="1435425" cy="1435420"/>
          </a:xfrm>
          <a:prstGeom prst="ellipse">
            <a:avLst/>
          </a:prstGeom>
          <a:solidFill>
            <a:srgbClr val="30949C">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171"/>
              </a:spcBef>
              <a:spcAft>
                <a:spcPts val="0"/>
              </a:spcAft>
              <a:buClrTx/>
              <a:buSzTx/>
              <a:buFontTx/>
              <a:buNone/>
              <a:tabLst>
                <a:tab pos="60873" algn="l"/>
                <a:tab pos="97396" algn="l"/>
              </a:tabLst>
              <a:defRPr/>
            </a:pPr>
            <a:endParaRPr kumimoji="0" lang="ko-KR" altLang="en-US" sz="1846" b="1" i="0" u="none" strike="noStrike" kern="1200" cap="none" spc="0" normalizeH="0" baseline="0" noProof="0" dirty="0">
              <a:ln>
                <a:solidFill>
                  <a:srgbClr val="5B9BD5">
                    <a:alpha val="0"/>
                  </a:srgbClr>
                </a:solidFill>
              </a:ln>
              <a:solidFill>
                <a:prstClr val="white"/>
              </a:solidFill>
              <a:effectLst/>
              <a:uLnTx/>
              <a:uFillTx/>
              <a:latin typeface="나눔바른고딕" panose="020B0603020101020101" pitchFamily="50" charset="-127"/>
              <a:ea typeface="나눔바른고딕" panose="020B0603020101020101" pitchFamily="50" charset="-127"/>
              <a:cs typeface="+mn-cs"/>
            </a:endParaRPr>
          </a:p>
        </p:txBody>
      </p:sp>
      <p:sp>
        <p:nvSpPr>
          <p:cNvPr id="30" name="TextBox 29">
            <a:extLst>
              <a:ext uri="{FF2B5EF4-FFF2-40B4-BE49-F238E27FC236}">
                <a16:creationId xmlns:a16="http://schemas.microsoft.com/office/drawing/2014/main" id="{58204955-7BF4-4E8F-AD77-1B81D05C5CAF}"/>
              </a:ext>
            </a:extLst>
          </p:cNvPr>
          <p:cNvSpPr txBox="1"/>
          <p:nvPr/>
        </p:nvSpPr>
        <p:spPr>
          <a:xfrm>
            <a:off x="4783421" y="3444705"/>
            <a:ext cx="1828800"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 altLang="en-US" sz="1800" b="1"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rPr>
              <a:t>이동성</a:t>
            </a:r>
            <a:endParaRPr kumimoji="0" lang="ko-KR" altLang="en-US" sz="1800" b="1" i="0" u="none" strike="noStrike" kern="1200" cap="none" spc="0" normalizeH="0" baseline="0" noProof="0">
              <a:ln>
                <a:noFill/>
              </a:ln>
              <a:solidFill>
                <a:prstClr val="white"/>
              </a:solidFill>
              <a:effectLst/>
              <a:uLnTx/>
              <a:uFillTx/>
              <a:latin typeface="Calibri"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15831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55962" y="708330"/>
            <a:ext cx="1107996" cy="646331"/>
          </a:xfrm>
          <a:prstGeom prst="rect">
            <a:avLst/>
          </a:prstGeom>
          <a:noFill/>
        </p:spPr>
        <p:txBody>
          <a:bodyPr wrap="none" rtlCol="0">
            <a:spAutoFit/>
          </a:bodyPr>
          <a:lstStyle/>
          <a:p>
            <a:r>
              <a:rPr lang="ko-KR" altLang="en-US" sz="3600" dirty="0">
                <a:ln>
                  <a:solidFill>
                    <a:srgbClr val="088B92">
                      <a:alpha val="0"/>
                    </a:srgbClr>
                  </a:solidFill>
                </a:ln>
                <a:solidFill>
                  <a:schemeClr val="tx1">
                    <a:lumMod val="75000"/>
                    <a:lumOff val="25000"/>
                  </a:schemeClr>
                </a:solidFill>
                <a:latin typeface="굴림체" panose="020B0609000101010101" pitchFamily="49" charset="-127"/>
                <a:ea typeface="나눔바른고딕" panose="020B0603020101020101"/>
              </a:rPr>
              <a:t>목차</a:t>
            </a:r>
          </a:p>
        </p:txBody>
      </p:sp>
      <p:grpSp>
        <p:nvGrpSpPr>
          <p:cNvPr id="21" name="그룹 20"/>
          <p:cNvGrpSpPr/>
          <p:nvPr/>
        </p:nvGrpSpPr>
        <p:grpSpPr>
          <a:xfrm>
            <a:off x="2488662" y="1863170"/>
            <a:ext cx="1924711" cy="461665"/>
            <a:chOff x="5263955" y="2085975"/>
            <a:chExt cx="1924711" cy="461665"/>
          </a:xfrm>
        </p:grpSpPr>
        <p:sp>
          <p:nvSpPr>
            <p:cNvPr id="9" name="TextBox 8"/>
            <p:cNvSpPr txBox="1"/>
            <p:nvPr/>
          </p:nvSpPr>
          <p:spPr>
            <a:xfrm>
              <a:off x="5695950" y="2085975"/>
              <a:ext cx="1492716" cy="461665"/>
            </a:xfrm>
            <a:prstGeom prst="rect">
              <a:avLst/>
            </a:prstGeom>
            <a:noFill/>
          </p:spPr>
          <p:txBody>
            <a:bodyPr wrap="none" rtlCol="0">
              <a:spAutoFit/>
            </a:bodyPr>
            <a:lstStyle/>
            <a:p>
              <a:r>
                <a:rPr lang="ko-KR" altLang="en-US" sz="2400" dirty="0">
                  <a:ln>
                    <a:solidFill>
                      <a:srgbClr val="088B92">
                        <a:alpha val="0"/>
                      </a:srgbClr>
                    </a:solidFill>
                  </a:ln>
                  <a:solidFill>
                    <a:schemeClr val="bg1">
                      <a:lumMod val="65000"/>
                    </a:schemeClr>
                  </a:solidFill>
                  <a:latin typeface="나눔바른고딕" panose="020B0603020101020101" pitchFamily="50" charset="-127"/>
                  <a:ea typeface="나눔바른고딕" panose="020B0603020101020101" pitchFamily="50" charset="-127"/>
                </a:rPr>
                <a:t>전체 구조</a:t>
              </a:r>
            </a:p>
          </p:txBody>
        </p:sp>
        <p:grpSp>
          <p:nvGrpSpPr>
            <p:cNvPr id="7" name="그룹 6"/>
            <p:cNvGrpSpPr/>
            <p:nvPr/>
          </p:nvGrpSpPr>
          <p:grpSpPr>
            <a:xfrm>
              <a:off x="5263955" y="2085975"/>
              <a:ext cx="374899" cy="461665"/>
              <a:chOff x="5263955" y="2085975"/>
              <a:chExt cx="374899" cy="461665"/>
            </a:xfrm>
          </p:grpSpPr>
          <p:sp>
            <p:nvSpPr>
              <p:cNvPr id="12" name="직사각형 11"/>
              <p:cNvSpPr/>
              <p:nvPr/>
            </p:nvSpPr>
            <p:spPr>
              <a:xfrm>
                <a:off x="5263955" y="2124290"/>
                <a:ext cx="371475" cy="3498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5274652" y="2085975"/>
                <a:ext cx="364202" cy="461665"/>
              </a:xfrm>
              <a:prstGeom prst="rect">
                <a:avLst/>
              </a:prstGeom>
              <a:noFill/>
            </p:spPr>
            <p:txBody>
              <a:bodyPr wrap="none" rtlCol="0">
                <a:spAutoFit/>
              </a:bodyPr>
              <a:lstStyle/>
              <a:p>
                <a:r>
                  <a:rPr lang="en-US" altLang="ko-KR" sz="2400" dirty="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rPr>
                  <a:t>1</a:t>
                </a:r>
                <a:endParaRPr lang="ko-KR" altLang="en-US" sz="2400" dirty="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endParaRPr>
              </a:p>
            </p:txBody>
          </p:sp>
        </p:grpSp>
      </p:grpSp>
      <p:grpSp>
        <p:nvGrpSpPr>
          <p:cNvPr id="20" name="그룹 19"/>
          <p:cNvGrpSpPr/>
          <p:nvPr/>
        </p:nvGrpSpPr>
        <p:grpSpPr>
          <a:xfrm>
            <a:off x="2477965" y="2772153"/>
            <a:ext cx="2001655" cy="461665"/>
            <a:chOff x="5263955" y="2834700"/>
            <a:chExt cx="2001655" cy="461665"/>
          </a:xfrm>
        </p:grpSpPr>
        <p:sp>
          <p:nvSpPr>
            <p:cNvPr id="10" name="TextBox 9"/>
            <p:cNvSpPr txBox="1"/>
            <p:nvPr/>
          </p:nvSpPr>
          <p:spPr>
            <a:xfrm>
              <a:off x="5695950" y="2834700"/>
              <a:ext cx="1569660" cy="461665"/>
            </a:xfrm>
            <a:prstGeom prst="rect">
              <a:avLst/>
            </a:prstGeom>
            <a:noFill/>
          </p:spPr>
          <p:txBody>
            <a:bodyPr wrap="none" rtlCol="0">
              <a:spAutoFit/>
            </a:bodyPr>
            <a:lstStyle/>
            <a:p>
              <a:r>
                <a:rPr lang="ko-KR" altLang="en-US" sz="2400" dirty="0">
                  <a:ln>
                    <a:solidFill>
                      <a:srgbClr val="088B92">
                        <a:alpha val="0"/>
                      </a:srgbClr>
                    </a:solidFill>
                  </a:ln>
                  <a:solidFill>
                    <a:schemeClr val="bg1">
                      <a:lumMod val="65000"/>
                    </a:schemeClr>
                  </a:solidFill>
                  <a:latin typeface="나눔바른고딕" panose="020B0603020101020101" pitchFamily="50" charset="-127"/>
                  <a:ea typeface="나눔바른고딕" panose="020B0603020101020101" pitchFamily="50" charset="-127"/>
                </a:rPr>
                <a:t>구현 한 것</a:t>
              </a:r>
            </a:p>
          </p:txBody>
        </p:sp>
        <p:grpSp>
          <p:nvGrpSpPr>
            <p:cNvPr id="8" name="그룹 7"/>
            <p:cNvGrpSpPr/>
            <p:nvPr/>
          </p:nvGrpSpPr>
          <p:grpSpPr>
            <a:xfrm>
              <a:off x="5263955" y="2834700"/>
              <a:ext cx="374899" cy="461665"/>
              <a:chOff x="5263955" y="2834700"/>
              <a:chExt cx="374899" cy="461665"/>
            </a:xfrm>
          </p:grpSpPr>
          <p:sp>
            <p:nvSpPr>
              <p:cNvPr id="16" name="직사각형 15"/>
              <p:cNvSpPr/>
              <p:nvPr/>
            </p:nvSpPr>
            <p:spPr>
              <a:xfrm>
                <a:off x="5263955" y="2873015"/>
                <a:ext cx="371475" cy="3498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274652" y="2834700"/>
                <a:ext cx="364202" cy="461665"/>
              </a:xfrm>
              <a:prstGeom prst="rect">
                <a:avLst/>
              </a:prstGeom>
              <a:noFill/>
            </p:spPr>
            <p:txBody>
              <a:bodyPr wrap="none" rtlCol="0">
                <a:spAutoFit/>
              </a:bodyPr>
              <a:lstStyle/>
              <a:p>
                <a:r>
                  <a:rPr lang="en-US" altLang="ko-KR" sz="240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rPr>
                  <a:t>2</a:t>
                </a:r>
                <a:endParaRPr lang="ko-KR" altLang="en-US" sz="2400" dirty="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endParaRPr>
              </a:p>
            </p:txBody>
          </p:sp>
        </p:grpSp>
      </p:grpSp>
      <p:grpSp>
        <p:nvGrpSpPr>
          <p:cNvPr id="19" name="그룹 18"/>
          <p:cNvGrpSpPr/>
          <p:nvPr/>
        </p:nvGrpSpPr>
        <p:grpSpPr>
          <a:xfrm>
            <a:off x="2477965" y="3677990"/>
            <a:ext cx="2001655" cy="461665"/>
            <a:chOff x="5263955" y="3518625"/>
            <a:chExt cx="2001655" cy="461665"/>
          </a:xfrm>
        </p:grpSpPr>
        <p:sp>
          <p:nvSpPr>
            <p:cNvPr id="11" name="TextBox 10"/>
            <p:cNvSpPr txBox="1"/>
            <p:nvPr/>
          </p:nvSpPr>
          <p:spPr>
            <a:xfrm>
              <a:off x="5695950" y="3518625"/>
              <a:ext cx="1569660" cy="461665"/>
            </a:xfrm>
            <a:prstGeom prst="rect">
              <a:avLst/>
            </a:prstGeom>
            <a:noFill/>
          </p:spPr>
          <p:txBody>
            <a:bodyPr wrap="none" rtlCol="0">
              <a:spAutoFit/>
            </a:bodyPr>
            <a:lstStyle/>
            <a:p>
              <a:r>
                <a:rPr lang="ko-KR" altLang="en-US" sz="2400" dirty="0">
                  <a:ln>
                    <a:solidFill>
                      <a:srgbClr val="088B92">
                        <a:alpha val="0"/>
                      </a:srgbClr>
                    </a:solidFill>
                  </a:ln>
                  <a:solidFill>
                    <a:schemeClr val="bg1">
                      <a:lumMod val="65000"/>
                    </a:schemeClr>
                  </a:solidFill>
                  <a:latin typeface="나눔바른고딕" panose="020B0603020101020101" pitchFamily="50" charset="-127"/>
                  <a:ea typeface="나눔바른고딕" panose="020B0603020101020101" pitchFamily="50" charset="-127"/>
                </a:rPr>
                <a:t>구현 할 것</a:t>
              </a:r>
            </a:p>
          </p:txBody>
        </p:sp>
        <p:grpSp>
          <p:nvGrpSpPr>
            <p:cNvPr id="18" name="그룹 17"/>
            <p:cNvGrpSpPr/>
            <p:nvPr/>
          </p:nvGrpSpPr>
          <p:grpSpPr>
            <a:xfrm>
              <a:off x="5263955" y="3518625"/>
              <a:ext cx="374899" cy="461665"/>
              <a:chOff x="5263955" y="3518625"/>
              <a:chExt cx="374899" cy="461665"/>
            </a:xfrm>
          </p:grpSpPr>
          <p:sp>
            <p:nvSpPr>
              <p:cNvPr id="17" name="직사각형 16"/>
              <p:cNvSpPr/>
              <p:nvPr/>
            </p:nvSpPr>
            <p:spPr>
              <a:xfrm>
                <a:off x="5263955" y="3556940"/>
                <a:ext cx="371475" cy="3498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5274652" y="3518625"/>
                <a:ext cx="364202" cy="461665"/>
              </a:xfrm>
              <a:prstGeom prst="rect">
                <a:avLst/>
              </a:prstGeom>
              <a:noFill/>
            </p:spPr>
            <p:txBody>
              <a:bodyPr wrap="none" rtlCol="0">
                <a:spAutoFit/>
              </a:bodyPr>
              <a:lstStyle/>
              <a:p>
                <a:r>
                  <a:rPr lang="en-US" altLang="ko-KR" sz="240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rPr>
                  <a:t>3</a:t>
                </a:r>
                <a:endParaRPr lang="ko-KR" altLang="en-US" sz="2400" dirty="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endParaRPr>
              </a:p>
            </p:txBody>
          </p:sp>
        </p:grpSp>
      </p:grpSp>
      <p:grpSp>
        <p:nvGrpSpPr>
          <p:cNvPr id="22" name="그룹 21"/>
          <p:cNvGrpSpPr/>
          <p:nvPr/>
        </p:nvGrpSpPr>
        <p:grpSpPr>
          <a:xfrm>
            <a:off x="2488662" y="4583827"/>
            <a:ext cx="2540264" cy="461665"/>
            <a:chOff x="5263955" y="3518625"/>
            <a:chExt cx="2540264" cy="461665"/>
          </a:xfrm>
        </p:grpSpPr>
        <p:sp>
          <p:nvSpPr>
            <p:cNvPr id="23" name="TextBox 22"/>
            <p:cNvSpPr txBox="1"/>
            <p:nvPr/>
          </p:nvSpPr>
          <p:spPr>
            <a:xfrm>
              <a:off x="5695950" y="3518625"/>
              <a:ext cx="2108269" cy="461665"/>
            </a:xfrm>
            <a:prstGeom prst="rect">
              <a:avLst/>
            </a:prstGeom>
            <a:noFill/>
          </p:spPr>
          <p:txBody>
            <a:bodyPr wrap="none" rtlCol="0">
              <a:spAutoFit/>
            </a:bodyPr>
            <a:lstStyle/>
            <a:p>
              <a:r>
                <a:rPr lang="ko-KR" altLang="en-US" sz="2400" dirty="0">
                  <a:ln>
                    <a:solidFill>
                      <a:srgbClr val="088B92">
                        <a:alpha val="0"/>
                      </a:srgbClr>
                    </a:solidFill>
                  </a:ln>
                  <a:solidFill>
                    <a:schemeClr val="bg1">
                      <a:lumMod val="65000"/>
                    </a:schemeClr>
                  </a:solidFill>
                  <a:latin typeface="나눔바른고딕" panose="020B0603020101020101" pitchFamily="50" charset="-127"/>
                  <a:ea typeface="나눔바른고딕" panose="020B0603020101020101" pitchFamily="50" charset="-127"/>
                </a:rPr>
                <a:t>앞으로의 일정</a:t>
              </a:r>
            </a:p>
          </p:txBody>
        </p:sp>
        <p:grpSp>
          <p:nvGrpSpPr>
            <p:cNvPr id="24" name="그룹 23"/>
            <p:cNvGrpSpPr/>
            <p:nvPr/>
          </p:nvGrpSpPr>
          <p:grpSpPr>
            <a:xfrm>
              <a:off x="5263955" y="3518625"/>
              <a:ext cx="376503" cy="461665"/>
              <a:chOff x="5263955" y="3518625"/>
              <a:chExt cx="376503" cy="461665"/>
            </a:xfrm>
          </p:grpSpPr>
          <p:sp>
            <p:nvSpPr>
              <p:cNvPr id="25" name="직사각형 24"/>
              <p:cNvSpPr/>
              <p:nvPr/>
            </p:nvSpPr>
            <p:spPr>
              <a:xfrm>
                <a:off x="5263955" y="3556940"/>
                <a:ext cx="371475" cy="3498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5274652" y="3518625"/>
                <a:ext cx="365806" cy="461665"/>
              </a:xfrm>
              <a:prstGeom prst="rect">
                <a:avLst/>
              </a:prstGeom>
              <a:noFill/>
            </p:spPr>
            <p:txBody>
              <a:bodyPr wrap="none" rtlCol="0">
                <a:spAutoFit/>
              </a:bodyPr>
              <a:lstStyle/>
              <a:p>
                <a:r>
                  <a:rPr lang="en-US" altLang="ko-KR" sz="2400" dirty="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rPr>
                  <a:t>4</a:t>
                </a:r>
                <a:endParaRPr lang="ko-KR" altLang="en-US" sz="2400" dirty="0">
                  <a:ln>
                    <a:solidFill>
                      <a:srgbClr val="088B92">
                        <a:alpha val="0"/>
                      </a:srgbClr>
                    </a:solidFill>
                  </a:ln>
                  <a:solidFill>
                    <a:schemeClr val="bg1"/>
                  </a:solidFill>
                  <a:latin typeface="나눔바른고딕" panose="020B0603020101020101" pitchFamily="50" charset="-127"/>
                  <a:ea typeface="나눔바른고딕" panose="020B0603020101020101" pitchFamily="50" charset="-127"/>
                </a:endParaRPr>
              </a:p>
            </p:txBody>
          </p:sp>
        </p:grpSp>
      </p:grpSp>
    </p:spTree>
    <p:extLst>
      <p:ext uri="{BB962C8B-B14F-4D97-AF65-F5344CB8AC3E}">
        <p14:creationId xmlns:p14="http://schemas.microsoft.com/office/powerpoint/2010/main" val="85273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1. </a:t>
            </a:r>
            <a:r>
              <a:rPr lang="ko-KR" altLang="en-US" dirty="0"/>
              <a:t>전체 프로그램 구조</a:t>
            </a:r>
          </a:p>
        </p:txBody>
      </p:sp>
      <p:sp>
        <p:nvSpPr>
          <p:cNvPr id="2" name="직사각형 1"/>
          <p:cNvSpPr/>
          <p:nvPr/>
        </p:nvSpPr>
        <p:spPr>
          <a:xfrm>
            <a:off x="222251" y="2538663"/>
            <a:ext cx="2759906" cy="3489158"/>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43162" y="4523874"/>
            <a:ext cx="2312070" cy="1251282"/>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a typeface="나눔바른고딕" panose="020B0603020101020101"/>
            </a:endParaRPr>
          </a:p>
        </p:txBody>
      </p:sp>
      <p:sp>
        <p:nvSpPr>
          <p:cNvPr id="16" name="직사각형 15"/>
          <p:cNvSpPr/>
          <p:nvPr/>
        </p:nvSpPr>
        <p:spPr>
          <a:xfrm>
            <a:off x="3325892" y="1865715"/>
            <a:ext cx="2466477" cy="1720515"/>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p:nvSpPr>
        <p:spPr>
          <a:xfrm>
            <a:off x="6136105" y="2551585"/>
            <a:ext cx="2794576" cy="3476236"/>
          </a:xfrm>
          <a:prstGeom prst="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724960" y="4872516"/>
            <a:ext cx="1928637" cy="553998"/>
          </a:xfrm>
          <a:prstGeom prst="rect">
            <a:avLst/>
          </a:prstGeom>
          <a:noFill/>
        </p:spPr>
        <p:txBody>
          <a:bodyPr wrap="square" rtlCol="0">
            <a:spAutoFit/>
          </a:bodyPr>
          <a:lstStyle/>
          <a:p>
            <a:r>
              <a:rPr lang="en-US" altLang="ko-KR"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Crawling</a:t>
            </a:r>
            <a:endParaRPr lang="ko-KR" altLang="en-US"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20" name="TextBox 19"/>
          <p:cNvSpPr txBox="1"/>
          <p:nvPr/>
        </p:nvSpPr>
        <p:spPr>
          <a:xfrm>
            <a:off x="222250" y="1523000"/>
            <a:ext cx="2431348" cy="1015663"/>
          </a:xfrm>
          <a:prstGeom prst="rect">
            <a:avLst/>
          </a:prstGeom>
          <a:noFill/>
        </p:spPr>
        <p:txBody>
          <a:bodyPr wrap="square" rtlCol="0">
            <a:spAutoFit/>
          </a:bodyPr>
          <a:lstStyle/>
          <a:p>
            <a:r>
              <a:rPr lang="en-US" altLang="ko-KR"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Task Scheduler</a:t>
            </a:r>
            <a:endParaRPr lang="ko-KR" altLang="en-US"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21" name="TextBox 20"/>
          <p:cNvSpPr txBox="1"/>
          <p:nvPr/>
        </p:nvSpPr>
        <p:spPr>
          <a:xfrm>
            <a:off x="6072696" y="1984665"/>
            <a:ext cx="2857985" cy="553998"/>
          </a:xfrm>
          <a:prstGeom prst="rect">
            <a:avLst/>
          </a:prstGeom>
          <a:noFill/>
        </p:spPr>
        <p:txBody>
          <a:bodyPr wrap="square" rtlCol="0">
            <a:spAutoFit/>
          </a:bodyPr>
          <a:lstStyle/>
          <a:p>
            <a:r>
              <a:rPr lang="en-US" altLang="ko-KR" sz="3000" b="1" dirty="0" err="1">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Xamarin</a:t>
            </a:r>
            <a:r>
              <a:rPr lang="en-US" altLang="ko-KR"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 Apps</a:t>
            </a:r>
            <a:endParaRPr lang="ko-KR" altLang="en-US"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22" name="TextBox 21"/>
          <p:cNvSpPr txBox="1"/>
          <p:nvPr/>
        </p:nvSpPr>
        <p:spPr>
          <a:xfrm>
            <a:off x="3363695" y="850052"/>
            <a:ext cx="2431348" cy="1015663"/>
          </a:xfrm>
          <a:prstGeom prst="rect">
            <a:avLst/>
          </a:prstGeom>
          <a:noFill/>
        </p:spPr>
        <p:txBody>
          <a:bodyPr wrap="square" rtlCol="0">
            <a:spAutoFit/>
          </a:bodyPr>
          <a:lstStyle/>
          <a:p>
            <a:r>
              <a:rPr lang="en-US" altLang="ko-KR"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Azure </a:t>
            </a:r>
          </a:p>
          <a:p>
            <a:r>
              <a:rPr lang="en-US" altLang="ko-KR"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rPr>
              <a:t>Blob Storage</a:t>
            </a:r>
            <a:endParaRPr lang="ko-KR" altLang="en-US" sz="3000" b="1" dirty="0">
              <a:ln>
                <a:solidFill>
                  <a:schemeClr val="accent1">
                    <a:shade val="50000"/>
                    <a:alpha val="0"/>
                  </a:schemeClr>
                </a:solidFill>
              </a:ln>
              <a:solidFill>
                <a:schemeClr val="bg2">
                  <a:lumMod val="50000"/>
                </a:schemeClr>
              </a:solidFill>
              <a:latin typeface="나눔바른고딕" panose="020B0603020101020101" pitchFamily="50" charset="-127"/>
              <a:ea typeface="나눔바른고딕" panose="020B0603020101020101" pitchFamily="50" charset="-127"/>
            </a:endParaRPr>
          </a:p>
        </p:txBody>
      </p:sp>
      <p:sp>
        <p:nvSpPr>
          <p:cNvPr id="23" name="직사각형 22"/>
          <p:cNvSpPr/>
          <p:nvPr/>
        </p:nvSpPr>
        <p:spPr>
          <a:xfrm>
            <a:off x="943416" y="3039909"/>
            <a:ext cx="801163" cy="1028833"/>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a typeface="나눔바른고딕" panose="020B0603020101020101"/>
            </a:endParaRPr>
          </a:p>
        </p:txBody>
      </p:sp>
      <p:cxnSp>
        <p:nvCxnSpPr>
          <p:cNvPr id="24" name="직선 연결선 23"/>
          <p:cNvCxnSpPr/>
          <p:nvPr/>
        </p:nvCxnSpPr>
        <p:spPr>
          <a:xfrm>
            <a:off x="1070811" y="3200400"/>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1070811" y="3376863"/>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1067772" y="3554325"/>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1064232" y="3725779"/>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1067772" y="3906252"/>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p:nvPr/>
        </p:nvCxnSpPr>
        <p:spPr>
          <a:xfrm flipV="1">
            <a:off x="1328425" y="3952304"/>
            <a:ext cx="0" cy="920212"/>
          </a:xfrm>
          <a:prstGeom prst="straightConnector1">
            <a:avLst/>
          </a:prstGeom>
          <a:ln w="76200">
            <a:solidFill>
              <a:srgbClr val="68C9D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p:nvPr/>
        </p:nvCxnSpPr>
        <p:spPr>
          <a:xfrm flipV="1">
            <a:off x="1527477" y="2468328"/>
            <a:ext cx="2631363" cy="895054"/>
          </a:xfrm>
          <a:prstGeom prst="straightConnector1">
            <a:avLst/>
          </a:prstGeom>
          <a:ln w="76200">
            <a:solidFill>
              <a:srgbClr val="68C9D0"/>
            </a:solidFill>
            <a:tailEnd type="triangle"/>
          </a:ln>
        </p:spPr>
        <p:style>
          <a:lnRef idx="1">
            <a:schemeClr val="accent1"/>
          </a:lnRef>
          <a:fillRef idx="0">
            <a:schemeClr val="accent1"/>
          </a:fillRef>
          <a:effectRef idx="0">
            <a:schemeClr val="accent1"/>
          </a:effectRef>
          <a:fontRef idx="minor">
            <a:schemeClr val="tx1"/>
          </a:fontRef>
        </p:style>
      </p:cxnSp>
      <p:sp>
        <p:nvSpPr>
          <p:cNvPr id="40" name="직사각형 39"/>
          <p:cNvSpPr/>
          <p:nvPr/>
        </p:nvSpPr>
        <p:spPr>
          <a:xfrm>
            <a:off x="7193167" y="3200400"/>
            <a:ext cx="801163" cy="1028833"/>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a typeface="나눔바른고딕" panose="020B0603020101020101"/>
            </a:endParaRPr>
          </a:p>
        </p:txBody>
      </p:sp>
      <p:cxnSp>
        <p:nvCxnSpPr>
          <p:cNvPr id="41" name="직선 연결선 40"/>
          <p:cNvCxnSpPr/>
          <p:nvPr/>
        </p:nvCxnSpPr>
        <p:spPr>
          <a:xfrm>
            <a:off x="7320562" y="3360891"/>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7320562" y="3537354"/>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7317523" y="3714816"/>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7313983" y="3886270"/>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7317523" y="4066743"/>
            <a:ext cx="528386"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p:nvPr/>
        </p:nvCxnSpPr>
        <p:spPr>
          <a:xfrm>
            <a:off x="5215902" y="2551585"/>
            <a:ext cx="2139379" cy="1030145"/>
          </a:xfrm>
          <a:prstGeom prst="straightConnector1">
            <a:avLst/>
          </a:prstGeom>
          <a:ln w="76200">
            <a:solidFill>
              <a:srgbClr val="68C9D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55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2–1.  </a:t>
            </a:r>
            <a:r>
              <a:rPr lang="ko-KR" altLang="en-US" dirty="0"/>
              <a:t>구현한 것</a:t>
            </a:r>
            <a:r>
              <a:rPr lang="en-US" altLang="ko-KR" dirty="0"/>
              <a:t> </a:t>
            </a:r>
            <a:endParaRPr lang="ko-KR" altLang="en-US" dirty="0"/>
          </a:p>
        </p:txBody>
      </p:sp>
      <p:sp>
        <p:nvSpPr>
          <p:cNvPr id="29" name="TextBox 28"/>
          <p:cNvSpPr txBox="1"/>
          <p:nvPr/>
        </p:nvSpPr>
        <p:spPr>
          <a:xfrm>
            <a:off x="222249" y="859612"/>
            <a:ext cx="5002893" cy="553998"/>
          </a:xfrm>
          <a:prstGeom prst="rect">
            <a:avLst/>
          </a:prstGeom>
          <a:noFill/>
        </p:spPr>
        <p:txBody>
          <a:bodyPr wrap="square" rtlCol="0">
            <a:spAutoFit/>
          </a:bodyPr>
          <a:lstStyle/>
          <a:p>
            <a:r>
              <a:rPr lang="en-US" altLang="ko-KR"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Crawling - </a:t>
            </a:r>
            <a:r>
              <a:rPr lang="en-US" altLang="ko-KR" sz="3000" b="1" dirty="0" err="1">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Seleninum</a:t>
            </a:r>
            <a:r>
              <a:rPr lang="en-US" altLang="ko-KR"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 </a:t>
            </a:r>
            <a:r>
              <a:rPr lang="ko-KR" altLang="en-US"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사용</a:t>
            </a:r>
            <a:r>
              <a:rPr lang="en-US" altLang="ko-KR"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rPr>
              <a:t>  </a:t>
            </a:r>
            <a:endParaRPr lang="ko-KR" altLang="en-US" sz="3000" b="1" dirty="0">
              <a:ln>
                <a:solidFill>
                  <a:schemeClr val="accent1">
                    <a:shade val="50000"/>
                    <a:alpha val="0"/>
                  </a:schemeClr>
                </a:solidFill>
              </a:ln>
              <a:solidFill>
                <a:schemeClr val="bg2">
                  <a:lumMod val="25000"/>
                </a:schemeClr>
              </a:solidFill>
              <a:latin typeface="나눔바른고딕" panose="020B0603020101020101" pitchFamily="50" charset="-127"/>
              <a:ea typeface="나눔바른고딕" panose="020B0603020101020101" pitchFamily="50" charset="-127"/>
            </a:endParaRPr>
          </a:p>
        </p:txBody>
      </p:sp>
      <p:pic>
        <p:nvPicPr>
          <p:cNvPr id="3" name="그림 2"/>
          <p:cNvPicPr>
            <a:picLocks noChangeAspect="1"/>
          </p:cNvPicPr>
          <p:nvPr/>
        </p:nvPicPr>
        <p:blipFill rotWithShape="1">
          <a:blip r:embed="rId2"/>
          <a:srcRect l="10549" t="16257" r="66433" b="47940"/>
          <a:stretch/>
        </p:blipFill>
        <p:spPr>
          <a:xfrm>
            <a:off x="329207" y="2074483"/>
            <a:ext cx="2975801" cy="2336960"/>
          </a:xfrm>
          <a:prstGeom prst="rect">
            <a:avLst/>
          </a:prstGeom>
        </p:spPr>
      </p:pic>
      <p:pic>
        <p:nvPicPr>
          <p:cNvPr id="4" name="그림 3"/>
          <p:cNvPicPr>
            <a:picLocks noChangeAspect="1"/>
          </p:cNvPicPr>
          <p:nvPr/>
        </p:nvPicPr>
        <p:blipFill rotWithShape="1">
          <a:blip r:embed="rId3"/>
          <a:srcRect l="14132" t="17512" r="51696" b="34025"/>
          <a:stretch/>
        </p:blipFill>
        <p:spPr>
          <a:xfrm>
            <a:off x="4742437" y="2072394"/>
            <a:ext cx="3464303" cy="2666069"/>
          </a:xfrm>
          <a:prstGeom prst="rect">
            <a:avLst/>
          </a:prstGeom>
        </p:spPr>
      </p:pic>
      <p:sp>
        <p:nvSpPr>
          <p:cNvPr id="32" name="TextBox 31"/>
          <p:cNvSpPr txBox="1"/>
          <p:nvPr/>
        </p:nvSpPr>
        <p:spPr>
          <a:xfrm>
            <a:off x="346519" y="1780006"/>
            <a:ext cx="2831021" cy="292388"/>
          </a:xfrm>
          <a:prstGeom prst="rect">
            <a:avLst/>
          </a:prstGeom>
          <a:noFill/>
        </p:spPr>
        <p:txBody>
          <a:bodyPr wrap="square" rtlCol="0">
            <a:spAutoFit/>
          </a:bodyPr>
          <a:lstStyle/>
          <a:p>
            <a:r>
              <a:rPr lang="en-US" altLang="ko-KR" sz="13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1) </a:t>
            </a:r>
            <a:r>
              <a:rPr lang="ko-KR" altLang="en-US" sz="13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신규 </a:t>
            </a:r>
            <a:r>
              <a:rPr lang="ko-KR" altLang="en-US" sz="1300" b="1" dirty="0" err="1">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게시글</a:t>
            </a:r>
            <a:r>
              <a:rPr lang="ko-KR" altLang="en-US" sz="13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 받아오기</a:t>
            </a:r>
          </a:p>
        </p:txBody>
      </p:sp>
      <p:sp>
        <p:nvSpPr>
          <p:cNvPr id="34" name="TextBox 33"/>
          <p:cNvSpPr txBox="1"/>
          <p:nvPr/>
        </p:nvSpPr>
        <p:spPr>
          <a:xfrm>
            <a:off x="4643377" y="1780006"/>
            <a:ext cx="3563363" cy="292388"/>
          </a:xfrm>
          <a:prstGeom prst="rect">
            <a:avLst/>
          </a:prstGeom>
          <a:noFill/>
        </p:spPr>
        <p:txBody>
          <a:bodyPr wrap="square" rtlCol="0">
            <a:spAutoFit/>
          </a:bodyPr>
          <a:lstStyle/>
          <a:p>
            <a:r>
              <a:rPr lang="en-US" altLang="ko-KR" sz="13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2) </a:t>
            </a:r>
            <a:r>
              <a:rPr lang="ko-KR" altLang="en-US" sz="13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공지사항 이미지 캡쳐</a:t>
            </a:r>
            <a:r>
              <a:rPr lang="en-US" altLang="ko-KR" sz="13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 </a:t>
            </a:r>
            <a:r>
              <a:rPr lang="ko-KR" altLang="en-US" sz="1300" b="1" dirty="0">
                <a:ln>
                  <a:solidFill>
                    <a:schemeClr val="accent1">
                      <a:shade val="50000"/>
                      <a:alpha val="0"/>
                    </a:schemeClr>
                  </a:solidFill>
                </a:ln>
                <a:solidFill>
                  <a:schemeClr val="tx1">
                    <a:lumMod val="75000"/>
                    <a:lumOff val="25000"/>
                  </a:schemeClr>
                </a:solidFill>
                <a:latin typeface="나눔바른고딕" panose="020B0603020101020101" pitchFamily="50" charset="-127"/>
                <a:ea typeface="나눔바른고딕" panose="020B0603020101020101" pitchFamily="50" charset="-127"/>
              </a:rPr>
              <a:t>정보 파일로 저장</a:t>
            </a:r>
          </a:p>
        </p:txBody>
      </p:sp>
      <p:pic>
        <p:nvPicPr>
          <p:cNvPr id="6" name="그림 5"/>
          <p:cNvPicPr>
            <a:picLocks noChangeAspect="1"/>
          </p:cNvPicPr>
          <p:nvPr/>
        </p:nvPicPr>
        <p:blipFill rotWithShape="1">
          <a:blip r:embed="rId4"/>
          <a:srcRect l="1012" t="2207" r="2032" b="6428"/>
          <a:stretch/>
        </p:blipFill>
        <p:spPr>
          <a:xfrm>
            <a:off x="545122" y="4528038"/>
            <a:ext cx="3268831" cy="1732661"/>
          </a:xfrm>
          <a:prstGeom prst="rect">
            <a:avLst/>
          </a:prstGeom>
        </p:spPr>
      </p:pic>
      <p:pic>
        <p:nvPicPr>
          <p:cNvPr id="7" name="그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92731" y="4150686"/>
            <a:ext cx="1632438" cy="2487363"/>
          </a:xfrm>
          <a:prstGeom prst="rect">
            <a:avLst/>
          </a:prstGeom>
        </p:spPr>
      </p:pic>
      <p:pic>
        <p:nvPicPr>
          <p:cNvPr id="8" name="그림 7"/>
          <p:cNvPicPr>
            <a:picLocks noChangeAspect="1"/>
          </p:cNvPicPr>
          <p:nvPr/>
        </p:nvPicPr>
        <p:blipFill rotWithShape="1">
          <a:blip r:embed="rId6"/>
          <a:srcRect r="7148" b="61015"/>
          <a:stretch/>
        </p:blipFill>
        <p:spPr>
          <a:xfrm>
            <a:off x="4778131" y="5030851"/>
            <a:ext cx="2334846" cy="955041"/>
          </a:xfrm>
          <a:prstGeom prst="rect">
            <a:avLst/>
          </a:prstGeom>
        </p:spPr>
      </p:pic>
    </p:spTree>
    <p:extLst>
      <p:ext uri="{BB962C8B-B14F-4D97-AF65-F5344CB8AC3E}">
        <p14:creationId xmlns:p14="http://schemas.microsoft.com/office/powerpoint/2010/main" val="6047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2-2. </a:t>
            </a:r>
            <a:r>
              <a:rPr lang="ko-KR" altLang="en-US" dirty="0"/>
              <a:t>구현한 것</a:t>
            </a:r>
          </a:p>
        </p:txBody>
      </p:sp>
      <p:sp>
        <p:nvSpPr>
          <p:cNvPr id="4" name="TextBox 3">
            <a:extLst>
              <a:ext uri="{FF2B5EF4-FFF2-40B4-BE49-F238E27FC236}">
                <a16:creationId xmlns:a16="http://schemas.microsoft.com/office/drawing/2014/main" id="{AB507043-5DA3-48F7-B425-1F931002804F}"/>
              </a:ext>
            </a:extLst>
          </p:cNvPr>
          <p:cNvSpPr txBox="1"/>
          <p:nvPr/>
        </p:nvSpPr>
        <p:spPr>
          <a:xfrm>
            <a:off x="134865" y="711891"/>
            <a:ext cx="5744213" cy="553998"/>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3000" b="1" i="0" u="none" strike="noStrike" kern="1200" cap="none" spc="0" normalizeH="0" baseline="0" noProof="0" dirty="0">
                <a:ln>
                  <a:solidFill>
                    <a:srgbClr val="5B9BD5">
                      <a:shade val="50000"/>
                      <a:alpha val="0"/>
                    </a:srgbClr>
                  </a:solidFill>
                </a:ln>
                <a:solidFill>
                  <a:srgbClr val="E7E6E6">
                    <a:lumMod val="25000"/>
                  </a:srgbClr>
                </a:solidFill>
                <a:effectLst/>
                <a:uLnTx/>
                <a:uFillTx/>
                <a:latin typeface="나눔바른고딕" panose="020B0603020101020101" pitchFamily="50" charset="-127"/>
                <a:ea typeface="나눔바른고딕" panose="020B0603020101020101" pitchFamily="50" charset="-127"/>
                <a:cs typeface="+mn-cs"/>
              </a:rPr>
              <a:t>Azure Blob Storage</a:t>
            </a:r>
            <a:endParaRPr kumimoji="0" lang="ko-KR" altLang="en-US" sz="3000" b="1" i="0" u="none" strike="noStrike" kern="1200" cap="none" spc="0" normalizeH="0" baseline="0" noProof="0" dirty="0">
              <a:ln>
                <a:solidFill>
                  <a:srgbClr val="5B9BD5">
                    <a:shade val="50000"/>
                    <a:alpha val="0"/>
                  </a:srgbClr>
                </a:solidFill>
              </a:ln>
              <a:solidFill>
                <a:srgbClr val="E7E6E6">
                  <a:lumMod val="25000"/>
                </a:srgbClr>
              </a:solidFill>
              <a:effectLst/>
              <a:uLnTx/>
              <a:uFillTx/>
              <a:latin typeface="나눔바른고딕" panose="020B0603020101020101" pitchFamily="50" charset="-127"/>
              <a:ea typeface="나눔바른고딕" panose="020B0603020101020101" pitchFamily="50" charset="-127"/>
              <a:cs typeface="+mn-cs"/>
            </a:endParaRPr>
          </a:p>
        </p:txBody>
      </p:sp>
      <p:pic>
        <p:nvPicPr>
          <p:cNvPr id="6" name="그림 5">
            <a:extLst>
              <a:ext uri="{FF2B5EF4-FFF2-40B4-BE49-F238E27FC236}">
                <a16:creationId xmlns:a16="http://schemas.microsoft.com/office/drawing/2014/main" id="{572A69A5-7276-4096-9794-89D8624BCC99}"/>
              </a:ext>
            </a:extLst>
          </p:cNvPr>
          <p:cNvPicPr>
            <a:picLocks noChangeAspect="1"/>
          </p:cNvPicPr>
          <p:nvPr/>
        </p:nvPicPr>
        <p:blipFill>
          <a:blip r:embed="rId3"/>
          <a:stretch>
            <a:fillRect/>
          </a:stretch>
        </p:blipFill>
        <p:spPr>
          <a:xfrm>
            <a:off x="321654" y="1562295"/>
            <a:ext cx="5523536" cy="1142352"/>
          </a:xfrm>
          <a:prstGeom prst="rect">
            <a:avLst/>
          </a:prstGeom>
        </p:spPr>
      </p:pic>
      <p:pic>
        <p:nvPicPr>
          <p:cNvPr id="9" name="그림 8">
            <a:extLst>
              <a:ext uri="{FF2B5EF4-FFF2-40B4-BE49-F238E27FC236}">
                <a16:creationId xmlns:a16="http://schemas.microsoft.com/office/drawing/2014/main" id="{52A9699E-8FE0-45BD-A0E3-39555F5683E7}"/>
              </a:ext>
            </a:extLst>
          </p:cNvPr>
          <p:cNvPicPr>
            <a:picLocks noChangeAspect="1"/>
          </p:cNvPicPr>
          <p:nvPr/>
        </p:nvPicPr>
        <p:blipFill>
          <a:blip r:embed="rId4"/>
          <a:stretch>
            <a:fillRect/>
          </a:stretch>
        </p:blipFill>
        <p:spPr>
          <a:xfrm>
            <a:off x="321654" y="3271223"/>
            <a:ext cx="5523536" cy="3424850"/>
          </a:xfrm>
          <a:prstGeom prst="rect">
            <a:avLst/>
          </a:prstGeom>
        </p:spPr>
      </p:pic>
      <p:sp>
        <p:nvSpPr>
          <p:cNvPr id="10" name="TextBox 9">
            <a:extLst>
              <a:ext uri="{FF2B5EF4-FFF2-40B4-BE49-F238E27FC236}">
                <a16:creationId xmlns:a16="http://schemas.microsoft.com/office/drawing/2014/main" id="{399D884C-9FE0-4A92-9CB3-099486D4AB66}"/>
              </a:ext>
            </a:extLst>
          </p:cNvPr>
          <p:cNvSpPr txBox="1"/>
          <p:nvPr/>
        </p:nvSpPr>
        <p:spPr>
          <a:xfrm>
            <a:off x="321654" y="1210177"/>
            <a:ext cx="2069854"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Azure </a:t>
            </a:r>
            <a:r>
              <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계정에 접속</a:t>
            </a:r>
          </a:p>
        </p:txBody>
      </p:sp>
      <p:sp>
        <p:nvSpPr>
          <p:cNvPr id="11" name="TextBox 10">
            <a:extLst>
              <a:ext uri="{FF2B5EF4-FFF2-40B4-BE49-F238E27FC236}">
                <a16:creationId xmlns:a16="http://schemas.microsoft.com/office/drawing/2014/main" id="{1F8BDA77-A76D-4CA8-9DEE-9CD418AEA39D}"/>
              </a:ext>
            </a:extLst>
          </p:cNvPr>
          <p:cNvSpPr txBox="1"/>
          <p:nvPr/>
        </p:nvSpPr>
        <p:spPr>
          <a:xfrm>
            <a:off x="222249" y="2886212"/>
            <a:ext cx="4232519"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텍스트 파일을 </a:t>
            </a:r>
            <a:r>
              <a:rPr kumimoji="0" lang="en-US" altLang="ko-KR"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blob </a:t>
            </a:r>
            <a:r>
              <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형태로 업로드</a:t>
            </a:r>
          </a:p>
        </p:txBody>
      </p:sp>
      <p:pic>
        <p:nvPicPr>
          <p:cNvPr id="12" name="그림 11">
            <a:extLst>
              <a:ext uri="{FF2B5EF4-FFF2-40B4-BE49-F238E27FC236}">
                <a16:creationId xmlns:a16="http://schemas.microsoft.com/office/drawing/2014/main" id="{24AF544E-EAFC-4D98-815B-36DEF4518EEE}"/>
              </a:ext>
            </a:extLst>
          </p:cNvPr>
          <p:cNvPicPr>
            <a:picLocks noChangeAspect="1"/>
          </p:cNvPicPr>
          <p:nvPr/>
        </p:nvPicPr>
        <p:blipFill>
          <a:blip r:embed="rId5"/>
          <a:stretch>
            <a:fillRect/>
          </a:stretch>
        </p:blipFill>
        <p:spPr>
          <a:xfrm>
            <a:off x="6031979" y="1562295"/>
            <a:ext cx="2864827" cy="1003307"/>
          </a:xfrm>
          <a:prstGeom prst="rect">
            <a:avLst/>
          </a:prstGeom>
        </p:spPr>
      </p:pic>
      <p:pic>
        <p:nvPicPr>
          <p:cNvPr id="13" name="그림 12">
            <a:extLst>
              <a:ext uri="{FF2B5EF4-FFF2-40B4-BE49-F238E27FC236}">
                <a16:creationId xmlns:a16="http://schemas.microsoft.com/office/drawing/2014/main" id="{3068D3A0-C7BF-4A0B-A23D-015243E3E199}"/>
              </a:ext>
            </a:extLst>
          </p:cNvPr>
          <p:cNvPicPr>
            <a:picLocks noChangeAspect="1"/>
          </p:cNvPicPr>
          <p:nvPr/>
        </p:nvPicPr>
        <p:blipFill>
          <a:blip r:embed="rId6"/>
          <a:stretch>
            <a:fillRect/>
          </a:stretch>
        </p:blipFill>
        <p:spPr>
          <a:xfrm>
            <a:off x="6031978" y="3197017"/>
            <a:ext cx="3000884" cy="2704647"/>
          </a:xfrm>
          <a:prstGeom prst="rect">
            <a:avLst/>
          </a:prstGeom>
        </p:spPr>
      </p:pic>
      <p:sp>
        <p:nvSpPr>
          <p:cNvPr id="14" name="TextBox 13">
            <a:extLst>
              <a:ext uri="{FF2B5EF4-FFF2-40B4-BE49-F238E27FC236}">
                <a16:creationId xmlns:a16="http://schemas.microsoft.com/office/drawing/2014/main" id="{742289A1-C64D-4E57-9912-4C8C4C132DFA}"/>
              </a:ext>
            </a:extLst>
          </p:cNvPr>
          <p:cNvSpPr txBox="1"/>
          <p:nvPr/>
        </p:nvSpPr>
        <p:spPr>
          <a:xfrm>
            <a:off x="6031978" y="1210177"/>
            <a:ext cx="2346113"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Storage</a:t>
            </a:r>
            <a:r>
              <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 결과</a:t>
            </a:r>
          </a:p>
        </p:txBody>
      </p:sp>
      <p:sp>
        <p:nvSpPr>
          <p:cNvPr id="15" name="TextBox 14">
            <a:extLst>
              <a:ext uri="{FF2B5EF4-FFF2-40B4-BE49-F238E27FC236}">
                <a16:creationId xmlns:a16="http://schemas.microsoft.com/office/drawing/2014/main" id="{D34ED90B-13B0-4C0A-B373-D535B511727E}"/>
              </a:ext>
            </a:extLst>
          </p:cNvPr>
          <p:cNvSpPr txBox="1"/>
          <p:nvPr/>
        </p:nvSpPr>
        <p:spPr>
          <a:xfrm>
            <a:off x="6031977" y="2827685"/>
            <a:ext cx="2346113"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rPr>
              <a:t>info.txt</a:t>
            </a:r>
            <a:endParaRPr kumimoji="0" lang="ko-KR" altLang="en-US" sz="1800" b="0"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37933335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326</Words>
  <Application>Microsoft Office PowerPoint</Application>
  <PresentationFormat>화면 슬라이드 쇼(4:3)</PresentationFormat>
  <Paragraphs>86</Paragraphs>
  <Slides>13</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13</vt:i4>
      </vt:variant>
    </vt:vector>
  </HeadingPairs>
  <TitlesOfParts>
    <vt:vector size="20" baseType="lpstr">
      <vt:lpstr>굴림체</vt:lpstr>
      <vt:lpstr>나눔바른고딕</vt:lpstr>
      <vt:lpstr>맑은 고딕</vt:lpstr>
      <vt:lpstr>Arial</vt:lpstr>
      <vt:lpstr>Calibri</vt:lpstr>
      <vt:lpstr>Calibri Light</vt:lpstr>
      <vt:lpstr>Office 테마</vt:lpstr>
      <vt:lpstr>PowerPoint 프레젠테이션</vt:lpstr>
      <vt:lpstr>기존에 구현했던 프로젝트</vt:lpstr>
      <vt:lpstr>카카오톡 API 구현 실패 원인</vt:lpstr>
      <vt:lpstr>새로 구현할 프로젝트</vt:lpstr>
      <vt:lpstr>앱 장점</vt:lpstr>
      <vt:lpstr>PowerPoint 프레젠테이션</vt:lpstr>
      <vt:lpstr>1. 전체 프로그램 구조</vt:lpstr>
      <vt:lpstr>2–1.  구현한 것 </vt:lpstr>
      <vt:lpstr>2-2. 구현한 것</vt:lpstr>
      <vt:lpstr>2-3. 구현한 것</vt:lpstr>
      <vt:lpstr>2-4.  구현한 것 </vt:lpstr>
      <vt:lpstr>3. 구현 예정</vt:lpstr>
      <vt:lpstr>4. 일정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AY</dc:creator>
  <cp:lastModifiedBy>KIMJINHEE</cp:lastModifiedBy>
  <cp:revision>35</cp:revision>
  <dcterms:created xsi:type="dcterms:W3CDTF">2016-06-20T00:21:39Z</dcterms:created>
  <dcterms:modified xsi:type="dcterms:W3CDTF">2019-05-31T00:07:18Z</dcterms:modified>
</cp:coreProperties>
</file>