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3160009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04" algn="l" defTabSz="3160009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009" algn="l" defTabSz="3160009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012" algn="l" defTabSz="3160009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017" algn="l" defTabSz="3160009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021" algn="l" defTabSz="3160009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025" algn="l" defTabSz="3160009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030" algn="l" defTabSz="3160009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033" algn="l" defTabSz="3160009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>
        <p:scale>
          <a:sx n="20" d="100"/>
          <a:sy n="20" d="100"/>
        </p:scale>
        <p:origin x="31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F6136-1593-3244-A999-22E9CD4EE3B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F08B-0776-F44A-82EE-A955166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60009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1pPr>
    <a:lvl2pPr marL="1580004" algn="l" defTabSz="3160009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2pPr>
    <a:lvl3pPr marL="3160009" algn="l" defTabSz="3160009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3pPr>
    <a:lvl4pPr marL="4740012" algn="l" defTabSz="3160009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4pPr>
    <a:lvl5pPr marL="6320017" algn="l" defTabSz="3160009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5pPr>
    <a:lvl6pPr marL="7900021" algn="l" defTabSz="3160009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6pPr>
    <a:lvl7pPr marL="9480025" algn="l" defTabSz="3160009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7pPr>
    <a:lvl8pPr marL="11060030" algn="l" defTabSz="3160009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8pPr>
    <a:lvl9pPr marL="12640033" algn="l" defTabSz="3160009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F08B-0776-F44A-82EE-A9551660A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591562"/>
            <a:ext cx="329184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1526522"/>
            <a:ext cx="329184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168400"/>
            <a:ext cx="946404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168400"/>
            <a:ext cx="2784348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471163"/>
            <a:ext cx="3785616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4686283"/>
            <a:ext cx="3785616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842000"/>
            <a:ext cx="1865376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842000"/>
            <a:ext cx="1865376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168401"/>
            <a:ext cx="3785616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5379722"/>
            <a:ext cx="185680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8016240"/>
            <a:ext cx="18568033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5379722"/>
            <a:ext cx="18659477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8016240"/>
            <a:ext cx="18659477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159762"/>
            <a:ext cx="2221992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168401"/>
            <a:ext cx="378561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842000"/>
            <a:ext cx="378561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0340322"/>
            <a:ext cx="148132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2018 AEJMC ANNUAL CONFERENCE, WASHINGTON 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AFB6-13FD-5845-A0C8-01A00320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qssun@ucdavis.edu" TargetMode="External"/><Relationship Id="rId4" Type="http://schemas.openxmlformats.org/officeDocument/2006/relationships/hyperlink" Target="mailto:cuishen@ucdavis.edu" TargetMode="External"/><Relationship Id="rId5" Type="http://schemas.openxmlformats.org/officeDocument/2006/relationships/image" Target="../media/image1.gif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603736" y="3657600"/>
            <a:ext cx="10003536" cy="16642080"/>
          </a:xfrm>
          <a:prstGeom prst="roundRect">
            <a:avLst>
              <a:gd name="adj" fmla="val 6458"/>
            </a:avLst>
          </a:prstGeom>
          <a:noFill/>
          <a:ln w="41275" cmpd="dbl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77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Methods</a:t>
            </a:r>
            <a:endParaRPr lang="en-US" altLang="zh-CN" sz="3770" b="1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Samples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 political channels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TYT, CNN and BBC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news)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 comedy channels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College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Humor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Annoying Orange, and 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PowerfulJRE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23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video communities were selected with a history of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month, more than 1000 comments and the videos need to be last about 4 to 10 minutes to provide adequate information for potential discussions. </a:t>
            </a:r>
            <a:endParaRPr lang="en-US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 example of selected videos and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comments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Trolling messages w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ere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identified from all comments about the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videos, using vulgarity list, second person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pronoun and the sentiment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2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2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en-US" altLang="zh-CN" sz="16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Examples</a:t>
            </a:r>
            <a:r>
              <a:rPr lang="zh-CN" altLang="en-US" sz="16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trolling</a:t>
            </a:r>
            <a:r>
              <a:rPr lang="zh-CN" alt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comments</a:t>
            </a:r>
            <a:endParaRPr lang="en-US" altLang="zh-CN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endParaRPr lang="en-US" altLang="zh-CN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86400" y="457200"/>
            <a:ext cx="32918400" cy="2743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608" tIns="0" rIns="292608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Who Will Reply to A Troll? A Network Approach to Understanding Trolls in Online Communities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Qiusi (Lyra) Sun</a:t>
            </a:r>
            <a:r>
              <a:rPr lang="zh-CN" altLang="en-US" sz="4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altLang="zh-CN" sz="4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</a:t>
            </a:r>
            <a:r>
              <a:rPr lang="zh-CN" altLang="en-US" sz="4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Cuihua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(Cindy) Shen</a:t>
            </a:r>
          </a:p>
          <a:p>
            <a:pPr algn="ctr"/>
            <a:r>
              <a:rPr lang="en-US" altLang="zh-CN" sz="4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qssun@ucdavis.edu</a:t>
            </a:r>
            <a:r>
              <a:rPr lang="zh-CN" altLang="en-US" sz="4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altLang="zh-CN" sz="4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cuishen@ucdavis.edu</a:t>
            </a:r>
            <a:r>
              <a:rPr lang="zh-CN" altLang="en-US" sz="4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 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Department of Communication, University of California, Davis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10003536" cy="16642078"/>
          </a:xfrm>
          <a:prstGeom prst="roundRect">
            <a:avLst>
              <a:gd name="adj" fmla="val 6493"/>
            </a:avLst>
          </a:prstGeom>
          <a:noFill/>
          <a:ln w="41275" cmpd="dbl">
            <a:solidFill>
              <a:schemeClr val="accent1">
                <a:lumMod val="60000"/>
                <a:lumOff val="40000"/>
                <a:alpha val="63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zh-CN" sz="377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altLang="zh-CN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Trolling behavior is viewed as aggressive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behavior with the intention to disrupt the discussion and displease other users, and it usually manifests as providing fallacy regarding of the topic in-discussed, making snap judgment of other users or attacking people, and using profanity.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ocial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network metrics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provides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information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that is not only about the community structure but also about individuals’ involvement, devotion and attachment, which help to construct and reinforce individuals’ social identity.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From people who they share the same social identity, individuals learn social norms and normative behaviors, which guide their own behavior in the community.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Network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metrics of a discussion community provides a useful approach to understand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members’ social identity and how they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react to to trolls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altLang="zh-CN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spcAft>
                <a:spcPts val="1200"/>
              </a:spcAft>
            </a:pPr>
            <a:r>
              <a:rPr lang="en-US" altLang="zh-CN" sz="377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Hypotheses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H1: Individuals with higher centrality are more likely to respond to trolls.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H2:  Individuals in a more dense network are more likely to respond to trolls.</a:t>
            </a:r>
            <a:endParaRPr lang="en-US" altLang="zh-CN" sz="2400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Wingdings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H3: individuals who have higher activeness are more likely to respond to trolls.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H4: </a:t>
            </a:r>
            <a:r>
              <a:rPr lang="en-US" sz="24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The more previous response to a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troll/ trolls in a community, </a:t>
            </a:r>
            <a:r>
              <a:rPr lang="en-US" sz="24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the more likely an individual will respond to the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troll/ trolls in the community.</a:t>
            </a:r>
            <a:endParaRPr lang="en-US" sz="2400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Wingdings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H5: </a:t>
            </a:r>
            <a:r>
              <a:rPr lang="en-US" sz="24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An individual is more likely to respond to a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troll/ trolls in a community, </a:t>
            </a:r>
            <a:r>
              <a:rPr lang="en-US" sz="24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if other community members who they have interacted with responded to the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troll/ trolls in the community.</a:t>
            </a:r>
            <a:endParaRPr lang="en-US" sz="2400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Wingdings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H6: </a:t>
            </a:r>
            <a:r>
              <a:rPr lang="en-US" sz="24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The more community members response to a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troll/ trolls in the community, </a:t>
            </a:r>
            <a:r>
              <a:rPr lang="en-US" sz="24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the more likely an individual in the community response to the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troll/ trolls.</a:t>
            </a:r>
            <a:endParaRPr lang="en-US" sz="2400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Wingdings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H7</a:t>
            </a:r>
            <a:r>
              <a:rPr lang="en-US" sz="24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: Troll post with higher negativity are more likely to provoke responses. </a:t>
            </a:r>
          </a:p>
          <a:p>
            <a:pPr marL="571500" indent="-571500">
              <a:buFont typeface="Wingdings" charset="2"/>
              <a:buChar char="§"/>
            </a:pPr>
            <a:endParaRPr lang="en-US" altLang="zh-CN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293072" y="3657600"/>
            <a:ext cx="10003536" cy="16642080"/>
          </a:xfrm>
          <a:prstGeom prst="roundRect">
            <a:avLst>
              <a:gd name="adj" fmla="val 6079"/>
            </a:avLst>
          </a:prstGeom>
          <a:noFill/>
          <a:ln w="41275" cmpd="dbl">
            <a:solidFill>
              <a:schemeClr val="accent1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608" tIns="91440" rIns="292608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7472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Pre-troll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social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networks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were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captured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first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trolls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community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comment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structure.</a:t>
            </a:r>
            <a:endParaRPr lang="en-US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7472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7472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>
              <a:spcAft>
                <a:spcPts val="600"/>
              </a:spcAft>
            </a:pPr>
            <a:endParaRPr lang="en-US" altLang="zh-CN" sz="2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>
              <a:spcAft>
                <a:spcPts val="600"/>
              </a:spcAft>
            </a:pPr>
            <a:r>
              <a:rPr lang="en-US" altLang="zh-CN" sz="18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</a:t>
            </a:r>
            <a:r>
              <a:rPr lang="zh-CN" altLang="en-US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example</a:t>
            </a:r>
            <a:r>
              <a:rPr lang="zh-CN" altLang="en-US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pre-troll</a:t>
            </a:r>
            <a:r>
              <a:rPr lang="zh-CN" altLang="en-US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social</a:t>
            </a:r>
            <a:r>
              <a:rPr lang="zh-CN" altLang="en-US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networks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Mixed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effect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hierarchy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logistic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regressions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were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used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study.</a:t>
            </a:r>
            <a:endParaRPr lang="en-US" altLang="zh-CN" sz="2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r">
              <a:spcAft>
                <a:spcPts val="600"/>
              </a:spcAft>
            </a:pPr>
            <a:endParaRPr lang="en-US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spcAft>
                <a:spcPts val="1200"/>
              </a:spcAft>
            </a:pPr>
            <a:r>
              <a:rPr lang="en-US" altLang="zh-CN" sz="377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Results</a:t>
            </a:r>
            <a:endParaRPr lang="en-US" sz="1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Logistic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Regression Models Predicting the Likelihood of Response to </a:t>
            </a:r>
            <a:r>
              <a:rPr lang="en-US" sz="2000" i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Troll</a:t>
            </a:r>
          </a:p>
          <a:p>
            <a:endParaRPr lang="en-US" sz="2000" i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18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973264" y="3657600"/>
            <a:ext cx="10003536" cy="16642080"/>
          </a:xfrm>
          <a:prstGeom prst="roundRect">
            <a:avLst>
              <a:gd name="adj" fmla="val 5568"/>
            </a:avLst>
          </a:prstGeom>
          <a:noFill/>
          <a:ln w="41275" cmpd="dbl">
            <a:solidFill>
              <a:schemeClr val="accent1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Poisson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Regression Models Predicting the Frequency of Response to Troll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</a:t>
            </a:r>
          </a:p>
          <a:p>
            <a:endParaRPr lang="en-US" sz="40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altLang="zh-CN" sz="4000" b="1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altLang="zh-CN" sz="4000" b="1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altLang="zh-CN" sz="4000" b="1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altLang="zh-CN" sz="4000" b="1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altLang="zh-CN" sz="4000" b="1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spcAft>
                <a:spcPts val="1200"/>
              </a:spcAft>
            </a:pP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ndividuals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who are more central in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community are more likely to be provoked by trolling behaviors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Members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 dense network tend to respond to trolls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tendency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responding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trolls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associated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individuals’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activeness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When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there are a lot of records of responding to trolls in the community history, individuals tend to respond to trolls as well, whereas the record of responding to a certain single troll doesn’t have the same effect. </a:t>
            </a:r>
            <a:endParaRPr lang="en-US" altLang="zh-CN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Whether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individuals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interact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people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who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respond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trolls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associated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tendency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responding.</a:t>
            </a:r>
            <a:endParaRPr lang="en-US" altLang="zh-CN" sz="28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Cumulatively,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individuals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tend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respond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trolls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there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more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responses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trolls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community.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result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stay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same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certain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single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troll.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	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more negative a troll post is, the more likely the post will receive response.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8, 2018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2018 AEJMC ANNUAL CONFERENCE, WASHINGTON DC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27" y="416557"/>
            <a:ext cx="2532185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524" y="1273628"/>
            <a:ext cx="4276276" cy="109401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0" y="3200400"/>
            <a:ext cx="43891200" cy="0"/>
          </a:xfrm>
          <a:prstGeom prst="line">
            <a:avLst/>
          </a:prstGeom>
          <a:ln w="34925" cap="sq" cmpd="tri">
            <a:solidFill>
              <a:schemeClr val="accent1">
                <a:alpha val="49000"/>
              </a:schemeClr>
            </a:solidFill>
            <a:prstDash val="solid"/>
          </a:ln>
          <a:effectLst>
            <a:outerShdw dist="127000" algn="ctr" rotWithShape="0">
              <a:schemeClr val="accent1">
                <a:lumMod val="50000"/>
                <a:alpha val="40000"/>
              </a:schemeClr>
            </a:outerShdw>
            <a:reflection dist="889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2781"/>
              </p:ext>
            </p:extLst>
          </p:nvPr>
        </p:nvGraphicFramePr>
        <p:xfrm>
          <a:off x="22660290" y="13407980"/>
          <a:ext cx="9268970" cy="6624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217"/>
                <a:gridCol w="1164218"/>
                <a:gridCol w="923314"/>
                <a:gridCol w="536437"/>
                <a:gridCol w="967198"/>
                <a:gridCol w="967198"/>
                <a:gridCol w="886596"/>
                <a:gridCol w="644798"/>
                <a:gridCol w="725398"/>
                <a:gridCol w="886596"/>
              </a:tblGrid>
              <a:tr h="257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model 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model 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variable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26523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Outdegree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0.518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0.173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1.679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0.515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0.159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1.673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7121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Indegree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-0.605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0.197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0.546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-0.648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0.523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571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Cumulative response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1.921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0.200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6.828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4288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Previous response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-0.310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0.169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0.733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7146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interaction with response members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-14.632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362.039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3143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Cumlative response in community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1.048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***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0.190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2.851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8575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Previous response in community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0.332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0.116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1.394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53171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Interaction with response members in community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0.514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0.334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1.671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9093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Negativity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1.079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0.971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2.940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2.797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0.858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16.401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31496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Activeness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0.451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0.320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1.570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0.428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0.260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1.534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6523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Network size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-0.038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0.963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-0.064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0.011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0.938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8181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Density residual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0.190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0.078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1.209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0.084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0.063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1.088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8181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Model AIC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422.4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610.2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65236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‘***’ 0.001 ‘**’ 0.01 ‘*’ 0.05 ‘.’ 0.1 ‘ ’ 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0906"/>
              </p:ext>
            </p:extLst>
          </p:nvPr>
        </p:nvGraphicFramePr>
        <p:xfrm>
          <a:off x="33340547" y="4489408"/>
          <a:ext cx="9268969" cy="5998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217"/>
                <a:gridCol w="1020929"/>
                <a:gridCol w="1119441"/>
                <a:gridCol w="668083"/>
                <a:gridCol w="792564"/>
                <a:gridCol w="876746"/>
                <a:gridCol w="967197"/>
                <a:gridCol w="564199"/>
                <a:gridCol w="805997"/>
                <a:gridCol w="886596"/>
              </a:tblGrid>
              <a:tr h="3169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model 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model 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2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variable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z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z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29829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Indegree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0.030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0.484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0.290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0.639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29829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Outdegree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-1.599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0.545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-2.94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-2.406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0.726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-3.32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29829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Cumulative response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-0.280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0.394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-0.71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29829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Previous response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0.362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0.335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28431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Cumulative response in community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2.665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1.282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2.08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33622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Previous response in community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-0.107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0.252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-0.42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59798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interaction with response members in community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1.651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1.342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29829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Negativity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-0.481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1.308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-0.37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-0.744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1.136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-0.66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29829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Activeness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2.142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0.258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8.32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2.569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***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0.382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6.73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29829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Network size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0.014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0.022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0.64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0.025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0.023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31693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Density residual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0.094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0.108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0.076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0.108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31693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Model AIC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95.8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91.6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  <a:tr h="298293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‘***’ 0.001 ‘**’ 0.01 ‘*’ 0.05 ‘.’ 0.1 ‘ ’1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280159" y="11978639"/>
            <a:ext cx="9272016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568" y="8266866"/>
            <a:ext cx="3941064" cy="36491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632" y="8266866"/>
            <a:ext cx="4182982" cy="3648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454" y="14253301"/>
            <a:ext cx="7404100" cy="1854200"/>
          </a:xfrm>
          <a:prstGeom prst="rect">
            <a:avLst/>
          </a:prstGeom>
          <a:ln>
            <a:solidFill>
              <a:schemeClr val="tx1">
                <a:alpha val="14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454" y="16148143"/>
            <a:ext cx="7404100" cy="1422400"/>
          </a:xfrm>
          <a:prstGeom prst="rect">
            <a:avLst/>
          </a:prstGeom>
          <a:ln>
            <a:solidFill>
              <a:schemeClr val="tx1">
                <a:alpha val="14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454" y="17564510"/>
            <a:ext cx="7404100" cy="1760583"/>
          </a:xfrm>
          <a:prstGeom prst="rect">
            <a:avLst/>
          </a:prstGeom>
          <a:ln>
            <a:solidFill>
              <a:schemeClr val="tx1">
                <a:alpha val="14000"/>
              </a:schemeClr>
            </a:solidFill>
          </a:ln>
        </p:spPr>
      </p:pic>
      <p:cxnSp>
        <p:nvCxnSpPr>
          <p:cNvPr id="25" name="Straight Connector 24"/>
          <p:cNvCxnSpPr/>
          <p:nvPr/>
        </p:nvCxnSpPr>
        <p:spPr>
          <a:xfrm>
            <a:off x="22657244" y="11915322"/>
            <a:ext cx="9272016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32559" y="12131039"/>
            <a:ext cx="9272016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339024" y="10696122"/>
            <a:ext cx="9272016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104" y="6538822"/>
            <a:ext cx="5483085" cy="2799306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330" y="4693057"/>
            <a:ext cx="5142278" cy="4419798"/>
          </a:xfrm>
          <a:prstGeom prst="rect">
            <a:avLst/>
          </a:prstGeom>
          <a:ln>
            <a:noFill/>
          </a:ln>
        </p:spPr>
      </p:pic>
      <p:sp>
        <p:nvSpPr>
          <p:cNvPr id="20" name="Oval 19"/>
          <p:cNvSpPr/>
          <p:nvPr/>
        </p:nvSpPr>
        <p:spPr>
          <a:xfrm>
            <a:off x="23095982" y="6271950"/>
            <a:ext cx="3255438" cy="121660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196915" y="5817884"/>
            <a:ext cx="405114" cy="325967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30" idx="2"/>
          </p:cNvCxnSpPr>
          <p:nvPr/>
        </p:nvCxnSpPr>
        <p:spPr>
          <a:xfrm flipV="1">
            <a:off x="26098500" y="5980868"/>
            <a:ext cx="2098415" cy="557954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095982" y="8382000"/>
            <a:ext cx="4058348" cy="956128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032189" y="7574279"/>
            <a:ext cx="802910" cy="45720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3" idx="3"/>
          </p:cNvCxnSpPr>
          <p:nvPr/>
        </p:nvCxnSpPr>
        <p:spPr>
          <a:xfrm flipV="1">
            <a:off x="26659457" y="7964524"/>
            <a:ext cx="1490315" cy="552757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4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6598</TotalTime>
  <Words>876</Words>
  <Application>Microsoft Macintosh PowerPoint</Application>
  <PresentationFormat>Custom</PresentationFormat>
  <Paragraphs>286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Qiusi Sun</dc:creator>
  <cp:lastModifiedBy>Qiusi Sun</cp:lastModifiedBy>
  <cp:revision>80</cp:revision>
  <dcterms:created xsi:type="dcterms:W3CDTF">2018-07-16T21:26:55Z</dcterms:created>
  <dcterms:modified xsi:type="dcterms:W3CDTF">2018-07-24T06:39:47Z</dcterms:modified>
</cp:coreProperties>
</file>