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313" r:id="rId5"/>
    <p:sldId id="311" r:id="rId6"/>
    <p:sldId id="319" r:id="rId7"/>
    <p:sldId id="320" r:id="rId8"/>
    <p:sldId id="324" r:id="rId9"/>
    <p:sldId id="325" r:id="rId10"/>
    <p:sldId id="315" r:id="rId11"/>
    <p:sldId id="326" r:id="rId12"/>
    <p:sldId id="321" r:id="rId13"/>
    <p:sldId id="322" r:id="rId14"/>
    <p:sldId id="318" r:id="rId15"/>
    <p:sldId id="264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3"/>
    <p:restoredTop sz="95853"/>
  </p:normalViewPr>
  <p:slideViewPr>
    <p:cSldViewPr snapToGrid="0" snapToObjects="1">
      <p:cViewPr varScale="1">
        <p:scale>
          <a:sx n="108" d="100"/>
          <a:sy n="108" d="100"/>
        </p:scale>
        <p:origin x="688" y="18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2024/1/1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1E9ED2-F061-0D43-9E56-0AC24EDD8273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A6E-4558-5747-8636-AACB178F7F76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EFC-7293-A642-ACF4-AC2195103737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D54B39-94FB-7C42-9D78-044344000460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41520" y="759097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C666-9098-2C48-ACD8-4076CF08A414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714158" y="759097"/>
            <a:ext cx="835423" cy="83542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14E075D-9507-1E44-9C52-8593257F6940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/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/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B3C7F3-64A3-8E49-A5B5-EBEC479B3716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696B-ABE7-E143-B1C0-DDAF3A6704FD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C65E-6629-3542-9FC9-108CC7CDB254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55C-F6A9-B44E-9801-F57C5385E97D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55C7-81E3-3F40-91AA-4A477421FD10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D94051-2F1F-E441-8619-D3BC0A046072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Rectangle 8"/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/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167A885-2769-6648-8F7B-C374CCFFA861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00573" y="524817"/>
            <a:ext cx="835423" cy="835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tags" Target="../tags/tag6.xml"/><Relationship Id="rId10" Type="http://schemas.openxmlformats.org/officeDocument/2006/relationships/image" Target="../media/image9.png"/><Relationship Id="rId4" Type="http://schemas.openxmlformats.org/officeDocument/2006/relationships/tags" Target="../tags/tag5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Unmanned System health management</a:t>
            </a:r>
            <a:br>
              <a:rPr lang="de-DE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de-DE" dirty="0"/>
              <a:t>邱江杰</a:t>
            </a:r>
            <a:r>
              <a:rPr kumimoji="1" lang="en-US" altLang="zh-CN" dirty="0"/>
              <a:t>, </a:t>
            </a:r>
            <a:r>
              <a:rPr kumimoji="1" lang="zh-CN" altLang="de-DE" dirty="0"/>
              <a:t>胡天祁</a:t>
            </a:r>
            <a:r>
              <a:rPr kumimoji="1" lang="en-US" altLang="zh-CN" dirty="0"/>
              <a:t>, </a:t>
            </a:r>
            <a:r>
              <a:rPr kumimoji="1" lang="zh-CN" altLang="de-DE" dirty="0"/>
              <a:t>姚润徽</a:t>
            </a:r>
            <a:endParaRPr kumimoji="1" lang="en-US" altLang="zh-CN" dirty="0"/>
          </a:p>
          <a:p>
            <a:r>
              <a:rPr kumimoji="1" lang="en-US" altLang="zh-CN" dirty="0"/>
              <a:t>2024/01/02</a:t>
            </a:r>
            <a:endParaRPr kumimoji="1" lang="zh-CN" alt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CBE7AF-2C8D-6F65-8909-5E128E2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2090420"/>
            <a:ext cx="11029315" cy="43414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Simple RNN</a:t>
            </a:r>
          </a:p>
          <a:p>
            <a:pPr lvl="1"/>
            <a:r>
              <a:rPr kumimoji="1" lang="en-US" altLang="zh-CN" dirty="0"/>
              <a:t>Layers, Learning Rate, Batch Size, Optimizer……</a:t>
            </a:r>
          </a:p>
          <a:p>
            <a:r>
              <a:rPr kumimoji="1" lang="en-US" altLang="zh-CN" dirty="0"/>
              <a:t>Add Ensemble </a:t>
            </a:r>
          </a:p>
          <a:p>
            <a:pPr lvl="1"/>
            <a:r>
              <a:rPr kumimoji="1" lang="en-US" altLang="zh-CN" dirty="0"/>
              <a:t>Models Vote to Get the Final Prediction</a:t>
            </a:r>
          </a:p>
          <a:p>
            <a:pPr lvl="0"/>
            <a:r>
              <a:rPr kumimoji="1" lang="en-US" altLang="zh-CN" dirty="0"/>
              <a:t>Use Meta Model</a:t>
            </a:r>
          </a:p>
          <a:p>
            <a:pPr lvl="1"/>
            <a:r>
              <a:rPr kumimoji="1" lang="en-US" altLang="zh-CN" dirty="0"/>
              <a:t>Model Makes Final Prediction Based on the Base Models’ Prediction</a:t>
            </a:r>
          </a:p>
          <a:p>
            <a:pPr lvl="0"/>
            <a:r>
              <a:rPr kumimoji="1" lang="en-US" altLang="zh-CN" dirty="0"/>
              <a:t>Parameter </a:t>
            </a:r>
            <a:r>
              <a:rPr lang="en-US" dirty="0">
                <a:sym typeface="+mn-ea"/>
              </a:rPr>
              <a:t>Tuning</a:t>
            </a:r>
          </a:p>
          <a:p>
            <a:pPr lvl="1"/>
            <a:r>
              <a:rPr lang="en-US" dirty="0">
                <a:sym typeface="+mn-ea"/>
              </a:rPr>
              <a:t>Using </a:t>
            </a:r>
            <a:r>
              <a:rPr lang="en-US" dirty="0" err="1">
                <a:sym typeface="+mn-ea"/>
              </a:rPr>
              <a:t>Optuna</a:t>
            </a:r>
            <a:r>
              <a:rPr lang="en-US" dirty="0">
                <a:sym typeface="+mn-ea"/>
              </a:rPr>
              <a:t> to Find a Set of Parameters Which Maximizes the Accuracy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with rnn and what we get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1AF981-5A81-156E-BC2C-109CDC14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CN" sz="1800" dirty="0">
                <a:sym typeface="+mn-ea"/>
              </a:rPr>
              <a:t>Which Data Should We Select as Features ?</a:t>
            </a:r>
          </a:p>
          <a:p>
            <a:pPr lvl="2"/>
            <a:r>
              <a:rPr kumimoji="1" lang="en-US" altLang="zh-CN" sz="1600" dirty="0">
                <a:sym typeface="+mn-ea"/>
              </a:rPr>
              <a:t>For RNN  we organize the data into a time series matrix while retaining the original features</a:t>
            </a:r>
          </a:p>
          <a:p>
            <a:pPr lvl="2"/>
            <a:r>
              <a:rPr kumimoji="1" lang="en-US" altLang="zh-CN" sz="1600" dirty="0">
                <a:sym typeface="+mn-ea"/>
              </a:rPr>
              <a:t>For traditional machine learning methods, we remove the time column, flatten the data, and use the entire dataset as features</a:t>
            </a:r>
          </a:p>
          <a:p>
            <a:pPr lvl="1"/>
            <a:r>
              <a:rPr kumimoji="1" lang="en-US" altLang="zh-CN" sz="1800" dirty="0">
                <a:sym typeface="+mn-ea"/>
              </a:rPr>
              <a:t>What are the drawbacks of these practices ?</a:t>
            </a:r>
          </a:p>
          <a:p>
            <a:pPr lvl="1"/>
            <a:r>
              <a:rPr kumimoji="1" lang="en-US" altLang="zh-CN" sz="1800" dirty="0">
                <a:sym typeface="+mn-ea"/>
              </a:rPr>
              <a:t>What about PCA ?</a:t>
            </a:r>
          </a:p>
          <a:p>
            <a:pPr lvl="1"/>
            <a:r>
              <a:rPr kumimoji="1" lang="en-US" altLang="zh-CN" sz="1800" dirty="0">
                <a:sym typeface="+mn-ea"/>
              </a:rPr>
              <a:t>How can we visualize the importance of each feature ?</a:t>
            </a:r>
          </a:p>
          <a:p>
            <a:pPr lvl="1"/>
            <a:r>
              <a:rPr kumimoji="1" lang="en-US" altLang="zh-CN" sz="1800" dirty="0">
                <a:sym typeface="+mn-ea"/>
              </a:rPr>
              <a:t>How can we visualize the impact of each feature on the decision ?</a:t>
            </a:r>
          </a:p>
          <a:p>
            <a:pPr lvl="1"/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dirty="0">
              <a:sym typeface="+mn-ea"/>
            </a:endParaRPr>
          </a:p>
          <a:p>
            <a:pPr marL="629920" lvl="2" indent="0">
              <a:buNone/>
            </a:pPr>
            <a:endParaRPr kumimoji="1" lang="en-US" altLang="zh-CN" dirty="0">
              <a:sym typeface="+mn-ea"/>
            </a:endParaRP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What We Found in Feature Engineering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6163E6-8EBE-231F-C7D3-B88D99C1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CN" sz="1800" dirty="0">
                <a:sym typeface="+mn-ea"/>
              </a:rPr>
              <a:t>How can we visualize the importance of each feature ?</a:t>
            </a:r>
          </a:p>
          <a:p>
            <a:pPr lvl="1"/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dirty="0">
              <a:sym typeface="+mn-ea"/>
            </a:endParaRPr>
          </a:p>
          <a:p>
            <a:pPr marL="629920" lvl="2" indent="0">
              <a:buNone/>
            </a:pPr>
            <a:endParaRPr kumimoji="1" lang="en-US" altLang="zh-CN" dirty="0">
              <a:sym typeface="+mn-ea"/>
            </a:endParaRP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What We Found in Feature Engineering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5970" y="2688590"/>
            <a:ext cx="4637405" cy="3169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19445" y="2688590"/>
            <a:ext cx="3051810" cy="1468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909050" y="2696845"/>
            <a:ext cx="3034030" cy="1459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719445" y="4389755"/>
            <a:ext cx="3051810" cy="14687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909050" y="4389755"/>
            <a:ext cx="3034665" cy="146113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C2FF3D-CFDF-B50B-76DE-73969863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CN" sz="1800" dirty="0">
                <a:sym typeface="+mn-ea"/>
              </a:rPr>
              <a:t>How can we visualize the importance of each feature ?</a:t>
            </a:r>
          </a:p>
          <a:p>
            <a:pPr lvl="1"/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dirty="0">
              <a:sym typeface="+mn-ea"/>
            </a:endParaRPr>
          </a:p>
          <a:p>
            <a:pPr marL="629920" lvl="2" indent="0">
              <a:buNone/>
            </a:pPr>
            <a:endParaRPr kumimoji="1" lang="en-US" altLang="zh-CN" dirty="0">
              <a:sym typeface="+mn-ea"/>
            </a:endParaRP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What We Found in Feature Engineering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59525" y="2706370"/>
            <a:ext cx="5039360" cy="3453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17575" y="2706370"/>
            <a:ext cx="5067300" cy="34683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99055" y="6297930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Damage Bad</a:t>
            </a: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8027035" y="6297930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Damage Slight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196D63-E9EA-F482-0209-44140268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Why Do Traditional Machine Learning Methods Outperform Neural Networks ?</a:t>
            </a:r>
          </a:p>
          <a:p>
            <a:r>
              <a:rPr kumimoji="1" lang="en-US" altLang="zh-CN" dirty="0"/>
              <a:t>Why Do These Data Processing Methods Lead to a Decrease in Model Performance ?</a:t>
            </a:r>
          </a:p>
          <a:p>
            <a:pPr lvl="1"/>
            <a:r>
              <a:rPr kumimoji="1" lang="zh-CN" altLang="en-US" sz="1600" dirty="0">
                <a:sym typeface="+mn-ea"/>
              </a:rPr>
              <a:t>Data Augmentation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Anomaly Detection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Shuffle Data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One-Hot Encoding</a:t>
            </a:r>
            <a:endParaRPr kumimoji="1" lang="zh-CN" altLang="en-US" dirty="0"/>
          </a:p>
          <a:p>
            <a:r>
              <a:rPr kumimoji="1" lang="en-US" altLang="zh-CN" dirty="0"/>
              <a:t>What We Found in Feature Engineering ?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2C93E5-1727-D76C-80A3-165172E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 you!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437B79-B4E4-16E5-764A-0DE3DC57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Methods and Results </a:t>
            </a:r>
          </a:p>
          <a:p>
            <a:r>
              <a:rPr lang="en-US" dirty="0"/>
              <a:t>Conclusion and Discussion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F9259-78F5-959C-F056-779E11E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Motivation: intelligent unmanned systems perform tasks in a complex and unknown environment </a:t>
            </a:r>
            <a:r>
              <a:rPr kumimoji="1" lang="en-US" altLang="zh-CN" dirty="0">
                <a:sym typeface="Wingdings" panose="05000000000000000000" pitchFamily="2" charset="2"/>
              </a:rPr>
              <a:t> failures or anomalies can result in severe accidents  fault diagnosis capabilities essential for ensuring safety and reliability</a:t>
            </a:r>
          </a:p>
          <a:p>
            <a:r>
              <a:rPr kumimoji="1" lang="en-US" altLang="zh-CN" dirty="0">
                <a:sym typeface="Wingdings" panose="05000000000000000000" pitchFamily="2" charset="2"/>
              </a:rPr>
              <a:t>Small quadrotor autonomous underwater vehicle (AUV): </a:t>
            </a:r>
          </a:p>
          <a:p>
            <a:pPr lvl="1"/>
            <a:r>
              <a:rPr kumimoji="1" lang="en-US" altLang="zh-CN" dirty="0">
                <a:sym typeface="Wingdings" panose="05000000000000000000" pitchFamily="2" charset="2"/>
              </a:rPr>
              <a:t>investigate and monitor the environment of inland waters (e.g., lakes, reservoirs) </a:t>
            </a:r>
          </a:p>
          <a:p>
            <a:pPr lvl="1"/>
            <a:r>
              <a:rPr kumimoji="1" lang="en-US" altLang="zh-CN" b="1" dirty="0">
                <a:sym typeface="Wingdings" panose="05000000000000000000" pitchFamily="2" charset="2"/>
              </a:rPr>
              <a:t>five health conditions:</a:t>
            </a:r>
            <a:r>
              <a:rPr kumimoji="1" lang="en-US" altLang="zh-CN" dirty="0">
                <a:sym typeface="Wingdings" panose="05000000000000000000" pitchFamily="2" charset="2"/>
              </a:rPr>
              <a:t> normal state (F1), abnormal load (F2), depth sensor failure (F3), major propeller failure (F4), and minor propeller failure (F5). </a:t>
            </a:r>
          </a:p>
          <a:p>
            <a:r>
              <a:rPr kumimoji="1" lang="en-US" altLang="zh-CN" dirty="0">
                <a:sym typeface="Wingdings" panose="05000000000000000000" pitchFamily="2" charset="2"/>
              </a:rPr>
              <a:t>Dataset: 16 different sensors (motor control signals, battery voltage, depth, angular velocity, acceleration, and vehicle attitude information) with 250 data samples for each health conditions  </a:t>
            </a:r>
            <a:r>
              <a:rPr kumimoji="1" lang="en-US" altLang="zh-CN" b="1" dirty="0">
                <a:sym typeface="Wingdings" panose="05000000000000000000" pitchFamily="2" charset="2"/>
              </a:rPr>
              <a:t>1220 data samples</a:t>
            </a:r>
          </a:p>
          <a:p>
            <a:r>
              <a:rPr kumimoji="1" lang="en-US" altLang="zh-CN" b="1" dirty="0">
                <a:sym typeface="Wingdings" panose="05000000000000000000" pitchFamily="2" charset="2"/>
              </a:rPr>
              <a:t>Goal:  A classification algorithm to identify AUV fault situations</a:t>
            </a:r>
          </a:p>
          <a:p>
            <a:pPr marL="0" indent="0">
              <a:buNone/>
            </a:pPr>
            <a:endParaRPr kumimoji="1" lang="en-US" altLang="zh-CN" b="1" dirty="0">
              <a:sym typeface="Wingdings" panose="05000000000000000000" pitchFamily="2" charset="2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E9CDE1-EB0B-57A3-6CAD-E1E2E3C5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1635125"/>
            <a:ext cx="11029315" cy="47967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zh-CN" altLang="en-US" dirty="0"/>
              <a:t>Normalization</a:t>
            </a:r>
          </a:p>
          <a:p>
            <a:pPr lvl="1"/>
            <a:r>
              <a:rPr kumimoji="1" lang="zh-CN" altLang="en-US" dirty="0"/>
              <a:t>Max Scaling</a:t>
            </a:r>
          </a:p>
          <a:p>
            <a:pPr lvl="1"/>
            <a:r>
              <a:rPr kumimoji="1" lang="en-US" altLang="zh-CN" dirty="0"/>
              <a:t>Min-Max Scaling</a:t>
            </a:r>
            <a:endParaRPr kumimoji="1" lang="zh-CN" altLang="en-US" dirty="0"/>
          </a:p>
          <a:p>
            <a:r>
              <a:rPr kumimoji="1" lang="zh-CN" altLang="en-US" dirty="0"/>
              <a:t>Data Augmentation</a:t>
            </a:r>
          </a:p>
          <a:p>
            <a:pPr lvl="1"/>
            <a:r>
              <a:rPr kumimoji="1" lang="zh-CN" altLang="en-US" dirty="0"/>
              <a:t>Sliding Window</a:t>
            </a:r>
            <a:r>
              <a:rPr kumimoji="1" lang="en-US" altLang="zh-CN" dirty="0"/>
              <a:t> Data Augmentation</a:t>
            </a:r>
            <a:endParaRPr kumimoji="1" lang="zh-CN" altLang="en-US" dirty="0"/>
          </a:p>
          <a:p>
            <a:r>
              <a:rPr kumimoji="1" lang="zh-CN" altLang="en-US" dirty="0"/>
              <a:t>Anomaly Detection</a:t>
            </a:r>
          </a:p>
          <a:p>
            <a:pPr lvl="1"/>
            <a:r>
              <a:rPr kumimoji="1" lang="en-US" altLang="zh-CN" sz="1600" dirty="0"/>
              <a:t>Isolation Forest Algorithm</a:t>
            </a:r>
            <a:endParaRPr kumimoji="1" lang="zh-CN" altLang="en-US" dirty="0"/>
          </a:p>
          <a:p>
            <a:r>
              <a:rPr kumimoji="1" lang="zh-CN" altLang="en-US" dirty="0"/>
              <a:t>Shuffle Data</a:t>
            </a:r>
          </a:p>
          <a:p>
            <a:r>
              <a:rPr kumimoji="1" lang="zh-CN" altLang="en-US" dirty="0"/>
              <a:t>One-Hot Encoding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03881A-5166-0B41-40A8-71A70BA4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approach by implementing popular algorithms for classification of time series data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</a:t>
            </a:r>
            <a:endParaRPr lang="en-US" dirty="0"/>
          </a:p>
        </p:txBody>
      </p:sp>
      <p:graphicFrame>
        <p:nvGraphicFramePr>
          <p:cNvPr id="4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40644"/>
              </p:ext>
            </p:extLst>
          </p:nvPr>
        </p:nvGraphicFramePr>
        <p:xfrm>
          <a:off x="686597" y="2724249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Support  Vector Machine: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(1 Conv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(2 Conv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80.0%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ED486C-E784-08E7-68E6-C12E5CF4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CCDC83-76BE-4B81-3F5C-10CD0C1B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estimator that fits a number of decision tree classifiers on various sub-samples of the dataset and uses averaging to improve the predictive accuracy and control overfitting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reduction in variance</a:t>
            </a:r>
          </a:p>
          <a:p>
            <a:r>
              <a:rPr lang="en-US" dirty="0"/>
              <a:t>Small increase in bias and loss of interpretability for performance boost</a:t>
            </a:r>
          </a:p>
          <a:p>
            <a:r>
              <a:rPr lang="en-US" dirty="0" err="1"/>
              <a:t>sklearn.ensemble.RandomForestClassifier</a:t>
            </a:r>
            <a:r>
              <a:rPr lang="en-US" dirty="0"/>
              <a:t> Parameters: 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: number of trees in the forest</a:t>
            </a:r>
          </a:p>
          <a:p>
            <a:pPr lvl="1"/>
            <a:r>
              <a:rPr lang="en-US" dirty="0"/>
              <a:t>Criterion: function to measure the quality of a split (Gini, Entropy or Log Loss)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:  maximum depth of the tree</a:t>
            </a:r>
          </a:p>
          <a:p>
            <a:pPr lvl="1"/>
            <a:r>
              <a:rPr lang="en-US" dirty="0" err="1"/>
              <a:t>Random_state</a:t>
            </a:r>
            <a:r>
              <a:rPr lang="en-US" dirty="0"/>
              <a:t>: controls randomness of the bootstrapping of the samples used when building tree and sampling of the features to consider when looking for the best split at each node 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80D1AF-4012-F027-B388-29462C69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 - </a:t>
            </a:r>
            <a:r>
              <a:rPr lang="en-US" dirty="0"/>
              <a:t>Random Forest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7ED10C-087C-0907-2C64-0C22A5493210}"/>
              </a:ext>
            </a:extLst>
          </p:cNvPr>
          <p:cNvSpPr txBox="1"/>
          <p:nvPr/>
        </p:nvSpPr>
        <p:spPr>
          <a:xfrm>
            <a:off x="1897130" y="19978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F58AFC-F2B1-D4AA-E053-6A0B21BA9E66}"/>
              </a:ext>
            </a:extLst>
          </p:cNvPr>
          <p:cNvSpPr txBox="1"/>
          <p:nvPr/>
        </p:nvSpPr>
        <p:spPr>
          <a:xfrm>
            <a:off x="1000125" y="374332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0AC70-89C0-7C30-92E6-2159977A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7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3845131-59EA-938D-5B0D-EA77D4FB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 - </a:t>
            </a:r>
            <a:r>
              <a:rPr lang="en-US" dirty="0"/>
              <a:t>Random Forest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30F6C6-49F0-C3F6-8116-44DAC3F10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9" r="13530"/>
          <a:stretch/>
        </p:blipFill>
        <p:spPr>
          <a:xfrm>
            <a:off x="6883131" y="2043664"/>
            <a:ext cx="4832619" cy="43794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24F5BD-DF4D-3F6D-0A98-7EFE545A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00" y="3668095"/>
            <a:ext cx="4431082" cy="27474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115BBBD-A0B5-3E5B-79CB-D24489CC3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1838211"/>
            <a:ext cx="6033922" cy="161033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6B94D98-DE20-097C-BD5A-A7B46589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33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81194" y="2180499"/>
            <a:ext cx="11029615" cy="29096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For each type of damage, we have developed a </a:t>
            </a:r>
            <a:r>
              <a:rPr kumimoji="1" lang="en-US" altLang="zh-CN" dirty="0">
                <a:sym typeface="Wingdings" pitchFamily="2" charset="2"/>
              </a:rPr>
              <a:t>Random Forest Classifier </a:t>
            </a:r>
            <a:r>
              <a:rPr lang="en-US" dirty="0">
                <a:sym typeface="Wingdings" panose="05000000000000000000" pitchFamily="2" charset="2"/>
              </a:rPr>
              <a:t>to decide whether an object is of this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method: Multiple classifier</a:t>
            </a:r>
            <a:endParaRPr lang="en-US" dirty="0"/>
          </a:p>
        </p:txBody>
      </p:sp>
      <p:graphicFrame>
        <p:nvGraphicFramePr>
          <p:cNvPr id="4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88819"/>
              </p:ext>
            </p:extLst>
          </p:nvPr>
        </p:nvGraphicFramePr>
        <p:xfrm>
          <a:off x="686597" y="2724249"/>
          <a:ext cx="6511290" cy="22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81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AddWeight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PressureGain_constant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PropellerDamage_bad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PropellerDamage_slight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DB08A4B-54FA-0767-BE2B-ECF70BC8E311}"/>
              </a:ext>
            </a:extLst>
          </p:cNvPr>
          <p:cNvSpPr txBox="1"/>
          <p:nvPr/>
        </p:nvSpPr>
        <p:spPr>
          <a:xfrm>
            <a:off x="581191" y="5033746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A71D0F-EB10-519D-8584-8E68193A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2090420"/>
            <a:ext cx="11029315" cy="43414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Classify Method I:</a:t>
            </a:r>
          </a:p>
          <a:p>
            <a:pPr lvl="1"/>
            <a:r>
              <a:rPr kumimoji="1" lang="en-US" altLang="zh-CN" dirty="0"/>
              <a:t>For each object, we first decide if it can be classified into a single type using the 5 classifiers of the 5 types (Step 1)</a:t>
            </a:r>
          </a:p>
          <a:p>
            <a:pPr lvl="1"/>
            <a:r>
              <a:rPr kumimoji="1" lang="en-US" altLang="zh-CN" dirty="0"/>
              <a:t>If the object classification is ambiguous, use the random forest classifier developed before to decide its type (Step 2)</a:t>
            </a:r>
          </a:p>
          <a:p>
            <a:pPr lvl="1"/>
            <a:r>
              <a:rPr kumimoji="1" lang="en-US" altLang="zh-CN" b="1" dirty="0"/>
              <a:t>Accuracy for classes </a:t>
            </a:r>
            <a:r>
              <a:rPr lang="en-US" altLang="zh-CN" b="1" dirty="0"/>
              <a:t>‘</a:t>
            </a:r>
            <a:r>
              <a:rPr lang="en-US" altLang="zh-CN" b="1" dirty="0" err="1"/>
              <a:t>AddWeight</a:t>
            </a:r>
            <a:r>
              <a:rPr lang="en-US" altLang="zh-CN" b="1" dirty="0"/>
              <a:t>’ and ‘</a:t>
            </a:r>
            <a:r>
              <a:rPr lang="en-US" altLang="zh-CN" sz="1600" b="1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PressureGain_constant</a:t>
            </a:r>
            <a:r>
              <a:rPr lang="en-US" altLang="zh-CN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en-US" altLang="zh-CN" b="1" dirty="0">
                <a:solidFill>
                  <a:schemeClr val="dk1"/>
                </a:solidFill>
              </a:rPr>
              <a:t>improved</a:t>
            </a:r>
            <a:endParaRPr kumimoji="1" lang="en-US" altLang="zh-CN" b="1" dirty="0"/>
          </a:p>
          <a:p>
            <a:r>
              <a:rPr kumimoji="1" lang="en-US" altLang="zh-CN" dirty="0"/>
              <a:t>Classify Method II:</a:t>
            </a:r>
          </a:p>
          <a:p>
            <a:pPr lvl="1"/>
            <a:r>
              <a:rPr kumimoji="1" lang="en-US" altLang="zh-CN" dirty="0">
                <a:solidFill>
                  <a:schemeClr val="dk1"/>
                </a:solidFill>
              </a:rPr>
              <a:t>Adaption: use improved classifiers from Method 1 </a:t>
            </a:r>
            <a:r>
              <a:rPr kumimoji="1" lang="en-US" altLang="zh-CN" dirty="0">
                <a:solidFill>
                  <a:schemeClr val="dk1"/>
                </a:solidFill>
                <a:sym typeface="Wingdings" pitchFamily="2" charset="2"/>
              </a:rPr>
              <a:t> f</a:t>
            </a:r>
            <a:r>
              <a:rPr kumimoji="1" lang="en-US" altLang="zh-CN" dirty="0"/>
              <a:t>or others, use the original </a:t>
            </a:r>
            <a:r>
              <a:rPr kumimoji="1" lang="en-US" altLang="zh-CN" dirty="0">
                <a:sym typeface="Wingdings" pitchFamily="2" charset="2"/>
              </a:rPr>
              <a:t>Random Forest Classifier </a:t>
            </a:r>
          </a:p>
          <a:p>
            <a:pPr lvl="1"/>
            <a:r>
              <a:rPr kumimoji="1" lang="en-US" altLang="zh-CN" dirty="0"/>
              <a:t>Accuracy: </a:t>
            </a:r>
            <a:r>
              <a:rPr kumimoji="1" lang="en-US" altLang="zh-CN" b="1" dirty="0"/>
              <a:t>97.1%</a:t>
            </a:r>
            <a:r>
              <a:rPr kumimoji="1" lang="en-US" altLang="zh-CN" dirty="0"/>
              <a:t> each </a:t>
            </a:r>
            <a:r>
              <a:rPr kumimoji="1" lang="en-US" altLang="zh-CN" dirty="0">
                <a:sym typeface="Wingdings" pitchFamily="2" charset="2"/>
              </a:rPr>
              <a:t>(vs. Random Forest Classifier: 97.5%)</a:t>
            </a:r>
            <a:endParaRPr kumimoji="1" lang="en-US" altLang="zh-CN" dirty="0"/>
          </a:p>
          <a:p>
            <a:pPr marL="0" lvl="0" indent="0">
              <a:buNone/>
            </a:pPr>
            <a:r>
              <a:rPr kumimoji="1" lang="en-US" b="1" dirty="0">
                <a:sym typeface="Wingdings" pitchFamily="2" charset="2"/>
              </a:rPr>
              <a:t> </a:t>
            </a:r>
            <a:r>
              <a:rPr kumimoji="1" lang="en-US" b="1" dirty="0">
                <a:sym typeface="+mn-ea"/>
              </a:rPr>
              <a:t>No improvement</a:t>
            </a:r>
            <a:endParaRPr kumimoji="1"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method: Multiple classifier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D7F03A-7A99-CCF6-AFBF-3BBE73FD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EyNjRiOGVjNGQ4OGM0YzEzYzQ1MWZkNTM4MWNiNm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Macintosh PowerPoint</Application>
  <PresentationFormat>Breitbild</PresentationFormat>
  <Paragraphs>138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等线</vt:lpstr>
      <vt:lpstr>Gill Sans MT</vt:lpstr>
      <vt:lpstr>Wingdings</vt:lpstr>
      <vt:lpstr>Wingdings 2</vt:lpstr>
      <vt:lpstr>清华简约主题-留边-16:9</vt:lpstr>
      <vt:lpstr>Unmanned System health management </vt:lpstr>
      <vt:lpstr>TABLE OF CONTENT</vt:lpstr>
      <vt:lpstr>Background Introduction</vt:lpstr>
      <vt:lpstr>Data pre-Processing</vt:lpstr>
      <vt:lpstr>Methods and results</vt:lpstr>
      <vt:lpstr>Methods and results - Random Forest</vt:lpstr>
      <vt:lpstr>Methods and results - Random Forest</vt:lpstr>
      <vt:lpstr>Other method: Multiple classifier</vt:lpstr>
      <vt:lpstr>Other method: Multiple classifier</vt:lpstr>
      <vt:lpstr>What we do with rnn and what we get</vt:lpstr>
      <vt:lpstr>What We Found in Feature Engineering</vt:lpstr>
      <vt:lpstr>What We Found in Feature Engineering</vt:lpstr>
      <vt:lpstr>What We Found in Feature Engineering</vt:lpstr>
      <vt:lpstr>conclusion and 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Hu, Kevin</cp:lastModifiedBy>
  <cp:revision>1191</cp:revision>
  <cp:lastPrinted>2020-04-04T02:50:00Z</cp:lastPrinted>
  <dcterms:created xsi:type="dcterms:W3CDTF">2020-01-04T07:43:00Z</dcterms:created>
  <dcterms:modified xsi:type="dcterms:W3CDTF">2024-01-01T04:28:57Z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7D97D375595D4624B2A3BA49BE84E1B4_12</vt:lpwstr>
  </property>
  <property fmtid="{D5CDD505-2E9C-101B-9397-08002B2CF9AE}" pid="3" name="KSOProductBuildVer">
    <vt:lpwstr>2052-12.1.0.16120</vt:lpwstr>
  </property>
</Properties>
</file>