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7"/>
  </p:notesMasterIdLst>
  <p:sldIdLst>
    <p:sldId id="256" r:id="rId2"/>
    <p:sldId id="258" r:id="rId3"/>
    <p:sldId id="260" r:id="rId4"/>
    <p:sldId id="311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DFF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1"/>
    <p:restoredTop sz="86350"/>
  </p:normalViewPr>
  <p:slideViewPr>
    <p:cSldViewPr snapToGrid="0" snapToObjects="1">
      <p:cViewPr varScale="1">
        <p:scale>
          <a:sx n="96" d="100"/>
          <a:sy n="96" d="100"/>
        </p:scale>
        <p:origin x="1112" y="176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2023/12/27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11C919A1-7361-1F44-B599-7E9DB3DD7A32}"/>
              </a:ext>
            </a:extLst>
          </p:cNvPr>
          <p:cNvSpPr/>
          <p:nvPr userDrawn="1"/>
        </p:nvSpPr>
        <p:spPr>
          <a:xfrm>
            <a:off x="378178" y="1750294"/>
            <a:ext cx="11435645" cy="2323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27E11570-1C13-394D-8C65-136BC3D04ED2}"/>
              </a:ext>
            </a:extLst>
          </p:cNvPr>
          <p:cNvSpPr/>
          <p:nvPr userDrawn="1"/>
        </p:nvSpPr>
        <p:spPr>
          <a:xfrm>
            <a:off x="8382000" y="4155707"/>
            <a:ext cx="3431823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FB5F265-5FC7-B54E-AB48-4D8DA46E458F}"/>
              </a:ext>
            </a:extLst>
          </p:cNvPr>
          <p:cNvSpPr/>
          <p:nvPr userDrawn="1"/>
        </p:nvSpPr>
        <p:spPr>
          <a:xfrm>
            <a:off x="378177" y="4155707"/>
            <a:ext cx="7918756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9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2023/12/27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9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3" y="246213"/>
            <a:ext cx="2538904" cy="107441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6" y="1921565"/>
            <a:ext cx="10993549" cy="1961322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4352306"/>
            <a:ext cx="10993546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F9AFCA-0D8E-7C4B-9EE4-15258FA226B6}"/>
              </a:ext>
            </a:extLst>
          </p:cNvPr>
          <p:cNvSpPr/>
          <p:nvPr userDrawn="1"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93E312-E758-E548-90FC-22E1E7EC6CCE}"/>
              </a:ext>
            </a:extLst>
          </p:cNvPr>
          <p:cNvSpPr/>
          <p:nvPr userDrawn="1"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D8F7654-F738-DB4A-BDC9-C147359A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2023/12/27</a:t>
            </a:fld>
            <a:endParaRPr kumimoji="1" lang="zh-CN" alt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9875D8-CF05-584E-A606-B0C7A6C6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FDE4144-AE9C-764C-8F13-6FBD3DFF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AA848F8-630D-E443-AA17-338684B167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10741520" y="759097"/>
            <a:ext cx="835423" cy="83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C91EB146-E429-F542-B185-DC14BCA9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D2AB89F7-7C87-3347-A0CB-FCEE9D36F083}"/>
              </a:ext>
            </a:extLst>
          </p:cNvPr>
          <p:cNvSpPr>
            <a:spLocks noChangeAspect="1"/>
          </p:cNvSpPr>
          <p:nvPr userDrawn="1"/>
        </p:nvSpPr>
        <p:spPr>
          <a:xfrm>
            <a:off x="564440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2DDD330-FA82-EF43-849A-7ADBF95B75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714158" y="759097"/>
            <a:ext cx="835423" cy="83542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89" y="1137355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2023/12/27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774" y="1964074"/>
            <a:ext cx="2568408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5609871-59AA-714A-B688-568A52C6B22B}"/>
              </a:ext>
            </a:extLst>
          </p:cNvPr>
          <p:cNvSpPr/>
          <p:nvPr userDrawn="1"/>
        </p:nvSpPr>
        <p:spPr>
          <a:xfrm rot="5400000">
            <a:off x="2678806" y="5475222"/>
            <a:ext cx="1800000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1598806" y="2538272"/>
            <a:ext cx="3960000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7DE89DA6-356D-194E-8935-6C10024491A7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4DB8D1A-12A8-B34E-ABB0-AFDEDA44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8C8D98C-AAE6-6D4F-8FDD-A93E2E112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3894592-A78C-994C-A7F8-16460B6D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2023/12/27</a:t>
            </a:fld>
            <a:endParaRPr kumimoji="1" lang="zh-CN" alt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620A79B4-2346-8146-8C5E-F662BBFF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187CC3-F105-CE4C-957B-55AE9DA6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4B7B0FB-2B7D-854A-BFC8-CA2B184B6C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10666843" y="5353675"/>
            <a:ext cx="835423" cy="83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2023/12/27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2023/12/27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5F10BF9-D5CD-1D48-BAAA-1C82ACBE3EEC}"/>
              </a:ext>
            </a:extLst>
          </p:cNvPr>
          <p:cNvSpPr/>
          <p:nvPr userDrawn="1"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91DCB4B-F7F0-EB42-A850-558FBD4EBF7E}"/>
              </a:ext>
            </a:extLst>
          </p:cNvPr>
          <p:cNvSpPr/>
          <p:nvPr userDrawn="1"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C278D8D-4BDA-514C-BBD8-4B99228D3B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10666843" y="5353675"/>
            <a:ext cx="835423" cy="8354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8"/>
            <a:ext cx="4708931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2023/12/27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E1DFE2"/>
            </a:gs>
            <a:gs pos="50000">
              <a:schemeClr val="bg1">
                <a:lumMod val="95000"/>
              </a:schemeClr>
            </a:gs>
            <a:gs pos="100000">
              <a:srgbClr val="E1DFE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465EDF8-BCFD-134D-9B0D-9430B7390985}"/>
              </a:ext>
            </a:extLst>
          </p:cNvPr>
          <p:cNvSpPr>
            <a:spLocks noChangeAspect="1"/>
          </p:cNvSpPr>
          <p:nvPr userDrawn="1"/>
        </p:nvSpPr>
        <p:spPr>
          <a:xfrm>
            <a:off x="389467" y="347880"/>
            <a:ext cx="11413067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4928"/>
            <a:ext cx="10119381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EB4E09BB-6BE0-EA44-AA53-9AE037BE7450}"/>
              </a:ext>
            </a:extLst>
          </p:cNvPr>
          <p:cNvSpPr/>
          <p:nvPr userDrawn="1"/>
        </p:nvSpPr>
        <p:spPr>
          <a:xfrm>
            <a:off x="8144933" y="15921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F762D50-DB36-754B-B4EC-1EBF590E4A4F}"/>
              </a:ext>
            </a:extLst>
          </p:cNvPr>
          <p:cNvSpPr/>
          <p:nvPr userDrawn="1"/>
        </p:nvSpPr>
        <p:spPr>
          <a:xfrm>
            <a:off x="389467" y="15921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2023/12/27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D451767-2F75-4E41-AC6B-6A5B92D938A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10700573" y="524817"/>
            <a:ext cx="835423" cy="83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Unmanned System health management</a:t>
            </a:r>
            <a:br>
              <a:rPr lang="de-DE" dirty="0"/>
            </a:b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de-DE" dirty="0"/>
              <a:t>邱江杰</a:t>
            </a:r>
            <a:r>
              <a:rPr kumimoji="1" lang="en-US" altLang="zh-CN" dirty="0"/>
              <a:t>, </a:t>
            </a:r>
            <a:r>
              <a:rPr kumimoji="1" lang="zh-CN" altLang="de-DE" dirty="0"/>
              <a:t>胡天祁</a:t>
            </a:r>
            <a:r>
              <a:rPr kumimoji="1" lang="en-US" altLang="zh-CN" dirty="0"/>
              <a:t>, </a:t>
            </a:r>
            <a:r>
              <a:rPr kumimoji="1" lang="zh-CN" altLang="de-DE" dirty="0"/>
              <a:t>姚润徽</a:t>
            </a:r>
            <a:endParaRPr kumimoji="1" lang="en-US" altLang="zh-CN" dirty="0"/>
          </a:p>
          <a:p>
            <a:r>
              <a:rPr kumimoji="1" lang="en-US" altLang="zh-CN" dirty="0"/>
              <a:t>2024/01/02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54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 OF CONTENT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Introduction</a:t>
            </a:r>
          </a:p>
          <a:p>
            <a:r>
              <a:rPr lang="en-US" dirty="0"/>
              <a:t>Approach </a:t>
            </a:r>
          </a:p>
          <a:p>
            <a:r>
              <a:rPr lang="en-US" dirty="0"/>
              <a:t>Parameter Tuning</a:t>
            </a:r>
          </a:p>
          <a:p>
            <a:r>
              <a:rPr lang="en-US" dirty="0"/>
              <a:t>Classification Results </a:t>
            </a:r>
          </a:p>
        </p:txBody>
      </p:sp>
    </p:spTree>
    <p:extLst>
      <p:ext uri="{BB962C8B-B14F-4D97-AF65-F5344CB8AC3E}">
        <p14:creationId xmlns:p14="http://schemas.microsoft.com/office/powerpoint/2010/main" val="74923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0E1DE6-4AA7-1948-9434-A4F2353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Motivation: intelligent unmanned systems perform tasks in a complex and unknown environment </a:t>
            </a:r>
            <a:r>
              <a:rPr kumimoji="1" lang="en-US" altLang="zh-CN" dirty="0">
                <a:sym typeface="Wingdings" pitchFamily="2" charset="2"/>
              </a:rPr>
              <a:t> failures or anomalies can result in severe accidents  fault diagnosis capabilities essential for ensuring safety and reliability</a:t>
            </a:r>
          </a:p>
          <a:p>
            <a:r>
              <a:rPr kumimoji="1" lang="en-US" altLang="zh-CN" dirty="0">
                <a:sym typeface="Wingdings" pitchFamily="2" charset="2"/>
              </a:rPr>
              <a:t>Small quadrotor autonomous underwater vehicle (AUV): </a:t>
            </a:r>
          </a:p>
          <a:p>
            <a:pPr lvl="1"/>
            <a:r>
              <a:rPr kumimoji="1" lang="en-US" altLang="zh-CN" dirty="0">
                <a:sym typeface="Wingdings" pitchFamily="2" charset="2"/>
              </a:rPr>
              <a:t>investigate and monitor the environment of inland waters (e.g., lakes, reservoirs) </a:t>
            </a:r>
          </a:p>
          <a:p>
            <a:pPr lvl="1"/>
            <a:r>
              <a:rPr kumimoji="1" lang="en-US" altLang="zh-CN" b="1" dirty="0">
                <a:sym typeface="Wingdings" pitchFamily="2" charset="2"/>
              </a:rPr>
              <a:t>five health conditions:</a:t>
            </a:r>
            <a:r>
              <a:rPr kumimoji="1" lang="en-US" altLang="zh-CN" dirty="0">
                <a:sym typeface="Wingdings" pitchFamily="2" charset="2"/>
              </a:rPr>
              <a:t> normal state (F1), abnormal load (F2), depth sensor failure (F3), major propeller failure (F4), and minor propeller failure (F5). </a:t>
            </a:r>
          </a:p>
          <a:p>
            <a:r>
              <a:rPr kumimoji="1" lang="en-US" altLang="zh-CN" dirty="0">
                <a:sym typeface="Wingdings" pitchFamily="2" charset="2"/>
              </a:rPr>
              <a:t>Dataset: 16 different sensors (motor control signals, battery voltage, depth, angular velocity, acceleration, and vehicle attitude information) with 250 data samples for each health conditions  </a:t>
            </a:r>
            <a:r>
              <a:rPr kumimoji="1" lang="en-US" altLang="zh-CN" b="1" dirty="0">
                <a:sym typeface="Wingdings" pitchFamily="2" charset="2"/>
              </a:rPr>
              <a:t>1220 data samples</a:t>
            </a:r>
          </a:p>
          <a:p>
            <a:r>
              <a:rPr kumimoji="1" lang="en-US" altLang="zh-CN" b="1" dirty="0">
                <a:sym typeface="Wingdings" pitchFamily="2" charset="2"/>
              </a:rPr>
              <a:t>Goal:  A classification algorithm to identify AUV fault situations</a:t>
            </a:r>
          </a:p>
          <a:p>
            <a:pPr marL="0" indent="0">
              <a:buNone/>
            </a:pPr>
            <a:endParaRPr kumimoji="1" lang="en-US" altLang="zh-CN" b="1" dirty="0">
              <a:sym typeface="Wingdings" pitchFamily="2" charset="2"/>
            </a:endParaRP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4603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238011-4D63-9CC3-6A5B-ACD3D1689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approach by implementing popular algorithms for classification of time series data 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5C653EC-7CD9-3EA9-C26D-B786688A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Approach</a:t>
            </a:r>
            <a:endParaRPr lang="en-US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753217D0-035E-F40A-577F-B4FD45131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478394"/>
              </p:ext>
            </p:extLst>
          </p:nvPr>
        </p:nvGraphicFramePr>
        <p:xfrm>
          <a:off x="686597" y="2724249"/>
          <a:ext cx="81280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1454381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102357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799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23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ym typeface="Wingdings" pitchFamily="2" charset="2"/>
                        </a:rPr>
                        <a:t>Random Forest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62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itchFamily="2" charset="2"/>
                        </a:rPr>
                        <a:t>Support  Vector Machine: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428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itchFamily="2" charset="2"/>
                        </a:rPr>
                        <a:t>Bagging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???????????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75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 (1 Conv Layer)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 (2 Conv Layer)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04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796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37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Thank you!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3308298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留边-16:9">
  <a:themeElements>
    <a:clrScheme name="自定义 4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C2F7D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219</Words>
  <Application>Microsoft Macintosh PowerPoint</Application>
  <PresentationFormat>Breitbild</PresentationFormat>
  <Paragraphs>34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等线</vt:lpstr>
      <vt:lpstr>Gill Sans MT</vt:lpstr>
      <vt:lpstr>Wingdings</vt:lpstr>
      <vt:lpstr>Wingdings 2</vt:lpstr>
      <vt:lpstr>清华简约主题-留边-16:9</vt:lpstr>
      <vt:lpstr>Unmanned System health management </vt:lpstr>
      <vt:lpstr>TABLE OF CONTENT</vt:lpstr>
      <vt:lpstr>Background Introduction</vt:lpstr>
      <vt:lpstr>Approach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Hu, Kevin</cp:lastModifiedBy>
  <cp:revision>1170</cp:revision>
  <cp:lastPrinted>2020-04-04T02:50:47Z</cp:lastPrinted>
  <dcterms:created xsi:type="dcterms:W3CDTF">2020-01-04T07:43:38Z</dcterms:created>
  <dcterms:modified xsi:type="dcterms:W3CDTF">2023-12-27T06:00:12Z</dcterms:modified>
</cp:coreProperties>
</file>