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0" r:id="rId5"/>
    <p:sldId id="313" r:id="rId6"/>
    <p:sldId id="311" r:id="rId8"/>
    <p:sldId id="315" r:id="rId9"/>
    <p:sldId id="314" r:id="rId10"/>
    <p:sldId id="317" r:id="rId11"/>
    <p:sldId id="316" r:id="rId12"/>
    <p:sldId id="318" r:id="rId13"/>
    <p:sldId id="264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86350"/>
  </p:normalViewPr>
  <p:slideViewPr>
    <p:cSldViewPr snapToGrid="0" snapToObjects="1">
      <p:cViewPr varScale="1">
        <p:scale>
          <a:sx n="96" d="100"/>
          <a:sy n="96" d="100"/>
        </p:scale>
        <p:origin x="1112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/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Rectangle 8"/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/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Unmanned System health management</a:t>
            </a:r>
            <a:br>
              <a:rPr lang="de-DE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de-DE" dirty="0"/>
              <a:t>邱江杰</a:t>
            </a:r>
            <a:r>
              <a:rPr kumimoji="1" lang="en-US" altLang="zh-CN" dirty="0"/>
              <a:t>, </a:t>
            </a:r>
            <a:r>
              <a:rPr kumimoji="1" lang="zh-CN" altLang="de-DE" dirty="0"/>
              <a:t>胡天祁</a:t>
            </a:r>
            <a:r>
              <a:rPr kumimoji="1" lang="en-US" altLang="zh-CN" dirty="0"/>
              <a:t>, </a:t>
            </a:r>
            <a:r>
              <a:rPr kumimoji="1" lang="zh-CN" altLang="de-DE" dirty="0"/>
              <a:t>姚润徽</a:t>
            </a:r>
            <a:endParaRPr kumimoji="1" lang="en-US" altLang="zh-CN" dirty="0"/>
          </a:p>
          <a:p>
            <a:r>
              <a:rPr kumimoji="1" lang="en-US" altLang="zh-CN" dirty="0"/>
              <a:t>2024/01/02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Why Do Traditional Machine Learning Methods Outperform Neural Networks ?</a:t>
            </a:r>
            <a:endParaRPr kumimoji="1" lang="en-US" altLang="zh-CN" dirty="0"/>
          </a:p>
          <a:p>
            <a:r>
              <a:rPr kumimoji="1" lang="en-US" altLang="zh-CN" dirty="0"/>
              <a:t>Why Do These Data Processing Methods Lead to a Decrease in Model Performance ?</a:t>
            </a:r>
            <a:endParaRPr kumimoji="1" lang="en-US" altLang="zh-CN" dirty="0"/>
          </a:p>
          <a:p>
            <a:pPr lvl="1"/>
            <a:r>
              <a:rPr kumimoji="1" lang="zh-CN" altLang="en-US" sz="1600" dirty="0">
                <a:sym typeface="+mn-ea"/>
              </a:rPr>
              <a:t>Data Augmentation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Anomaly Detection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Shuffle Data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One-Hot Encoding</a:t>
            </a:r>
            <a:endParaRPr kumimoji="1" lang="zh-CN" altLang="en-US" dirty="0"/>
          </a:p>
          <a:p>
            <a:r>
              <a:rPr kumimoji="1" lang="en-US" altLang="zh-CN" dirty="0"/>
              <a:t>What We Found </a:t>
            </a:r>
            <a:r>
              <a:rPr kumimoji="1" lang="en-US" altLang="zh-CN" dirty="0"/>
              <a:t>in Feature Engineering ?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 you!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  <a:endParaRPr lang="en-US" dirty="0"/>
          </a:p>
          <a:p>
            <a:r>
              <a:rPr lang="en-US" dirty="0"/>
              <a:t>Data Pre-Processing</a:t>
            </a:r>
            <a:endParaRPr lang="en-US" dirty="0"/>
          </a:p>
          <a:p>
            <a:r>
              <a:rPr lang="en-US" dirty="0"/>
              <a:t>Methods and Results </a:t>
            </a:r>
            <a:endParaRPr lang="en-US" dirty="0"/>
          </a:p>
          <a:p>
            <a:r>
              <a:rPr lang="en-US" dirty="0"/>
              <a:t>Conclusion and Discussion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Motivation: intelligent unmanned systems perform tasks in a complex and unknown environment </a:t>
            </a:r>
            <a:r>
              <a:rPr kumimoji="1" lang="en-US" altLang="zh-CN" dirty="0">
                <a:sym typeface="Wingdings" panose="05000000000000000000" pitchFamily="2" charset="2"/>
              </a:rPr>
              <a:t> failures or anomalies can result in severe accidents  fault diagnosis capabilities essential for ensuring safety and reliability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>
                <a:sym typeface="Wingdings" panose="05000000000000000000" pitchFamily="2" charset="2"/>
              </a:rPr>
              <a:t>Small quadrotor autonomous underwater vehicle (AUV): 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r>
              <a:rPr kumimoji="1" lang="en-US" altLang="zh-CN" dirty="0">
                <a:sym typeface="Wingdings" panose="05000000000000000000" pitchFamily="2" charset="2"/>
              </a:rPr>
              <a:t>investigate and monitor the environment of inland waters (e.g., lakes, reservoirs) 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r>
              <a:rPr kumimoji="1" lang="en-US" altLang="zh-CN" b="1" dirty="0">
                <a:sym typeface="Wingdings" panose="05000000000000000000" pitchFamily="2" charset="2"/>
              </a:rPr>
              <a:t>five health conditions:</a:t>
            </a:r>
            <a:r>
              <a:rPr kumimoji="1" lang="en-US" altLang="zh-CN" dirty="0">
                <a:sym typeface="Wingdings" panose="05000000000000000000" pitchFamily="2" charset="2"/>
              </a:rPr>
              <a:t> normal state (F1), abnormal load (F2), depth sensor failure (F3), major propeller failure (F4), and minor propeller failure (F5). 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>
                <a:sym typeface="Wingdings" panose="05000000000000000000" pitchFamily="2" charset="2"/>
              </a:rPr>
              <a:t>Dataset: 16 different sensors (motor control signals, battery voltage, depth, angular velocity, acceleration, and vehicle attitude information) with 250 data samples for each health conditions  </a:t>
            </a:r>
            <a:r>
              <a:rPr kumimoji="1" lang="en-US" altLang="zh-CN" b="1" dirty="0">
                <a:sym typeface="Wingdings" panose="05000000000000000000" pitchFamily="2" charset="2"/>
              </a:rPr>
              <a:t>1220 data samples</a:t>
            </a:r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b="1" dirty="0">
                <a:sym typeface="Wingdings" panose="05000000000000000000" pitchFamily="2" charset="2"/>
              </a:rPr>
              <a:t>Goal:  A classification algorithm to identify AUV fault situations</a:t>
            </a:r>
            <a:endParaRPr kumimoji="1" lang="en-US" altLang="zh-C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kumimoji="1" lang="en-US" altLang="zh-CN" b="1" dirty="0">
              <a:sym typeface="Wingdings" panose="05000000000000000000" pitchFamily="2" charset="2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1635125"/>
            <a:ext cx="11029315" cy="4796790"/>
          </a:xfrm>
        </p:spPr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zh-CN" altLang="en-US" dirty="0"/>
              <a:t>Normalization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Max Scaling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Min-Max Scaling</a:t>
            </a:r>
            <a:endParaRPr kumimoji="1" lang="zh-CN" altLang="en-US" dirty="0"/>
          </a:p>
          <a:p>
            <a:r>
              <a:rPr kumimoji="1" lang="zh-CN" altLang="en-US" dirty="0"/>
              <a:t>Data Augmentation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Sliding Window</a:t>
            </a:r>
            <a:r>
              <a:rPr kumimoji="1" lang="en-US" altLang="zh-CN" dirty="0"/>
              <a:t> Data Augmentation</a:t>
            </a:r>
            <a:endParaRPr kumimoji="1" lang="zh-CN" altLang="en-US" dirty="0"/>
          </a:p>
          <a:p>
            <a:r>
              <a:rPr kumimoji="1" lang="zh-CN" altLang="en-US" dirty="0"/>
              <a:t>Anomaly Detection</a:t>
            </a:r>
            <a:endParaRPr kumimoji="1" lang="zh-CN" altLang="en-US" dirty="0"/>
          </a:p>
          <a:p>
            <a:pPr lvl="1"/>
            <a:r>
              <a:rPr kumimoji="1" lang="en-US" altLang="zh-CN" sz="1600" dirty="0"/>
              <a:t>Isolation Forest </a:t>
            </a:r>
            <a:r>
              <a:rPr kumimoji="1" lang="en-US" altLang="zh-CN" sz="1600" dirty="0"/>
              <a:t>Algorithm</a:t>
            </a:r>
            <a:endParaRPr kumimoji="1" lang="zh-CN" altLang="en-US" dirty="0"/>
          </a:p>
          <a:p>
            <a:r>
              <a:rPr kumimoji="1" lang="zh-CN" altLang="en-US" dirty="0"/>
              <a:t>Shuffle Data</a:t>
            </a:r>
            <a:endParaRPr kumimoji="1" lang="zh-CN" altLang="en-US" dirty="0"/>
          </a:p>
          <a:p>
            <a:r>
              <a:rPr kumimoji="1" lang="zh-CN" altLang="en-US" dirty="0"/>
              <a:t>One-Hot Encoding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approach by implementing popular algorithms for classification of time series data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</a:t>
            </a:r>
            <a:endParaRPr lang="en-US" dirty="0"/>
          </a:p>
        </p:txBody>
      </p:sp>
      <p:graphicFrame>
        <p:nvGraphicFramePr>
          <p:cNvPr id="4" name="Tabelle 4"/>
          <p:cNvGraphicFramePr>
            <a:graphicFrameLocks noGrp="1"/>
          </p:cNvGraphicFramePr>
          <p:nvPr/>
        </p:nvGraphicFramePr>
        <p:xfrm>
          <a:off x="686597" y="2724249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96.7%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Support  Vector Machine: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???????????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(1 Conv Layer)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(2 Conv Layer)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80.0%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2090420"/>
            <a:ext cx="11029315" cy="43414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Simple RNN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Layers, Learning </a:t>
            </a:r>
            <a:r>
              <a:rPr kumimoji="1" lang="en-US" altLang="zh-CN" dirty="0"/>
              <a:t>Rate, Batch Size, Optimizer……</a:t>
            </a:r>
            <a:endParaRPr kumimoji="1" lang="en-US" altLang="zh-CN" dirty="0"/>
          </a:p>
          <a:p>
            <a:r>
              <a:rPr kumimoji="1" lang="en-US" altLang="zh-CN" dirty="0"/>
              <a:t>Add Ensemble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Models Vote to Get the Final Prediction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Use Meta </a:t>
            </a:r>
            <a:r>
              <a:rPr kumimoji="1" lang="en-US" altLang="zh-CN" dirty="0"/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Model Makes Final Prediction Based on the Base Models’ Prediction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Parameter </a:t>
            </a:r>
            <a:r>
              <a:rPr lang="en-US" dirty="0">
                <a:sym typeface="+mn-ea"/>
              </a:rPr>
              <a:t>Tuning</a:t>
            </a:r>
            <a:endParaRPr lang="en-US" dirty="0">
              <a:sym typeface="+mn-ea"/>
            </a:endParaRPr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/>
              <a:t>we do with rnn and what we get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dirty="0">
                <a:sym typeface="+mn-ea"/>
              </a:rPr>
              <a:t>Why Do Traditional Machine Learning Methods Outperform Neural Networks ?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Why Do Traditional Machine Learning Methods Outperform Neural Networks ?</a:t>
            </a:r>
            <a:endParaRPr kumimoji="1" lang="en-US" altLang="zh-CN" dirty="0"/>
          </a:p>
          <a:p>
            <a:r>
              <a:rPr kumimoji="1" lang="en-US" altLang="zh-CN" dirty="0"/>
              <a:t>Why Do These Data Processing Methods Lead to a Decrease in Model Performance ?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ym typeface="+mn-ea"/>
              </a:rPr>
              <a:t>Data Augmentation</a:t>
            </a:r>
            <a:endParaRPr kumimoji="1" lang="zh-CN" altLang="en-US" dirty="0"/>
          </a:p>
          <a:p>
            <a:pPr lvl="1"/>
            <a:r>
              <a:rPr kumimoji="1" lang="zh-CN" altLang="en-US" dirty="0">
                <a:sym typeface="+mn-ea"/>
              </a:rPr>
              <a:t>Anomaly Detection</a:t>
            </a:r>
            <a:endParaRPr kumimoji="1" lang="zh-CN" altLang="en-US" dirty="0"/>
          </a:p>
          <a:p>
            <a:pPr lvl="1"/>
            <a:r>
              <a:rPr kumimoji="1" lang="zh-CN" altLang="en-US" dirty="0">
                <a:sym typeface="+mn-ea"/>
              </a:rPr>
              <a:t>Shuffle Data</a:t>
            </a:r>
            <a:endParaRPr kumimoji="1" lang="zh-CN" altLang="en-US" dirty="0"/>
          </a:p>
          <a:p>
            <a:pPr lvl="1"/>
            <a:r>
              <a:rPr kumimoji="1" lang="zh-CN" altLang="en-US" dirty="0">
                <a:sym typeface="+mn-ea"/>
              </a:rPr>
              <a:t>One-Hot Encoding</a:t>
            </a:r>
            <a:endParaRPr kumimoji="1" lang="zh-CN" altLang="en-US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EyNjRiOGVjNGQ4OGM0YzEzYzQ1MWZkNTM4MWNiNmEifQ=="/>
</p:tagLst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WPS 演示</Application>
  <PresentationFormat>Breitbild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Wingdings 2</vt:lpstr>
      <vt:lpstr>Gill Sans MT</vt:lpstr>
      <vt:lpstr>华文中宋</vt:lpstr>
      <vt:lpstr>微软雅黑</vt:lpstr>
      <vt:lpstr>Arial Unicode MS</vt:lpstr>
      <vt:lpstr>等线</vt:lpstr>
      <vt:lpstr>Calibri</vt:lpstr>
      <vt:lpstr>清华简约主题-留边-16:9</vt:lpstr>
      <vt:lpstr>Unmanned System health management </vt:lpstr>
      <vt:lpstr>TABLE OF CONTENT</vt:lpstr>
      <vt:lpstr>Background Introduction</vt:lpstr>
      <vt:lpstr>Background Introduction</vt:lpstr>
      <vt:lpstr>Approach</vt:lpstr>
      <vt:lpstr>Data pre-Processing</vt:lpstr>
      <vt:lpstr>Data pre-Processing</vt:lpstr>
      <vt:lpstr>conclusion and discussion</vt:lpstr>
      <vt:lpstr>conclusion and discussion</vt:lpstr>
      <vt:lpstr>conclusion and discussion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邱江杰</cp:lastModifiedBy>
  <cp:revision>1171</cp:revision>
  <cp:lastPrinted>2020-04-04T02:50:00Z</cp:lastPrinted>
  <dcterms:created xsi:type="dcterms:W3CDTF">2020-01-04T07:43:00Z</dcterms:created>
  <dcterms:modified xsi:type="dcterms:W3CDTF">2023-12-31T02:36:13Z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7D97D375595D4624B2A3BA49BE84E1B4_12</vt:lpwstr>
  </property>
  <property fmtid="{D5CDD505-2E9C-101B-9397-08002B2CF9AE}" pid="3" name="KSOProductBuildVer">
    <vt:lpwstr>2052-12.1.0.16120</vt:lpwstr>
  </property>
</Properties>
</file>