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313" r:id="rId5"/>
    <p:sldId id="311" r:id="rId6"/>
    <p:sldId id="319" r:id="rId7"/>
    <p:sldId id="320" r:id="rId8"/>
    <p:sldId id="315" r:id="rId9"/>
    <p:sldId id="318" r:id="rId10"/>
    <p:sldId id="26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/>
    <p:restoredTop sz="95853"/>
  </p:normalViewPr>
  <p:slideViewPr>
    <p:cSldViewPr snapToGrid="0" snapToObjects="1">
      <p:cViewPr varScale="1">
        <p:scale>
          <a:sx n="89" d="100"/>
          <a:sy n="89" d="100"/>
        </p:scale>
        <p:origin x="184" y="5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Unmanned System health management</a:t>
            </a:r>
            <a:br>
              <a:rPr lang="de-DE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de-DE" dirty="0"/>
              <a:t>邱江杰</a:t>
            </a:r>
            <a:r>
              <a:rPr kumimoji="1" lang="en-US" altLang="zh-CN" dirty="0"/>
              <a:t>, </a:t>
            </a:r>
            <a:r>
              <a:rPr kumimoji="1" lang="zh-CN" altLang="de-DE" dirty="0"/>
              <a:t>胡天祁</a:t>
            </a:r>
            <a:r>
              <a:rPr kumimoji="1" lang="en-US" altLang="zh-CN" dirty="0"/>
              <a:t>, </a:t>
            </a:r>
            <a:r>
              <a:rPr kumimoji="1" lang="zh-CN" altLang="de-DE" dirty="0"/>
              <a:t>姚润徽</a:t>
            </a:r>
            <a:endParaRPr kumimoji="1" lang="en-US" altLang="zh-CN" dirty="0"/>
          </a:p>
          <a:p>
            <a:r>
              <a:rPr kumimoji="1" lang="en-US" altLang="zh-CN" dirty="0"/>
              <a:t>2024/01/02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Methods and Results </a:t>
            </a:r>
          </a:p>
          <a:p>
            <a:r>
              <a:rPr lang="en-US" dirty="0"/>
              <a:t>Conclusion and Discussion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Motivation: intelligent unmanned systems perform tasks in a complex and unknown environment </a:t>
            </a:r>
            <a:r>
              <a:rPr kumimoji="1" lang="en-US" altLang="zh-CN" dirty="0">
                <a:sym typeface="Wingdings" panose="05000000000000000000" pitchFamily="2" charset="2"/>
              </a:rPr>
              <a:t> failures or anomalies can result in severe accidents  fault diagnosis capabilities essential for ensuring safety and reliability</a:t>
            </a:r>
          </a:p>
          <a:p>
            <a:r>
              <a:rPr kumimoji="1" lang="en-US" altLang="zh-CN" dirty="0">
                <a:sym typeface="Wingdings" panose="05000000000000000000" pitchFamily="2" charset="2"/>
              </a:rPr>
              <a:t>Small quadrotor autonomous underwater vehicle (AUV): </a:t>
            </a:r>
          </a:p>
          <a:p>
            <a:pPr lvl="1"/>
            <a:r>
              <a:rPr kumimoji="1" lang="en-US" altLang="zh-CN" dirty="0">
                <a:sym typeface="Wingdings" panose="05000000000000000000" pitchFamily="2" charset="2"/>
              </a:rPr>
              <a:t>investigate and monitor the environment of inland waters (e.g., lakes, reservoirs) </a:t>
            </a:r>
          </a:p>
          <a:p>
            <a:pPr lvl="1"/>
            <a:r>
              <a:rPr kumimoji="1" lang="en-US" altLang="zh-CN" b="1" dirty="0">
                <a:sym typeface="Wingdings" panose="05000000000000000000" pitchFamily="2" charset="2"/>
              </a:rPr>
              <a:t>five health conditions:</a:t>
            </a:r>
            <a:r>
              <a:rPr kumimoji="1" lang="en-US" altLang="zh-CN" dirty="0">
                <a:sym typeface="Wingdings" panose="05000000000000000000" pitchFamily="2" charset="2"/>
              </a:rPr>
              <a:t> normal state (F1), abnormal load (F2), depth sensor failure (F3), major propeller failure (F4), and minor propeller failure (F5). </a:t>
            </a:r>
          </a:p>
          <a:p>
            <a:r>
              <a:rPr kumimoji="1" lang="en-US" altLang="zh-CN" dirty="0">
                <a:sym typeface="Wingdings" panose="05000000000000000000" pitchFamily="2" charset="2"/>
              </a:rPr>
              <a:t>Dataset: 16 different sensors (motor control signals, battery voltage, depth, angular velocity, acceleration, and vehicle attitude information) with 250 data samples for each health conditions  </a:t>
            </a:r>
            <a:r>
              <a:rPr kumimoji="1" lang="en-US" altLang="zh-CN" b="1" dirty="0">
                <a:sym typeface="Wingdings" panose="05000000000000000000" pitchFamily="2" charset="2"/>
              </a:rPr>
              <a:t>1220 data samples</a:t>
            </a:r>
          </a:p>
          <a:p>
            <a:r>
              <a:rPr kumimoji="1" lang="en-US" altLang="zh-CN" b="1" dirty="0">
                <a:sym typeface="Wingdings" panose="05000000000000000000" pitchFamily="2" charset="2"/>
              </a:rPr>
              <a:t>Goal:  A classification algorithm to identify AUV fault situations</a:t>
            </a:r>
          </a:p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635125"/>
            <a:ext cx="11029315" cy="47967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zh-CN" altLang="en-US" dirty="0"/>
              <a:t>Normalization</a:t>
            </a:r>
          </a:p>
          <a:p>
            <a:pPr lvl="1"/>
            <a:r>
              <a:rPr kumimoji="1" lang="zh-CN" altLang="en-US" dirty="0"/>
              <a:t>Max Scaling</a:t>
            </a:r>
          </a:p>
          <a:p>
            <a:pPr lvl="1"/>
            <a:r>
              <a:rPr kumimoji="1" lang="en-US" altLang="zh-CN" dirty="0"/>
              <a:t>Min-Max Scaling</a:t>
            </a:r>
            <a:endParaRPr kumimoji="1" lang="zh-CN" altLang="en-US" dirty="0"/>
          </a:p>
          <a:p>
            <a:r>
              <a:rPr kumimoji="1" lang="zh-CN" altLang="en-US" dirty="0"/>
              <a:t>Data Augmentation</a:t>
            </a:r>
          </a:p>
          <a:p>
            <a:pPr lvl="1"/>
            <a:r>
              <a:rPr kumimoji="1" lang="zh-CN" altLang="en-US" dirty="0"/>
              <a:t>Sliding Window</a:t>
            </a:r>
            <a:r>
              <a:rPr kumimoji="1" lang="en-US" altLang="zh-CN" dirty="0"/>
              <a:t> Data Augmentation</a:t>
            </a:r>
            <a:endParaRPr kumimoji="1" lang="zh-CN" altLang="en-US" dirty="0"/>
          </a:p>
          <a:p>
            <a:r>
              <a:rPr kumimoji="1" lang="zh-CN" altLang="en-US" dirty="0"/>
              <a:t>Anomaly Detection</a:t>
            </a:r>
          </a:p>
          <a:p>
            <a:pPr lvl="1"/>
            <a:r>
              <a:rPr kumimoji="1" lang="en-US" altLang="zh-CN" sz="1600" dirty="0"/>
              <a:t>Isolation Forest Algorithm</a:t>
            </a:r>
            <a:endParaRPr kumimoji="1" lang="zh-CN" altLang="en-US" dirty="0"/>
          </a:p>
          <a:p>
            <a:r>
              <a:rPr kumimoji="1" lang="zh-CN" altLang="en-US" dirty="0"/>
              <a:t>Shuffle Data</a:t>
            </a:r>
          </a:p>
          <a:p>
            <a:r>
              <a:rPr kumimoji="1" lang="zh-CN" altLang="en-US" dirty="0"/>
              <a:t>One-Hot Encoding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approach by implementing popular algorithms for classification of time series data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</a:t>
            </a:r>
            <a:endParaRPr lang="en-US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0644"/>
              </p:ext>
            </p:extLst>
          </p:nvPr>
        </p:nvGraphicFramePr>
        <p:xfrm>
          <a:off x="686597" y="272424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Support  Vector Machine: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(1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(2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80.0%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CCDC83-76BE-4B81-3F5C-10CD0C1B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estimator that fits a number of decision tree classifiers on various sub-samples of the dataset and uses averaging to improve the predictive accuracy and control overfitting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reduction in variance</a:t>
            </a:r>
          </a:p>
          <a:p>
            <a:r>
              <a:rPr lang="en-US" dirty="0"/>
              <a:t>Small increase in bias and loss of interpretability for performance boost</a:t>
            </a:r>
          </a:p>
          <a:p>
            <a:r>
              <a:rPr lang="en-US" dirty="0" err="1"/>
              <a:t>sklearn.ensemble.RandomForestClassifier</a:t>
            </a:r>
            <a:r>
              <a:rPr lang="en-US" dirty="0"/>
              <a:t> Parameters: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number of trees in the forest</a:t>
            </a:r>
          </a:p>
          <a:p>
            <a:pPr lvl="1"/>
            <a:r>
              <a:rPr lang="en-US" dirty="0"/>
              <a:t>Criterion: function to measure the quality of a split (Gini, Entropy or Log Loss)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 maximum depth of the tree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: controls randomness of the bootstrapping of the samples used when building tree and sampling of the features to consider when looking for the best split at each node 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80D1AF-4012-F027-B388-29462C69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- </a:t>
            </a:r>
            <a:r>
              <a:rPr lang="en-US" dirty="0"/>
              <a:t>Random Forest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7ED10C-087C-0907-2C64-0C22A5493210}"/>
              </a:ext>
            </a:extLst>
          </p:cNvPr>
          <p:cNvSpPr txBox="1"/>
          <p:nvPr/>
        </p:nvSpPr>
        <p:spPr>
          <a:xfrm>
            <a:off x="1897130" y="1997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F58AFC-F2B1-D4AA-E053-6A0B21BA9E66}"/>
              </a:ext>
            </a:extLst>
          </p:cNvPr>
          <p:cNvSpPr txBox="1"/>
          <p:nvPr/>
        </p:nvSpPr>
        <p:spPr>
          <a:xfrm>
            <a:off x="1000125" y="374332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845131-59EA-938D-5B0D-EA77D4FB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- </a:t>
            </a:r>
            <a:r>
              <a:rPr lang="en-US" dirty="0"/>
              <a:t>Random Forest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30F6C6-49F0-C3F6-8116-44DAC3F10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9" r="13530"/>
          <a:stretch/>
        </p:blipFill>
        <p:spPr>
          <a:xfrm>
            <a:off x="6883131" y="2043664"/>
            <a:ext cx="4832619" cy="43794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24F5BD-DF4D-3F6D-0A98-7EFE545A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00" y="3668095"/>
            <a:ext cx="4431082" cy="27474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15BBBD-A0B5-3E5B-79CB-D24489CC3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838211"/>
            <a:ext cx="6033922" cy="16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Simple RNN</a:t>
            </a:r>
          </a:p>
          <a:p>
            <a:pPr lvl="1"/>
            <a:r>
              <a:rPr kumimoji="1" lang="en-US" altLang="zh-CN" dirty="0"/>
              <a:t>Layers, Learning Rate, Batch Size, Optimizer……</a:t>
            </a:r>
          </a:p>
          <a:p>
            <a:r>
              <a:rPr kumimoji="1" lang="en-US" altLang="zh-CN" dirty="0"/>
              <a:t>Add Ensemble </a:t>
            </a:r>
          </a:p>
          <a:p>
            <a:pPr lvl="1"/>
            <a:r>
              <a:rPr kumimoji="1" lang="en-US" altLang="zh-CN" dirty="0"/>
              <a:t>Models Vote to Get the Final Prediction</a:t>
            </a:r>
          </a:p>
          <a:p>
            <a:pPr lvl="0"/>
            <a:r>
              <a:rPr kumimoji="1" lang="en-US" altLang="zh-CN" dirty="0"/>
              <a:t>Use Meta Model</a:t>
            </a:r>
          </a:p>
          <a:p>
            <a:pPr lvl="1"/>
            <a:r>
              <a:rPr kumimoji="1" lang="en-US" altLang="zh-CN" dirty="0"/>
              <a:t>Model Makes Final Prediction Based on the Base Models’ Prediction</a:t>
            </a:r>
          </a:p>
          <a:p>
            <a:pPr lvl="0"/>
            <a:r>
              <a:rPr kumimoji="1" lang="en-US" altLang="zh-CN" dirty="0"/>
              <a:t>Parameter </a:t>
            </a:r>
            <a:r>
              <a:rPr lang="en-US" dirty="0">
                <a:sym typeface="+mn-ea"/>
              </a:rPr>
              <a:t>Tuning</a:t>
            </a:r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with rnn and what we get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Why Do Traditional Machine Learning Methods Outperform Neural Networks ?</a:t>
            </a:r>
          </a:p>
          <a:p>
            <a:r>
              <a:rPr kumimoji="1" lang="en-US" altLang="zh-CN" dirty="0"/>
              <a:t>Why Do These Data Processing Methods Lead to a Decrease in Model Performance ?</a:t>
            </a:r>
          </a:p>
          <a:p>
            <a:pPr lvl="1"/>
            <a:r>
              <a:rPr kumimoji="1" lang="zh-CN" altLang="en-US" sz="1600" dirty="0">
                <a:sym typeface="+mn-ea"/>
              </a:rPr>
              <a:t>Data Augmentation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Anomaly Detection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Shuffle Data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One-Hot Encoding</a:t>
            </a:r>
            <a:endParaRPr kumimoji="1" lang="zh-CN" altLang="en-US" dirty="0"/>
          </a:p>
          <a:p>
            <a:r>
              <a:rPr kumimoji="1" lang="en-US" altLang="zh-CN" dirty="0"/>
              <a:t>What We Found in Feature Engineering ?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EyNjRiOGVjNGQ4OGM0YzEzYzQ1MWZkNTM4MWNiNmEifQ=="/>
</p:tagLst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Macintosh PowerPoint</Application>
  <PresentationFormat>Breitbild</PresentationFormat>
  <Paragraphs>71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等线</vt:lpstr>
      <vt:lpstr>Gill Sans MT</vt:lpstr>
      <vt:lpstr>Wingdings</vt:lpstr>
      <vt:lpstr>Wingdings 2</vt:lpstr>
      <vt:lpstr>清华简约主题-留边-16:9</vt:lpstr>
      <vt:lpstr>Unmanned System health management </vt:lpstr>
      <vt:lpstr>TABLE OF CONTENT</vt:lpstr>
      <vt:lpstr>Background Introduction</vt:lpstr>
      <vt:lpstr>Data pre-Processing</vt:lpstr>
      <vt:lpstr>Methods and results</vt:lpstr>
      <vt:lpstr>Methods and results - Random Forest</vt:lpstr>
      <vt:lpstr>Methods and results - Random Forest</vt:lpstr>
      <vt:lpstr>What we do with rnn and what we get</vt:lpstr>
      <vt:lpstr>conclusion and 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Hu, Kevin</cp:lastModifiedBy>
  <cp:revision>1181</cp:revision>
  <cp:lastPrinted>2020-04-04T02:50:00Z</cp:lastPrinted>
  <dcterms:created xsi:type="dcterms:W3CDTF">2020-01-04T07:43:00Z</dcterms:created>
  <dcterms:modified xsi:type="dcterms:W3CDTF">2023-12-31T04:14:43Z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7D97D375595D4624B2A3BA49BE84E1B4_12</vt:lpwstr>
  </property>
  <property fmtid="{D5CDD505-2E9C-101B-9397-08002B2CF9AE}" pid="3" name="KSOProductBuildVer">
    <vt:lpwstr>2052-12.1.0.16120</vt:lpwstr>
  </property>
</Properties>
</file>