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94" r:id="rId1"/>
  </p:sldMasterIdLst>
  <p:notesMasterIdLst>
    <p:notesMasterId r:id="rId22"/>
  </p:notesMasterIdLst>
  <p:handoutMasterIdLst>
    <p:handoutMasterId r:id="rId23"/>
  </p:handoutMasterIdLst>
  <p:sldIdLst>
    <p:sldId id="573" r:id="rId2"/>
    <p:sldId id="644" r:id="rId3"/>
    <p:sldId id="575" r:id="rId4"/>
    <p:sldId id="646" r:id="rId5"/>
    <p:sldId id="695" r:id="rId6"/>
    <p:sldId id="697" r:id="rId7"/>
    <p:sldId id="696" r:id="rId8"/>
    <p:sldId id="706" r:id="rId9"/>
    <p:sldId id="698" r:id="rId10"/>
    <p:sldId id="694" r:id="rId11"/>
    <p:sldId id="701" r:id="rId12"/>
    <p:sldId id="699" r:id="rId13"/>
    <p:sldId id="705" r:id="rId14"/>
    <p:sldId id="700" r:id="rId15"/>
    <p:sldId id="702" r:id="rId16"/>
    <p:sldId id="703" r:id="rId17"/>
    <p:sldId id="704" r:id="rId18"/>
    <p:sldId id="707" r:id="rId19"/>
    <p:sldId id="708" r:id="rId20"/>
    <p:sldId id="709" r:id="rId21"/>
  </p:sldIdLst>
  <p:sldSz cx="9144000" cy="6480175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rgbClr val="FF33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EA"/>
    <a:srgbClr val="FFD966"/>
    <a:srgbClr val="00B0F0"/>
    <a:srgbClr val="DEECCE"/>
    <a:srgbClr val="99CB38"/>
    <a:srgbClr val="EFF6E8"/>
    <a:srgbClr val="9BBB59"/>
    <a:srgbClr val="FBC1C3"/>
    <a:srgbClr val="FFFFFF"/>
    <a:srgbClr val="C39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6582" autoAdjust="0"/>
  </p:normalViewPr>
  <p:slideViewPr>
    <p:cSldViewPr showGuides="1">
      <p:cViewPr varScale="1">
        <p:scale>
          <a:sx n="93" d="100"/>
          <a:sy n="93" d="100"/>
        </p:scale>
        <p:origin x="590" y="77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l" defTabSz="876063" eaLnBrk="1" hangingPunct="1">
              <a:defRPr sz="1100">
                <a:solidFill>
                  <a:srgbClr val="FF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 defTabSz="876063" eaLnBrk="1" hangingPunct="1">
              <a:defRPr sz="1100">
                <a:solidFill>
                  <a:srgbClr val="FF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26CB07F-76CA-4F81-A5FF-28C79B475213}" type="datetimeFigureOut">
              <a:rPr lang="ja-JP" altLang="en-US"/>
              <a:pPr>
                <a:defRPr/>
              </a:pPr>
              <a:t>2018/6/27</a:t>
            </a:fld>
            <a:endParaRPr lang="en-US" altLang="ja-JP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l" defTabSz="876063" eaLnBrk="1" hangingPunct="1">
              <a:defRPr sz="1100">
                <a:solidFill>
                  <a:srgbClr val="FF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 defTabSz="874658" eaLnBrk="1" hangingPunct="1">
              <a:defRPr sz="11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6E520BAE-68F0-46FF-B8D3-93DDB29B2B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729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l" defTabSz="876063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 bwMode="auto">
          <a:xfrm>
            <a:off x="3814763" y="1"/>
            <a:ext cx="29194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 defTabSz="876063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421DBAB-C8D0-4AB0-A198-A892F9C3A138}" type="datetimeFigureOut">
              <a:rPr lang="ja-JP" altLang="en-US"/>
              <a:pPr>
                <a:defRPr/>
              </a:pPr>
              <a:t>2018/6/27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739775"/>
            <a:ext cx="52212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9" tIns="45810" rIns="91619" bIns="4581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1" y="9371013"/>
            <a:ext cx="29194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l" defTabSz="876063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 defTabSz="874658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0309FFB-83BB-43B3-8DDD-A7D35874370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01688"/>
            <a:ext cx="8229600" cy="5318719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2B9B-34BF-46FD-B743-57AEE9A18A35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9ACD-EC20-46FA-AEBC-8F457D385E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09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19807"/>
            <a:ext cx="2057400" cy="54006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719807"/>
            <a:ext cx="6019800" cy="5400600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83AC1-8439-4297-8EE3-D2F7CEB63A86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CB2F-B7E4-42B1-8844-2D3CE5F7E2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 userDrawn="1"/>
        </p:nvSpPr>
        <p:spPr bwMode="auto">
          <a:xfrm>
            <a:off x="285750" y="134938"/>
            <a:ext cx="8229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mtClean="0">
                <a:solidFill>
                  <a:prstClr val="white"/>
                </a:solidFill>
              </a:rPr>
              <a:t>マスタ タイトルの書式設定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791815"/>
            <a:ext cx="8229600" cy="4996842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D948-45F1-470A-8D11-BEFA7931350C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357F-77A8-409F-BF2A-CA44477272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85750" y="134938"/>
            <a:ext cx="8229600" cy="512762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73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791815"/>
            <a:ext cx="8229600" cy="4996842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D948-45F1-470A-8D11-BEFA7931350C}" type="datetime1">
              <a:rPr lang="ja-JP" altLang="en-US"/>
              <a:pPr>
                <a:defRPr/>
              </a:pPr>
              <a:t>2018/6/27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357F-77A8-409F-BF2A-CA44477272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85750" y="134938"/>
            <a:ext cx="8229600" cy="512762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0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F5F-5B0A-4AF0-B36D-7443D7D04EEF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EC07-4271-4625-99A8-5C6A6C61933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17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 descr="3_s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665788"/>
            <a:ext cx="2667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コネクタ 11"/>
          <p:cNvCxnSpPr/>
          <p:nvPr userDrawn="1"/>
        </p:nvCxnSpPr>
        <p:spPr>
          <a:xfrm>
            <a:off x="962025" y="3508375"/>
            <a:ext cx="7200900" cy="1588"/>
          </a:xfrm>
          <a:prstGeom prst="line">
            <a:avLst/>
          </a:prstGeom>
          <a:ln w="76200" cmpd="thinThick">
            <a:solidFill>
              <a:srgbClr val="398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2025" y="2037055"/>
            <a:ext cx="7200900" cy="1389038"/>
          </a:xfrm>
        </p:spPr>
        <p:txBody>
          <a:bodyPr/>
          <a:lstStyle>
            <a:lvl1pPr algn="ctr">
              <a:defRPr sz="3600" b="0" cap="none" spc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2075" y="3978524"/>
            <a:ext cx="6400800" cy="53550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7C9F2-BD90-4F4C-AFB8-621A2C071E95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197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ctr"/>
          <a:lstStyle>
            <a:lvl1pPr algn="l">
              <a:defRPr sz="1800" b="0" cap="all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ctr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8923-12E4-472F-9991-D27F19EF61CC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1A810-A1AC-4A10-9FF0-BD34107B9B3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7" name="直線コネクタ 11"/>
          <p:cNvCxnSpPr/>
          <p:nvPr userDrawn="1"/>
        </p:nvCxnSpPr>
        <p:spPr>
          <a:xfrm>
            <a:off x="722313" y="4164113"/>
            <a:ext cx="7200900" cy="1588"/>
          </a:xfrm>
          <a:prstGeom prst="line">
            <a:avLst/>
          </a:prstGeom>
          <a:ln w="76200" cmpd="thinThick">
            <a:solidFill>
              <a:srgbClr val="398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791815"/>
            <a:ext cx="4038600" cy="532859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791815"/>
            <a:ext cx="4038600" cy="532859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6C1DC-5E17-4753-8445-C8EBE2DF62DF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8D90-CA1D-4F82-8831-98ACDD26AE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470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763363"/>
            <a:ext cx="4040188" cy="604516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483542"/>
            <a:ext cx="4040188" cy="46368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763363"/>
            <a:ext cx="4041775" cy="604516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483542"/>
            <a:ext cx="4041775" cy="46368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7B4A3-1EB2-430F-8D40-5456283CEDEC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88E4D-3767-4D9B-B983-C238D1ABAA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540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19807"/>
            <a:ext cx="3008313" cy="636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719807"/>
            <a:ext cx="511175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7643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834F-A184-4257-9F70-AD2F55454F8B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D8CA2-7880-47B7-AA1D-9C7485E5E7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 bwMode="auto">
          <a:xfrm>
            <a:off x="285750" y="134938"/>
            <a:ext cx="8229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mtClean="0">
                <a:solidFill>
                  <a:prstClr val="white"/>
                </a:solidFill>
              </a:rPr>
              <a:t>マスタ タイトルの書式設定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774038"/>
            <a:ext cx="5486400" cy="38881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D7C0D-3430-4049-9554-DF8812D7FFA7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CD55-1DA3-4D25-85D8-CB3E27A61BD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 bwMode="auto">
          <a:xfrm>
            <a:off x="285750" y="134938"/>
            <a:ext cx="8229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mtClean="0">
                <a:solidFill>
                  <a:prstClr val="white"/>
                </a:solidFill>
              </a:rPr>
              <a:t>マスタ タイトルの書式設定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33532-993B-493F-B4FF-EC79E8CE6ACD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A962B-64A4-44CF-9261-B3FB0588E69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210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801688"/>
            <a:ext cx="8229600" cy="532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276975"/>
            <a:ext cx="2133600" cy="13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defRPr/>
            </a:pPr>
            <a:fld id="{C0F2136A-6196-48C0-9831-7B45656B21AF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2018/6/27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272213"/>
            <a:ext cx="2895600" cy="139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89898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276975"/>
            <a:ext cx="2133600" cy="141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89898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defRPr/>
            </a:pPr>
            <a:fld id="{F46454F7-C759-436A-905F-5F0B9311D8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9713" y="134938"/>
            <a:ext cx="8189912" cy="512762"/>
          </a:xfrm>
          <a:prstGeom prst="roundRect">
            <a:avLst/>
          </a:prstGeom>
          <a:gradFill flip="none" rotWithShape="1">
            <a:gsLst>
              <a:gs pos="0">
                <a:srgbClr val="114507"/>
              </a:gs>
              <a:gs pos="6000">
                <a:srgbClr val="1D720C"/>
              </a:gs>
              <a:gs pos="96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31" name="図 7" descr="5_s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58738"/>
            <a:ext cx="8207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85750" y="134938"/>
            <a:ext cx="8229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242888" y="6227763"/>
            <a:ext cx="8658225" cy="1587"/>
          </a:xfrm>
          <a:prstGeom prst="line">
            <a:avLst/>
          </a:prstGeom>
          <a:ln w="19050">
            <a:solidFill>
              <a:srgbClr val="1D72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7164288" y="247303"/>
            <a:ext cx="115212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6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confidential</a:t>
            </a:r>
            <a:endParaRPr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19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7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bg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gitlab.broadleaf.jp/blcloud-backendbase-package/blcloud-tools/tree/develop/format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gitlab.broadleaf.jp/blcloud-backendbase-package/blcloud-tools/tree/develop/format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gitlab.broadleaf.jp/blcloud-backendbase-package/blcloud-tools/blob/develop/blcloud-cassandra-patch/README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gitlab.broadleaf.jp/blcloud-backendbase-package/blcloud-api/blob/develop/blcloud-api-framework/src/main/resources/apdbconfig-develop.json" TargetMode="External"/><Relationship Id="rId2" Type="http://schemas.openxmlformats.org/officeDocument/2006/relationships/hyperlink" Target="https://dev-gitlab.broadleaf.jp/blcloud-backendbase-package/blcloud-api/blob/develop/blcloud-api-framework/src/main/resources/apdbconfig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broadleaf.jp/wiki/pages/viewpage.action?pageId=390168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環境構築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～ </a:t>
            </a:r>
            <a:r>
              <a:rPr lang="en-US" altLang="ja-JP" smtClean="0"/>
              <a:t>BL.Cloud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～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817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開発環境構築手順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27988" y="1079847"/>
            <a:ext cx="1811764" cy="7936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it repository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c</a:t>
            </a:r>
            <a:r>
              <a:rPr lang="en-US" altLang="ja-JP" dirty="0" smtClean="0">
                <a:latin typeface="+mn-ea"/>
              </a:rPr>
              <a:t>lone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23579" y="3166483"/>
            <a:ext cx="1811764" cy="7936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ja-JP" altLang="en-US" dirty="0" smtClean="0">
                <a:latin typeface="+mn-ea"/>
              </a:rPr>
              <a:t>プログラミングの実施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7988" y="4198584"/>
            <a:ext cx="1811764" cy="7936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UT/</a:t>
            </a:r>
            <a:r>
              <a:rPr kumimoji="1" lang="en-US" altLang="ja-JP" dirty="0" err="1" smtClean="0">
                <a:latin typeface="+mn-ea"/>
              </a:rPr>
              <a:t>ITa</a:t>
            </a:r>
            <a:r>
              <a:rPr kumimoji="1" lang="ja-JP" altLang="en-US" dirty="0" smtClean="0">
                <a:latin typeface="+mn-ea"/>
              </a:rPr>
              <a:t>の実施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411760" y="1096171"/>
            <a:ext cx="2484228" cy="1789292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先となるリポジトリを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します。プログラミングを行う際は、「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 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モジュール構成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pptx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」を事前に確認してください。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また、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blcloud-tools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formatter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情報を取得して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コード形式を所定の形式で実装します。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環境設定は、次ページに記載します。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562066" y="5144769"/>
            <a:ext cx="7953284" cy="962339"/>
            <a:chOff x="395536" y="5311814"/>
            <a:chExt cx="7953284" cy="962339"/>
          </a:xfrm>
        </p:grpSpPr>
        <p:sp>
          <p:nvSpPr>
            <p:cNvPr id="48" name="正方形/長方形 47"/>
            <p:cNvSpPr/>
            <p:nvPr/>
          </p:nvSpPr>
          <p:spPr>
            <a:xfrm>
              <a:off x="395536" y="5311814"/>
              <a:ext cx="7953284" cy="96233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262931" y="5434289"/>
              <a:ext cx="7085889" cy="83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altLang="ja-JP" sz="1400" dirty="0">
                  <a:solidFill>
                    <a:schemeClr val="tx1"/>
                  </a:solidFill>
                </a:rPr>
                <a:t>g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it repository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の初回作成、および参照権限設定は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Broadleaf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側で実施します。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API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の実行には、「インフラ構築手順」を事前に行っている必要があります。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/>
          <p:cNvCxnSpPr>
            <a:stCxn id="41" idx="2"/>
            <a:endCxn id="43" idx="0"/>
          </p:cNvCxnSpPr>
          <p:nvPr/>
        </p:nvCxnSpPr>
        <p:spPr>
          <a:xfrm>
            <a:off x="1429461" y="3960167"/>
            <a:ext cx="4409" cy="23841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972405" y="1081141"/>
            <a:ext cx="2232248" cy="7936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ja-JP" altLang="en-US" dirty="0">
                <a:latin typeface="+mn-ea"/>
              </a:rPr>
              <a:t>別</a:t>
            </a:r>
            <a:r>
              <a:rPr kumimoji="1" lang="en-US" altLang="ja-JP" dirty="0" smtClean="0">
                <a:latin typeface="+mn-ea"/>
              </a:rPr>
              <a:t>API</a:t>
            </a:r>
            <a:r>
              <a:rPr lang="ja-JP" altLang="en-US" dirty="0" smtClean="0">
                <a:latin typeface="+mn-ea"/>
              </a:rPr>
              <a:t>アプリケーションの実行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62" name="直線矢印コネクタ 61"/>
          <p:cNvCxnSpPr>
            <a:stCxn id="61" idx="2"/>
            <a:endCxn id="41" idx="3"/>
          </p:cNvCxnSpPr>
          <p:nvPr/>
        </p:nvCxnSpPr>
        <p:spPr>
          <a:xfrm rot="5400000">
            <a:off x="3367686" y="842482"/>
            <a:ext cx="1688500" cy="3753186"/>
          </a:xfrm>
          <a:prstGeom prst="bentConnector2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2483768" y="4030163"/>
            <a:ext cx="2376264" cy="991788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UT/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の実施に関しては、「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テスト方式仕様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pptx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」の確認をしてください。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6213935" y="1947101"/>
            <a:ext cx="2376264" cy="991788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連携が発生する場合、改修対象以外のアプリケーションの実行が必要になります。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詳細は次ページ以降に記載します。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23579" y="2091779"/>
            <a:ext cx="1811764" cy="7936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ja-JP" altLang="en-US" dirty="0" smtClean="0">
                <a:latin typeface="+mn-ea"/>
              </a:rPr>
              <a:t>環境設定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75" name="直線矢印コネクタ 74"/>
          <p:cNvCxnSpPr>
            <a:stCxn id="74" idx="2"/>
            <a:endCxn id="41" idx="0"/>
          </p:cNvCxnSpPr>
          <p:nvPr/>
        </p:nvCxnSpPr>
        <p:spPr>
          <a:xfrm>
            <a:off x="1429461" y="2885463"/>
            <a:ext cx="0" cy="28102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0" idx="2"/>
            <a:endCxn id="74" idx="0"/>
          </p:cNvCxnSpPr>
          <p:nvPr/>
        </p:nvCxnSpPr>
        <p:spPr>
          <a:xfrm flipH="1">
            <a:off x="1429461" y="1873531"/>
            <a:ext cx="4409" cy="21824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9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開発環境構築</a:t>
            </a:r>
            <a:r>
              <a:rPr lang="ja-JP" altLang="en-US" dirty="0" smtClean="0"/>
              <a:t>手順：環境設定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08830" y="841992"/>
            <a:ext cx="8229600" cy="453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/>
              <a:t>下記情報の名前解決ができる必要があります。</a:t>
            </a:r>
            <a:r>
              <a:rPr lang="en-US" altLang="ja-JP" sz="1400" dirty="0"/>
              <a:t>h</a:t>
            </a:r>
            <a:r>
              <a:rPr lang="en-US" altLang="ja-JP" sz="1400" dirty="0" smtClean="0"/>
              <a:t>osts</a:t>
            </a:r>
            <a:r>
              <a:rPr lang="ja-JP" altLang="en-US" sz="1400" dirty="0" smtClean="0"/>
              <a:t>ファイルに記載してください。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306654"/>
            <a:ext cx="5904656" cy="215303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127.0.0.1   blcloud-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cassandra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127.0.0.1   blcloud-elastic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127.0.0.1   blcloud-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redis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127.0.0.1   blcloud-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mysql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127.0.0.1   blcloud-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kafka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62066" y="5144769"/>
            <a:ext cx="7953284" cy="962339"/>
            <a:chOff x="395536" y="5311814"/>
            <a:chExt cx="7953284" cy="962339"/>
          </a:xfrm>
        </p:grpSpPr>
        <p:sp>
          <p:nvSpPr>
            <p:cNvPr id="7" name="正方形/長方形 6"/>
            <p:cNvSpPr/>
            <p:nvPr/>
          </p:nvSpPr>
          <p:spPr>
            <a:xfrm>
              <a:off x="395536" y="5311814"/>
              <a:ext cx="7953284" cy="96233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62931" y="5434289"/>
              <a:ext cx="7085889" cy="83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後述する、インフラ環境をローカルに構築している場合の設定となります。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別マシンに構築している場合は、適宜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IP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アドレスを変更してください。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95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開発環境構築</a:t>
            </a:r>
            <a:r>
              <a:rPr lang="ja-JP" altLang="en-US" dirty="0" smtClean="0"/>
              <a:t>手順：別アプリケーション起動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08830" y="841991"/>
            <a:ext cx="8229600" cy="8345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/>
              <a:t>改修は不要ですが、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の開発を行う上で他の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を呼び出す場合があります。</a:t>
            </a:r>
            <a:r>
              <a:rPr lang="ja-JP" altLang="en-US" sz="1400" dirty="0"/>
              <a:t>他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の実行は、</a:t>
            </a:r>
            <a:r>
              <a:rPr lang="en-US" altLang="ja-JP" sz="1400" dirty="0" smtClean="0"/>
              <a:t>docker image</a:t>
            </a:r>
            <a:r>
              <a:rPr lang="ja-JP" altLang="en-US" sz="1400" dirty="0" smtClean="0"/>
              <a:t>をそのまま実行します。</a:t>
            </a:r>
            <a:endParaRPr lang="en-US" altLang="ja-JP" sz="14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62066" y="5144769"/>
            <a:ext cx="7953284" cy="962339"/>
            <a:chOff x="395536" y="5311814"/>
            <a:chExt cx="7953284" cy="962339"/>
          </a:xfrm>
        </p:grpSpPr>
        <p:sp>
          <p:nvSpPr>
            <p:cNvPr id="6" name="正方形/長方形 5"/>
            <p:cNvSpPr/>
            <p:nvPr/>
          </p:nvSpPr>
          <p:spPr>
            <a:xfrm>
              <a:off x="395536" y="5311814"/>
              <a:ext cx="7953284" cy="96233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62931" y="5434289"/>
              <a:ext cx="7085889" cy="83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altLang="ja-JP" sz="1400" dirty="0" err="1" smtClean="0">
                  <a:solidFill>
                    <a:schemeClr val="tx1"/>
                  </a:solidFill>
                </a:rPr>
                <a:t>Gitlab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 Container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Registory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にアクセスできる必要があります。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事前に参照権限を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Broadleaf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に設定してもらう必要があります。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523578" y="1828262"/>
            <a:ext cx="2536253" cy="1435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docker-compose-</a:t>
            </a:r>
            <a:r>
              <a:rPr kumimoji="1" lang="en-US" altLang="ja-JP" dirty="0" err="1" smtClean="0">
                <a:latin typeface="+mn-ea"/>
              </a:rPr>
              <a:t>api.yml</a:t>
            </a:r>
            <a:r>
              <a:rPr kumimoji="1" lang="ja-JP" altLang="en-US" dirty="0" smtClean="0">
                <a:latin typeface="+mn-ea"/>
              </a:rPr>
              <a:t>の設定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12418" y="1799035"/>
            <a:ext cx="5302932" cy="146517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blcloud-tools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リポジトリにある、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docker-compose-</a:t>
            </a:r>
            <a:r>
              <a:rPr kumimoji="1"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において、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extra_hosts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${HOST_IP}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コンテナを動作しているホストマシンの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アドレスに変更してください。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extra_hosts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- "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blcloud-cassandra:192.168.1.1"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- "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blcloud-mysql: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192.168.1.1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3577" y="3613963"/>
            <a:ext cx="2536253" cy="1435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API</a:t>
            </a:r>
            <a:r>
              <a:rPr kumimoji="1" lang="ja-JP" altLang="en-US" dirty="0" smtClean="0">
                <a:latin typeface="+mn-ea"/>
              </a:rPr>
              <a:t>アプリケーションの起動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212418" y="3608787"/>
            <a:ext cx="5302932" cy="146517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ocker-compose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コマンドで必要なアプリケーションを起動してください。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lcloud-tools/docker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ディレクトリで実行してください。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company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アプリケーションを起動する。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docker-compose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-f  docker-compose-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api.yml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up blcloud-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-company</a:t>
            </a:r>
          </a:p>
        </p:txBody>
      </p:sp>
      <p:cxnSp>
        <p:nvCxnSpPr>
          <p:cNvPr id="13" name="直線矢印コネクタ 12"/>
          <p:cNvCxnSpPr>
            <a:stCxn id="9" idx="2"/>
            <a:endCxn id="11" idx="0"/>
          </p:cNvCxnSpPr>
          <p:nvPr/>
        </p:nvCxnSpPr>
        <p:spPr>
          <a:xfrm flipH="1">
            <a:off x="1791704" y="3264205"/>
            <a:ext cx="1" cy="34975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5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開発環境構築手順：別アプリケーション起動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08830" y="841991"/>
            <a:ext cx="8229600" cy="8345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 smtClean="0"/>
              <a:t>API</a:t>
            </a:r>
            <a:r>
              <a:rPr lang="ja-JP" altLang="en-US" sz="1400" dirty="0" smtClean="0"/>
              <a:t>から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を呼び出す設定として、必要に応じて、下記設定を</a:t>
            </a:r>
            <a:r>
              <a:rPr lang="ja-JP" altLang="en-US" sz="1400" dirty="0" err="1" smtClean="0"/>
              <a:t>に</a:t>
            </a:r>
            <a:r>
              <a:rPr lang="ja-JP" altLang="en-US" sz="1400" dirty="0" smtClean="0"/>
              <a:t>追加してください。</a:t>
            </a:r>
            <a:endParaRPr lang="en-US" altLang="ja-JP" sz="14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6469" y="5141823"/>
            <a:ext cx="7978881" cy="965285"/>
            <a:chOff x="369939" y="5308868"/>
            <a:chExt cx="7978881" cy="965285"/>
          </a:xfrm>
        </p:grpSpPr>
        <p:sp>
          <p:nvSpPr>
            <p:cNvPr id="6" name="正方形/長方形 5"/>
            <p:cNvSpPr/>
            <p:nvPr/>
          </p:nvSpPr>
          <p:spPr>
            <a:xfrm>
              <a:off x="369939" y="5308868"/>
              <a:ext cx="7953284" cy="96233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62931" y="5434289"/>
              <a:ext cx="7085889" cy="839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現状の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docker-compose-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api.yml</a:t>
              </a:r>
              <a:r>
                <a:rPr lang="ja-JP" altLang="en-US" sz="1400" dirty="0" err="1" smtClean="0">
                  <a:solidFill>
                    <a:schemeClr val="tx1"/>
                  </a:solidFill>
                </a:rPr>
                <a:t>には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すべての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API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接続情報を網羅しているわけではありません。また、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1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台ではなく、複数の実行マシン間で実行可能となります。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523578" y="1344928"/>
            <a:ext cx="2536253" cy="1435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Hosts</a:t>
            </a:r>
            <a:r>
              <a:rPr kumimoji="1" lang="ja-JP" altLang="en-US" dirty="0" smtClean="0">
                <a:latin typeface="+mn-ea"/>
              </a:rPr>
              <a:t>ファイルに接続情報を追加</a:t>
            </a:r>
            <a:r>
              <a:rPr lang="ja-JP" altLang="en-US" dirty="0">
                <a:latin typeface="+mn-ea"/>
              </a:rPr>
              <a:t>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3577" y="3130629"/>
            <a:ext cx="2536253" cy="1435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docker-compose-</a:t>
            </a:r>
            <a:r>
              <a:rPr kumimoji="1" lang="en-US" altLang="ja-JP" dirty="0" err="1" smtClean="0">
                <a:latin typeface="+mn-ea"/>
              </a:rPr>
              <a:t>api.yml</a:t>
            </a:r>
            <a:r>
              <a:rPr kumimoji="1" lang="ja-JP" altLang="en-US" dirty="0" smtClean="0">
                <a:latin typeface="+mn-ea"/>
              </a:rPr>
              <a:t>に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hosts</a:t>
            </a:r>
            <a:r>
              <a:rPr lang="ja-JP" altLang="en-US" dirty="0" smtClean="0">
                <a:latin typeface="+mn-ea"/>
              </a:rPr>
              <a:t>情報を追加。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9" idx="2"/>
            <a:endCxn id="10" idx="0"/>
          </p:cNvCxnSpPr>
          <p:nvPr/>
        </p:nvCxnSpPr>
        <p:spPr>
          <a:xfrm flipH="1">
            <a:off x="1791704" y="2780871"/>
            <a:ext cx="1" cy="34975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202902" y="1315701"/>
            <a:ext cx="5302932" cy="1457728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Hosts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ファイルに、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の名称とその接続先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通常はホスト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IP)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を追加します。</a:t>
            </a:r>
            <a:endParaRPr kumimoji="1"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例： 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-company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の接続先を追加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192.168.1.10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-company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02902" y="3108844"/>
            <a:ext cx="5302932" cy="1457728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docker-compose-</a:t>
            </a:r>
            <a:r>
              <a:rPr kumimoji="1"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api.yml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の名称とその接続先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IP(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通常はホスト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IP)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を追加します。</a:t>
            </a:r>
            <a:endParaRPr kumimoji="1"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例： 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-company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に、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-contract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の接続先を追加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extra_hosts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</a:p>
          <a:p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blcloud-api-contract:192.168.1.10"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34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インフラ</a:t>
            </a:r>
            <a:r>
              <a:rPr lang="ja-JP" altLang="en-US" dirty="0" smtClean="0"/>
              <a:t>環境構築手順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7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インフラ環境構築手順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27988" y="1079847"/>
            <a:ext cx="1811764" cy="1067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it repository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c</a:t>
            </a:r>
            <a:r>
              <a:rPr lang="en-US" altLang="ja-JP" dirty="0" smtClean="0">
                <a:latin typeface="+mn-ea"/>
              </a:rPr>
              <a:t>lone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27988" y="2375991"/>
            <a:ext cx="1811764" cy="1067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Docker</a:t>
            </a:r>
            <a:r>
              <a:rPr kumimoji="1" lang="ja-JP" altLang="en-US" dirty="0" smtClean="0">
                <a:latin typeface="+mn-ea"/>
              </a:rPr>
              <a:t>コンテナの起動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7988" y="3744143"/>
            <a:ext cx="1811764" cy="16561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ja-JP" altLang="en-US" dirty="0" smtClean="0">
                <a:latin typeface="+mn-ea"/>
              </a:rPr>
              <a:t>データベース初期化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58" name="直線矢印コネクタ 57"/>
          <p:cNvCxnSpPr>
            <a:stCxn id="41" idx="2"/>
            <a:endCxn id="43" idx="0"/>
          </p:cNvCxnSpPr>
          <p:nvPr/>
        </p:nvCxnSpPr>
        <p:spPr>
          <a:xfrm>
            <a:off x="1433870" y="3443205"/>
            <a:ext cx="0" cy="30093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2411758" y="3744143"/>
            <a:ext cx="6103591" cy="1656184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下記コマンドを実行し、スキーマ作成、およびテーブル作成を実行します。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 run --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rm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\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-e "MYSQL_HOST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=${HOST-IP}"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-e "MYSQL_DB=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dev_blcloud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 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-e "MYSQL_USER=root" 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-e "MYSQL_PWD=my-secret-pw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-e "ELASTIC_HOST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${HOST-IP}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\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-e "CASSANDRA_HOST=&lt;&lt;host-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&gt;&gt; -u 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cassandra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-p 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cassandra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" \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-e "CASSANDRA_KEYSPACE=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dev_blcloud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 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-e "CLEAN=true" \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dev-gitlab.broadleaf.jp:4567/blcloud-</a:t>
            </a:r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backendbase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-package/\</a:t>
            </a: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blcloud-tools/blcloud-bootstrap:2.0.0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/>
          <p:cNvCxnSpPr>
            <a:stCxn id="40" idx="2"/>
            <a:endCxn id="41" idx="0"/>
          </p:cNvCxnSpPr>
          <p:nvPr/>
        </p:nvCxnSpPr>
        <p:spPr>
          <a:xfrm>
            <a:off x="1433870" y="2147061"/>
            <a:ext cx="0" cy="22893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2411759" y="1096171"/>
            <a:ext cx="6103591" cy="1050890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blcloud-tools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定義ファイルを取得してください。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15866" y="2349263"/>
            <a:ext cx="6099484" cy="109394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blcloud-tools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定義ファイルを取得してください。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lcloud-tools/docker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ディレクトリで下記コマンドを実行して起動します。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docker-compose up -d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2415865" y="2373386"/>
            <a:ext cx="6099484" cy="109394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blcloud-tools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定義ファイルを取得してください。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lcloud-tools/docker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ディレクトリで下記コマンドを実行して起動します。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338869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最新化手順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最新化手順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544" y="1436820"/>
            <a:ext cx="2304257" cy="10556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en-US" altLang="ja-JP" dirty="0" smtClean="0">
                <a:latin typeface="+mn-ea"/>
              </a:rPr>
              <a:t>Docker</a:t>
            </a:r>
            <a:r>
              <a:rPr kumimoji="1" lang="ja-JP" altLang="en-US" dirty="0" smtClean="0">
                <a:latin typeface="+mn-ea"/>
              </a:rPr>
              <a:t>イメージの最新化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543" y="2664023"/>
            <a:ext cx="2304257" cy="1435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kumimoji="1" lang="ja-JP" altLang="en-US" dirty="0" smtClean="0">
                <a:latin typeface="+mn-ea"/>
              </a:rPr>
              <a:t>スキーマ定義の最新化</a:t>
            </a:r>
            <a:endParaRPr kumimoji="1" lang="ja-JP" altLang="en-US" dirty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550808" y="4599158"/>
            <a:ext cx="7953284" cy="1449241"/>
            <a:chOff x="395536" y="5311814"/>
            <a:chExt cx="7953284" cy="1449241"/>
          </a:xfrm>
        </p:grpSpPr>
        <p:sp>
          <p:nvSpPr>
            <p:cNvPr id="15" name="正方形/長方形 14"/>
            <p:cNvSpPr/>
            <p:nvPr/>
          </p:nvSpPr>
          <p:spPr>
            <a:xfrm>
              <a:off x="395536" y="5311814"/>
              <a:ext cx="7953284" cy="144924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262931" y="5434289"/>
              <a:ext cx="7085889" cy="1326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スキーマ定義の最新化は、保持しているデータをすべて消します。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環境からデータを消したくない場合は、データを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export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して最新化後に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import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してください。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もしくは、手動で変更の実施をお願いします。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また、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cassandra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の変更に関しては、</a:t>
              </a:r>
              <a:r>
                <a:rPr lang="en-US" altLang="ja-JP" sz="1400" dirty="0">
                  <a:solidFill>
                    <a:schemeClr val="tx1"/>
                  </a:solidFill>
                </a:rPr>
                <a:t>	</a:t>
              </a:r>
              <a:r>
                <a:rPr lang="en-US" altLang="ja-JP" sz="1400" dirty="0" smtClean="0">
                  <a:solidFill>
                    <a:schemeClr val="tx1"/>
                  </a:solidFill>
                  <a:hlinkClick r:id="rId2"/>
                </a:rPr>
                <a:t>blcloud-</a:t>
              </a:r>
              <a:r>
                <a:rPr lang="en-US" altLang="ja-JP" sz="1400" dirty="0" err="1" smtClean="0">
                  <a:solidFill>
                    <a:schemeClr val="tx1"/>
                  </a:solidFill>
                  <a:hlinkClick r:id="rId2"/>
                </a:rPr>
                <a:t>cassandra</a:t>
              </a:r>
              <a:r>
                <a:rPr lang="en-US" altLang="ja-JP" sz="1400" dirty="0" smtClean="0">
                  <a:solidFill>
                    <a:schemeClr val="tx1"/>
                  </a:solidFill>
                  <a:hlinkClick r:id="rId2"/>
                </a:rPr>
                <a:t>-patch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のツールを提供しています。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ローカルに保持されている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ddl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との差分更新、データマージを実施することができます。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2855066" y="1398578"/>
            <a:ext cx="5660284" cy="109394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ローカルの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イメージを一旦削除し、最新イメージを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repositor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 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rmi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imageID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# image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の削除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 docker-compose pull #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最新の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408830" y="841992"/>
            <a:ext cx="8229600" cy="453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/>
              <a:t>下記方法にて最新化をすることができます。</a:t>
            </a:r>
            <a:endParaRPr lang="en-US" altLang="ja-JP" sz="14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2843808" y="2673350"/>
            <a:ext cx="5660284" cy="1426616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インフラ環境構築手順で利用した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blcloud-tools/blcloud-bootstrap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を使い、最新スキーマ定義にアップデートすることができます。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8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その他実行トピック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ＡＰＩの実行モード</a:t>
            </a:r>
            <a:r>
              <a:rPr lang="en-US" altLang="ja-JP" dirty="0" smtClean="0"/>
              <a:t>( Spring Profile )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467544" y="4104183"/>
            <a:ext cx="7953284" cy="1944216"/>
            <a:chOff x="395536" y="5311814"/>
            <a:chExt cx="7953284" cy="1944216"/>
          </a:xfrm>
        </p:grpSpPr>
        <p:sp>
          <p:nvSpPr>
            <p:cNvPr id="15" name="正方形/長方形 14"/>
            <p:cNvSpPr/>
            <p:nvPr/>
          </p:nvSpPr>
          <p:spPr>
            <a:xfrm>
              <a:off x="395536" y="5311814"/>
              <a:ext cx="7953284" cy="194421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dirty="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262931" y="5434288"/>
              <a:ext cx="7085889" cy="167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の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profile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を指定する際は、実行時引数に「</a:t>
              </a:r>
              <a:r>
                <a:rPr lang="en-US" altLang="ja-JP" sz="1400" dirty="0">
                  <a:solidFill>
                    <a:schemeClr val="tx1"/>
                  </a:solidFill>
                </a:rPr>
                <a:t>--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spring.profiles.active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=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プロファイル名」を指定します。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アクティブとするプロファイルは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1</a:t>
              </a:r>
              <a:r>
                <a:rPr lang="ja-JP" altLang="en-US" sz="1400" dirty="0" err="1" smtClean="0">
                  <a:solidFill>
                    <a:schemeClr val="tx1"/>
                  </a:solidFill>
                </a:rPr>
                <a:t>つに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してください。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また、接続情報のリンク先は、開発者の権限により見れない事があります。ご了承ください。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en-US" altLang="ja-JP" sz="1400" dirty="0">
                  <a:solidFill>
                    <a:schemeClr val="tx1"/>
                  </a:solidFill>
                </a:rPr>
                <a:t>d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evelop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を指定することで、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1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台のマシンでは全ての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API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・インフラ環境を起動できない場合でも分散させて起動、及び連携することが可能となります。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408830" y="841992"/>
            <a:ext cx="8229600" cy="4538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 smtClean="0"/>
              <a:t>API</a:t>
            </a:r>
            <a:r>
              <a:rPr lang="ja-JP" altLang="en-US" sz="1400" dirty="0" smtClean="0"/>
              <a:t>アプリケーションを実行する際、</a:t>
            </a:r>
            <a:r>
              <a:rPr lang="en-US" altLang="ja-JP" sz="1400" dirty="0" smtClean="0"/>
              <a:t>Spring Profiles</a:t>
            </a:r>
            <a:r>
              <a:rPr lang="ja-JP" altLang="en-US" sz="1400" dirty="0" smtClean="0"/>
              <a:t>機能により、動作が変わります。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動作の変更部分として、主に接続先の参照方法が変わります。</a:t>
            </a:r>
            <a:endParaRPr lang="en-US" altLang="ja-JP" sz="1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38909"/>
              </p:ext>
            </p:extLst>
          </p:nvPr>
        </p:nvGraphicFramePr>
        <p:xfrm>
          <a:off x="468462" y="1295872"/>
          <a:ext cx="804688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94"/>
                <a:gridCol w="1800200"/>
                <a:gridCol w="792088"/>
                <a:gridCol w="720080"/>
                <a:gridCol w="3727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Profile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利用用途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認証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接続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指定無し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ローカル環境での開発用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モック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hlinkClick r:id="rId2"/>
                        </a:rPr>
                        <a:t>リンク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各種</a:t>
                      </a:r>
                      <a:r>
                        <a:rPr kumimoji="1" lang="en-US" altLang="ja-JP" sz="1200" dirty="0" smtClean="0"/>
                        <a:t>DB</a:t>
                      </a:r>
                      <a:r>
                        <a:rPr kumimoji="1" lang="ja-JP" altLang="en-US" sz="1200" dirty="0" err="1" smtClean="0"/>
                        <a:t>、</a:t>
                      </a:r>
                      <a:r>
                        <a:rPr kumimoji="1" lang="en-US" altLang="ja-JP" sz="1200" dirty="0" smtClean="0"/>
                        <a:t>API</a:t>
                      </a:r>
                      <a:r>
                        <a:rPr kumimoji="1" lang="ja-JP" altLang="en-US" sz="1200" dirty="0" smtClean="0"/>
                        <a:t>の接続先は、全て</a:t>
                      </a:r>
                      <a:r>
                        <a:rPr kumimoji="1" lang="en-US" altLang="ja-JP" sz="1200" dirty="0" err="1" smtClean="0"/>
                        <a:t>localhost</a:t>
                      </a:r>
                      <a:r>
                        <a:rPr kumimoji="1" lang="ja-JP" altLang="en-US" sz="1200" dirty="0" smtClean="0"/>
                        <a:t>を参照します。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develop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ローカル環境での開発用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モック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hlinkClick r:id="rId3"/>
                        </a:rPr>
                        <a:t>リンク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全てドメイン名でアクセスします。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hosts</a:t>
                      </a:r>
                      <a:r>
                        <a:rPr kumimoji="1" lang="ja-JP" altLang="en-US" sz="1200" dirty="0" smtClean="0"/>
                        <a:t>ファイルに名前解決を行えるようにすることで、分散された環境での開発を可能とします。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itb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結合テスト環境用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JWT</a:t>
                      </a:r>
                      <a:r>
                        <a:rPr kumimoji="1" lang="ja-JP" altLang="en-US" sz="1200" dirty="0" smtClean="0"/>
                        <a:t>認証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秘匿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ステージング環境用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JWT</a:t>
                      </a:r>
                      <a:r>
                        <a:rPr kumimoji="1" lang="ja-JP" altLang="en-US" sz="1200" dirty="0" smtClean="0"/>
                        <a:t>認証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秘匿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production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商用環境用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JWT</a:t>
                      </a:r>
                      <a:r>
                        <a:rPr kumimoji="1" lang="ja-JP" altLang="en-US" sz="1200" dirty="0" smtClean="0"/>
                        <a:t>認証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秘匿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08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改定履歴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8517"/>
              </p:ext>
            </p:extLst>
          </p:nvPr>
        </p:nvGraphicFramePr>
        <p:xfrm>
          <a:off x="539551" y="1079847"/>
          <a:ext cx="79757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1296144"/>
                <a:gridCol w="936104"/>
                <a:gridCol w="480744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版数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改定日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改定者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内容</a:t>
                      </a:r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1.0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2018/03/10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松本 宏紀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正式版初版作成</a:t>
                      </a:r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1.1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2018/06/26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松本 宏紀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その他実行トピックの章を追加</a:t>
                      </a:r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6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 </a:t>
            </a:r>
            <a:r>
              <a:rPr lang="en-US" altLang="ja-JP" dirty="0" err="1" smtClean="0"/>
              <a:t>Docker</a:t>
            </a:r>
            <a:r>
              <a:rPr lang="en-US" altLang="ja-JP" dirty="0" smtClean="0"/>
              <a:t> Image</a:t>
            </a:r>
            <a:r>
              <a:rPr lang="ja-JP" altLang="en-US" dirty="0" smtClean="0"/>
              <a:t>のオプション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50808" y="4599158"/>
            <a:ext cx="7953284" cy="1449241"/>
            <a:chOff x="395536" y="5311814"/>
            <a:chExt cx="7953284" cy="1449241"/>
          </a:xfrm>
        </p:grpSpPr>
        <p:sp>
          <p:nvSpPr>
            <p:cNvPr id="15" name="正方形/長方形 14"/>
            <p:cNvSpPr/>
            <p:nvPr/>
          </p:nvSpPr>
          <p:spPr>
            <a:xfrm>
              <a:off x="395536" y="5311814"/>
              <a:ext cx="7953284" cy="144924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262931" y="5434289"/>
              <a:ext cx="7085889" cy="1326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altLang="ja-JP" sz="1400" dirty="0" err="1" smtClean="0">
                  <a:solidFill>
                    <a:schemeClr val="tx1"/>
                  </a:solidFill>
                </a:rPr>
                <a:t>Docker-compose.yml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で指定する場合は、下記のように、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environments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で指定します。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r>
                <a:rPr lang="en-US" altLang="ja-JP" sz="1400" dirty="0">
                  <a:solidFill>
                    <a:schemeClr val="tx1"/>
                  </a:solidFill>
                </a:rPr>
                <a:t> environment:</a:t>
              </a:r>
            </a:p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　　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JAVA_OPTS</a:t>
              </a:r>
              <a:r>
                <a:rPr lang="en-US" altLang="ja-JP" sz="1400" dirty="0">
                  <a:solidFill>
                    <a:schemeClr val="tx1"/>
                  </a:solidFill>
                </a:rPr>
                <a:t>:  -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Delastic.index_per_user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=false –Xmx256M</a:t>
              </a:r>
            </a:p>
            <a:p>
              <a:r>
                <a:rPr lang="en-US" altLang="ja-JP" sz="1400" dirty="0">
                  <a:solidFill>
                    <a:schemeClr val="tx1"/>
                  </a:solidFill>
                </a:rPr>
                <a:t>   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SPRING_OPTS:  --debug</a:t>
              </a:r>
            </a:p>
          </p:txBody>
        </p:sp>
      </p:grp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408830" y="841992"/>
            <a:ext cx="8229600" cy="453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 smtClean="0"/>
              <a:t>API</a:t>
            </a:r>
            <a:r>
              <a:rPr lang="ja-JP" altLang="en-US" sz="1400" dirty="0" smtClean="0"/>
              <a:t>の実行イメージでは、下記</a:t>
            </a:r>
            <a:r>
              <a:rPr lang="en-US" altLang="ja-JP" sz="1400" dirty="0" smtClean="0"/>
              <a:t>2</a:t>
            </a:r>
            <a:r>
              <a:rPr lang="ja-JP" altLang="en-US" sz="1400" dirty="0" err="1" smtClean="0"/>
              <a:t>つの</a:t>
            </a:r>
            <a:r>
              <a:rPr lang="ja-JP" altLang="en-US" sz="1400" dirty="0" smtClean="0"/>
              <a:t>環境変数を設定し、動作を変えることが可能です。</a:t>
            </a:r>
            <a:endParaRPr lang="en-US" altLang="ja-JP" sz="14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01408"/>
              </p:ext>
            </p:extLst>
          </p:nvPr>
        </p:nvGraphicFramePr>
        <p:xfrm>
          <a:off x="468462" y="1295871"/>
          <a:ext cx="8046888" cy="119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48"/>
                <a:gridCol w="633504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環境変数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JAVA_OPTS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Java</a:t>
                      </a:r>
                      <a:r>
                        <a:rPr kumimoji="1" lang="ja-JP" altLang="en-US" sz="1200" dirty="0" smtClean="0"/>
                        <a:t>実行時のオプションを指定することができます。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SPRING_OPTS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Spring Boot</a:t>
                      </a:r>
                      <a:r>
                        <a:rPr kumimoji="1" lang="ja-JP" altLang="en-US" sz="1200" dirty="0" smtClean="0"/>
                        <a:t>における設定情報を指定することができます。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r>
              <a:rPr lang="en-US" altLang="ja-JP" dirty="0">
                <a:latin typeface="+mn-ea"/>
              </a:rPr>
              <a:t>			</a:t>
            </a:r>
            <a:r>
              <a:rPr lang="en-US" altLang="ja-JP" dirty="0" smtClean="0">
                <a:latin typeface="+mn-ea"/>
              </a:rPr>
              <a:t>	</a:t>
            </a:r>
            <a:r>
              <a:rPr lang="en-US" altLang="ja-JP" dirty="0">
                <a:latin typeface="+mn-ea"/>
              </a:rPr>
              <a:t>	</a:t>
            </a:r>
            <a:r>
              <a:rPr lang="ja-JP" altLang="en-US" dirty="0">
                <a:latin typeface="+mn-ea"/>
              </a:rPr>
              <a:t>・・・・・・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P3</a:t>
            </a:r>
            <a:endParaRPr lang="en-US" altLang="ja-JP" dirty="0"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フロントエンド開発環境構築</a:t>
            </a:r>
            <a:r>
              <a:rPr lang="ja-JP" altLang="en-US" dirty="0" smtClean="0"/>
              <a:t>手順</a:t>
            </a:r>
            <a:r>
              <a:rPr lang="en-US" altLang="ja-JP" dirty="0" smtClean="0">
                <a:latin typeface="+mn-ea"/>
              </a:rPr>
              <a:t>	</a:t>
            </a:r>
            <a:r>
              <a:rPr lang="en-US" altLang="ja-JP" dirty="0">
                <a:latin typeface="+mn-ea"/>
              </a:rPr>
              <a:t>	</a:t>
            </a:r>
            <a:r>
              <a:rPr lang="ja-JP" altLang="en-US" dirty="0">
                <a:latin typeface="+mn-ea"/>
              </a:rPr>
              <a:t>・・・・・・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P4</a:t>
            </a:r>
            <a:endParaRPr lang="en-US" altLang="ja-JP" dirty="0"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API </a:t>
            </a:r>
            <a:r>
              <a:rPr lang="ja-JP" altLang="en-US" dirty="0"/>
              <a:t>開発環境構築</a:t>
            </a:r>
            <a:r>
              <a:rPr lang="ja-JP" altLang="en-US" dirty="0" smtClean="0"/>
              <a:t>手順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		</a:t>
            </a:r>
            <a:r>
              <a:rPr lang="ja-JP" altLang="en-US" dirty="0" smtClean="0">
                <a:latin typeface="+mn-ea"/>
              </a:rPr>
              <a:t>・</a:t>
            </a:r>
            <a:r>
              <a:rPr lang="ja-JP" altLang="en-US" dirty="0">
                <a:latin typeface="+mn-ea"/>
              </a:rPr>
              <a:t>・・・・・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P6</a:t>
            </a:r>
            <a:endParaRPr lang="en-US" altLang="ja-JP" dirty="0"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インフラ環境構築</a:t>
            </a:r>
            <a:r>
              <a:rPr lang="ja-JP" altLang="en-US" dirty="0" smtClean="0"/>
              <a:t>手順</a:t>
            </a:r>
            <a:r>
              <a:rPr lang="en-US" altLang="ja-JP" dirty="0" smtClean="0">
                <a:latin typeface="+mn-ea"/>
              </a:rPr>
              <a:t>	</a:t>
            </a:r>
            <a:r>
              <a:rPr lang="en-US" altLang="ja-JP" dirty="0">
                <a:latin typeface="+mn-ea"/>
              </a:rPr>
              <a:t>		</a:t>
            </a: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</a:t>
            </a:r>
            <a:r>
              <a:rPr lang="ja-JP" altLang="en-US" dirty="0">
                <a:latin typeface="+mn-ea"/>
              </a:rPr>
              <a:t>・・・・・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P13</a:t>
            </a:r>
            <a:endParaRPr lang="en-US" altLang="ja-JP" dirty="0"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最新化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			</a:t>
            </a:r>
            <a:r>
              <a:rPr lang="en-US" altLang="ja-JP" dirty="0">
                <a:latin typeface="+mn-ea"/>
              </a:rPr>
              <a:t>		</a:t>
            </a:r>
            <a:r>
              <a:rPr lang="ja-JP" altLang="en-US" dirty="0">
                <a:latin typeface="+mn-ea"/>
              </a:rPr>
              <a:t>・・・・・・</a:t>
            </a:r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P15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その他実行トピック</a:t>
            </a:r>
            <a:r>
              <a:rPr lang="en-US" altLang="ja-JP" dirty="0" smtClean="0">
                <a:latin typeface="+mn-ea"/>
              </a:rPr>
              <a:t>				</a:t>
            </a:r>
            <a:r>
              <a:rPr lang="ja-JP" altLang="en-US" dirty="0" smtClean="0">
                <a:latin typeface="+mn-ea"/>
              </a:rPr>
              <a:t>・・・・・・</a:t>
            </a:r>
            <a:r>
              <a:rPr lang="en-US" altLang="ja-JP" dirty="0" smtClean="0">
                <a:latin typeface="+mn-ea"/>
              </a:rPr>
              <a:t>	P17</a:t>
            </a:r>
            <a:endParaRPr lang="en-US" altLang="ja-JP" dirty="0">
              <a:latin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454F7-C759-436A-905F-5F0B9311D8BF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8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57200" y="801688"/>
            <a:ext cx="8229600" cy="9982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/>
              <a:t>この資料は</a:t>
            </a:r>
            <a:r>
              <a:rPr lang="en-US" altLang="ja-JP" sz="1400" dirty="0" smtClean="0"/>
              <a:t>API</a:t>
            </a:r>
            <a:r>
              <a:rPr lang="ja-JP" altLang="en-US" sz="1400" dirty="0" err="1" smtClean="0"/>
              <a:t>、</a:t>
            </a:r>
            <a:r>
              <a:rPr lang="ja-JP" altLang="en-US" sz="1400" dirty="0" smtClean="0"/>
              <a:t>フロントエンドの開発者が、独自</a:t>
            </a:r>
            <a:r>
              <a:rPr lang="en-US" altLang="ja-JP" sz="1400" dirty="0" smtClean="0"/>
              <a:t>(※1)</a:t>
            </a:r>
            <a:r>
              <a:rPr lang="ja-JP" altLang="en-US" sz="1400" dirty="0" smtClean="0"/>
              <a:t>の環境で動作確認を行うための構築手順について記載しています。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※1…</a:t>
            </a:r>
            <a:r>
              <a:rPr lang="ja-JP" altLang="en-US" sz="1400" dirty="0" smtClean="0"/>
              <a:t>ブロードリーフ管理外の環境。各担当者の環境など。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4482" y="1727919"/>
            <a:ext cx="8534401" cy="4392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6" name="Shape 1289"/>
          <p:cNvGrpSpPr/>
          <p:nvPr/>
        </p:nvGrpSpPr>
        <p:grpSpPr>
          <a:xfrm>
            <a:off x="524867" y="4439265"/>
            <a:ext cx="1742877" cy="674419"/>
            <a:chOff x="12860" y="3083076"/>
            <a:chExt cx="971381" cy="375883"/>
          </a:xfrm>
        </p:grpSpPr>
        <p:sp>
          <p:nvSpPr>
            <p:cNvPr id="7" name="Shape 1290"/>
            <p:cNvSpPr/>
            <p:nvPr/>
          </p:nvSpPr>
          <p:spPr>
            <a:xfrm>
              <a:off x="69780" y="3137929"/>
              <a:ext cx="914461" cy="32103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0" rIns="0" bIns="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Roboto"/>
                <a:sym typeface="Roboto"/>
              </a:endParaRPr>
            </a:p>
          </p:txBody>
        </p:sp>
        <p:grpSp>
          <p:nvGrpSpPr>
            <p:cNvPr id="8" name="Shape 1291"/>
            <p:cNvGrpSpPr/>
            <p:nvPr/>
          </p:nvGrpSpPr>
          <p:grpSpPr>
            <a:xfrm>
              <a:off x="12860" y="3083076"/>
              <a:ext cx="926676" cy="321030"/>
              <a:chOff x="12860" y="3083076"/>
              <a:chExt cx="926676" cy="321030"/>
            </a:xfrm>
          </p:grpSpPr>
          <p:sp>
            <p:nvSpPr>
              <p:cNvPr id="9" name="Shape 1292"/>
              <p:cNvSpPr/>
              <p:nvPr/>
            </p:nvSpPr>
            <p:spPr>
              <a:xfrm>
                <a:off x="12860" y="3083076"/>
                <a:ext cx="926676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73150" rIns="45700" bIns="7315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Redis</a:t>
                </a:r>
                <a:b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</a:b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Compute</a:t>
                </a:r>
                <a:r>
                  <a:rPr lang="en-US" sz="900" b="0" i="0" u="none" strike="noStrike" cap="none" baseline="0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 </a:t>
                </a: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Engine</a:t>
                </a:r>
              </a:p>
            </p:txBody>
          </p:sp>
          <p:pic>
            <p:nvPicPr>
              <p:cNvPr id="10" name="Shape 1293" descr="Container-Engine.png"/>
              <p:cNvPicPr preferRelativeResize="0"/>
              <p:nvPr/>
            </p:nvPicPr>
            <p:blipFill rotWithShape="1">
              <a:blip r:embed="rId2">
                <a:alphaModFix/>
              </a:blip>
              <a:srcRect t="5076" b="5076"/>
              <a:stretch/>
            </p:blipFill>
            <p:spPr>
              <a:xfrm>
                <a:off x="57565" y="3133747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" name="Shape 1375"/>
          <p:cNvGrpSpPr/>
          <p:nvPr/>
        </p:nvGrpSpPr>
        <p:grpSpPr>
          <a:xfrm>
            <a:off x="6084168" y="4436266"/>
            <a:ext cx="1166359" cy="576001"/>
            <a:chOff x="5835700" y="3080077"/>
            <a:chExt cx="650062" cy="321030"/>
          </a:xfrm>
        </p:grpSpPr>
        <p:sp>
          <p:nvSpPr>
            <p:cNvPr id="12" name="Shape 1376"/>
            <p:cNvSpPr/>
            <p:nvPr/>
          </p:nvSpPr>
          <p:spPr>
            <a:xfrm>
              <a:off x="5835700" y="3080077"/>
              <a:ext cx="650062" cy="32103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73150" rIns="45700" bIns="7315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Cloud</a:t>
              </a:r>
              <a:b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</a:b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" name="Shape 1377" descr="Cloud-SQL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82506" y="31215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Shape 1289"/>
          <p:cNvGrpSpPr/>
          <p:nvPr/>
        </p:nvGrpSpPr>
        <p:grpSpPr>
          <a:xfrm>
            <a:off x="3424513" y="3501772"/>
            <a:ext cx="1843601" cy="674419"/>
            <a:chOff x="3010068" y="1876935"/>
            <a:chExt cx="1027518" cy="375883"/>
          </a:xfrm>
        </p:grpSpPr>
        <p:sp>
          <p:nvSpPr>
            <p:cNvPr id="15" name="Shape 1290"/>
            <p:cNvSpPr/>
            <p:nvPr/>
          </p:nvSpPr>
          <p:spPr>
            <a:xfrm>
              <a:off x="3052427" y="1931788"/>
              <a:ext cx="985159" cy="321030"/>
            </a:xfrm>
            <a:prstGeom prst="roundRect">
              <a:avLst>
                <a:gd name="adj" fmla="val 167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0" rIns="0" bIns="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Roboto"/>
                <a:sym typeface="Roboto"/>
              </a:endParaRPr>
            </a:p>
          </p:txBody>
        </p:sp>
        <p:grpSp>
          <p:nvGrpSpPr>
            <p:cNvPr id="16" name="Shape 1291"/>
            <p:cNvGrpSpPr/>
            <p:nvPr/>
          </p:nvGrpSpPr>
          <p:grpSpPr>
            <a:xfrm>
              <a:off x="3010068" y="1876935"/>
              <a:ext cx="985159" cy="321030"/>
              <a:chOff x="3010068" y="1876935"/>
              <a:chExt cx="985159" cy="321030"/>
            </a:xfrm>
          </p:grpSpPr>
          <p:sp>
            <p:nvSpPr>
              <p:cNvPr id="17" name="Shape 1292"/>
              <p:cNvSpPr/>
              <p:nvPr/>
            </p:nvSpPr>
            <p:spPr>
              <a:xfrm>
                <a:off x="3010068" y="1876935"/>
                <a:ext cx="985159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73150" rIns="45700" bIns="7315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900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Backend API Apps </a:t>
                </a:r>
                <a: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/>
                </a:r>
                <a:b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</a:b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8" name="Shape 1293" descr="Container-Engine.png"/>
              <p:cNvPicPr preferRelativeResize="0"/>
              <p:nvPr/>
            </p:nvPicPr>
            <p:blipFill rotWithShape="1">
              <a:blip r:embed="rId2">
                <a:alphaModFix/>
              </a:blip>
              <a:srcRect t="5076" b="5076"/>
              <a:stretch/>
            </p:blipFill>
            <p:spPr>
              <a:xfrm>
                <a:off x="3054774" y="19180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グループ化 18"/>
          <p:cNvGrpSpPr/>
          <p:nvPr/>
        </p:nvGrpSpPr>
        <p:grpSpPr>
          <a:xfrm>
            <a:off x="2357310" y="4439265"/>
            <a:ext cx="1830836" cy="674419"/>
            <a:chOff x="1942863" y="3083076"/>
            <a:chExt cx="1830836" cy="674419"/>
          </a:xfrm>
        </p:grpSpPr>
        <p:grpSp>
          <p:nvGrpSpPr>
            <p:cNvPr id="20" name="Shape 1289"/>
            <p:cNvGrpSpPr/>
            <p:nvPr/>
          </p:nvGrpSpPr>
          <p:grpSpPr>
            <a:xfrm>
              <a:off x="1942863" y="3083076"/>
              <a:ext cx="1830836" cy="674419"/>
              <a:chOff x="1942863" y="3083076"/>
              <a:chExt cx="1020404" cy="375883"/>
            </a:xfrm>
          </p:grpSpPr>
          <p:sp>
            <p:nvSpPr>
              <p:cNvPr id="22" name="Shape 1290"/>
              <p:cNvSpPr/>
              <p:nvPr/>
            </p:nvSpPr>
            <p:spPr>
              <a:xfrm>
                <a:off x="1977942" y="3137929"/>
                <a:ext cx="985325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0" rIns="0" bIns="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endParaRPr>
              </a:p>
            </p:txBody>
          </p:sp>
          <p:sp>
            <p:nvSpPr>
              <p:cNvPr id="23" name="Shape 1292"/>
              <p:cNvSpPr/>
              <p:nvPr/>
            </p:nvSpPr>
            <p:spPr>
              <a:xfrm>
                <a:off x="1942863" y="3083076"/>
                <a:ext cx="985943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73150" rIns="45700" bIns="7315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altLang="ja-JP" sz="900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Apache Cassandra</a:t>
                </a:r>
                <a: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/>
                </a:r>
                <a:b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</a:b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Compute Engine</a:t>
                </a:r>
              </a:p>
            </p:txBody>
          </p:sp>
        </p:grpSp>
        <p:pic>
          <p:nvPicPr>
            <p:cNvPr id="21" name="Shape 338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2017037" y="3157019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グループ化 23"/>
          <p:cNvGrpSpPr/>
          <p:nvPr/>
        </p:nvGrpSpPr>
        <p:grpSpPr>
          <a:xfrm>
            <a:off x="4283968" y="4439013"/>
            <a:ext cx="1757526" cy="674419"/>
            <a:chOff x="3950838" y="3082824"/>
            <a:chExt cx="1757526" cy="674419"/>
          </a:xfrm>
        </p:grpSpPr>
        <p:grpSp>
          <p:nvGrpSpPr>
            <p:cNvPr id="25" name="Shape 1289"/>
            <p:cNvGrpSpPr/>
            <p:nvPr/>
          </p:nvGrpSpPr>
          <p:grpSpPr>
            <a:xfrm>
              <a:off x="3950838" y="3082824"/>
              <a:ext cx="1757526" cy="674419"/>
              <a:chOff x="3950838" y="3082824"/>
              <a:chExt cx="979545" cy="375883"/>
            </a:xfrm>
          </p:grpSpPr>
          <p:sp>
            <p:nvSpPr>
              <p:cNvPr id="27" name="Shape 1290"/>
              <p:cNvSpPr/>
              <p:nvPr/>
            </p:nvSpPr>
            <p:spPr>
              <a:xfrm>
                <a:off x="4007757" y="3137677"/>
                <a:ext cx="922626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0" rIns="0" bIns="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endParaRPr>
              </a:p>
            </p:txBody>
          </p:sp>
          <p:sp>
            <p:nvSpPr>
              <p:cNvPr id="28" name="Shape 1292"/>
              <p:cNvSpPr/>
              <p:nvPr/>
            </p:nvSpPr>
            <p:spPr>
              <a:xfrm>
                <a:off x="3950838" y="3082824"/>
                <a:ext cx="932739" cy="32103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73150" rIns="45700" bIns="7315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altLang="ja-JP" sz="900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Elastic Search</a:t>
                </a:r>
                <a: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/>
                </a:r>
                <a:br>
                  <a:rPr lang="en-US" sz="900" b="0" i="0" u="none" strike="noStrike" cap="none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</a:b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Compute Engine</a:t>
                </a:r>
              </a:p>
            </p:txBody>
          </p:sp>
        </p:grpSp>
        <p:pic>
          <p:nvPicPr>
            <p:cNvPr id="26" name="Shape 338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4025010" y="315676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Shape 1291"/>
          <p:cNvGrpSpPr/>
          <p:nvPr/>
        </p:nvGrpSpPr>
        <p:grpSpPr>
          <a:xfrm>
            <a:off x="3471599" y="5244182"/>
            <a:ext cx="1667757" cy="576000"/>
            <a:chOff x="3057152" y="3887993"/>
            <a:chExt cx="929513" cy="321030"/>
          </a:xfrm>
        </p:grpSpPr>
        <p:sp>
          <p:nvSpPr>
            <p:cNvPr id="30" name="Shape 1292"/>
            <p:cNvSpPr/>
            <p:nvPr/>
          </p:nvSpPr>
          <p:spPr>
            <a:xfrm>
              <a:off x="3057152" y="3887993"/>
              <a:ext cx="929513" cy="32103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73150" rIns="45700" bIns="7315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 smtClean="0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Kafka</a:t>
              </a:r>
              <a: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/>
              </a:r>
              <a:b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</a:b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1" name="Shape 1293" descr="Container-Engine.png"/>
            <p:cNvPicPr preferRelativeResize="0"/>
            <p:nvPr/>
          </p:nvPicPr>
          <p:blipFill rotWithShape="1">
            <a:blip r:embed="rId2">
              <a:alphaModFix/>
            </a:blip>
            <a:srcRect t="5076" b="5076"/>
            <a:stretch/>
          </p:blipFill>
          <p:spPr>
            <a:xfrm>
              <a:off x="3101858" y="3938664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Shape 1291"/>
          <p:cNvGrpSpPr/>
          <p:nvPr/>
        </p:nvGrpSpPr>
        <p:grpSpPr>
          <a:xfrm>
            <a:off x="1047504" y="5212100"/>
            <a:ext cx="1775455" cy="576000"/>
            <a:chOff x="633057" y="3855911"/>
            <a:chExt cx="989538" cy="321030"/>
          </a:xfrm>
        </p:grpSpPr>
        <p:sp>
          <p:nvSpPr>
            <p:cNvPr id="33" name="Shape 1292"/>
            <p:cNvSpPr/>
            <p:nvPr/>
          </p:nvSpPr>
          <p:spPr>
            <a:xfrm>
              <a:off x="633057" y="3855911"/>
              <a:ext cx="989538" cy="32103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73150" rIns="45700" bIns="7315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 smtClean="0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ZooKeeper</a:t>
              </a:r>
              <a: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/>
              </a:r>
              <a:b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</a:b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4" name="Shape 1293" descr="Container-Engine.png"/>
            <p:cNvPicPr preferRelativeResize="0"/>
            <p:nvPr/>
          </p:nvPicPr>
          <p:blipFill rotWithShape="1">
            <a:blip r:embed="rId2">
              <a:alphaModFix/>
            </a:blip>
            <a:srcRect t="5076" b="5076"/>
            <a:stretch/>
          </p:blipFill>
          <p:spPr>
            <a:xfrm>
              <a:off x="677763" y="390658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" name="Shape 492"/>
          <p:cNvCxnSpPr>
            <a:stCxn id="23" idx="2"/>
            <a:endCxn id="30" idx="1"/>
          </p:cNvCxnSpPr>
          <p:nvPr/>
        </p:nvCxnSpPr>
        <p:spPr>
          <a:xfrm rot="16200000" flipH="1">
            <a:off x="3098247" y="5158830"/>
            <a:ext cx="516919" cy="229787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Shape 1291"/>
          <p:cNvGrpSpPr/>
          <p:nvPr/>
        </p:nvGrpSpPr>
        <p:grpSpPr>
          <a:xfrm>
            <a:off x="5371553" y="5244182"/>
            <a:ext cx="2043768" cy="576000"/>
            <a:chOff x="4957106" y="3887993"/>
            <a:chExt cx="1139080" cy="321030"/>
          </a:xfrm>
        </p:grpSpPr>
        <p:sp>
          <p:nvSpPr>
            <p:cNvPr id="37" name="Shape 1292"/>
            <p:cNvSpPr/>
            <p:nvPr/>
          </p:nvSpPr>
          <p:spPr>
            <a:xfrm>
              <a:off x="4957106" y="3887993"/>
              <a:ext cx="1139080" cy="321030"/>
            </a:xfrm>
            <a:prstGeom prst="roundRect">
              <a:avLst>
                <a:gd name="adj" fmla="val 167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73150" rIns="45700" bIns="7315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900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ES Index </a:t>
              </a:r>
              <a:r>
                <a:rPr lang="en-US" sz="900" smtClean="0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Apps</a:t>
              </a:r>
              <a: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/>
              </a:r>
              <a:br>
                <a:rPr lang="en-US" sz="900" b="0" i="0" u="none" strike="noStrike" cap="none">
                  <a:solidFill>
                    <a:srgbClr val="2121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</a:b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8" name="Shape 1293" descr="Container-Engine.png"/>
            <p:cNvPicPr preferRelativeResize="0"/>
            <p:nvPr/>
          </p:nvPicPr>
          <p:blipFill rotWithShape="1">
            <a:blip r:embed="rId2">
              <a:alphaModFix/>
            </a:blip>
            <a:srcRect t="5076" b="5076"/>
            <a:stretch/>
          </p:blipFill>
          <p:spPr>
            <a:xfrm>
              <a:off x="5001813" y="3929104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" name="Shape 492"/>
          <p:cNvCxnSpPr>
            <a:stCxn id="37" idx="1"/>
            <a:endCxn id="30" idx="3"/>
          </p:cNvCxnSpPr>
          <p:nvPr/>
        </p:nvCxnSpPr>
        <p:spPr>
          <a:xfrm flipH="1">
            <a:off x="5139357" y="5532184"/>
            <a:ext cx="232197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492"/>
          <p:cNvCxnSpPr>
            <a:stCxn id="37" idx="0"/>
            <a:endCxn id="28" idx="2"/>
          </p:cNvCxnSpPr>
          <p:nvPr/>
        </p:nvCxnSpPr>
        <p:spPr>
          <a:xfrm rot="16200000" flipV="1">
            <a:off x="5642505" y="4493250"/>
            <a:ext cx="229169" cy="12726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Shape 492"/>
          <p:cNvCxnSpPr>
            <a:stCxn id="17" idx="2"/>
            <a:endCxn id="23" idx="0"/>
          </p:cNvCxnSpPr>
          <p:nvPr/>
        </p:nvCxnSpPr>
        <p:spPr>
          <a:xfrm rot="5400000">
            <a:off x="3594317" y="3725268"/>
            <a:ext cx="361493" cy="106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Shape 492"/>
          <p:cNvCxnSpPr>
            <a:stCxn id="17" idx="2"/>
            <a:endCxn id="28" idx="0"/>
          </p:cNvCxnSpPr>
          <p:nvPr/>
        </p:nvCxnSpPr>
        <p:spPr>
          <a:xfrm rot="16200000" flipH="1">
            <a:off x="4533907" y="3852178"/>
            <a:ext cx="361241" cy="8124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Shape 492"/>
          <p:cNvCxnSpPr>
            <a:stCxn id="17" idx="2"/>
            <a:endCxn id="9" idx="0"/>
          </p:cNvCxnSpPr>
          <p:nvPr/>
        </p:nvCxnSpPr>
        <p:spPr>
          <a:xfrm rot="5400000">
            <a:off x="2651511" y="2782462"/>
            <a:ext cx="361493" cy="2952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Shape 492"/>
          <p:cNvCxnSpPr>
            <a:stCxn id="17" idx="2"/>
            <a:endCxn id="12" idx="0"/>
          </p:cNvCxnSpPr>
          <p:nvPr/>
        </p:nvCxnSpPr>
        <p:spPr>
          <a:xfrm rot="16200000" flipH="1">
            <a:off x="5308583" y="3077501"/>
            <a:ext cx="358494" cy="23590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Shape 492"/>
          <p:cNvCxnSpPr>
            <a:stCxn id="30" idx="2"/>
            <a:endCxn id="33" idx="2"/>
          </p:cNvCxnSpPr>
          <p:nvPr/>
        </p:nvCxnSpPr>
        <p:spPr>
          <a:xfrm rot="5400000" flipH="1">
            <a:off x="3104315" y="4619020"/>
            <a:ext cx="32082" cy="2370246"/>
          </a:xfrm>
          <a:prstGeom prst="bentConnector3">
            <a:avLst>
              <a:gd name="adj1" fmla="val -712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6" name="Shape 1289"/>
          <p:cNvGrpSpPr/>
          <p:nvPr/>
        </p:nvGrpSpPr>
        <p:grpSpPr>
          <a:xfrm>
            <a:off x="414624" y="2629514"/>
            <a:ext cx="1869729" cy="674419"/>
            <a:chOff x="177" y="1888136"/>
            <a:chExt cx="1042080" cy="375883"/>
          </a:xfrm>
          <a:solidFill>
            <a:schemeClr val="bg1"/>
          </a:solidFill>
        </p:grpSpPr>
        <p:sp>
          <p:nvSpPr>
            <p:cNvPr id="47" name="Shape 1290"/>
            <p:cNvSpPr/>
            <p:nvPr/>
          </p:nvSpPr>
          <p:spPr>
            <a:xfrm>
              <a:off x="57098" y="1942989"/>
              <a:ext cx="985159" cy="321030"/>
            </a:xfrm>
            <a:prstGeom prst="roundRect">
              <a:avLst>
                <a:gd name="adj" fmla="val 1674"/>
              </a:avLst>
            </a:prstGeom>
            <a:grpFill/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0" rIns="0" bIns="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Roboto"/>
                <a:sym typeface="Roboto"/>
              </a:endParaRPr>
            </a:p>
          </p:txBody>
        </p:sp>
        <p:grpSp>
          <p:nvGrpSpPr>
            <p:cNvPr id="48" name="Shape 1291"/>
            <p:cNvGrpSpPr/>
            <p:nvPr/>
          </p:nvGrpSpPr>
          <p:grpSpPr>
            <a:xfrm>
              <a:off x="177" y="1888136"/>
              <a:ext cx="985159" cy="321030"/>
              <a:chOff x="177" y="1888136"/>
              <a:chExt cx="985159" cy="321030"/>
            </a:xfrm>
            <a:grpFill/>
          </p:grpSpPr>
          <p:sp>
            <p:nvSpPr>
              <p:cNvPr id="49" name="Shape 1292"/>
              <p:cNvSpPr/>
              <p:nvPr/>
            </p:nvSpPr>
            <p:spPr>
              <a:xfrm>
                <a:off x="177" y="1888136"/>
                <a:ext cx="985159" cy="321030"/>
              </a:xfrm>
              <a:prstGeom prst="roundRect">
                <a:avLst>
                  <a:gd name="adj" fmla="val 1674"/>
                </a:avLst>
              </a:prstGeom>
              <a:grpFill/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wrap="square" lIns="648000" tIns="73150" rIns="45700" bIns="7315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900">
                    <a:solidFill>
                      <a:srgbClr val="2121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Frontend Web</a:t>
                </a:r>
              </a:p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900" b="0" i="0" u="none" strike="noStrike" cap="none">
                    <a:solidFill>
                      <a:srgbClr val="757575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50" name="Shape 1293" descr="Container-Engine.png"/>
              <p:cNvPicPr preferRelativeResize="0"/>
              <p:nvPr/>
            </p:nvPicPr>
            <p:blipFill rotWithShape="1">
              <a:blip r:embed="rId2">
                <a:alphaModFix/>
              </a:blip>
              <a:srcRect t="5076" b="5076"/>
              <a:stretch/>
            </p:blipFill>
            <p:spPr>
              <a:xfrm>
                <a:off x="44883" y="1929247"/>
                <a:ext cx="274199" cy="24660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cxnSp>
        <p:nvCxnSpPr>
          <p:cNvPr id="51" name="Shape 492"/>
          <p:cNvCxnSpPr>
            <a:stCxn id="57" idx="2"/>
          </p:cNvCxnSpPr>
          <p:nvPr/>
        </p:nvCxnSpPr>
        <p:spPr>
          <a:xfrm>
            <a:off x="1258640" y="2391384"/>
            <a:ext cx="0" cy="277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グループ化 51"/>
          <p:cNvGrpSpPr/>
          <p:nvPr/>
        </p:nvGrpSpPr>
        <p:grpSpPr>
          <a:xfrm>
            <a:off x="7308304" y="4441728"/>
            <a:ext cx="1190285" cy="576001"/>
            <a:chOff x="7164186" y="3085539"/>
            <a:chExt cx="1190285" cy="576001"/>
          </a:xfrm>
        </p:grpSpPr>
        <p:sp>
          <p:nvSpPr>
            <p:cNvPr id="53" name="Shape 1376"/>
            <p:cNvSpPr/>
            <p:nvPr/>
          </p:nvSpPr>
          <p:spPr>
            <a:xfrm>
              <a:off x="7164186" y="3085539"/>
              <a:ext cx="1190285" cy="576001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648000" tIns="73150" rIns="45700" bIns="7315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Cloud</a:t>
              </a:r>
              <a:br>
                <a:rPr lang="en-US" sz="900" b="0" i="0" u="none" strike="noStrike" cap="none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</a:br>
              <a:r>
                <a:rPr lang="en-US" sz="900">
                  <a:solidFill>
                    <a:srgbClr val="757575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Roboto"/>
                  <a:sym typeface="Roboto"/>
                </a:rPr>
                <a:t>storage</a:t>
              </a:r>
              <a:endParaRPr lang="en-US" sz="900" b="0" i="0" u="none" strike="noStrike" cap="none">
                <a:solidFill>
                  <a:srgbClr val="75757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Roboto"/>
                <a:sym typeface="Roboto"/>
              </a:endParaRPr>
            </a:p>
          </p:txBody>
        </p:sp>
        <p:pic>
          <p:nvPicPr>
            <p:cNvPr id="54" name="Shape 369" descr="Cloud-Storage_256px.png"/>
            <p:cNvPicPr preferRelativeResize="0"/>
            <p:nvPr/>
          </p:nvPicPr>
          <p:blipFill rotWithShape="1">
            <a:blip r:embed="rId5">
              <a:alphaModFix/>
            </a:blip>
            <a:srcRect t="5092" b="5092"/>
            <a:stretch/>
          </p:blipFill>
          <p:spPr>
            <a:xfrm>
              <a:off x="7203775" y="315405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" name="Shape 492"/>
          <p:cNvCxnSpPr>
            <a:stCxn id="17" idx="2"/>
            <a:endCxn id="53" idx="0"/>
          </p:cNvCxnSpPr>
          <p:nvPr/>
        </p:nvCxnSpPr>
        <p:spPr>
          <a:xfrm rot="16200000" flipH="1">
            <a:off x="5923902" y="2462183"/>
            <a:ext cx="363956" cy="3595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6" name="Shape 559"/>
          <p:cNvGrpSpPr/>
          <p:nvPr/>
        </p:nvGrpSpPr>
        <p:grpSpPr>
          <a:xfrm>
            <a:off x="1007180" y="1888464"/>
            <a:ext cx="502920" cy="502920"/>
            <a:chOff x="633058" y="0"/>
            <a:chExt cx="502920" cy="502920"/>
          </a:xfrm>
        </p:grpSpPr>
        <p:sp>
          <p:nvSpPr>
            <p:cNvPr id="57" name="Shape 560"/>
            <p:cNvSpPr/>
            <p:nvPr/>
          </p:nvSpPr>
          <p:spPr>
            <a:xfrm>
              <a:off x="633058" y="0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wrap="square" lIns="0" tIns="0" rIns="0" bIns="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Roboto"/>
                <a:sym typeface="Roboto"/>
              </a:endParaRPr>
            </a:p>
          </p:txBody>
        </p:sp>
        <p:pic>
          <p:nvPicPr>
            <p:cNvPr id="58" name="Shape 56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9633" y="3657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角丸四角形 67"/>
          <p:cNvSpPr/>
          <p:nvPr/>
        </p:nvSpPr>
        <p:spPr>
          <a:xfrm>
            <a:off x="3347864" y="3434430"/>
            <a:ext cx="1992168" cy="819893"/>
          </a:xfrm>
          <a:prstGeom prst="roundRect">
            <a:avLst>
              <a:gd name="adj" fmla="val 2639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Shape 492"/>
          <p:cNvCxnSpPr>
            <a:stCxn id="57" idx="2"/>
            <a:endCxn id="17" idx="0"/>
          </p:cNvCxnSpPr>
          <p:nvPr/>
        </p:nvCxnSpPr>
        <p:spPr>
          <a:xfrm rot="16200000" flipH="1">
            <a:off x="2228282" y="1421741"/>
            <a:ext cx="1110388" cy="3049673"/>
          </a:xfrm>
          <a:prstGeom prst="bentConnector3">
            <a:avLst>
              <a:gd name="adj1" fmla="val 1312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角丸四角形 73"/>
          <p:cNvSpPr/>
          <p:nvPr/>
        </p:nvSpPr>
        <p:spPr>
          <a:xfrm>
            <a:off x="418858" y="2452856"/>
            <a:ext cx="2340532" cy="882010"/>
          </a:xfrm>
          <a:prstGeom prst="roundRect">
            <a:avLst>
              <a:gd name="adj" fmla="val 263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47864" y="2478679"/>
            <a:ext cx="2431648" cy="3852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+mn-ea"/>
                <a:ea typeface="+mn-ea"/>
              </a:rPr>
              <a:t>フロントエンド開発構築手順</a:t>
            </a: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199497" y="3426018"/>
            <a:ext cx="2431648" cy="3852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</a:rPr>
              <a:t>インフラ</a:t>
            </a:r>
            <a:r>
              <a:rPr kumimoji="1" lang="ja-JP" altLang="en-US" dirty="0" smtClean="0">
                <a:solidFill>
                  <a:schemeClr val="bg1"/>
                </a:solidFill>
                <a:latin typeface="+mn-ea"/>
                <a:ea typeface="+mn-ea"/>
              </a:rPr>
              <a:t>構築手順</a:t>
            </a: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7" name="右矢印 76"/>
          <p:cNvSpPr/>
          <p:nvPr/>
        </p:nvSpPr>
        <p:spPr>
          <a:xfrm>
            <a:off x="2861519" y="2530345"/>
            <a:ext cx="380294" cy="300382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8" name="右矢印 77"/>
          <p:cNvSpPr/>
          <p:nvPr/>
        </p:nvSpPr>
        <p:spPr>
          <a:xfrm rot="16200000">
            <a:off x="7212352" y="3923010"/>
            <a:ext cx="380294" cy="3003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427600" y="4363081"/>
            <a:ext cx="8272176" cy="1597753"/>
          </a:xfrm>
          <a:prstGeom prst="roundRect">
            <a:avLst>
              <a:gd name="adj" fmla="val 2639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27600" y="3504916"/>
            <a:ext cx="2395359" cy="38521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dirty="0" smtClean="0">
                <a:solidFill>
                  <a:schemeClr val="bg1"/>
                </a:solidFill>
                <a:latin typeface="+mn-ea"/>
                <a:ea typeface="+mn-ea"/>
              </a:rPr>
              <a:t>開発構築手順</a:t>
            </a: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右矢印 80"/>
          <p:cNvSpPr/>
          <p:nvPr/>
        </p:nvSpPr>
        <p:spPr>
          <a:xfrm rot="10800000">
            <a:off x="2859248" y="3547331"/>
            <a:ext cx="380294" cy="3003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333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フロントエンド開発環境構築手順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6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フロントエンド開発環境構築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457200" y="801688"/>
            <a:ext cx="8229600" cy="11422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Confluence</a:t>
            </a:r>
            <a:r>
              <a:rPr lang="ja-JP" altLang="en-US" sz="1800" dirty="0" smtClean="0"/>
              <a:t>の下記</a:t>
            </a:r>
            <a:r>
              <a:rPr lang="en-US" altLang="ja-JP" sz="1800" dirty="0" smtClean="0"/>
              <a:t>URL</a:t>
            </a:r>
            <a:r>
              <a:rPr lang="ja-JP" altLang="en-US" sz="1800" dirty="0" smtClean="0"/>
              <a:t>を確認し、構築を行ってください。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</a:t>
            </a:r>
            <a:r>
              <a:rPr lang="en-US" altLang="ja-JP" sz="1800" dirty="0" smtClean="0">
                <a:hlinkClick r:id="rId2"/>
              </a:rPr>
              <a:t>jira.broadleaf.jp/wiki/pages/viewpage.action?pageId=3901687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1535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API </a:t>
            </a:r>
            <a:r>
              <a:rPr lang="ja-JP" altLang="en-US" dirty="0" smtClean="0"/>
              <a:t>開発環境構築手順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2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499992" y="964395"/>
            <a:ext cx="3456384" cy="39108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kumimoji="1" lang="en-US" altLang="ja-JP" dirty="0" smtClean="0">
                <a:latin typeface="+mn-ea"/>
                <a:ea typeface="+mn-ea"/>
              </a:rPr>
              <a:t>BL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Servers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72000" y="3385349"/>
            <a:ext cx="3240360" cy="1129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572000" y="1254090"/>
            <a:ext cx="3240360" cy="174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69663" y="1223863"/>
            <a:ext cx="2325603" cy="1843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kumimoji="1" lang="en-US" altLang="ja-JP" dirty="0" smtClean="0">
                <a:latin typeface="+mn-ea"/>
                <a:ea typeface="+mn-ea"/>
              </a:rPr>
              <a:t>Developers PC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開発環境全体概要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06" y="1649361"/>
            <a:ext cx="1224136" cy="2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4716880" y="2212173"/>
            <a:ext cx="1837184" cy="638664"/>
            <a:chOff x="2267744" y="4031970"/>
            <a:chExt cx="1837184" cy="638664"/>
          </a:xfrm>
        </p:grpSpPr>
        <p:sp>
          <p:nvSpPr>
            <p:cNvPr id="11" name="正方形/長方形 10"/>
            <p:cNvSpPr/>
            <p:nvPr/>
          </p:nvSpPr>
          <p:spPr>
            <a:xfrm>
              <a:off x="2267744" y="4031970"/>
              <a:ext cx="1837184" cy="6386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0" rtlCol="0" anchor="ctr">
              <a:noAutofit/>
            </a:bodyPr>
            <a:lstStyle/>
            <a:p>
              <a:pPr algn="ctr"/>
              <a:r>
                <a:rPr kumimoji="1" lang="en-US" altLang="ja-JP" dirty="0" smtClean="0">
                  <a:latin typeface="+mn-ea"/>
                  <a:ea typeface="+mn-ea"/>
                </a:rPr>
                <a:t>gi</a:t>
              </a:r>
              <a:r>
                <a:rPr kumimoji="1" lang="ja-JP" altLang="en-US" dirty="0" smtClean="0">
                  <a:latin typeface="+mn-ea"/>
                  <a:ea typeface="+mn-ea"/>
                </a:rPr>
                <a:t>ｔ</a:t>
              </a:r>
              <a:r>
                <a:rPr kumimoji="1" lang="en-US" altLang="ja-JP" dirty="0" smtClean="0">
                  <a:latin typeface="+mn-ea"/>
                  <a:ea typeface="+mn-ea"/>
                </a:rPr>
                <a:t>lab</a:t>
              </a:r>
              <a:endParaRPr kumimoji="1" lang="ja-JP" altLang="en-US" dirty="0">
                <a:latin typeface="+mn-ea"/>
                <a:ea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760" y="4154228"/>
              <a:ext cx="432515" cy="394147"/>
            </a:xfrm>
            <a:prstGeom prst="rect">
              <a:avLst/>
            </a:prstGeom>
          </p:spPr>
        </p:pic>
      </p:grpSp>
      <p:grpSp>
        <p:nvGrpSpPr>
          <p:cNvPr id="13" name="グループ化 12"/>
          <p:cNvGrpSpPr/>
          <p:nvPr/>
        </p:nvGrpSpPr>
        <p:grpSpPr>
          <a:xfrm>
            <a:off x="4710941" y="1405076"/>
            <a:ext cx="1875919" cy="638664"/>
            <a:chOff x="3992224" y="3989302"/>
            <a:chExt cx="1875919" cy="638664"/>
          </a:xfrm>
        </p:grpSpPr>
        <p:sp>
          <p:nvSpPr>
            <p:cNvPr id="15" name="正方形/長方形 14"/>
            <p:cNvSpPr/>
            <p:nvPr/>
          </p:nvSpPr>
          <p:spPr>
            <a:xfrm>
              <a:off x="3992224" y="3989302"/>
              <a:ext cx="1875919" cy="6386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0" rtlCol="0" anchor="ctr">
              <a:noAutofit/>
            </a:bodyPr>
            <a:lstStyle/>
            <a:p>
              <a:pPr algn="ctr"/>
              <a:r>
                <a:rPr kumimoji="1" lang="en-US" altLang="ja-JP" dirty="0" smtClean="0">
                  <a:latin typeface="+mn-ea"/>
                  <a:ea typeface="+mn-ea"/>
                </a:rPr>
                <a:t>artifactory</a:t>
              </a:r>
              <a:endParaRPr kumimoji="1" lang="ja-JP" altLang="en-US" dirty="0">
                <a:latin typeface="+mn-ea"/>
                <a:ea typeface="+mn-ea"/>
              </a:endParaRPr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8241" y="4096325"/>
              <a:ext cx="424618" cy="424618"/>
            </a:xfrm>
            <a:prstGeom prst="rect">
              <a:avLst/>
            </a:prstGeom>
          </p:spPr>
        </p:pic>
      </p:grpSp>
      <p:grpSp>
        <p:nvGrpSpPr>
          <p:cNvPr id="24" name="グループ化 23"/>
          <p:cNvGrpSpPr/>
          <p:nvPr/>
        </p:nvGrpSpPr>
        <p:grpSpPr>
          <a:xfrm>
            <a:off x="4706242" y="3663493"/>
            <a:ext cx="1837184" cy="638664"/>
            <a:chOff x="4706242" y="4144268"/>
            <a:chExt cx="1837184" cy="638664"/>
          </a:xfrm>
        </p:grpSpPr>
        <p:sp>
          <p:nvSpPr>
            <p:cNvPr id="20" name="正方形/長方形 19"/>
            <p:cNvSpPr/>
            <p:nvPr/>
          </p:nvSpPr>
          <p:spPr>
            <a:xfrm>
              <a:off x="4706242" y="4144268"/>
              <a:ext cx="1837184" cy="6386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0" rtlCol="0" anchor="ctr">
              <a:noAutofit/>
            </a:bodyPr>
            <a:lstStyle/>
            <a:p>
              <a:pPr algn="ctr"/>
              <a:r>
                <a:rPr kumimoji="1" lang="ja-JP" altLang="en-US" dirty="0" smtClean="0">
                  <a:latin typeface="+mn-ea"/>
                  <a:ea typeface="+mn-ea"/>
                </a:rPr>
                <a:t>ＩＴ</a:t>
              </a:r>
              <a:r>
                <a:rPr kumimoji="1" lang="en-US" altLang="ja-JP" dirty="0" smtClean="0">
                  <a:latin typeface="+mn-ea"/>
                  <a:ea typeface="+mn-ea"/>
                </a:rPr>
                <a:t>b</a:t>
              </a:r>
              <a:r>
                <a:rPr kumimoji="1" lang="ja-JP" altLang="en-US" dirty="0" smtClean="0">
                  <a:latin typeface="+mn-ea"/>
                  <a:ea typeface="+mn-ea"/>
                </a:rPr>
                <a:t>環境</a:t>
              </a:r>
              <a:endParaRPr kumimoji="1" lang="ja-JP" altLang="en-US" dirty="0">
                <a:latin typeface="+mn-ea"/>
                <a:ea typeface="+mn-ea"/>
              </a:endParaRPr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635" y="4230856"/>
              <a:ext cx="476222" cy="453179"/>
            </a:xfrm>
            <a:prstGeom prst="rect">
              <a:avLst/>
            </a:prstGeom>
          </p:spPr>
        </p:pic>
      </p:grpSp>
      <p:cxnSp>
        <p:nvCxnSpPr>
          <p:cNvPr id="21" name="直線矢印コネクタ 20"/>
          <p:cNvCxnSpPr>
            <a:stCxn id="15" idx="1"/>
          </p:cNvCxnSpPr>
          <p:nvPr/>
        </p:nvCxnSpPr>
        <p:spPr>
          <a:xfrm flipH="1">
            <a:off x="3095266" y="1724408"/>
            <a:ext cx="16156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14503" y="1373599"/>
            <a:ext cx="1277914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 Maven library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090567" y="2355851"/>
            <a:ext cx="16156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120158" y="2728578"/>
            <a:ext cx="16156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114503" y="2057432"/>
            <a:ext cx="1016624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 clone,pull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787428" y="2445724"/>
            <a:ext cx="707245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Push 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1" name="直線矢印コネクタ 30"/>
          <p:cNvCxnSpPr>
            <a:stCxn id="11" idx="2"/>
            <a:endCxn id="20" idx="0"/>
          </p:cNvCxnSpPr>
          <p:nvPr/>
        </p:nvCxnSpPr>
        <p:spPr>
          <a:xfrm flipH="1">
            <a:off x="5624834" y="2850837"/>
            <a:ext cx="10638" cy="8126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624834" y="3067215"/>
            <a:ext cx="979756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Auto deploy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011523" y="2219270"/>
            <a:ext cx="1837184" cy="638664"/>
            <a:chOff x="2508748" y="4421406"/>
            <a:chExt cx="1837184" cy="638664"/>
          </a:xfrm>
        </p:grpSpPr>
        <p:sp>
          <p:nvSpPr>
            <p:cNvPr id="37" name="正方形/長方形 36"/>
            <p:cNvSpPr/>
            <p:nvPr/>
          </p:nvSpPr>
          <p:spPr>
            <a:xfrm>
              <a:off x="2508748" y="4421406"/>
              <a:ext cx="1837184" cy="6386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0" rtlCol="0" anchor="ctr">
              <a:noAutofit/>
            </a:bodyPr>
            <a:lstStyle/>
            <a:p>
              <a:pPr algn="ctr"/>
              <a:r>
                <a:rPr kumimoji="1" lang="en-US" altLang="ja-JP" dirty="0" smtClean="0">
                  <a:latin typeface="+mn-ea"/>
                  <a:ea typeface="+mn-ea"/>
                </a:rPr>
                <a:t>Docker</a:t>
              </a:r>
              <a:endParaRPr kumimoji="1" lang="ja-JP" altLang="en-US" dirty="0">
                <a:latin typeface="+mn-ea"/>
                <a:ea typeface="+mn-ea"/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9281" y="4553944"/>
              <a:ext cx="505222" cy="399052"/>
            </a:xfrm>
            <a:prstGeom prst="rect">
              <a:avLst/>
            </a:prstGeom>
          </p:spPr>
        </p:pic>
      </p:grpSp>
      <p:grpSp>
        <p:nvGrpSpPr>
          <p:cNvPr id="41" name="グループ化 40"/>
          <p:cNvGrpSpPr/>
          <p:nvPr/>
        </p:nvGrpSpPr>
        <p:grpSpPr>
          <a:xfrm>
            <a:off x="387172" y="5007801"/>
            <a:ext cx="8119814" cy="1027037"/>
            <a:chOff x="395536" y="5311814"/>
            <a:chExt cx="8119814" cy="1027037"/>
          </a:xfrm>
        </p:grpSpPr>
        <p:sp>
          <p:nvSpPr>
            <p:cNvPr id="42" name="正方形/長方形 41"/>
            <p:cNvSpPr/>
            <p:nvPr/>
          </p:nvSpPr>
          <p:spPr>
            <a:xfrm>
              <a:off x="395536" y="5311814"/>
              <a:ext cx="8119814" cy="102703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62931" y="5434289"/>
              <a:ext cx="7125494" cy="880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開発環境に必要なインフラは、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docker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にて作成します。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API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の開発は、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Java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言語にて開発します。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Java </a:t>
            </a:r>
            <a:r>
              <a:rPr kumimoji="1" lang="ja-JP" altLang="en-US" smtClean="0"/>
              <a:t>開発ツール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DEC07-4271-4625-99A8-5C6A6C619338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61950" y="990600"/>
          <a:ext cx="8379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補足事項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Java VM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1.8.0</a:t>
                      </a:r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apache-maven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3.3.9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コンパイル、パッケージング、テストは全て</a:t>
                      </a:r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maven</a:t>
                      </a:r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コマンドで実行できること。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docker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1.12.5</a:t>
                      </a:r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docker-compose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1.11.2</a:t>
                      </a:r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361950" y="685800"/>
            <a:ext cx="4552997" cy="304800"/>
          </a:xfrm>
          <a:prstGeom prst="roundRect">
            <a:avLst>
              <a:gd name="adj" fmla="val 27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u="sng">
                <a:latin typeface="メイリオ" panose="020B0604030504040204" pitchFamily="50" charset="-128"/>
                <a:ea typeface="メイリオ" panose="020B0604030504040204" pitchFamily="50" charset="-128"/>
              </a:rPr>
              <a:t>必須環境</a:t>
            </a:r>
            <a:endParaRPr kumimoji="1" lang="ja-JP" altLang="en-US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949" y="3024063"/>
            <a:ext cx="4552997" cy="304800"/>
          </a:xfrm>
          <a:prstGeom prst="roundRect">
            <a:avLst>
              <a:gd name="adj" fmla="val 27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推奨環境</a:t>
            </a:r>
            <a:endParaRPr kumimoji="1" lang="ja-JP" altLang="en-US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3386"/>
              </p:ext>
            </p:extLst>
          </p:nvPr>
        </p:nvGraphicFramePr>
        <p:xfrm>
          <a:off x="361950" y="3316893"/>
          <a:ext cx="83792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>
                          <a:latin typeface="+mn-ea"/>
                          <a:ea typeface="+mn-ea"/>
                        </a:rPr>
                        <a:t>補足事項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Eclipse Neon</a:t>
                      </a:r>
                      <a:r>
                        <a:rPr kumimoji="1" lang="en-US" altLang="ja-JP" sz="1000" baseline="0">
                          <a:latin typeface="+mn-ea"/>
                          <a:ea typeface="+mn-ea"/>
                        </a:rPr>
                        <a:t> 4.6 or Spring Tool Suite 3.8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395738" y="4608239"/>
            <a:ext cx="8119814" cy="1512168"/>
            <a:chOff x="395536" y="5311814"/>
            <a:chExt cx="8119814" cy="1512168"/>
          </a:xfrm>
        </p:grpSpPr>
        <p:sp>
          <p:nvSpPr>
            <p:cNvPr id="10" name="正方形/長方形 9"/>
            <p:cNvSpPr/>
            <p:nvPr/>
          </p:nvSpPr>
          <p:spPr>
            <a:xfrm>
              <a:off x="395536" y="5311814"/>
              <a:ext cx="8119814" cy="1512168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endPara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39552" y="5452762"/>
              <a:ext cx="579362" cy="579362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kumimoji="1" lang="ja-JP" altLang="en-US" sz="2800" smtClean="0">
                  <a:latin typeface="Cooper Black" panose="0208090404030B020404" pitchFamily="18" charset="0"/>
                </a:rPr>
                <a:t>！</a:t>
              </a:r>
              <a:endParaRPr kumimoji="1" lang="ja-JP" alt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262931" y="5434289"/>
              <a:ext cx="7125494" cy="138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IDE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に関しては、必須環境とはしませんが、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maven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プロジェクトとして各種プロジェクトは構成する必要があります。そのため、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maven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プロジェクトに対応した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IDE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をご使用ください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ja-JP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mvn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test</a:t>
              </a:r>
              <a:r>
                <a:rPr lang="ja-JP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、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install</a:t>
              </a:r>
              <a:r>
                <a:rPr lang="ja-JP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、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package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が正常に動作しなければなりません。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ja-JP" sz="14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docker</a:t>
              </a:r>
              <a:r>
                <a:rPr lang="ja-JP" altLang="en-US" sz="1400" b="1" u="sng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、</a:t>
              </a:r>
              <a:r>
                <a:rPr lang="en-US" altLang="ja-JP" sz="14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java</a:t>
              </a:r>
              <a:r>
                <a:rPr lang="ja-JP" altLang="en-US" sz="14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に関してはそれぞれ公式ページにてリファレンスを確認してください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031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GP創英角ｺﾞｼｯｸUB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latin typeface="+mn-ea"/>
            <a:ea typeface="+mn-ea"/>
          </a:defRPr>
        </a:defPPr>
      </a:lstStyle>
    </a:spDef>
    <a:lnDef>
      <a:spPr>
        <a:ln w="38100">
          <a:solidFill>
            <a:srgbClr val="FF0000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kumimoji="1" dirty="0" smtClean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43660</TotalTime>
  <Words>1456</Words>
  <Application>Microsoft Office PowerPoint</Application>
  <PresentationFormat>ユーザー設定</PresentationFormat>
  <Paragraphs>253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HGP創英角ｺﾞｼｯｸUB</vt:lpstr>
      <vt:lpstr>ＭＳ Ｐゴシック</vt:lpstr>
      <vt:lpstr>ＭＳ ゴシック</vt:lpstr>
      <vt:lpstr>Roboto</vt:lpstr>
      <vt:lpstr>メイリオ</vt:lpstr>
      <vt:lpstr>Arial</vt:lpstr>
      <vt:lpstr>Calibri</vt:lpstr>
      <vt:lpstr>Cooper Black</vt:lpstr>
      <vt:lpstr>1_Office テーマ</vt:lpstr>
      <vt:lpstr>環境構築</vt:lpstr>
      <vt:lpstr>改定履歴</vt:lpstr>
      <vt:lpstr>目次</vt:lpstr>
      <vt:lpstr>はじめに</vt:lpstr>
      <vt:lpstr>環境構築</vt:lpstr>
      <vt:lpstr>フロントエンド開発環境構築手順</vt:lpstr>
      <vt:lpstr>環境構築</vt:lpstr>
      <vt:lpstr>開発環境全体概要</vt:lpstr>
      <vt:lpstr>Java 開発ツール</vt:lpstr>
      <vt:lpstr>API 開発環境構築手順</vt:lpstr>
      <vt:lpstr>API 開発環境構築手順：環境設定</vt:lpstr>
      <vt:lpstr>API 開発環境構築手順：別アプリケーション起動</vt:lpstr>
      <vt:lpstr>API 開発環境構築手順：別アプリケーション起動</vt:lpstr>
      <vt:lpstr>環境構築</vt:lpstr>
      <vt:lpstr>インフラ環境構築手順</vt:lpstr>
      <vt:lpstr>環境構築</vt:lpstr>
      <vt:lpstr>最新化手順</vt:lpstr>
      <vt:lpstr>環境構築</vt:lpstr>
      <vt:lpstr>ＡＰＩの実行モード( Spring Profile )</vt:lpstr>
      <vt:lpstr>API Docker Imageのオプション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松本　宏紀</dc:creator>
  <cp:lastModifiedBy>22029</cp:lastModifiedBy>
  <cp:revision>3047</cp:revision>
  <cp:lastPrinted>2017-09-19T05:53:43Z</cp:lastPrinted>
  <dcterms:created xsi:type="dcterms:W3CDTF">2009-09-07T10:48:46Z</dcterms:created>
  <dcterms:modified xsi:type="dcterms:W3CDTF">2018-06-27T08:54:37Z</dcterms:modified>
</cp:coreProperties>
</file>