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7"/>
  </p:notesMasterIdLst>
  <p:handoutMasterIdLst>
    <p:handoutMasterId r:id="rId48"/>
  </p:handoutMasterIdLst>
  <p:sldIdLst>
    <p:sldId id="483" r:id="rId2"/>
    <p:sldId id="487" r:id="rId3"/>
    <p:sldId id="488" r:id="rId4"/>
    <p:sldId id="490" r:id="rId5"/>
    <p:sldId id="484" r:id="rId6"/>
    <p:sldId id="480" r:id="rId7"/>
    <p:sldId id="481" r:id="rId8"/>
    <p:sldId id="482" r:id="rId9"/>
    <p:sldId id="485" r:id="rId10"/>
    <p:sldId id="489" r:id="rId11"/>
    <p:sldId id="491" r:id="rId12"/>
    <p:sldId id="453" r:id="rId13"/>
    <p:sldId id="454" r:id="rId14"/>
    <p:sldId id="455" r:id="rId15"/>
    <p:sldId id="456" r:id="rId16"/>
    <p:sldId id="457" r:id="rId17"/>
    <p:sldId id="460" r:id="rId18"/>
    <p:sldId id="458" r:id="rId19"/>
    <p:sldId id="459" r:id="rId20"/>
    <p:sldId id="461" r:id="rId21"/>
    <p:sldId id="462" r:id="rId22"/>
    <p:sldId id="463" r:id="rId23"/>
    <p:sldId id="465" r:id="rId24"/>
    <p:sldId id="466" r:id="rId25"/>
    <p:sldId id="467" r:id="rId26"/>
    <p:sldId id="468" r:id="rId27"/>
    <p:sldId id="469" r:id="rId28"/>
    <p:sldId id="470" r:id="rId29"/>
    <p:sldId id="471" r:id="rId30"/>
    <p:sldId id="472" r:id="rId31"/>
    <p:sldId id="473" r:id="rId32"/>
    <p:sldId id="474" r:id="rId33"/>
    <p:sldId id="475" r:id="rId34"/>
    <p:sldId id="476" r:id="rId35"/>
    <p:sldId id="477" r:id="rId36"/>
    <p:sldId id="479" r:id="rId37"/>
    <p:sldId id="478" r:id="rId38"/>
    <p:sldId id="492" r:id="rId39"/>
    <p:sldId id="493" r:id="rId40"/>
    <p:sldId id="494" r:id="rId41"/>
    <p:sldId id="495" r:id="rId42"/>
    <p:sldId id="496" r:id="rId43"/>
    <p:sldId id="497" r:id="rId44"/>
    <p:sldId id="498" r:id="rId45"/>
    <p:sldId id="486" r:id="rId46"/>
  </p:sldIdLst>
  <p:sldSz cx="9906000" cy="6858000" type="A4"/>
  <p:notesSz cx="6797675" cy="9926638"/>
  <p:defaultTextStyle>
    <a:defPPr>
      <a:defRPr lang="zh-CN"/>
    </a:defPPr>
    <a:lvl1pPr algn="l" rtl="0" fontAlgn="base">
      <a:spcBef>
        <a:spcPct val="0"/>
      </a:spcBef>
      <a:spcAft>
        <a:spcPct val="0"/>
      </a:spcAft>
      <a:defRPr kumimoji="1" sz="1400" kern="1200">
        <a:solidFill>
          <a:schemeClr val="tx1"/>
        </a:solidFill>
        <a:latin typeface="ＭＳ Ｐゴシック" pitchFamily="50" charset="-128"/>
        <a:ea typeface="ＭＳ Ｐゴシック" pitchFamily="50" charset="-128"/>
        <a:cs typeface="+mn-cs"/>
      </a:defRPr>
    </a:lvl1pPr>
    <a:lvl2pPr marL="457200" algn="l" rtl="0" fontAlgn="base">
      <a:spcBef>
        <a:spcPct val="0"/>
      </a:spcBef>
      <a:spcAft>
        <a:spcPct val="0"/>
      </a:spcAft>
      <a:defRPr kumimoji="1" sz="1400" kern="1200">
        <a:solidFill>
          <a:schemeClr val="tx1"/>
        </a:solidFill>
        <a:latin typeface="ＭＳ Ｐゴシック" pitchFamily="50" charset="-128"/>
        <a:ea typeface="ＭＳ Ｐゴシック" pitchFamily="50" charset="-128"/>
        <a:cs typeface="+mn-cs"/>
      </a:defRPr>
    </a:lvl2pPr>
    <a:lvl3pPr marL="914400" algn="l" rtl="0" fontAlgn="base">
      <a:spcBef>
        <a:spcPct val="0"/>
      </a:spcBef>
      <a:spcAft>
        <a:spcPct val="0"/>
      </a:spcAft>
      <a:defRPr kumimoji="1" sz="1400" kern="1200">
        <a:solidFill>
          <a:schemeClr val="tx1"/>
        </a:solidFill>
        <a:latin typeface="ＭＳ Ｐゴシック" pitchFamily="50" charset="-128"/>
        <a:ea typeface="ＭＳ Ｐゴシック" pitchFamily="50" charset="-128"/>
        <a:cs typeface="+mn-cs"/>
      </a:defRPr>
    </a:lvl3pPr>
    <a:lvl4pPr marL="1371600" algn="l" rtl="0" fontAlgn="base">
      <a:spcBef>
        <a:spcPct val="0"/>
      </a:spcBef>
      <a:spcAft>
        <a:spcPct val="0"/>
      </a:spcAft>
      <a:defRPr kumimoji="1" sz="1400" kern="1200">
        <a:solidFill>
          <a:schemeClr val="tx1"/>
        </a:solidFill>
        <a:latin typeface="ＭＳ Ｐゴシック" pitchFamily="50" charset="-128"/>
        <a:ea typeface="ＭＳ Ｐゴシック" pitchFamily="50" charset="-128"/>
        <a:cs typeface="+mn-cs"/>
      </a:defRPr>
    </a:lvl4pPr>
    <a:lvl5pPr marL="1828800" algn="l" rtl="0" fontAlgn="base">
      <a:spcBef>
        <a:spcPct val="0"/>
      </a:spcBef>
      <a:spcAft>
        <a:spcPct val="0"/>
      </a:spcAft>
      <a:defRPr kumimoji="1" sz="1400" kern="1200">
        <a:solidFill>
          <a:schemeClr val="tx1"/>
        </a:solidFill>
        <a:latin typeface="ＭＳ Ｐゴシック" pitchFamily="50" charset="-128"/>
        <a:ea typeface="ＭＳ Ｐゴシック" pitchFamily="50" charset="-128"/>
        <a:cs typeface="+mn-cs"/>
      </a:defRPr>
    </a:lvl5pPr>
    <a:lvl6pPr marL="2286000" algn="l" defTabSz="914400" rtl="0" eaLnBrk="1" latinLnBrk="0" hangingPunct="1">
      <a:defRPr kumimoji="1" sz="1400" kern="1200">
        <a:solidFill>
          <a:schemeClr val="tx1"/>
        </a:solidFill>
        <a:latin typeface="ＭＳ Ｐゴシック" pitchFamily="50" charset="-128"/>
        <a:ea typeface="ＭＳ Ｐゴシック" pitchFamily="50" charset="-128"/>
        <a:cs typeface="+mn-cs"/>
      </a:defRPr>
    </a:lvl6pPr>
    <a:lvl7pPr marL="2743200" algn="l" defTabSz="914400" rtl="0" eaLnBrk="1" latinLnBrk="0" hangingPunct="1">
      <a:defRPr kumimoji="1" sz="1400" kern="1200">
        <a:solidFill>
          <a:schemeClr val="tx1"/>
        </a:solidFill>
        <a:latin typeface="ＭＳ Ｐゴシック" pitchFamily="50" charset="-128"/>
        <a:ea typeface="ＭＳ Ｐゴシック" pitchFamily="50" charset="-128"/>
        <a:cs typeface="+mn-cs"/>
      </a:defRPr>
    </a:lvl7pPr>
    <a:lvl8pPr marL="3200400" algn="l" defTabSz="914400" rtl="0" eaLnBrk="1" latinLnBrk="0" hangingPunct="1">
      <a:defRPr kumimoji="1" sz="1400" kern="1200">
        <a:solidFill>
          <a:schemeClr val="tx1"/>
        </a:solidFill>
        <a:latin typeface="ＭＳ Ｐゴシック" pitchFamily="50" charset="-128"/>
        <a:ea typeface="ＭＳ Ｐゴシック" pitchFamily="50" charset="-128"/>
        <a:cs typeface="+mn-cs"/>
      </a:defRPr>
    </a:lvl8pPr>
    <a:lvl9pPr marL="3657600" algn="l" defTabSz="914400" rtl="0" eaLnBrk="1" latinLnBrk="0" hangingPunct="1">
      <a:defRPr kumimoji="1" sz="1400" kern="1200">
        <a:solidFill>
          <a:schemeClr val="tx1"/>
        </a:solidFill>
        <a:latin typeface="ＭＳ Ｐゴシック" pitchFamily="50" charset="-128"/>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00"/>
    <a:srgbClr val="FFCCFF"/>
    <a:srgbClr val="FF66FF"/>
    <a:srgbClr val="FFF1B3"/>
    <a:srgbClr val="CCECFF"/>
    <a:srgbClr val="D3DFF9"/>
    <a:srgbClr val="C9F6FF"/>
    <a:srgbClr val="BDD5F9"/>
    <a:srgbClr val="BDE9F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5747" autoAdjust="0"/>
  </p:normalViewPr>
  <p:slideViewPr>
    <p:cSldViewPr snapToGrid="0">
      <p:cViewPr>
        <p:scale>
          <a:sx n="100" d="100"/>
          <a:sy n="100" d="100"/>
        </p:scale>
        <p:origin x="-1866" y="-336"/>
      </p:cViewPr>
      <p:guideLst>
        <p:guide orient="horz"/>
        <p:guide pos="30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1" d="100"/>
          <a:sy n="81" d="100"/>
        </p:scale>
        <p:origin x="-4020" y="-90"/>
      </p:cViewPr>
      <p:guideLst>
        <p:guide orient="horz" pos="3126"/>
        <p:guide pos="2141"/>
      </p:guideLst>
    </p:cSldViewPr>
  </p:notesViewPr>
  <p:gridSpacing cx="73737788" cy="7373778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46400" cy="498475"/>
          </a:xfrm>
          <a:prstGeom prst="rect">
            <a:avLst/>
          </a:prstGeom>
          <a:noFill/>
          <a:ln w="9525">
            <a:noFill/>
            <a:miter lim="800000"/>
            <a:headEnd/>
            <a:tailEnd/>
          </a:ln>
          <a:effectLst/>
        </p:spPr>
        <p:txBody>
          <a:bodyPr vert="horz" wrap="square" lIns="91397" tIns="45700" rIns="91397" bIns="45700" numCol="1" anchor="t" anchorCtr="0" compatLnSpc="1">
            <a:prstTxWarp prst="textNoShape">
              <a:avLst/>
            </a:prstTxWarp>
          </a:bodyPr>
          <a:lstStyle>
            <a:lvl1pPr defTabSz="912813">
              <a:spcBef>
                <a:spcPct val="0"/>
              </a:spcBef>
              <a:buClrTx/>
              <a:buFontTx/>
              <a:buNone/>
              <a:defRPr kumimoji="0" sz="1200">
                <a:latin typeface="Arial" pitchFamily="34" charset="0"/>
                <a:ea typeface="宋体" pitchFamily="2" charset="-122"/>
              </a:defRPr>
            </a:lvl1pPr>
          </a:lstStyle>
          <a:p>
            <a:pPr>
              <a:defRPr/>
            </a:pPr>
            <a:endParaRPr lang="en-US" altLang="ja-JP" dirty="0"/>
          </a:p>
        </p:txBody>
      </p:sp>
      <p:sp>
        <p:nvSpPr>
          <p:cNvPr id="10243" name="Rectangle 3"/>
          <p:cNvSpPr>
            <a:spLocks noGrp="1" noChangeArrowheads="1"/>
          </p:cNvSpPr>
          <p:nvPr>
            <p:ph type="dt" sz="quarter" idx="1"/>
          </p:nvPr>
        </p:nvSpPr>
        <p:spPr bwMode="auto">
          <a:xfrm>
            <a:off x="3849688" y="0"/>
            <a:ext cx="2946400" cy="498475"/>
          </a:xfrm>
          <a:prstGeom prst="rect">
            <a:avLst/>
          </a:prstGeom>
          <a:noFill/>
          <a:ln w="9525">
            <a:noFill/>
            <a:miter lim="800000"/>
            <a:headEnd/>
            <a:tailEnd/>
          </a:ln>
          <a:effectLst/>
        </p:spPr>
        <p:txBody>
          <a:bodyPr vert="horz" wrap="square" lIns="91397" tIns="45700" rIns="91397" bIns="45700" numCol="1" anchor="t" anchorCtr="0" compatLnSpc="1">
            <a:prstTxWarp prst="textNoShape">
              <a:avLst/>
            </a:prstTxWarp>
          </a:bodyPr>
          <a:lstStyle>
            <a:lvl1pPr algn="r" defTabSz="912813">
              <a:spcBef>
                <a:spcPct val="0"/>
              </a:spcBef>
              <a:buClrTx/>
              <a:buFontTx/>
              <a:buNone/>
              <a:defRPr kumimoji="0" sz="1200">
                <a:latin typeface="Arial" pitchFamily="34" charset="0"/>
                <a:ea typeface="宋体" pitchFamily="2" charset="-122"/>
              </a:defRPr>
            </a:lvl1pPr>
          </a:lstStyle>
          <a:p>
            <a:pPr>
              <a:defRPr/>
            </a:pPr>
            <a:endParaRPr lang="en-US" altLang="ja-JP" dirty="0"/>
          </a:p>
        </p:txBody>
      </p:sp>
      <p:sp>
        <p:nvSpPr>
          <p:cNvPr id="10244" name="Rectangle 4"/>
          <p:cNvSpPr>
            <a:spLocks noGrp="1" noChangeArrowheads="1"/>
          </p:cNvSpPr>
          <p:nvPr>
            <p:ph type="ftr" sz="quarter" idx="2"/>
          </p:nvPr>
        </p:nvSpPr>
        <p:spPr bwMode="auto">
          <a:xfrm>
            <a:off x="0" y="9426575"/>
            <a:ext cx="2946400" cy="498475"/>
          </a:xfrm>
          <a:prstGeom prst="rect">
            <a:avLst/>
          </a:prstGeom>
          <a:noFill/>
          <a:ln w="9525">
            <a:noFill/>
            <a:miter lim="800000"/>
            <a:headEnd/>
            <a:tailEnd/>
          </a:ln>
          <a:effectLst/>
        </p:spPr>
        <p:txBody>
          <a:bodyPr vert="horz" wrap="square" lIns="91397" tIns="45700" rIns="91397" bIns="45700" numCol="1" anchor="b" anchorCtr="0" compatLnSpc="1">
            <a:prstTxWarp prst="textNoShape">
              <a:avLst/>
            </a:prstTxWarp>
          </a:bodyPr>
          <a:lstStyle>
            <a:lvl1pPr defTabSz="912813">
              <a:spcBef>
                <a:spcPct val="0"/>
              </a:spcBef>
              <a:buClrTx/>
              <a:buFontTx/>
              <a:buNone/>
              <a:defRPr kumimoji="0" sz="1200">
                <a:latin typeface="Arial" pitchFamily="34" charset="0"/>
                <a:ea typeface="宋体" pitchFamily="2" charset="-122"/>
              </a:defRPr>
            </a:lvl1pPr>
          </a:lstStyle>
          <a:p>
            <a:pPr>
              <a:defRPr/>
            </a:pPr>
            <a:endParaRPr lang="en-US" altLang="ja-JP" dirty="0"/>
          </a:p>
        </p:txBody>
      </p:sp>
      <p:sp>
        <p:nvSpPr>
          <p:cNvPr id="10245" name="Rectangle 5"/>
          <p:cNvSpPr>
            <a:spLocks noGrp="1" noChangeArrowheads="1"/>
          </p:cNvSpPr>
          <p:nvPr>
            <p:ph type="sldNum" sz="quarter" idx="3"/>
          </p:nvPr>
        </p:nvSpPr>
        <p:spPr bwMode="auto">
          <a:xfrm>
            <a:off x="3849688" y="9426575"/>
            <a:ext cx="2946400" cy="498475"/>
          </a:xfrm>
          <a:prstGeom prst="rect">
            <a:avLst/>
          </a:prstGeom>
          <a:noFill/>
          <a:ln w="9525">
            <a:noFill/>
            <a:miter lim="800000"/>
            <a:headEnd/>
            <a:tailEnd/>
          </a:ln>
          <a:effectLst/>
        </p:spPr>
        <p:txBody>
          <a:bodyPr vert="horz" wrap="square" lIns="91397" tIns="45700" rIns="91397" bIns="45700" numCol="1" anchor="b" anchorCtr="0" compatLnSpc="1">
            <a:prstTxWarp prst="textNoShape">
              <a:avLst/>
            </a:prstTxWarp>
          </a:bodyPr>
          <a:lstStyle>
            <a:lvl1pPr algn="r" defTabSz="912813">
              <a:spcBef>
                <a:spcPct val="0"/>
              </a:spcBef>
              <a:buClrTx/>
              <a:buFontTx/>
              <a:buNone/>
              <a:defRPr kumimoji="0" sz="1200">
                <a:latin typeface="Arial" pitchFamily="34" charset="0"/>
                <a:ea typeface="宋体" pitchFamily="2" charset="-122"/>
              </a:defRPr>
            </a:lvl1pPr>
          </a:lstStyle>
          <a:p>
            <a:pPr>
              <a:defRPr/>
            </a:pPr>
            <a:fld id="{AC324FDF-5A24-46C2-9905-C24887FCB191}" type="slidenum">
              <a:rPr lang="ja-JP" altLang="en-US"/>
              <a:pPr>
                <a:defRPr/>
              </a:pPr>
              <a:t>‹#›</a:t>
            </a:fld>
            <a:endParaRPr lang="en-US" altLang="ja-JP"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6400" cy="498475"/>
          </a:xfrm>
          <a:prstGeom prst="rect">
            <a:avLst/>
          </a:prstGeom>
          <a:noFill/>
          <a:ln w="9525">
            <a:noFill/>
            <a:miter lim="800000"/>
            <a:headEnd/>
            <a:tailEnd/>
          </a:ln>
          <a:effectLst/>
        </p:spPr>
        <p:txBody>
          <a:bodyPr vert="horz" wrap="square" lIns="91397" tIns="45700" rIns="91397" bIns="45700" numCol="1" anchor="t" anchorCtr="0" compatLnSpc="1">
            <a:prstTxWarp prst="textNoShape">
              <a:avLst/>
            </a:prstTxWarp>
          </a:bodyPr>
          <a:lstStyle>
            <a:lvl1pPr defTabSz="912813">
              <a:spcBef>
                <a:spcPct val="0"/>
              </a:spcBef>
              <a:buClrTx/>
              <a:buFontTx/>
              <a:buNone/>
              <a:defRPr kumimoji="0" sz="1200">
                <a:latin typeface="Arial" pitchFamily="34" charset="0"/>
                <a:ea typeface="宋体" pitchFamily="2" charset="-122"/>
              </a:defRPr>
            </a:lvl1pPr>
          </a:lstStyle>
          <a:p>
            <a:pPr>
              <a:defRPr/>
            </a:pPr>
            <a:endParaRPr lang="en-US" altLang="ja-JP" dirty="0"/>
          </a:p>
        </p:txBody>
      </p:sp>
      <p:sp>
        <p:nvSpPr>
          <p:cNvPr id="9219" name="Rectangle 3"/>
          <p:cNvSpPr>
            <a:spLocks noGrp="1" noChangeArrowheads="1"/>
          </p:cNvSpPr>
          <p:nvPr>
            <p:ph type="dt" idx="1"/>
          </p:nvPr>
        </p:nvSpPr>
        <p:spPr bwMode="auto">
          <a:xfrm>
            <a:off x="3849688" y="0"/>
            <a:ext cx="2946400" cy="498475"/>
          </a:xfrm>
          <a:prstGeom prst="rect">
            <a:avLst/>
          </a:prstGeom>
          <a:noFill/>
          <a:ln w="9525">
            <a:noFill/>
            <a:miter lim="800000"/>
            <a:headEnd/>
            <a:tailEnd/>
          </a:ln>
          <a:effectLst/>
        </p:spPr>
        <p:txBody>
          <a:bodyPr vert="horz" wrap="square" lIns="91397" tIns="45700" rIns="91397" bIns="45700" numCol="1" anchor="t" anchorCtr="0" compatLnSpc="1">
            <a:prstTxWarp prst="textNoShape">
              <a:avLst/>
            </a:prstTxWarp>
          </a:bodyPr>
          <a:lstStyle>
            <a:lvl1pPr algn="r" defTabSz="912813">
              <a:spcBef>
                <a:spcPct val="0"/>
              </a:spcBef>
              <a:buClrTx/>
              <a:buFontTx/>
              <a:buNone/>
              <a:defRPr kumimoji="0" sz="1200">
                <a:latin typeface="Arial" pitchFamily="34" charset="0"/>
                <a:ea typeface="宋体" pitchFamily="2" charset="-122"/>
              </a:defRPr>
            </a:lvl1pPr>
          </a:lstStyle>
          <a:p>
            <a:pPr>
              <a:defRPr/>
            </a:pPr>
            <a:endParaRPr lang="en-US" altLang="ja-JP" dirty="0"/>
          </a:p>
        </p:txBody>
      </p:sp>
      <p:sp>
        <p:nvSpPr>
          <p:cNvPr id="29700" name="Rectangle 4"/>
          <p:cNvSpPr>
            <a:spLocks noGrp="1" noRot="1" noChangeAspect="1" noChangeArrowheads="1" noTextEdit="1"/>
          </p:cNvSpPr>
          <p:nvPr>
            <p:ph type="sldImg" idx="2"/>
          </p:nvPr>
        </p:nvSpPr>
        <p:spPr bwMode="auto">
          <a:xfrm>
            <a:off x="712788" y="744538"/>
            <a:ext cx="5376862" cy="3722687"/>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397" tIns="45700" rIns="91397" bIns="45700" numCol="1" anchor="t" anchorCtr="0" compatLnSpc="1">
            <a:prstTxWarp prst="textNoShape">
              <a:avLst/>
            </a:prstTxWarp>
          </a:bodyPr>
          <a:lstStyle/>
          <a:p>
            <a:pPr lvl="0"/>
            <a:r>
              <a:rPr lang="en-US" altLang="ja-JP" noProof="0" dirty="0" smtClean="0"/>
              <a:t>Click to edit Master text styles</a:t>
            </a:r>
          </a:p>
          <a:p>
            <a:pPr lvl="1"/>
            <a:r>
              <a:rPr lang="en-US" altLang="ja-JP" noProof="0" dirty="0" smtClean="0"/>
              <a:t>Second level</a:t>
            </a:r>
          </a:p>
          <a:p>
            <a:pPr lvl="2"/>
            <a:r>
              <a:rPr lang="en-US" altLang="ja-JP" noProof="0" dirty="0" smtClean="0"/>
              <a:t>Third level</a:t>
            </a:r>
          </a:p>
          <a:p>
            <a:pPr lvl="3"/>
            <a:r>
              <a:rPr lang="en-US" altLang="ja-JP" noProof="0" dirty="0" smtClean="0"/>
              <a:t>Fourth level</a:t>
            </a:r>
          </a:p>
          <a:p>
            <a:pPr lvl="4"/>
            <a:r>
              <a:rPr lang="en-US" altLang="ja-JP" noProof="0" dirty="0" smtClean="0"/>
              <a:t>Fifth level</a:t>
            </a:r>
          </a:p>
        </p:txBody>
      </p:sp>
      <p:sp>
        <p:nvSpPr>
          <p:cNvPr id="9222" name="Rectangle 6"/>
          <p:cNvSpPr>
            <a:spLocks noGrp="1" noChangeArrowheads="1"/>
          </p:cNvSpPr>
          <p:nvPr>
            <p:ph type="ftr" sz="quarter" idx="4"/>
          </p:nvPr>
        </p:nvSpPr>
        <p:spPr bwMode="auto">
          <a:xfrm>
            <a:off x="0" y="9426575"/>
            <a:ext cx="2946400" cy="498475"/>
          </a:xfrm>
          <a:prstGeom prst="rect">
            <a:avLst/>
          </a:prstGeom>
          <a:noFill/>
          <a:ln w="9525">
            <a:noFill/>
            <a:miter lim="800000"/>
            <a:headEnd/>
            <a:tailEnd/>
          </a:ln>
          <a:effectLst/>
        </p:spPr>
        <p:txBody>
          <a:bodyPr vert="horz" wrap="square" lIns="91397" tIns="45700" rIns="91397" bIns="45700" numCol="1" anchor="b" anchorCtr="0" compatLnSpc="1">
            <a:prstTxWarp prst="textNoShape">
              <a:avLst/>
            </a:prstTxWarp>
          </a:bodyPr>
          <a:lstStyle>
            <a:lvl1pPr defTabSz="912813">
              <a:spcBef>
                <a:spcPct val="0"/>
              </a:spcBef>
              <a:buClrTx/>
              <a:buFontTx/>
              <a:buNone/>
              <a:defRPr kumimoji="0" sz="1200">
                <a:latin typeface="Arial" pitchFamily="34" charset="0"/>
                <a:ea typeface="宋体" pitchFamily="2" charset="-122"/>
              </a:defRPr>
            </a:lvl1pPr>
          </a:lstStyle>
          <a:p>
            <a:pPr>
              <a:defRPr/>
            </a:pPr>
            <a:endParaRPr lang="en-US" altLang="ja-JP" dirty="0"/>
          </a:p>
        </p:txBody>
      </p:sp>
      <p:sp>
        <p:nvSpPr>
          <p:cNvPr id="9223" name="Rectangle 7"/>
          <p:cNvSpPr>
            <a:spLocks noGrp="1" noChangeArrowheads="1"/>
          </p:cNvSpPr>
          <p:nvPr>
            <p:ph type="sldNum" sz="quarter" idx="5"/>
          </p:nvPr>
        </p:nvSpPr>
        <p:spPr bwMode="auto">
          <a:xfrm>
            <a:off x="3849688" y="9426575"/>
            <a:ext cx="2946400" cy="498475"/>
          </a:xfrm>
          <a:prstGeom prst="rect">
            <a:avLst/>
          </a:prstGeom>
          <a:noFill/>
          <a:ln w="9525">
            <a:noFill/>
            <a:miter lim="800000"/>
            <a:headEnd/>
            <a:tailEnd/>
          </a:ln>
          <a:effectLst/>
        </p:spPr>
        <p:txBody>
          <a:bodyPr vert="horz" wrap="square" lIns="91397" tIns="45700" rIns="91397" bIns="45700" numCol="1" anchor="b" anchorCtr="0" compatLnSpc="1">
            <a:prstTxWarp prst="textNoShape">
              <a:avLst/>
            </a:prstTxWarp>
          </a:bodyPr>
          <a:lstStyle>
            <a:lvl1pPr algn="r" defTabSz="912813">
              <a:spcBef>
                <a:spcPct val="0"/>
              </a:spcBef>
              <a:buClrTx/>
              <a:buFontTx/>
              <a:buNone/>
              <a:defRPr kumimoji="0" sz="1200">
                <a:latin typeface="Arial" pitchFamily="34" charset="0"/>
                <a:ea typeface="宋体" pitchFamily="2" charset="-122"/>
              </a:defRPr>
            </a:lvl1pPr>
          </a:lstStyle>
          <a:p>
            <a:pPr>
              <a:defRPr/>
            </a:pPr>
            <a:fld id="{0EFBAEE4-284E-4B32-B9BD-06BF7013596D}" type="slidenum">
              <a:rPr lang="ja-JP" altLang="en-US"/>
              <a:pPr>
                <a:defRPr/>
              </a:pPr>
              <a:t>‹#›</a:t>
            </a:fld>
            <a:endParaRPr lang="en-US" altLang="ja-JP"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pPr>
              <a:defRPr/>
            </a:pPr>
            <a:fld id="{0EFBAEE4-284E-4B32-B9BD-06BF7013596D}" type="slidenum">
              <a:rPr lang="ja-JP" altLang="en-US" smtClean="0"/>
              <a:pPr>
                <a:defRPr/>
              </a:pPr>
              <a:t>1</a:t>
            </a:fld>
            <a:endParaRPr lang="en-US" altLang="ja-JP"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kumimoji="1" lang="ja-JP" altLang="en-US" smtClean="0">
              <a:latin typeface="Arial" charset="0"/>
            </a:endParaRPr>
          </a:p>
        </p:txBody>
      </p:sp>
      <p:sp>
        <p:nvSpPr>
          <p:cNvPr id="30724" name="Slide Number Placeholder 3"/>
          <p:cNvSpPr>
            <a:spLocks noGrp="1"/>
          </p:cNvSpPr>
          <p:nvPr>
            <p:ph type="sldNum" sz="quarter" idx="5"/>
          </p:nvPr>
        </p:nvSpPr>
        <p:spPr>
          <a:noFill/>
        </p:spPr>
        <p:txBody>
          <a:bodyPr/>
          <a:lstStyle/>
          <a:p>
            <a:fld id="{793A4844-4112-4172-8E6A-55B75B67E7D0}" type="slidenum">
              <a:rPr lang="ja-JP" altLang="en-US" smtClean="0">
                <a:latin typeface="Arial" charset="0"/>
              </a:rPr>
              <a:pPr/>
              <a:t>12</a:t>
            </a:fld>
            <a:endParaRPr lang="en-US" altLang="ja-JP"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kumimoji="1" lang="ja-JP" altLang="en-US" smtClean="0">
              <a:latin typeface="Arial" charset="0"/>
            </a:endParaRPr>
          </a:p>
        </p:txBody>
      </p:sp>
      <p:sp>
        <p:nvSpPr>
          <p:cNvPr id="31748" name="Slide Number Placeholder 3"/>
          <p:cNvSpPr>
            <a:spLocks noGrp="1"/>
          </p:cNvSpPr>
          <p:nvPr>
            <p:ph type="sldNum" sz="quarter" idx="5"/>
          </p:nvPr>
        </p:nvSpPr>
        <p:spPr>
          <a:noFill/>
        </p:spPr>
        <p:txBody>
          <a:bodyPr/>
          <a:lstStyle/>
          <a:p>
            <a:fld id="{10E0C68B-93FA-414A-B873-9AE3AF3B9091}" type="slidenum">
              <a:rPr lang="ja-JP" altLang="en-US" smtClean="0">
                <a:latin typeface="Arial" charset="0"/>
              </a:rPr>
              <a:pPr/>
              <a:t>14</a:t>
            </a:fld>
            <a:endParaRPr lang="en-US" altLang="ja-JP"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pPr>
              <a:defRPr/>
            </a:pPr>
            <a:fld id="{0EFBAEE4-284E-4B32-B9BD-06BF7013596D}" type="slidenum">
              <a:rPr lang="ja-JP" altLang="en-US" smtClean="0"/>
              <a:pPr>
                <a:defRPr/>
              </a:pPr>
              <a:t>29</a:t>
            </a:fld>
            <a:endParaRPr lang="en-US" altLang="ja-JP"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图片 11" descr="图片1.jpg"/>
          <p:cNvPicPr>
            <a:picLocks noChangeAspect="1"/>
          </p:cNvPicPr>
          <p:nvPr userDrawn="1"/>
        </p:nvPicPr>
        <p:blipFill>
          <a:blip r:embed="rId2" cstate="print"/>
          <a:srcRect/>
          <a:stretch>
            <a:fillRect/>
          </a:stretch>
        </p:blipFill>
        <p:spPr bwMode="auto">
          <a:xfrm>
            <a:off x="0" y="0"/>
            <a:ext cx="9906000" cy="6858000"/>
          </a:xfrm>
          <a:prstGeom prst="rect">
            <a:avLst/>
          </a:prstGeom>
          <a:noFill/>
          <a:ln w="9525">
            <a:noFill/>
            <a:miter lim="800000"/>
            <a:headEnd/>
            <a:tailEnd/>
          </a:ln>
        </p:spPr>
      </p:pic>
      <p:sp>
        <p:nvSpPr>
          <p:cNvPr id="6" name="Rectangle 3"/>
          <p:cNvSpPr>
            <a:spLocks noChangeArrowheads="1"/>
          </p:cNvSpPr>
          <p:nvPr userDrawn="1"/>
        </p:nvSpPr>
        <p:spPr bwMode="auto">
          <a:xfrm>
            <a:off x="2032000" y="6481763"/>
            <a:ext cx="6554788" cy="376237"/>
          </a:xfrm>
          <a:prstGeom prst="rect">
            <a:avLst/>
          </a:prstGeom>
          <a:noFill/>
          <a:ln w="9525">
            <a:noFill/>
            <a:miter lim="800000"/>
            <a:headEnd/>
            <a:tailEnd/>
          </a:ln>
          <a:effectLst/>
        </p:spPr>
        <p:txBody>
          <a:bodyPr wrap="none" anchor="ctr"/>
          <a:lstStyle>
            <a:lvl1pPr eaLnBrk="0" hangingPunct="0">
              <a:defRPr kumimoji="1" sz="1400">
                <a:solidFill>
                  <a:schemeClr val="tx1"/>
                </a:solidFill>
                <a:latin typeface="ＭＳ Ｐゴシック" pitchFamily="50" charset="-128"/>
                <a:ea typeface="ＭＳ Ｐゴシック" pitchFamily="50" charset="-128"/>
              </a:defRPr>
            </a:lvl1pPr>
            <a:lvl2pPr marL="742950" indent="-285750" eaLnBrk="0" hangingPunct="0">
              <a:defRPr kumimoji="1" sz="1400">
                <a:solidFill>
                  <a:schemeClr val="tx1"/>
                </a:solidFill>
                <a:latin typeface="ＭＳ Ｐゴシック" pitchFamily="50" charset="-128"/>
                <a:ea typeface="ＭＳ Ｐゴシック" pitchFamily="50" charset="-128"/>
              </a:defRPr>
            </a:lvl2pPr>
            <a:lvl3pPr marL="1143000" indent="-228600" eaLnBrk="0" hangingPunct="0">
              <a:defRPr kumimoji="1" sz="1400">
                <a:solidFill>
                  <a:schemeClr val="tx1"/>
                </a:solidFill>
                <a:latin typeface="ＭＳ Ｐゴシック" pitchFamily="50" charset="-128"/>
                <a:ea typeface="ＭＳ Ｐゴシック" pitchFamily="50" charset="-128"/>
              </a:defRPr>
            </a:lvl3pPr>
            <a:lvl4pPr marL="1600200" indent="-228600" eaLnBrk="0" hangingPunct="0">
              <a:defRPr kumimoji="1" sz="1400">
                <a:solidFill>
                  <a:schemeClr val="tx1"/>
                </a:solidFill>
                <a:latin typeface="ＭＳ Ｐゴシック" pitchFamily="50" charset="-128"/>
                <a:ea typeface="ＭＳ Ｐゴシック" pitchFamily="50" charset="-128"/>
              </a:defRPr>
            </a:lvl4pPr>
            <a:lvl5pPr marL="2057400" indent="-228600" eaLnBrk="0" hangingPunct="0">
              <a:defRPr kumimoji="1" sz="1400">
                <a:solidFill>
                  <a:schemeClr val="tx1"/>
                </a:solidFill>
                <a:latin typeface="ＭＳ Ｐゴシック" pitchFamily="50" charset="-128"/>
                <a:ea typeface="ＭＳ Ｐゴシック" pitchFamily="50" charset="-128"/>
              </a:defRPr>
            </a:lvl5pPr>
            <a:lvl6pPr marL="25146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6pPr>
            <a:lvl7pPr marL="29718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7pPr>
            <a:lvl8pPr marL="34290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8pPr>
            <a:lvl9pPr marL="38862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9pPr>
          </a:lstStyle>
          <a:p>
            <a:pPr eaLnBrk="1" hangingPunct="1">
              <a:defRPr/>
            </a:pPr>
            <a:r>
              <a:rPr lang="en-US" altLang="ja-JP" sz="1000" b="1" dirty="0" smtClean="0">
                <a:latin typeface="Microsoft YaHei" pitchFamily="34" charset="-122"/>
                <a:ea typeface="Microsoft YaHei" pitchFamily="34" charset="-122"/>
              </a:rPr>
              <a:t>Copyright © 2010</a:t>
            </a:r>
            <a:r>
              <a:rPr lang="ja-JP" altLang="en-US" sz="1000" b="1" smtClean="0">
                <a:latin typeface="Microsoft YaHei" pitchFamily="34" charset="-122"/>
                <a:ea typeface="Microsoft YaHei" pitchFamily="34" charset="-122"/>
              </a:rPr>
              <a:t> </a:t>
            </a:r>
            <a:r>
              <a:rPr lang="zh-CN" altLang="en-US" sz="1000" b="0" dirty="0" smtClean="0">
                <a:latin typeface="Microsoft YaHei" pitchFamily="34" charset="-122"/>
                <a:ea typeface="Microsoft YaHei" pitchFamily="34" charset="-122"/>
              </a:rPr>
              <a:t>南京联迪</a:t>
            </a:r>
            <a:r>
              <a:rPr lang="ja-JP" altLang="en-US" sz="1000" smtClean="0">
                <a:latin typeface="Microsoft YaHei" pitchFamily="34" charset="-122"/>
                <a:ea typeface="Microsoft YaHei" pitchFamily="34" charset="-122"/>
              </a:rPr>
              <a:t>信息</a:t>
            </a:r>
            <a:r>
              <a:rPr lang="zh-CN" altLang="en-US" sz="1000" dirty="0" smtClean="0">
                <a:latin typeface="Microsoft YaHei" pitchFamily="34" charset="-122"/>
                <a:ea typeface="Microsoft YaHei" pitchFamily="34" charset="-122"/>
              </a:rPr>
              <a:t>系统股份有限公司</a:t>
            </a:r>
            <a:r>
              <a:rPr lang="ja-JP" altLang="en-US" sz="1000" b="1" smtClean="0">
                <a:latin typeface="Microsoft YaHei" pitchFamily="34" charset="-122"/>
                <a:ea typeface="Microsoft YaHei" pitchFamily="34" charset="-122"/>
              </a:rPr>
              <a:t>   </a:t>
            </a:r>
            <a:r>
              <a:rPr lang="en-US" altLang="ja-JP" sz="1000" b="1" dirty="0" smtClean="0">
                <a:latin typeface="Microsoft YaHei" pitchFamily="34" charset="-122"/>
                <a:ea typeface="Microsoft YaHei" pitchFamily="34" charset="-122"/>
              </a:rPr>
              <a:t>All rights reserved. </a:t>
            </a:r>
          </a:p>
        </p:txBody>
      </p:sp>
      <p:sp>
        <p:nvSpPr>
          <p:cNvPr id="236549" name="Rectangle 5"/>
          <p:cNvSpPr>
            <a:spLocks noGrp="1" noChangeArrowheads="1"/>
          </p:cNvSpPr>
          <p:nvPr>
            <p:ph type="ctrTitle"/>
          </p:nvPr>
        </p:nvSpPr>
        <p:spPr>
          <a:xfrm>
            <a:off x="2039938" y="1338263"/>
            <a:ext cx="7866062" cy="1371600"/>
          </a:xfrm>
        </p:spPr>
        <p:txBody>
          <a:bodyPr/>
          <a:lstStyle>
            <a:lvl1pPr>
              <a:defRPr sz="4400">
                <a:solidFill>
                  <a:srgbClr val="000066"/>
                </a:solidFill>
              </a:defRPr>
            </a:lvl1pPr>
          </a:lstStyle>
          <a:p>
            <a:r>
              <a:rPr lang="ja-JP" altLang="en-US" dirty="0"/>
              <a:t>マスタ タイトルの書式設定</a:t>
            </a:r>
          </a:p>
        </p:txBody>
      </p:sp>
      <p:sp>
        <p:nvSpPr>
          <p:cNvPr id="236550" name="Rectangle 6"/>
          <p:cNvSpPr>
            <a:spLocks noGrp="1" noChangeArrowheads="1"/>
          </p:cNvSpPr>
          <p:nvPr>
            <p:ph type="subTitle" idx="1"/>
          </p:nvPr>
        </p:nvSpPr>
        <p:spPr>
          <a:xfrm>
            <a:off x="2005013" y="3124200"/>
            <a:ext cx="7759700" cy="1066800"/>
          </a:xfrm>
        </p:spPr>
        <p:txBody>
          <a:bodyPr/>
          <a:lstStyle>
            <a:lvl1pPr marL="0" indent="0">
              <a:buFont typeface="Wingdings" pitchFamily="2" charset="2"/>
              <a:buNone/>
              <a:defRPr sz="2800" b="1"/>
            </a:lvl1pPr>
          </a:lstStyle>
          <a:p>
            <a:r>
              <a:rPr lang="ja-JP" altLang="en-US"/>
              <a:t>マスタ サブタイトルの書式設定</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50113" y="111125"/>
            <a:ext cx="2319337" cy="628967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288925" y="111125"/>
            <a:ext cx="6808788" cy="628967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タイトルと、図表または組織図">
    <p:spTree>
      <p:nvGrpSpPr>
        <p:cNvPr id="1" name=""/>
        <p:cNvGrpSpPr/>
        <p:nvPr/>
      </p:nvGrpSpPr>
      <p:grpSpPr>
        <a:xfrm>
          <a:off x="0" y="0"/>
          <a:ext cx="0" cy="0"/>
          <a:chOff x="0" y="0"/>
          <a:chExt cx="0" cy="0"/>
        </a:xfrm>
      </p:grpSpPr>
      <p:sp>
        <p:nvSpPr>
          <p:cNvPr id="2" name="タイトル 1"/>
          <p:cNvSpPr>
            <a:spLocks noGrp="1"/>
          </p:cNvSpPr>
          <p:nvPr>
            <p:ph type="title"/>
          </p:nvPr>
        </p:nvSpPr>
        <p:spPr>
          <a:xfrm>
            <a:off x="288925" y="111125"/>
            <a:ext cx="7440613" cy="533400"/>
          </a:xfrm>
        </p:spPr>
        <p:txBody>
          <a:bodyPr/>
          <a:lstStyle/>
          <a:p>
            <a:r>
              <a:rPr lang="ja-JP" altLang="en-US" smtClean="0"/>
              <a:t>マスタ タイトルの書式設定</a:t>
            </a:r>
            <a:endParaRPr lang="ja-JP" altLang="en-US"/>
          </a:p>
        </p:txBody>
      </p:sp>
      <p:sp>
        <p:nvSpPr>
          <p:cNvPr id="3" name="SmartArt プレースホルダ 2"/>
          <p:cNvSpPr>
            <a:spLocks noGrp="1"/>
          </p:cNvSpPr>
          <p:nvPr>
            <p:ph type="dgm" idx="1"/>
          </p:nvPr>
        </p:nvSpPr>
        <p:spPr>
          <a:xfrm>
            <a:off x="819150" y="990600"/>
            <a:ext cx="8750300" cy="5410200"/>
          </a:xfrm>
        </p:spPr>
        <p:txBody>
          <a:bodyPr/>
          <a:lstStyle/>
          <a:p>
            <a:pPr lvl="0"/>
            <a:endParaRPr lang="ja-JP" alt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88925" y="111125"/>
            <a:ext cx="7440613" cy="533400"/>
          </a:xfr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quarter" idx="1"/>
          </p:nvPr>
        </p:nvSpPr>
        <p:spPr>
          <a:xfrm>
            <a:off x="819150" y="990600"/>
            <a:ext cx="4298950" cy="26289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quarter" idx="2"/>
          </p:nvPr>
        </p:nvSpPr>
        <p:spPr>
          <a:xfrm>
            <a:off x="5270500" y="990600"/>
            <a:ext cx="4298950" cy="26289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コンテンツ プレースホルダ 4"/>
          <p:cNvSpPr>
            <a:spLocks noGrp="1"/>
          </p:cNvSpPr>
          <p:nvPr>
            <p:ph sz="quarter" idx="3"/>
          </p:nvPr>
        </p:nvSpPr>
        <p:spPr>
          <a:xfrm>
            <a:off x="819150" y="3771900"/>
            <a:ext cx="4298950" cy="26289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コンテンツ プレースホルダ 5"/>
          <p:cNvSpPr>
            <a:spLocks noGrp="1"/>
          </p:cNvSpPr>
          <p:nvPr>
            <p:ph sz="quarter" idx="4"/>
          </p:nvPr>
        </p:nvSpPr>
        <p:spPr>
          <a:xfrm>
            <a:off x="5270500" y="3771900"/>
            <a:ext cx="4298950" cy="26289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タイトル、コンテンツ、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88925" y="111125"/>
            <a:ext cx="7440613" cy="533400"/>
          </a:xfr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819150" y="990600"/>
            <a:ext cx="4298950" cy="54102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quarter" idx="2"/>
          </p:nvPr>
        </p:nvSpPr>
        <p:spPr>
          <a:xfrm>
            <a:off x="5270500" y="990600"/>
            <a:ext cx="4298950" cy="26289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コンテンツ プレースホルダ 4"/>
          <p:cNvSpPr>
            <a:spLocks noGrp="1"/>
          </p:cNvSpPr>
          <p:nvPr>
            <p:ph sz="quarter" idx="3"/>
          </p:nvPr>
        </p:nvSpPr>
        <p:spPr>
          <a:xfrm>
            <a:off x="5270500" y="3771900"/>
            <a:ext cx="4298950" cy="26289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タイトルと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288925" y="111125"/>
            <a:ext cx="7440613" cy="533400"/>
          </a:xfrm>
        </p:spPr>
        <p:txBody>
          <a:bodyPr/>
          <a:lstStyle/>
          <a:p>
            <a:r>
              <a:rPr lang="ja-JP" altLang="en-US" smtClean="0"/>
              <a:t>マスタ タイトルの書式設定</a:t>
            </a:r>
            <a:endParaRPr lang="ja-JP" altLang="en-US"/>
          </a:p>
        </p:txBody>
      </p:sp>
      <p:sp>
        <p:nvSpPr>
          <p:cNvPr id="3" name="グラフ プレースホルダ 2"/>
          <p:cNvSpPr>
            <a:spLocks noGrp="1"/>
          </p:cNvSpPr>
          <p:nvPr>
            <p:ph type="chart" idx="1"/>
          </p:nvPr>
        </p:nvSpPr>
        <p:spPr>
          <a:xfrm>
            <a:off x="819150" y="990600"/>
            <a:ext cx="8750300" cy="5410200"/>
          </a:xfrm>
        </p:spPr>
        <p:txBody>
          <a:bodyPr/>
          <a:lstStyle/>
          <a:p>
            <a:pPr lvl="0"/>
            <a:endParaRPr lang="ja-JP" altLang="en-US" noProof="0"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925" y="111125"/>
            <a:ext cx="7440613" cy="533400"/>
          </a:xfrm>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a:xfrm>
            <a:off x="819150" y="990600"/>
            <a:ext cx="8750300" cy="5410200"/>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Title 3"/>
          <p:cNvSpPr>
            <a:spLocks noGrp="1"/>
          </p:cNvSpPr>
          <p:nvPr>
            <p:ph type="title"/>
          </p:nvPr>
        </p:nvSpPr>
        <p:spPr/>
        <p:txBody>
          <a:bodyPr/>
          <a:lstStyle/>
          <a:p>
            <a:r>
              <a:rPr lang="en-US" altLang="zh-CN" smtClean="0"/>
              <a:t>Click to edit Master title style</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819150" y="990600"/>
            <a:ext cx="429895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270500" y="990600"/>
            <a:ext cx="429895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14" descr="图片2.jpg"/>
          <p:cNvPicPr>
            <a:picLocks noChangeAspect="1"/>
          </p:cNvPicPr>
          <p:nvPr/>
        </p:nvPicPr>
        <p:blipFill>
          <a:blip r:embed="rId18" cstate="print"/>
          <a:srcRect/>
          <a:stretch>
            <a:fillRect/>
          </a:stretch>
        </p:blipFill>
        <p:spPr bwMode="auto">
          <a:xfrm>
            <a:off x="0" y="0"/>
            <a:ext cx="9906000" cy="6858000"/>
          </a:xfrm>
          <a:prstGeom prst="rect">
            <a:avLst/>
          </a:prstGeom>
          <a:noFill/>
          <a:ln w="9525">
            <a:noFill/>
            <a:miter lim="800000"/>
            <a:headEnd/>
            <a:tailEnd/>
          </a:ln>
        </p:spPr>
      </p:pic>
      <p:sp>
        <p:nvSpPr>
          <p:cNvPr id="1027" name="Line 4"/>
          <p:cNvSpPr>
            <a:spLocks noChangeShapeType="1"/>
          </p:cNvSpPr>
          <p:nvPr/>
        </p:nvSpPr>
        <p:spPr bwMode="auto">
          <a:xfrm>
            <a:off x="0" y="692150"/>
            <a:ext cx="9906000" cy="0"/>
          </a:xfrm>
          <a:prstGeom prst="line">
            <a:avLst/>
          </a:prstGeom>
          <a:noFill/>
          <a:ln w="9525">
            <a:solidFill>
              <a:srgbClr val="000080"/>
            </a:solidFill>
            <a:miter lim="800000"/>
            <a:headEnd/>
            <a:tailEnd/>
          </a:ln>
        </p:spPr>
        <p:txBody>
          <a:bodyPr wrap="none"/>
          <a:lstStyle/>
          <a:p>
            <a:pPr>
              <a:defRPr/>
            </a:pPr>
            <a:endParaRPr lang="ja-JP" altLang="en-US"/>
          </a:p>
        </p:txBody>
      </p:sp>
      <p:sp>
        <p:nvSpPr>
          <p:cNvPr id="235526" name="Rectangle 6"/>
          <p:cNvSpPr>
            <a:spLocks noChangeArrowheads="1"/>
          </p:cNvSpPr>
          <p:nvPr/>
        </p:nvSpPr>
        <p:spPr bwMode="auto">
          <a:xfrm>
            <a:off x="0" y="696913"/>
            <a:ext cx="9906000" cy="42862"/>
          </a:xfrm>
          <a:prstGeom prst="rect">
            <a:avLst/>
          </a:prstGeom>
          <a:solidFill>
            <a:srgbClr val="D1D1DB">
              <a:alpha val="50000"/>
            </a:srgbClr>
          </a:solidFill>
          <a:ln w="9525">
            <a:noFill/>
            <a:miter lim="800000"/>
            <a:headEnd/>
            <a:tailEnd/>
          </a:ln>
          <a:effectLst/>
        </p:spPr>
        <p:txBody>
          <a:bodyPr wrap="none" anchor="ctr"/>
          <a:lstStyle>
            <a:lvl1pPr eaLnBrk="0" hangingPunct="0">
              <a:defRPr kumimoji="1" sz="1400">
                <a:solidFill>
                  <a:schemeClr val="tx1"/>
                </a:solidFill>
                <a:latin typeface="ＭＳ Ｐゴシック" pitchFamily="50" charset="-128"/>
                <a:ea typeface="ＭＳ Ｐゴシック" pitchFamily="50" charset="-128"/>
              </a:defRPr>
            </a:lvl1pPr>
            <a:lvl2pPr marL="742950" indent="-285750" eaLnBrk="0" hangingPunct="0">
              <a:defRPr kumimoji="1" sz="1400">
                <a:solidFill>
                  <a:schemeClr val="tx1"/>
                </a:solidFill>
                <a:latin typeface="ＭＳ Ｐゴシック" pitchFamily="50" charset="-128"/>
                <a:ea typeface="ＭＳ Ｐゴシック" pitchFamily="50" charset="-128"/>
              </a:defRPr>
            </a:lvl2pPr>
            <a:lvl3pPr marL="1143000" indent="-228600" eaLnBrk="0" hangingPunct="0">
              <a:defRPr kumimoji="1" sz="1400">
                <a:solidFill>
                  <a:schemeClr val="tx1"/>
                </a:solidFill>
                <a:latin typeface="ＭＳ Ｐゴシック" pitchFamily="50" charset="-128"/>
                <a:ea typeface="ＭＳ Ｐゴシック" pitchFamily="50" charset="-128"/>
              </a:defRPr>
            </a:lvl3pPr>
            <a:lvl4pPr marL="1600200" indent="-228600" eaLnBrk="0" hangingPunct="0">
              <a:defRPr kumimoji="1" sz="1400">
                <a:solidFill>
                  <a:schemeClr val="tx1"/>
                </a:solidFill>
                <a:latin typeface="ＭＳ Ｐゴシック" pitchFamily="50" charset="-128"/>
                <a:ea typeface="ＭＳ Ｐゴシック" pitchFamily="50" charset="-128"/>
              </a:defRPr>
            </a:lvl4pPr>
            <a:lvl5pPr marL="2057400" indent="-228600" eaLnBrk="0" hangingPunct="0">
              <a:defRPr kumimoji="1" sz="1400">
                <a:solidFill>
                  <a:schemeClr val="tx1"/>
                </a:solidFill>
                <a:latin typeface="ＭＳ Ｐゴシック" pitchFamily="50" charset="-128"/>
                <a:ea typeface="ＭＳ Ｐゴシック" pitchFamily="50" charset="-128"/>
              </a:defRPr>
            </a:lvl5pPr>
            <a:lvl6pPr marL="25146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6pPr>
            <a:lvl7pPr marL="29718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7pPr>
            <a:lvl8pPr marL="34290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8pPr>
            <a:lvl9pPr marL="38862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9pPr>
          </a:lstStyle>
          <a:p>
            <a:pPr eaLnBrk="1" hangingPunct="1">
              <a:spcBef>
                <a:spcPct val="30000"/>
              </a:spcBef>
              <a:buClr>
                <a:schemeClr val="tx1"/>
              </a:buClr>
              <a:buFont typeface="Wingdings" pitchFamily="2" charset="2"/>
              <a:buChar char="n"/>
              <a:defRPr/>
            </a:pPr>
            <a:endParaRPr lang="ja-JP" altLang="en-US" smtClean="0"/>
          </a:p>
        </p:txBody>
      </p:sp>
      <p:sp>
        <p:nvSpPr>
          <p:cNvPr id="1029" name="Line 7"/>
          <p:cNvSpPr>
            <a:spLocks noChangeShapeType="1"/>
          </p:cNvSpPr>
          <p:nvPr/>
        </p:nvSpPr>
        <p:spPr bwMode="auto">
          <a:xfrm>
            <a:off x="0" y="685800"/>
            <a:ext cx="9906000" cy="0"/>
          </a:xfrm>
          <a:prstGeom prst="line">
            <a:avLst/>
          </a:prstGeom>
          <a:noFill/>
          <a:ln w="38100">
            <a:solidFill>
              <a:schemeClr val="tx1"/>
            </a:solidFill>
            <a:miter lim="800000"/>
            <a:headEnd/>
            <a:tailEnd/>
          </a:ln>
        </p:spPr>
        <p:txBody>
          <a:bodyPr wrap="none"/>
          <a:lstStyle/>
          <a:p>
            <a:pPr>
              <a:defRPr/>
            </a:pPr>
            <a:endParaRPr lang="ja-JP" altLang="en-US"/>
          </a:p>
        </p:txBody>
      </p:sp>
      <p:sp>
        <p:nvSpPr>
          <p:cNvPr id="1030" name="Line 8"/>
          <p:cNvSpPr>
            <a:spLocks noChangeShapeType="1"/>
          </p:cNvSpPr>
          <p:nvPr/>
        </p:nvSpPr>
        <p:spPr bwMode="auto">
          <a:xfrm>
            <a:off x="0" y="6470650"/>
            <a:ext cx="9906000" cy="0"/>
          </a:xfrm>
          <a:prstGeom prst="line">
            <a:avLst/>
          </a:prstGeom>
          <a:noFill/>
          <a:ln w="38100">
            <a:solidFill>
              <a:schemeClr val="tx1"/>
            </a:solidFill>
            <a:miter lim="800000"/>
            <a:headEnd/>
            <a:tailEnd/>
          </a:ln>
        </p:spPr>
        <p:txBody>
          <a:bodyPr wrap="none"/>
          <a:lstStyle/>
          <a:p>
            <a:pPr>
              <a:defRPr/>
            </a:pPr>
            <a:endParaRPr lang="ja-JP" altLang="en-US"/>
          </a:p>
        </p:txBody>
      </p:sp>
      <p:sp>
        <p:nvSpPr>
          <p:cNvPr id="1031" name="Rectangle 9"/>
          <p:cNvSpPr>
            <a:spLocks noGrp="1" noChangeArrowheads="1"/>
          </p:cNvSpPr>
          <p:nvPr>
            <p:ph type="body" idx="1"/>
          </p:nvPr>
        </p:nvSpPr>
        <p:spPr bwMode="auto">
          <a:xfrm>
            <a:off x="819150" y="990600"/>
            <a:ext cx="87503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dirty="0" smtClean="0"/>
              <a:t>2 </a:t>
            </a:r>
            <a:r>
              <a:rPr lang="ja-JP" altLang="en-US" smtClean="0"/>
              <a:t>レベル</a:t>
            </a:r>
          </a:p>
          <a:p>
            <a:pPr lvl="2"/>
            <a:r>
              <a:rPr lang="ja-JP" altLang="en-US" smtClean="0"/>
              <a:t>第 </a:t>
            </a:r>
            <a:r>
              <a:rPr lang="en-US" altLang="ja-JP" dirty="0" smtClean="0"/>
              <a:t>3 </a:t>
            </a:r>
            <a:r>
              <a:rPr lang="ja-JP" altLang="en-US" smtClean="0"/>
              <a:t>レベル</a:t>
            </a:r>
          </a:p>
          <a:p>
            <a:pPr lvl="3"/>
            <a:r>
              <a:rPr lang="ja-JP" altLang="en-US" smtClean="0"/>
              <a:t>第 </a:t>
            </a:r>
            <a:r>
              <a:rPr lang="en-US" altLang="ja-JP" dirty="0" smtClean="0"/>
              <a:t>4 </a:t>
            </a:r>
            <a:r>
              <a:rPr lang="ja-JP" altLang="en-US" smtClean="0"/>
              <a:t>レベル</a:t>
            </a:r>
          </a:p>
          <a:p>
            <a:pPr lvl="4"/>
            <a:r>
              <a:rPr lang="ja-JP" altLang="en-US" smtClean="0"/>
              <a:t>第 </a:t>
            </a:r>
            <a:r>
              <a:rPr lang="en-US" altLang="ja-JP" dirty="0" smtClean="0"/>
              <a:t>5 </a:t>
            </a:r>
            <a:r>
              <a:rPr lang="ja-JP" altLang="en-US" smtClean="0"/>
              <a:t>レベル</a:t>
            </a:r>
          </a:p>
        </p:txBody>
      </p:sp>
      <p:sp>
        <p:nvSpPr>
          <p:cNvPr id="235530" name="Rectangle 10"/>
          <p:cNvSpPr>
            <a:spLocks noChangeArrowheads="1"/>
          </p:cNvSpPr>
          <p:nvPr/>
        </p:nvSpPr>
        <p:spPr bwMode="auto">
          <a:xfrm>
            <a:off x="-1558925" y="2736850"/>
            <a:ext cx="9907588" cy="304800"/>
          </a:xfrm>
          <a:prstGeom prst="rect">
            <a:avLst/>
          </a:prstGeom>
          <a:noFill/>
          <a:ln w="9525">
            <a:noFill/>
            <a:miter lim="800000"/>
            <a:headEnd/>
            <a:tailEnd/>
          </a:ln>
          <a:effectLst/>
        </p:spPr>
        <p:txBody>
          <a:bodyPr>
            <a:spAutoFit/>
          </a:bodyPr>
          <a:lstStyle>
            <a:lvl1pPr eaLnBrk="0" hangingPunct="0">
              <a:defRPr kumimoji="1" sz="1400">
                <a:solidFill>
                  <a:schemeClr val="tx1"/>
                </a:solidFill>
                <a:latin typeface="ＭＳ Ｐゴシック" pitchFamily="50" charset="-128"/>
                <a:ea typeface="ＭＳ Ｐゴシック" pitchFamily="50" charset="-128"/>
              </a:defRPr>
            </a:lvl1pPr>
            <a:lvl2pPr marL="742950" indent="-285750" eaLnBrk="0" hangingPunct="0">
              <a:defRPr kumimoji="1" sz="1400">
                <a:solidFill>
                  <a:schemeClr val="tx1"/>
                </a:solidFill>
                <a:latin typeface="ＭＳ Ｐゴシック" pitchFamily="50" charset="-128"/>
                <a:ea typeface="ＭＳ Ｐゴシック" pitchFamily="50" charset="-128"/>
              </a:defRPr>
            </a:lvl2pPr>
            <a:lvl3pPr marL="1143000" indent="-228600" eaLnBrk="0" hangingPunct="0">
              <a:defRPr kumimoji="1" sz="1400">
                <a:solidFill>
                  <a:schemeClr val="tx1"/>
                </a:solidFill>
                <a:latin typeface="ＭＳ Ｐゴシック" pitchFamily="50" charset="-128"/>
                <a:ea typeface="ＭＳ Ｐゴシック" pitchFamily="50" charset="-128"/>
              </a:defRPr>
            </a:lvl3pPr>
            <a:lvl4pPr marL="1600200" indent="-228600" eaLnBrk="0" hangingPunct="0">
              <a:defRPr kumimoji="1" sz="1400">
                <a:solidFill>
                  <a:schemeClr val="tx1"/>
                </a:solidFill>
                <a:latin typeface="ＭＳ Ｐゴシック" pitchFamily="50" charset="-128"/>
                <a:ea typeface="ＭＳ Ｐゴシック" pitchFamily="50" charset="-128"/>
              </a:defRPr>
            </a:lvl4pPr>
            <a:lvl5pPr marL="2057400" indent="-228600" eaLnBrk="0" hangingPunct="0">
              <a:defRPr kumimoji="1" sz="1400">
                <a:solidFill>
                  <a:schemeClr val="tx1"/>
                </a:solidFill>
                <a:latin typeface="ＭＳ Ｐゴシック" pitchFamily="50" charset="-128"/>
                <a:ea typeface="ＭＳ Ｐゴシック" pitchFamily="50" charset="-128"/>
              </a:defRPr>
            </a:lvl5pPr>
            <a:lvl6pPr marL="25146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6pPr>
            <a:lvl7pPr marL="29718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7pPr>
            <a:lvl8pPr marL="34290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8pPr>
            <a:lvl9pPr marL="38862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9pPr>
          </a:lstStyle>
          <a:p>
            <a:pPr eaLnBrk="1" hangingPunct="1">
              <a:spcBef>
                <a:spcPct val="30000"/>
              </a:spcBef>
              <a:buClr>
                <a:schemeClr val="tx1"/>
              </a:buClr>
              <a:buFont typeface="Wingdings" pitchFamily="2" charset="2"/>
              <a:buChar char="n"/>
              <a:defRPr/>
            </a:pPr>
            <a:endParaRPr lang="ja-JP" altLang="en-US" smtClean="0"/>
          </a:p>
        </p:txBody>
      </p:sp>
      <p:sp>
        <p:nvSpPr>
          <p:cNvPr id="1033" name="Rectangle 11"/>
          <p:cNvSpPr>
            <a:spLocks noGrp="1" noChangeArrowheads="1"/>
          </p:cNvSpPr>
          <p:nvPr>
            <p:ph type="title"/>
          </p:nvPr>
        </p:nvSpPr>
        <p:spPr bwMode="auto">
          <a:xfrm>
            <a:off x="288925" y="111125"/>
            <a:ext cx="7440613"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235532" name="Text Box 12"/>
          <p:cNvSpPr txBox="1">
            <a:spLocks noChangeArrowheads="1"/>
          </p:cNvSpPr>
          <p:nvPr/>
        </p:nvSpPr>
        <p:spPr bwMode="auto">
          <a:xfrm>
            <a:off x="9145588" y="6526213"/>
            <a:ext cx="644525" cy="274637"/>
          </a:xfrm>
          <a:prstGeom prst="rect">
            <a:avLst/>
          </a:prstGeom>
          <a:noFill/>
          <a:ln w="9525">
            <a:noFill/>
            <a:miter lim="800000"/>
            <a:headEnd/>
            <a:tailEnd/>
          </a:ln>
          <a:effectLst/>
        </p:spPr>
        <p:txBody>
          <a:bodyPr wrap="none">
            <a:spAutoFit/>
          </a:bodyPr>
          <a:lstStyle>
            <a:lvl1pPr eaLnBrk="0" hangingPunct="0">
              <a:defRPr kumimoji="1" sz="1400">
                <a:solidFill>
                  <a:schemeClr val="tx1"/>
                </a:solidFill>
                <a:latin typeface="ＭＳ Ｐゴシック" pitchFamily="50" charset="-128"/>
                <a:ea typeface="ＭＳ Ｐゴシック" pitchFamily="50" charset="-128"/>
              </a:defRPr>
            </a:lvl1pPr>
            <a:lvl2pPr marL="742950" indent="-285750" eaLnBrk="0" hangingPunct="0">
              <a:defRPr kumimoji="1" sz="1400">
                <a:solidFill>
                  <a:schemeClr val="tx1"/>
                </a:solidFill>
                <a:latin typeface="ＭＳ Ｐゴシック" pitchFamily="50" charset="-128"/>
                <a:ea typeface="ＭＳ Ｐゴシック" pitchFamily="50" charset="-128"/>
              </a:defRPr>
            </a:lvl2pPr>
            <a:lvl3pPr marL="1143000" indent="-228600" eaLnBrk="0" hangingPunct="0">
              <a:defRPr kumimoji="1" sz="1400">
                <a:solidFill>
                  <a:schemeClr val="tx1"/>
                </a:solidFill>
                <a:latin typeface="ＭＳ Ｐゴシック" pitchFamily="50" charset="-128"/>
                <a:ea typeface="ＭＳ Ｐゴシック" pitchFamily="50" charset="-128"/>
              </a:defRPr>
            </a:lvl3pPr>
            <a:lvl4pPr marL="1600200" indent="-228600" eaLnBrk="0" hangingPunct="0">
              <a:defRPr kumimoji="1" sz="1400">
                <a:solidFill>
                  <a:schemeClr val="tx1"/>
                </a:solidFill>
                <a:latin typeface="ＭＳ Ｐゴシック" pitchFamily="50" charset="-128"/>
                <a:ea typeface="ＭＳ Ｐゴシック" pitchFamily="50" charset="-128"/>
              </a:defRPr>
            </a:lvl4pPr>
            <a:lvl5pPr marL="2057400" indent="-228600" eaLnBrk="0" hangingPunct="0">
              <a:defRPr kumimoji="1" sz="1400">
                <a:solidFill>
                  <a:schemeClr val="tx1"/>
                </a:solidFill>
                <a:latin typeface="ＭＳ Ｐゴシック" pitchFamily="50" charset="-128"/>
                <a:ea typeface="ＭＳ Ｐゴシック" pitchFamily="50" charset="-128"/>
              </a:defRPr>
            </a:lvl5pPr>
            <a:lvl6pPr marL="25146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6pPr>
            <a:lvl7pPr marL="29718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7pPr>
            <a:lvl8pPr marL="34290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8pPr>
            <a:lvl9pPr marL="38862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9pPr>
          </a:lstStyle>
          <a:p>
            <a:pPr eaLnBrk="1" hangingPunct="1">
              <a:defRPr/>
            </a:pPr>
            <a:r>
              <a:rPr lang="en-US" altLang="ja-JP" sz="1200" b="1" dirty="0" smtClean="0">
                <a:latin typeface="Verdana" pitchFamily="34" charset="0"/>
              </a:rPr>
              <a:t>P </a:t>
            </a:r>
            <a:fld id="{E515F09F-D00B-40BE-902B-9E50CCA64E28}" type="slidenum">
              <a:rPr lang="en-US" altLang="ja-JP" sz="1200" b="1" smtClean="0">
                <a:latin typeface="Verdana" pitchFamily="34" charset="0"/>
              </a:rPr>
              <a:pPr eaLnBrk="1" hangingPunct="1">
                <a:defRPr/>
              </a:pPr>
              <a:t>‹#›</a:t>
            </a:fld>
            <a:endParaRPr lang="en-US" altLang="ja-JP" sz="1200" b="1" dirty="0" smtClean="0">
              <a:latin typeface="Verdana" pitchFamily="34" charset="0"/>
            </a:endParaRPr>
          </a:p>
        </p:txBody>
      </p:sp>
      <p:sp>
        <p:nvSpPr>
          <p:cNvPr id="235533" name="Text Box 13"/>
          <p:cNvSpPr txBox="1">
            <a:spLocks noChangeArrowheads="1"/>
          </p:cNvSpPr>
          <p:nvPr/>
        </p:nvSpPr>
        <p:spPr bwMode="auto">
          <a:xfrm>
            <a:off x="4251325" y="6477000"/>
            <a:ext cx="4970463" cy="381000"/>
          </a:xfrm>
          <a:prstGeom prst="rect">
            <a:avLst/>
          </a:prstGeom>
          <a:noFill/>
          <a:ln w="9525">
            <a:noFill/>
            <a:miter lim="800000"/>
            <a:headEnd/>
            <a:tailEnd/>
          </a:ln>
          <a:effectLst/>
        </p:spPr>
        <p:txBody>
          <a:bodyPr wrap="none" anchor="ctr"/>
          <a:lstStyle>
            <a:lvl1pPr eaLnBrk="0" hangingPunct="0">
              <a:defRPr kumimoji="1" sz="1400">
                <a:solidFill>
                  <a:schemeClr val="tx1"/>
                </a:solidFill>
                <a:latin typeface="ＭＳ Ｐゴシック" pitchFamily="50" charset="-128"/>
                <a:ea typeface="ＭＳ Ｐゴシック" pitchFamily="50" charset="-128"/>
              </a:defRPr>
            </a:lvl1pPr>
            <a:lvl2pPr marL="742950" indent="-285750" eaLnBrk="0" hangingPunct="0">
              <a:defRPr kumimoji="1" sz="1400">
                <a:solidFill>
                  <a:schemeClr val="tx1"/>
                </a:solidFill>
                <a:latin typeface="ＭＳ Ｐゴシック" pitchFamily="50" charset="-128"/>
                <a:ea typeface="ＭＳ Ｐゴシック" pitchFamily="50" charset="-128"/>
              </a:defRPr>
            </a:lvl2pPr>
            <a:lvl3pPr marL="1143000" indent="-228600" eaLnBrk="0" hangingPunct="0">
              <a:defRPr kumimoji="1" sz="1400">
                <a:solidFill>
                  <a:schemeClr val="tx1"/>
                </a:solidFill>
                <a:latin typeface="ＭＳ Ｐゴシック" pitchFamily="50" charset="-128"/>
                <a:ea typeface="ＭＳ Ｐゴシック" pitchFamily="50" charset="-128"/>
              </a:defRPr>
            </a:lvl3pPr>
            <a:lvl4pPr marL="1600200" indent="-228600" eaLnBrk="0" hangingPunct="0">
              <a:defRPr kumimoji="1" sz="1400">
                <a:solidFill>
                  <a:schemeClr val="tx1"/>
                </a:solidFill>
                <a:latin typeface="ＭＳ Ｐゴシック" pitchFamily="50" charset="-128"/>
                <a:ea typeface="ＭＳ Ｐゴシック" pitchFamily="50" charset="-128"/>
              </a:defRPr>
            </a:lvl4pPr>
            <a:lvl5pPr marL="2057400" indent="-228600" eaLnBrk="0" hangingPunct="0">
              <a:defRPr kumimoji="1" sz="1400">
                <a:solidFill>
                  <a:schemeClr val="tx1"/>
                </a:solidFill>
                <a:latin typeface="ＭＳ Ｐゴシック" pitchFamily="50" charset="-128"/>
                <a:ea typeface="ＭＳ Ｐゴシック" pitchFamily="50" charset="-128"/>
              </a:defRPr>
            </a:lvl5pPr>
            <a:lvl6pPr marL="25146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6pPr>
            <a:lvl7pPr marL="29718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7pPr>
            <a:lvl8pPr marL="34290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8pPr>
            <a:lvl9pPr marL="3886200" indent="-228600" eaLnBrk="0" fontAlgn="base" hangingPunct="0">
              <a:spcBef>
                <a:spcPct val="0"/>
              </a:spcBef>
              <a:spcAft>
                <a:spcPct val="0"/>
              </a:spcAft>
              <a:defRPr kumimoji="1" sz="1400">
                <a:solidFill>
                  <a:schemeClr val="tx1"/>
                </a:solidFill>
                <a:latin typeface="ＭＳ Ｐゴシック" pitchFamily="50" charset="-128"/>
                <a:ea typeface="ＭＳ Ｐゴシック" pitchFamily="50" charset="-128"/>
              </a:defRPr>
            </a:lvl9pPr>
          </a:lstStyle>
          <a:p>
            <a:pPr eaLnBrk="1" hangingPunct="1">
              <a:defRPr/>
            </a:pPr>
            <a:r>
              <a:rPr lang="en-US" altLang="ja-JP" sz="900" b="1" dirty="0" smtClean="0">
                <a:latin typeface="Microsoft YaHei" pitchFamily="34" charset="-122"/>
                <a:ea typeface="Microsoft YaHei" pitchFamily="34" charset="-122"/>
              </a:rPr>
              <a:t>Copyright © 2010</a:t>
            </a:r>
            <a:r>
              <a:rPr lang="ja-JP" altLang="en-US" sz="900" b="1" smtClean="0">
                <a:latin typeface="Microsoft YaHei" pitchFamily="34" charset="-122"/>
                <a:ea typeface="Microsoft YaHei" pitchFamily="34" charset="-122"/>
              </a:rPr>
              <a:t> </a:t>
            </a:r>
            <a:r>
              <a:rPr lang="zh-CN" altLang="en-US" sz="900" b="0" dirty="0" smtClean="0">
                <a:latin typeface="Microsoft YaHei" pitchFamily="34" charset="-122"/>
                <a:ea typeface="Microsoft YaHei" pitchFamily="34" charset="-122"/>
              </a:rPr>
              <a:t>南京联迪</a:t>
            </a:r>
            <a:r>
              <a:rPr lang="ja-JP" altLang="en-US" sz="900" smtClean="0">
                <a:latin typeface="Microsoft YaHei" pitchFamily="34" charset="-122"/>
                <a:ea typeface="Microsoft YaHei" pitchFamily="34" charset="-122"/>
              </a:rPr>
              <a:t>信息</a:t>
            </a:r>
            <a:r>
              <a:rPr lang="zh-CN" altLang="en-US" sz="900" dirty="0" smtClean="0">
                <a:latin typeface="Microsoft YaHei" pitchFamily="34" charset="-122"/>
                <a:ea typeface="Microsoft YaHei" pitchFamily="34" charset="-122"/>
              </a:rPr>
              <a:t>系统股份有限公司</a:t>
            </a:r>
            <a:r>
              <a:rPr lang="ja-JP" altLang="en-US" sz="900" b="1" smtClean="0">
                <a:latin typeface="Microsoft YaHei" pitchFamily="34" charset="-122"/>
                <a:ea typeface="Microsoft YaHei" pitchFamily="34" charset="-122"/>
              </a:rPr>
              <a:t>   </a:t>
            </a:r>
            <a:r>
              <a:rPr lang="en-US" altLang="ja-JP" sz="900" b="1" dirty="0" smtClean="0">
                <a:latin typeface="Microsoft YaHei" pitchFamily="34" charset="-122"/>
                <a:ea typeface="Microsoft YaHei" pitchFamily="34" charset="-122"/>
              </a:rPr>
              <a:t>All rights reserved. </a:t>
            </a:r>
          </a:p>
        </p:txBody>
      </p:sp>
    </p:spTree>
  </p:cSld>
  <p:clrMap bg1="lt1" tx1="dk1" bg2="lt2" tx2="dk2" accent1="accent1" accent2="accent2" accent3="accent3" accent4="accent4" accent5="accent5" accent6="accent6" hlink="hlink" folHlink="folHlink"/>
  <p:sldLayoutIdLst>
    <p:sldLayoutId id="2147484382" r:id="rId1"/>
    <p:sldLayoutId id="2147484367" r:id="rId2"/>
    <p:sldLayoutId id="2147484368" r:id="rId3"/>
    <p:sldLayoutId id="2147484369" r:id="rId4"/>
    <p:sldLayoutId id="2147484370" r:id="rId5"/>
    <p:sldLayoutId id="2147484371" r:id="rId6"/>
    <p:sldLayoutId id="2147484372" r:id="rId7"/>
    <p:sldLayoutId id="2147484373" r:id="rId8"/>
    <p:sldLayoutId id="2147484374" r:id="rId9"/>
    <p:sldLayoutId id="2147484375" r:id="rId10"/>
    <p:sldLayoutId id="2147484376" r:id="rId11"/>
    <p:sldLayoutId id="2147484377" r:id="rId12"/>
    <p:sldLayoutId id="2147484378" r:id="rId13"/>
    <p:sldLayoutId id="2147484379" r:id="rId14"/>
    <p:sldLayoutId id="2147484380" r:id="rId15"/>
    <p:sldLayoutId id="2147484381" r:id="rId16"/>
  </p:sldLayoutIdLst>
  <p:timing>
    <p:tnLst>
      <p:par>
        <p:cTn id="1" dur="indefinite" restart="never" nodeType="tmRoot"/>
      </p:par>
    </p:tnLst>
  </p:timing>
  <p:txStyles>
    <p:titleStyle>
      <a:lvl1pPr algn="l" rtl="0" eaLnBrk="0" fontAlgn="base" hangingPunct="0">
        <a:spcBef>
          <a:spcPct val="0"/>
        </a:spcBef>
        <a:spcAft>
          <a:spcPct val="0"/>
        </a:spcAft>
        <a:defRPr kumimoji="1" sz="2400" b="1">
          <a:solidFill>
            <a:srgbClr val="FF6600"/>
          </a:solidFill>
          <a:latin typeface="ＭＳ Ｐゴシック" pitchFamily="50" charset="-128"/>
          <a:ea typeface="ＭＳ Ｐゴシック" pitchFamily="50" charset="-128"/>
          <a:cs typeface="+mj-cs"/>
        </a:defRPr>
      </a:lvl1pPr>
      <a:lvl2pPr algn="l" rtl="0" eaLnBrk="0" fontAlgn="base" hangingPunct="0">
        <a:spcBef>
          <a:spcPct val="0"/>
        </a:spcBef>
        <a:spcAft>
          <a:spcPct val="0"/>
        </a:spcAft>
        <a:defRPr kumimoji="1" sz="2400" b="1">
          <a:solidFill>
            <a:srgbClr val="FF6600"/>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b="1">
          <a:solidFill>
            <a:srgbClr val="FF6600"/>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b="1">
          <a:solidFill>
            <a:srgbClr val="FF6600"/>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b="1">
          <a:solidFill>
            <a:srgbClr val="FF6600"/>
          </a:solidFill>
          <a:latin typeface="ＭＳ Ｐゴシック" pitchFamily="50" charset="-128"/>
          <a:ea typeface="ＭＳ Ｐゴシック" pitchFamily="50" charset="-128"/>
        </a:defRPr>
      </a:lvl5pPr>
      <a:lvl6pPr marL="457200" algn="l" rtl="0" fontAlgn="base">
        <a:spcBef>
          <a:spcPct val="0"/>
        </a:spcBef>
        <a:spcAft>
          <a:spcPct val="0"/>
        </a:spcAft>
        <a:defRPr kumimoji="1" sz="2400" b="1">
          <a:solidFill>
            <a:srgbClr val="FF6600"/>
          </a:solidFill>
          <a:latin typeface="ＭＳ Ｐゴシック" pitchFamily="50" charset="-128"/>
          <a:ea typeface="ＭＳ Ｐゴシック" pitchFamily="50" charset="-128"/>
        </a:defRPr>
      </a:lvl6pPr>
      <a:lvl7pPr marL="914400" algn="l" rtl="0" fontAlgn="base">
        <a:spcBef>
          <a:spcPct val="0"/>
        </a:spcBef>
        <a:spcAft>
          <a:spcPct val="0"/>
        </a:spcAft>
        <a:defRPr kumimoji="1" sz="2400" b="1">
          <a:solidFill>
            <a:srgbClr val="FF6600"/>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b="1">
          <a:solidFill>
            <a:srgbClr val="FF6600"/>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b="1">
          <a:solidFill>
            <a:srgbClr val="FF6600"/>
          </a:solidFill>
          <a:latin typeface="ＭＳ Ｐゴシック" pitchFamily="50" charset="-128"/>
          <a:ea typeface="ＭＳ Ｐゴシック" pitchFamily="50" charset="-128"/>
        </a:defRPr>
      </a:lvl9pPr>
    </p:titleStyle>
    <p:bodyStyle>
      <a:lvl1pPr marL="274638" indent="-274638" algn="l" rtl="0" eaLnBrk="0" fontAlgn="base" hangingPunct="0">
        <a:lnSpc>
          <a:spcPct val="110000"/>
        </a:lnSpc>
        <a:spcBef>
          <a:spcPct val="30000"/>
        </a:spcBef>
        <a:spcAft>
          <a:spcPct val="0"/>
        </a:spcAft>
        <a:buClr>
          <a:schemeClr val="folHlink"/>
        </a:buClr>
        <a:buSzPct val="60000"/>
        <a:buFont typeface="Wingdings" pitchFamily="2" charset="2"/>
        <a:buChar char="n"/>
        <a:defRPr kumimoji="1" sz="3200">
          <a:solidFill>
            <a:schemeClr val="tx1"/>
          </a:solidFill>
          <a:latin typeface="ＭＳ Ｐゴシック" pitchFamily="50" charset="-128"/>
          <a:ea typeface="ＭＳ Ｐゴシック" pitchFamily="50" charset="-128"/>
          <a:cs typeface="+mn-cs"/>
        </a:defRPr>
      </a:lvl1pPr>
      <a:lvl2pPr marL="627063" indent="-173038" algn="l" rtl="0" eaLnBrk="0" fontAlgn="base" hangingPunct="0">
        <a:lnSpc>
          <a:spcPct val="110000"/>
        </a:lnSpc>
        <a:spcBef>
          <a:spcPct val="30000"/>
        </a:spcBef>
        <a:spcAft>
          <a:spcPct val="0"/>
        </a:spcAft>
        <a:buClr>
          <a:schemeClr val="hlink"/>
        </a:buClr>
        <a:buSzPct val="55000"/>
        <a:buFont typeface="Wingdings" pitchFamily="2" charset="2"/>
        <a:buChar char="n"/>
        <a:defRPr kumimoji="1" sz="1600">
          <a:solidFill>
            <a:schemeClr val="tx1"/>
          </a:solidFill>
          <a:latin typeface="ＭＳ Ｐゴシック" pitchFamily="50" charset="-128"/>
          <a:ea typeface="ＭＳ Ｐゴシック" pitchFamily="50" charset="-128"/>
        </a:defRPr>
      </a:lvl2pPr>
      <a:lvl3pPr marL="1147763" indent="-228600" algn="l" rtl="0" eaLnBrk="0" fontAlgn="base" hangingPunct="0">
        <a:lnSpc>
          <a:spcPct val="110000"/>
        </a:lnSpc>
        <a:spcBef>
          <a:spcPct val="30000"/>
        </a:spcBef>
        <a:spcAft>
          <a:spcPct val="0"/>
        </a:spcAft>
        <a:buClr>
          <a:schemeClr val="folHlink"/>
        </a:buClr>
        <a:buSzPct val="50000"/>
        <a:buFont typeface="Wingdings" pitchFamily="2" charset="2"/>
        <a:buChar char="n"/>
        <a:defRPr kumimoji="1" sz="1400">
          <a:solidFill>
            <a:schemeClr val="tx1"/>
          </a:solidFill>
          <a:latin typeface="ＭＳ Ｐゴシック" pitchFamily="50" charset="-128"/>
          <a:ea typeface="ＭＳ Ｐゴシック" pitchFamily="50" charset="-128"/>
        </a:defRPr>
      </a:lvl3pPr>
      <a:lvl4pPr marL="1600200" indent="-228600" algn="l" rtl="0" eaLnBrk="0" fontAlgn="base" hangingPunct="0">
        <a:lnSpc>
          <a:spcPct val="110000"/>
        </a:lnSpc>
        <a:spcBef>
          <a:spcPct val="30000"/>
        </a:spcBef>
        <a:spcAft>
          <a:spcPct val="0"/>
        </a:spcAft>
        <a:buClr>
          <a:schemeClr val="accent2"/>
        </a:buClr>
        <a:buSzPct val="55000"/>
        <a:buFont typeface="Wingdings" pitchFamily="2" charset="2"/>
        <a:buChar char="n"/>
        <a:defRPr kumimoji="1" sz="1200">
          <a:solidFill>
            <a:schemeClr val="tx1"/>
          </a:solidFill>
          <a:latin typeface="ＭＳ Ｐゴシック" pitchFamily="50" charset="-128"/>
          <a:ea typeface="ＭＳ Ｐゴシック" pitchFamily="50" charset="-128"/>
        </a:defRPr>
      </a:lvl4pPr>
      <a:lvl5pPr marL="2057400" indent="-228600" algn="l" rtl="0" eaLnBrk="0" fontAlgn="base" hangingPunct="0">
        <a:lnSpc>
          <a:spcPct val="110000"/>
        </a:lnSpc>
        <a:spcBef>
          <a:spcPct val="30000"/>
        </a:spcBef>
        <a:spcAft>
          <a:spcPct val="0"/>
        </a:spcAft>
        <a:buClr>
          <a:schemeClr val="accent1"/>
        </a:buClr>
        <a:buSzPct val="50000"/>
        <a:buFont typeface="Wingdings" pitchFamily="2" charset="2"/>
        <a:buChar char="n"/>
        <a:defRPr kumimoji="1" sz="1000">
          <a:solidFill>
            <a:schemeClr val="tx1"/>
          </a:solidFill>
          <a:latin typeface="ＭＳ Ｐゴシック" pitchFamily="50" charset="-128"/>
          <a:ea typeface="ＭＳ Ｐゴシック" pitchFamily="50" charset="-128"/>
        </a:defRPr>
      </a:lvl5pPr>
      <a:lvl6pPr marL="2514600" indent="-228600" algn="l" rtl="0" fontAlgn="base">
        <a:lnSpc>
          <a:spcPct val="110000"/>
        </a:lnSpc>
        <a:spcBef>
          <a:spcPct val="30000"/>
        </a:spcBef>
        <a:spcAft>
          <a:spcPct val="0"/>
        </a:spcAft>
        <a:buClr>
          <a:schemeClr val="accent1"/>
        </a:buClr>
        <a:buSzPct val="50000"/>
        <a:buFont typeface="Wingdings" pitchFamily="2" charset="2"/>
        <a:buChar char="n"/>
        <a:defRPr kumimoji="1" sz="1000">
          <a:solidFill>
            <a:schemeClr val="tx1"/>
          </a:solidFill>
          <a:latin typeface="+mn-lt"/>
          <a:ea typeface="+mn-ea"/>
        </a:defRPr>
      </a:lvl6pPr>
      <a:lvl7pPr marL="2971800" indent="-228600" algn="l" rtl="0" fontAlgn="base">
        <a:lnSpc>
          <a:spcPct val="110000"/>
        </a:lnSpc>
        <a:spcBef>
          <a:spcPct val="30000"/>
        </a:spcBef>
        <a:spcAft>
          <a:spcPct val="0"/>
        </a:spcAft>
        <a:buClr>
          <a:schemeClr val="accent1"/>
        </a:buClr>
        <a:buSzPct val="50000"/>
        <a:buFont typeface="Wingdings" pitchFamily="2" charset="2"/>
        <a:buChar char="n"/>
        <a:defRPr kumimoji="1" sz="1000">
          <a:solidFill>
            <a:schemeClr val="tx1"/>
          </a:solidFill>
          <a:latin typeface="+mn-lt"/>
          <a:ea typeface="+mn-ea"/>
        </a:defRPr>
      </a:lvl7pPr>
      <a:lvl8pPr marL="3429000" indent="-228600" algn="l" rtl="0" fontAlgn="base">
        <a:lnSpc>
          <a:spcPct val="110000"/>
        </a:lnSpc>
        <a:spcBef>
          <a:spcPct val="30000"/>
        </a:spcBef>
        <a:spcAft>
          <a:spcPct val="0"/>
        </a:spcAft>
        <a:buClr>
          <a:schemeClr val="accent1"/>
        </a:buClr>
        <a:buSzPct val="50000"/>
        <a:buFont typeface="Wingdings" pitchFamily="2" charset="2"/>
        <a:buChar char="n"/>
        <a:defRPr kumimoji="1" sz="1000">
          <a:solidFill>
            <a:schemeClr val="tx1"/>
          </a:solidFill>
          <a:latin typeface="+mn-lt"/>
          <a:ea typeface="+mn-ea"/>
        </a:defRPr>
      </a:lvl8pPr>
      <a:lvl9pPr marL="3886200" indent="-228600" algn="l" rtl="0" fontAlgn="base">
        <a:lnSpc>
          <a:spcPct val="110000"/>
        </a:lnSpc>
        <a:spcBef>
          <a:spcPct val="30000"/>
        </a:spcBef>
        <a:spcAft>
          <a:spcPct val="0"/>
        </a:spcAft>
        <a:buClr>
          <a:schemeClr val="accent1"/>
        </a:buClr>
        <a:buSzPct val="50000"/>
        <a:buFont typeface="Wingdings" pitchFamily="2" charset="2"/>
        <a:buChar char="n"/>
        <a:defRPr kumimoji="1" sz="1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40.xml"/><Relationship Id="rId1" Type="http://schemas.openxmlformats.org/officeDocument/2006/relationships/slideLayout" Target="../slideLayouts/slideLayout6.xml"/><Relationship Id="rId5" Type="http://schemas.openxmlformats.org/officeDocument/2006/relationships/slide" Target="slide39.xml"/><Relationship Id="rId4" Type="http://schemas.openxmlformats.org/officeDocument/2006/relationships/slide" Target="slide42.xml"/></Relationships>
</file>

<file path=ppt/slides/_rels/slide14.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slide" Target="slide4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21.xml"/><Relationship Id="rId3" Type="http://schemas.openxmlformats.org/officeDocument/2006/relationships/slide" Target="slide6.xml"/><Relationship Id="rId7" Type="http://schemas.openxmlformats.org/officeDocument/2006/relationships/slide" Target="slide13.xml"/><Relationship Id="rId12" Type="http://schemas.openxmlformats.org/officeDocument/2006/relationships/slide" Target="slide19.xml"/><Relationship Id="rId2" Type="http://schemas.openxmlformats.org/officeDocument/2006/relationships/slide" Target="slide5.xml"/><Relationship Id="rId1" Type="http://schemas.openxmlformats.org/officeDocument/2006/relationships/slideLayout" Target="../slideLayouts/slideLayout16.xml"/><Relationship Id="rId6" Type="http://schemas.openxmlformats.org/officeDocument/2006/relationships/slide" Target="slide12.xml"/><Relationship Id="rId11" Type="http://schemas.openxmlformats.org/officeDocument/2006/relationships/slide" Target="slide18.xml"/><Relationship Id="rId5" Type="http://schemas.openxmlformats.org/officeDocument/2006/relationships/slide" Target="slide11.xml"/><Relationship Id="rId10" Type="http://schemas.openxmlformats.org/officeDocument/2006/relationships/slide" Target="slide16.xml"/><Relationship Id="rId4" Type="http://schemas.openxmlformats.org/officeDocument/2006/relationships/slide" Target="slide10.xml"/><Relationship Id="rId9" Type="http://schemas.openxmlformats.org/officeDocument/2006/relationships/slide" Target="slide15.xml"/><Relationship Id="rId14" Type="http://schemas.openxmlformats.org/officeDocument/2006/relationships/slide" Target="slide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24.xml"/><Relationship Id="rId7" Type="http://schemas.openxmlformats.org/officeDocument/2006/relationships/slide" Target="slide28.xml"/><Relationship Id="rId12" Type="http://schemas.openxmlformats.org/officeDocument/2006/relationships/slide" Target="slide33.xml"/><Relationship Id="rId2" Type="http://schemas.openxmlformats.org/officeDocument/2006/relationships/slide" Target="slide23.xml"/><Relationship Id="rId1" Type="http://schemas.openxmlformats.org/officeDocument/2006/relationships/slideLayout" Target="../slideLayouts/slideLayout16.xml"/><Relationship Id="rId6" Type="http://schemas.openxmlformats.org/officeDocument/2006/relationships/slide" Target="slide27.xml"/><Relationship Id="rId11" Type="http://schemas.openxmlformats.org/officeDocument/2006/relationships/slide" Target="slide32.xml"/><Relationship Id="rId5" Type="http://schemas.openxmlformats.org/officeDocument/2006/relationships/slide" Target="slide26.xml"/><Relationship Id="rId10" Type="http://schemas.openxmlformats.org/officeDocument/2006/relationships/slide" Target="slide31.xml"/><Relationship Id="rId4" Type="http://schemas.openxmlformats.org/officeDocument/2006/relationships/slide" Target="slide25.xml"/><Relationship Id="rId9" Type="http://schemas.openxmlformats.org/officeDocument/2006/relationships/slide" Target="slide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6.xml"/><Relationship Id="rId4" Type="http://schemas.openxmlformats.org/officeDocument/2006/relationships/image" Target="../media/image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45.xml"/><Relationship Id="rId3" Type="http://schemas.openxmlformats.org/officeDocument/2006/relationships/slide" Target="slide35.xml"/><Relationship Id="rId7" Type="http://schemas.openxmlformats.org/officeDocument/2006/relationships/slide" Target="slide39.xml"/><Relationship Id="rId12" Type="http://schemas.openxmlformats.org/officeDocument/2006/relationships/slide" Target="slide44.xml"/><Relationship Id="rId2" Type="http://schemas.openxmlformats.org/officeDocument/2006/relationships/slide" Target="slide34.xml"/><Relationship Id="rId1" Type="http://schemas.openxmlformats.org/officeDocument/2006/relationships/slideLayout" Target="../slideLayouts/slideLayout16.xml"/><Relationship Id="rId6" Type="http://schemas.openxmlformats.org/officeDocument/2006/relationships/slide" Target="slide38.xml"/><Relationship Id="rId11" Type="http://schemas.openxmlformats.org/officeDocument/2006/relationships/slide" Target="slide43.xml"/><Relationship Id="rId5" Type="http://schemas.openxmlformats.org/officeDocument/2006/relationships/slide" Target="slide37.xml"/><Relationship Id="rId10" Type="http://schemas.openxmlformats.org/officeDocument/2006/relationships/slide" Target="slide42.xml"/><Relationship Id="rId4" Type="http://schemas.openxmlformats.org/officeDocument/2006/relationships/slide" Target="slide36.xml"/><Relationship Id="rId9" Type="http://schemas.openxmlformats.org/officeDocument/2006/relationships/slide" Target="slide4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2100" y="1338263"/>
            <a:ext cx="8343900" cy="1371600"/>
          </a:xfrm>
        </p:spPr>
        <p:txBody>
          <a:bodyPr/>
          <a:lstStyle/>
          <a:p>
            <a:r>
              <a:rPr lang="ja-JP" altLang="en-US" smtClean="0">
                <a:solidFill>
                  <a:schemeClr val="tx2"/>
                </a:solidFill>
                <a:latin typeface="微软雅黑" pitchFamily="34" charset="-122"/>
                <a:ea typeface="微软雅黑" pitchFamily="34" charset="-122"/>
                <a:cs typeface="经典宋体简" pitchFamily="49" charset="-122"/>
              </a:rPr>
              <a:t>个人</a:t>
            </a:r>
            <a:r>
              <a:rPr lang="zh-CN" altLang="en-US" dirty="0" smtClean="0">
                <a:solidFill>
                  <a:schemeClr val="tx2"/>
                </a:solidFill>
                <a:latin typeface="微软雅黑" pitchFamily="34" charset="-122"/>
                <a:ea typeface="微软雅黑" pitchFamily="34" charset="-122"/>
                <a:cs typeface="经典宋体简" pitchFamily="49" charset="-122"/>
              </a:rPr>
              <a:t>信</a:t>
            </a:r>
            <a:r>
              <a:rPr lang="ja-JP" altLang="en-US" smtClean="0">
                <a:solidFill>
                  <a:schemeClr val="tx2"/>
                </a:solidFill>
                <a:latin typeface="微软雅黑" pitchFamily="34" charset="-122"/>
                <a:ea typeface="微软雅黑" pitchFamily="34" charset="-122"/>
                <a:cs typeface="经典宋体简" pitchFamily="49" charset="-122"/>
              </a:rPr>
              <a:t>贷</a:t>
            </a:r>
            <a:r>
              <a:rPr lang="zh-CN" altLang="en-US" dirty="0" smtClean="0">
                <a:solidFill>
                  <a:schemeClr val="tx2"/>
                </a:solidFill>
                <a:latin typeface="微软雅黑" pitchFamily="34" charset="-122"/>
                <a:ea typeface="微软雅黑" pitchFamily="34" charset="-122"/>
                <a:cs typeface="经典宋体简" pitchFamily="49" charset="-122"/>
              </a:rPr>
              <a:t>担保还款</a:t>
            </a:r>
            <a:r>
              <a:rPr lang="ja-JP" altLang="en-US" smtClean="0">
                <a:solidFill>
                  <a:schemeClr val="tx2"/>
                </a:solidFill>
                <a:latin typeface="微软雅黑" pitchFamily="34" charset="-122"/>
                <a:ea typeface="微软雅黑" pitchFamily="34" charset="-122"/>
                <a:cs typeface="经典宋体简" pitchFamily="49" charset="-122"/>
              </a:rPr>
              <a:t>管理系统</a:t>
            </a:r>
            <a:endParaRPr kumimoji="1" lang="ja-JP" altLang="en-US"/>
          </a:p>
        </p:txBody>
      </p:sp>
      <p:sp>
        <p:nvSpPr>
          <p:cNvPr id="3" name="Subtitle 2"/>
          <p:cNvSpPr>
            <a:spLocks noGrp="1"/>
          </p:cNvSpPr>
          <p:nvPr>
            <p:ph type="subTitle" idx="1"/>
          </p:nvPr>
        </p:nvSpPr>
        <p:spPr>
          <a:xfrm>
            <a:off x="3581399" y="3124200"/>
            <a:ext cx="6183313" cy="1066800"/>
          </a:xfrm>
        </p:spPr>
        <p:txBody>
          <a:bodyPr/>
          <a:lstStyle/>
          <a:p>
            <a:r>
              <a:rPr kumimoji="1" lang="zh-CN" altLang="en-US" dirty="0" smtClean="0">
                <a:latin typeface="Microsoft YaHei" pitchFamily="34" charset="-122"/>
                <a:ea typeface="Microsoft YaHei" pitchFamily="34" charset="-122"/>
              </a:rPr>
              <a:t>担保、断供清偿、资产评估机能解说</a:t>
            </a:r>
            <a:endParaRPr kumimoji="1" lang="ja-JP" altLang="en-US">
              <a:latin typeface="Microsoft YaHei" pitchFamily="34" charset="-122"/>
              <a:ea typeface="Microsoft YaHei"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zh-CN" altLang="en-US" b="0" dirty="0" smtClean="0">
                <a:solidFill>
                  <a:schemeClr val="bg1"/>
                </a:solidFill>
                <a:latin typeface="Microsoft YaHei" pitchFamily="34" charset="-122"/>
                <a:ea typeface="Microsoft YaHei" pitchFamily="34" charset="-122"/>
              </a:rPr>
              <a:t>担保管理以及断供清偿管理系统的特点</a:t>
            </a:r>
            <a:endParaRPr lang="ja-JP" altLang="en-US" b="0" smtClean="0">
              <a:solidFill>
                <a:schemeClr val="bg1"/>
              </a:solidFill>
              <a:latin typeface="Microsoft YaHei" pitchFamily="34" charset="-122"/>
              <a:ea typeface="Microsoft YaHei" pitchFamily="34" charset="-122"/>
            </a:endParaRPr>
          </a:p>
        </p:txBody>
      </p:sp>
      <p:sp>
        <p:nvSpPr>
          <p:cNvPr id="4099" name="TextBox 2"/>
          <p:cNvSpPr txBox="1">
            <a:spLocks noChangeArrowheads="1"/>
          </p:cNvSpPr>
          <p:nvPr/>
        </p:nvSpPr>
        <p:spPr bwMode="auto">
          <a:xfrm>
            <a:off x="228600" y="1209675"/>
            <a:ext cx="9515475" cy="3108543"/>
          </a:xfrm>
          <a:prstGeom prst="rect">
            <a:avLst/>
          </a:prstGeom>
          <a:noFill/>
          <a:ln w="9525">
            <a:noFill/>
            <a:miter lim="800000"/>
            <a:headEnd/>
            <a:tailEnd/>
          </a:ln>
        </p:spPr>
        <p:txBody>
          <a:bodyPr>
            <a:spAutoFit/>
          </a:bodyPr>
          <a:lstStyle/>
          <a:p>
            <a:pPr lvl="1">
              <a:lnSpc>
                <a:spcPct val="200000"/>
              </a:lnSpc>
              <a:buFont typeface="Wingdings" pitchFamily="2" charset="2"/>
              <a:buChar char="l"/>
            </a:pPr>
            <a:r>
              <a:rPr lang="zh-CN" altLang="en-US" dirty="0" smtClean="0">
                <a:latin typeface="Microsoft YaHei" pitchFamily="34" charset="-122"/>
                <a:ea typeface="Microsoft YaHei" pitchFamily="34" charset="-122"/>
              </a:rPr>
              <a:t> 统一了担保费计算的方法，并且根据贷款条约变更前后的未收担保费的计算结果书可以明确的向想要使用该系统的客户说明系统状况。</a:t>
            </a:r>
            <a:endParaRPr lang="en-US" altLang="zh-CN" dirty="0" smtClean="0">
              <a:latin typeface="Microsoft YaHei" pitchFamily="34" charset="-122"/>
              <a:ea typeface="Microsoft YaHei" pitchFamily="34" charset="-122"/>
            </a:endParaRPr>
          </a:p>
          <a:p>
            <a:pPr lvl="1">
              <a:lnSpc>
                <a:spcPct val="200000"/>
              </a:lnSpc>
              <a:buFont typeface="Wingdings" pitchFamily="2" charset="2"/>
              <a:buChar char="l"/>
            </a:pPr>
            <a:r>
              <a:rPr lang="zh-CN" altLang="en-US" dirty="0" smtClean="0">
                <a:latin typeface="Microsoft YaHei" pitchFamily="34" charset="-122"/>
                <a:ea typeface="Microsoft YaHei" pitchFamily="34" charset="-122"/>
              </a:rPr>
              <a:t> 可以利用复数个担保费计算的公式，也可以与之前的担保费计算公式同时使用，对于之前使用其他系统的客户可以进行一个非常平稳的过度。</a:t>
            </a:r>
            <a:endParaRPr lang="en-US" altLang="zh-CN" dirty="0" smtClean="0">
              <a:latin typeface="Microsoft YaHei" pitchFamily="34" charset="-122"/>
              <a:ea typeface="Microsoft YaHei" pitchFamily="34" charset="-122"/>
            </a:endParaRPr>
          </a:p>
          <a:p>
            <a:pPr lvl="1">
              <a:lnSpc>
                <a:spcPct val="200000"/>
              </a:lnSpc>
              <a:buFont typeface="Wingdings" pitchFamily="2" charset="2"/>
              <a:buChar char="l"/>
            </a:pPr>
            <a:r>
              <a:rPr lang="zh-CN" altLang="en-US" dirty="0" smtClean="0">
                <a:latin typeface="Microsoft YaHei" pitchFamily="34" charset="-122"/>
                <a:ea typeface="Microsoft YaHei" pitchFamily="34" charset="-122"/>
              </a:rPr>
              <a:t> 不单是断供清偿信息，由于</a:t>
            </a:r>
            <a:r>
              <a:rPr lang="en-US" altLang="zh-CN" dirty="0" smtClean="0">
                <a:latin typeface="Microsoft YaHei" pitchFamily="34" charset="-122"/>
                <a:ea typeface="Microsoft YaHei" pitchFamily="34" charset="-122"/>
              </a:rPr>
              <a:t>【</a:t>
            </a:r>
            <a:r>
              <a:rPr lang="zh-CN" altLang="en-US" dirty="0" smtClean="0">
                <a:latin typeface="Microsoft YaHei" pitchFamily="34" charset="-122"/>
                <a:ea typeface="Microsoft YaHei" pitchFamily="34" charset="-122"/>
              </a:rPr>
              <a:t>资产风险评估</a:t>
            </a:r>
            <a:r>
              <a:rPr lang="en-US" altLang="zh-CN" dirty="0" smtClean="0">
                <a:latin typeface="Microsoft YaHei" pitchFamily="34" charset="-122"/>
                <a:ea typeface="Microsoft YaHei" pitchFamily="34" charset="-122"/>
              </a:rPr>
              <a:t>】</a:t>
            </a:r>
            <a:r>
              <a:rPr lang="zh-CN" altLang="en-US" dirty="0" smtClean="0">
                <a:latin typeface="Microsoft YaHei" pitchFamily="34" charset="-122"/>
                <a:ea typeface="Microsoft YaHei" pitchFamily="34" charset="-122"/>
              </a:rPr>
              <a:t>的系统化处理，担保申请信息也可以进行负债率的评估，使得系统应用更加的省力、严格。</a:t>
            </a:r>
            <a:endParaRPr lang="en-US" altLang="zh-CN" dirty="0" smtClean="0">
              <a:latin typeface="Microsoft YaHei" pitchFamily="34" charset="-122"/>
              <a:ea typeface="Microsoft YaHei" pitchFamily="34" charset="-122"/>
            </a:endParaRPr>
          </a:p>
          <a:p>
            <a:pPr lvl="1">
              <a:lnSpc>
                <a:spcPct val="200000"/>
              </a:lnSpc>
              <a:buFont typeface="Wingdings" pitchFamily="2" charset="2"/>
              <a:buChar char="l"/>
            </a:pPr>
            <a:r>
              <a:rPr lang="zh-CN" altLang="en-US" dirty="0" smtClean="0">
                <a:latin typeface="Microsoft YaHei" pitchFamily="34" charset="-122"/>
                <a:ea typeface="Microsoft YaHei" pitchFamily="34" charset="-122"/>
              </a:rPr>
              <a:t> 可以和审查管理系统进行关联，对于信息实现直接导入，从而减轻运行负荷，减小在操作上出错的可能性。</a:t>
            </a:r>
            <a:endParaRPr lang="en-US" altLang="ja-JP" dirty="0">
              <a:latin typeface="Microsoft YaHei" pitchFamily="34" charset="-122"/>
              <a:ea typeface="Microsoft YaHei"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zh-CN" altLang="en-US" b="0" dirty="0" smtClean="0">
                <a:solidFill>
                  <a:schemeClr val="bg1"/>
                </a:solidFill>
                <a:latin typeface="Microsoft YaHei" pitchFamily="34" charset="-122"/>
                <a:ea typeface="Microsoft YaHei" pitchFamily="34" charset="-122"/>
              </a:rPr>
              <a:t>个人信贷系统业务处理流程</a:t>
            </a:r>
            <a:endParaRPr lang="ja-JP" altLang="en-US" b="0" smtClean="0">
              <a:solidFill>
                <a:schemeClr val="bg1"/>
              </a:solidFill>
              <a:latin typeface="Microsoft YaHei" pitchFamily="34" charset="-122"/>
              <a:ea typeface="Microsoft YaHei" pitchFamily="34" charset="-122"/>
            </a:endParaRPr>
          </a:p>
        </p:txBody>
      </p:sp>
      <p:sp>
        <p:nvSpPr>
          <p:cNvPr id="4099" name="TextBox 2"/>
          <p:cNvSpPr txBox="1">
            <a:spLocks noChangeArrowheads="1"/>
          </p:cNvSpPr>
          <p:nvPr/>
        </p:nvSpPr>
        <p:spPr bwMode="auto">
          <a:xfrm>
            <a:off x="228600" y="1209674"/>
            <a:ext cx="9515475" cy="523220"/>
          </a:xfrm>
          <a:prstGeom prst="rect">
            <a:avLst/>
          </a:prstGeom>
          <a:noFill/>
          <a:ln w="9525">
            <a:noFill/>
            <a:miter lim="800000"/>
            <a:headEnd/>
            <a:tailEnd/>
          </a:ln>
        </p:spPr>
        <p:txBody>
          <a:bodyPr wrap="square">
            <a:spAutoFit/>
          </a:bodyPr>
          <a:lstStyle/>
          <a:p>
            <a:pPr lvl="1">
              <a:lnSpc>
                <a:spcPct val="200000"/>
              </a:lnSpc>
              <a:buFont typeface="Wingdings" pitchFamily="2" charset="2"/>
              <a:buChar char="l"/>
            </a:pPr>
            <a:endParaRPr lang="en-US" altLang="ja-JP" dirty="0">
              <a:latin typeface="Microsoft YaHei" pitchFamily="34" charset="-122"/>
              <a:ea typeface="Microsoft YaHei" pitchFamily="34" charset="-122"/>
            </a:endParaRPr>
          </a:p>
        </p:txBody>
      </p:sp>
      <p:pic>
        <p:nvPicPr>
          <p:cNvPr id="4" name="Picture 3" descr="surety_01.jpg"/>
          <p:cNvPicPr>
            <a:picLocks noChangeAspect="1"/>
          </p:cNvPicPr>
          <p:nvPr/>
        </p:nvPicPr>
        <p:blipFill>
          <a:blip r:embed="rId2" cstate="print"/>
          <a:stretch>
            <a:fillRect/>
          </a:stretch>
        </p:blipFill>
        <p:spPr>
          <a:xfrm>
            <a:off x="1019175" y="1247775"/>
            <a:ext cx="7867650" cy="3638550"/>
          </a:xfrm>
          <a:prstGeom prst="rect">
            <a:avLst/>
          </a:prstGeom>
        </p:spPr>
      </p:pic>
      <p:sp>
        <p:nvSpPr>
          <p:cNvPr id="5" name="TextBox 4"/>
          <p:cNvSpPr txBox="1"/>
          <p:nvPr/>
        </p:nvSpPr>
        <p:spPr>
          <a:xfrm>
            <a:off x="1038225" y="5114925"/>
            <a:ext cx="6238875" cy="1200329"/>
          </a:xfrm>
          <a:prstGeom prst="rect">
            <a:avLst/>
          </a:prstGeom>
          <a:noFill/>
        </p:spPr>
        <p:txBody>
          <a:bodyPr wrap="square" rtlCol="0">
            <a:spAutoFit/>
          </a:bodyPr>
          <a:lstStyle/>
          <a:p>
            <a:r>
              <a:rPr kumimoji="1" lang="zh-CN" altLang="en-US" sz="1200" dirty="0" smtClean="0">
                <a:latin typeface="Microsoft YaHei" pitchFamily="34" charset="-122"/>
                <a:ea typeface="Microsoft YaHei" pitchFamily="34" charset="-122"/>
              </a:rPr>
              <a:t>说明：</a:t>
            </a:r>
            <a:endParaRPr kumimoji="1" lang="en-US" altLang="ja-JP" sz="1200" dirty="0" smtClean="0">
              <a:latin typeface="Microsoft YaHei" pitchFamily="34" charset="-122"/>
              <a:ea typeface="Microsoft YaHei" pitchFamily="34" charset="-122"/>
            </a:endParaRPr>
          </a:p>
          <a:p>
            <a:pPr>
              <a:buFont typeface="Wingdings" pitchFamily="2" charset="2"/>
              <a:buChar char="u"/>
            </a:pPr>
            <a:r>
              <a:rPr kumimoji="1" lang="ja-JP" altLang="en-US" sz="1200" smtClean="0">
                <a:latin typeface="Microsoft YaHei" pitchFamily="34" charset="-122"/>
                <a:ea typeface="Microsoft YaHei" pitchFamily="34" charset="-122"/>
              </a:rPr>
              <a:t>初期審査：</a:t>
            </a:r>
            <a:r>
              <a:rPr kumimoji="1" lang="zh-CN" altLang="en-US" sz="1200" dirty="0" smtClean="0">
                <a:latin typeface="Microsoft YaHei" pitchFamily="34" charset="-122"/>
                <a:ea typeface="Microsoft YaHei" pitchFamily="34" charset="-122"/>
              </a:rPr>
              <a:t>初期审查（审查管理系统）</a:t>
            </a:r>
            <a:endParaRPr kumimoji="1" lang="en-US" altLang="ja-JP" sz="1200" dirty="0" smtClean="0">
              <a:latin typeface="Microsoft YaHei" pitchFamily="34" charset="-122"/>
              <a:ea typeface="Microsoft YaHei" pitchFamily="34" charset="-122"/>
            </a:endParaRPr>
          </a:p>
          <a:p>
            <a:pPr>
              <a:buFont typeface="Wingdings" pitchFamily="2" charset="2"/>
              <a:buChar char="u"/>
            </a:pPr>
            <a:r>
              <a:rPr kumimoji="1" lang="ja-JP" altLang="en-US" sz="1200" smtClean="0">
                <a:latin typeface="Microsoft YaHei" pitchFamily="34" charset="-122"/>
                <a:ea typeface="Microsoft YaHei" pitchFamily="34" charset="-122"/>
              </a:rPr>
              <a:t>中途審査：</a:t>
            </a:r>
            <a:r>
              <a:rPr kumimoji="1" lang="zh-CN" altLang="en-US" sz="1200" dirty="0" smtClean="0">
                <a:latin typeface="Microsoft YaHei" pitchFamily="34" charset="-122"/>
                <a:ea typeface="Microsoft YaHei" pitchFamily="34" charset="-122"/>
              </a:rPr>
              <a:t>中途审查（审查管理系统）</a:t>
            </a:r>
            <a:endParaRPr kumimoji="1" lang="en-US" altLang="ja-JP" sz="1200" dirty="0" smtClean="0">
              <a:latin typeface="Microsoft YaHei" pitchFamily="34" charset="-122"/>
              <a:ea typeface="Microsoft YaHei" pitchFamily="34" charset="-122"/>
            </a:endParaRPr>
          </a:p>
          <a:p>
            <a:pPr>
              <a:buFont typeface="Wingdings" pitchFamily="2" charset="2"/>
              <a:buChar char="u"/>
            </a:pPr>
            <a:r>
              <a:rPr lang="ja-JP" altLang="en-US" sz="1200" smtClean="0">
                <a:latin typeface="Microsoft YaHei" pitchFamily="34" charset="-122"/>
                <a:ea typeface="Microsoft YaHei" pitchFamily="34" charset="-122"/>
              </a:rPr>
              <a:t>保証管理：</a:t>
            </a:r>
            <a:r>
              <a:rPr lang="zh-CN" altLang="en-US" sz="1200" dirty="0" smtClean="0">
                <a:latin typeface="Microsoft YaHei" pitchFamily="34" charset="-122"/>
                <a:ea typeface="Microsoft YaHei" pitchFamily="34" charset="-122"/>
              </a:rPr>
              <a:t>担保管理系统</a:t>
            </a:r>
            <a:endParaRPr lang="en-US" altLang="ja-JP" sz="1200" dirty="0" smtClean="0">
              <a:latin typeface="Microsoft YaHei" pitchFamily="34" charset="-122"/>
              <a:ea typeface="Microsoft YaHei" pitchFamily="34" charset="-122"/>
            </a:endParaRPr>
          </a:p>
          <a:p>
            <a:pPr>
              <a:buFont typeface="Wingdings" pitchFamily="2" charset="2"/>
              <a:buChar char="u"/>
            </a:pPr>
            <a:r>
              <a:rPr kumimoji="1" lang="ja-JP" altLang="en-US" sz="1200" smtClean="0">
                <a:latin typeface="Microsoft YaHei" pitchFamily="34" charset="-122"/>
                <a:ea typeface="Microsoft YaHei" pitchFamily="34" charset="-122"/>
              </a:rPr>
              <a:t>求償債権管理：</a:t>
            </a:r>
            <a:r>
              <a:rPr kumimoji="1" lang="zh-CN" altLang="en-US" sz="1200" dirty="0" smtClean="0">
                <a:latin typeface="Microsoft YaHei" pitchFamily="34" charset="-122"/>
                <a:ea typeface="Microsoft YaHei" pitchFamily="34" charset="-122"/>
              </a:rPr>
              <a:t>断供清偿管理系统</a:t>
            </a:r>
            <a:endParaRPr kumimoji="1" lang="en-US" altLang="ja-JP" sz="1200" dirty="0" smtClean="0">
              <a:latin typeface="Microsoft YaHei" pitchFamily="34" charset="-122"/>
              <a:ea typeface="Microsoft YaHei" pitchFamily="34" charset="-122"/>
            </a:endParaRPr>
          </a:p>
          <a:p>
            <a:pPr>
              <a:buFont typeface="Wingdings" pitchFamily="2" charset="2"/>
              <a:buChar char="u"/>
            </a:pPr>
            <a:r>
              <a:rPr lang="ja-JP" altLang="en-US" sz="1200" smtClean="0">
                <a:latin typeface="Microsoft YaHei" pitchFamily="34" charset="-122"/>
                <a:ea typeface="Microsoft YaHei" pitchFamily="34" charset="-122"/>
              </a:rPr>
              <a:t>自己査定：</a:t>
            </a:r>
            <a:r>
              <a:rPr lang="zh-CN" altLang="en-US" sz="1200" dirty="0" smtClean="0">
                <a:latin typeface="Microsoft YaHei" pitchFamily="34" charset="-122"/>
                <a:ea typeface="Microsoft YaHei" pitchFamily="34" charset="-122"/>
              </a:rPr>
              <a:t>资产风险评估管理系统</a:t>
            </a:r>
            <a:endParaRPr kumimoji="1" lang="ja-JP" altLang="en-US" sz="1200">
              <a:latin typeface="Microsoft YaHei" pitchFamily="34" charset="-122"/>
              <a:ea typeface="Microsoft YaHei"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04800" y="85725"/>
            <a:ext cx="8915400" cy="541338"/>
          </a:xfrm>
        </p:spPr>
        <p:txBody>
          <a:bodyPr/>
          <a:lstStyle/>
          <a:p>
            <a:r>
              <a:rPr lang="zh-CN" altLang="en-US" b="0" dirty="0" smtClean="0">
                <a:solidFill>
                  <a:schemeClr val="bg1"/>
                </a:solidFill>
                <a:latin typeface="Microsoft YaHei" pitchFamily="34" charset="-122"/>
                <a:ea typeface="Microsoft YaHei" pitchFamily="34" charset="-122"/>
              </a:rPr>
              <a:t>担保</a:t>
            </a:r>
            <a:r>
              <a:rPr lang="ja-JP" altLang="en-US" b="0" smtClean="0">
                <a:solidFill>
                  <a:schemeClr val="bg1"/>
                </a:solidFill>
                <a:latin typeface="Microsoft YaHei" pitchFamily="34" charset="-122"/>
                <a:ea typeface="Microsoft YaHei" pitchFamily="34" charset="-122"/>
              </a:rPr>
              <a:t>管理</a:t>
            </a:r>
          </a:p>
        </p:txBody>
      </p:sp>
      <p:sp>
        <p:nvSpPr>
          <p:cNvPr id="3075" name="Text Placeholder 40"/>
          <p:cNvSpPr>
            <a:spLocks noGrp="1"/>
          </p:cNvSpPr>
          <p:nvPr>
            <p:ph type="body" idx="1"/>
          </p:nvPr>
        </p:nvSpPr>
        <p:spPr>
          <a:xfrm>
            <a:off x="123825" y="1287463"/>
            <a:ext cx="5610225" cy="639762"/>
          </a:xfrm>
        </p:spPr>
        <p:txBody>
          <a:bodyPr/>
          <a:lstStyle/>
          <a:p>
            <a:r>
              <a:rPr lang="zh-CN" altLang="en-US" dirty="0" smtClean="0">
                <a:latin typeface="Microsoft YaHei" pitchFamily="34" charset="-122"/>
                <a:ea typeface="Microsoft YaHei" pitchFamily="34" charset="-122"/>
              </a:rPr>
              <a:t>业务图</a:t>
            </a:r>
            <a:endParaRPr lang="ja-JP" altLang="en-US" smtClean="0">
              <a:latin typeface="Microsoft YaHei" pitchFamily="34" charset="-122"/>
              <a:ea typeface="Microsoft YaHei" pitchFamily="34" charset="-122"/>
            </a:endParaRPr>
          </a:p>
        </p:txBody>
      </p:sp>
      <p:sp>
        <p:nvSpPr>
          <p:cNvPr id="42" name="Content Placeholder 41"/>
          <p:cNvSpPr>
            <a:spLocks noGrp="1"/>
          </p:cNvSpPr>
          <p:nvPr>
            <p:ph sz="half" idx="2"/>
          </p:nvPr>
        </p:nvSpPr>
        <p:spPr>
          <a:xfrm>
            <a:off x="114300" y="2000250"/>
            <a:ext cx="5619750" cy="4248150"/>
          </a:xfrm>
          <a:ln>
            <a:solidFill>
              <a:schemeClr val="tx1">
                <a:lumMod val="95000"/>
                <a:lumOff val="5000"/>
              </a:schemeClr>
            </a:solidFill>
          </a:ln>
        </p:spPr>
        <p:txBody>
          <a:bodyPr/>
          <a:lstStyle/>
          <a:p>
            <a:pPr>
              <a:buFont typeface="Wingdings" pitchFamily="2" charset="2"/>
              <a:buNone/>
              <a:defRPr/>
            </a:pPr>
            <a:r>
              <a:rPr lang="ja-JP" altLang="en-US" smtClean="0">
                <a:latin typeface="Microsoft YaHei" pitchFamily="34" charset="-122"/>
                <a:ea typeface="Microsoft YaHei" pitchFamily="34" charset="-122"/>
              </a:rPr>
              <a:t>　</a:t>
            </a:r>
            <a:endParaRPr lang="ja-JP" altLang="en-US">
              <a:latin typeface="Microsoft YaHei" pitchFamily="34" charset="-122"/>
              <a:ea typeface="Microsoft YaHei" pitchFamily="34" charset="-122"/>
            </a:endParaRPr>
          </a:p>
        </p:txBody>
      </p:sp>
      <p:sp>
        <p:nvSpPr>
          <p:cNvPr id="3077" name="Text Placeholder 42"/>
          <p:cNvSpPr>
            <a:spLocks noGrp="1"/>
          </p:cNvSpPr>
          <p:nvPr>
            <p:ph type="body" sz="quarter" idx="3"/>
          </p:nvPr>
        </p:nvSpPr>
        <p:spPr>
          <a:xfrm>
            <a:off x="5924550" y="1287463"/>
            <a:ext cx="3790950" cy="639762"/>
          </a:xfrm>
        </p:spPr>
        <p:txBody>
          <a:bodyPr/>
          <a:lstStyle/>
          <a:p>
            <a:r>
              <a:rPr lang="zh-CN" altLang="en-US" dirty="0" smtClean="0">
                <a:latin typeface="Microsoft YaHei" pitchFamily="34" charset="-122"/>
                <a:ea typeface="Microsoft YaHei" pitchFamily="34" charset="-122"/>
              </a:rPr>
              <a:t>业务流程</a:t>
            </a:r>
            <a:endParaRPr lang="ja-JP" altLang="en-US" smtClean="0">
              <a:latin typeface="Microsoft YaHei" pitchFamily="34" charset="-122"/>
              <a:ea typeface="Microsoft YaHei" pitchFamily="34" charset="-122"/>
            </a:endParaRPr>
          </a:p>
        </p:txBody>
      </p:sp>
      <p:sp>
        <p:nvSpPr>
          <p:cNvPr id="44" name="Content Placeholder 43"/>
          <p:cNvSpPr>
            <a:spLocks noGrp="1"/>
          </p:cNvSpPr>
          <p:nvPr>
            <p:ph sz="quarter" idx="4"/>
          </p:nvPr>
        </p:nvSpPr>
        <p:spPr>
          <a:xfrm>
            <a:off x="5924550" y="2000250"/>
            <a:ext cx="3781425" cy="4257675"/>
          </a:xfrm>
          <a:ln>
            <a:solidFill>
              <a:schemeClr val="tx1">
                <a:lumMod val="95000"/>
                <a:lumOff val="5000"/>
              </a:schemeClr>
            </a:solidFill>
          </a:ln>
        </p:spPr>
        <p:txBody>
          <a:bodyPr/>
          <a:lstStyle/>
          <a:p>
            <a:pPr>
              <a:buFont typeface="Wingdings" pitchFamily="2" charset="2"/>
              <a:buNone/>
              <a:defRPr/>
            </a:pPr>
            <a:r>
              <a:rPr lang="ja-JP" altLang="en-US" smtClean="0">
                <a:latin typeface="Microsoft YaHei" pitchFamily="34" charset="-122"/>
                <a:ea typeface="Microsoft YaHei" pitchFamily="34" charset="-122"/>
              </a:rPr>
              <a:t>　　</a:t>
            </a:r>
            <a:endParaRPr lang="ja-JP" altLang="en-US">
              <a:latin typeface="Microsoft YaHei" pitchFamily="34" charset="-122"/>
              <a:ea typeface="Microsoft YaHei" pitchFamily="34" charset="-122"/>
            </a:endParaRPr>
          </a:p>
        </p:txBody>
      </p:sp>
      <p:sp>
        <p:nvSpPr>
          <p:cNvPr id="8" name="TextBox 1"/>
          <p:cNvSpPr txBox="1"/>
          <p:nvPr/>
        </p:nvSpPr>
        <p:spPr>
          <a:xfrm>
            <a:off x="147638" y="2366963"/>
            <a:ext cx="1171575" cy="276225"/>
          </a:xfrm>
          <a:prstGeom prst="rect">
            <a:avLst/>
          </a:prstGeom>
          <a:solidFill>
            <a:srgbClr val="92D05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担保</a:t>
            </a:r>
            <a:r>
              <a:rPr lang="ja-JP" altLang="en-US" b="1" smtClean="0">
                <a:latin typeface="Microsoft YaHei" pitchFamily="34" charset="-122"/>
                <a:ea typeface="Microsoft YaHei" pitchFamily="34" charset="-122"/>
              </a:rPr>
              <a:t>管</a:t>
            </a:r>
            <a:r>
              <a:rPr lang="ja-JP" altLang="en-US" b="1">
                <a:latin typeface="Microsoft YaHei" pitchFamily="34" charset="-122"/>
                <a:ea typeface="Microsoft YaHei" pitchFamily="34" charset="-122"/>
              </a:rPr>
              <a:t>理</a:t>
            </a:r>
          </a:p>
        </p:txBody>
      </p:sp>
      <p:sp>
        <p:nvSpPr>
          <p:cNvPr id="9" name="TextBox 14"/>
          <p:cNvSpPr txBox="1"/>
          <p:nvPr/>
        </p:nvSpPr>
        <p:spPr>
          <a:xfrm>
            <a:off x="1681163" y="4767263"/>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贷款条约变更</a:t>
            </a:r>
            <a:endParaRPr lang="ja-JP" altLang="en-US" b="1">
              <a:latin typeface="Microsoft YaHei" pitchFamily="34" charset="-122"/>
              <a:ea typeface="Microsoft YaHei" pitchFamily="34" charset="-122"/>
            </a:endParaRPr>
          </a:p>
        </p:txBody>
      </p:sp>
      <p:sp>
        <p:nvSpPr>
          <p:cNvPr id="10" name="TextBox 15"/>
          <p:cNvSpPr txBox="1"/>
          <p:nvPr/>
        </p:nvSpPr>
        <p:spPr>
          <a:xfrm>
            <a:off x="1681163" y="5281613"/>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统计报表</a:t>
            </a:r>
            <a:endParaRPr lang="ja-JP" altLang="ja-JP" b="1">
              <a:latin typeface="Microsoft YaHei" pitchFamily="34" charset="-122"/>
              <a:ea typeface="Microsoft YaHei" pitchFamily="34" charset="-122"/>
            </a:endParaRPr>
          </a:p>
        </p:txBody>
      </p:sp>
      <p:sp>
        <p:nvSpPr>
          <p:cNvPr id="11" name="TextBox 16"/>
          <p:cNvSpPr txBox="1"/>
          <p:nvPr/>
        </p:nvSpPr>
        <p:spPr>
          <a:xfrm>
            <a:off x="1681163" y="5795963"/>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进度</a:t>
            </a:r>
            <a:r>
              <a:rPr lang="ja-JP" altLang="ja-JP" b="1" smtClean="0">
                <a:latin typeface="Microsoft YaHei" pitchFamily="34" charset="-122"/>
                <a:ea typeface="Microsoft YaHei" pitchFamily="34" charset="-122"/>
              </a:rPr>
              <a:t>管</a:t>
            </a:r>
            <a:r>
              <a:rPr lang="ja-JP" altLang="ja-JP" b="1">
                <a:latin typeface="Microsoft YaHei" pitchFamily="34" charset="-122"/>
                <a:ea typeface="Microsoft YaHei" pitchFamily="34" charset="-122"/>
              </a:rPr>
              <a:t>理</a:t>
            </a:r>
          </a:p>
        </p:txBody>
      </p:sp>
      <p:grpSp>
        <p:nvGrpSpPr>
          <p:cNvPr id="3083" name="Group 11"/>
          <p:cNvGrpSpPr>
            <a:grpSpLocks/>
          </p:cNvGrpSpPr>
          <p:nvPr/>
        </p:nvGrpSpPr>
        <p:grpSpPr bwMode="auto">
          <a:xfrm>
            <a:off x="1681163" y="2366963"/>
            <a:ext cx="3943350" cy="1304925"/>
            <a:chOff x="1533525" y="0"/>
            <a:chExt cx="3943350" cy="1304925"/>
          </a:xfrm>
        </p:grpSpPr>
        <p:sp>
          <p:nvSpPr>
            <p:cNvPr id="27" name="TextBox 12"/>
            <p:cNvSpPr txBox="1"/>
            <p:nvPr/>
          </p:nvSpPr>
          <p:spPr>
            <a:xfrm>
              <a:off x="1533525" y="0"/>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担保申请</a:t>
              </a:r>
              <a:r>
                <a:rPr lang="ja-JP" altLang="en-US" b="1" smtClean="0">
                  <a:latin typeface="Microsoft YaHei" pitchFamily="34" charset="-122"/>
                  <a:ea typeface="Microsoft YaHei" pitchFamily="34" charset="-122"/>
                </a:rPr>
                <a:t>管</a:t>
              </a:r>
              <a:r>
                <a:rPr lang="ja-JP" altLang="en-US" b="1">
                  <a:latin typeface="Microsoft YaHei" pitchFamily="34" charset="-122"/>
                  <a:ea typeface="Microsoft YaHei" pitchFamily="34" charset="-122"/>
                </a:rPr>
                <a:t>理</a:t>
              </a:r>
            </a:p>
          </p:txBody>
        </p:sp>
        <p:sp>
          <p:nvSpPr>
            <p:cNvPr id="28" name="TextBox 17"/>
            <p:cNvSpPr txBox="1"/>
            <p:nvPr/>
          </p:nvSpPr>
          <p:spPr>
            <a:xfrm>
              <a:off x="3724275" y="0"/>
              <a:ext cx="1752600" cy="276225"/>
            </a:xfrm>
            <a:prstGeom prst="rect">
              <a:avLst/>
            </a:prstGeom>
            <a:solidFill>
              <a:schemeClr val="tx2">
                <a:lumMod val="40000"/>
                <a:lumOff val="6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担保申请生成</a:t>
              </a:r>
              <a:endParaRPr lang="ja-JP" altLang="en-US" b="1">
                <a:latin typeface="Microsoft YaHei" pitchFamily="34" charset="-122"/>
                <a:ea typeface="Microsoft YaHei" pitchFamily="34" charset="-122"/>
              </a:endParaRPr>
            </a:p>
          </p:txBody>
        </p:sp>
        <p:sp>
          <p:nvSpPr>
            <p:cNvPr id="29" name="TextBox 18"/>
            <p:cNvSpPr txBox="1"/>
            <p:nvPr/>
          </p:nvSpPr>
          <p:spPr>
            <a:xfrm>
              <a:off x="3724275" y="514350"/>
              <a:ext cx="1752600" cy="276225"/>
            </a:xfrm>
            <a:prstGeom prst="rect">
              <a:avLst/>
            </a:prstGeom>
            <a:solidFill>
              <a:schemeClr val="tx2">
                <a:lumMod val="40000"/>
                <a:lumOff val="6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担保申请</a:t>
              </a:r>
              <a:r>
                <a:rPr lang="ja-JP" altLang="en-US" b="1" smtClean="0">
                  <a:latin typeface="Microsoft YaHei" pitchFamily="34" charset="-122"/>
                  <a:ea typeface="Microsoft YaHei" pitchFamily="34" charset="-122"/>
                </a:rPr>
                <a:t>管理</a:t>
              </a:r>
              <a:endParaRPr lang="ja-JP" altLang="en-US" b="1">
                <a:latin typeface="Microsoft YaHei" pitchFamily="34" charset="-122"/>
                <a:ea typeface="Microsoft YaHei" pitchFamily="34" charset="-122"/>
              </a:endParaRPr>
            </a:p>
          </p:txBody>
        </p:sp>
        <p:sp>
          <p:nvSpPr>
            <p:cNvPr id="30" name="TextBox 19"/>
            <p:cNvSpPr txBox="1"/>
            <p:nvPr/>
          </p:nvSpPr>
          <p:spPr>
            <a:xfrm>
              <a:off x="3724275" y="1028700"/>
              <a:ext cx="1752600" cy="276225"/>
            </a:xfrm>
            <a:prstGeom prst="rect">
              <a:avLst/>
            </a:prstGeom>
            <a:solidFill>
              <a:schemeClr val="tx2">
                <a:lumMod val="40000"/>
                <a:lumOff val="6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贷款完成</a:t>
              </a:r>
              <a:r>
                <a:rPr lang="ja-JP" altLang="en-US" b="1" smtClean="0">
                  <a:latin typeface="Microsoft YaHei" pitchFamily="34" charset="-122"/>
                  <a:ea typeface="Microsoft YaHei" pitchFamily="34" charset="-122"/>
                </a:rPr>
                <a:t>管理</a:t>
              </a:r>
              <a:endParaRPr lang="ja-JP" altLang="en-US" b="1">
                <a:latin typeface="Microsoft YaHei" pitchFamily="34" charset="-122"/>
                <a:ea typeface="Microsoft YaHei" pitchFamily="34" charset="-122"/>
              </a:endParaRPr>
            </a:p>
          </p:txBody>
        </p:sp>
      </p:grpSp>
      <p:grpSp>
        <p:nvGrpSpPr>
          <p:cNvPr id="3084" name="Group 12"/>
          <p:cNvGrpSpPr>
            <a:grpSpLocks/>
          </p:cNvGrpSpPr>
          <p:nvPr/>
        </p:nvGrpSpPr>
        <p:grpSpPr bwMode="auto">
          <a:xfrm>
            <a:off x="1681163" y="3910013"/>
            <a:ext cx="3943350" cy="790575"/>
            <a:chOff x="1533525" y="1543050"/>
            <a:chExt cx="3943350" cy="790575"/>
          </a:xfrm>
        </p:grpSpPr>
        <p:sp>
          <p:nvSpPr>
            <p:cNvPr id="24" name="TextBox 13"/>
            <p:cNvSpPr txBox="1"/>
            <p:nvPr/>
          </p:nvSpPr>
          <p:spPr>
            <a:xfrm>
              <a:off x="1533525" y="1543050"/>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担保费</a:t>
              </a:r>
              <a:r>
                <a:rPr lang="ja-JP" altLang="en-US" b="1" smtClean="0">
                  <a:latin typeface="Microsoft YaHei" pitchFamily="34" charset="-122"/>
                  <a:ea typeface="Microsoft YaHei" pitchFamily="34" charset="-122"/>
                </a:rPr>
                <a:t>管</a:t>
              </a:r>
              <a:r>
                <a:rPr lang="ja-JP" altLang="en-US" b="1">
                  <a:latin typeface="Microsoft YaHei" pitchFamily="34" charset="-122"/>
                  <a:ea typeface="Microsoft YaHei" pitchFamily="34" charset="-122"/>
                </a:rPr>
                <a:t>理</a:t>
              </a:r>
            </a:p>
          </p:txBody>
        </p:sp>
        <p:sp>
          <p:nvSpPr>
            <p:cNvPr id="25" name="TextBox 21"/>
            <p:cNvSpPr txBox="1"/>
            <p:nvPr/>
          </p:nvSpPr>
          <p:spPr>
            <a:xfrm>
              <a:off x="3724275" y="1543050"/>
              <a:ext cx="1752600" cy="276225"/>
            </a:xfrm>
            <a:prstGeom prst="rect">
              <a:avLst/>
            </a:prstGeom>
            <a:solidFill>
              <a:schemeClr val="tx2">
                <a:lumMod val="40000"/>
                <a:lumOff val="6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担保费收取</a:t>
              </a:r>
              <a:r>
                <a:rPr lang="ja-JP" altLang="ja-JP" b="1" smtClean="0">
                  <a:latin typeface="Microsoft YaHei" pitchFamily="34" charset="-122"/>
                  <a:ea typeface="Microsoft YaHei" pitchFamily="34" charset="-122"/>
                </a:rPr>
                <a:t>管</a:t>
              </a:r>
              <a:r>
                <a:rPr lang="ja-JP" altLang="ja-JP" b="1">
                  <a:latin typeface="Microsoft YaHei" pitchFamily="34" charset="-122"/>
                  <a:ea typeface="Microsoft YaHei" pitchFamily="34" charset="-122"/>
                </a:rPr>
                <a:t>理</a:t>
              </a:r>
            </a:p>
          </p:txBody>
        </p:sp>
        <p:sp>
          <p:nvSpPr>
            <p:cNvPr id="26" name="TextBox 22"/>
            <p:cNvSpPr txBox="1"/>
            <p:nvPr/>
          </p:nvSpPr>
          <p:spPr>
            <a:xfrm>
              <a:off x="3724275" y="2057400"/>
              <a:ext cx="1752600" cy="276225"/>
            </a:xfrm>
            <a:prstGeom prst="rect">
              <a:avLst/>
            </a:prstGeom>
            <a:solidFill>
              <a:schemeClr val="tx2">
                <a:lumMod val="40000"/>
                <a:lumOff val="6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担保费返还</a:t>
              </a:r>
              <a:r>
                <a:rPr lang="ja-JP" altLang="ja-JP" b="1" smtClean="0">
                  <a:latin typeface="Microsoft YaHei" pitchFamily="34" charset="-122"/>
                  <a:ea typeface="Microsoft YaHei" pitchFamily="34" charset="-122"/>
                </a:rPr>
                <a:t>管</a:t>
              </a:r>
              <a:r>
                <a:rPr lang="ja-JP" altLang="ja-JP" b="1">
                  <a:latin typeface="Microsoft YaHei" pitchFamily="34" charset="-122"/>
                  <a:ea typeface="Microsoft YaHei" pitchFamily="34" charset="-122"/>
                </a:rPr>
                <a:t>理</a:t>
              </a:r>
            </a:p>
          </p:txBody>
        </p:sp>
      </p:grpSp>
      <p:cxnSp>
        <p:nvCxnSpPr>
          <p:cNvPr id="14" name="Straight Connector 13"/>
          <p:cNvCxnSpPr>
            <a:stCxn id="8" idx="3"/>
            <a:endCxn id="27" idx="1"/>
          </p:cNvCxnSpPr>
          <p:nvPr/>
        </p:nvCxnSpPr>
        <p:spPr>
          <a:xfrm>
            <a:off x="1319213" y="2505075"/>
            <a:ext cx="361950" cy="0"/>
          </a:xfrm>
          <a:prstGeom prst="line">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27" idx="3"/>
            <a:endCxn id="28" idx="1"/>
          </p:cNvCxnSpPr>
          <p:nvPr/>
        </p:nvCxnSpPr>
        <p:spPr>
          <a:xfrm>
            <a:off x="3433763" y="2505075"/>
            <a:ext cx="438150" cy="0"/>
          </a:xfrm>
          <a:prstGeom prst="line">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3"/>
            <a:endCxn id="24" idx="1"/>
          </p:cNvCxnSpPr>
          <p:nvPr/>
        </p:nvCxnSpPr>
        <p:spPr>
          <a:xfrm>
            <a:off x="1319213" y="2505075"/>
            <a:ext cx="361950" cy="1543050"/>
          </a:xfrm>
          <a:prstGeom prst="bentConnector3">
            <a:avLst>
              <a:gd name="adj1" fmla="val 50000"/>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9" idx="1"/>
          </p:cNvCxnSpPr>
          <p:nvPr/>
        </p:nvCxnSpPr>
        <p:spPr>
          <a:xfrm>
            <a:off x="1319213" y="2505075"/>
            <a:ext cx="361950" cy="2400300"/>
          </a:xfrm>
          <a:prstGeom prst="bentConnector3">
            <a:avLst>
              <a:gd name="adj1" fmla="val 50000"/>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8" idx="3"/>
            <a:endCxn id="10" idx="1"/>
          </p:cNvCxnSpPr>
          <p:nvPr/>
        </p:nvCxnSpPr>
        <p:spPr>
          <a:xfrm>
            <a:off x="1319213" y="2505075"/>
            <a:ext cx="361950" cy="2914650"/>
          </a:xfrm>
          <a:prstGeom prst="bentConnector3">
            <a:avLst>
              <a:gd name="adj1" fmla="val 50000"/>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3"/>
            <a:endCxn id="11" idx="1"/>
          </p:cNvCxnSpPr>
          <p:nvPr/>
        </p:nvCxnSpPr>
        <p:spPr>
          <a:xfrm>
            <a:off x="1319213" y="2505075"/>
            <a:ext cx="361950" cy="3429000"/>
          </a:xfrm>
          <a:prstGeom prst="bentConnector3">
            <a:avLst>
              <a:gd name="adj1" fmla="val 50000"/>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27" idx="3"/>
            <a:endCxn id="29" idx="1"/>
          </p:cNvCxnSpPr>
          <p:nvPr/>
        </p:nvCxnSpPr>
        <p:spPr>
          <a:xfrm>
            <a:off x="3433763" y="2505075"/>
            <a:ext cx="438150" cy="514350"/>
          </a:xfrm>
          <a:prstGeom prst="bentConnector3">
            <a:avLst>
              <a:gd name="adj1" fmla="val 50000"/>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27" idx="3"/>
            <a:endCxn id="30" idx="1"/>
          </p:cNvCxnSpPr>
          <p:nvPr/>
        </p:nvCxnSpPr>
        <p:spPr>
          <a:xfrm>
            <a:off x="3433763" y="2505075"/>
            <a:ext cx="438150" cy="1028700"/>
          </a:xfrm>
          <a:prstGeom prst="bentConnector3">
            <a:avLst>
              <a:gd name="adj1" fmla="val 50000"/>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4" idx="3"/>
            <a:endCxn id="26" idx="1"/>
          </p:cNvCxnSpPr>
          <p:nvPr/>
        </p:nvCxnSpPr>
        <p:spPr>
          <a:xfrm>
            <a:off x="3433763" y="4048125"/>
            <a:ext cx="438150" cy="514350"/>
          </a:xfrm>
          <a:prstGeom prst="bentConnector3">
            <a:avLst>
              <a:gd name="adj1" fmla="val 50000"/>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4" idx="3"/>
            <a:endCxn id="25" idx="1"/>
          </p:cNvCxnSpPr>
          <p:nvPr/>
        </p:nvCxnSpPr>
        <p:spPr>
          <a:xfrm>
            <a:off x="3433763" y="4048125"/>
            <a:ext cx="438150" cy="0"/>
          </a:xfrm>
          <a:prstGeom prst="line">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300788" y="2728913"/>
            <a:ext cx="3095625" cy="272415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endParaRPr lang="ja-JP" altLang="en-US">
              <a:latin typeface="Microsoft YaHei" pitchFamily="34" charset="-122"/>
              <a:ea typeface="Microsoft YaHei" pitchFamily="34" charset="-122"/>
            </a:endParaRPr>
          </a:p>
        </p:txBody>
      </p:sp>
      <p:sp>
        <p:nvSpPr>
          <p:cNvPr id="32" name="TextBox 29"/>
          <p:cNvSpPr txBox="1"/>
          <p:nvPr/>
        </p:nvSpPr>
        <p:spPr>
          <a:xfrm>
            <a:off x="6967538" y="2214563"/>
            <a:ext cx="1752600" cy="276225"/>
          </a:xfrm>
          <a:prstGeom prst="rect">
            <a:avLst/>
          </a:prstGeom>
          <a:solidFill>
            <a:schemeClr val="tx2">
              <a:lumMod val="40000"/>
              <a:lumOff val="6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担保申请生成</a:t>
            </a:r>
            <a:endParaRPr lang="ja-JP" altLang="en-US" b="1">
              <a:latin typeface="Microsoft YaHei" pitchFamily="34" charset="-122"/>
              <a:ea typeface="Microsoft YaHei" pitchFamily="34" charset="-122"/>
            </a:endParaRPr>
          </a:p>
        </p:txBody>
      </p:sp>
      <p:sp>
        <p:nvSpPr>
          <p:cNvPr id="33" name="TextBox 30"/>
          <p:cNvSpPr txBox="1"/>
          <p:nvPr/>
        </p:nvSpPr>
        <p:spPr>
          <a:xfrm>
            <a:off x="6967538" y="2900363"/>
            <a:ext cx="1752600" cy="276225"/>
          </a:xfrm>
          <a:prstGeom prst="rect">
            <a:avLst/>
          </a:prstGeom>
          <a:solidFill>
            <a:schemeClr val="tx2">
              <a:lumMod val="40000"/>
              <a:lumOff val="6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担保申请</a:t>
            </a:r>
            <a:r>
              <a:rPr lang="ja-JP" altLang="ja-JP" b="1" smtClean="0">
                <a:latin typeface="Microsoft YaHei" pitchFamily="34" charset="-122"/>
                <a:ea typeface="Microsoft YaHei" pitchFamily="34" charset="-122"/>
              </a:rPr>
              <a:t>管</a:t>
            </a:r>
            <a:r>
              <a:rPr lang="ja-JP" altLang="ja-JP" b="1">
                <a:latin typeface="Microsoft YaHei" pitchFamily="34" charset="-122"/>
                <a:ea typeface="Microsoft YaHei" pitchFamily="34" charset="-122"/>
              </a:rPr>
              <a:t>理</a:t>
            </a:r>
          </a:p>
        </p:txBody>
      </p:sp>
      <p:sp>
        <p:nvSpPr>
          <p:cNvPr id="34" name="TextBox 33"/>
          <p:cNvSpPr txBox="1"/>
          <p:nvPr/>
        </p:nvSpPr>
        <p:spPr>
          <a:xfrm>
            <a:off x="6967538" y="3414713"/>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担保费</a:t>
            </a:r>
            <a:r>
              <a:rPr lang="ja-JP" altLang="en-US" b="1" smtClean="0">
                <a:latin typeface="Microsoft YaHei" pitchFamily="34" charset="-122"/>
                <a:ea typeface="Microsoft YaHei" pitchFamily="34" charset="-122"/>
              </a:rPr>
              <a:t>管</a:t>
            </a:r>
            <a:r>
              <a:rPr lang="ja-JP" altLang="en-US" b="1">
                <a:latin typeface="Microsoft YaHei" pitchFamily="34" charset="-122"/>
                <a:ea typeface="Microsoft YaHei" pitchFamily="34" charset="-122"/>
              </a:rPr>
              <a:t>理</a:t>
            </a:r>
          </a:p>
        </p:txBody>
      </p:sp>
      <p:sp>
        <p:nvSpPr>
          <p:cNvPr id="35" name="TextBox 34"/>
          <p:cNvSpPr txBox="1"/>
          <p:nvPr/>
        </p:nvSpPr>
        <p:spPr>
          <a:xfrm>
            <a:off x="6967538" y="3929063"/>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贷款条约变更</a:t>
            </a:r>
            <a:endParaRPr lang="ja-JP" altLang="en-US" b="1">
              <a:latin typeface="Microsoft YaHei" pitchFamily="34" charset="-122"/>
              <a:ea typeface="Microsoft YaHei" pitchFamily="34" charset="-122"/>
            </a:endParaRPr>
          </a:p>
        </p:txBody>
      </p:sp>
      <p:sp>
        <p:nvSpPr>
          <p:cNvPr id="36" name="TextBox 36"/>
          <p:cNvSpPr txBox="1"/>
          <p:nvPr/>
        </p:nvSpPr>
        <p:spPr>
          <a:xfrm>
            <a:off x="6967538" y="4443413"/>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统计报表</a:t>
            </a:r>
            <a:endParaRPr lang="ja-JP" altLang="ja-JP" b="1">
              <a:latin typeface="Microsoft YaHei" pitchFamily="34" charset="-122"/>
              <a:ea typeface="Microsoft YaHei" pitchFamily="34" charset="-122"/>
            </a:endParaRPr>
          </a:p>
        </p:txBody>
      </p:sp>
      <p:sp>
        <p:nvSpPr>
          <p:cNvPr id="37" name="TextBox 38"/>
          <p:cNvSpPr txBox="1"/>
          <p:nvPr/>
        </p:nvSpPr>
        <p:spPr>
          <a:xfrm>
            <a:off x="6967538" y="4957763"/>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进度</a:t>
            </a:r>
            <a:r>
              <a:rPr lang="ja-JP" altLang="ja-JP" b="1" smtClean="0">
                <a:latin typeface="Microsoft YaHei" pitchFamily="34" charset="-122"/>
                <a:ea typeface="Microsoft YaHei" pitchFamily="34" charset="-122"/>
              </a:rPr>
              <a:t>管</a:t>
            </a:r>
            <a:r>
              <a:rPr lang="ja-JP" altLang="ja-JP" b="1">
                <a:latin typeface="Microsoft YaHei" pitchFamily="34" charset="-122"/>
                <a:ea typeface="Microsoft YaHei" pitchFamily="34" charset="-122"/>
              </a:rPr>
              <a:t>理</a:t>
            </a:r>
          </a:p>
        </p:txBody>
      </p:sp>
      <p:sp>
        <p:nvSpPr>
          <p:cNvPr id="38" name="TextBox 40"/>
          <p:cNvSpPr txBox="1"/>
          <p:nvPr/>
        </p:nvSpPr>
        <p:spPr>
          <a:xfrm>
            <a:off x="6967538" y="5643563"/>
            <a:ext cx="1752600" cy="276225"/>
          </a:xfrm>
          <a:prstGeom prst="rect">
            <a:avLst/>
          </a:prstGeom>
          <a:solidFill>
            <a:schemeClr val="tx2">
              <a:lumMod val="40000"/>
              <a:lumOff val="6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贷款完成</a:t>
            </a:r>
            <a:r>
              <a:rPr lang="ja-JP" altLang="ja-JP" b="1" smtClean="0">
                <a:latin typeface="Microsoft YaHei" pitchFamily="34" charset="-122"/>
                <a:ea typeface="Microsoft YaHei" pitchFamily="34" charset="-122"/>
              </a:rPr>
              <a:t>管</a:t>
            </a:r>
            <a:r>
              <a:rPr lang="ja-JP" altLang="ja-JP" b="1">
                <a:latin typeface="Microsoft YaHei" pitchFamily="34" charset="-122"/>
                <a:ea typeface="Microsoft YaHei" pitchFamily="34" charset="-122"/>
              </a:rPr>
              <a:t>理</a:t>
            </a:r>
          </a:p>
        </p:txBody>
      </p:sp>
      <p:cxnSp>
        <p:nvCxnSpPr>
          <p:cNvPr id="39" name="Straight Arrow Connector 38"/>
          <p:cNvCxnSpPr>
            <a:stCxn id="32" idx="2"/>
            <a:endCxn id="31" idx="0"/>
          </p:cNvCxnSpPr>
          <p:nvPr/>
        </p:nvCxnSpPr>
        <p:spPr>
          <a:xfrm>
            <a:off x="7843838" y="2490788"/>
            <a:ext cx="4762" cy="238125"/>
          </a:xfrm>
          <a:prstGeom prst="straightConnector1">
            <a:avLst/>
          </a:prstGeom>
          <a:ln w="28575">
            <a:solidFill>
              <a:sysClr val="windowText" lastClr="0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1" idx="2"/>
            <a:endCxn id="38" idx="0"/>
          </p:cNvCxnSpPr>
          <p:nvPr/>
        </p:nvCxnSpPr>
        <p:spPr>
          <a:xfrm flipH="1">
            <a:off x="7843838" y="5453063"/>
            <a:ext cx="4762" cy="1905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zh-CN" altLang="en-US" b="0" dirty="0" smtClean="0">
                <a:solidFill>
                  <a:schemeClr val="bg1"/>
                </a:solidFill>
                <a:latin typeface="Microsoft YaHei" pitchFamily="34" charset="-122"/>
                <a:ea typeface="Microsoft YaHei" pitchFamily="34" charset="-122"/>
              </a:rPr>
              <a:t>担保申请生成</a:t>
            </a:r>
            <a:endParaRPr lang="ja-JP" altLang="en-US" b="0" smtClean="0">
              <a:solidFill>
                <a:schemeClr val="bg1"/>
              </a:solidFill>
              <a:latin typeface="Microsoft YaHei" pitchFamily="34" charset="-122"/>
              <a:ea typeface="Microsoft YaHei" pitchFamily="34" charset="-122"/>
            </a:endParaRPr>
          </a:p>
        </p:txBody>
      </p:sp>
      <p:sp>
        <p:nvSpPr>
          <p:cNvPr id="4099" name="TextBox 2"/>
          <p:cNvSpPr txBox="1">
            <a:spLocks noChangeArrowheads="1"/>
          </p:cNvSpPr>
          <p:nvPr/>
        </p:nvSpPr>
        <p:spPr bwMode="auto">
          <a:xfrm>
            <a:off x="228600" y="1209675"/>
            <a:ext cx="9515475" cy="5109091"/>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dirty="0">
                <a:latin typeface="Microsoft YaHei" pitchFamily="34" charset="-122"/>
                <a:ea typeface="Microsoft YaHei" pitchFamily="34" charset="-122"/>
              </a:rPr>
              <a:t>担保申请生成</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对需要担保的贷款进行的申请处理</a:t>
            </a:r>
            <a:r>
              <a:rPr lang="ja-JP" altLang="en-US" smtClean="0">
                <a:latin typeface="Microsoft YaHei" pitchFamily="34" charset="-122"/>
                <a:ea typeface="Microsoft YaHei" pitchFamily="34" charset="-122"/>
              </a:rPr>
              <a:t>。</a:t>
            </a:r>
            <a:r>
              <a:rPr lang="zh-CN" altLang="en-US" dirty="0" smtClean="0">
                <a:latin typeface="Microsoft YaHei" pitchFamily="34" charset="-122"/>
                <a:ea typeface="Microsoft YaHei" pitchFamily="34" charset="-122"/>
              </a:rPr>
              <a:t>在申请时，会设定</a:t>
            </a:r>
            <a:r>
              <a:rPr lang="zh-CN" altLang="en-US" b="1" dirty="0" smtClean="0">
                <a:latin typeface="Microsoft YaHei" pitchFamily="34" charset="-122"/>
                <a:ea typeface="Microsoft YaHei" pitchFamily="34" charset="-122"/>
                <a:hlinkClick r:id="rId2" action="ppaction://hlinksldjump"/>
              </a:rPr>
              <a:t>担保费支付方式</a:t>
            </a: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（保证料形态）、</a:t>
            </a:r>
            <a:r>
              <a:rPr lang="zh-CN" altLang="en-US" b="1" dirty="0" smtClean="0">
                <a:latin typeface="Microsoft YaHei" pitchFamily="34" charset="-122"/>
                <a:ea typeface="Microsoft YaHei" pitchFamily="34" charset="-122"/>
                <a:hlinkClick r:id="rId3" action="ppaction://hlinksldjump"/>
              </a:rPr>
              <a:t>还款方式</a:t>
            </a:r>
            <a:r>
              <a:rPr lang="zh-CN" altLang="en-US" dirty="0" smtClean="0">
                <a:latin typeface="Microsoft YaHei" pitchFamily="34" charset="-122"/>
                <a:ea typeface="Microsoft YaHei" pitchFamily="34" charset="-122"/>
              </a:rPr>
              <a:t>（返济方法）、</a:t>
            </a:r>
            <a:r>
              <a:rPr lang="zh-CN" altLang="en-US" b="1" dirty="0" smtClean="0">
                <a:latin typeface="Microsoft YaHei" pitchFamily="34" charset="-122"/>
                <a:ea typeface="Microsoft YaHei" pitchFamily="34" charset="-122"/>
                <a:hlinkClick r:id="rId4" action="ppaction://hlinksldjump"/>
              </a:rPr>
              <a:t>利率计算方式</a:t>
            </a:r>
            <a:r>
              <a:rPr lang="zh-CN" altLang="en-US" dirty="0" smtClean="0">
                <a:latin typeface="Microsoft YaHei" pitchFamily="34" charset="-122"/>
                <a:ea typeface="Microsoft YaHei" pitchFamily="34" charset="-122"/>
              </a:rPr>
              <a:t>（金利形态）</a:t>
            </a: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等，用来计算</a:t>
            </a:r>
            <a:r>
              <a:rPr lang="zh-CN" altLang="en-US" b="1" dirty="0" smtClean="0">
                <a:latin typeface="Microsoft YaHei" pitchFamily="34" charset="-122"/>
                <a:ea typeface="Microsoft YaHei" pitchFamily="34" charset="-122"/>
                <a:hlinkClick r:id="rId5" action="ppaction://hlinksldjump"/>
              </a:rPr>
              <a:t>担保费</a:t>
            </a:r>
            <a:r>
              <a:rPr lang="zh-CN" altLang="en-US" dirty="0" smtClean="0">
                <a:latin typeface="Microsoft YaHei" pitchFamily="34" charset="-122"/>
                <a:ea typeface="Microsoft YaHei" pitchFamily="34" charset="-122"/>
              </a:rPr>
              <a:t>（保证料）。</a:t>
            </a:r>
            <a:endParaRPr lang="en-US" altLang="ja-JP" dirty="0">
              <a:latin typeface="Microsoft YaHei" pitchFamily="34" charset="-122"/>
              <a:ea typeface="Microsoft YaHei" pitchFamily="34" charset="-122"/>
            </a:endParaRPr>
          </a:p>
          <a:p>
            <a:r>
              <a:rPr lang="en-US" altLang="ja-JP" dirty="0">
                <a:latin typeface="Microsoft YaHei" pitchFamily="34" charset="-122"/>
                <a:ea typeface="Microsoft YaHei" pitchFamily="34" charset="-122"/>
              </a:rPr>
              <a:t>				</a:t>
            </a:r>
            <a:r>
              <a:rPr lang="en-US" altLang="zh-CN" sz="1200" dirty="0">
                <a:latin typeface="Microsoft YaHei" pitchFamily="34" charset="-122"/>
                <a:ea typeface="Microsoft YaHei" pitchFamily="34" charset="-122"/>
              </a:rPr>
              <a:t>※</a:t>
            </a:r>
            <a:r>
              <a:rPr lang="zh-CN" altLang="en-US" sz="1200" dirty="0">
                <a:latin typeface="Microsoft YaHei" pitchFamily="34" charset="-122"/>
                <a:ea typeface="Microsoft YaHei" pitchFamily="34" charset="-122"/>
              </a:rPr>
              <a:t>担保申请生成后，需要进行审批确认</a:t>
            </a:r>
            <a:endParaRPr lang="en-US" altLang="zh-CN" sz="1200" dirty="0">
              <a:latin typeface="Microsoft YaHei" pitchFamily="34" charset="-122"/>
              <a:ea typeface="Microsoft YaHei" pitchFamily="34" charset="-122"/>
            </a:endParaRPr>
          </a:p>
          <a:p>
            <a:r>
              <a:rPr lang="en-US" altLang="zh-CN" sz="1200" dirty="0">
                <a:latin typeface="Microsoft YaHei" pitchFamily="34" charset="-122"/>
                <a:ea typeface="Microsoft YaHei" pitchFamily="34" charset="-122"/>
              </a:rPr>
              <a:t>				   </a:t>
            </a:r>
            <a:r>
              <a:rPr lang="zh-CN" altLang="en-US" sz="1200" dirty="0" smtClean="0">
                <a:latin typeface="Microsoft YaHei" pitchFamily="34" charset="-122"/>
                <a:ea typeface="Microsoft YaHei" pitchFamily="34" charset="-122"/>
              </a:rPr>
              <a:t>（</a:t>
            </a:r>
            <a:r>
              <a:rPr lang="zh-CN" altLang="en-US" sz="1200" dirty="0">
                <a:latin typeface="Microsoft YaHei" pitchFamily="34" charset="-122"/>
                <a:ea typeface="Microsoft YaHei" pitchFamily="34" charset="-122"/>
              </a:rPr>
              <a:t>方式</a:t>
            </a:r>
            <a:r>
              <a:rPr lang="en-US" altLang="zh-CN" sz="1200" dirty="0">
                <a:latin typeface="Microsoft YaHei" pitchFamily="34" charset="-122"/>
                <a:ea typeface="Microsoft YaHei" pitchFamily="34" charset="-122"/>
              </a:rPr>
              <a:t>1</a:t>
            </a:r>
            <a:r>
              <a:rPr lang="zh-CN" altLang="en-US" sz="1200" dirty="0">
                <a:latin typeface="Microsoft YaHei" pitchFamily="34" charset="-122"/>
                <a:ea typeface="Microsoft YaHei" pitchFamily="34" charset="-122"/>
              </a:rPr>
              <a:t>：个人身份信息自动审核；方式</a:t>
            </a:r>
            <a:r>
              <a:rPr lang="en-US" altLang="zh-CN" sz="1200" dirty="0">
                <a:latin typeface="Microsoft YaHei" pitchFamily="34" charset="-122"/>
                <a:ea typeface="Microsoft YaHei" pitchFamily="34" charset="-122"/>
              </a:rPr>
              <a:t>2</a:t>
            </a:r>
            <a:r>
              <a:rPr lang="zh-CN" altLang="en-US" sz="1200" dirty="0">
                <a:latin typeface="Microsoft YaHei" pitchFamily="34" charset="-122"/>
                <a:ea typeface="Microsoft YaHei" pitchFamily="34" charset="-122"/>
              </a:rPr>
              <a:t>：人工审核）</a:t>
            </a:r>
            <a:endParaRPr lang="en-US" altLang="ja-JP" sz="1200"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证明文书印刷</a:t>
            </a:r>
            <a:r>
              <a:rPr lang="en-US" altLang="ja-JP" b="1"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对于在申请贷款担保时提交的各种证明文书进行的印刷处理</a:t>
            </a:r>
            <a:r>
              <a:rPr lang="ja-JP" altLang="en-US">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信息匹配未完成申请表示一览</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担保申请的信息</a:t>
            </a:r>
            <a:r>
              <a:rPr lang="zh-CN" altLang="en-US" dirty="0" smtClean="0">
                <a:latin typeface="Microsoft YaHei" pitchFamily="34" charset="-122"/>
                <a:ea typeface="Microsoft YaHei" pitchFamily="34" charset="-122"/>
              </a:rPr>
              <a:t>与贷款人</a:t>
            </a:r>
            <a:r>
              <a:rPr lang="zh-CN" altLang="en-US" dirty="0">
                <a:latin typeface="Microsoft YaHei" pitchFamily="34" charset="-122"/>
                <a:ea typeface="Microsoft YaHei" pitchFamily="34" charset="-122"/>
              </a:rPr>
              <a:t>个人信息自动审核没有完成的案件的表示处理</a:t>
            </a:r>
            <a:r>
              <a:rPr lang="ja-JP" altLang="en-US">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担保申请人工审核</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担保申请生成后没有进行个人信息自动审核的申请，直接进行人工审</a:t>
            </a:r>
            <a:r>
              <a:rPr lang="zh-CN" altLang="en-US" dirty="0" smtClean="0">
                <a:latin typeface="Microsoft YaHei" pitchFamily="34" charset="-122"/>
                <a:ea typeface="Microsoft YaHei" pitchFamily="34" charset="-122"/>
              </a:rPr>
              <a:t>核</a:t>
            </a: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处理</a:t>
            </a:r>
            <a:r>
              <a:rPr lang="zh-CN" altLang="en-US" dirty="0">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新担保申请表示一览</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对于一定期间内的新生成的担保申请进行的检索表示处理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银行担保申请导入</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从银行取得的担保申请的导入处理。</a:t>
            </a:r>
            <a:r>
              <a:rPr lang="ja-JP" altLang="en-US">
                <a:latin typeface="Microsoft YaHei" pitchFamily="34" charset="-122"/>
                <a:ea typeface="Microsoft YaHei" pitchFamily="34" charset="-122"/>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zh-CN" altLang="en-US" b="0" dirty="0" smtClean="0">
                <a:solidFill>
                  <a:schemeClr val="bg1"/>
                </a:solidFill>
                <a:latin typeface="Microsoft YaHei" pitchFamily="34" charset="-122"/>
                <a:ea typeface="Microsoft YaHei" pitchFamily="34" charset="-122"/>
              </a:rPr>
              <a:t>担保申请管理</a:t>
            </a:r>
            <a:endParaRPr lang="ja-JP" altLang="en-US" b="0" smtClean="0">
              <a:solidFill>
                <a:schemeClr val="bg1"/>
              </a:solidFill>
              <a:latin typeface="Microsoft YaHei" pitchFamily="34" charset="-122"/>
              <a:ea typeface="Microsoft YaHei" pitchFamily="34" charset="-122"/>
            </a:endParaRPr>
          </a:p>
        </p:txBody>
      </p:sp>
      <p:sp>
        <p:nvSpPr>
          <p:cNvPr id="5123" name="TextBox 2"/>
          <p:cNvSpPr txBox="1">
            <a:spLocks noChangeArrowheads="1"/>
          </p:cNvSpPr>
          <p:nvPr/>
        </p:nvSpPr>
        <p:spPr bwMode="auto">
          <a:xfrm>
            <a:off x="228600" y="1209675"/>
            <a:ext cx="9515475" cy="3293209"/>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dirty="0">
                <a:latin typeface="Microsoft YaHei" pitchFamily="34" charset="-122"/>
                <a:ea typeface="Microsoft YaHei" pitchFamily="34" charset="-122"/>
              </a:rPr>
              <a:t>担保申请查询</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根据担保单号或其他特定条件，对与担保申请进行的查询处理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担保申请删除</a:t>
            </a:r>
            <a:r>
              <a:rPr lang="en-US" altLang="ja-JP" b="1"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对与已经申请成功的担保申请进行的删除处理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担保信息改正</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担保申请</a:t>
            </a:r>
            <a:r>
              <a:rPr lang="zh-CN" altLang="en-US" dirty="0" smtClean="0">
                <a:latin typeface="Microsoft YaHei" pitchFamily="34" charset="-122"/>
                <a:ea typeface="Microsoft YaHei" pitchFamily="34" charset="-122"/>
              </a:rPr>
              <a:t>、</a:t>
            </a:r>
            <a:r>
              <a:rPr lang="zh-CN" altLang="en-US" b="1" dirty="0" smtClean="0">
                <a:latin typeface="Microsoft YaHei" pitchFamily="34" charset="-122"/>
                <a:ea typeface="Microsoft YaHei" pitchFamily="34" charset="-122"/>
                <a:hlinkClick r:id="rId3" action="ppaction://hlinksldjump"/>
              </a:rPr>
              <a:t>贷款人</a:t>
            </a:r>
            <a:r>
              <a:rPr lang="zh-CN" altLang="en-US" dirty="0" smtClean="0">
                <a:latin typeface="Microsoft YaHei" pitchFamily="34" charset="-122"/>
                <a:ea typeface="Microsoft YaHei" pitchFamily="34" charset="-122"/>
              </a:rPr>
              <a:t>（债务者）、</a:t>
            </a:r>
            <a:r>
              <a:rPr lang="zh-CN" altLang="en-US" b="1" dirty="0">
                <a:latin typeface="Microsoft YaHei" pitchFamily="34" charset="-122"/>
                <a:ea typeface="Microsoft YaHei" pitchFamily="34" charset="-122"/>
                <a:hlinkClick r:id="rId4" action="ppaction://hlinksldjump"/>
              </a:rPr>
              <a:t>担保</a:t>
            </a:r>
            <a:r>
              <a:rPr lang="zh-CN" altLang="en-US" b="1" dirty="0" smtClean="0">
                <a:latin typeface="Microsoft YaHei" pitchFamily="34" charset="-122"/>
                <a:ea typeface="Microsoft YaHei" pitchFamily="34" charset="-122"/>
                <a:hlinkClick r:id="rId4" action="ppaction://hlinksldjump"/>
              </a:rPr>
              <a:t>人</a:t>
            </a:r>
            <a:r>
              <a:rPr lang="zh-CN" altLang="en-US" dirty="0" smtClean="0">
                <a:latin typeface="Microsoft YaHei" pitchFamily="34" charset="-122"/>
                <a:ea typeface="Microsoft YaHei" pitchFamily="34" charset="-122"/>
              </a:rPr>
              <a:t>（保证人）、</a:t>
            </a:r>
            <a:r>
              <a:rPr lang="zh-CN" altLang="en-US" dirty="0">
                <a:latin typeface="Microsoft YaHei" pitchFamily="34" charset="-122"/>
                <a:ea typeface="Microsoft YaHei" pitchFamily="34" charset="-122"/>
              </a:rPr>
              <a:t>抵押物的各种信息情报进行改</a:t>
            </a:r>
            <a:r>
              <a:rPr lang="zh-CN" altLang="en-US" dirty="0" smtClean="0">
                <a:latin typeface="Microsoft YaHei" pitchFamily="34" charset="-122"/>
                <a:ea typeface="Microsoft YaHei" pitchFamily="34" charset="-122"/>
              </a:rPr>
              <a:t>正</a:t>
            </a: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的</a:t>
            </a:r>
            <a:r>
              <a:rPr lang="zh-CN" altLang="en-US" dirty="0">
                <a:latin typeface="Microsoft YaHei" pitchFamily="34" charset="-122"/>
                <a:ea typeface="Microsoft YaHei" pitchFamily="34" charset="-122"/>
              </a:rPr>
              <a:t>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smtClean="0">
                <a:latin typeface="Microsoft YaHei" pitchFamily="34" charset="-122"/>
                <a:ea typeface="Microsoft YaHei" pitchFamily="34" charset="-122"/>
              </a:rPr>
              <a:t>贷款人</a:t>
            </a:r>
            <a:r>
              <a:rPr lang="zh-CN" altLang="en-US" sz="1800" b="1" dirty="0">
                <a:latin typeface="Microsoft YaHei" pitchFamily="34" charset="-122"/>
                <a:ea typeface="Microsoft YaHei" pitchFamily="34" charset="-122"/>
              </a:rPr>
              <a:t>信息改正</a:t>
            </a:r>
            <a:r>
              <a:rPr lang="en-US" altLang="ja-JP" dirty="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贷款人</a:t>
            </a:r>
            <a:r>
              <a:rPr lang="zh-CN" altLang="en-US" dirty="0">
                <a:latin typeface="Microsoft YaHei" pitchFamily="34" charset="-122"/>
                <a:ea typeface="Microsoft YaHei" pitchFamily="34" charset="-122"/>
              </a:rPr>
              <a:t>的信息情报的改正处理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smtClean="0">
                <a:latin typeface="Microsoft YaHei" pitchFamily="34" charset="-122"/>
                <a:ea typeface="Microsoft YaHei" pitchFamily="34" charset="-122"/>
              </a:rPr>
              <a:t>未</a:t>
            </a:r>
            <a:r>
              <a:rPr lang="zh-CN" altLang="en-US" sz="1800" b="1" dirty="0">
                <a:latin typeface="Microsoft YaHei" pitchFamily="34" charset="-122"/>
                <a:ea typeface="Microsoft YaHei" pitchFamily="34" charset="-122"/>
              </a:rPr>
              <a:t>还贷金额更新</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根据银行的最新贷款情报，对于未还贷金额进行的更行处理</a:t>
            </a:r>
            <a:r>
              <a:rPr lang="ja-JP" altLang="en-US">
                <a:latin typeface="Microsoft YaHei" pitchFamily="34" charset="-122"/>
                <a:ea typeface="Microsoft YaHei" pitchFamily="34" charset="-122"/>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zh-CN" altLang="en-US" b="0" smtClean="0">
                <a:solidFill>
                  <a:schemeClr val="bg1"/>
                </a:solidFill>
                <a:latin typeface="Microsoft YaHei" pitchFamily="34" charset="-122"/>
                <a:ea typeface="Microsoft YaHei" pitchFamily="34" charset="-122"/>
              </a:rPr>
              <a:t>贷款完成</a:t>
            </a:r>
            <a:r>
              <a:rPr lang="zh-TW" altLang="en-US" b="0" smtClean="0">
                <a:solidFill>
                  <a:schemeClr val="bg1"/>
                </a:solidFill>
                <a:latin typeface="Microsoft YaHei" pitchFamily="34" charset="-122"/>
                <a:ea typeface="Microsoft YaHei" pitchFamily="34" charset="-122"/>
              </a:rPr>
              <a:t>管理</a:t>
            </a:r>
            <a:endParaRPr lang="ja-JP" altLang="en-US" b="0" smtClean="0">
              <a:solidFill>
                <a:schemeClr val="bg1"/>
              </a:solidFill>
              <a:latin typeface="Microsoft YaHei" pitchFamily="34" charset="-122"/>
              <a:ea typeface="Microsoft YaHei" pitchFamily="34" charset="-122"/>
            </a:endParaRPr>
          </a:p>
        </p:txBody>
      </p:sp>
      <p:sp>
        <p:nvSpPr>
          <p:cNvPr id="6147" name="TextBox 2"/>
          <p:cNvSpPr txBox="1">
            <a:spLocks noChangeArrowheads="1"/>
          </p:cNvSpPr>
          <p:nvPr/>
        </p:nvSpPr>
        <p:spPr bwMode="auto">
          <a:xfrm>
            <a:off x="228600" y="1209675"/>
            <a:ext cx="9515475" cy="1846263"/>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dirty="0">
                <a:latin typeface="Microsoft YaHei" pitchFamily="34" charset="-122"/>
                <a:ea typeface="Microsoft YaHei" pitchFamily="34" charset="-122"/>
              </a:rPr>
              <a:t>贷款完成信息录入</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对于贷款完成的担保申请，进行的各种信息的录入处理</a:t>
            </a:r>
            <a:r>
              <a:rPr lang="ja-JP" altLang="en-US">
                <a:latin typeface="Microsoft YaHei" pitchFamily="34" charset="-122"/>
                <a:ea typeface="Microsoft YaHei" pitchFamily="34" charset="-122"/>
              </a:rPr>
              <a:t>。 </a:t>
            </a:r>
          </a:p>
          <a:p>
            <a:r>
              <a:rPr lang="en-US" altLang="ja-JP" dirty="0">
                <a:latin typeface="Microsoft YaHei" pitchFamily="34" charset="-122"/>
                <a:ea typeface="Microsoft YaHei" pitchFamily="34" charset="-122"/>
              </a:rPr>
              <a:t>			</a:t>
            </a:r>
            <a:r>
              <a:rPr lang="en-US" altLang="ja-JP" sz="1200" dirty="0">
                <a:latin typeface="Microsoft YaHei" pitchFamily="34" charset="-122"/>
                <a:ea typeface="Microsoft YaHei" pitchFamily="34" charset="-122"/>
              </a:rPr>
              <a:t>※ </a:t>
            </a:r>
            <a:r>
              <a:rPr lang="zh-CN" altLang="en-US" sz="1200" dirty="0">
                <a:latin typeface="Microsoft YaHei" pitchFamily="34" charset="-122"/>
                <a:ea typeface="Microsoft YaHei" pitchFamily="34" charset="-122"/>
              </a:rPr>
              <a:t>由于提前还贷，需要退还部分担保费的，需要提前在“贷款条约变更”中进行变更，以便计算</a:t>
            </a:r>
            <a:r>
              <a:rPr lang="zh-CN" altLang="en-US" sz="1200" dirty="0" smtClean="0">
                <a:latin typeface="Microsoft YaHei" pitchFamily="34" charset="-122"/>
                <a:ea typeface="Microsoft YaHei" pitchFamily="34" charset="-122"/>
              </a:rPr>
              <a:t>出</a:t>
            </a:r>
            <a:r>
              <a:rPr lang="en-US" altLang="zh-CN" sz="1200" dirty="0" smtClean="0">
                <a:latin typeface="Microsoft YaHei" pitchFamily="34" charset="-122"/>
                <a:ea typeface="Microsoft YaHei" pitchFamily="34" charset="-122"/>
              </a:rPr>
              <a:t>			    </a:t>
            </a:r>
            <a:r>
              <a:rPr lang="zh-CN" altLang="en-US" sz="1200" dirty="0" smtClean="0">
                <a:latin typeface="Microsoft YaHei" pitchFamily="34" charset="-122"/>
                <a:ea typeface="Microsoft YaHei" pitchFamily="34" charset="-122"/>
              </a:rPr>
              <a:t>具体</a:t>
            </a:r>
            <a:r>
              <a:rPr lang="zh-CN" altLang="en-US" sz="1200" dirty="0">
                <a:latin typeface="Microsoft YaHei" pitchFamily="34" charset="-122"/>
                <a:ea typeface="Microsoft YaHei" pitchFamily="34" charset="-122"/>
              </a:rPr>
              <a:t>费用</a:t>
            </a:r>
            <a:r>
              <a:rPr lang="ja-JP" altLang="en-US" sz="1200">
                <a:latin typeface="Microsoft YaHei" pitchFamily="34" charset="-122"/>
                <a:ea typeface="Microsoft YaHei" pitchFamily="34" charset="-122"/>
              </a:rPr>
              <a:t>。</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贷款完成信息删除</a:t>
            </a:r>
            <a:r>
              <a:rPr lang="en-US" altLang="ja-JP" b="1"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对于已经做过贷款完成信息录入的担保申请，进行信息录入前状态的恢复处理</a:t>
            </a:r>
            <a:r>
              <a:rPr lang="ja-JP" altLang="en-US">
                <a:latin typeface="Microsoft YaHei" pitchFamily="34" charset="-122"/>
                <a:ea typeface="Microsoft YaHei" pitchFamily="34" charset="-122"/>
              </a:rPr>
              <a:t>。</a:t>
            </a:r>
          </a:p>
          <a:p>
            <a:r>
              <a:rPr lang="en-US" altLang="ja-JP" dirty="0">
                <a:latin typeface="Microsoft YaHei" pitchFamily="34" charset="-122"/>
                <a:ea typeface="Microsoft YaHei" pitchFamily="34" charset="-122"/>
              </a:rPr>
              <a:t>			</a:t>
            </a:r>
            <a:r>
              <a:rPr lang="en-US" altLang="ja-JP" sz="1200" dirty="0">
                <a:latin typeface="Microsoft YaHei" pitchFamily="34" charset="-122"/>
                <a:ea typeface="Microsoft YaHei" pitchFamily="34" charset="-122"/>
              </a:rPr>
              <a:t>※ </a:t>
            </a:r>
            <a:r>
              <a:rPr lang="zh-CN" altLang="en-US" sz="1200" dirty="0">
                <a:latin typeface="Microsoft YaHei" pitchFamily="34" charset="-122"/>
                <a:ea typeface="Microsoft YaHei" pitchFamily="34" charset="-122"/>
              </a:rPr>
              <a:t>存在贷款条约变更</a:t>
            </a:r>
            <a:r>
              <a:rPr lang="ja-JP" altLang="en-US" sz="1200">
                <a:latin typeface="Microsoft YaHei" pitchFamily="34" charset="-122"/>
                <a:ea typeface="Microsoft YaHei" pitchFamily="34" charset="-122"/>
              </a:rPr>
              <a:t>（</a:t>
            </a:r>
            <a:r>
              <a:rPr lang="zh-CN" altLang="en-US" sz="1200" dirty="0">
                <a:latin typeface="Microsoft YaHei" pitchFamily="34" charset="-122"/>
                <a:ea typeface="Microsoft YaHei" pitchFamily="34" charset="-122"/>
              </a:rPr>
              <a:t>提前还款等</a:t>
            </a:r>
            <a:r>
              <a:rPr lang="ja-JP" altLang="en-US" sz="1200">
                <a:latin typeface="Microsoft YaHei" pitchFamily="34" charset="-122"/>
                <a:ea typeface="Microsoft YaHei" pitchFamily="34" charset="-122"/>
              </a:rPr>
              <a:t>）</a:t>
            </a:r>
            <a:r>
              <a:rPr lang="zh-CN" altLang="en-US" sz="1200" dirty="0">
                <a:latin typeface="Microsoft YaHei" pitchFamily="34" charset="-122"/>
                <a:ea typeface="Microsoft YaHei" pitchFamily="34" charset="-122"/>
              </a:rPr>
              <a:t>行为的时候，需要对于之前的贷款条约变更进行删除处理</a:t>
            </a:r>
            <a:r>
              <a:rPr lang="ja-JP" altLang="en-US" sz="1200">
                <a:latin typeface="Microsoft YaHei" pitchFamily="34" charset="-122"/>
                <a:ea typeface="Microsoft YaHei" pitchFamily="34" charset="-122"/>
              </a:rPr>
              <a:t>。 </a:t>
            </a:r>
            <a:endParaRPr lang="en-US" altLang="ja-JP" sz="1200" dirty="0">
              <a:latin typeface="Microsoft YaHei" pitchFamily="34" charset="-122"/>
              <a:ea typeface="Microsoft YaHei"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zh-CN" altLang="en-US" b="0" smtClean="0">
                <a:solidFill>
                  <a:schemeClr val="bg1"/>
                </a:solidFill>
                <a:latin typeface="Microsoft YaHei" pitchFamily="34" charset="-122"/>
                <a:ea typeface="Microsoft YaHei" pitchFamily="34" charset="-122"/>
              </a:rPr>
              <a:t>担保费收取</a:t>
            </a:r>
            <a:r>
              <a:rPr lang="zh-TW" altLang="en-US" b="0" smtClean="0">
                <a:solidFill>
                  <a:schemeClr val="bg1"/>
                </a:solidFill>
                <a:latin typeface="Microsoft YaHei" pitchFamily="34" charset="-122"/>
                <a:ea typeface="Microsoft YaHei" pitchFamily="34" charset="-122"/>
              </a:rPr>
              <a:t>管理</a:t>
            </a:r>
            <a:endParaRPr lang="ja-JP" altLang="en-US" b="0" smtClean="0">
              <a:solidFill>
                <a:schemeClr val="bg1"/>
              </a:solidFill>
              <a:latin typeface="Microsoft YaHei" pitchFamily="34" charset="-122"/>
              <a:ea typeface="Microsoft YaHei" pitchFamily="34" charset="-122"/>
            </a:endParaRPr>
          </a:p>
        </p:txBody>
      </p:sp>
      <p:sp>
        <p:nvSpPr>
          <p:cNvPr id="7171" name="TextBox 2"/>
          <p:cNvSpPr txBox="1">
            <a:spLocks noChangeArrowheads="1"/>
          </p:cNvSpPr>
          <p:nvPr/>
        </p:nvSpPr>
        <p:spPr bwMode="auto">
          <a:xfrm>
            <a:off x="228600" y="1209675"/>
            <a:ext cx="9515475" cy="4400550"/>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dirty="0">
                <a:latin typeface="Microsoft YaHei" pitchFamily="34" charset="-122"/>
                <a:ea typeface="Microsoft YaHei" pitchFamily="34" charset="-122"/>
              </a:rPr>
              <a:t>未收担保费表示一览</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还没有收取担保费或者手续费的担保申请进行的表示处理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已收担保费表示一览</a:t>
            </a:r>
            <a:r>
              <a:rPr lang="en-US" altLang="ja-JP" b="1"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已经收取担保费或者手续费的担保申请的表示处理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担保费收取信息录入</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已经收取担保费或者手续费的信息情报的录入处理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担保费收取信息删除</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已经收取担保费或者手续费的信息情报的删除处理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担保费收取信息录入（一括）</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按照</a:t>
            </a:r>
            <a:r>
              <a:rPr lang="zh-CN" altLang="en-US" u="sng" dirty="0">
                <a:latin typeface="Microsoft YaHei" pitchFamily="34" charset="-122"/>
                <a:ea typeface="Microsoft YaHei" pitchFamily="34" charset="-122"/>
              </a:rPr>
              <a:t>业者</a:t>
            </a:r>
            <a:r>
              <a:rPr lang="zh-CN" altLang="en-US" dirty="0">
                <a:latin typeface="Microsoft YaHei" pitchFamily="34" charset="-122"/>
                <a:ea typeface="Microsoft YaHei" pitchFamily="34" charset="-122"/>
              </a:rPr>
              <a:t>对于担保申请的担保费和手续费的信息情报的录入处理。</a:t>
            </a:r>
            <a:endParaRPr lang="ja-JP" altLang="en-US">
              <a:latin typeface="Microsoft YaHei" pitchFamily="34" charset="-122"/>
              <a:ea typeface="Microsoft YaHei" pitchFamily="34" charset="-122"/>
            </a:endParaRPr>
          </a:p>
          <a:p>
            <a:r>
              <a:rPr lang="en-US" altLang="ja-JP" dirty="0">
                <a:latin typeface="Microsoft YaHei" pitchFamily="34" charset="-122"/>
                <a:ea typeface="Microsoft YaHei" pitchFamily="34" charset="-122"/>
              </a:rPr>
              <a:t>				</a:t>
            </a:r>
            <a:r>
              <a:rPr lang="en-US" altLang="ja-JP" sz="1200" dirty="0">
                <a:latin typeface="Microsoft YaHei" pitchFamily="34" charset="-122"/>
                <a:ea typeface="Microsoft YaHei" pitchFamily="34" charset="-122"/>
              </a:rPr>
              <a:t>※</a:t>
            </a:r>
            <a:r>
              <a:rPr lang="zh-CN" altLang="en-US" sz="1200" dirty="0">
                <a:latin typeface="Microsoft YaHei" pitchFamily="34" charset="-122"/>
                <a:ea typeface="Microsoft YaHei" pitchFamily="34" charset="-122"/>
              </a:rPr>
              <a:t>必须要先生成担保费收取信</a:t>
            </a:r>
            <a:r>
              <a:rPr lang="ja-JP" altLang="en-US" sz="1200">
                <a:latin typeface="Microsoft YaHei" pitchFamily="34" charset="-122"/>
                <a:ea typeface="Microsoft YaHei" pitchFamily="34" charset="-122"/>
              </a:rPr>
              <a:t>。 </a:t>
            </a:r>
            <a:endParaRPr lang="en-US" altLang="ja-JP" sz="1200"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担保费收取信息删除（一括）</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按照</a:t>
            </a:r>
            <a:r>
              <a:rPr lang="zh-CN" altLang="en-US" u="sng" dirty="0">
                <a:latin typeface="Microsoft YaHei" pitchFamily="34" charset="-122"/>
                <a:ea typeface="Microsoft YaHei" pitchFamily="34" charset="-122"/>
              </a:rPr>
              <a:t>业者</a:t>
            </a:r>
            <a:r>
              <a:rPr lang="zh-CN" altLang="en-US" dirty="0">
                <a:latin typeface="Microsoft YaHei" pitchFamily="34" charset="-122"/>
                <a:ea typeface="Microsoft YaHei" pitchFamily="34" charset="-122"/>
              </a:rPr>
              <a:t>对于已经收取担保费或者手续费的信息情报的删除处理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担保费收取信生成</a:t>
            </a:r>
            <a:r>
              <a:rPr lang="en-US" altLang="zh-TW"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以业者为对象寄出的担保费用收取信的生成处理</a:t>
            </a:r>
            <a:r>
              <a:rPr lang="ja-JP" altLang="en-US">
                <a:latin typeface="Microsoft YaHei" pitchFamily="34" charset="-122"/>
                <a:ea typeface="Microsoft YaHei" pitchFamily="34" charset="-122"/>
              </a:rPr>
              <a:t>。 </a:t>
            </a:r>
          </a:p>
          <a:p>
            <a:r>
              <a:rPr lang="en-US" altLang="ja-JP" dirty="0">
                <a:latin typeface="Microsoft YaHei" pitchFamily="34" charset="-122"/>
                <a:ea typeface="Microsoft YaHei" pitchFamily="34" charset="-122"/>
              </a:rPr>
              <a:t>				</a:t>
            </a:r>
            <a:r>
              <a:rPr lang="en-US" altLang="ja-JP" sz="1200" dirty="0">
                <a:latin typeface="Microsoft YaHei" pitchFamily="34" charset="-122"/>
                <a:ea typeface="Microsoft YaHei" pitchFamily="34" charset="-122"/>
              </a:rPr>
              <a:t>※ </a:t>
            </a:r>
            <a:r>
              <a:rPr lang="zh-CN" altLang="en-US" sz="1200" dirty="0">
                <a:latin typeface="Microsoft YaHei" pitchFamily="34" charset="-122"/>
                <a:ea typeface="Microsoft YaHei" pitchFamily="34" charset="-122"/>
              </a:rPr>
              <a:t>担保费收取确认（一括）处理进行前，必须要先生成担保费收取信。</a:t>
            </a:r>
            <a:endParaRPr lang="en-US" altLang="ja-JP" sz="1200" dirty="0">
              <a:latin typeface="Microsoft YaHei" pitchFamily="34" charset="-122"/>
              <a:ea typeface="Microsoft YaHei"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zh-CN" altLang="en-US" b="0" smtClean="0">
                <a:solidFill>
                  <a:schemeClr val="bg1"/>
                </a:solidFill>
                <a:latin typeface="Microsoft YaHei" pitchFamily="34" charset="-122"/>
                <a:ea typeface="Microsoft YaHei" pitchFamily="34" charset="-122"/>
              </a:rPr>
              <a:t>担保费收取管理</a:t>
            </a:r>
            <a:r>
              <a:rPr lang="ja-JP" altLang="en-US" b="0" smtClean="0">
                <a:solidFill>
                  <a:schemeClr val="bg1"/>
                </a:solidFill>
                <a:latin typeface="Microsoft YaHei" pitchFamily="34" charset="-122"/>
                <a:ea typeface="Microsoft YaHei" pitchFamily="34" charset="-122"/>
              </a:rPr>
              <a:t>（</a:t>
            </a:r>
            <a:r>
              <a:rPr lang="zh-CN" altLang="en-US" b="0" smtClean="0">
                <a:solidFill>
                  <a:schemeClr val="bg1"/>
                </a:solidFill>
                <a:latin typeface="Microsoft YaHei" pitchFamily="34" charset="-122"/>
                <a:ea typeface="Microsoft YaHei" pitchFamily="34" charset="-122"/>
              </a:rPr>
              <a:t>续</a:t>
            </a:r>
            <a:r>
              <a:rPr lang="ja-JP" altLang="en-US" b="0" smtClean="0">
                <a:solidFill>
                  <a:schemeClr val="bg1"/>
                </a:solidFill>
                <a:latin typeface="Microsoft YaHei" pitchFamily="34" charset="-122"/>
                <a:ea typeface="Microsoft YaHei" pitchFamily="34" charset="-122"/>
              </a:rPr>
              <a:t>）</a:t>
            </a:r>
          </a:p>
        </p:txBody>
      </p:sp>
      <p:sp>
        <p:nvSpPr>
          <p:cNvPr id="8195" name="TextBox 2"/>
          <p:cNvSpPr txBox="1">
            <a:spLocks noChangeArrowheads="1"/>
          </p:cNvSpPr>
          <p:nvPr/>
        </p:nvSpPr>
        <p:spPr bwMode="auto">
          <a:xfrm>
            <a:off x="228600" y="1209675"/>
            <a:ext cx="9515475" cy="1046440"/>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dirty="0" smtClean="0">
                <a:latin typeface="Microsoft YaHei" pitchFamily="34" charset="-122"/>
                <a:ea typeface="Microsoft YaHei" pitchFamily="34" charset="-122"/>
              </a:rPr>
              <a:t>担保费收取形式改正</a:t>
            </a:r>
            <a:r>
              <a:rPr lang="en-US" altLang="zh-TW" sz="1800" b="1" dirty="0">
                <a:latin typeface="Microsoft YaHei" pitchFamily="34" charset="-122"/>
                <a:ea typeface="Microsoft YaHei" pitchFamily="34" charset="-122"/>
              </a:rPr>
              <a:t>	</a:t>
            </a:r>
            <a:r>
              <a:rPr lang="ja-JP" altLang="en-US">
                <a:latin typeface="Microsoft YaHei" pitchFamily="34" charset="-122"/>
                <a:ea typeface="Microsoft YaHei" pitchFamily="34" charset="-122"/>
              </a:rPr>
              <a:t>一括</a:t>
            </a:r>
            <a:r>
              <a:rPr lang="zh-CN" altLang="en-US" dirty="0">
                <a:latin typeface="Microsoft YaHei" pitchFamily="34" charset="-122"/>
                <a:ea typeface="Microsoft YaHei" pitchFamily="34" charset="-122"/>
              </a:rPr>
              <a:t>以单独担保申请为对象进行的担保费收取形式的变更处理</a:t>
            </a:r>
            <a:r>
              <a:rPr lang="ja-JP" altLang="en-US">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a:p>
            <a:r>
              <a:rPr lang="en-US" altLang="ja-JP" dirty="0">
                <a:latin typeface="Microsoft YaHei" pitchFamily="34" charset="-122"/>
                <a:ea typeface="Microsoft YaHei" pitchFamily="34" charset="-122"/>
              </a:rPr>
              <a:t>			</a:t>
            </a:r>
            <a:r>
              <a:rPr lang="en-US" altLang="zh-CN" sz="1200" dirty="0">
                <a:latin typeface="Microsoft YaHei" pitchFamily="34" charset="-122"/>
                <a:ea typeface="Microsoft YaHei" pitchFamily="34" charset="-122"/>
              </a:rPr>
              <a:t>※ </a:t>
            </a:r>
            <a:r>
              <a:rPr lang="zh-CN" altLang="en-US" sz="1200" dirty="0">
                <a:latin typeface="Microsoft YaHei" pitchFamily="34" charset="-122"/>
                <a:ea typeface="Microsoft YaHei" pitchFamily="34" charset="-122"/>
              </a:rPr>
              <a:t>一括请求对象：担保费收取信息录入（一括）处理对象；</a:t>
            </a:r>
            <a:endParaRPr lang="en-US" altLang="zh-CN" sz="1200" dirty="0">
              <a:latin typeface="Microsoft YaHei" pitchFamily="34" charset="-122"/>
              <a:ea typeface="Microsoft YaHei" pitchFamily="34" charset="-122"/>
            </a:endParaRPr>
          </a:p>
          <a:p>
            <a:r>
              <a:rPr lang="en-US" altLang="zh-CN" sz="1200" dirty="0">
                <a:latin typeface="Microsoft YaHei" pitchFamily="34" charset="-122"/>
                <a:ea typeface="Microsoft YaHei" pitchFamily="34" charset="-122"/>
              </a:rPr>
              <a:t>			    </a:t>
            </a:r>
            <a:r>
              <a:rPr lang="zh-CN" altLang="en-US" sz="1200" dirty="0">
                <a:latin typeface="Microsoft YaHei" pitchFamily="34" charset="-122"/>
                <a:ea typeface="Microsoft YaHei" pitchFamily="34" charset="-122"/>
              </a:rPr>
              <a:t>一括请求非对象</a:t>
            </a:r>
            <a:r>
              <a:rPr lang="ja-JP" altLang="en-US" sz="1200">
                <a:latin typeface="Microsoft YaHei" pitchFamily="34" charset="-122"/>
                <a:ea typeface="Microsoft YaHei" pitchFamily="34" charset="-122"/>
              </a:rPr>
              <a:t> </a:t>
            </a:r>
            <a:r>
              <a:rPr lang="zh-CN" altLang="en-US" sz="1200" dirty="0">
                <a:latin typeface="Microsoft YaHei" pitchFamily="34" charset="-122"/>
                <a:ea typeface="Microsoft YaHei" pitchFamily="34" charset="-122"/>
              </a:rPr>
              <a:t>：担保费收取信息录入（一括）处理对象外；</a:t>
            </a:r>
            <a:endParaRPr lang="ja-JP" altLang="en-US" sz="1200">
              <a:latin typeface="Microsoft YaHei" pitchFamily="34" charset="-122"/>
              <a:ea typeface="Microsoft YaHei"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zh-CN" altLang="en-US" b="0" smtClean="0">
                <a:solidFill>
                  <a:schemeClr val="bg1"/>
                </a:solidFill>
                <a:latin typeface="Microsoft YaHei" pitchFamily="34" charset="-122"/>
                <a:ea typeface="Microsoft YaHei" pitchFamily="34" charset="-122"/>
              </a:rPr>
              <a:t>担保费返还</a:t>
            </a:r>
            <a:r>
              <a:rPr lang="zh-TW" altLang="en-US" b="0" smtClean="0">
                <a:solidFill>
                  <a:schemeClr val="bg1"/>
                </a:solidFill>
                <a:latin typeface="Microsoft YaHei" pitchFamily="34" charset="-122"/>
                <a:ea typeface="Microsoft YaHei" pitchFamily="34" charset="-122"/>
              </a:rPr>
              <a:t>管理</a:t>
            </a:r>
            <a:endParaRPr lang="ja-JP" altLang="en-US" b="0" smtClean="0">
              <a:solidFill>
                <a:schemeClr val="bg1"/>
              </a:solidFill>
              <a:latin typeface="Microsoft YaHei" pitchFamily="34" charset="-122"/>
              <a:ea typeface="Microsoft YaHei" pitchFamily="34" charset="-122"/>
            </a:endParaRPr>
          </a:p>
        </p:txBody>
      </p:sp>
      <p:sp>
        <p:nvSpPr>
          <p:cNvPr id="9219" name="TextBox 2"/>
          <p:cNvSpPr txBox="1">
            <a:spLocks noChangeArrowheads="1"/>
          </p:cNvSpPr>
          <p:nvPr/>
        </p:nvSpPr>
        <p:spPr bwMode="auto">
          <a:xfrm>
            <a:off x="228600" y="1209675"/>
            <a:ext cx="9515475" cy="1754188"/>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a:latin typeface="Microsoft YaHei" pitchFamily="34" charset="-122"/>
                <a:ea typeface="Microsoft YaHei" pitchFamily="34" charset="-122"/>
              </a:rPr>
              <a:t>转账申请书生成</a:t>
            </a:r>
            <a:r>
              <a:rPr lang="en-US" altLang="ja-JP" dirty="0">
                <a:latin typeface="Microsoft YaHei" pitchFamily="34" charset="-122"/>
                <a:ea typeface="Microsoft YaHei" pitchFamily="34" charset="-122"/>
              </a:rPr>
              <a:t>		</a:t>
            </a:r>
            <a:r>
              <a:rPr lang="zh-CN" altLang="en-US">
                <a:latin typeface="Microsoft YaHei" pitchFamily="34" charset="-122"/>
                <a:ea typeface="Microsoft YaHei" pitchFamily="34" charset="-122"/>
              </a:rPr>
              <a:t>转账申请书生成印刷处理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a:latin typeface="Microsoft YaHei" pitchFamily="34" charset="-122"/>
                <a:ea typeface="Microsoft YaHei" pitchFamily="34" charset="-122"/>
              </a:rPr>
              <a:t>担保费转账确认</a:t>
            </a:r>
            <a:r>
              <a:rPr lang="en-US" altLang="zh-TW" sz="1800" b="1" dirty="0">
                <a:latin typeface="Microsoft YaHei" pitchFamily="34" charset="-122"/>
                <a:ea typeface="Microsoft YaHei" pitchFamily="34" charset="-122"/>
              </a:rPr>
              <a:t>	</a:t>
            </a:r>
            <a:r>
              <a:rPr lang="en-US" altLang="ja-JP" b="1" dirty="0">
                <a:latin typeface="Microsoft YaHei" pitchFamily="34" charset="-122"/>
                <a:ea typeface="Microsoft YaHei" pitchFamily="34" charset="-122"/>
              </a:rPr>
              <a:t>	</a:t>
            </a:r>
            <a:r>
              <a:rPr lang="zh-CN" altLang="en-US">
                <a:latin typeface="Microsoft YaHei" pitchFamily="34" charset="-122"/>
                <a:ea typeface="Microsoft YaHei" pitchFamily="34" charset="-122"/>
              </a:rPr>
              <a:t>转账完了担保费的确认信息录入处理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a:latin typeface="Microsoft YaHei" pitchFamily="34" charset="-122"/>
                <a:ea typeface="Microsoft YaHei" pitchFamily="34" charset="-122"/>
              </a:rPr>
              <a:t>担保费转账确认取消</a:t>
            </a:r>
            <a:r>
              <a:rPr lang="en-US" altLang="zh-TW" dirty="0">
                <a:latin typeface="Microsoft YaHei" pitchFamily="34" charset="-122"/>
                <a:ea typeface="Microsoft YaHei" pitchFamily="34" charset="-122"/>
              </a:rPr>
              <a:t>	</a:t>
            </a:r>
            <a:r>
              <a:rPr lang="zh-CN" altLang="en-US">
                <a:latin typeface="Microsoft YaHei" pitchFamily="34" charset="-122"/>
                <a:ea typeface="Microsoft YaHei" pitchFamily="34" charset="-122"/>
              </a:rPr>
              <a:t>对于已经确认过的转账完了的担保费的确认信息进行的删除处理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zh-CN" altLang="en-US" b="0" smtClean="0">
                <a:solidFill>
                  <a:schemeClr val="bg1"/>
                </a:solidFill>
                <a:latin typeface="Microsoft YaHei" pitchFamily="34" charset="-122"/>
                <a:ea typeface="Microsoft YaHei" pitchFamily="34" charset="-122"/>
              </a:rPr>
              <a:t>贷款条约</a:t>
            </a:r>
            <a:r>
              <a:rPr lang="zh-TW" altLang="en-US" b="0" smtClean="0">
                <a:solidFill>
                  <a:schemeClr val="bg1"/>
                </a:solidFill>
                <a:latin typeface="Microsoft YaHei" pitchFamily="34" charset="-122"/>
                <a:ea typeface="Microsoft YaHei" pitchFamily="34" charset="-122"/>
              </a:rPr>
              <a:t>変更</a:t>
            </a:r>
            <a:endParaRPr lang="ja-JP" altLang="en-US" b="0" smtClean="0">
              <a:solidFill>
                <a:schemeClr val="bg1"/>
              </a:solidFill>
              <a:latin typeface="Microsoft YaHei" pitchFamily="34" charset="-122"/>
              <a:ea typeface="Microsoft YaHei" pitchFamily="34" charset="-122"/>
            </a:endParaRPr>
          </a:p>
        </p:txBody>
      </p:sp>
      <p:sp>
        <p:nvSpPr>
          <p:cNvPr id="10243" name="TextBox 2"/>
          <p:cNvSpPr txBox="1">
            <a:spLocks noChangeArrowheads="1"/>
          </p:cNvSpPr>
          <p:nvPr/>
        </p:nvSpPr>
        <p:spPr bwMode="auto">
          <a:xfrm>
            <a:off x="228600" y="1209675"/>
            <a:ext cx="9515475" cy="4247317"/>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dirty="0">
                <a:latin typeface="Microsoft YaHei" pitchFamily="34" charset="-122"/>
                <a:ea typeface="Microsoft YaHei" pitchFamily="34" charset="-122"/>
              </a:rPr>
              <a:t>模拟贷款条约变更</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担保申请生成后，想要对于贷款的条款进行修改时，进行的模拟操作</a:t>
            </a:r>
            <a:r>
              <a:rPr lang="zh-CN" altLang="en-US" dirty="0" smtClean="0">
                <a:latin typeface="Microsoft YaHei" pitchFamily="34" charset="-122"/>
                <a:ea typeface="Microsoft YaHei" pitchFamily="34" charset="-122"/>
              </a:rPr>
              <a:t>处</a:t>
            </a: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理</a:t>
            </a:r>
            <a:r>
              <a:rPr lang="zh-CN" altLang="en-US" dirty="0">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贷款条约变更</a:t>
            </a:r>
            <a:r>
              <a:rPr lang="en-US" altLang="ja-JP" b="1"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实际贷款条约的修改处理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lvl="1"/>
            <a:r>
              <a:rPr lang="en-US" altLang="ja-JP" dirty="0">
                <a:latin typeface="Microsoft YaHei" pitchFamily="34" charset="-122"/>
                <a:ea typeface="Microsoft YaHei" pitchFamily="34" charset="-122"/>
              </a:rPr>
              <a:t>				</a:t>
            </a:r>
            <a:r>
              <a:rPr lang="en-US" altLang="zh-CN" sz="1200" dirty="0">
                <a:latin typeface="Microsoft YaHei" pitchFamily="34" charset="-122"/>
                <a:ea typeface="Microsoft YaHei" pitchFamily="34" charset="-122"/>
              </a:rPr>
              <a:t>※</a:t>
            </a:r>
            <a:r>
              <a:rPr lang="zh-CN" altLang="en-US" sz="1200" dirty="0">
                <a:latin typeface="Microsoft YaHei" pitchFamily="34" charset="-122"/>
                <a:ea typeface="Microsoft YaHei" pitchFamily="34" charset="-122"/>
              </a:rPr>
              <a:t>与担保申请生成一样，这里的变更处理也是一个假处理，只有在进行</a:t>
            </a:r>
            <a:r>
              <a:rPr lang="zh-CN" altLang="en-US" sz="1200" dirty="0" smtClean="0">
                <a:latin typeface="Microsoft YaHei" pitchFamily="34" charset="-122"/>
                <a:ea typeface="Microsoft YaHei" pitchFamily="34" charset="-122"/>
              </a:rPr>
              <a:t>过审</a:t>
            </a:r>
            <a:r>
              <a:rPr lang="zh-CN" altLang="en-US" sz="1200" dirty="0">
                <a:latin typeface="Microsoft YaHei" pitchFamily="34" charset="-122"/>
                <a:ea typeface="Microsoft YaHei" pitchFamily="34" charset="-122"/>
              </a:rPr>
              <a:t>核之后</a:t>
            </a:r>
            <a:r>
              <a:rPr lang="zh-CN" altLang="en-US" sz="1200" dirty="0" smtClean="0">
                <a:latin typeface="Microsoft YaHei" pitchFamily="34" charset="-122"/>
                <a:ea typeface="Microsoft YaHei" pitchFamily="34" charset="-122"/>
              </a:rPr>
              <a:t>，</a:t>
            </a:r>
            <a:r>
              <a:rPr lang="en-US" altLang="zh-CN" sz="1200" dirty="0" smtClean="0">
                <a:latin typeface="Microsoft YaHei" pitchFamily="34" charset="-122"/>
                <a:ea typeface="Microsoft YaHei" pitchFamily="34" charset="-122"/>
              </a:rPr>
              <a:t>				   </a:t>
            </a:r>
            <a:r>
              <a:rPr lang="zh-CN" altLang="en-US" sz="1200" dirty="0" smtClean="0">
                <a:latin typeface="Microsoft YaHei" pitchFamily="34" charset="-122"/>
                <a:ea typeface="Microsoft YaHei" pitchFamily="34" charset="-122"/>
              </a:rPr>
              <a:t>贷</a:t>
            </a:r>
            <a:r>
              <a:rPr lang="zh-CN" altLang="en-US" sz="1200" dirty="0">
                <a:latin typeface="Microsoft YaHei" pitchFamily="34" charset="-122"/>
                <a:ea typeface="Microsoft YaHei" pitchFamily="34" charset="-122"/>
              </a:rPr>
              <a:t>款的条约才能真正变更成功。</a:t>
            </a:r>
            <a:endParaRPr lang="en-US" altLang="zh-CN" sz="1200" dirty="0">
              <a:latin typeface="Microsoft YaHei" pitchFamily="34" charset="-122"/>
              <a:ea typeface="Microsoft YaHei" pitchFamily="34" charset="-122"/>
            </a:endParaRPr>
          </a:p>
          <a:p>
            <a:pPr lvl="1"/>
            <a:r>
              <a:rPr lang="en-US" altLang="ja-JP" sz="1200" dirty="0">
                <a:latin typeface="Microsoft YaHei" pitchFamily="34" charset="-122"/>
                <a:ea typeface="Microsoft YaHei" pitchFamily="34" charset="-122"/>
              </a:rPr>
              <a:t>				   </a:t>
            </a:r>
            <a:r>
              <a:rPr lang="zh-CN" altLang="en-US" sz="1200" dirty="0">
                <a:latin typeface="Microsoft YaHei" pitchFamily="34" charset="-122"/>
                <a:ea typeface="Microsoft YaHei" pitchFamily="34" charset="-122"/>
              </a:rPr>
              <a:t>（方式</a:t>
            </a:r>
            <a:r>
              <a:rPr lang="en-US" altLang="zh-CN" sz="1200" dirty="0">
                <a:latin typeface="Microsoft YaHei" pitchFamily="34" charset="-122"/>
                <a:ea typeface="Microsoft YaHei" pitchFamily="34" charset="-122"/>
              </a:rPr>
              <a:t>1</a:t>
            </a:r>
            <a:r>
              <a:rPr lang="zh-CN" altLang="en-US" sz="1200" dirty="0">
                <a:latin typeface="Microsoft YaHei" pitchFamily="34" charset="-122"/>
                <a:ea typeface="Microsoft YaHei" pitchFamily="34" charset="-122"/>
              </a:rPr>
              <a:t>：自动审核；方式</a:t>
            </a:r>
            <a:r>
              <a:rPr lang="en-US" altLang="zh-CN" sz="1200" dirty="0">
                <a:latin typeface="Microsoft YaHei" pitchFamily="34" charset="-122"/>
                <a:ea typeface="Microsoft YaHei" pitchFamily="34" charset="-122"/>
              </a:rPr>
              <a:t>2</a:t>
            </a:r>
            <a:r>
              <a:rPr lang="zh-CN" altLang="en-US" sz="1200" dirty="0">
                <a:latin typeface="Microsoft YaHei" pitchFamily="34" charset="-122"/>
                <a:ea typeface="Microsoft YaHei" pitchFamily="34" charset="-122"/>
              </a:rPr>
              <a:t>：手动审核）</a:t>
            </a:r>
            <a:endParaRPr lang="en-US" altLang="ja-JP" sz="1200"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贷款条约变更信息删除</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对于没有审核的贷款条约修改的信息进行的删除处理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贷款条约变更信息审核</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对于还没有审核的贷款条约变更信息进行的审核处理。</a:t>
            </a:r>
            <a:r>
              <a:rPr lang="ja-JP" altLang="en-US">
                <a:latin typeface="Microsoft YaHei" pitchFamily="34" charset="-122"/>
                <a:ea typeface="Microsoft YaHei" pitchFamily="34" charset="-122"/>
              </a:rPr>
              <a:t>通常</a:t>
            </a:r>
            <a:r>
              <a:rPr lang="zh-CN" altLang="en-US" dirty="0">
                <a:latin typeface="Microsoft YaHei" pitchFamily="34" charset="-122"/>
                <a:ea typeface="Microsoft YaHei" pitchFamily="34" charset="-122"/>
              </a:rPr>
              <a:t>应该是自</a:t>
            </a:r>
            <a:r>
              <a:rPr lang="zh-CN" altLang="en-US" dirty="0" smtClean="0">
                <a:latin typeface="Microsoft YaHei" pitchFamily="34" charset="-122"/>
                <a:ea typeface="Microsoft YaHei" pitchFamily="34" charset="-122"/>
              </a:rPr>
              <a:t>动</a:t>
            </a: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审核</a:t>
            </a:r>
            <a:r>
              <a:rPr lang="zh-CN" altLang="en-US" dirty="0">
                <a:latin typeface="Microsoft YaHei" pitchFamily="34" charset="-122"/>
                <a:ea typeface="Microsoft YaHei" pitchFamily="34" charset="-122"/>
              </a:rPr>
              <a:t>的，但是当自动审核中出现错误需要强制手动审核时就需要通过</a:t>
            </a:r>
            <a:r>
              <a:rPr lang="zh-CN" altLang="en-US" dirty="0" smtClean="0">
                <a:latin typeface="Microsoft YaHei" pitchFamily="34" charset="-122"/>
                <a:ea typeface="Microsoft YaHei" pitchFamily="34" charset="-122"/>
              </a:rPr>
              <a:t>这</a:t>
            </a: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个机能</a:t>
            </a:r>
            <a:r>
              <a:rPr lang="zh-CN" altLang="en-US" dirty="0">
                <a:latin typeface="Microsoft YaHei" pitchFamily="34" charset="-122"/>
                <a:ea typeface="Microsoft YaHei" pitchFamily="34" charset="-122"/>
              </a:rPr>
              <a:t>来实行</a:t>
            </a:r>
            <a:r>
              <a:rPr lang="zh-CN" altLang="en-US" dirty="0" smtClean="0">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zh-CN" altLang="en-US" b="0" dirty="0" smtClean="0">
                <a:solidFill>
                  <a:schemeClr val="bg1"/>
                </a:solidFill>
                <a:latin typeface="Microsoft YaHei" pitchFamily="34" charset="-122"/>
                <a:ea typeface="Microsoft YaHei" pitchFamily="34" charset="-122"/>
              </a:rPr>
              <a:t>目录</a:t>
            </a:r>
            <a:endParaRPr kumimoji="1" lang="ja-JP" altLang="en-US" b="0">
              <a:solidFill>
                <a:schemeClr val="bg1"/>
              </a:solidFill>
              <a:latin typeface="Microsoft YaHei" pitchFamily="34" charset="-122"/>
              <a:ea typeface="Microsoft YaHei" pitchFamily="34" charset="-122"/>
            </a:endParaRPr>
          </a:p>
        </p:txBody>
      </p:sp>
      <p:sp>
        <p:nvSpPr>
          <p:cNvPr id="3" name="Content Placeholder 2"/>
          <p:cNvSpPr>
            <a:spLocks noGrp="1"/>
          </p:cNvSpPr>
          <p:nvPr>
            <p:ph idx="1"/>
          </p:nvPr>
        </p:nvSpPr>
        <p:spPr>
          <a:xfrm>
            <a:off x="933450" y="990600"/>
            <a:ext cx="7658100" cy="5410200"/>
          </a:xfrm>
        </p:spPr>
        <p:txBody>
          <a:bodyPr/>
          <a:lstStyle/>
          <a:p>
            <a:pPr marL="0" indent="-514350">
              <a:buNone/>
            </a:pPr>
            <a:r>
              <a:rPr lang="zh-CN" altLang="en-US" sz="1800" dirty="0" smtClean="0">
                <a:latin typeface="Microsoft YaHei" pitchFamily="34" charset="-122"/>
                <a:ea typeface="Microsoft YaHei" pitchFamily="34" charset="-122"/>
              </a:rPr>
              <a:t>摘要</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2" action="ppaction://hlinksldjump"/>
              </a:rPr>
              <a:t>5</a:t>
            </a:r>
            <a:endParaRPr lang="en-US" altLang="zh-CN" sz="1800" dirty="0" smtClean="0">
              <a:latin typeface="Microsoft YaHei" pitchFamily="34" charset="-122"/>
              <a:ea typeface="Microsoft YaHei" pitchFamily="34" charset="-122"/>
            </a:endParaRPr>
          </a:p>
          <a:p>
            <a:pPr marL="0" indent="-514350">
              <a:buNone/>
            </a:pPr>
            <a:r>
              <a:rPr lang="zh-CN" altLang="en-US" sz="1800" dirty="0" smtClean="0">
                <a:latin typeface="Microsoft YaHei" pitchFamily="34" charset="-122"/>
                <a:ea typeface="Microsoft YaHei" pitchFamily="34" charset="-122"/>
              </a:rPr>
              <a:t>什么是</a:t>
            </a:r>
            <a:r>
              <a:rPr lang="en-US" altLang="zh-CN" sz="1800" dirty="0" smtClean="0">
                <a:latin typeface="Microsoft YaHei" pitchFamily="34" charset="-122"/>
                <a:ea typeface="Microsoft YaHei" pitchFamily="34" charset="-122"/>
              </a:rPr>
              <a:t>RB						</a:t>
            </a:r>
            <a:r>
              <a:rPr lang="en-US" altLang="ja-JP" sz="1800" dirty="0" smtClean="0">
                <a:latin typeface="Microsoft YaHei" pitchFamily="34" charset="-122"/>
                <a:ea typeface="Microsoft YaHei" pitchFamily="34" charset="-122"/>
                <a:hlinkClick r:id="rId3" action="ppaction://hlinksldjump"/>
              </a:rPr>
              <a:t>6</a:t>
            </a:r>
            <a:endParaRPr lang="en-US" altLang="zh-CN" sz="1800" dirty="0" smtClean="0">
              <a:latin typeface="Microsoft YaHei" pitchFamily="34" charset="-122"/>
              <a:ea typeface="Microsoft YaHei" pitchFamily="34" charset="-122"/>
            </a:endParaRPr>
          </a:p>
          <a:p>
            <a:pPr marL="0" indent="-514350">
              <a:buNone/>
            </a:pPr>
            <a:r>
              <a:rPr lang="zh-CN" altLang="en-US" sz="1800" dirty="0" smtClean="0">
                <a:latin typeface="Microsoft YaHei" pitchFamily="34" charset="-122"/>
                <a:ea typeface="Microsoft YaHei" pitchFamily="34" charset="-122"/>
              </a:rPr>
              <a:t>担保管理以及断供清偿管理系统的特点</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4" action="ppaction://hlinksldjump"/>
              </a:rPr>
              <a:t>10</a:t>
            </a:r>
            <a:endParaRPr lang="en-US" altLang="zh-CN" sz="1800" dirty="0" smtClean="0">
              <a:latin typeface="Microsoft YaHei" pitchFamily="34" charset="-122"/>
              <a:ea typeface="Microsoft YaHei" pitchFamily="34" charset="-122"/>
            </a:endParaRPr>
          </a:p>
          <a:p>
            <a:pPr marL="0" indent="-514350">
              <a:buNone/>
            </a:pPr>
            <a:r>
              <a:rPr lang="zh-CN" altLang="en-US" sz="1800" dirty="0" smtClean="0">
                <a:latin typeface="Microsoft YaHei" pitchFamily="34" charset="-122"/>
                <a:ea typeface="Microsoft YaHei" pitchFamily="34" charset="-122"/>
              </a:rPr>
              <a:t>个人信贷系统业务处理流程</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5" action="ppaction://hlinksldjump"/>
              </a:rPr>
              <a:t>11</a:t>
            </a:r>
            <a:endParaRPr lang="en-US" altLang="zh-CN" sz="1800" dirty="0" smtClean="0">
              <a:latin typeface="Microsoft YaHei" pitchFamily="34" charset="-122"/>
              <a:ea typeface="Microsoft YaHei" pitchFamily="34" charset="-122"/>
            </a:endParaRPr>
          </a:p>
          <a:p>
            <a:pPr marL="0" indent="-514350">
              <a:buNone/>
            </a:pPr>
            <a:r>
              <a:rPr lang="zh-CN" altLang="en-US" sz="1800" dirty="0" smtClean="0">
                <a:latin typeface="Microsoft YaHei" pitchFamily="34" charset="-122"/>
                <a:ea typeface="Microsoft YaHei" pitchFamily="34" charset="-122"/>
              </a:rPr>
              <a:t>担保管理</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6" action="ppaction://hlinksldjump"/>
              </a:rPr>
              <a:t>12</a:t>
            </a:r>
            <a:endParaRPr lang="en-US" altLang="zh-CN" sz="1800" dirty="0" smtClean="0">
              <a:latin typeface="Microsoft YaHei" pitchFamily="34" charset="-122"/>
              <a:ea typeface="Microsoft YaHei" pitchFamily="34" charset="-122"/>
            </a:endParaRPr>
          </a:p>
          <a:p>
            <a:pPr marL="0" indent="-514350">
              <a:buNone/>
            </a:pPr>
            <a:r>
              <a:rPr lang="en-US" altLang="zh-CN" sz="1800" dirty="0" smtClean="0">
                <a:latin typeface="Microsoft YaHei" pitchFamily="34" charset="-122"/>
                <a:ea typeface="Microsoft YaHei" pitchFamily="34" charset="-122"/>
              </a:rPr>
              <a:t>	</a:t>
            </a:r>
            <a:r>
              <a:rPr lang="zh-CN" altLang="en-US" sz="1800" dirty="0" smtClean="0">
                <a:latin typeface="Microsoft YaHei" pitchFamily="34" charset="-122"/>
                <a:ea typeface="Microsoft YaHei" pitchFamily="34" charset="-122"/>
              </a:rPr>
              <a:t>担保申请生成</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7" action="ppaction://hlinksldjump"/>
              </a:rPr>
              <a:t>13</a:t>
            </a:r>
            <a:endParaRPr lang="en-US" altLang="zh-CN" sz="1800" dirty="0" smtClean="0">
              <a:latin typeface="Microsoft YaHei" pitchFamily="34" charset="-122"/>
              <a:ea typeface="Microsoft YaHei" pitchFamily="34" charset="-122"/>
            </a:endParaRPr>
          </a:p>
          <a:p>
            <a:pPr marL="0" indent="-514350">
              <a:buNone/>
            </a:pPr>
            <a:r>
              <a:rPr lang="en-US" altLang="zh-CN" sz="1800" dirty="0" smtClean="0">
                <a:latin typeface="Microsoft YaHei" pitchFamily="34" charset="-122"/>
                <a:ea typeface="Microsoft YaHei" pitchFamily="34" charset="-122"/>
              </a:rPr>
              <a:t>	</a:t>
            </a:r>
            <a:r>
              <a:rPr lang="zh-CN" altLang="en-US" sz="1800" dirty="0" smtClean="0">
                <a:latin typeface="Microsoft YaHei" pitchFamily="34" charset="-122"/>
                <a:ea typeface="Microsoft YaHei" pitchFamily="34" charset="-122"/>
              </a:rPr>
              <a:t>担保申请管理</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8" action="ppaction://hlinksldjump"/>
              </a:rPr>
              <a:t>14</a:t>
            </a:r>
            <a:endParaRPr lang="en-US" altLang="zh-CN" sz="1800" dirty="0" smtClean="0">
              <a:latin typeface="Microsoft YaHei" pitchFamily="34" charset="-122"/>
              <a:ea typeface="Microsoft YaHei" pitchFamily="34" charset="-122"/>
            </a:endParaRPr>
          </a:p>
          <a:p>
            <a:pPr marL="0" indent="-514350">
              <a:buNone/>
            </a:pPr>
            <a:r>
              <a:rPr lang="en-US" altLang="zh-CN" sz="1800" dirty="0" smtClean="0">
                <a:latin typeface="Microsoft YaHei" pitchFamily="34" charset="-122"/>
                <a:ea typeface="Microsoft YaHei" pitchFamily="34" charset="-122"/>
              </a:rPr>
              <a:t>	</a:t>
            </a:r>
            <a:r>
              <a:rPr lang="zh-CN" altLang="en-US" sz="1800" dirty="0" smtClean="0">
                <a:latin typeface="Microsoft YaHei" pitchFamily="34" charset="-122"/>
                <a:ea typeface="Microsoft YaHei" pitchFamily="34" charset="-122"/>
              </a:rPr>
              <a:t>贷款完成管理</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9" action="ppaction://hlinksldjump"/>
              </a:rPr>
              <a:t>15</a:t>
            </a:r>
            <a:endParaRPr lang="en-US" altLang="zh-CN" sz="1800" dirty="0" smtClean="0">
              <a:latin typeface="Microsoft YaHei" pitchFamily="34" charset="-122"/>
              <a:ea typeface="Microsoft YaHei" pitchFamily="34" charset="-122"/>
            </a:endParaRPr>
          </a:p>
          <a:p>
            <a:pPr marL="0" indent="-514350">
              <a:buNone/>
            </a:pPr>
            <a:r>
              <a:rPr lang="en-US" altLang="zh-CN" sz="1800" dirty="0" smtClean="0">
                <a:latin typeface="Microsoft YaHei" pitchFamily="34" charset="-122"/>
                <a:ea typeface="Microsoft YaHei" pitchFamily="34" charset="-122"/>
              </a:rPr>
              <a:t>	</a:t>
            </a:r>
            <a:r>
              <a:rPr lang="zh-CN" altLang="en-US" sz="1800" dirty="0" smtClean="0">
                <a:latin typeface="Microsoft YaHei" pitchFamily="34" charset="-122"/>
                <a:ea typeface="Microsoft YaHei" pitchFamily="34" charset="-122"/>
              </a:rPr>
              <a:t>担保费收取管理</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10" action="ppaction://hlinksldjump"/>
              </a:rPr>
              <a:t>16</a:t>
            </a:r>
            <a:endParaRPr lang="en-US" altLang="zh-CN" sz="1800" dirty="0" smtClean="0">
              <a:latin typeface="Microsoft YaHei" pitchFamily="34" charset="-122"/>
              <a:ea typeface="Microsoft YaHei" pitchFamily="34" charset="-122"/>
            </a:endParaRPr>
          </a:p>
          <a:p>
            <a:pPr marL="0" indent="-514350">
              <a:buNone/>
            </a:pPr>
            <a:r>
              <a:rPr lang="en-US" altLang="zh-CN" sz="1800" dirty="0" smtClean="0">
                <a:latin typeface="Microsoft YaHei" pitchFamily="34" charset="-122"/>
                <a:ea typeface="Microsoft YaHei" pitchFamily="34" charset="-122"/>
              </a:rPr>
              <a:t>	</a:t>
            </a:r>
            <a:r>
              <a:rPr lang="zh-CN" altLang="en-US" sz="1800" dirty="0" smtClean="0">
                <a:latin typeface="Microsoft YaHei" pitchFamily="34" charset="-122"/>
                <a:ea typeface="Microsoft YaHei" pitchFamily="34" charset="-122"/>
              </a:rPr>
              <a:t>担保费返还管理</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11" action="ppaction://hlinksldjump"/>
              </a:rPr>
              <a:t>18</a:t>
            </a:r>
            <a:endParaRPr lang="en-US" altLang="zh-CN" sz="1800" dirty="0" smtClean="0">
              <a:latin typeface="Microsoft YaHei" pitchFamily="34" charset="-122"/>
              <a:ea typeface="Microsoft YaHei" pitchFamily="34" charset="-122"/>
            </a:endParaRPr>
          </a:p>
          <a:p>
            <a:pPr marL="0" indent="-514350">
              <a:buNone/>
            </a:pPr>
            <a:r>
              <a:rPr lang="en-US" altLang="zh-CN" sz="1800" dirty="0" smtClean="0">
                <a:latin typeface="Microsoft YaHei" pitchFamily="34" charset="-122"/>
                <a:ea typeface="Microsoft YaHei" pitchFamily="34" charset="-122"/>
              </a:rPr>
              <a:t>	</a:t>
            </a:r>
            <a:r>
              <a:rPr lang="zh-CN" altLang="en-US" sz="1800" dirty="0" smtClean="0">
                <a:latin typeface="Microsoft YaHei" pitchFamily="34" charset="-122"/>
                <a:ea typeface="Microsoft YaHei" pitchFamily="34" charset="-122"/>
              </a:rPr>
              <a:t>贷款条约变更</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12" action="ppaction://hlinksldjump"/>
              </a:rPr>
              <a:t>19</a:t>
            </a:r>
            <a:endParaRPr lang="en-US" altLang="zh-CN" sz="1800" dirty="0" smtClean="0">
              <a:latin typeface="Microsoft YaHei" pitchFamily="34" charset="-122"/>
              <a:ea typeface="Microsoft YaHei" pitchFamily="34" charset="-122"/>
            </a:endParaRPr>
          </a:p>
          <a:p>
            <a:pPr marL="0" indent="-514350">
              <a:buNone/>
            </a:pPr>
            <a:r>
              <a:rPr lang="en-US" altLang="zh-CN" sz="1800" dirty="0" smtClean="0">
                <a:latin typeface="Microsoft YaHei" pitchFamily="34" charset="-122"/>
                <a:ea typeface="Microsoft YaHei" pitchFamily="34" charset="-122"/>
              </a:rPr>
              <a:t>	</a:t>
            </a:r>
            <a:r>
              <a:rPr lang="zh-CN" altLang="en-US" sz="1800" dirty="0" smtClean="0">
                <a:latin typeface="Microsoft YaHei" pitchFamily="34" charset="-122"/>
                <a:ea typeface="Microsoft YaHei" pitchFamily="34" charset="-122"/>
              </a:rPr>
              <a:t>统计报表</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13" action="ppaction://hlinksldjump"/>
              </a:rPr>
              <a:t>21</a:t>
            </a:r>
            <a:endParaRPr lang="en-US" altLang="zh-CN" sz="1800" dirty="0" smtClean="0">
              <a:latin typeface="Microsoft YaHei" pitchFamily="34" charset="-122"/>
              <a:ea typeface="Microsoft YaHei" pitchFamily="34" charset="-122"/>
            </a:endParaRPr>
          </a:p>
          <a:p>
            <a:pPr marL="0" indent="-514350">
              <a:buNone/>
            </a:pPr>
            <a:r>
              <a:rPr lang="en-US" altLang="zh-CN" sz="1800" dirty="0" smtClean="0">
                <a:latin typeface="Microsoft YaHei" pitchFamily="34" charset="-122"/>
                <a:ea typeface="Microsoft YaHei" pitchFamily="34" charset="-122"/>
              </a:rPr>
              <a:t>	</a:t>
            </a:r>
            <a:r>
              <a:rPr lang="zh-CN" altLang="en-US" sz="1800" dirty="0" smtClean="0">
                <a:latin typeface="Microsoft YaHei" pitchFamily="34" charset="-122"/>
                <a:ea typeface="Microsoft YaHei" pitchFamily="34" charset="-122"/>
              </a:rPr>
              <a:t>进度管理</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14" action="ppaction://hlinksldjump"/>
              </a:rPr>
              <a:t>22</a:t>
            </a:r>
            <a:endParaRPr lang="en-US" altLang="zh-CN" sz="1800" dirty="0" smtClean="0">
              <a:latin typeface="Microsoft YaHei" pitchFamily="34" charset="-122"/>
              <a:ea typeface="Microsoft YaHei" pitchFamily="34"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zh-CN" altLang="en-US" b="0" smtClean="0">
                <a:solidFill>
                  <a:schemeClr val="bg1"/>
                </a:solidFill>
                <a:latin typeface="Microsoft YaHei" pitchFamily="34" charset="-122"/>
                <a:ea typeface="Microsoft YaHei" pitchFamily="34" charset="-122"/>
              </a:rPr>
              <a:t>贷款条约变更</a:t>
            </a:r>
            <a:r>
              <a:rPr lang="ja-JP" altLang="en-US" b="0" smtClean="0">
                <a:solidFill>
                  <a:schemeClr val="bg1"/>
                </a:solidFill>
                <a:latin typeface="Microsoft YaHei" pitchFamily="34" charset="-122"/>
                <a:ea typeface="Microsoft YaHei" pitchFamily="34" charset="-122"/>
              </a:rPr>
              <a:t>（</a:t>
            </a:r>
            <a:r>
              <a:rPr lang="zh-CN" altLang="en-US" b="0" smtClean="0">
                <a:solidFill>
                  <a:schemeClr val="bg1"/>
                </a:solidFill>
                <a:latin typeface="Microsoft YaHei" pitchFamily="34" charset="-122"/>
                <a:ea typeface="Microsoft YaHei" pitchFamily="34" charset="-122"/>
              </a:rPr>
              <a:t>续</a:t>
            </a:r>
            <a:r>
              <a:rPr lang="ja-JP" altLang="en-US" b="0" smtClean="0">
                <a:solidFill>
                  <a:schemeClr val="bg1"/>
                </a:solidFill>
                <a:latin typeface="Microsoft YaHei" pitchFamily="34" charset="-122"/>
                <a:ea typeface="Microsoft YaHei" pitchFamily="34" charset="-122"/>
              </a:rPr>
              <a:t>）</a:t>
            </a:r>
          </a:p>
        </p:txBody>
      </p:sp>
      <p:sp>
        <p:nvSpPr>
          <p:cNvPr id="11267" name="TextBox 2"/>
          <p:cNvSpPr txBox="1">
            <a:spLocks noChangeArrowheads="1"/>
          </p:cNvSpPr>
          <p:nvPr/>
        </p:nvSpPr>
        <p:spPr bwMode="auto">
          <a:xfrm>
            <a:off x="228600" y="1209675"/>
            <a:ext cx="9515475" cy="3477875"/>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dirty="0" smtClean="0">
                <a:latin typeface="Microsoft YaHei" pitchFamily="34" charset="-122"/>
                <a:ea typeface="Microsoft YaHei" pitchFamily="34" charset="-122"/>
              </a:rPr>
              <a:t>贷款条约变更审核信息删除</a:t>
            </a:r>
            <a:r>
              <a:rPr lang="en-US" altLang="ja-JP" sz="1800"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对于审核完了后的贷款条约变更信息进行的审核前状态的恢</a:t>
            </a: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复处理</a:t>
            </a:r>
            <a:r>
              <a:rPr lang="ja-JP" altLang="en-US" smtClean="0">
                <a:latin typeface="Microsoft YaHei" pitchFamily="34" charset="-122"/>
                <a:ea typeface="Microsoft YaHei" pitchFamily="34" charset="-122"/>
              </a:rPr>
              <a:t>。  </a:t>
            </a:r>
            <a:endParaRPr lang="en-US" altLang="zh-CN" dirty="0" smtClean="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smtClean="0">
                <a:latin typeface="Microsoft YaHei" pitchFamily="34" charset="-122"/>
                <a:ea typeface="Microsoft YaHei" pitchFamily="34" charset="-122"/>
              </a:rPr>
              <a:t>贷款条约变更信息一览表示</a:t>
            </a:r>
            <a:r>
              <a:rPr lang="ja-JP" altLang="en-US" sz="1800" b="1" smtClean="0">
                <a:latin typeface="Microsoft YaHei" pitchFamily="34" charset="-122"/>
                <a:ea typeface="Microsoft YaHei" pitchFamily="34" charset="-122"/>
              </a:rPr>
              <a:t>・</a:t>
            </a:r>
            <a:r>
              <a:rPr lang="zh-CN" altLang="en-US" sz="1800" b="1" dirty="0" smtClean="0">
                <a:latin typeface="Microsoft YaHei" pitchFamily="34" charset="-122"/>
                <a:ea typeface="Microsoft YaHei" pitchFamily="34" charset="-122"/>
              </a:rPr>
              <a:t>通知书生成</a:t>
            </a:r>
            <a:r>
              <a:rPr lang="en-US" altLang="ja-JP" dirty="0" smtClean="0">
                <a:latin typeface="Microsoft YaHei" pitchFamily="34" charset="-122"/>
                <a:ea typeface="Microsoft YaHei" pitchFamily="34" charset="-122"/>
              </a:rPr>
              <a:t>	</a:t>
            </a:r>
            <a:r>
              <a:rPr lang="ja-JP" altLang="en-US" smtClean="0">
                <a:latin typeface="Microsoft YaHei" pitchFamily="34" charset="-122"/>
                <a:ea typeface="Microsoft YaHei" pitchFamily="34" charset="-122"/>
              </a:rPr>
              <a:t>保証</a:t>
            </a:r>
            <a:r>
              <a:rPr lang="zh-CN" altLang="en-US" dirty="0" smtClean="0">
                <a:latin typeface="Microsoft YaHei" pitchFamily="34" charset="-122"/>
                <a:ea typeface="Microsoft YaHei" pitchFamily="34" charset="-122"/>
              </a:rPr>
              <a:t>贷款条约变更审核完成的担保申请进行的表示处理。以</a:t>
            </a: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及，根据检索条件的设定，进行通知书（已经转账的应该返</a:t>
            </a: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还的担保费的说明、需要追加的担保费的说明）的生成处理。</a:t>
            </a:r>
            <a:endParaRPr lang="en-US" altLang="ja-JP" dirty="0" smtClean="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smtClean="0">
                <a:latin typeface="Microsoft YaHei" pitchFamily="34" charset="-122"/>
                <a:ea typeface="Microsoft YaHei" pitchFamily="34" charset="-122"/>
              </a:rPr>
              <a:t>贷</a:t>
            </a:r>
            <a:r>
              <a:rPr lang="zh-CN" altLang="en-US" sz="1800" b="1" dirty="0">
                <a:latin typeface="Microsoft YaHei" pitchFamily="34" charset="-122"/>
                <a:ea typeface="Microsoft YaHei" pitchFamily="34" charset="-122"/>
              </a:rPr>
              <a:t>款条约变更未审核信息一览表示</a:t>
            </a:r>
            <a:r>
              <a:rPr lang="en-US" altLang="ja-JP" sz="1800" b="1"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贷款条约变更审查中未能通过的，或者还没有做审查处理的，</a:t>
            </a:r>
            <a:r>
              <a:rPr lang="en-US" altLang="zh-CN"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所有贷款条约变更信息进行的表示处理。</a:t>
            </a:r>
            <a:endParaRPr lang="ja-JP" altLang="en-US">
              <a:latin typeface="Microsoft YaHei" pitchFamily="34" charset="-122"/>
              <a:ea typeface="Microsoft YaHei"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zh-CN" altLang="en-US" b="0" smtClean="0">
                <a:solidFill>
                  <a:schemeClr val="bg1"/>
                </a:solidFill>
                <a:latin typeface="Microsoft YaHei" pitchFamily="34" charset="-122"/>
                <a:ea typeface="Microsoft YaHei" pitchFamily="34" charset="-122"/>
              </a:rPr>
              <a:t>统计报表</a:t>
            </a:r>
            <a:endParaRPr lang="ja-JP" altLang="en-US" b="0" smtClean="0">
              <a:solidFill>
                <a:schemeClr val="bg1"/>
              </a:solidFill>
              <a:latin typeface="Microsoft YaHei" pitchFamily="34" charset="-122"/>
              <a:ea typeface="Microsoft YaHei" pitchFamily="34" charset="-122"/>
            </a:endParaRPr>
          </a:p>
        </p:txBody>
      </p:sp>
      <p:sp>
        <p:nvSpPr>
          <p:cNvPr id="12291" name="TextBox 2"/>
          <p:cNvSpPr txBox="1">
            <a:spLocks noChangeArrowheads="1"/>
          </p:cNvSpPr>
          <p:nvPr/>
        </p:nvSpPr>
        <p:spPr bwMode="auto">
          <a:xfrm>
            <a:off x="228600" y="1209675"/>
            <a:ext cx="9515475" cy="3416300"/>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a:latin typeface="Microsoft YaHei" pitchFamily="34" charset="-122"/>
                <a:ea typeface="Microsoft YaHei" pitchFamily="34" charset="-122"/>
              </a:rPr>
              <a:t>统计实行</a:t>
            </a:r>
            <a:r>
              <a:rPr lang="en-US" altLang="ja-JP" dirty="0">
                <a:latin typeface="Microsoft YaHei" pitchFamily="34" charset="-122"/>
                <a:ea typeface="Microsoft YaHei" pitchFamily="34" charset="-122"/>
              </a:rPr>
              <a:t>			</a:t>
            </a:r>
            <a:r>
              <a:rPr lang="zh-CN" altLang="en-US">
                <a:latin typeface="Microsoft YaHei" pitchFamily="34" charset="-122"/>
                <a:ea typeface="Microsoft YaHei" pitchFamily="34" charset="-122"/>
              </a:rPr>
              <a:t>月末结清未还贷金额以及担保费的统计处理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a:latin typeface="Microsoft YaHei" pitchFamily="34" charset="-122"/>
                <a:ea typeface="Microsoft YaHei" pitchFamily="34" charset="-122"/>
              </a:rPr>
              <a:t>担保费统计表</a:t>
            </a:r>
            <a:r>
              <a:rPr lang="en-US" altLang="ja-JP" b="1" dirty="0">
                <a:latin typeface="Microsoft YaHei" pitchFamily="34" charset="-122"/>
                <a:ea typeface="Microsoft YaHei" pitchFamily="34" charset="-122"/>
              </a:rPr>
              <a:t>			</a:t>
            </a:r>
            <a:r>
              <a:rPr lang="zh-CN" altLang="en-US">
                <a:latin typeface="Microsoft YaHei" pitchFamily="34" charset="-122"/>
                <a:ea typeface="Microsoft YaHei" pitchFamily="34" charset="-122"/>
              </a:rPr>
              <a:t>指定期间内的担保费统计结果的表示处理。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a:latin typeface="Microsoft YaHei" pitchFamily="34" charset="-122"/>
                <a:ea typeface="Microsoft YaHei" pitchFamily="34" charset="-122"/>
              </a:rPr>
              <a:t>未还贷金额统计表</a:t>
            </a:r>
            <a:r>
              <a:rPr lang="en-US" altLang="ja-JP" dirty="0">
                <a:latin typeface="Microsoft YaHei" pitchFamily="34" charset="-122"/>
                <a:ea typeface="Microsoft YaHei" pitchFamily="34" charset="-122"/>
              </a:rPr>
              <a:t>		</a:t>
            </a:r>
            <a:r>
              <a:rPr lang="zh-CN" altLang="en-US">
                <a:latin typeface="Microsoft YaHei" pitchFamily="34" charset="-122"/>
                <a:ea typeface="Microsoft YaHei" pitchFamily="34" charset="-122"/>
              </a:rPr>
              <a:t>指定期间内的未还贷金额统计结果的表示处理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a:latin typeface="Microsoft YaHei" pitchFamily="34" charset="-122"/>
                <a:ea typeface="Microsoft YaHei" pitchFamily="34" charset="-122"/>
              </a:rPr>
              <a:t>担保费算出书</a:t>
            </a:r>
            <a:r>
              <a:rPr lang="en-US" altLang="ja-JP" dirty="0">
                <a:latin typeface="Microsoft YaHei" pitchFamily="34" charset="-122"/>
                <a:ea typeface="Microsoft YaHei" pitchFamily="34" charset="-122"/>
              </a:rPr>
              <a:t>			</a:t>
            </a:r>
            <a:r>
              <a:rPr lang="zh-CN" altLang="en-US">
                <a:latin typeface="Microsoft YaHei" pitchFamily="34" charset="-122"/>
                <a:ea typeface="Microsoft YaHei" pitchFamily="34" charset="-122"/>
              </a:rPr>
              <a:t>每月按照商品统计的担保费以及未付担保费的表示处理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a:latin typeface="Microsoft YaHei" pitchFamily="34" charset="-122"/>
                <a:ea typeface="Microsoft YaHei" pitchFamily="34" charset="-122"/>
              </a:rPr>
              <a:t>指定月未还贷金额统计</a:t>
            </a:r>
            <a:r>
              <a:rPr lang="en-US" altLang="ja-JP" dirty="0">
                <a:latin typeface="Microsoft YaHei" pitchFamily="34" charset="-122"/>
                <a:ea typeface="Microsoft YaHei" pitchFamily="34" charset="-122"/>
              </a:rPr>
              <a:t>		</a:t>
            </a:r>
            <a:r>
              <a:rPr lang="zh-CN" altLang="en-US">
                <a:latin typeface="Microsoft YaHei" pitchFamily="34" charset="-122"/>
                <a:ea typeface="Microsoft YaHei" pitchFamily="34" charset="-122"/>
              </a:rPr>
              <a:t>指定月的未结清担保申请、总担保额、未还贷金额的统计表示处理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a:latin typeface="Microsoft YaHei" pitchFamily="34" charset="-122"/>
                <a:ea typeface="Microsoft YaHei" pitchFamily="34" charset="-122"/>
              </a:rPr>
              <a:t>未还担保费按月变更表</a:t>
            </a:r>
            <a:r>
              <a:rPr lang="en-US" altLang="zh-TW" dirty="0">
                <a:latin typeface="Microsoft YaHei" pitchFamily="34" charset="-122"/>
                <a:ea typeface="Microsoft YaHei" pitchFamily="34" charset="-122"/>
              </a:rPr>
              <a:t>		</a:t>
            </a:r>
            <a:r>
              <a:rPr lang="zh-CN" altLang="en-US">
                <a:latin typeface="Microsoft YaHei" pitchFamily="34" charset="-122"/>
                <a:ea typeface="Microsoft YaHei" pitchFamily="34" charset="-122"/>
              </a:rPr>
              <a:t>按照商品</a:t>
            </a:r>
            <a:r>
              <a:rPr lang="en-US" altLang="zh-CN" dirty="0">
                <a:latin typeface="Microsoft YaHei" pitchFamily="34" charset="-122"/>
                <a:ea typeface="Microsoft YaHei" pitchFamily="34" charset="-122"/>
              </a:rPr>
              <a:t>+</a:t>
            </a:r>
            <a:r>
              <a:rPr lang="zh-CN" altLang="en-US">
                <a:latin typeface="Microsoft YaHei" pitchFamily="34" charset="-122"/>
                <a:ea typeface="Microsoft YaHei" pitchFamily="34" charset="-122"/>
              </a:rPr>
              <a:t>担保费率对于未还担保费的统计处理</a:t>
            </a:r>
            <a:r>
              <a:rPr lang="ja-JP" altLang="en-US">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zh-CN" altLang="en-US" b="0" smtClean="0">
                <a:solidFill>
                  <a:schemeClr val="bg1"/>
                </a:solidFill>
                <a:latin typeface="Microsoft YaHei" pitchFamily="34" charset="-122"/>
                <a:ea typeface="Microsoft YaHei" pitchFamily="34" charset="-122"/>
              </a:rPr>
              <a:t>进度管理</a:t>
            </a:r>
            <a:endParaRPr lang="ja-JP" altLang="en-US" b="0" smtClean="0">
              <a:solidFill>
                <a:schemeClr val="bg1"/>
              </a:solidFill>
              <a:latin typeface="Microsoft YaHei" pitchFamily="34" charset="-122"/>
              <a:ea typeface="Microsoft YaHei" pitchFamily="34" charset="-122"/>
            </a:endParaRPr>
          </a:p>
        </p:txBody>
      </p:sp>
      <p:sp>
        <p:nvSpPr>
          <p:cNvPr id="13315" name="TextBox 2"/>
          <p:cNvSpPr txBox="1">
            <a:spLocks noChangeArrowheads="1"/>
          </p:cNvSpPr>
          <p:nvPr/>
        </p:nvSpPr>
        <p:spPr bwMode="auto">
          <a:xfrm>
            <a:off x="228600" y="1209675"/>
            <a:ext cx="9515475" cy="646113"/>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a:latin typeface="Microsoft YaHei" pitchFamily="34" charset="-122"/>
                <a:ea typeface="Microsoft YaHei" pitchFamily="34" charset="-122"/>
              </a:rPr>
              <a:t>进度管理</a:t>
            </a:r>
            <a:r>
              <a:rPr lang="en-US" altLang="ja-JP" dirty="0">
                <a:latin typeface="Microsoft YaHei" pitchFamily="34" charset="-122"/>
                <a:ea typeface="Microsoft YaHei" pitchFamily="34" charset="-122"/>
              </a:rPr>
              <a:t>	</a:t>
            </a:r>
            <a:r>
              <a:rPr lang="zh-CN" altLang="en-US">
                <a:latin typeface="Microsoft YaHei" pitchFamily="34" charset="-122"/>
                <a:ea typeface="Microsoft YaHei" pitchFamily="34" charset="-122"/>
              </a:rPr>
              <a:t>对于正在管理的担保申请的进度情况的确认，以及各个进度阶段的担保申请的统计处理。</a:t>
            </a:r>
            <a:endParaRPr lang="en-US" altLang="zh-CN" dirty="0">
              <a:latin typeface="Microsoft YaHei" pitchFamily="34" charset="-122"/>
              <a:ea typeface="Microsoft YaHei"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04800" y="85725"/>
            <a:ext cx="8915400" cy="541338"/>
          </a:xfrm>
        </p:spPr>
        <p:txBody>
          <a:bodyPr/>
          <a:lstStyle/>
          <a:p>
            <a:r>
              <a:rPr lang="zh-CN" altLang="en-US" b="0" dirty="0" smtClean="0">
                <a:solidFill>
                  <a:schemeClr val="bg1"/>
                </a:solidFill>
                <a:latin typeface="Microsoft YaHei" pitchFamily="34" charset="-122"/>
                <a:ea typeface="Microsoft YaHei" pitchFamily="34" charset="-122"/>
              </a:rPr>
              <a:t>断供清偿管理</a:t>
            </a:r>
            <a:endParaRPr lang="ja-JP" altLang="en-US" b="0" smtClean="0">
              <a:solidFill>
                <a:schemeClr val="bg1"/>
              </a:solidFill>
              <a:latin typeface="Microsoft YaHei" pitchFamily="34" charset="-122"/>
              <a:ea typeface="Microsoft YaHei" pitchFamily="34" charset="-122"/>
            </a:endParaRPr>
          </a:p>
        </p:txBody>
      </p:sp>
      <p:sp>
        <p:nvSpPr>
          <p:cNvPr id="14339" name="Text Placeholder 40"/>
          <p:cNvSpPr>
            <a:spLocks noGrp="1"/>
          </p:cNvSpPr>
          <p:nvPr>
            <p:ph type="body" idx="1"/>
          </p:nvPr>
        </p:nvSpPr>
        <p:spPr>
          <a:xfrm>
            <a:off x="123825" y="1287463"/>
            <a:ext cx="5610225" cy="639762"/>
          </a:xfrm>
        </p:spPr>
        <p:txBody>
          <a:bodyPr/>
          <a:lstStyle/>
          <a:p>
            <a:r>
              <a:rPr lang="zh-CN" altLang="en-US" dirty="0" smtClean="0">
                <a:latin typeface="Microsoft YaHei" pitchFamily="34" charset="-122"/>
                <a:ea typeface="Microsoft YaHei" pitchFamily="34" charset="-122"/>
              </a:rPr>
              <a:t>业务图</a:t>
            </a:r>
            <a:endParaRPr lang="ja-JP" altLang="en-US" smtClean="0">
              <a:latin typeface="Microsoft YaHei" pitchFamily="34" charset="-122"/>
              <a:ea typeface="Microsoft YaHei" pitchFamily="34" charset="-122"/>
            </a:endParaRPr>
          </a:p>
        </p:txBody>
      </p:sp>
      <p:sp>
        <p:nvSpPr>
          <p:cNvPr id="42" name="Content Placeholder 41"/>
          <p:cNvSpPr>
            <a:spLocks noGrp="1"/>
          </p:cNvSpPr>
          <p:nvPr>
            <p:ph sz="half" idx="2"/>
          </p:nvPr>
        </p:nvSpPr>
        <p:spPr>
          <a:xfrm>
            <a:off x="114300" y="2000250"/>
            <a:ext cx="5619750" cy="4248150"/>
          </a:xfrm>
          <a:ln>
            <a:solidFill>
              <a:schemeClr val="tx1">
                <a:lumMod val="95000"/>
                <a:lumOff val="5000"/>
              </a:schemeClr>
            </a:solidFill>
          </a:ln>
        </p:spPr>
        <p:txBody>
          <a:bodyPr/>
          <a:lstStyle/>
          <a:p>
            <a:pPr>
              <a:buFont typeface="Wingdings" pitchFamily="2" charset="2"/>
              <a:buNone/>
              <a:defRPr/>
            </a:pPr>
            <a:r>
              <a:rPr lang="ja-JP" altLang="en-US" smtClean="0"/>
              <a:t>　</a:t>
            </a:r>
            <a:endParaRPr lang="ja-JP" altLang="en-US"/>
          </a:p>
        </p:txBody>
      </p:sp>
      <p:sp>
        <p:nvSpPr>
          <p:cNvPr id="14341" name="Text Placeholder 42"/>
          <p:cNvSpPr>
            <a:spLocks noGrp="1"/>
          </p:cNvSpPr>
          <p:nvPr>
            <p:ph type="body" sz="quarter" idx="3"/>
          </p:nvPr>
        </p:nvSpPr>
        <p:spPr>
          <a:xfrm>
            <a:off x="5924550" y="1287463"/>
            <a:ext cx="3790950" cy="639762"/>
          </a:xfrm>
        </p:spPr>
        <p:txBody>
          <a:bodyPr/>
          <a:lstStyle/>
          <a:p>
            <a:r>
              <a:rPr lang="zh-CN" altLang="en-US" dirty="0" smtClean="0">
                <a:latin typeface="Microsoft YaHei" pitchFamily="34" charset="-122"/>
                <a:ea typeface="Microsoft YaHei" pitchFamily="34" charset="-122"/>
              </a:rPr>
              <a:t>业务流程</a:t>
            </a:r>
            <a:endParaRPr lang="ja-JP" altLang="en-US" smtClean="0">
              <a:latin typeface="Microsoft YaHei" pitchFamily="34" charset="-122"/>
              <a:ea typeface="Microsoft YaHei" pitchFamily="34" charset="-122"/>
            </a:endParaRPr>
          </a:p>
        </p:txBody>
      </p:sp>
      <p:sp>
        <p:nvSpPr>
          <p:cNvPr id="44" name="Content Placeholder 43"/>
          <p:cNvSpPr>
            <a:spLocks noGrp="1"/>
          </p:cNvSpPr>
          <p:nvPr>
            <p:ph sz="quarter" idx="4"/>
          </p:nvPr>
        </p:nvSpPr>
        <p:spPr>
          <a:xfrm>
            <a:off x="5924550" y="2000250"/>
            <a:ext cx="3781425" cy="4257675"/>
          </a:xfrm>
          <a:ln>
            <a:solidFill>
              <a:schemeClr val="tx1">
                <a:lumMod val="95000"/>
                <a:lumOff val="5000"/>
              </a:schemeClr>
            </a:solidFill>
          </a:ln>
        </p:spPr>
        <p:txBody>
          <a:bodyPr/>
          <a:lstStyle/>
          <a:p>
            <a:pPr>
              <a:buFont typeface="Wingdings" pitchFamily="2" charset="2"/>
              <a:buNone/>
              <a:defRPr/>
            </a:pPr>
            <a:r>
              <a:rPr lang="ja-JP" altLang="en-US" smtClean="0">
                <a:latin typeface="Microsoft YaHei" pitchFamily="34" charset="-122"/>
                <a:ea typeface="Microsoft YaHei" pitchFamily="34" charset="-122"/>
              </a:rPr>
              <a:t>　　</a:t>
            </a:r>
            <a:endParaRPr lang="ja-JP" altLang="en-US">
              <a:latin typeface="Microsoft YaHei" pitchFamily="34" charset="-122"/>
              <a:ea typeface="Microsoft YaHei" pitchFamily="34" charset="-122"/>
            </a:endParaRPr>
          </a:p>
        </p:txBody>
      </p:sp>
      <p:sp>
        <p:nvSpPr>
          <p:cNvPr id="45" name="Rectangle 44"/>
          <p:cNvSpPr/>
          <p:nvPr/>
        </p:nvSpPr>
        <p:spPr>
          <a:xfrm>
            <a:off x="6243638" y="2686050"/>
            <a:ext cx="3095625" cy="33909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endParaRPr lang="ja-JP" altLang="en-US">
              <a:latin typeface="Microsoft YaHei" pitchFamily="34" charset="-122"/>
              <a:ea typeface="Microsoft YaHei" pitchFamily="34" charset="-122"/>
            </a:endParaRPr>
          </a:p>
        </p:txBody>
      </p:sp>
      <p:sp>
        <p:nvSpPr>
          <p:cNvPr id="46" name="TextBox 29"/>
          <p:cNvSpPr txBox="1"/>
          <p:nvPr/>
        </p:nvSpPr>
        <p:spPr>
          <a:xfrm>
            <a:off x="6910388" y="2171700"/>
            <a:ext cx="1752600" cy="276225"/>
          </a:xfrm>
          <a:prstGeom prst="rect">
            <a:avLst/>
          </a:prstGeom>
          <a:solidFill>
            <a:schemeClr val="tx2">
              <a:lumMod val="40000"/>
              <a:lumOff val="6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断供清偿信息录入</a:t>
            </a:r>
            <a:endParaRPr lang="ja-JP" altLang="en-US" b="1">
              <a:latin typeface="Microsoft YaHei" pitchFamily="34" charset="-122"/>
              <a:ea typeface="Microsoft YaHei" pitchFamily="34" charset="-122"/>
            </a:endParaRPr>
          </a:p>
        </p:txBody>
      </p:sp>
      <p:sp>
        <p:nvSpPr>
          <p:cNvPr id="47" name="TextBox 30"/>
          <p:cNvSpPr txBox="1"/>
          <p:nvPr/>
        </p:nvSpPr>
        <p:spPr>
          <a:xfrm>
            <a:off x="6910388" y="2857500"/>
            <a:ext cx="1752600" cy="276225"/>
          </a:xfrm>
          <a:prstGeom prst="rect">
            <a:avLst/>
          </a:prstGeom>
          <a:solidFill>
            <a:schemeClr val="tx2">
              <a:lumMod val="40000"/>
              <a:lumOff val="6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断供清偿信息管理</a:t>
            </a:r>
            <a:endParaRPr lang="ja-JP" altLang="en-US" b="1">
              <a:latin typeface="Microsoft YaHei" pitchFamily="34" charset="-122"/>
              <a:ea typeface="Microsoft YaHei" pitchFamily="34" charset="-122"/>
            </a:endParaRPr>
          </a:p>
        </p:txBody>
      </p:sp>
      <p:sp>
        <p:nvSpPr>
          <p:cNvPr id="48" name="TextBox 33"/>
          <p:cNvSpPr txBox="1"/>
          <p:nvPr/>
        </p:nvSpPr>
        <p:spPr>
          <a:xfrm>
            <a:off x="6910388" y="3200400"/>
            <a:ext cx="1752600" cy="276225"/>
          </a:xfrm>
          <a:prstGeom prst="rect">
            <a:avLst/>
          </a:prstGeom>
          <a:solidFill>
            <a:schemeClr val="tx2">
              <a:lumMod val="40000"/>
              <a:lumOff val="6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欠款回收</a:t>
            </a:r>
            <a:r>
              <a:rPr lang="ja-JP" altLang="en-US" b="1" smtClean="0">
                <a:latin typeface="Microsoft YaHei" pitchFamily="34" charset="-122"/>
                <a:ea typeface="Microsoft YaHei" pitchFamily="34" charset="-122"/>
              </a:rPr>
              <a:t>管理</a:t>
            </a:r>
            <a:endParaRPr lang="ja-JP" altLang="en-US" b="1">
              <a:latin typeface="Microsoft YaHei" pitchFamily="34" charset="-122"/>
              <a:ea typeface="Microsoft YaHei" pitchFamily="34" charset="-122"/>
            </a:endParaRPr>
          </a:p>
        </p:txBody>
      </p:sp>
      <p:sp>
        <p:nvSpPr>
          <p:cNvPr id="49" name="TextBox 34"/>
          <p:cNvSpPr txBox="1"/>
          <p:nvPr/>
        </p:nvSpPr>
        <p:spPr>
          <a:xfrm>
            <a:off x="6910388" y="3886200"/>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各种费用</a:t>
            </a:r>
            <a:r>
              <a:rPr lang="ja-JP" altLang="en-US" b="1" smtClean="0">
                <a:latin typeface="Microsoft YaHei" pitchFamily="34" charset="-122"/>
                <a:ea typeface="Microsoft YaHei" pitchFamily="34" charset="-122"/>
              </a:rPr>
              <a:t>管理</a:t>
            </a:r>
            <a:endParaRPr lang="ja-JP" altLang="en-US" b="1">
              <a:latin typeface="Microsoft YaHei" pitchFamily="34" charset="-122"/>
              <a:ea typeface="Microsoft YaHei" pitchFamily="34" charset="-122"/>
            </a:endParaRPr>
          </a:p>
        </p:txBody>
      </p:sp>
      <p:sp>
        <p:nvSpPr>
          <p:cNvPr id="50" name="TextBox 36"/>
          <p:cNvSpPr txBox="1"/>
          <p:nvPr/>
        </p:nvSpPr>
        <p:spPr>
          <a:xfrm>
            <a:off x="6910388" y="4229100"/>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预收金</a:t>
            </a:r>
            <a:r>
              <a:rPr lang="ja-JP" altLang="en-US" b="1" smtClean="0">
                <a:latin typeface="Microsoft YaHei" pitchFamily="34" charset="-122"/>
                <a:ea typeface="Microsoft YaHei" pitchFamily="34" charset="-122"/>
              </a:rPr>
              <a:t>管理</a:t>
            </a:r>
            <a:endParaRPr lang="ja-JP" altLang="en-US" b="1">
              <a:latin typeface="Microsoft YaHei" pitchFamily="34" charset="-122"/>
              <a:ea typeface="Microsoft YaHei" pitchFamily="34" charset="-122"/>
            </a:endParaRPr>
          </a:p>
        </p:txBody>
      </p:sp>
      <p:sp>
        <p:nvSpPr>
          <p:cNvPr id="51" name="TextBox 38"/>
          <p:cNvSpPr txBox="1"/>
          <p:nvPr/>
        </p:nvSpPr>
        <p:spPr>
          <a:xfrm>
            <a:off x="6910388" y="4572000"/>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抵押物</a:t>
            </a:r>
            <a:r>
              <a:rPr lang="ja-JP" altLang="en-US" b="1" smtClean="0">
                <a:latin typeface="Microsoft YaHei" pitchFamily="34" charset="-122"/>
                <a:ea typeface="Microsoft YaHei" pitchFamily="34" charset="-122"/>
              </a:rPr>
              <a:t>管理</a:t>
            </a:r>
            <a:endParaRPr lang="ja-JP" altLang="en-US" b="1">
              <a:latin typeface="Microsoft YaHei" pitchFamily="34" charset="-122"/>
              <a:ea typeface="Microsoft YaHei" pitchFamily="34" charset="-122"/>
            </a:endParaRPr>
          </a:p>
        </p:txBody>
      </p:sp>
      <p:sp>
        <p:nvSpPr>
          <p:cNvPr id="52" name="TextBox 38"/>
          <p:cNvSpPr txBox="1"/>
          <p:nvPr/>
        </p:nvSpPr>
        <p:spPr>
          <a:xfrm>
            <a:off x="6900863" y="4914900"/>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断供清偿信息统计</a:t>
            </a:r>
            <a:endParaRPr lang="ja-JP" altLang="ja-JP" b="1">
              <a:latin typeface="Microsoft YaHei" pitchFamily="34" charset="-122"/>
              <a:ea typeface="Microsoft YaHei" pitchFamily="34" charset="-122"/>
            </a:endParaRPr>
          </a:p>
        </p:txBody>
      </p:sp>
      <p:sp>
        <p:nvSpPr>
          <p:cNvPr id="53" name="TextBox 38"/>
          <p:cNvSpPr txBox="1"/>
          <p:nvPr/>
        </p:nvSpPr>
        <p:spPr>
          <a:xfrm>
            <a:off x="6900863" y="5257800"/>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进度</a:t>
            </a:r>
            <a:r>
              <a:rPr lang="ja-JP" altLang="ja-JP" b="1" smtClean="0">
                <a:latin typeface="Microsoft YaHei" pitchFamily="34" charset="-122"/>
                <a:ea typeface="Microsoft YaHei" pitchFamily="34" charset="-122"/>
              </a:rPr>
              <a:t>管理</a:t>
            </a:r>
            <a:endParaRPr lang="ja-JP" altLang="ja-JP" b="1">
              <a:latin typeface="Microsoft YaHei" pitchFamily="34" charset="-122"/>
              <a:ea typeface="Microsoft YaHei" pitchFamily="34" charset="-122"/>
            </a:endParaRPr>
          </a:p>
        </p:txBody>
      </p:sp>
      <p:sp>
        <p:nvSpPr>
          <p:cNvPr id="54" name="TextBox 38"/>
          <p:cNvSpPr txBox="1"/>
          <p:nvPr/>
        </p:nvSpPr>
        <p:spPr>
          <a:xfrm>
            <a:off x="6900863" y="5600700"/>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各种数据导出</a:t>
            </a:r>
            <a:endParaRPr lang="ja-JP" altLang="ja-JP" b="1">
              <a:latin typeface="Microsoft YaHei" pitchFamily="34" charset="-122"/>
              <a:ea typeface="Microsoft YaHei" pitchFamily="34" charset="-122"/>
            </a:endParaRPr>
          </a:p>
        </p:txBody>
      </p:sp>
      <p:sp>
        <p:nvSpPr>
          <p:cNvPr id="55" name="TextBox 38"/>
          <p:cNvSpPr txBox="1"/>
          <p:nvPr/>
        </p:nvSpPr>
        <p:spPr>
          <a:xfrm>
            <a:off x="6900863" y="3543300"/>
            <a:ext cx="1752600" cy="276225"/>
          </a:xfrm>
          <a:prstGeom prst="rect">
            <a:avLst/>
          </a:prstGeom>
          <a:solidFill>
            <a:schemeClr val="tx2">
              <a:lumMod val="40000"/>
              <a:lumOff val="6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欠款偿还</a:t>
            </a:r>
            <a:r>
              <a:rPr lang="ja-JP" altLang="en-US" b="1" smtClean="0">
                <a:latin typeface="Microsoft YaHei" pitchFamily="34" charset="-122"/>
                <a:ea typeface="Microsoft YaHei" pitchFamily="34" charset="-122"/>
              </a:rPr>
              <a:t>管理</a:t>
            </a:r>
            <a:endParaRPr lang="ja-JP" altLang="en-US" b="1">
              <a:latin typeface="Microsoft YaHei" pitchFamily="34" charset="-122"/>
              <a:ea typeface="Microsoft YaHei" pitchFamily="34" charset="-122"/>
            </a:endParaRPr>
          </a:p>
        </p:txBody>
      </p:sp>
      <p:cxnSp>
        <p:nvCxnSpPr>
          <p:cNvPr id="56" name="Straight Arrow Connector 55"/>
          <p:cNvCxnSpPr>
            <a:stCxn id="46" idx="2"/>
            <a:endCxn id="45" idx="0"/>
          </p:cNvCxnSpPr>
          <p:nvPr/>
        </p:nvCxnSpPr>
        <p:spPr>
          <a:xfrm>
            <a:off x="7786688" y="2447925"/>
            <a:ext cx="4762" cy="238125"/>
          </a:xfrm>
          <a:prstGeom prst="straightConnector1">
            <a:avLst/>
          </a:prstGeom>
          <a:ln w="28575">
            <a:solidFill>
              <a:sysClr val="windowText" lastClr="000000"/>
            </a:solidFill>
            <a:tailEnd type="arrow"/>
          </a:ln>
        </p:spPr>
        <p:style>
          <a:lnRef idx="1">
            <a:schemeClr val="accent1"/>
          </a:lnRef>
          <a:fillRef idx="0">
            <a:schemeClr val="accent1"/>
          </a:fillRef>
          <a:effectRef idx="0">
            <a:schemeClr val="accent1"/>
          </a:effectRef>
          <a:fontRef idx="minor">
            <a:schemeClr val="tx1"/>
          </a:fontRef>
        </p:style>
      </p:cxnSp>
      <p:sp>
        <p:nvSpPr>
          <p:cNvPr id="57" name="TextBox 1"/>
          <p:cNvSpPr txBox="1"/>
          <p:nvPr/>
        </p:nvSpPr>
        <p:spPr>
          <a:xfrm>
            <a:off x="195263" y="2509838"/>
            <a:ext cx="1171575" cy="276225"/>
          </a:xfrm>
          <a:prstGeom prst="rect">
            <a:avLst/>
          </a:prstGeom>
          <a:solidFill>
            <a:srgbClr val="92D05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断供清偿管理</a:t>
            </a:r>
            <a:endParaRPr lang="ja-JP" altLang="en-US" b="1">
              <a:latin typeface="Microsoft YaHei" pitchFamily="34" charset="-122"/>
              <a:ea typeface="Microsoft YaHei" pitchFamily="34" charset="-122"/>
            </a:endParaRPr>
          </a:p>
        </p:txBody>
      </p:sp>
      <p:grpSp>
        <p:nvGrpSpPr>
          <p:cNvPr id="14356" name="Group 57"/>
          <p:cNvGrpSpPr>
            <a:grpSpLocks/>
          </p:cNvGrpSpPr>
          <p:nvPr/>
        </p:nvGrpSpPr>
        <p:grpSpPr bwMode="auto">
          <a:xfrm>
            <a:off x="1728788" y="2509838"/>
            <a:ext cx="3943350" cy="619125"/>
            <a:chOff x="1533525" y="0"/>
            <a:chExt cx="3943350" cy="790575"/>
          </a:xfrm>
        </p:grpSpPr>
        <p:sp>
          <p:nvSpPr>
            <p:cNvPr id="80" name="TextBox 12"/>
            <p:cNvSpPr txBox="1"/>
            <p:nvPr/>
          </p:nvSpPr>
          <p:spPr>
            <a:xfrm>
              <a:off x="1533525" y="0"/>
              <a:ext cx="1752600" cy="275688"/>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断供清偿信息管理</a:t>
              </a:r>
              <a:endParaRPr lang="ja-JP" altLang="en-US" b="1">
                <a:latin typeface="Microsoft YaHei" pitchFamily="34" charset="-122"/>
                <a:ea typeface="Microsoft YaHei" pitchFamily="34" charset="-122"/>
              </a:endParaRPr>
            </a:p>
          </p:txBody>
        </p:sp>
        <p:sp>
          <p:nvSpPr>
            <p:cNvPr id="81" name="TextBox 17"/>
            <p:cNvSpPr txBox="1"/>
            <p:nvPr/>
          </p:nvSpPr>
          <p:spPr>
            <a:xfrm>
              <a:off x="3724275" y="0"/>
              <a:ext cx="1752600" cy="275688"/>
            </a:xfrm>
            <a:prstGeom prst="rect">
              <a:avLst/>
            </a:prstGeom>
            <a:solidFill>
              <a:schemeClr val="tx2">
                <a:lumMod val="40000"/>
                <a:lumOff val="6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断供清偿信息录入</a:t>
              </a:r>
              <a:endParaRPr lang="ja-JP" altLang="en-US" b="1">
                <a:latin typeface="Microsoft YaHei" pitchFamily="34" charset="-122"/>
                <a:ea typeface="Microsoft YaHei" pitchFamily="34" charset="-122"/>
              </a:endParaRPr>
            </a:p>
          </p:txBody>
        </p:sp>
        <p:sp>
          <p:nvSpPr>
            <p:cNvPr id="82" name="TextBox 18"/>
            <p:cNvSpPr txBox="1"/>
            <p:nvPr/>
          </p:nvSpPr>
          <p:spPr>
            <a:xfrm>
              <a:off x="3724275" y="514887"/>
              <a:ext cx="1752600" cy="275688"/>
            </a:xfrm>
            <a:prstGeom prst="rect">
              <a:avLst/>
            </a:prstGeom>
            <a:solidFill>
              <a:schemeClr val="tx2">
                <a:lumMod val="40000"/>
                <a:lumOff val="6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断供清偿信息管理</a:t>
              </a:r>
              <a:endParaRPr lang="ja-JP" altLang="en-US" b="1">
                <a:latin typeface="Microsoft YaHei" pitchFamily="34" charset="-122"/>
                <a:ea typeface="Microsoft YaHei" pitchFamily="34" charset="-122"/>
              </a:endParaRPr>
            </a:p>
          </p:txBody>
        </p:sp>
      </p:grpSp>
      <p:cxnSp>
        <p:nvCxnSpPr>
          <p:cNvPr id="59" name="Straight Connector 58"/>
          <p:cNvCxnSpPr>
            <a:stCxn id="57" idx="3"/>
            <a:endCxn id="80" idx="1"/>
          </p:cNvCxnSpPr>
          <p:nvPr/>
        </p:nvCxnSpPr>
        <p:spPr>
          <a:xfrm>
            <a:off x="1366838" y="2647950"/>
            <a:ext cx="361950" cy="0"/>
          </a:xfrm>
          <a:prstGeom prst="line">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0" idx="3"/>
            <a:endCxn id="81" idx="1"/>
          </p:cNvCxnSpPr>
          <p:nvPr/>
        </p:nvCxnSpPr>
        <p:spPr>
          <a:xfrm>
            <a:off x="3481388" y="2647950"/>
            <a:ext cx="438150" cy="0"/>
          </a:xfrm>
          <a:prstGeom prst="line">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57" idx="3"/>
            <a:endCxn id="72" idx="1"/>
          </p:cNvCxnSpPr>
          <p:nvPr/>
        </p:nvCxnSpPr>
        <p:spPr>
          <a:xfrm>
            <a:off x="1366838" y="2647950"/>
            <a:ext cx="361950" cy="1371600"/>
          </a:xfrm>
          <a:prstGeom prst="bentConnector3">
            <a:avLst>
              <a:gd name="adj1" fmla="val 50000"/>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7" idx="3"/>
            <a:endCxn id="71" idx="1"/>
          </p:cNvCxnSpPr>
          <p:nvPr/>
        </p:nvCxnSpPr>
        <p:spPr>
          <a:xfrm>
            <a:off x="1366838" y="2647950"/>
            <a:ext cx="361950" cy="1714500"/>
          </a:xfrm>
          <a:prstGeom prst="bentConnector3">
            <a:avLst>
              <a:gd name="adj1" fmla="val 50000"/>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57" idx="3"/>
            <a:endCxn id="70" idx="1"/>
          </p:cNvCxnSpPr>
          <p:nvPr/>
        </p:nvCxnSpPr>
        <p:spPr>
          <a:xfrm>
            <a:off x="1366838" y="2647950"/>
            <a:ext cx="361950" cy="2057400"/>
          </a:xfrm>
          <a:prstGeom prst="bentConnector3">
            <a:avLst>
              <a:gd name="adj1" fmla="val 50000"/>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80" idx="3"/>
            <a:endCxn id="82" idx="1"/>
          </p:cNvCxnSpPr>
          <p:nvPr/>
        </p:nvCxnSpPr>
        <p:spPr>
          <a:xfrm>
            <a:off x="3481388" y="2647950"/>
            <a:ext cx="438150" cy="342900"/>
          </a:xfrm>
          <a:prstGeom prst="bentConnector3">
            <a:avLst>
              <a:gd name="adj1" fmla="val 50000"/>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sp>
        <p:nvSpPr>
          <p:cNvPr id="65" name="TextBox 68"/>
          <p:cNvSpPr txBox="1"/>
          <p:nvPr/>
        </p:nvSpPr>
        <p:spPr>
          <a:xfrm>
            <a:off x="3919538" y="3195638"/>
            <a:ext cx="1752600" cy="276225"/>
          </a:xfrm>
          <a:prstGeom prst="rect">
            <a:avLst/>
          </a:prstGeom>
          <a:solidFill>
            <a:schemeClr val="tx2">
              <a:lumMod val="40000"/>
              <a:lumOff val="6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欠款回收</a:t>
            </a:r>
            <a:r>
              <a:rPr lang="ja-JP" altLang="en-US" b="1" smtClean="0">
                <a:latin typeface="Microsoft YaHei" pitchFamily="34" charset="-122"/>
                <a:ea typeface="Microsoft YaHei" pitchFamily="34" charset="-122"/>
              </a:rPr>
              <a:t>管</a:t>
            </a:r>
            <a:r>
              <a:rPr lang="ja-JP" altLang="en-US" b="1">
                <a:latin typeface="Microsoft YaHei" pitchFamily="34" charset="-122"/>
                <a:ea typeface="Microsoft YaHei" pitchFamily="34" charset="-122"/>
              </a:rPr>
              <a:t>理</a:t>
            </a:r>
          </a:p>
        </p:txBody>
      </p:sp>
      <p:sp>
        <p:nvSpPr>
          <p:cNvPr id="66" name="TextBox 78"/>
          <p:cNvSpPr txBox="1"/>
          <p:nvPr/>
        </p:nvSpPr>
        <p:spPr>
          <a:xfrm>
            <a:off x="1728788" y="3195638"/>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欠款回收</a:t>
            </a:r>
            <a:r>
              <a:rPr lang="ja-JP" altLang="en-US" b="1" smtClean="0">
                <a:latin typeface="Microsoft YaHei" pitchFamily="34" charset="-122"/>
                <a:ea typeface="Microsoft YaHei" pitchFamily="34" charset="-122"/>
              </a:rPr>
              <a:t>管</a:t>
            </a:r>
            <a:r>
              <a:rPr lang="ja-JP" altLang="en-US" b="1">
                <a:latin typeface="Microsoft YaHei" pitchFamily="34" charset="-122"/>
                <a:ea typeface="Microsoft YaHei" pitchFamily="34" charset="-122"/>
              </a:rPr>
              <a:t>理</a:t>
            </a:r>
          </a:p>
        </p:txBody>
      </p:sp>
      <p:sp>
        <p:nvSpPr>
          <p:cNvPr id="67" name="TextBox 79"/>
          <p:cNvSpPr txBox="1"/>
          <p:nvPr/>
        </p:nvSpPr>
        <p:spPr>
          <a:xfrm>
            <a:off x="3919538" y="3538538"/>
            <a:ext cx="1752600" cy="276225"/>
          </a:xfrm>
          <a:prstGeom prst="rect">
            <a:avLst/>
          </a:prstGeom>
          <a:solidFill>
            <a:schemeClr val="tx2">
              <a:lumMod val="40000"/>
              <a:lumOff val="6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欠款偿还</a:t>
            </a:r>
            <a:r>
              <a:rPr lang="ja-JP" altLang="en-US" b="1" smtClean="0">
                <a:latin typeface="Microsoft YaHei" pitchFamily="34" charset="-122"/>
                <a:ea typeface="Microsoft YaHei" pitchFamily="34" charset="-122"/>
              </a:rPr>
              <a:t>管</a:t>
            </a:r>
            <a:r>
              <a:rPr lang="ja-JP" altLang="en-US" b="1">
                <a:latin typeface="Microsoft YaHei" pitchFamily="34" charset="-122"/>
                <a:ea typeface="Microsoft YaHei" pitchFamily="34" charset="-122"/>
              </a:rPr>
              <a:t>理</a:t>
            </a:r>
          </a:p>
        </p:txBody>
      </p:sp>
      <p:sp>
        <p:nvSpPr>
          <p:cNvPr id="68" name="TextBox 80"/>
          <p:cNvSpPr txBox="1"/>
          <p:nvPr/>
        </p:nvSpPr>
        <p:spPr>
          <a:xfrm>
            <a:off x="1728788" y="5253038"/>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进度</a:t>
            </a:r>
            <a:r>
              <a:rPr lang="ja-JP" altLang="ja-JP" b="1" smtClean="0">
                <a:latin typeface="Microsoft YaHei" pitchFamily="34" charset="-122"/>
                <a:ea typeface="Microsoft YaHei" pitchFamily="34" charset="-122"/>
              </a:rPr>
              <a:t>管</a:t>
            </a:r>
            <a:r>
              <a:rPr lang="ja-JP" altLang="ja-JP" b="1">
                <a:latin typeface="Microsoft YaHei" pitchFamily="34" charset="-122"/>
                <a:ea typeface="Microsoft YaHei" pitchFamily="34" charset="-122"/>
              </a:rPr>
              <a:t>理</a:t>
            </a:r>
          </a:p>
        </p:txBody>
      </p:sp>
      <p:sp>
        <p:nvSpPr>
          <p:cNvPr id="69" name="TextBox 81"/>
          <p:cNvSpPr txBox="1"/>
          <p:nvPr/>
        </p:nvSpPr>
        <p:spPr>
          <a:xfrm>
            <a:off x="1728788" y="4910138"/>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断供清偿信息统计</a:t>
            </a:r>
            <a:endParaRPr lang="ja-JP" altLang="ja-JP" b="1">
              <a:latin typeface="Microsoft YaHei" pitchFamily="34" charset="-122"/>
              <a:ea typeface="Microsoft YaHei" pitchFamily="34" charset="-122"/>
            </a:endParaRPr>
          </a:p>
        </p:txBody>
      </p:sp>
      <p:sp>
        <p:nvSpPr>
          <p:cNvPr id="70" name="TextBox 82"/>
          <p:cNvSpPr txBox="1"/>
          <p:nvPr/>
        </p:nvSpPr>
        <p:spPr>
          <a:xfrm>
            <a:off x="1728788" y="4567238"/>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抵押物</a:t>
            </a:r>
            <a:r>
              <a:rPr lang="ja-JP" altLang="en-US" b="1" smtClean="0">
                <a:latin typeface="Microsoft YaHei" pitchFamily="34" charset="-122"/>
                <a:ea typeface="Microsoft YaHei" pitchFamily="34" charset="-122"/>
              </a:rPr>
              <a:t>管</a:t>
            </a:r>
            <a:r>
              <a:rPr lang="ja-JP" altLang="en-US" b="1">
                <a:latin typeface="Microsoft YaHei" pitchFamily="34" charset="-122"/>
                <a:ea typeface="Microsoft YaHei" pitchFamily="34" charset="-122"/>
              </a:rPr>
              <a:t>理</a:t>
            </a:r>
          </a:p>
        </p:txBody>
      </p:sp>
      <p:sp>
        <p:nvSpPr>
          <p:cNvPr id="71" name="TextBox 83"/>
          <p:cNvSpPr txBox="1"/>
          <p:nvPr/>
        </p:nvSpPr>
        <p:spPr>
          <a:xfrm>
            <a:off x="1728788" y="4224338"/>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预收金</a:t>
            </a:r>
            <a:r>
              <a:rPr lang="ja-JP" altLang="en-US" b="1" smtClean="0">
                <a:latin typeface="Microsoft YaHei" pitchFamily="34" charset="-122"/>
                <a:ea typeface="Microsoft YaHei" pitchFamily="34" charset="-122"/>
              </a:rPr>
              <a:t>管</a:t>
            </a:r>
            <a:r>
              <a:rPr lang="ja-JP" altLang="en-US" b="1">
                <a:latin typeface="Microsoft YaHei" pitchFamily="34" charset="-122"/>
                <a:ea typeface="Microsoft YaHei" pitchFamily="34" charset="-122"/>
              </a:rPr>
              <a:t>理</a:t>
            </a:r>
          </a:p>
        </p:txBody>
      </p:sp>
      <p:sp>
        <p:nvSpPr>
          <p:cNvPr id="72" name="TextBox 84"/>
          <p:cNvSpPr txBox="1"/>
          <p:nvPr/>
        </p:nvSpPr>
        <p:spPr>
          <a:xfrm>
            <a:off x="1728788" y="3881438"/>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各种费用</a:t>
            </a:r>
            <a:r>
              <a:rPr lang="ja-JP" altLang="en-US" b="1" smtClean="0">
                <a:latin typeface="Microsoft YaHei" pitchFamily="34" charset="-122"/>
                <a:ea typeface="Microsoft YaHei" pitchFamily="34" charset="-122"/>
              </a:rPr>
              <a:t>管</a:t>
            </a:r>
            <a:r>
              <a:rPr lang="ja-JP" altLang="en-US" b="1">
                <a:latin typeface="Microsoft YaHei" pitchFamily="34" charset="-122"/>
                <a:ea typeface="Microsoft YaHei" pitchFamily="34" charset="-122"/>
              </a:rPr>
              <a:t>理</a:t>
            </a:r>
          </a:p>
        </p:txBody>
      </p:sp>
      <p:sp>
        <p:nvSpPr>
          <p:cNvPr id="73" name="TextBox 85"/>
          <p:cNvSpPr txBox="1"/>
          <p:nvPr/>
        </p:nvSpPr>
        <p:spPr>
          <a:xfrm>
            <a:off x="1728788" y="5595938"/>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各种数据导出</a:t>
            </a:r>
            <a:endParaRPr lang="ja-JP" altLang="ja-JP" b="1">
              <a:latin typeface="Microsoft YaHei" pitchFamily="34" charset="-122"/>
              <a:ea typeface="Microsoft YaHei" pitchFamily="34" charset="-122"/>
            </a:endParaRPr>
          </a:p>
        </p:txBody>
      </p:sp>
      <p:cxnSp>
        <p:nvCxnSpPr>
          <p:cNvPr id="74" name="Elbow Connector 73"/>
          <p:cNvCxnSpPr>
            <a:stCxn id="66" idx="3"/>
            <a:endCxn id="67" idx="1"/>
          </p:cNvCxnSpPr>
          <p:nvPr/>
        </p:nvCxnSpPr>
        <p:spPr>
          <a:xfrm>
            <a:off x="3481388" y="3333750"/>
            <a:ext cx="438150" cy="342900"/>
          </a:xfrm>
          <a:prstGeom prst="bentConnector3">
            <a:avLst>
              <a:gd name="adj1" fmla="val 50000"/>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6" idx="3"/>
            <a:endCxn id="65" idx="1"/>
          </p:cNvCxnSpPr>
          <p:nvPr/>
        </p:nvCxnSpPr>
        <p:spPr>
          <a:xfrm>
            <a:off x="3481388" y="3333750"/>
            <a:ext cx="438150" cy="0"/>
          </a:xfrm>
          <a:prstGeom prst="line">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57" idx="3"/>
            <a:endCxn id="66" idx="1"/>
          </p:cNvCxnSpPr>
          <p:nvPr/>
        </p:nvCxnSpPr>
        <p:spPr>
          <a:xfrm>
            <a:off x="1366838" y="2647950"/>
            <a:ext cx="361950" cy="685800"/>
          </a:xfrm>
          <a:prstGeom prst="bentConnector3">
            <a:avLst>
              <a:gd name="adj1" fmla="val 50000"/>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57" idx="3"/>
            <a:endCxn id="68" idx="1"/>
          </p:cNvCxnSpPr>
          <p:nvPr/>
        </p:nvCxnSpPr>
        <p:spPr>
          <a:xfrm>
            <a:off x="1366838" y="2647950"/>
            <a:ext cx="361950" cy="2743200"/>
          </a:xfrm>
          <a:prstGeom prst="bentConnector3">
            <a:avLst>
              <a:gd name="adj1" fmla="val 50000"/>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57" idx="3"/>
            <a:endCxn id="69" idx="1"/>
          </p:cNvCxnSpPr>
          <p:nvPr/>
        </p:nvCxnSpPr>
        <p:spPr>
          <a:xfrm>
            <a:off x="1366838" y="2647950"/>
            <a:ext cx="361950" cy="2400300"/>
          </a:xfrm>
          <a:prstGeom prst="bentConnector3">
            <a:avLst>
              <a:gd name="adj1" fmla="val 50000"/>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57" idx="3"/>
            <a:endCxn id="73" idx="1"/>
          </p:cNvCxnSpPr>
          <p:nvPr/>
        </p:nvCxnSpPr>
        <p:spPr>
          <a:xfrm>
            <a:off x="1366838" y="2647950"/>
            <a:ext cx="361950" cy="3086100"/>
          </a:xfrm>
          <a:prstGeom prst="bentConnector3">
            <a:avLst>
              <a:gd name="adj1" fmla="val 50000"/>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zh-CN" altLang="en-US" b="0" smtClean="0">
                <a:solidFill>
                  <a:schemeClr val="bg1"/>
                </a:solidFill>
                <a:latin typeface="Microsoft YaHei" pitchFamily="34" charset="-122"/>
                <a:ea typeface="Microsoft YaHei" pitchFamily="34" charset="-122"/>
              </a:rPr>
              <a:t>断供清偿信息录入</a:t>
            </a:r>
            <a:endParaRPr lang="ja-JP" altLang="en-US" b="0" smtClean="0">
              <a:solidFill>
                <a:schemeClr val="bg1"/>
              </a:solidFill>
              <a:latin typeface="Microsoft YaHei" pitchFamily="34" charset="-122"/>
              <a:ea typeface="Microsoft YaHei" pitchFamily="34" charset="-122"/>
            </a:endParaRPr>
          </a:p>
        </p:txBody>
      </p:sp>
      <p:sp>
        <p:nvSpPr>
          <p:cNvPr id="15363" name="TextBox 2"/>
          <p:cNvSpPr txBox="1">
            <a:spLocks noChangeArrowheads="1"/>
          </p:cNvSpPr>
          <p:nvPr/>
        </p:nvSpPr>
        <p:spPr bwMode="auto">
          <a:xfrm>
            <a:off x="228600" y="1209675"/>
            <a:ext cx="9515475" cy="2800767"/>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dirty="0">
                <a:latin typeface="Microsoft YaHei" pitchFamily="34" charset="-122"/>
                <a:ea typeface="Microsoft YaHei" pitchFamily="34" charset="-122"/>
              </a:rPr>
              <a:t>全新断供清偿信息录入</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断供清偿</a:t>
            </a:r>
            <a:r>
              <a:rPr lang="ja-JP" altLang="en-US">
                <a:latin typeface="Microsoft YaHei" pitchFamily="34" charset="-122"/>
                <a:ea typeface="Microsoft YaHei" pitchFamily="34" charset="-122"/>
              </a:rPr>
              <a:t>管理</a:t>
            </a:r>
            <a:r>
              <a:rPr lang="zh-CN" altLang="en-US" dirty="0">
                <a:latin typeface="Microsoft YaHei" pitchFamily="34" charset="-122"/>
                <a:ea typeface="Microsoft YaHei" pitchFamily="34" charset="-122"/>
              </a:rPr>
              <a:t>系统新录入的断供清偿信息</a:t>
            </a:r>
            <a:r>
              <a:rPr lang="ja-JP" altLang="en-US">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a:p>
            <a:pPr>
              <a:lnSpc>
                <a:spcPct val="200000"/>
              </a:lnSpc>
            </a:pP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相对于担保管理系统断供后的担保申请而言的信息</a:t>
            </a:r>
            <a:r>
              <a:rPr lang="ja-JP" altLang="en-US">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a:p>
            <a:r>
              <a:rPr lang="en-US" altLang="ja-JP" dirty="0">
                <a:latin typeface="Microsoft YaHei" pitchFamily="34" charset="-122"/>
                <a:ea typeface="Microsoft YaHei" pitchFamily="34" charset="-122"/>
              </a:rPr>
              <a:t>			</a:t>
            </a:r>
            <a:r>
              <a:rPr lang="en-US" altLang="zh-CN" sz="1200" dirty="0">
                <a:latin typeface="Microsoft YaHei" pitchFamily="34" charset="-122"/>
                <a:ea typeface="Microsoft YaHei" pitchFamily="34" charset="-122"/>
              </a:rPr>
              <a:t>※</a:t>
            </a:r>
            <a:r>
              <a:rPr lang="zh-CN" altLang="en-US" sz="1200" dirty="0">
                <a:latin typeface="Microsoft YaHei" pitchFamily="34" charset="-122"/>
                <a:ea typeface="Microsoft YaHei" pitchFamily="34" charset="-122"/>
              </a:rPr>
              <a:t>此处录入的信息，根据画面上</a:t>
            </a:r>
            <a:r>
              <a:rPr lang="en-US" altLang="zh-CN" sz="1200" dirty="0">
                <a:latin typeface="Microsoft YaHei" pitchFamily="34" charset="-122"/>
                <a:ea typeface="Microsoft YaHei" pitchFamily="34" charset="-122"/>
              </a:rPr>
              <a:t>【</a:t>
            </a:r>
            <a:r>
              <a:rPr lang="zh-CN" altLang="en-US" sz="1200" dirty="0">
                <a:latin typeface="Microsoft YaHei" pitchFamily="34" charset="-122"/>
                <a:ea typeface="Microsoft YaHei" pitchFamily="34" charset="-122"/>
              </a:rPr>
              <a:t>事前正式</a:t>
            </a:r>
            <a:r>
              <a:rPr lang="en-US" altLang="zh-CN" sz="1200" dirty="0">
                <a:latin typeface="Microsoft YaHei" pitchFamily="34" charset="-122"/>
                <a:ea typeface="Microsoft YaHei" pitchFamily="34" charset="-122"/>
              </a:rPr>
              <a:t>FLAG】</a:t>
            </a:r>
            <a:r>
              <a:rPr lang="zh-CN" altLang="en-US" sz="1200" dirty="0">
                <a:latin typeface="Microsoft YaHei" pitchFamily="34" charset="-122"/>
                <a:ea typeface="Microsoft YaHei" pitchFamily="34" charset="-122"/>
              </a:rPr>
              <a:t>来设定是否需要审核。</a:t>
            </a:r>
            <a:endParaRPr lang="en-US" altLang="zh-CN" sz="1200" dirty="0">
              <a:latin typeface="Microsoft YaHei" pitchFamily="34" charset="-122"/>
              <a:ea typeface="Microsoft YaHei" pitchFamily="34" charset="-122"/>
            </a:endParaRPr>
          </a:p>
          <a:p>
            <a:r>
              <a:rPr lang="en-US" altLang="ja-JP" sz="1200" dirty="0">
                <a:latin typeface="Microsoft YaHei" pitchFamily="34" charset="-122"/>
                <a:ea typeface="Microsoft YaHei" pitchFamily="34" charset="-122"/>
              </a:rPr>
              <a:t>			    </a:t>
            </a:r>
            <a:r>
              <a:rPr lang="zh-CN" altLang="en-US" sz="1200" dirty="0">
                <a:latin typeface="Microsoft YaHei" pitchFamily="34" charset="-122"/>
                <a:ea typeface="Microsoft YaHei" pitchFamily="34" charset="-122"/>
              </a:rPr>
              <a:t>事前：要审核；正式：不要审核</a:t>
            </a:r>
            <a:endParaRPr lang="en-US" altLang="ja-JP" sz="1200"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断供清偿信息导入</a:t>
            </a:r>
            <a:r>
              <a:rPr lang="en-US" altLang="ja-JP" b="1"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担保管理系统断供后的担保申请进行导入的处理。</a:t>
            </a:r>
            <a:endParaRPr lang="en-US" altLang="zh-CN" dirty="0">
              <a:latin typeface="Microsoft YaHei" pitchFamily="34" charset="-122"/>
              <a:ea typeface="Microsoft YaHei" pitchFamily="34" charset="-122"/>
            </a:endParaRPr>
          </a:p>
          <a:p>
            <a:r>
              <a:rPr lang="en-US" altLang="ja-JP" dirty="0">
                <a:latin typeface="Microsoft YaHei" pitchFamily="34" charset="-122"/>
                <a:ea typeface="Microsoft YaHei" pitchFamily="34" charset="-122"/>
              </a:rPr>
              <a:t>			</a:t>
            </a:r>
            <a:r>
              <a:rPr lang="en-US" altLang="zh-CN" sz="1200" dirty="0">
                <a:latin typeface="Microsoft YaHei" pitchFamily="34" charset="-122"/>
                <a:ea typeface="Microsoft YaHei" pitchFamily="34" charset="-122"/>
              </a:rPr>
              <a:t>※</a:t>
            </a:r>
            <a:r>
              <a:rPr lang="zh-CN" altLang="en-US" sz="1200" dirty="0">
                <a:latin typeface="Microsoft YaHei" pitchFamily="34" charset="-122"/>
                <a:ea typeface="Microsoft YaHei" pitchFamily="34" charset="-122"/>
              </a:rPr>
              <a:t>此处导入的信息是未经审核的信息。</a:t>
            </a:r>
            <a:endParaRPr lang="en-US" altLang="ja-JP" sz="1200"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断供清偿导入信息删除</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断供清偿导入信息进行删除的处理</a:t>
            </a:r>
            <a:r>
              <a:rPr lang="ja-JP" altLang="en-US">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zh-CN" altLang="en-US" b="0" smtClean="0">
                <a:solidFill>
                  <a:schemeClr val="bg1"/>
                </a:solidFill>
                <a:latin typeface="Microsoft YaHei" pitchFamily="34" charset="-122"/>
                <a:ea typeface="Microsoft YaHei" pitchFamily="34" charset="-122"/>
              </a:rPr>
              <a:t>断供清偿信息</a:t>
            </a:r>
            <a:r>
              <a:rPr lang="zh-TW" altLang="en-US" b="0" smtClean="0">
                <a:solidFill>
                  <a:schemeClr val="bg1"/>
                </a:solidFill>
                <a:latin typeface="Microsoft YaHei" pitchFamily="34" charset="-122"/>
                <a:ea typeface="Microsoft YaHei" pitchFamily="34" charset="-122"/>
              </a:rPr>
              <a:t>管理</a:t>
            </a:r>
            <a:endParaRPr lang="ja-JP" altLang="en-US" b="0" smtClean="0">
              <a:solidFill>
                <a:schemeClr val="bg1"/>
              </a:solidFill>
              <a:latin typeface="Microsoft YaHei" pitchFamily="34" charset="-122"/>
              <a:ea typeface="Microsoft YaHei" pitchFamily="34" charset="-122"/>
            </a:endParaRPr>
          </a:p>
        </p:txBody>
      </p:sp>
      <p:sp>
        <p:nvSpPr>
          <p:cNvPr id="16387" name="TextBox 2"/>
          <p:cNvSpPr txBox="1">
            <a:spLocks noChangeArrowheads="1"/>
          </p:cNvSpPr>
          <p:nvPr/>
        </p:nvSpPr>
        <p:spPr bwMode="auto">
          <a:xfrm>
            <a:off x="228600" y="1209675"/>
            <a:ext cx="9515475" cy="3970338"/>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dirty="0">
                <a:latin typeface="Microsoft YaHei" pitchFamily="34" charset="-122"/>
                <a:ea typeface="Microsoft YaHei" pitchFamily="34" charset="-122"/>
              </a:rPr>
              <a:t>断供清偿信息检索</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按照指定的检索条件，把断供清偿信息按照一览的形式表示出来的处理。</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代理偿还明细登录</a:t>
            </a:r>
            <a:r>
              <a:rPr lang="en-US" altLang="ja-JP" b="1"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通过代理登录 ，对于断供清偿信息进行审核的处理。</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smtClean="0">
                <a:latin typeface="Microsoft YaHei" pitchFamily="34" charset="-122"/>
                <a:ea typeface="Microsoft YaHei" pitchFamily="34" charset="-122"/>
              </a:rPr>
              <a:t>贷款人</a:t>
            </a:r>
            <a:r>
              <a:rPr lang="zh-CN" altLang="en-US" sz="1800" b="1" dirty="0">
                <a:latin typeface="Microsoft YaHei" pitchFamily="34" charset="-122"/>
                <a:ea typeface="Microsoft YaHei" pitchFamily="34" charset="-122"/>
              </a:rPr>
              <a:t>信息改正</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断供清偿信息</a:t>
            </a:r>
            <a:r>
              <a:rPr lang="zh-CN" altLang="en-US" dirty="0" smtClean="0">
                <a:latin typeface="Microsoft YaHei" pitchFamily="34" charset="-122"/>
                <a:ea typeface="Microsoft YaHei" pitchFamily="34" charset="-122"/>
              </a:rPr>
              <a:t>的贷款人</a:t>
            </a:r>
            <a:r>
              <a:rPr lang="zh-CN" altLang="en-US" dirty="0">
                <a:latin typeface="Microsoft YaHei" pitchFamily="34" charset="-122"/>
                <a:ea typeface="Microsoft YaHei" pitchFamily="34" charset="-122"/>
              </a:rPr>
              <a:t>的个人信息、工作单位信息的修正处理。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担保人信息改正</a:t>
            </a:r>
            <a:r>
              <a:rPr lang="en-US" altLang="ja-JP" sz="1800" b="1"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断供清偿信息的担保人</a:t>
            </a:r>
            <a:r>
              <a:rPr lang="zh-CN" altLang="en-US" dirty="0" smtClean="0">
                <a:latin typeface="Microsoft YaHei" pitchFamily="34" charset="-122"/>
                <a:ea typeface="Microsoft YaHei" pitchFamily="34" charset="-122"/>
              </a:rPr>
              <a:t>的个</a:t>
            </a:r>
            <a:r>
              <a:rPr lang="zh-CN" altLang="en-US" dirty="0">
                <a:latin typeface="Microsoft YaHei" pitchFamily="34" charset="-122"/>
                <a:ea typeface="Microsoft YaHei" pitchFamily="34" charset="-122"/>
              </a:rPr>
              <a:t>人信息、工作单位信息的修正处理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抵押物信息改正</a:t>
            </a:r>
            <a:r>
              <a:rPr lang="en-US" altLang="zh-CN" sz="1800" b="1" dirty="0">
                <a:latin typeface="Microsoft YaHei" pitchFamily="34" charset="-122"/>
                <a:ea typeface="Microsoft YaHei" pitchFamily="34" charset="-122"/>
              </a:rPr>
              <a:t>	</a:t>
            </a:r>
            <a:r>
              <a:rPr lang="en-US" altLang="ja-JP" sz="1800" b="1"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断供清偿信息的抵押物信息的修正处理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时效录入</a:t>
            </a:r>
            <a:r>
              <a:rPr lang="en-US" altLang="ja-JP" sz="1800" b="1"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断供清偿信息的时效信息录入的处理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完了信息录入</a:t>
            </a:r>
            <a:r>
              <a:rPr lang="en-US" altLang="ja-JP" sz="1800" b="1"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断供清偿完了信息的录入处理</a:t>
            </a:r>
            <a:r>
              <a:rPr lang="ja-JP" altLang="en-US">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zh-CN" altLang="en-US" b="0" smtClean="0">
                <a:solidFill>
                  <a:schemeClr val="bg1"/>
                </a:solidFill>
                <a:latin typeface="Microsoft YaHei" pitchFamily="34" charset="-122"/>
                <a:ea typeface="Microsoft YaHei" pitchFamily="34" charset="-122"/>
              </a:rPr>
              <a:t>欠款回收管理</a:t>
            </a:r>
            <a:endParaRPr lang="ja-JP" altLang="en-US" b="0" smtClean="0">
              <a:solidFill>
                <a:schemeClr val="bg1"/>
              </a:solidFill>
              <a:latin typeface="Microsoft YaHei" pitchFamily="34" charset="-122"/>
              <a:ea typeface="Microsoft YaHei" pitchFamily="34" charset="-122"/>
            </a:endParaRPr>
          </a:p>
        </p:txBody>
      </p:sp>
      <p:sp>
        <p:nvSpPr>
          <p:cNvPr id="17411" name="TextBox 2"/>
          <p:cNvSpPr txBox="1">
            <a:spLocks noChangeArrowheads="1"/>
          </p:cNvSpPr>
          <p:nvPr/>
        </p:nvSpPr>
        <p:spPr bwMode="auto">
          <a:xfrm>
            <a:off x="228600" y="1209675"/>
            <a:ext cx="9515475" cy="1754188"/>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a:latin typeface="Microsoft YaHei" pitchFamily="34" charset="-122"/>
                <a:ea typeface="Microsoft YaHei" pitchFamily="34" charset="-122"/>
              </a:rPr>
              <a:t>回收实绩录入</a:t>
            </a:r>
            <a:r>
              <a:rPr lang="en-US" altLang="ja-JP" dirty="0">
                <a:latin typeface="Microsoft YaHei" pitchFamily="34" charset="-122"/>
                <a:ea typeface="Microsoft YaHei" pitchFamily="34" charset="-122"/>
              </a:rPr>
              <a:t>		</a:t>
            </a:r>
            <a:r>
              <a:rPr lang="zh-CN" altLang="en-US">
                <a:latin typeface="Microsoft YaHei" pitchFamily="34" charset="-122"/>
                <a:ea typeface="Microsoft YaHei" pitchFamily="34" charset="-122"/>
              </a:rPr>
              <a:t>对于回收实绩进行录入、修正的处理</a:t>
            </a:r>
            <a:r>
              <a:rPr lang="ja-JP" altLang="en-US">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a:latin typeface="Microsoft YaHei" pitchFamily="34" charset="-122"/>
                <a:ea typeface="Microsoft YaHei" pitchFamily="34" charset="-122"/>
              </a:rPr>
              <a:t>分期预定返还额录入</a:t>
            </a:r>
            <a:r>
              <a:rPr lang="en-US" altLang="ja-JP" b="1" dirty="0">
                <a:latin typeface="Microsoft YaHei" pitchFamily="34" charset="-122"/>
                <a:ea typeface="Microsoft YaHei" pitchFamily="34" charset="-122"/>
              </a:rPr>
              <a:t>	</a:t>
            </a:r>
            <a:r>
              <a:rPr lang="zh-CN" altLang="en-US">
                <a:latin typeface="Microsoft YaHei" pitchFamily="34" charset="-122"/>
                <a:ea typeface="Microsoft YaHei" pitchFamily="34" charset="-122"/>
              </a:rPr>
              <a:t>对于分期预定返还额进行模拟计算，并且把计算结果进行录入的处理</a:t>
            </a:r>
            <a:r>
              <a:rPr lang="ja-JP" altLang="en-US">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a:latin typeface="Microsoft YaHei" pitchFamily="34" charset="-122"/>
                <a:ea typeface="Microsoft YaHei" pitchFamily="34" charset="-122"/>
              </a:rPr>
              <a:t>回收实绩信息表示一览</a:t>
            </a:r>
            <a:r>
              <a:rPr lang="en-US" altLang="ja-JP" dirty="0">
                <a:latin typeface="Microsoft YaHei" pitchFamily="34" charset="-122"/>
                <a:ea typeface="Microsoft YaHei" pitchFamily="34" charset="-122"/>
              </a:rPr>
              <a:t>	</a:t>
            </a:r>
            <a:r>
              <a:rPr lang="zh-CN" altLang="en-US">
                <a:latin typeface="Microsoft YaHei" pitchFamily="34" charset="-122"/>
                <a:ea typeface="Microsoft YaHei" pitchFamily="34" charset="-122"/>
              </a:rPr>
              <a:t>回收实绩信息进行一览表示的处理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zh-CN" altLang="en-US" b="0" smtClean="0">
                <a:solidFill>
                  <a:schemeClr val="bg1"/>
                </a:solidFill>
                <a:latin typeface="Microsoft YaHei" pitchFamily="34" charset="-122"/>
                <a:ea typeface="Microsoft YaHei" pitchFamily="34" charset="-122"/>
              </a:rPr>
              <a:t>各种费用管理</a:t>
            </a:r>
            <a:endParaRPr lang="ja-JP" altLang="en-US" b="0" smtClean="0">
              <a:solidFill>
                <a:schemeClr val="bg1"/>
              </a:solidFill>
              <a:latin typeface="Microsoft YaHei" pitchFamily="34" charset="-122"/>
              <a:ea typeface="Microsoft YaHei" pitchFamily="34" charset="-122"/>
            </a:endParaRPr>
          </a:p>
        </p:txBody>
      </p:sp>
      <p:sp>
        <p:nvSpPr>
          <p:cNvPr id="18435" name="TextBox 2"/>
          <p:cNvSpPr txBox="1">
            <a:spLocks noChangeArrowheads="1"/>
          </p:cNvSpPr>
          <p:nvPr/>
        </p:nvSpPr>
        <p:spPr bwMode="auto">
          <a:xfrm>
            <a:off x="228600" y="1209675"/>
            <a:ext cx="9515475" cy="2185214"/>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dirty="0">
                <a:latin typeface="Microsoft YaHei" pitchFamily="34" charset="-122"/>
                <a:ea typeface="Microsoft YaHei" pitchFamily="34" charset="-122"/>
              </a:rPr>
              <a:t>各种支出费用录入</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各种已经支出的费用的录入处理</a:t>
            </a:r>
            <a:r>
              <a:rPr lang="ja-JP" altLang="en-US">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a:p>
            <a:r>
              <a:rPr lang="en-US" altLang="ja-JP" dirty="0">
                <a:latin typeface="Microsoft YaHei" pitchFamily="34" charset="-122"/>
                <a:ea typeface="Microsoft YaHei" pitchFamily="34" charset="-122"/>
              </a:rPr>
              <a:t>			</a:t>
            </a:r>
            <a:r>
              <a:rPr lang="en-US" altLang="zh-CN" sz="1200" dirty="0">
                <a:latin typeface="Microsoft YaHei" pitchFamily="34" charset="-122"/>
                <a:ea typeface="Microsoft YaHei" pitchFamily="34" charset="-122"/>
              </a:rPr>
              <a:t>※</a:t>
            </a:r>
            <a:r>
              <a:rPr lang="zh-CN" altLang="en-US" sz="1200" dirty="0">
                <a:latin typeface="Microsoft YaHei" pitchFamily="34" charset="-122"/>
                <a:ea typeface="Microsoft YaHei" pitchFamily="34" charset="-122"/>
              </a:rPr>
              <a:t>包括：律师费、各种拍卖手续费、房产估价费、法院各项费用等</a:t>
            </a:r>
            <a:endParaRPr lang="en-US" altLang="ja-JP" sz="1200"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支出费用表示一览</a:t>
            </a:r>
            <a:r>
              <a:rPr lang="en-US" altLang="ja-JP" b="1"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已经支出的费用的信息进行的表示处理</a:t>
            </a:r>
            <a:r>
              <a:rPr lang="ja-JP" altLang="en-US">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预定支出费用录入</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各种预定要支持的费用的录入处理</a:t>
            </a:r>
            <a:r>
              <a:rPr lang="ja-JP" altLang="en-US">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a:p>
            <a:r>
              <a:rPr lang="en-US" altLang="ja-JP" dirty="0">
                <a:latin typeface="Microsoft YaHei" pitchFamily="34" charset="-122"/>
                <a:ea typeface="Microsoft YaHei" pitchFamily="34" charset="-122"/>
              </a:rPr>
              <a:t>			</a:t>
            </a:r>
            <a:r>
              <a:rPr lang="en-US" altLang="zh-CN" sz="1200" dirty="0">
                <a:latin typeface="Microsoft YaHei" pitchFamily="34" charset="-122"/>
                <a:ea typeface="Microsoft YaHei" pitchFamily="34" charset="-122"/>
              </a:rPr>
              <a:t>※</a:t>
            </a:r>
            <a:r>
              <a:rPr lang="zh-CN" altLang="en-US" sz="1200" dirty="0">
                <a:latin typeface="Microsoft YaHei" pitchFamily="34" charset="-122"/>
                <a:ea typeface="Microsoft YaHei" pitchFamily="34" charset="-122"/>
              </a:rPr>
              <a:t>包括：律师费、各种拍卖手续费、房产估价费、法院各项费用等</a:t>
            </a:r>
            <a:endParaRPr lang="en-US" altLang="ja-JP" sz="1200" dirty="0">
              <a:latin typeface="Microsoft YaHei" pitchFamily="34" charset="-122"/>
              <a:ea typeface="Microsoft YaHei"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zh-CN" altLang="en-US" b="0" smtClean="0">
                <a:solidFill>
                  <a:schemeClr val="bg1"/>
                </a:solidFill>
                <a:latin typeface="Microsoft YaHei" pitchFamily="34" charset="-122"/>
                <a:ea typeface="Microsoft YaHei" pitchFamily="34" charset="-122"/>
              </a:rPr>
              <a:t>预收金管理</a:t>
            </a:r>
            <a:endParaRPr lang="ja-JP" altLang="en-US" b="0" smtClean="0">
              <a:solidFill>
                <a:schemeClr val="bg1"/>
              </a:solidFill>
              <a:latin typeface="Microsoft YaHei" pitchFamily="34" charset="-122"/>
              <a:ea typeface="Microsoft YaHei" pitchFamily="34" charset="-122"/>
            </a:endParaRPr>
          </a:p>
        </p:txBody>
      </p:sp>
      <p:sp>
        <p:nvSpPr>
          <p:cNvPr id="19459" name="TextBox 2"/>
          <p:cNvSpPr txBox="1">
            <a:spLocks noChangeArrowheads="1"/>
          </p:cNvSpPr>
          <p:nvPr/>
        </p:nvSpPr>
        <p:spPr bwMode="auto">
          <a:xfrm>
            <a:off x="228600" y="1209675"/>
            <a:ext cx="9515475" cy="1969770"/>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dirty="0">
                <a:latin typeface="Microsoft YaHei" pitchFamily="34" charset="-122"/>
                <a:ea typeface="Microsoft YaHei" pitchFamily="34" charset="-122"/>
              </a:rPr>
              <a:t>预收金表示一览</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按</a:t>
            </a:r>
            <a:r>
              <a:rPr lang="zh-CN" altLang="en-US" dirty="0" smtClean="0">
                <a:latin typeface="Microsoft YaHei" pitchFamily="34" charset="-122"/>
                <a:ea typeface="Microsoft YaHei" pitchFamily="34" charset="-122"/>
              </a:rPr>
              <a:t>照贷款人单</a:t>
            </a:r>
            <a:r>
              <a:rPr lang="zh-CN" altLang="en-US" dirty="0">
                <a:latin typeface="Microsoft YaHei" pitchFamily="34" charset="-122"/>
                <a:ea typeface="Microsoft YaHei" pitchFamily="34" charset="-122"/>
              </a:rPr>
              <a:t>位对于预收金进行查询表示的处理</a:t>
            </a:r>
            <a:r>
              <a:rPr lang="ja-JP" altLang="en-US">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预收金录入</a:t>
            </a:r>
            <a:r>
              <a:rPr lang="en-US" altLang="ja-JP" b="1"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预收金的录入处理</a:t>
            </a:r>
            <a:r>
              <a:rPr lang="ja-JP" altLang="en-US">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a:p>
            <a:r>
              <a:rPr lang="en-US" altLang="ja-JP" dirty="0">
                <a:latin typeface="Microsoft YaHei" pitchFamily="34" charset="-122"/>
                <a:ea typeface="Microsoft YaHei" pitchFamily="34" charset="-122"/>
              </a:rPr>
              <a:t>			</a:t>
            </a:r>
            <a:r>
              <a:rPr lang="en-US" altLang="zh-CN" sz="1200" dirty="0">
                <a:latin typeface="Microsoft YaHei" pitchFamily="34" charset="-122"/>
                <a:ea typeface="Microsoft YaHei" pitchFamily="34" charset="-122"/>
              </a:rPr>
              <a:t>※</a:t>
            </a:r>
            <a:r>
              <a:rPr lang="zh-CN" altLang="en-US" sz="1200" dirty="0">
                <a:latin typeface="Microsoft YaHei" pitchFamily="34" charset="-122"/>
                <a:ea typeface="Microsoft YaHei" pitchFamily="34" charset="-122"/>
              </a:rPr>
              <a:t>包括：回收额（本金）、回收额（迟延履行金）、返还额等</a:t>
            </a:r>
            <a:endParaRPr lang="en-US" altLang="ja-JP" sz="1200"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预收金明细表示一览</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预收金明细情报的查询表示处理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zh-CN" altLang="en-US" b="0" dirty="0" smtClean="0">
                <a:solidFill>
                  <a:schemeClr val="bg1"/>
                </a:solidFill>
                <a:latin typeface="Microsoft YaHei" pitchFamily="34" charset="-122"/>
                <a:ea typeface="Microsoft YaHei" pitchFamily="34" charset="-122"/>
              </a:rPr>
              <a:t>抵押物管理</a:t>
            </a:r>
            <a:endParaRPr lang="ja-JP" altLang="en-US" b="0" smtClean="0">
              <a:solidFill>
                <a:schemeClr val="bg1"/>
              </a:solidFill>
              <a:latin typeface="Microsoft YaHei" pitchFamily="34" charset="-122"/>
              <a:ea typeface="Microsoft YaHei" pitchFamily="34" charset="-122"/>
            </a:endParaRPr>
          </a:p>
        </p:txBody>
      </p:sp>
      <p:sp>
        <p:nvSpPr>
          <p:cNvPr id="20483" name="TextBox 2"/>
          <p:cNvSpPr txBox="1">
            <a:spLocks noChangeArrowheads="1"/>
          </p:cNvSpPr>
          <p:nvPr/>
        </p:nvSpPr>
        <p:spPr bwMode="auto">
          <a:xfrm>
            <a:off x="228600" y="1209675"/>
            <a:ext cx="9515475" cy="1116781"/>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dirty="0">
                <a:latin typeface="Microsoft YaHei" pitchFamily="34" charset="-122"/>
                <a:ea typeface="Microsoft YaHei" pitchFamily="34" charset="-122"/>
              </a:rPr>
              <a:t>拍卖管理</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拍卖信息的录入、修正、删除处理</a:t>
            </a:r>
            <a:r>
              <a:rPr lang="ja-JP" altLang="en-US">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抵押物处理状况录入</a:t>
            </a:r>
            <a:r>
              <a:rPr lang="en-US" altLang="ja-JP" b="1" dirty="0">
                <a:latin typeface="Microsoft YaHei" pitchFamily="34" charset="-122"/>
                <a:ea typeface="Microsoft YaHei" pitchFamily="34" charset="-122"/>
              </a:rPr>
              <a:t>	</a:t>
            </a:r>
            <a:r>
              <a:rPr lang="zh-CN" altLang="en-US">
                <a:latin typeface="Microsoft YaHei" pitchFamily="34" charset="-122"/>
                <a:ea typeface="Microsoft YaHei" pitchFamily="34" charset="-122"/>
              </a:rPr>
              <a:t>抵押物处理状况的录入、修正、删</a:t>
            </a:r>
            <a:r>
              <a:rPr lang="zh-CN" altLang="en-US" smtClean="0">
                <a:latin typeface="Microsoft YaHei" pitchFamily="34" charset="-122"/>
                <a:ea typeface="Microsoft YaHei" pitchFamily="34" charset="-122"/>
              </a:rPr>
              <a:t>除处理</a:t>
            </a:r>
            <a:r>
              <a:rPr lang="ja-JP" altLang="en-US" smtClean="0">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zh-CN" altLang="en-US" b="0" dirty="0" smtClean="0">
                <a:solidFill>
                  <a:schemeClr val="bg1"/>
                </a:solidFill>
                <a:latin typeface="Microsoft YaHei" pitchFamily="34" charset="-122"/>
                <a:ea typeface="Microsoft YaHei" pitchFamily="34" charset="-122"/>
              </a:rPr>
              <a:t>目录</a:t>
            </a:r>
            <a:endParaRPr kumimoji="1" lang="ja-JP" altLang="en-US" b="0">
              <a:solidFill>
                <a:schemeClr val="bg1"/>
              </a:solidFill>
              <a:latin typeface="Microsoft YaHei" pitchFamily="34" charset="-122"/>
              <a:ea typeface="Microsoft YaHei" pitchFamily="34" charset="-122"/>
            </a:endParaRPr>
          </a:p>
        </p:txBody>
      </p:sp>
      <p:sp>
        <p:nvSpPr>
          <p:cNvPr id="3" name="Content Placeholder 2"/>
          <p:cNvSpPr>
            <a:spLocks noGrp="1"/>
          </p:cNvSpPr>
          <p:nvPr>
            <p:ph idx="1"/>
          </p:nvPr>
        </p:nvSpPr>
        <p:spPr>
          <a:xfrm>
            <a:off x="933450" y="990600"/>
            <a:ext cx="7658100" cy="5410200"/>
          </a:xfrm>
        </p:spPr>
        <p:txBody>
          <a:bodyPr/>
          <a:lstStyle/>
          <a:p>
            <a:pPr marL="0" indent="-514350">
              <a:buNone/>
            </a:pPr>
            <a:r>
              <a:rPr lang="zh-CN" altLang="en-US" sz="1800" dirty="0" smtClean="0">
                <a:latin typeface="Microsoft YaHei" pitchFamily="34" charset="-122"/>
                <a:ea typeface="Microsoft YaHei" pitchFamily="34" charset="-122"/>
              </a:rPr>
              <a:t>断供清偿管理</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2" action="ppaction://hlinksldjump"/>
              </a:rPr>
              <a:t>23</a:t>
            </a:r>
            <a:endParaRPr lang="en-US" altLang="zh-CN" sz="1800" dirty="0" smtClean="0">
              <a:latin typeface="Microsoft YaHei" pitchFamily="34" charset="-122"/>
              <a:ea typeface="Microsoft YaHei" pitchFamily="34" charset="-122"/>
            </a:endParaRPr>
          </a:p>
          <a:p>
            <a:pPr marL="0" indent="-514350">
              <a:buNone/>
            </a:pPr>
            <a:r>
              <a:rPr lang="en-US" altLang="ja-JP" sz="1800" dirty="0" smtClean="0">
                <a:latin typeface="Microsoft YaHei" pitchFamily="34" charset="-122"/>
                <a:ea typeface="Microsoft YaHei" pitchFamily="34" charset="-122"/>
              </a:rPr>
              <a:t>	</a:t>
            </a:r>
            <a:r>
              <a:rPr lang="zh-CN" altLang="en-US" sz="1800" dirty="0" smtClean="0">
                <a:latin typeface="Microsoft YaHei" pitchFamily="34" charset="-122"/>
                <a:ea typeface="Microsoft YaHei" pitchFamily="34" charset="-122"/>
              </a:rPr>
              <a:t>断供清偿信息录入</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3" action="ppaction://hlinksldjump"/>
              </a:rPr>
              <a:t>24</a:t>
            </a:r>
            <a:endParaRPr lang="en-US" altLang="zh-CN" sz="1800" dirty="0" smtClean="0">
              <a:latin typeface="Microsoft YaHei" pitchFamily="34" charset="-122"/>
              <a:ea typeface="Microsoft YaHei" pitchFamily="34" charset="-122"/>
            </a:endParaRPr>
          </a:p>
          <a:p>
            <a:pPr marL="0" indent="-514350">
              <a:buNone/>
            </a:pPr>
            <a:r>
              <a:rPr lang="en-US" altLang="ja-JP" sz="1800" dirty="0" smtClean="0">
                <a:latin typeface="Microsoft YaHei" pitchFamily="34" charset="-122"/>
                <a:ea typeface="Microsoft YaHei" pitchFamily="34" charset="-122"/>
              </a:rPr>
              <a:t>	</a:t>
            </a:r>
            <a:r>
              <a:rPr lang="zh-CN" altLang="en-US" sz="1800" dirty="0" smtClean="0">
                <a:latin typeface="Microsoft YaHei" pitchFamily="34" charset="-122"/>
                <a:ea typeface="Microsoft YaHei" pitchFamily="34" charset="-122"/>
              </a:rPr>
              <a:t>断供清偿信息管理</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4" action="ppaction://hlinksldjump"/>
              </a:rPr>
              <a:t>25</a:t>
            </a:r>
            <a:endParaRPr lang="en-US" altLang="ja-JP" sz="1800" dirty="0" smtClean="0">
              <a:latin typeface="Microsoft YaHei" pitchFamily="34" charset="-122"/>
              <a:ea typeface="Microsoft YaHei" pitchFamily="34" charset="-122"/>
            </a:endParaRPr>
          </a:p>
          <a:p>
            <a:pPr marL="0" indent="-514350">
              <a:buNone/>
            </a:pPr>
            <a:r>
              <a:rPr lang="en-US" altLang="zh-CN" sz="1800" dirty="0" smtClean="0">
                <a:latin typeface="Microsoft YaHei" pitchFamily="34" charset="-122"/>
                <a:ea typeface="Microsoft YaHei" pitchFamily="34" charset="-122"/>
              </a:rPr>
              <a:t>	</a:t>
            </a:r>
            <a:r>
              <a:rPr lang="zh-CN" altLang="en-US" sz="1800" dirty="0" smtClean="0">
                <a:latin typeface="Microsoft YaHei" pitchFamily="34" charset="-122"/>
                <a:ea typeface="Microsoft YaHei" pitchFamily="34" charset="-122"/>
              </a:rPr>
              <a:t>欠款回收管理</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5" action="ppaction://hlinksldjump"/>
              </a:rPr>
              <a:t>26</a:t>
            </a:r>
            <a:endParaRPr lang="en-US" altLang="zh-CN" sz="1800" dirty="0" smtClean="0">
              <a:latin typeface="Microsoft YaHei" pitchFamily="34" charset="-122"/>
              <a:ea typeface="Microsoft YaHei" pitchFamily="34" charset="-122"/>
            </a:endParaRPr>
          </a:p>
          <a:p>
            <a:pPr marL="0" indent="-514350">
              <a:buNone/>
            </a:pPr>
            <a:r>
              <a:rPr lang="en-US" altLang="ja-JP" sz="1800" dirty="0" smtClean="0">
                <a:latin typeface="Microsoft YaHei" pitchFamily="34" charset="-122"/>
                <a:ea typeface="Microsoft YaHei" pitchFamily="34" charset="-122"/>
              </a:rPr>
              <a:t>	</a:t>
            </a:r>
            <a:r>
              <a:rPr lang="zh-CN" altLang="en-US" sz="1800" dirty="0" smtClean="0">
                <a:latin typeface="Microsoft YaHei" pitchFamily="34" charset="-122"/>
                <a:ea typeface="Microsoft YaHei" pitchFamily="34" charset="-122"/>
              </a:rPr>
              <a:t>各种费用管理</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6" action="ppaction://hlinksldjump"/>
              </a:rPr>
              <a:t>27</a:t>
            </a:r>
            <a:endParaRPr lang="en-US" altLang="zh-CN" sz="1800" dirty="0" smtClean="0">
              <a:latin typeface="Microsoft YaHei" pitchFamily="34" charset="-122"/>
              <a:ea typeface="Microsoft YaHei" pitchFamily="34" charset="-122"/>
            </a:endParaRPr>
          </a:p>
          <a:p>
            <a:pPr marL="0" indent="-514350">
              <a:buNone/>
            </a:pPr>
            <a:r>
              <a:rPr lang="en-US" altLang="zh-CN" sz="1800" dirty="0" smtClean="0">
                <a:latin typeface="Microsoft YaHei" pitchFamily="34" charset="-122"/>
                <a:ea typeface="Microsoft YaHei" pitchFamily="34" charset="-122"/>
              </a:rPr>
              <a:t>	</a:t>
            </a:r>
            <a:r>
              <a:rPr lang="zh-CN" altLang="en-US" sz="1800" dirty="0" smtClean="0">
                <a:latin typeface="Microsoft YaHei" pitchFamily="34" charset="-122"/>
                <a:ea typeface="Microsoft YaHei" pitchFamily="34" charset="-122"/>
              </a:rPr>
              <a:t>预收金管理</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7" action="ppaction://hlinksldjump"/>
              </a:rPr>
              <a:t>28</a:t>
            </a:r>
            <a:endParaRPr lang="en-US" altLang="zh-CN" sz="1800" dirty="0" smtClean="0">
              <a:latin typeface="Microsoft YaHei" pitchFamily="34" charset="-122"/>
              <a:ea typeface="Microsoft YaHei" pitchFamily="34" charset="-122"/>
            </a:endParaRPr>
          </a:p>
          <a:p>
            <a:pPr marL="0" indent="-514350">
              <a:buNone/>
            </a:pPr>
            <a:r>
              <a:rPr lang="en-US" altLang="zh-CN" sz="1800" dirty="0" smtClean="0">
                <a:latin typeface="Microsoft YaHei" pitchFamily="34" charset="-122"/>
                <a:ea typeface="Microsoft YaHei" pitchFamily="34" charset="-122"/>
              </a:rPr>
              <a:t>	</a:t>
            </a:r>
            <a:r>
              <a:rPr lang="zh-CN" altLang="en-US" sz="1800" dirty="0" smtClean="0">
                <a:latin typeface="Microsoft YaHei" pitchFamily="34" charset="-122"/>
                <a:ea typeface="Microsoft YaHei" pitchFamily="34" charset="-122"/>
              </a:rPr>
              <a:t>抵押物管理</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8" action="ppaction://hlinksldjump"/>
              </a:rPr>
              <a:t>29</a:t>
            </a:r>
            <a:endParaRPr lang="en-US" altLang="zh-CN" sz="1800" dirty="0" smtClean="0">
              <a:latin typeface="Microsoft YaHei" pitchFamily="34" charset="-122"/>
              <a:ea typeface="Microsoft YaHei" pitchFamily="34" charset="-122"/>
            </a:endParaRPr>
          </a:p>
          <a:p>
            <a:pPr marL="0" indent="-514350">
              <a:buNone/>
            </a:pPr>
            <a:r>
              <a:rPr lang="en-US" altLang="zh-CN" sz="1800" dirty="0" smtClean="0">
                <a:latin typeface="Microsoft YaHei" pitchFamily="34" charset="-122"/>
                <a:ea typeface="Microsoft YaHei" pitchFamily="34" charset="-122"/>
              </a:rPr>
              <a:t>	</a:t>
            </a:r>
            <a:r>
              <a:rPr lang="zh-CN" altLang="en-US" sz="1800" dirty="0" smtClean="0">
                <a:latin typeface="Microsoft YaHei" pitchFamily="34" charset="-122"/>
                <a:ea typeface="Microsoft YaHei" pitchFamily="34" charset="-122"/>
              </a:rPr>
              <a:t>断供清偿信息统计</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9" action="ppaction://hlinksldjump"/>
              </a:rPr>
              <a:t>30</a:t>
            </a:r>
            <a:endParaRPr lang="en-US" altLang="zh-CN" sz="1800" dirty="0" smtClean="0">
              <a:latin typeface="Microsoft YaHei" pitchFamily="34" charset="-122"/>
              <a:ea typeface="Microsoft YaHei" pitchFamily="34" charset="-122"/>
            </a:endParaRPr>
          </a:p>
          <a:p>
            <a:pPr marL="0" indent="-514350">
              <a:buNone/>
            </a:pPr>
            <a:r>
              <a:rPr lang="en-US" altLang="zh-CN" sz="1800" dirty="0" smtClean="0">
                <a:latin typeface="Microsoft YaHei" pitchFamily="34" charset="-122"/>
                <a:ea typeface="Microsoft YaHei" pitchFamily="34" charset="-122"/>
              </a:rPr>
              <a:t>	</a:t>
            </a:r>
            <a:r>
              <a:rPr lang="zh-CN" altLang="en-US" sz="1800" dirty="0" smtClean="0">
                <a:latin typeface="Microsoft YaHei" pitchFamily="34" charset="-122"/>
                <a:ea typeface="Microsoft YaHei" pitchFamily="34" charset="-122"/>
              </a:rPr>
              <a:t>欠款偿还管理</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10" action="ppaction://hlinksldjump"/>
              </a:rPr>
              <a:t>31</a:t>
            </a:r>
            <a:endParaRPr lang="en-US" altLang="zh-CN" sz="1800" dirty="0" smtClean="0">
              <a:latin typeface="Microsoft YaHei" pitchFamily="34" charset="-122"/>
              <a:ea typeface="Microsoft YaHei" pitchFamily="34" charset="-122"/>
            </a:endParaRPr>
          </a:p>
          <a:p>
            <a:pPr marL="0" indent="-514350">
              <a:buNone/>
            </a:pPr>
            <a:r>
              <a:rPr lang="en-US" altLang="ja-JP" sz="1800" dirty="0" smtClean="0">
                <a:latin typeface="Microsoft YaHei" pitchFamily="34" charset="-122"/>
                <a:ea typeface="Microsoft YaHei" pitchFamily="34" charset="-122"/>
              </a:rPr>
              <a:t>	</a:t>
            </a:r>
            <a:r>
              <a:rPr lang="zh-CN" altLang="en-US" sz="1800" dirty="0" smtClean="0">
                <a:latin typeface="Microsoft YaHei" pitchFamily="34" charset="-122"/>
                <a:ea typeface="Microsoft YaHei" pitchFamily="34" charset="-122"/>
              </a:rPr>
              <a:t>进度管理</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11" action="ppaction://hlinksldjump"/>
              </a:rPr>
              <a:t>32</a:t>
            </a:r>
            <a:endParaRPr lang="en-US" altLang="zh-CN" sz="1800" dirty="0" smtClean="0">
              <a:latin typeface="Microsoft YaHei" pitchFamily="34" charset="-122"/>
              <a:ea typeface="Microsoft YaHei" pitchFamily="34" charset="-122"/>
            </a:endParaRPr>
          </a:p>
          <a:p>
            <a:pPr marL="0" indent="-514350">
              <a:buNone/>
            </a:pPr>
            <a:r>
              <a:rPr lang="en-US" altLang="ja-JP" sz="1800" dirty="0" smtClean="0">
                <a:latin typeface="Microsoft YaHei" pitchFamily="34" charset="-122"/>
                <a:ea typeface="Microsoft YaHei" pitchFamily="34" charset="-122"/>
              </a:rPr>
              <a:t>	</a:t>
            </a:r>
            <a:r>
              <a:rPr lang="zh-CN" altLang="en-US" sz="1800" dirty="0" smtClean="0">
                <a:latin typeface="Microsoft YaHei" pitchFamily="34" charset="-122"/>
                <a:ea typeface="Microsoft YaHei" pitchFamily="34" charset="-122"/>
              </a:rPr>
              <a:t>各种数据导出</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12" action="ppaction://hlinksldjump"/>
              </a:rPr>
              <a:t>33</a:t>
            </a:r>
            <a:endParaRPr lang="en-US" altLang="zh-CN" sz="1800" dirty="0" smtClean="0">
              <a:latin typeface="Microsoft YaHei" pitchFamily="34" charset="-122"/>
              <a:ea typeface="Microsoft YaHei" pitchFamily="34"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zh-CN" altLang="en-US" b="0" smtClean="0">
                <a:solidFill>
                  <a:schemeClr val="bg1"/>
                </a:solidFill>
                <a:latin typeface="Microsoft YaHei" pitchFamily="34" charset="-122"/>
                <a:ea typeface="Microsoft YaHei" pitchFamily="34" charset="-122"/>
              </a:rPr>
              <a:t>断供清偿信息统计</a:t>
            </a:r>
            <a:endParaRPr lang="ja-JP" altLang="en-US" b="0" smtClean="0">
              <a:solidFill>
                <a:schemeClr val="bg1"/>
              </a:solidFill>
              <a:latin typeface="Microsoft YaHei" pitchFamily="34" charset="-122"/>
              <a:ea typeface="Microsoft YaHei" pitchFamily="34" charset="-122"/>
            </a:endParaRPr>
          </a:p>
        </p:txBody>
      </p:sp>
      <p:sp>
        <p:nvSpPr>
          <p:cNvPr id="21507" name="TextBox 2"/>
          <p:cNvSpPr txBox="1">
            <a:spLocks noChangeArrowheads="1"/>
          </p:cNvSpPr>
          <p:nvPr/>
        </p:nvSpPr>
        <p:spPr bwMode="auto">
          <a:xfrm>
            <a:off x="228600" y="1209675"/>
            <a:ext cx="9515475" cy="1200150"/>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a:latin typeface="Microsoft YaHei" pitchFamily="34" charset="-122"/>
                <a:ea typeface="Microsoft YaHei" pitchFamily="34" charset="-122"/>
              </a:rPr>
              <a:t>断供清偿信息统计</a:t>
            </a:r>
            <a:r>
              <a:rPr lang="en-US" altLang="ja-JP" dirty="0">
                <a:latin typeface="Microsoft YaHei" pitchFamily="34" charset="-122"/>
                <a:ea typeface="Microsoft YaHei" pitchFamily="34" charset="-122"/>
              </a:rPr>
              <a:t>	</a:t>
            </a:r>
            <a:r>
              <a:rPr lang="zh-CN" altLang="en-US">
                <a:latin typeface="Microsoft YaHei" pitchFamily="34" charset="-122"/>
                <a:ea typeface="Microsoft YaHei" pitchFamily="34" charset="-122"/>
              </a:rPr>
              <a:t>断供清偿信息的统计处理</a:t>
            </a:r>
            <a:r>
              <a:rPr lang="ja-JP" altLang="en-US">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a:latin typeface="Microsoft YaHei" pitchFamily="34" charset="-122"/>
                <a:ea typeface="Microsoft YaHei" pitchFamily="34" charset="-122"/>
              </a:rPr>
              <a:t>断供清偿统计信息打印</a:t>
            </a:r>
            <a:r>
              <a:rPr lang="en-US" altLang="ja-JP" b="1" dirty="0">
                <a:latin typeface="Microsoft YaHei" pitchFamily="34" charset="-122"/>
                <a:ea typeface="Microsoft YaHei" pitchFamily="34" charset="-122"/>
              </a:rPr>
              <a:t>	</a:t>
            </a:r>
            <a:r>
              <a:rPr lang="zh-CN" altLang="en-US">
                <a:latin typeface="Microsoft YaHei" pitchFamily="34" charset="-122"/>
                <a:ea typeface="Microsoft YaHei" pitchFamily="34" charset="-122"/>
              </a:rPr>
              <a:t>断供清偿信息统计后的下载、打印处理。</a:t>
            </a:r>
            <a:endParaRPr lang="en-US" altLang="ja-JP" dirty="0">
              <a:latin typeface="Microsoft YaHei" pitchFamily="34" charset="-122"/>
              <a:ea typeface="Microsoft YaHei"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zh-CN" altLang="en-US" b="0" smtClean="0">
                <a:solidFill>
                  <a:schemeClr val="bg1"/>
                </a:solidFill>
                <a:latin typeface="Microsoft YaHei" pitchFamily="34" charset="-122"/>
                <a:ea typeface="Microsoft YaHei" pitchFamily="34" charset="-122"/>
              </a:rPr>
              <a:t>欠款偿还</a:t>
            </a:r>
            <a:r>
              <a:rPr lang="zh-TW" altLang="en-US" b="0" smtClean="0">
                <a:solidFill>
                  <a:schemeClr val="bg1"/>
                </a:solidFill>
                <a:latin typeface="Microsoft YaHei" pitchFamily="34" charset="-122"/>
                <a:ea typeface="Microsoft YaHei" pitchFamily="34" charset="-122"/>
              </a:rPr>
              <a:t>管理</a:t>
            </a:r>
            <a:endParaRPr lang="ja-JP" altLang="en-US" b="0" smtClean="0">
              <a:solidFill>
                <a:schemeClr val="bg1"/>
              </a:solidFill>
              <a:latin typeface="Microsoft YaHei" pitchFamily="34" charset="-122"/>
              <a:ea typeface="Microsoft YaHei" pitchFamily="34" charset="-122"/>
            </a:endParaRPr>
          </a:p>
        </p:txBody>
      </p:sp>
      <p:sp>
        <p:nvSpPr>
          <p:cNvPr id="22531" name="TextBox 2"/>
          <p:cNvSpPr txBox="1">
            <a:spLocks noChangeArrowheads="1"/>
          </p:cNvSpPr>
          <p:nvPr/>
        </p:nvSpPr>
        <p:spPr bwMode="auto">
          <a:xfrm>
            <a:off x="228600" y="1209675"/>
            <a:ext cx="9515475" cy="1600438"/>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dirty="0">
                <a:latin typeface="Microsoft YaHei" pitchFamily="34" charset="-122"/>
                <a:ea typeface="Microsoft YaHei" pitchFamily="34" charset="-122"/>
              </a:rPr>
              <a:t>部分欠款偿还信息录入</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欠款偿还信息的录入处理</a:t>
            </a:r>
            <a:r>
              <a:rPr lang="ja-JP" altLang="en-US">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a:p>
            <a:r>
              <a:rPr lang="en-US" altLang="ja-JP" dirty="0">
                <a:latin typeface="Microsoft YaHei" pitchFamily="34" charset="-122"/>
                <a:ea typeface="Microsoft YaHei" pitchFamily="34" charset="-122"/>
              </a:rPr>
              <a:t>			</a:t>
            </a:r>
            <a:r>
              <a:rPr lang="en-US" altLang="zh-CN" sz="1200" dirty="0">
                <a:latin typeface="Microsoft YaHei" pitchFamily="34" charset="-122"/>
                <a:ea typeface="Microsoft YaHei" pitchFamily="34" charset="-122"/>
              </a:rPr>
              <a:t>※</a:t>
            </a:r>
            <a:r>
              <a:rPr lang="zh-CN" altLang="en-US" sz="1200" dirty="0">
                <a:latin typeface="Microsoft YaHei" pitchFamily="34" charset="-122"/>
                <a:ea typeface="Microsoft YaHei" pitchFamily="34" charset="-122"/>
              </a:rPr>
              <a:t>即使欠款已经全部偿还完毕，断供清偿信息的状态也不会在这个画面被修改。</a:t>
            </a:r>
            <a:endParaRPr lang="en-US" altLang="zh-CN" sz="1200" dirty="0">
              <a:latin typeface="Microsoft YaHei" pitchFamily="34" charset="-122"/>
              <a:ea typeface="Microsoft YaHei" pitchFamily="34" charset="-122"/>
            </a:endParaRPr>
          </a:p>
          <a:p>
            <a:r>
              <a:rPr lang="en-US" altLang="zh-CN" sz="1200" dirty="0">
                <a:latin typeface="Microsoft YaHei" pitchFamily="34" charset="-122"/>
                <a:ea typeface="Microsoft YaHei" pitchFamily="34" charset="-122"/>
              </a:rPr>
              <a:t>			   </a:t>
            </a:r>
            <a:r>
              <a:rPr lang="zh-CN" altLang="en-US" sz="1200" dirty="0" smtClean="0">
                <a:latin typeface="Microsoft YaHei" pitchFamily="34" charset="-122"/>
                <a:ea typeface="Microsoft YaHei" pitchFamily="34" charset="-122"/>
              </a:rPr>
              <a:t>完</a:t>
            </a:r>
            <a:r>
              <a:rPr lang="zh-CN" altLang="en-US" sz="1200" dirty="0">
                <a:latin typeface="Microsoft YaHei" pitchFamily="34" charset="-122"/>
                <a:ea typeface="Microsoft YaHei" pitchFamily="34" charset="-122"/>
              </a:rPr>
              <a:t>了状态总是在</a:t>
            </a:r>
            <a:r>
              <a:rPr lang="en-US" altLang="zh-CN" sz="1200" dirty="0">
                <a:latin typeface="Microsoft YaHei" pitchFamily="34" charset="-122"/>
                <a:ea typeface="Microsoft YaHei" pitchFamily="34" charset="-122"/>
              </a:rPr>
              <a:t>【</a:t>
            </a:r>
            <a:r>
              <a:rPr lang="zh-CN" altLang="en-US" sz="1200" dirty="0">
                <a:latin typeface="Microsoft YaHei" pitchFamily="34" charset="-122"/>
                <a:ea typeface="Microsoft YaHei" pitchFamily="34" charset="-122"/>
              </a:rPr>
              <a:t>完了信息录入</a:t>
            </a:r>
            <a:r>
              <a:rPr lang="en-US" altLang="zh-CN" sz="1200" dirty="0">
                <a:latin typeface="Microsoft YaHei" pitchFamily="34" charset="-122"/>
                <a:ea typeface="Microsoft YaHei" pitchFamily="34" charset="-122"/>
              </a:rPr>
              <a:t>】</a:t>
            </a:r>
            <a:r>
              <a:rPr lang="zh-CN" altLang="en-US" sz="1200" dirty="0">
                <a:latin typeface="Microsoft YaHei" pitchFamily="34" charset="-122"/>
                <a:ea typeface="Microsoft YaHei" pitchFamily="34" charset="-122"/>
              </a:rPr>
              <a:t>画面进行修改的。</a:t>
            </a:r>
            <a:endParaRPr lang="en-US" altLang="ja-JP" sz="1200"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欠款偿还信息表示一览</a:t>
            </a:r>
            <a:r>
              <a:rPr lang="en-US" altLang="ja-JP" b="1"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欠款偿还信息的查询表示处理</a:t>
            </a:r>
            <a:r>
              <a:rPr lang="ja-JP" altLang="en-US">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zh-CN" altLang="en-US" b="0" smtClean="0">
                <a:solidFill>
                  <a:schemeClr val="bg1"/>
                </a:solidFill>
                <a:latin typeface="Microsoft YaHei" pitchFamily="34" charset="-122"/>
                <a:ea typeface="Microsoft YaHei" pitchFamily="34" charset="-122"/>
              </a:rPr>
              <a:t>进度</a:t>
            </a:r>
            <a:r>
              <a:rPr lang="zh-TW" altLang="en-US" b="0" smtClean="0">
                <a:solidFill>
                  <a:schemeClr val="bg1"/>
                </a:solidFill>
                <a:latin typeface="Microsoft YaHei" pitchFamily="34" charset="-122"/>
                <a:ea typeface="Microsoft YaHei" pitchFamily="34" charset="-122"/>
              </a:rPr>
              <a:t>管理</a:t>
            </a:r>
            <a:endParaRPr lang="ja-JP" altLang="en-US" b="0" smtClean="0">
              <a:solidFill>
                <a:schemeClr val="bg1"/>
              </a:solidFill>
              <a:latin typeface="Microsoft YaHei" pitchFamily="34" charset="-122"/>
              <a:ea typeface="Microsoft YaHei" pitchFamily="34" charset="-122"/>
            </a:endParaRPr>
          </a:p>
        </p:txBody>
      </p:sp>
      <p:sp>
        <p:nvSpPr>
          <p:cNvPr id="23555" name="TextBox 2"/>
          <p:cNvSpPr txBox="1">
            <a:spLocks noChangeArrowheads="1"/>
          </p:cNvSpPr>
          <p:nvPr/>
        </p:nvSpPr>
        <p:spPr bwMode="auto">
          <a:xfrm>
            <a:off x="228600" y="1209675"/>
            <a:ext cx="9515475" cy="1200150"/>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a:latin typeface="Microsoft YaHei" pitchFamily="34" charset="-122"/>
                <a:ea typeface="Microsoft YaHei" pitchFamily="34" charset="-122"/>
              </a:rPr>
              <a:t>欠款偿还信息进度表示一览</a:t>
            </a:r>
            <a:r>
              <a:rPr lang="en-US" altLang="ja-JP" dirty="0">
                <a:latin typeface="Microsoft YaHei" pitchFamily="34" charset="-122"/>
                <a:ea typeface="Microsoft YaHei" pitchFamily="34" charset="-122"/>
              </a:rPr>
              <a:t>	</a:t>
            </a:r>
            <a:r>
              <a:rPr lang="zh-CN" altLang="en-US">
                <a:latin typeface="Microsoft YaHei" pitchFamily="34" charset="-122"/>
                <a:ea typeface="Microsoft YaHei" pitchFamily="34" charset="-122"/>
              </a:rPr>
              <a:t>欠款偿还信息的进度情况的查询、表示处理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a:latin typeface="Microsoft YaHei" pitchFamily="34" charset="-122"/>
                <a:ea typeface="Microsoft YaHei" pitchFamily="34" charset="-122"/>
              </a:rPr>
              <a:t>欠款偿还信息进度管理</a:t>
            </a:r>
            <a:r>
              <a:rPr lang="en-US" altLang="ja-JP" b="1" dirty="0">
                <a:latin typeface="Microsoft YaHei" pitchFamily="34" charset="-122"/>
                <a:ea typeface="Microsoft YaHei" pitchFamily="34" charset="-122"/>
              </a:rPr>
              <a:t>		</a:t>
            </a:r>
            <a:r>
              <a:rPr lang="zh-CN" altLang="en-US">
                <a:latin typeface="Microsoft YaHei" pitchFamily="34" charset="-122"/>
                <a:ea typeface="Microsoft YaHei" pitchFamily="34" charset="-122"/>
              </a:rPr>
              <a:t>欠款偿还信息的进度情况的录入、修正处理</a:t>
            </a:r>
            <a:r>
              <a:rPr lang="ja-JP" altLang="en-US">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zh-CN" altLang="en-US" b="0" smtClean="0">
                <a:solidFill>
                  <a:schemeClr val="bg1"/>
                </a:solidFill>
                <a:latin typeface="Microsoft YaHei" pitchFamily="34" charset="-122"/>
                <a:ea typeface="Microsoft YaHei" pitchFamily="34" charset="-122"/>
              </a:rPr>
              <a:t>各种数据导出</a:t>
            </a:r>
            <a:endParaRPr lang="ja-JP" altLang="en-US" b="0" smtClean="0">
              <a:solidFill>
                <a:schemeClr val="bg1"/>
              </a:solidFill>
              <a:latin typeface="Microsoft YaHei" pitchFamily="34" charset="-122"/>
              <a:ea typeface="Microsoft YaHei" pitchFamily="34" charset="-122"/>
            </a:endParaRPr>
          </a:p>
        </p:txBody>
      </p:sp>
      <p:sp>
        <p:nvSpPr>
          <p:cNvPr id="24579" name="TextBox 2"/>
          <p:cNvSpPr txBox="1">
            <a:spLocks noChangeArrowheads="1"/>
          </p:cNvSpPr>
          <p:nvPr/>
        </p:nvSpPr>
        <p:spPr bwMode="auto">
          <a:xfrm>
            <a:off x="228600" y="1209675"/>
            <a:ext cx="9515475" cy="1969770"/>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dirty="0">
                <a:latin typeface="Microsoft YaHei" pitchFamily="34" charset="-122"/>
                <a:ea typeface="Microsoft YaHei" pitchFamily="34" charset="-122"/>
              </a:rPr>
              <a:t>数据导出</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按照欠款偿还信息的各种类别，以</a:t>
            </a:r>
            <a:r>
              <a:rPr lang="en-US" altLang="zh-CN" dirty="0">
                <a:latin typeface="Microsoft YaHei" pitchFamily="34" charset="-122"/>
                <a:ea typeface="Microsoft YaHei" pitchFamily="34" charset="-122"/>
              </a:rPr>
              <a:t>CSV</a:t>
            </a:r>
            <a:r>
              <a:rPr lang="zh-CN" altLang="en-US" dirty="0">
                <a:latin typeface="Microsoft YaHei" pitchFamily="34" charset="-122"/>
                <a:ea typeface="Microsoft YaHei" pitchFamily="34" charset="-122"/>
              </a:rPr>
              <a:t>文件的形式下载的处理。</a:t>
            </a:r>
            <a:endParaRPr lang="en-US" altLang="zh-CN" dirty="0">
              <a:latin typeface="Microsoft YaHei" pitchFamily="34" charset="-122"/>
              <a:ea typeface="Microsoft YaHei" pitchFamily="34" charset="-122"/>
            </a:endParaRPr>
          </a:p>
          <a:p>
            <a:r>
              <a:rPr lang="en-US" altLang="ja-JP" dirty="0">
                <a:latin typeface="Microsoft YaHei" pitchFamily="34" charset="-122"/>
                <a:ea typeface="Microsoft YaHei" pitchFamily="34" charset="-122"/>
              </a:rPr>
              <a:t>			</a:t>
            </a:r>
            <a:r>
              <a:rPr lang="en-US" altLang="zh-CN" sz="1200" dirty="0">
                <a:latin typeface="Microsoft YaHei" pitchFamily="34" charset="-122"/>
                <a:ea typeface="Microsoft YaHei" pitchFamily="34" charset="-122"/>
              </a:rPr>
              <a:t>※</a:t>
            </a:r>
            <a:r>
              <a:rPr lang="zh-CN" altLang="en-US" sz="1200" dirty="0">
                <a:latin typeface="Microsoft YaHei" pitchFamily="34" charset="-122"/>
                <a:ea typeface="Microsoft YaHei" pitchFamily="34" charset="-122"/>
              </a:rPr>
              <a:t>类别：贷</a:t>
            </a:r>
            <a:r>
              <a:rPr lang="zh-CN" altLang="en-US" sz="1200" dirty="0" smtClean="0">
                <a:latin typeface="Microsoft YaHei" pitchFamily="34" charset="-122"/>
                <a:ea typeface="Microsoft YaHei" pitchFamily="34" charset="-122"/>
              </a:rPr>
              <a:t>款人</a:t>
            </a:r>
            <a:r>
              <a:rPr lang="zh-CN" altLang="en-US" sz="1200" dirty="0">
                <a:latin typeface="Microsoft YaHei" pitchFamily="34" charset="-122"/>
                <a:ea typeface="Microsoft YaHei" pitchFamily="34" charset="-122"/>
              </a:rPr>
              <a:t>、担保人、抵押物、回收等</a:t>
            </a:r>
            <a:endParaRPr lang="en-US" altLang="ja-JP" sz="1200" dirty="0">
              <a:latin typeface="Microsoft YaHei" pitchFamily="34" charset="-122"/>
              <a:ea typeface="Microsoft YaHei" pitchFamily="34" charset="-122"/>
            </a:endParaRPr>
          </a:p>
          <a:p>
            <a:pPr>
              <a:lnSpc>
                <a:spcPct val="200000"/>
              </a:lnSpc>
              <a:buFont typeface="Wingdings" pitchFamily="2" charset="2"/>
              <a:buChar char="Ø"/>
            </a:pPr>
            <a:r>
              <a:rPr lang="ja-JP" altLang="en-US" sz="1800" b="1">
                <a:latin typeface="Microsoft YaHei" pitchFamily="34" charset="-122"/>
                <a:ea typeface="Microsoft YaHei" pitchFamily="34" charset="-122"/>
              </a:rPr>
              <a:t>ＣＩＣ</a:t>
            </a:r>
            <a:r>
              <a:rPr lang="zh-CN" altLang="en-US" sz="1800" b="1" dirty="0">
                <a:latin typeface="Microsoft YaHei" pitchFamily="34" charset="-122"/>
                <a:ea typeface="Microsoft YaHei" pitchFamily="34" charset="-122"/>
              </a:rPr>
              <a:t>数据导出</a:t>
            </a:r>
            <a:r>
              <a:rPr lang="en-US" altLang="zh-CN" sz="1800" b="1" dirty="0">
                <a:latin typeface="Microsoft YaHei" pitchFamily="34" charset="-122"/>
                <a:ea typeface="Microsoft YaHei" pitchFamily="34" charset="-122"/>
              </a:rPr>
              <a:t>	</a:t>
            </a:r>
            <a:r>
              <a:rPr lang="en-US" altLang="ja-JP" b="1" dirty="0">
                <a:latin typeface="Microsoft YaHei" pitchFamily="34" charset="-122"/>
                <a:ea typeface="Microsoft YaHei" pitchFamily="34" charset="-122"/>
              </a:rPr>
              <a:t>	</a:t>
            </a:r>
            <a:r>
              <a:rPr lang="ja-JP" altLang="en-US">
                <a:latin typeface="Microsoft YaHei" pitchFamily="34" charset="-122"/>
                <a:ea typeface="Microsoft YaHei" pitchFamily="34" charset="-122"/>
              </a:rPr>
              <a:t>ＣＩＣ</a:t>
            </a:r>
            <a:r>
              <a:rPr lang="zh-CN" altLang="en-US" dirty="0">
                <a:latin typeface="Microsoft YaHei" pitchFamily="34" charset="-122"/>
                <a:ea typeface="Microsoft YaHei" pitchFamily="34" charset="-122"/>
              </a:rPr>
              <a:t>数据的下载处理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ja-JP" altLang="en-US" sz="1800" b="1">
                <a:latin typeface="Microsoft YaHei" pitchFamily="34" charset="-122"/>
                <a:ea typeface="Microsoft YaHei" pitchFamily="34" charset="-122"/>
              </a:rPr>
              <a:t>ＪＩＣＣ</a:t>
            </a:r>
            <a:r>
              <a:rPr lang="zh-CN" altLang="en-US" sz="1800" b="1" dirty="0">
                <a:latin typeface="Microsoft YaHei" pitchFamily="34" charset="-122"/>
                <a:ea typeface="Microsoft YaHei" pitchFamily="34" charset="-122"/>
              </a:rPr>
              <a:t>数据导出</a:t>
            </a:r>
            <a:r>
              <a:rPr lang="en-US" altLang="zh-CN" sz="1800" b="1" dirty="0">
                <a:latin typeface="Microsoft YaHei" pitchFamily="34" charset="-122"/>
                <a:ea typeface="Microsoft YaHei" pitchFamily="34" charset="-122"/>
              </a:rPr>
              <a:t>	</a:t>
            </a:r>
            <a:r>
              <a:rPr lang="ja-JP" altLang="en-US" smtClean="0">
                <a:latin typeface="Microsoft YaHei" pitchFamily="34" charset="-122"/>
                <a:ea typeface="Microsoft YaHei" pitchFamily="34" charset="-122"/>
              </a:rPr>
              <a:t>Ｊ</a:t>
            </a:r>
            <a:r>
              <a:rPr lang="ja-JP" altLang="en-US">
                <a:latin typeface="Microsoft YaHei" pitchFamily="34" charset="-122"/>
                <a:ea typeface="Microsoft YaHei" pitchFamily="34" charset="-122"/>
              </a:rPr>
              <a:t>ＩＣＣ</a:t>
            </a:r>
            <a:r>
              <a:rPr lang="zh-CN" altLang="en-US" dirty="0">
                <a:latin typeface="Microsoft YaHei" pitchFamily="34" charset="-122"/>
                <a:ea typeface="Microsoft YaHei" pitchFamily="34" charset="-122"/>
              </a:rPr>
              <a:t>数据的下载处理</a:t>
            </a:r>
            <a:r>
              <a:rPr lang="ja-JP" altLang="en-US">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04800" y="85725"/>
            <a:ext cx="8915400" cy="541338"/>
          </a:xfrm>
        </p:spPr>
        <p:txBody>
          <a:bodyPr/>
          <a:lstStyle/>
          <a:p>
            <a:r>
              <a:rPr lang="zh-CN" altLang="en-US" b="0" smtClean="0">
                <a:solidFill>
                  <a:schemeClr val="bg1"/>
                </a:solidFill>
                <a:latin typeface="Microsoft YaHei" pitchFamily="34" charset="-122"/>
                <a:ea typeface="Microsoft YaHei" pitchFamily="34" charset="-122"/>
              </a:rPr>
              <a:t>资产风险评估管理</a:t>
            </a:r>
            <a:endParaRPr lang="ja-JP" altLang="en-US" b="0" smtClean="0">
              <a:solidFill>
                <a:schemeClr val="bg1"/>
              </a:solidFill>
              <a:latin typeface="Microsoft YaHei" pitchFamily="34" charset="-122"/>
              <a:ea typeface="Microsoft YaHei" pitchFamily="34" charset="-122"/>
            </a:endParaRPr>
          </a:p>
        </p:txBody>
      </p:sp>
      <p:sp>
        <p:nvSpPr>
          <p:cNvPr id="25603" name="Text Placeholder 40"/>
          <p:cNvSpPr>
            <a:spLocks noGrp="1"/>
          </p:cNvSpPr>
          <p:nvPr>
            <p:ph type="body" idx="1"/>
          </p:nvPr>
        </p:nvSpPr>
        <p:spPr>
          <a:xfrm>
            <a:off x="409575" y="1287463"/>
            <a:ext cx="5610225" cy="639762"/>
          </a:xfrm>
        </p:spPr>
        <p:txBody>
          <a:bodyPr/>
          <a:lstStyle/>
          <a:p>
            <a:r>
              <a:rPr lang="zh-CN" altLang="en-US" dirty="0" smtClean="0">
                <a:latin typeface="Microsoft YaHei" pitchFamily="34" charset="-122"/>
                <a:ea typeface="Microsoft YaHei" pitchFamily="34" charset="-122"/>
              </a:rPr>
              <a:t>业务图</a:t>
            </a:r>
            <a:endParaRPr lang="ja-JP" altLang="en-US" smtClean="0">
              <a:latin typeface="Microsoft YaHei" pitchFamily="34" charset="-122"/>
              <a:ea typeface="Microsoft YaHei" pitchFamily="34" charset="-122"/>
            </a:endParaRPr>
          </a:p>
        </p:txBody>
      </p:sp>
      <p:sp>
        <p:nvSpPr>
          <p:cNvPr id="25604" name="Content Placeholder 57"/>
          <p:cNvSpPr>
            <a:spLocks noGrp="1"/>
          </p:cNvSpPr>
          <p:nvPr>
            <p:ph sz="half" idx="2"/>
          </p:nvPr>
        </p:nvSpPr>
        <p:spPr>
          <a:ln>
            <a:solidFill>
              <a:schemeClr val="tx1"/>
            </a:solidFill>
          </a:ln>
        </p:spPr>
        <p:txBody>
          <a:bodyPr/>
          <a:lstStyle/>
          <a:p>
            <a:pPr>
              <a:buFont typeface="Wingdings" pitchFamily="2" charset="2"/>
              <a:buNone/>
            </a:pPr>
            <a:r>
              <a:rPr lang="ja-JP" altLang="en-US" smtClean="0">
                <a:latin typeface="Microsoft YaHei" pitchFamily="34" charset="-122"/>
                <a:ea typeface="Microsoft YaHei" pitchFamily="34" charset="-122"/>
              </a:rPr>
              <a:t>　</a:t>
            </a:r>
          </a:p>
        </p:txBody>
      </p:sp>
      <p:sp>
        <p:nvSpPr>
          <p:cNvPr id="25605" name="Text Placeholder 42"/>
          <p:cNvSpPr>
            <a:spLocks noGrp="1"/>
          </p:cNvSpPr>
          <p:nvPr>
            <p:ph type="body" sz="quarter" idx="3"/>
          </p:nvPr>
        </p:nvSpPr>
        <p:spPr>
          <a:xfrm>
            <a:off x="4981575" y="1287463"/>
            <a:ext cx="3790950" cy="639762"/>
          </a:xfrm>
        </p:spPr>
        <p:txBody>
          <a:bodyPr/>
          <a:lstStyle/>
          <a:p>
            <a:r>
              <a:rPr lang="zh-CN" altLang="en-US" dirty="0" smtClean="0">
                <a:latin typeface="Microsoft YaHei" pitchFamily="34" charset="-122"/>
                <a:ea typeface="Microsoft YaHei" pitchFamily="34" charset="-122"/>
              </a:rPr>
              <a:t>业务流程</a:t>
            </a:r>
            <a:endParaRPr lang="ja-JP" altLang="en-US" smtClean="0">
              <a:latin typeface="Microsoft YaHei" pitchFamily="34" charset="-122"/>
              <a:ea typeface="Microsoft YaHei" pitchFamily="34" charset="-122"/>
            </a:endParaRPr>
          </a:p>
        </p:txBody>
      </p:sp>
      <p:sp>
        <p:nvSpPr>
          <p:cNvPr id="25606" name="Content Placeholder 82"/>
          <p:cNvSpPr>
            <a:spLocks noGrp="1"/>
          </p:cNvSpPr>
          <p:nvPr>
            <p:ph sz="quarter" idx="4"/>
          </p:nvPr>
        </p:nvSpPr>
        <p:spPr>
          <a:ln>
            <a:solidFill>
              <a:schemeClr val="tx1"/>
            </a:solidFill>
          </a:ln>
        </p:spPr>
        <p:txBody>
          <a:bodyPr/>
          <a:lstStyle/>
          <a:p>
            <a:pPr>
              <a:buFont typeface="Wingdings" pitchFamily="2" charset="2"/>
              <a:buNone/>
            </a:pPr>
            <a:r>
              <a:rPr lang="ja-JP" altLang="en-US" smtClean="0">
                <a:latin typeface="Microsoft YaHei" pitchFamily="34" charset="-122"/>
                <a:ea typeface="Microsoft YaHei" pitchFamily="34" charset="-122"/>
              </a:rPr>
              <a:t>　</a:t>
            </a:r>
          </a:p>
        </p:txBody>
      </p:sp>
      <p:sp>
        <p:nvSpPr>
          <p:cNvPr id="84" name="TextBox 1"/>
          <p:cNvSpPr txBox="1"/>
          <p:nvPr/>
        </p:nvSpPr>
        <p:spPr>
          <a:xfrm>
            <a:off x="762000" y="2776538"/>
            <a:ext cx="1366838" cy="276225"/>
          </a:xfrm>
          <a:prstGeom prst="rect">
            <a:avLst/>
          </a:prstGeom>
          <a:solidFill>
            <a:srgbClr val="92D05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资产风险评估管理</a:t>
            </a:r>
            <a:endParaRPr lang="ja-JP" altLang="en-US" b="1">
              <a:latin typeface="Microsoft YaHei" pitchFamily="34" charset="-122"/>
              <a:ea typeface="Microsoft YaHei" pitchFamily="34" charset="-122"/>
            </a:endParaRPr>
          </a:p>
        </p:txBody>
      </p:sp>
      <p:sp>
        <p:nvSpPr>
          <p:cNvPr id="85" name="TextBox 12"/>
          <p:cNvSpPr txBox="1"/>
          <p:nvPr/>
        </p:nvSpPr>
        <p:spPr>
          <a:xfrm>
            <a:off x="2490788" y="2805113"/>
            <a:ext cx="1752600" cy="215900"/>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抵押物评估</a:t>
            </a:r>
            <a:endParaRPr lang="ja-JP" altLang="en-US" b="1">
              <a:latin typeface="Microsoft YaHei" pitchFamily="34" charset="-122"/>
              <a:ea typeface="Microsoft YaHei" pitchFamily="34" charset="-122"/>
            </a:endParaRPr>
          </a:p>
        </p:txBody>
      </p:sp>
      <p:cxnSp>
        <p:nvCxnSpPr>
          <p:cNvPr id="86" name="Straight Connector 85"/>
          <p:cNvCxnSpPr>
            <a:stCxn id="84" idx="3"/>
            <a:endCxn id="85" idx="1"/>
          </p:cNvCxnSpPr>
          <p:nvPr/>
        </p:nvCxnSpPr>
        <p:spPr>
          <a:xfrm flipV="1">
            <a:off x="2128838" y="2913063"/>
            <a:ext cx="361950" cy="1587"/>
          </a:xfrm>
          <a:prstGeom prst="line">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84" idx="3"/>
            <a:endCxn id="90" idx="1"/>
          </p:cNvCxnSpPr>
          <p:nvPr/>
        </p:nvCxnSpPr>
        <p:spPr>
          <a:xfrm>
            <a:off x="2128838" y="2914650"/>
            <a:ext cx="361950" cy="1057275"/>
          </a:xfrm>
          <a:prstGeom prst="bentConnector3">
            <a:avLst>
              <a:gd name="adj1" fmla="val 50000"/>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84" idx="3"/>
            <a:endCxn id="89" idx="1"/>
          </p:cNvCxnSpPr>
          <p:nvPr/>
        </p:nvCxnSpPr>
        <p:spPr>
          <a:xfrm>
            <a:off x="2128838" y="2914650"/>
            <a:ext cx="361950" cy="542925"/>
          </a:xfrm>
          <a:prstGeom prst="bentConnector3">
            <a:avLst>
              <a:gd name="adj1" fmla="val 50000"/>
            </a:avLst>
          </a:prstGeom>
          <a:ln w="28575">
            <a:solidFill>
              <a:sysClr val="windowText" lastClr="000000"/>
            </a:solidFill>
          </a:ln>
        </p:spPr>
        <p:style>
          <a:lnRef idx="1">
            <a:schemeClr val="accent1"/>
          </a:lnRef>
          <a:fillRef idx="0">
            <a:schemeClr val="accent1"/>
          </a:fillRef>
          <a:effectRef idx="0">
            <a:schemeClr val="accent1"/>
          </a:effectRef>
          <a:fontRef idx="minor">
            <a:schemeClr val="tx1"/>
          </a:fontRef>
        </p:style>
      </p:cxnSp>
      <p:sp>
        <p:nvSpPr>
          <p:cNvPr id="89" name="TextBox 40"/>
          <p:cNvSpPr txBox="1"/>
          <p:nvPr/>
        </p:nvSpPr>
        <p:spPr>
          <a:xfrm>
            <a:off x="2490788" y="3319463"/>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资产风险评估</a:t>
            </a:r>
            <a:endParaRPr lang="ja-JP" altLang="en-US" b="1">
              <a:latin typeface="Microsoft YaHei" pitchFamily="34" charset="-122"/>
              <a:ea typeface="Microsoft YaHei" pitchFamily="34" charset="-122"/>
            </a:endParaRPr>
          </a:p>
        </p:txBody>
      </p:sp>
      <p:sp>
        <p:nvSpPr>
          <p:cNvPr id="90" name="TextBox 44"/>
          <p:cNvSpPr txBox="1"/>
          <p:nvPr/>
        </p:nvSpPr>
        <p:spPr>
          <a:xfrm>
            <a:off x="2490788" y="3833813"/>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负债率评估</a:t>
            </a:r>
            <a:endParaRPr lang="ja-JP" altLang="en-US" b="1">
              <a:latin typeface="Microsoft YaHei" pitchFamily="34" charset="-122"/>
              <a:ea typeface="Microsoft YaHei" pitchFamily="34" charset="-122"/>
            </a:endParaRPr>
          </a:p>
        </p:txBody>
      </p:sp>
      <p:sp>
        <p:nvSpPr>
          <p:cNvPr id="91" name="TextBox 53"/>
          <p:cNvSpPr txBox="1"/>
          <p:nvPr/>
        </p:nvSpPr>
        <p:spPr>
          <a:xfrm>
            <a:off x="6076950" y="2824163"/>
            <a:ext cx="1752600" cy="215900"/>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抵押物评估</a:t>
            </a:r>
            <a:endParaRPr lang="ja-JP" altLang="en-US" b="1">
              <a:latin typeface="Microsoft YaHei" pitchFamily="34" charset="-122"/>
              <a:ea typeface="Microsoft YaHei" pitchFamily="34" charset="-122"/>
            </a:endParaRPr>
          </a:p>
        </p:txBody>
      </p:sp>
      <p:sp>
        <p:nvSpPr>
          <p:cNvPr id="92" name="TextBox 54"/>
          <p:cNvSpPr txBox="1"/>
          <p:nvPr/>
        </p:nvSpPr>
        <p:spPr>
          <a:xfrm>
            <a:off x="6076950" y="3338513"/>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资产风险评估</a:t>
            </a:r>
            <a:endParaRPr lang="ja-JP" altLang="en-US" b="1">
              <a:latin typeface="Microsoft YaHei" pitchFamily="34" charset="-122"/>
              <a:ea typeface="Microsoft YaHei" pitchFamily="34" charset="-122"/>
            </a:endParaRPr>
          </a:p>
        </p:txBody>
      </p:sp>
      <p:sp>
        <p:nvSpPr>
          <p:cNvPr id="93" name="TextBox 55"/>
          <p:cNvSpPr txBox="1"/>
          <p:nvPr/>
        </p:nvSpPr>
        <p:spPr>
          <a:xfrm>
            <a:off x="6076950" y="3852863"/>
            <a:ext cx="1752600" cy="276225"/>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zh-CN" altLang="en-US" b="1" dirty="0" smtClean="0">
                <a:latin typeface="Microsoft YaHei" pitchFamily="34" charset="-122"/>
                <a:ea typeface="Microsoft YaHei" pitchFamily="34" charset="-122"/>
              </a:rPr>
              <a:t>负债率评估</a:t>
            </a:r>
            <a:endParaRPr lang="ja-JP" altLang="en-US" b="1">
              <a:latin typeface="Microsoft YaHei" pitchFamily="34" charset="-122"/>
              <a:ea typeface="Microsoft YaHei" pitchFamily="34" charset="-122"/>
            </a:endParaRPr>
          </a:p>
        </p:txBody>
      </p:sp>
      <p:cxnSp>
        <p:nvCxnSpPr>
          <p:cNvPr id="94" name="Straight Arrow Connector 93"/>
          <p:cNvCxnSpPr>
            <a:stCxn id="91" idx="2"/>
            <a:endCxn id="92" idx="0"/>
          </p:cNvCxnSpPr>
          <p:nvPr/>
        </p:nvCxnSpPr>
        <p:spPr>
          <a:xfrm>
            <a:off x="6953250" y="3040063"/>
            <a:ext cx="0" cy="298450"/>
          </a:xfrm>
          <a:prstGeom prst="straightConnector1">
            <a:avLst/>
          </a:prstGeom>
          <a:ln w="28575">
            <a:solidFill>
              <a:sysClr val="windowText" lastClr="00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92" idx="2"/>
            <a:endCxn id="93" idx="0"/>
          </p:cNvCxnSpPr>
          <p:nvPr/>
        </p:nvCxnSpPr>
        <p:spPr>
          <a:xfrm>
            <a:off x="6953250" y="3614738"/>
            <a:ext cx="0" cy="238125"/>
          </a:xfrm>
          <a:prstGeom prst="straightConnector1">
            <a:avLst/>
          </a:prstGeom>
          <a:ln w="28575">
            <a:solidFill>
              <a:sysClr val="windowText" lastClr="0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zh-CN" altLang="en-US" b="0" smtClean="0">
                <a:solidFill>
                  <a:schemeClr val="bg1"/>
                </a:solidFill>
                <a:latin typeface="Microsoft YaHei" pitchFamily="34" charset="-122"/>
                <a:ea typeface="Microsoft YaHei" pitchFamily="34" charset="-122"/>
              </a:rPr>
              <a:t>抵押物评估</a:t>
            </a:r>
            <a:endParaRPr lang="ja-JP" altLang="en-US" b="0" smtClean="0">
              <a:solidFill>
                <a:schemeClr val="bg1"/>
              </a:solidFill>
              <a:latin typeface="Microsoft YaHei" pitchFamily="34" charset="-122"/>
              <a:ea typeface="Microsoft YaHei" pitchFamily="34" charset="-122"/>
            </a:endParaRPr>
          </a:p>
        </p:txBody>
      </p:sp>
      <p:sp>
        <p:nvSpPr>
          <p:cNvPr id="26627" name="TextBox 2"/>
          <p:cNvSpPr txBox="1">
            <a:spLocks noChangeArrowheads="1"/>
          </p:cNvSpPr>
          <p:nvPr/>
        </p:nvSpPr>
        <p:spPr bwMode="auto">
          <a:xfrm>
            <a:off x="228600" y="1209675"/>
            <a:ext cx="9515475" cy="2246313"/>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dirty="0">
                <a:latin typeface="Microsoft YaHei" pitchFamily="34" charset="-122"/>
                <a:ea typeface="Microsoft YaHei" pitchFamily="34" charset="-122"/>
              </a:rPr>
              <a:t>抵押物估价录入</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对于抵押物，按照抵押权的顺序进行估价的录入、修正、删除的处理。</a:t>
            </a:r>
            <a:endParaRPr lang="ja-JP" altLang="en-US">
              <a:latin typeface="Microsoft YaHei" pitchFamily="34" charset="-122"/>
              <a:ea typeface="Microsoft YaHei" pitchFamily="34" charset="-122"/>
            </a:endParaRPr>
          </a:p>
          <a:p>
            <a:r>
              <a:rPr lang="en-US" altLang="ja-JP" dirty="0">
                <a:latin typeface="Microsoft YaHei" pitchFamily="34" charset="-122"/>
                <a:ea typeface="Microsoft YaHei" pitchFamily="34" charset="-122"/>
              </a:rPr>
              <a:t>			</a:t>
            </a:r>
            <a:r>
              <a:rPr lang="en-US" altLang="ja-JP" sz="1200" dirty="0">
                <a:latin typeface="Microsoft YaHei" pitchFamily="34" charset="-122"/>
                <a:ea typeface="Microsoft YaHei" pitchFamily="34" charset="-122"/>
              </a:rPr>
              <a:t>※</a:t>
            </a:r>
            <a:r>
              <a:rPr lang="ja-JP" altLang="en-US" sz="1200">
                <a:latin typeface="Microsoft YaHei" pitchFamily="34" charset="-122"/>
                <a:ea typeface="Microsoft YaHei" pitchFamily="34" charset="-122"/>
              </a:rPr>
              <a:t> </a:t>
            </a:r>
            <a:r>
              <a:rPr lang="zh-CN" altLang="en-US" sz="1200" dirty="0">
                <a:latin typeface="Microsoft YaHei" pitchFamily="34" charset="-122"/>
                <a:ea typeface="Microsoft YaHei" pitchFamily="34" charset="-122"/>
              </a:rPr>
              <a:t>没有抵押物管理号的抵押物不能进行估价</a:t>
            </a:r>
            <a:r>
              <a:rPr lang="ja-JP" altLang="en-US" sz="1200">
                <a:latin typeface="Microsoft YaHei" pitchFamily="34" charset="-122"/>
                <a:ea typeface="Microsoft YaHei" pitchFamily="34" charset="-122"/>
              </a:rPr>
              <a:t>。</a:t>
            </a:r>
            <a:endParaRPr lang="en-US" altLang="ja-JP" sz="1200"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抵押物估价修正</a:t>
            </a:r>
            <a:r>
              <a:rPr lang="en-US" altLang="zh-CN" sz="1800" b="1" dirty="0">
                <a:latin typeface="Microsoft YaHei" pitchFamily="34" charset="-122"/>
                <a:ea typeface="Microsoft YaHei" pitchFamily="34" charset="-122"/>
              </a:rPr>
              <a:t>	</a:t>
            </a:r>
            <a:r>
              <a:rPr lang="en-US" altLang="ja-JP" sz="2400" b="1"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对于过去（具体基准年月）的抵押物，按照抵押权的顺序进行估计的录入、修正、</a:t>
            </a:r>
            <a:r>
              <a:rPr lang="zh-CN" altLang="en-US" dirty="0" smtClean="0">
                <a:latin typeface="Microsoft YaHei" pitchFamily="34" charset="-122"/>
                <a:ea typeface="Microsoft YaHei" pitchFamily="34" charset="-122"/>
              </a:rPr>
              <a:t>删</a:t>
            </a: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除的处</a:t>
            </a:r>
            <a:r>
              <a:rPr lang="zh-CN" altLang="en-US" dirty="0">
                <a:latin typeface="Microsoft YaHei" pitchFamily="34" charset="-122"/>
                <a:ea typeface="Microsoft YaHei" pitchFamily="34" charset="-122"/>
              </a:rPr>
              <a:t>理</a:t>
            </a:r>
            <a:r>
              <a:rPr lang="ja-JP" altLang="en-US">
                <a:latin typeface="Microsoft YaHei" pitchFamily="34" charset="-122"/>
                <a:ea typeface="Microsoft YaHei" pitchFamily="34" charset="-122"/>
              </a:rPr>
              <a:t>。</a:t>
            </a:r>
            <a:endParaRPr lang="en-US" altLang="zh-CN" sz="1800" b="1" dirty="0">
              <a:latin typeface="Microsoft YaHei" pitchFamily="34" charset="-122"/>
              <a:ea typeface="Microsoft YaHei" pitchFamily="34" charset="-122"/>
            </a:endParaRPr>
          </a:p>
          <a:p>
            <a:r>
              <a:rPr lang="en-US" altLang="ja-JP" dirty="0">
                <a:latin typeface="Microsoft YaHei" pitchFamily="34" charset="-122"/>
                <a:ea typeface="Microsoft YaHei" pitchFamily="34" charset="-122"/>
              </a:rPr>
              <a:t>			</a:t>
            </a:r>
            <a:r>
              <a:rPr lang="en-US" altLang="ja-JP" sz="1200" dirty="0">
                <a:latin typeface="Microsoft YaHei" pitchFamily="34" charset="-122"/>
                <a:ea typeface="Microsoft YaHei" pitchFamily="34" charset="-122"/>
              </a:rPr>
              <a:t>※ </a:t>
            </a:r>
            <a:r>
              <a:rPr lang="zh-CN" altLang="en-US" sz="1200" dirty="0">
                <a:latin typeface="Microsoft YaHei" pitchFamily="34" charset="-122"/>
                <a:ea typeface="Microsoft YaHei" pitchFamily="34" charset="-122"/>
              </a:rPr>
              <a:t>在处理前，需要对于处理基准年月的数据先进行</a:t>
            </a:r>
            <a:r>
              <a:rPr lang="en-US" altLang="zh-CN" sz="1200" dirty="0">
                <a:latin typeface="Microsoft YaHei" pitchFamily="34" charset="-122"/>
                <a:ea typeface="Microsoft YaHei" pitchFamily="34" charset="-122"/>
              </a:rPr>
              <a:t>【</a:t>
            </a:r>
            <a:r>
              <a:rPr lang="zh-CN" altLang="en-US" sz="1200" dirty="0">
                <a:latin typeface="Microsoft YaHei" pitchFamily="34" charset="-122"/>
                <a:ea typeface="Microsoft YaHei" pitchFamily="34" charset="-122"/>
              </a:rPr>
              <a:t>资产风险评估结算</a:t>
            </a:r>
            <a:r>
              <a:rPr lang="en-US" altLang="zh-CN" sz="1200" dirty="0">
                <a:latin typeface="Microsoft YaHei" pitchFamily="34" charset="-122"/>
                <a:ea typeface="Microsoft YaHei" pitchFamily="34" charset="-122"/>
              </a:rPr>
              <a:t>】</a:t>
            </a:r>
            <a:r>
              <a:rPr lang="zh-CN" altLang="en-US" sz="1200" dirty="0">
                <a:latin typeface="Microsoft YaHei" pitchFamily="34" charset="-122"/>
                <a:ea typeface="Microsoft YaHei" pitchFamily="34" charset="-122"/>
              </a:rPr>
              <a:t>处理</a:t>
            </a:r>
            <a:r>
              <a:rPr lang="ja-JP" altLang="en-US" sz="1200">
                <a:latin typeface="Microsoft YaHei" pitchFamily="34" charset="-122"/>
                <a:ea typeface="Microsoft YaHei" pitchFamily="34" charset="-122"/>
              </a:rPr>
              <a:t>。 </a:t>
            </a:r>
            <a:endParaRPr lang="en-US" altLang="ja-JP" sz="1200" dirty="0">
              <a:latin typeface="Microsoft YaHei" pitchFamily="34" charset="-122"/>
              <a:ea typeface="Microsoft YaHei"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zh-CN" altLang="en-US" b="0" smtClean="0">
                <a:solidFill>
                  <a:schemeClr val="bg1"/>
                </a:solidFill>
                <a:latin typeface="Microsoft YaHei" pitchFamily="34" charset="-122"/>
                <a:ea typeface="Microsoft YaHei" pitchFamily="34" charset="-122"/>
              </a:rPr>
              <a:t>资产风险评估</a:t>
            </a:r>
            <a:endParaRPr lang="ja-JP" altLang="en-US" b="0" smtClean="0">
              <a:solidFill>
                <a:schemeClr val="bg1"/>
              </a:solidFill>
              <a:latin typeface="Microsoft YaHei" pitchFamily="34" charset="-122"/>
              <a:ea typeface="Microsoft YaHei" pitchFamily="34" charset="-122"/>
            </a:endParaRPr>
          </a:p>
        </p:txBody>
      </p:sp>
      <p:sp>
        <p:nvSpPr>
          <p:cNvPr id="27651" name="TextBox 2"/>
          <p:cNvSpPr txBox="1">
            <a:spLocks noChangeArrowheads="1"/>
          </p:cNvSpPr>
          <p:nvPr/>
        </p:nvSpPr>
        <p:spPr bwMode="auto">
          <a:xfrm>
            <a:off x="228600" y="1209675"/>
            <a:ext cx="9515475" cy="4370388"/>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dirty="0">
                <a:latin typeface="Microsoft YaHei" pitchFamily="34" charset="-122"/>
                <a:ea typeface="Microsoft YaHei" pitchFamily="34" charset="-122"/>
              </a:rPr>
              <a:t>资产风险评估表示一览</a:t>
            </a:r>
            <a:r>
              <a:rPr lang="en-US" altLang="ja-JP" b="1"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按照一定条件对于资产风险评估对象进行的检索表示处理</a:t>
            </a:r>
            <a:r>
              <a:rPr lang="ja-JP" altLang="en-US">
                <a:latin typeface="Microsoft YaHei" pitchFamily="34" charset="-122"/>
                <a:ea typeface="Microsoft YaHei" pitchFamily="34" charset="-122"/>
              </a:rPr>
              <a:t>。</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资产风险评估</a:t>
            </a:r>
            <a:r>
              <a:rPr lang="en-US" altLang="ja-JP"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以单个欠款偿还信息为对象进行的资产风险评估处理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资产风险评估批处理</a:t>
            </a:r>
            <a:r>
              <a:rPr lang="en-US" altLang="ja-JP" sz="1800" b="1"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按照设定的处理基准年月，以所有符合条件的欠款偿还信息为对象进</a:t>
            </a:r>
            <a:r>
              <a:rPr lang="zh-CN" altLang="en-US" dirty="0" smtClean="0">
                <a:latin typeface="Microsoft YaHei" pitchFamily="34" charset="-122"/>
                <a:ea typeface="Microsoft YaHei" pitchFamily="34" charset="-122"/>
              </a:rPr>
              <a:t>行</a:t>
            </a: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的资</a:t>
            </a:r>
            <a:r>
              <a:rPr lang="zh-CN" altLang="en-US" dirty="0">
                <a:latin typeface="Microsoft YaHei" pitchFamily="34" charset="-122"/>
                <a:ea typeface="Microsoft YaHei" pitchFamily="34" charset="-122"/>
              </a:rPr>
              <a:t>产风险</a:t>
            </a:r>
            <a:r>
              <a:rPr lang="zh-CN" altLang="en-US" dirty="0" smtClean="0">
                <a:latin typeface="Microsoft YaHei" pitchFamily="34" charset="-122"/>
                <a:ea typeface="Microsoft YaHei" pitchFamily="34" charset="-122"/>
              </a:rPr>
              <a:t>评估</a:t>
            </a:r>
            <a:r>
              <a:rPr lang="zh-CN" altLang="en-US" dirty="0">
                <a:latin typeface="Microsoft YaHei" pitchFamily="34" charset="-122"/>
                <a:ea typeface="Microsoft YaHei" pitchFamily="34" charset="-122"/>
              </a:rPr>
              <a:t>处理</a:t>
            </a:r>
            <a:r>
              <a:rPr lang="ja-JP" altLang="en-US">
                <a:latin typeface="Microsoft YaHei" pitchFamily="34" charset="-122"/>
                <a:ea typeface="Microsoft YaHei" pitchFamily="34" charset="-122"/>
              </a:rPr>
              <a:t>。</a:t>
            </a:r>
          </a:p>
          <a:p>
            <a:r>
              <a:rPr lang="en-US" altLang="ja-JP" dirty="0">
                <a:latin typeface="Microsoft YaHei" pitchFamily="34" charset="-122"/>
                <a:ea typeface="Microsoft YaHei" pitchFamily="34" charset="-122"/>
              </a:rPr>
              <a:t>				</a:t>
            </a:r>
            <a:r>
              <a:rPr lang="en-US" altLang="ja-JP" sz="1200" dirty="0">
                <a:latin typeface="Microsoft YaHei" pitchFamily="34" charset="-122"/>
                <a:ea typeface="Microsoft YaHei" pitchFamily="34" charset="-122"/>
              </a:rPr>
              <a:t>※</a:t>
            </a:r>
            <a:r>
              <a:rPr lang="zh-CN" altLang="en-US" sz="1200" dirty="0">
                <a:latin typeface="Microsoft YaHei" pitchFamily="34" charset="-122"/>
                <a:ea typeface="Microsoft YaHei" pitchFamily="34" charset="-122"/>
              </a:rPr>
              <a:t>在处理前，需要对于处理基准年月的数据先进行</a:t>
            </a:r>
            <a:r>
              <a:rPr lang="en-US" altLang="zh-CN" sz="1200" dirty="0">
                <a:latin typeface="Microsoft YaHei" pitchFamily="34" charset="-122"/>
                <a:ea typeface="Microsoft YaHei" pitchFamily="34" charset="-122"/>
              </a:rPr>
              <a:t>【</a:t>
            </a:r>
            <a:r>
              <a:rPr lang="zh-CN" altLang="en-US" sz="1200" dirty="0">
                <a:latin typeface="Microsoft YaHei" pitchFamily="34" charset="-122"/>
                <a:ea typeface="Microsoft YaHei" pitchFamily="34" charset="-122"/>
              </a:rPr>
              <a:t>资产风险评估结算</a:t>
            </a:r>
            <a:r>
              <a:rPr lang="en-US" altLang="zh-CN" sz="1200" dirty="0">
                <a:latin typeface="Microsoft YaHei" pitchFamily="34" charset="-122"/>
                <a:ea typeface="Microsoft YaHei" pitchFamily="34" charset="-122"/>
              </a:rPr>
              <a:t>】</a:t>
            </a:r>
            <a:r>
              <a:rPr lang="zh-CN" altLang="en-US" sz="1200" dirty="0">
                <a:latin typeface="Microsoft YaHei" pitchFamily="34" charset="-122"/>
                <a:ea typeface="Microsoft YaHei" pitchFamily="34" charset="-122"/>
              </a:rPr>
              <a:t>处理</a:t>
            </a:r>
            <a:r>
              <a:rPr lang="ja-JP" altLang="en-US" sz="1200">
                <a:latin typeface="Microsoft YaHei" pitchFamily="34" charset="-122"/>
                <a:ea typeface="Microsoft YaHei" pitchFamily="34" charset="-122"/>
              </a:rPr>
              <a:t>。 </a:t>
            </a:r>
            <a:endParaRPr lang="en-US" altLang="ja-JP" sz="1200"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资产风险评估结算</a:t>
            </a:r>
            <a:r>
              <a:rPr lang="en-US" altLang="ja-JP" sz="3200" b="1"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用资产风险评估的处理结果进行的结算处理，是</a:t>
            </a:r>
            <a:r>
              <a:rPr lang="en-US" altLang="zh-CN" dirty="0">
                <a:latin typeface="Microsoft YaHei" pitchFamily="34" charset="-122"/>
                <a:ea typeface="Microsoft YaHei" pitchFamily="34" charset="-122"/>
              </a:rPr>
              <a:t>【</a:t>
            </a:r>
            <a:r>
              <a:rPr lang="zh-CN" altLang="en-US" dirty="0">
                <a:latin typeface="Microsoft YaHei" pitchFamily="34" charset="-122"/>
                <a:ea typeface="Microsoft YaHei" pitchFamily="34" charset="-122"/>
              </a:rPr>
              <a:t>资产风险评估批处理</a:t>
            </a: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画面</a:t>
            </a:r>
            <a:r>
              <a:rPr lang="zh-CN" altLang="en-US" dirty="0">
                <a:latin typeface="Microsoft YaHei" pitchFamily="34" charset="-122"/>
                <a:ea typeface="Microsoft YaHei" pitchFamily="34" charset="-122"/>
              </a:rPr>
              <a:t>其他处</a:t>
            </a:r>
            <a:r>
              <a:rPr lang="zh-CN" altLang="en-US" dirty="0" smtClean="0">
                <a:latin typeface="Microsoft YaHei" pitchFamily="34" charset="-122"/>
                <a:ea typeface="Microsoft YaHei" pitchFamily="34" charset="-122"/>
              </a:rPr>
              <a:t>理的</a:t>
            </a:r>
            <a:r>
              <a:rPr lang="zh-CN" altLang="en-US" dirty="0">
                <a:latin typeface="Microsoft YaHei" pitchFamily="34" charset="-122"/>
                <a:ea typeface="Microsoft YaHei" pitchFamily="34" charset="-122"/>
              </a:rPr>
              <a:t>基础数据</a:t>
            </a:r>
            <a:r>
              <a:rPr lang="ja-JP" altLang="en-US">
                <a:latin typeface="Microsoft YaHei" pitchFamily="34" charset="-122"/>
                <a:ea typeface="Microsoft YaHei" pitchFamily="34" charset="-122"/>
              </a:rPr>
              <a:t>。 </a:t>
            </a:r>
            <a:endParaRPr lang="en-US" altLang="zh-TW" sz="1800" b="1" dirty="0">
              <a:latin typeface="Microsoft YaHei" pitchFamily="34" charset="-122"/>
              <a:ea typeface="Microsoft YaHei" pitchFamily="34" charset="-122"/>
            </a:endParaRPr>
          </a:p>
          <a:p>
            <a:pPr>
              <a:lnSpc>
                <a:spcPct val="200000"/>
              </a:lnSpc>
              <a:buFont typeface="Wingdings" pitchFamily="2" charset="2"/>
              <a:buChar char="Ø"/>
            </a:pPr>
            <a:r>
              <a:rPr lang="zh-CN" altLang="en-US" sz="1800" b="1" dirty="0">
                <a:latin typeface="Microsoft YaHei" pitchFamily="34" charset="-122"/>
                <a:ea typeface="Microsoft YaHei" pitchFamily="34" charset="-122"/>
              </a:rPr>
              <a:t>资产分类评估结算信息修正</a:t>
            </a:r>
            <a:r>
              <a:rPr lang="en-US" altLang="zh-TW" dirty="0">
                <a:latin typeface="Microsoft YaHei" pitchFamily="34" charset="-122"/>
                <a:ea typeface="Microsoft YaHei" pitchFamily="34" charset="-122"/>
              </a:rPr>
              <a:t>	</a:t>
            </a:r>
            <a:r>
              <a:rPr lang="zh-CN" altLang="en-US" dirty="0">
                <a:latin typeface="Microsoft YaHei" pitchFamily="34" charset="-122"/>
                <a:ea typeface="Microsoft YaHei" pitchFamily="34" charset="-122"/>
              </a:rPr>
              <a:t>对于资产风险评估结算信息进程修正的处理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zh-CN" altLang="en-US" b="0" dirty="0" smtClean="0">
                <a:solidFill>
                  <a:schemeClr val="bg1"/>
                </a:solidFill>
                <a:latin typeface="Microsoft YaHei" pitchFamily="34" charset="-122"/>
                <a:ea typeface="Microsoft YaHei" pitchFamily="34" charset="-122"/>
              </a:rPr>
              <a:t>负债率评估</a:t>
            </a:r>
            <a:endParaRPr lang="ja-JP" altLang="en-US" b="0" smtClean="0">
              <a:solidFill>
                <a:schemeClr val="bg1"/>
              </a:solidFill>
              <a:latin typeface="Microsoft YaHei" pitchFamily="34" charset="-122"/>
              <a:ea typeface="Microsoft YaHei" pitchFamily="34" charset="-122"/>
            </a:endParaRPr>
          </a:p>
        </p:txBody>
      </p:sp>
      <p:sp>
        <p:nvSpPr>
          <p:cNvPr id="28675" name="TextBox 2"/>
          <p:cNvSpPr txBox="1">
            <a:spLocks noChangeArrowheads="1"/>
          </p:cNvSpPr>
          <p:nvPr/>
        </p:nvSpPr>
        <p:spPr bwMode="auto">
          <a:xfrm>
            <a:off x="228600" y="1209675"/>
            <a:ext cx="9515475" cy="646113"/>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a:latin typeface="Microsoft YaHei" pitchFamily="34" charset="-122"/>
                <a:ea typeface="Microsoft YaHei" pitchFamily="34" charset="-122"/>
              </a:rPr>
              <a:t>负债率评估表</a:t>
            </a:r>
            <a:r>
              <a:rPr lang="en-US" altLang="ja-JP" sz="1800" b="1" dirty="0">
                <a:latin typeface="Microsoft YaHei" pitchFamily="34" charset="-122"/>
                <a:ea typeface="Microsoft YaHei" pitchFamily="34" charset="-122"/>
              </a:rPr>
              <a:t>		</a:t>
            </a:r>
            <a:r>
              <a:rPr lang="zh-CN" altLang="en-US">
                <a:latin typeface="Microsoft YaHei" pitchFamily="34" charset="-122"/>
                <a:ea typeface="Microsoft YaHei" pitchFamily="34" charset="-122"/>
              </a:rPr>
              <a:t>通过</a:t>
            </a:r>
            <a:r>
              <a:rPr lang="en-US" altLang="zh-CN" dirty="0">
                <a:latin typeface="Microsoft YaHei" pitchFamily="34" charset="-122"/>
                <a:ea typeface="Microsoft YaHei" pitchFamily="34" charset="-122"/>
              </a:rPr>
              <a:t>【</a:t>
            </a:r>
            <a:r>
              <a:rPr lang="zh-CN" altLang="en-US">
                <a:latin typeface="Microsoft YaHei" pitchFamily="34" charset="-122"/>
                <a:ea typeface="Microsoft YaHei" pitchFamily="34" charset="-122"/>
              </a:rPr>
              <a:t>资产风险评估批处理</a:t>
            </a:r>
            <a:r>
              <a:rPr lang="en-US" altLang="zh-CN" dirty="0">
                <a:latin typeface="Microsoft YaHei" pitchFamily="34" charset="-122"/>
                <a:ea typeface="Microsoft YaHei" pitchFamily="34" charset="-122"/>
              </a:rPr>
              <a:t>】</a:t>
            </a:r>
            <a:r>
              <a:rPr lang="zh-CN" altLang="en-US">
                <a:latin typeface="Microsoft YaHei" pitchFamily="34" charset="-122"/>
                <a:ea typeface="Microsoft YaHei" pitchFamily="34" charset="-122"/>
              </a:rPr>
              <a:t>画面的负责绿计算得到的结果的表示处理</a:t>
            </a:r>
            <a:r>
              <a:rPr lang="ja-JP" altLang="en-US">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zh-CN" altLang="en-US" b="0" dirty="0" smtClean="0">
                <a:solidFill>
                  <a:schemeClr val="bg1"/>
                </a:solidFill>
                <a:latin typeface="Microsoft YaHei" pitchFamily="34" charset="-122"/>
                <a:ea typeface="Microsoft YaHei" pitchFamily="34" charset="-122"/>
              </a:rPr>
              <a:t>名词解释：担保公司</a:t>
            </a:r>
            <a:endParaRPr lang="ja-JP" altLang="en-US" b="0" smtClean="0">
              <a:solidFill>
                <a:schemeClr val="bg1"/>
              </a:solidFill>
              <a:latin typeface="Microsoft YaHei" pitchFamily="34" charset="-122"/>
              <a:ea typeface="Microsoft YaHei" pitchFamily="34" charset="-122"/>
            </a:endParaRPr>
          </a:p>
        </p:txBody>
      </p:sp>
      <p:sp>
        <p:nvSpPr>
          <p:cNvPr id="4099" name="TextBox 2"/>
          <p:cNvSpPr txBox="1">
            <a:spLocks noChangeArrowheads="1"/>
          </p:cNvSpPr>
          <p:nvPr/>
        </p:nvSpPr>
        <p:spPr bwMode="auto">
          <a:xfrm>
            <a:off x="228600" y="1209675"/>
            <a:ext cx="9515475" cy="3477875"/>
          </a:xfrm>
          <a:prstGeom prst="rect">
            <a:avLst/>
          </a:prstGeom>
          <a:noFill/>
          <a:ln w="9525">
            <a:noFill/>
            <a:miter lim="800000"/>
            <a:headEnd/>
            <a:tailEnd/>
          </a:ln>
        </p:spPr>
        <p:txBody>
          <a:bodyPr>
            <a:spAutoFit/>
          </a:bodyPr>
          <a:lstStyle/>
          <a:p>
            <a:pPr>
              <a:lnSpc>
                <a:spcPct val="200000"/>
              </a:lnSpc>
            </a:pPr>
            <a:r>
              <a:rPr lang="en-US" altLang="zh-CN" sz="1200"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 专门为贷款申请提供担保的公司。</a:t>
            </a:r>
            <a:endParaRPr lang="en-US" altLang="zh-CN" dirty="0" smtClean="0">
              <a:latin typeface="Microsoft YaHei" pitchFamily="34" charset="-122"/>
              <a:ea typeface="Microsoft YaHei" pitchFamily="34" charset="-122"/>
            </a:endParaRPr>
          </a:p>
          <a:p>
            <a:pPr>
              <a:lnSpc>
                <a:spcPct val="200000"/>
              </a:lnSpc>
            </a:pP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一般来说，银行有自己下属的担保公司，称为「内部保証会社」</a:t>
            </a:r>
            <a:r>
              <a:rPr lang="en-US" altLang="zh-CN" dirty="0" smtClean="0">
                <a:latin typeface="Microsoft YaHei" pitchFamily="34" charset="-122"/>
                <a:ea typeface="Microsoft YaHei" pitchFamily="34" charset="-122"/>
              </a:rPr>
              <a:t>,</a:t>
            </a:r>
            <a:r>
              <a:rPr lang="zh-CN" altLang="en-US" dirty="0" smtClean="0">
                <a:latin typeface="Microsoft YaHei" pitchFamily="34" charset="-122"/>
                <a:ea typeface="Microsoft YaHei" pitchFamily="34" charset="-122"/>
              </a:rPr>
              <a:t>他们之间是亲子关系，或者同属于同一个金融</a:t>
            </a:r>
            <a:r>
              <a:rPr lang="en-US" altLang="zh-CN" dirty="0" smtClean="0">
                <a:latin typeface="Microsoft YaHei" pitchFamily="34" charset="-122"/>
                <a:ea typeface="Microsoft YaHei" pitchFamily="34" charset="-122"/>
              </a:rPr>
              <a:t>Group</a:t>
            </a:r>
            <a:r>
              <a:rPr lang="zh-CN" altLang="en-US" dirty="0" smtClean="0">
                <a:latin typeface="Microsoft YaHei" pitchFamily="34" charset="-122"/>
                <a:ea typeface="Microsoft YaHei" pitchFamily="34" charset="-122"/>
              </a:rPr>
              <a:t>。贷款人向银行申请贷款的时候，必须经过担保公司的审查。担保公司同意后，通知银行发放贷款。一旦贷款人无法偿还贷款的时候，由担保公司将贷款人的余款赔偿给银行，并且是由担保公司向贷款人追缴剩余款项或者没收抵押物。</a:t>
            </a:r>
            <a:r>
              <a:rPr lang="en-US" altLang="zh-CN" dirty="0" smtClean="0">
                <a:latin typeface="Microsoft YaHei" pitchFamily="34" charset="-122"/>
                <a:ea typeface="Microsoft YaHei" pitchFamily="34" charset="-122"/>
              </a:rPr>
              <a:t>(</a:t>
            </a:r>
            <a:r>
              <a:rPr lang="zh-CN" altLang="en-US" dirty="0" smtClean="0">
                <a:latin typeface="Microsoft YaHei" pitchFamily="34" charset="-122"/>
                <a:ea typeface="Microsoft YaHei" pitchFamily="34" charset="-122"/>
              </a:rPr>
              <a:t>在中国，放贷和担保这两种功能都是由银行来实现的，而在日本，由担保公司来提供担保，让银行放贷的风险降低为零）</a:t>
            </a:r>
            <a:endParaRPr lang="en-US" altLang="zh-CN" dirty="0" smtClean="0">
              <a:latin typeface="Microsoft YaHei" pitchFamily="34" charset="-122"/>
              <a:ea typeface="Microsoft YaHei" pitchFamily="34" charset="-122"/>
            </a:endParaRPr>
          </a:p>
          <a:p>
            <a:pPr>
              <a:lnSpc>
                <a:spcPct val="200000"/>
              </a:lnSpc>
            </a:pPr>
            <a:endParaRPr lang="en-US" altLang="zh-CN" sz="1200" dirty="0">
              <a:latin typeface="Microsoft YaHei" pitchFamily="34" charset="-122"/>
              <a:ea typeface="Microsoft YaHei" pitchFamily="34" charset="-122"/>
            </a:endParaRPr>
          </a:p>
          <a:p>
            <a:pPr>
              <a:lnSpc>
                <a:spcPct val="200000"/>
              </a:lnSpc>
            </a:pPr>
            <a:endParaRPr lang="en-US" altLang="ja-JP" dirty="0">
              <a:latin typeface="Microsoft YaHei" pitchFamily="34" charset="-122"/>
              <a:ea typeface="Microsoft YaHei" pitchFamily="34" charset="-122"/>
            </a:endParaRPr>
          </a:p>
        </p:txBody>
      </p:sp>
      <p:sp>
        <p:nvSpPr>
          <p:cNvPr id="4" name="Oval 3"/>
          <p:cNvSpPr>
            <a:spLocks noChangeArrowheads="1"/>
          </p:cNvSpPr>
          <p:nvPr/>
        </p:nvSpPr>
        <p:spPr bwMode="auto">
          <a:xfrm>
            <a:off x="1905000" y="4352324"/>
            <a:ext cx="845520" cy="832324"/>
          </a:xfrm>
          <a:prstGeom prst="ellipse">
            <a:avLst/>
          </a:prstGeom>
          <a:solidFill>
            <a:srgbClr val="FFFFFF"/>
          </a:solidFill>
          <a:ln w="19050" cmpd="sng">
            <a:solidFill>
              <a:srgbClr val="000000"/>
            </a:solidFill>
            <a:round/>
            <a:headEnd/>
            <a:tailEnd/>
          </a:ln>
          <a:effectLst/>
        </p:spPr>
      </p:sp>
      <p:pic>
        <p:nvPicPr>
          <p:cNvPr id="5" name="Picture 4"/>
          <p:cNvPicPr>
            <a:picLocks noChangeAspect="1" noChangeArrowheads="1"/>
          </p:cNvPicPr>
          <p:nvPr/>
        </p:nvPicPr>
        <p:blipFill>
          <a:blip r:embed="rId2" cstate="print"/>
          <a:srcRect/>
          <a:stretch>
            <a:fillRect/>
          </a:stretch>
        </p:blipFill>
        <p:spPr bwMode="auto">
          <a:xfrm>
            <a:off x="2004473" y="4418532"/>
            <a:ext cx="527207" cy="709367"/>
          </a:xfrm>
          <a:prstGeom prst="rect">
            <a:avLst/>
          </a:prstGeom>
          <a:noFill/>
          <a:ln w="9525" cmpd="sng">
            <a:noFill/>
            <a:miter lim="800000"/>
            <a:headEnd/>
            <a:tailEnd/>
          </a:ln>
        </p:spPr>
      </p:pic>
      <p:sp>
        <p:nvSpPr>
          <p:cNvPr id="6" name="Text Box 5"/>
          <p:cNvSpPr txBox="1">
            <a:spLocks noChangeArrowheads="1"/>
          </p:cNvSpPr>
          <p:nvPr/>
        </p:nvSpPr>
        <p:spPr bwMode="auto">
          <a:xfrm>
            <a:off x="2392417" y="4267200"/>
            <a:ext cx="835573" cy="302663"/>
          </a:xfrm>
          <a:prstGeom prst="rect">
            <a:avLst/>
          </a:prstGeom>
          <a:solidFill>
            <a:srgbClr val="FFFFFF"/>
          </a:solidFill>
          <a:ln w="3175" cmpd="sng">
            <a:solidFill>
              <a:srgbClr val="000000"/>
            </a:solidFill>
            <a:miter lim="800000"/>
            <a:headEnd/>
            <a:tailEnd/>
          </a:ln>
          <a:effectLst/>
        </p:spPr>
        <p:txBody>
          <a:bodyPr wrap="square" lIns="27432" tIns="18288" rIns="27432" bIns="18288"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defRPr sz="1000"/>
            </a:pPr>
            <a:r>
              <a:rPr lang="zh-CN" altLang="en-US" sz="800" b="0" i="0" u="none" strike="noStrike" baseline="0" dirty="0" smtClean="0">
                <a:solidFill>
                  <a:srgbClr val="000000"/>
                </a:solidFill>
                <a:latin typeface="Microsoft YaHei" pitchFamily="34" charset="-122"/>
                <a:ea typeface="Microsoft YaHei" pitchFamily="34" charset="-122"/>
              </a:rPr>
              <a:t>贷款人</a:t>
            </a:r>
            <a:endParaRPr lang="ja-JP" altLang="en-US" sz="800" b="0" i="0" u="none" strike="noStrike" baseline="0">
              <a:solidFill>
                <a:srgbClr val="000000"/>
              </a:solidFill>
              <a:latin typeface="Microsoft YaHei" pitchFamily="34" charset="-122"/>
              <a:ea typeface="Microsoft YaHei" pitchFamily="34" charset="-122"/>
            </a:endParaRPr>
          </a:p>
        </p:txBody>
      </p:sp>
      <p:sp>
        <p:nvSpPr>
          <p:cNvPr id="7" name="Oval 6"/>
          <p:cNvSpPr>
            <a:spLocks noChangeArrowheads="1"/>
          </p:cNvSpPr>
          <p:nvPr/>
        </p:nvSpPr>
        <p:spPr bwMode="auto">
          <a:xfrm>
            <a:off x="4023773" y="5026037"/>
            <a:ext cx="845520" cy="841363"/>
          </a:xfrm>
          <a:prstGeom prst="ellipse">
            <a:avLst/>
          </a:prstGeom>
          <a:solidFill>
            <a:srgbClr val="FFFFFF"/>
          </a:solidFill>
          <a:ln w="19050" cmpd="sng">
            <a:solidFill>
              <a:srgbClr val="000000"/>
            </a:solidFill>
            <a:round/>
            <a:headEnd/>
            <a:tailEnd/>
          </a:ln>
          <a:effectLst/>
        </p:spPr>
      </p:sp>
      <p:pic>
        <p:nvPicPr>
          <p:cNvPr id="8" name="Picture 7"/>
          <p:cNvPicPr>
            <a:picLocks noChangeAspect="1" noChangeArrowheads="1"/>
          </p:cNvPicPr>
          <p:nvPr/>
        </p:nvPicPr>
        <p:blipFill>
          <a:blip r:embed="rId3" cstate="print"/>
          <a:srcRect/>
          <a:stretch>
            <a:fillRect/>
          </a:stretch>
        </p:blipFill>
        <p:spPr bwMode="auto">
          <a:xfrm>
            <a:off x="4033720" y="5179012"/>
            <a:ext cx="775889" cy="516291"/>
          </a:xfrm>
          <a:prstGeom prst="rect">
            <a:avLst/>
          </a:prstGeom>
          <a:noFill/>
          <a:ln w="9525" cmpd="sng">
            <a:noFill/>
            <a:miter lim="800000"/>
            <a:headEnd/>
            <a:tailEnd/>
          </a:ln>
        </p:spPr>
      </p:pic>
      <p:sp>
        <p:nvSpPr>
          <p:cNvPr id="9" name="Text Box 8"/>
          <p:cNvSpPr txBox="1">
            <a:spLocks noChangeArrowheads="1"/>
          </p:cNvSpPr>
          <p:nvPr/>
        </p:nvSpPr>
        <p:spPr bwMode="auto">
          <a:xfrm>
            <a:off x="4481348" y="4853940"/>
            <a:ext cx="835573" cy="305950"/>
          </a:xfrm>
          <a:prstGeom prst="rect">
            <a:avLst/>
          </a:prstGeom>
          <a:solidFill>
            <a:srgbClr val="FFFFFF"/>
          </a:solidFill>
          <a:ln w="3175" cmpd="sng">
            <a:solidFill>
              <a:srgbClr val="000000"/>
            </a:solidFill>
            <a:miter lim="800000"/>
            <a:headEnd/>
            <a:tailEnd/>
          </a:ln>
          <a:effectLst/>
        </p:spPr>
        <p:txBody>
          <a:bodyPr wrap="square" lIns="27432" tIns="18288" rIns="27432" bIns="18288"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ja-JP" altLang="en-US" sz="800" b="0" i="0" u="none" strike="noStrike" baseline="0">
                <a:solidFill>
                  <a:srgbClr val="000000"/>
                </a:solidFill>
                <a:latin typeface="Microsoft YaHei" pitchFamily="34" charset="-122"/>
                <a:ea typeface="Microsoft YaHei" pitchFamily="34" charset="-122"/>
              </a:rPr>
              <a:t>銀行等</a:t>
            </a:r>
          </a:p>
          <a:p>
            <a:pPr algn="ctr" rtl="0">
              <a:defRPr sz="1000"/>
            </a:pPr>
            <a:r>
              <a:rPr lang="ja-JP" altLang="en-US" sz="800" b="0" i="0" u="none" strike="noStrike" baseline="0" smtClean="0">
                <a:solidFill>
                  <a:srgbClr val="000000"/>
                </a:solidFill>
                <a:latin typeface="Microsoft YaHei" pitchFamily="34" charset="-122"/>
                <a:ea typeface="Microsoft YaHei" pitchFamily="34" charset="-122"/>
              </a:rPr>
              <a:t>（</a:t>
            </a:r>
            <a:r>
              <a:rPr lang="zh-CN" altLang="en-US" sz="800" b="0" i="0" u="none" strike="noStrike" baseline="0" dirty="0" smtClean="0">
                <a:solidFill>
                  <a:srgbClr val="000000"/>
                </a:solidFill>
                <a:latin typeface="Microsoft YaHei" pitchFamily="34" charset="-122"/>
                <a:ea typeface="Microsoft YaHei" pitchFamily="34" charset="-122"/>
              </a:rPr>
              <a:t>债权人</a:t>
            </a:r>
            <a:r>
              <a:rPr lang="ja-JP" altLang="en-US" sz="800" b="0" i="0" u="none" strike="noStrike" baseline="0" smtClean="0">
                <a:solidFill>
                  <a:srgbClr val="000000"/>
                </a:solidFill>
                <a:latin typeface="Microsoft YaHei" pitchFamily="34" charset="-122"/>
                <a:ea typeface="Microsoft YaHei" pitchFamily="34" charset="-122"/>
              </a:rPr>
              <a:t>）</a:t>
            </a:r>
            <a:endParaRPr lang="ja-JP" altLang="en-US" sz="800" b="0" i="0" u="none" strike="noStrike" baseline="0">
              <a:solidFill>
                <a:srgbClr val="000000"/>
              </a:solidFill>
              <a:latin typeface="Microsoft YaHei" pitchFamily="34" charset="-122"/>
              <a:ea typeface="Microsoft YaHei" pitchFamily="34" charset="-122"/>
            </a:endParaRPr>
          </a:p>
        </p:txBody>
      </p:sp>
      <p:sp>
        <p:nvSpPr>
          <p:cNvPr id="10" name="Oval 9"/>
          <p:cNvSpPr>
            <a:spLocks noChangeArrowheads="1"/>
          </p:cNvSpPr>
          <p:nvPr/>
        </p:nvSpPr>
        <p:spPr bwMode="auto">
          <a:xfrm>
            <a:off x="6570279" y="4344683"/>
            <a:ext cx="845520" cy="839965"/>
          </a:xfrm>
          <a:prstGeom prst="ellipse">
            <a:avLst/>
          </a:prstGeom>
          <a:solidFill>
            <a:srgbClr val="FFFFFF"/>
          </a:solidFill>
          <a:ln w="19050" cmpd="sng">
            <a:solidFill>
              <a:srgbClr val="000000"/>
            </a:solidFill>
            <a:round/>
            <a:headEnd/>
            <a:tailEnd/>
          </a:ln>
          <a:effectLst/>
        </p:spPr>
      </p:sp>
      <p:sp>
        <p:nvSpPr>
          <p:cNvPr id="11" name="Text Box 11"/>
          <p:cNvSpPr txBox="1">
            <a:spLocks noChangeArrowheads="1"/>
          </p:cNvSpPr>
          <p:nvPr/>
        </p:nvSpPr>
        <p:spPr bwMode="auto">
          <a:xfrm>
            <a:off x="7127327" y="4277868"/>
            <a:ext cx="835573" cy="209991"/>
          </a:xfrm>
          <a:prstGeom prst="rect">
            <a:avLst/>
          </a:prstGeom>
          <a:solidFill>
            <a:srgbClr val="FFFFFF"/>
          </a:solidFill>
          <a:ln w="3175" cmpd="sng">
            <a:solidFill>
              <a:srgbClr val="000000"/>
            </a:solidFill>
            <a:miter lim="800000"/>
            <a:headEnd/>
            <a:tailEnd/>
          </a:ln>
          <a:effectLst/>
        </p:spPr>
        <p:txBody>
          <a:bodyPr wrap="square" lIns="27432" tIns="18288" rIns="27432" bIns="18288"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zh-CN" altLang="en-US" sz="800" b="0" i="0" u="none" strike="noStrike" baseline="0" dirty="0" smtClean="0">
                <a:solidFill>
                  <a:srgbClr val="000000"/>
                </a:solidFill>
                <a:latin typeface="Microsoft YaHei" pitchFamily="34" charset="-122"/>
                <a:ea typeface="Microsoft YaHei" pitchFamily="34" charset="-122"/>
              </a:rPr>
              <a:t>担保公司</a:t>
            </a:r>
            <a:endParaRPr lang="ja-JP" altLang="en-US" sz="800" b="0" i="0" u="none" strike="noStrike" baseline="0">
              <a:solidFill>
                <a:srgbClr val="000000"/>
              </a:solidFill>
              <a:latin typeface="Microsoft YaHei" pitchFamily="34" charset="-122"/>
              <a:ea typeface="Microsoft YaHei" pitchFamily="34" charset="-122"/>
            </a:endParaRPr>
          </a:p>
        </p:txBody>
      </p:sp>
      <p:pic>
        <p:nvPicPr>
          <p:cNvPr id="12" name="Picture 11"/>
          <p:cNvPicPr>
            <a:picLocks noChangeAspect="1" noChangeArrowheads="1"/>
          </p:cNvPicPr>
          <p:nvPr/>
        </p:nvPicPr>
        <p:blipFill>
          <a:blip r:embed="rId4" cstate="print"/>
          <a:srcRect/>
          <a:stretch>
            <a:fillRect/>
          </a:stretch>
        </p:blipFill>
        <p:spPr bwMode="auto">
          <a:xfrm>
            <a:off x="6719488" y="4468769"/>
            <a:ext cx="636627" cy="534523"/>
          </a:xfrm>
          <a:prstGeom prst="rect">
            <a:avLst/>
          </a:prstGeom>
          <a:noFill/>
          <a:ln w="9525" cmpd="sng">
            <a:noFill/>
            <a:miter lim="800000"/>
            <a:headEnd/>
            <a:tailEnd/>
          </a:ln>
        </p:spPr>
      </p:pic>
      <p:sp>
        <p:nvSpPr>
          <p:cNvPr id="13" name="Line 14"/>
          <p:cNvSpPr>
            <a:spLocks noChangeShapeType="1"/>
          </p:cNvSpPr>
          <p:nvPr/>
        </p:nvSpPr>
        <p:spPr bwMode="auto">
          <a:xfrm>
            <a:off x="2730625" y="4885944"/>
            <a:ext cx="1273253" cy="384048"/>
          </a:xfrm>
          <a:prstGeom prst="line">
            <a:avLst/>
          </a:prstGeom>
          <a:noFill/>
          <a:ln w="9525" cmpd="sng">
            <a:solidFill>
              <a:srgbClr val="0000FF"/>
            </a:solidFill>
            <a:round/>
            <a:headEnd/>
            <a:tailEnd type="triangle" w="med" len="med"/>
          </a:ln>
        </p:spPr>
      </p:sp>
      <p:sp>
        <p:nvSpPr>
          <p:cNvPr id="14" name="Line 15"/>
          <p:cNvSpPr>
            <a:spLocks noChangeShapeType="1"/>
          </p:cNvSpPr>
          <p:nvPr/>
        </p:nvSpPr>
        <p:spPr bwMode="auto">
          <a:xfrm flipV="1">
            <a:off x="4909082" y="4864608"/>
            <a:ext cx="1641303" cy="458724"/>
          </a:xfrm>
          <a:prstGeom prst="line">
            <a:avLst/>
          </a:prstGeom>
          <a:noFill/>
          <a:ln w="9525" cmpd="sng">
            <a:solidFill>
              <a:srgbClr val="0000FF"/>
            </a:solidFill>
            <a:round/>
            <a:headEnd/>
            <a:tailEnd type="triangle" w="med" len="med"/>
          </a:ln>
        </p:spPr>
      </p:sp>
      <p:sp>
        <p:nvSpPr>
          <p:cNvPr id="15" name="Line 16"/>
          <p:cNvSpPr>
            <a:spLocks noChangeShapeType="1"/>
          </p:cNvSpPr>
          <p:nvPr/>
        </p:nvSpPr>
        <p:spPr bwMode="auto">
          <a:xfrm flipH="1">
            <a:off x="4948871" y="5056632"/>
            <a:ext cx="1621408" cy="458724"/>
          </a:xfrm>
          <a:prstGeom prst="line">
            <a:avLst/>
          </a:prstGeom>
          <a:noFill/>
          <a:ln w="9525" cmpd="sng">
            <a:solidFill>
              <a:srgbClr val="FF0000"/>
            </a:solidFill>
            <a:round/>
            <a:headEnd/>
            <a:tailEnd type="triangle" w="med" len="med"/>
          </a:ln>
        </p:spPr>
      </p:sp>
      <p:sp>
        <p:nvSpPr>
          <p:cNvPr id="16" name="Line 19"/>
          <p:cNvSpPr>
            <a:spLocks noChangeShapeType="1"/>
          </p:cNvSpPr>
          <p:nvPr/>
        </p:nvSpPr>
        <p:spPr bwMode="auto">
          <a:xfrm flipH="1">
            <a:off x="3287673" y="4512564"/>
            <a:ext cx="3262711" cy="0"/>
          </a:xfrm>
          <a:prstGeom prst="line">
            <a:avLst/>
          </a:prstGeom>
          <a:noFill/>
          <a:ln w="9525" cmpd="sng">
            <a:solidFill>
              <a:srgbClr val="FF0000"/>
            </a:solidFill>
            <a:round/>
            <a:headEnd/>
            <a:tailEnd type="triangle" w="med" len="med"/>
          </a:ln>
        </p:spPr>
      </p:sp>
      <p:sp>
        <p:nvSpPr>
          <p:cNvPr id="17" name="Rectangle 16"/>
          <p:cNvSpPr>
            <a:spLocks noChangeArrowheads="1"/>
          </p:cNvSpPr>
          <p:nvPr/>
        </p:nvSpPr>
        <p:spPr bwMode="auto">
          <a:xfrm>
            <a:off x="4302297" y="4288536"/>
            <a:ext cx="1472199" cy="213360"/>
          </a:xfrm>
          <a:prstGeom prst="rect">
            <a:avLst/>
          </a:prstGeom>
          <a:noFill/>
          <a:ln w="9525" cmpd="sng">
            <a:noFill/>
            <a:miter lim="800000"/>
            <a:headEnd/>
            <a:tailEnd/>
          </a:ln>
        </p:spPr>
        <p:txBody>
          <a:bodyPr wrap="square" lIns="27432" tIns="18288"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900" b="0" i="0" u="none" strike="noStrike" baseline="0">
                <a:solidFill>
                  <a:srgbClr val="000000"/>
                </a:solidFill>
                <a:latin typeface="Microsoft YaHei" pitchFamily="34" charset="-122"/>
                <a:ea typeface="Microsoft YaHei" pitchFamily="34" charset="-122"/>
              </a:rPr>
              <a:t>追缴余款</a:t>
            </a:r>
            <a:r>
              <a:rPr lang="en-US" altLang="ja-JP" sz="900" b="0" i="0" u="none" strike="noStrike" baseline="0">
                <a:solidFill>
                  <a:srgbClr val="000000"/>
                </a:solidFill>
                <a:latin typeface="Microsoft YaHei" pitchFamily="34" charset="-122"/>
                <a:ea typeface="Microsoft YaHei" pitchFamily="34" charset="-122"/>
              </a:rPr>
              <a:t>,</a:t>
            </a:r>
            <a:r>
              <a:rPr lang="ja-JP" altLang="en-US" sz="900" b="0" i="0" u="none" strike="noStrike" baseline="0">
                <a:solidFill>
                  <a:srgbClr val="000000"/>
                </a:solidFill>
                <a:latin typeface="Microsoft YaHei" pitchFamily="34" charset="-122"/>
                <a:ea typeface="Microsoft YaHei" pitchFamily="34" charset="-122"/>
              </a:rPr>
              <a:t>没收抵押物</a:t>
            </a:r>
          </a:p>
        </p:txBody>
      </p:sp>
      <p:sp>
        <p:nvSpPr>
          <p:cNvPr id="18" name="Rectangle 17"/>
          <p:cNvSpPr>
            <a:spLocks noChangeArrowheads="1"/>
          </p:cNvSpPr>
          <p:nvPr/>
        </p:nvSpPr>
        <p:spPr bwMode="auto">
          <a:xfrm>
            <a:off x="5515867" y="5312664"/>
            <a:ext cx="1133991" cy="224028"/>
          </a:xfrm>
          <a:prstGeom prst="rect">
            <a:avLst/>
          </a:prstGeom>
          <a:noFill/>
          <a:ln w="9525" cmpd="sng">
            <a:noFill/>
            <a:miter lim="800000"/>
            <a:headEnd/>
            <a:tailEnd/>
          </a:ln>
        </p:spPr>
        <p:txBody>
          <a:bodyPr wrap="square" lIns="27432" tIns="18288"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900" b="0" i="0" u="none" strike="noStrike" baseline="0" smtClean="0">
                <a:solidFill>
                  <a:srgbClr val="000000"/>
                </a:solidFill>
                <a:latin typeface="Microsoft YaHei" pitchFamily="34" charset="-122"/>
                <a:ea typeface="Microsoft YaHei" pitchFamily="34" charset="-122"/>
              </a:rPr>
              <a:t>替</a:t>
            </a:r>
            <a:r>
              <a:rPr lang="zh-CN" altLang="en-US" sz="900" b="0" i="0" u="none" strike="noStrike" baseline="0" dirty="0" smtClean="0">
                <a:solidFill>
                  <a:srgbClr val="000000"/>
                </a:solidFill>
                <a:latin typeface="Microsoft YaHei" pitchFamily="34" charset="-122"/>
                <a:ea typeface="Microsoft YaHei" pitchFamily="34" charset="-122"/>
              </a:rPr>
              <a:t>借款人</a:t>
            </a:r>
            <a:r>
              <a:rPr lang="ja-JP" altLang="en-US" sz="900" b="0" i="0" u="none" strike="noStrike" baseline="0" smtClean="0">
                <a:solidFill>
                  <a:srgbClr val="000000"/>
                </a:solidFill>
                <a:latin typeface="Microsoft YaHei" pitchFamily="34" charset="-122"/>
                <a:ea typeface="Microsoft YaHei" pitchFamily="34" charset="-122"/>
              </a:rPr>
              <a:t>赔</a:t>
            </a:r>
            <a:r>
              <a:rPr lang="ja-JP" altLang="en-US" sz="900" b="0" i="0" u="none" strike="noStrike" baseline="0">
                <a:solidFill>
                  <a:srgbClr val="000000"/>
                </a:solidFill>
                <a:latin typeface="Microsoft YaHei" pitchFamily="34" charset="-122"/>
                <a:ea typeface="Microsoft YaHei" pitchFamily="34" charset="-122"/>
              </a:rPr>
              <a:t>偿</a:t>
            </a:r>
          </a:p>
        </p:txBody>
      </p:sp>
      <p:sp>
        <p:nvSpPr>
          <p:cNvPr id="19" name="Rectangle 18"/>
          <p:cNvSpPr>
            <a:spLocks noChangeArrowheads="1"/>
          </p:cNvSpPr>
          <p:nvPr/>
        </p:nvSpPr>
        <p:spPr bwMode="auto">
          <a:xfrm>
            <a:off x="2840045" y="5077968"/>
            <a:ext cx="865414" cy="202692"/>
          </a:xfrm>
          <a:prstGeom prst="rect">
            <a:avLst/>
          </a:prstGeom>
          <a:noFill/>
          <a:ln w="9525" cmpd="sng">
            <a:noFill/>
            <a:miter lim="800000"/>
            <a:headEnd/>
            <a:tailEnd/>
          </a:ln>
        </p:spPr>
        <p:txBody>
          <a:bodyPr wrap="square" lIns="27432" tIns="18288"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900" b="0" i="0" u="none" strike="noStrike" baseline="0">
                <a:solidFill>
                  <a:srgbClr val="000000"/>
                </a:solidFill>
                <a:latin typeface="Microsoft YaHei" pitchFamily="34" charset="-122"/>
                <a:ea typeface="Microsoft YaHei" pitchFamily="34" charset="-122"/>
              </a:rPr>
              <a:t>贷款申请</a:t>
            </a:r>
          </a:p>
        </p:txBody>
      </p:sp>
      <p:sp>
        <p:nvSpPr>
          <p:cNvPr id="20" name="Rectangle 19"/>
          <p:cNvSpPr>
            <a:spLocks noChangeArrowheads="1"/>
          </p:cNvSpPr>
          <p:nvPr/>
        </p:nvSpPr>
        <p:spPr bwMode="auto">
          <a:xfrm>
            <a:off x="5545708" y="4843272"/>
            <a:ext cx="865414" cy="202692"/>
          </a:xfrm>
          <a:prstGeom prst="rect">
            <a:avLst/>
          </a:prstGeom>
          <a:noFill/>
          <a:ln w="9525" cmpd="sng">
            <a:noFill/>
            <a:miter lim="800000"/>
            <a:headEnd/>
            <a:tailEnd/>
          </a:ln>
        </p:spPr>
        <p:txBody>
          <a:bodyPr wrap="square" lIns="27432" tIns="18288"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ja-JP" altLang="en-US" sz="900" b="0" i="0" u="none" strike="noStrike" baseline="0">
                <a:solidFill>
                  <a:srgbClr val="000000"/>
                </a:solidFill>
                <a:latin typeface="Microsoft YaHei" pitchFamily="34" charset="-122"/>
                <a:ea typeface="Microsoft YaHei" pitchFamily="34" charset="-122"/>
              </a:rPr>
              <a:t>审查</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b="0" dirty="0" smtClean="0">
                <a:solidFill>
                  <a:schemeClr val="bg1"/>
                </a:solidFill>
                <a:latin typeface="Microsoft YaHei" pitchFamily="34" charset="-122"/>
                <a:ea typeface="Microsoft YaHei" pitchFamily="34" charset="-122"/>
              </a:rPr>
              <a:t>名词解释：担保费</a:t>
            </a:r>
            <a:endParaRPr kumimoji="1" lang="ja-JP" altLang="en-US" b="0">
              <a:solidFill>
                <a:schemeClr val="bg1"/>
              </a:solidFill>
              <a:latin typeface="Microsoft YaHei" pitchFamily="34" charset="-122"/>
              <a:ea typeface="Microsoft YaHei" pitchFamily="34" charset="-122"/>
            </a:endParaRPr>
          </a:p>
        </p:txBody>
      </p:sp>
      <p:sp>
        <p:nvSpPr>
          <p:cNvPr id="4" name="TextBox 2"/>
          <p:cNvSpPr txBox="1">
            <a:spLocks noChangeArrowheads="1"/>
          </p:cNvSpPr>
          <p:nvPr/>
        </p:nvSpPr>
        <p:spPr bwMode="auto">
          <a:xfrm>
            <a:off x="228600" y="1209675"/>
            <a:ext cx="9515475" cy="5632311"/>
          </a:xfrm>
          <a:prstGeom prst="rect">
            <a:avLst/>
          </a:prstGeom>
          <a:noFill/>
          <a:ln w="9525">
            <a:noFill/>
            <a:miter lim="800000"/>
            <a:headEnd/>
            <a:tailEnd/>
          </a:ln>
        </p:spPr>
        <p:txBody>
          <a:bodyPr>
            <a:spAutoFit/>
          </a:bodyPr>
          <a:lstStyle/>
          <a:p>
            <a:pPr lvl="1">
              <a:lnSpc>
                <a:spcPct val="200000"/>
              </a:lnSpc>
              <a:buFont typeface="Wingdings" pitchFamily="2" charset="2"/>
              <a:buChar char="l"/>
            </a:pPr>
            <a:r>
              <a:rPr lang="zh-CN" altLang="en-US" dirty="0" smtClean="0">
                <a:latin typeface="Microsoft YaHei" pitchFamily="34" charset="-122"/>
                <a:ea typeface="Microsoft YaHei" pitchFamily="34" charset="-122"/>
              </a:rPr>
              <a:t>担保费</a:t>
            </a:r>
            <a:endParaRPr lang="en-US" altLang="zh-CN" dirty="0" smtClean="0">
              <a:latin typeface="Microsoft YaHei" pitchFamily="34" charset="-122"/>
              <a:ea typeface="Microsoft YaHei" pitchFamily="34" charset="-122"/>
            </a:endParaRPr>
          </a:p>
          <a:p>
            <a:pPr lvl="1">
              <a:lnSpc>
                <a:spcPct val="200000"/>
              </a:lnSpc>
            </a:pP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担保公司为贷款人向银行提供担保，所以贷款人需要向担保公司支付一定费率的金额。费率一般在</a:t>
            </a:r>
            <a:r>
              <a:rPr lang="en-US" altLang="zh-CN" dirty="0" smtClean="0">
                <a:latin typeface="Microsoft YaHei" pitchFamily="34" charset="-122"/>
                <a:ea typeface="Microsoft YaHei" pitchFamily="34" charset="-122"/>
              </a:rPr>
              <a:t>0.2%</a:t>
            </a:r>
            <a:r>
              <a:rPr lang="zh-CN" altLang="en-US" dirty="0" smtClean="0">
                <a:latin typeface="Microsoft YaHei" pitchFamily="34" charset="-122"/>
                <a:ea typeface="Microsoft YaHei" pitchFamily="34" charset="-122"/>
              </a:rPr>
              <a:t>～</a:t>
            </a:r>
            <a:r>
              <a:rPr lang="en-US" altLang="zh-CN" dirty="0" smtClean="0">
                <a:latin typeface="Microsoft YaHei" pitchFamily="34" charset="-122"/>
                <a:ea typeface="Microsoft YaHei" pitchFamily="34" charset="-122"/>
              </a:rPr>
              <a:t>0.5%</a:t>
            </a:r>
            <a:r>
              <a:rPr lang="zh-CN" altLang="en-US" dirty="0" smtClean="0">
                <a:latin typeface="Microsoft YaHei" pitchFamily="34" charset="-122"/>
                <a:ea typeface="Microsoft YaHei" pitchFamily="34" charset="-122"/>
              </a:rPr>
              <a:t>左右。费率由担保公司根据贷款人的信用状况来决定。比如，贷款人的信用状况比较糟糕，而担保公司又不舍得放弃这个客户，这种情况下，担保公司就会采用较高的担保费率来平衡贷款给这个客户所带来的风险。</a:t>
            </a:r>
            <a:endParaRPr lang="en-US" altLang="zh-CN" dirty="0" smtClean="0">
              <a:latin typeface="Microsoft YaHei" pitchFamily="34" charset="-122"/>
              <a:ea typeface="Microsoft YaHei" pitchFamily="34" charset="-122"/>
            </a:endParaRPr>
          </a:p>
          <a:p>
            <a:pPr lvl="1">
              <a:lnSpc>
                <a:spcPct val="200000"/>
              </a:lnSpc>
              <a:buFont typeface="Wingdings" pitchFamily="2" charset="2"/>
              <a:buChar char="l"/>
            </a:pPr>
            <a:r>
              <a:rPr lang="zh-CN" altLang="en-US" dirty="0" smtClean="0">
                <a:latin typeface="Microsoft YaHei" pitchFamily="34" charset="-122"/>
                <a:ea typeface="Microsoft YaHei" pitchFamily="34" charset="-122"/>
              </a:rPr>
              <a:t>退还担保费</a:t>
            </a:r>
            <a:endParaRPr lang="en-US" altLang="zh-CN" dirty="0" smtClean="0">
              <a:latin typeface="Microsoft YaHei" pitchFamily="34" charset="-122"/>
              <a:ea typeface="Microsoft YaHei" pitchFamily="34" charset="-122"/>
            </a:endParaRPr>
          </a:p>
          <a:p>
            <a:pPr lvl="1">
              <a:lnSpc>
                <a:spcPct val="200000"/>
              </a:lnSpc>
            </a:pP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提前还款的时候，由于担保公司提供担保的期间缩短了，所以需要退一部分担保费给贷款人。</a:t>
            </a:r>
            <a:r>
              <a:rPr lang="ja-JP" altLang="en-US" smtClean="0">
                <a:latin typeface="Microsoft YaHei" pitchFamily="34" charset="-122"/>
                <a:ea typeface="Microsoft YaHei" pitchFamily="34" charset="-122"/>
              </a:rPr>
              <a:t>这部分退回的</a:t>
            </a:r>
            <a:r>
              <a:rPr lang="zh-CN" altLang="en-US" dirty="0" smtClean="0">
                <a:latin typeface="Microsoft YaHei" pitchFamily="34" charset="-122"/>
                <a:ea typeface="Microsoft YaHei" pitchFamily="34" charset="-122"/>
              </a:rPr>
              <a:t>担保费</a:t>
            </a:r>
            <a:r>
              <a:rPr lang="ja-JP" altLang="en-US" smtClean="0">
                <a:latin typeface="Microsoft YaHei" pitchFamily="34" charset="-122"/>
                <a:ea typeface="Microsoft YaHei" pitchFamily="34" charset="-122"/>
              </a:rPr>
              <a:t>，就称为</a:t>
            </a:r>
            <a:r>
              <a:rPr lang="zh-CN" altLang="en-US" dirty="0" smtClean="0">
                <a:latin typeface="Microsoft YaHei" pitchFamily="34" charset="-122"/>
                <a:ea typeface="Microsoft YaHei" pitchFamily="34" charset="-122"/>
              </a:rPr>
              <a:t>退还担保费</a:t>
            </a:r>
            <a:r>
              <a:rPr lang="ja-JP" altLang="en-US" smtClean="0">
                <a:latin typeface="Microsoft YaHei" pitchFamily="34" charset="-122"/>
                <a:ea typeface="Microsoft YaHei" pitchFamily="34" charset="-122"/>
              </a:rPr>
              <a:t>。</a:t>
            </a:r>
            <a:endParaRPr lang="en-US" altLang="ja-JP" dirty="0" smtClean="0">
              <a:latin typeface="Microsoft YaHei" pitchFamily="34" charset="-122"/>
              <a:ea typeface="Microsoft YaHei" pitchFamily="34" charset="-122"/>
            </a:endParaRPr>
          </a:p>
          <a:p>
            <a:pPr lvl="1">
              <a:lnSpc>
                <a:spcPct val="200000"/>
              </a:lnSpc>
              <a:buFont typeface="Wingdings" pitchFamily="2" charset="2"/>
              <a:buChar char="l"/>
            </a:pPr>
            <a:r>
              <a:rPr lang="zh-CN" altLang="en-US" dirty="0" smtClean="0">
                <a:latin typeface="Microsoft YaHei" pitchFamily="34" charset="-122"/>
                <a:ea typeface="Microsoft YaHei" pitchFamily="34" charset="-122"/>
              </a:rPr>
              <a:t>追加担保费</a:t>
            </a:r>
            <a:endParaRPr lang="en-US" altLang="zh-CN" dirty="0" smtClean="0">
              <a:latin typeface="Microsoft YaHei" pitchFamily="34" charset="-122"/>
              <a:ea typeface="Microsoft YaHei" pitchFamily="34" charset="-122"/>
            </a:endParaRPr>
          </a:p>
          <a:p>
            <a:pPr lvl="1">
              <a:lnSpc>
                <a:spcPct val="200000"/>
              </a:lnSpc>
            </a:pPr>
            <a:r>
              <a:rPr lang="zh-CN" altLang="en-US" dirty="0" smtClean="0">
                <a:latin typeface="Microsoft YaHei" pitchFamily="34" charset="-122"/>
                <a:ea typeface="Microsoft YaHei" pitchFamily="34" charset="-122"/>
              </a:rPr>
              <a:t>   贷款人对于还款有困难，希望延长还款期间的时候，由于担保公司提供担保的期间变长了，所以需要向担保公司追加支付一些担保费。这部分追加支付的担保费，就称为追加担保费。</a:t>
            </a:r>
            <a:endParaRPr lang="en-US" altLang="zh-CN" dirty="0" smtClean="0">
              <a:latin typeface="Microsoft YaHei" pitchFamily="34" charset="-122"/>
              <a:ea typeface="Microsoft YaHei" pitchFamily="34" charset="-122"/>
            </a:endParaRPr>
          </a:p>
          <a:p>
            <a:pPr>
              <a:lnSpc>
                <a:spcPct val="200000"/>
              </a:lnSpc>
            </a:pPr>
            <a:r>
              <a:rPr lang="en-US" altLang="zh-CN" dirty="0" smtClean="0">
                <a:latin typeface="Microsoft YaHei" pitchFamily="34" charset="-122"/>
                <a:ea typeface="Microsoft YaHei" pitchFamily="34" charset="-122"/>
              </a:rPr>
              <a:t>        </a:t>
            </a:r>
          </a:p>
          <a:p>
            <a:pPr>
              <a:lnSpc>
                <a:spcPct val="200000"/>
              </a:lnSpc>
            </a:pPr>
            <a:endParaRPr lang="en-US" altLang="zh-CN" sz="1200" dirty="0" smtClean="0">
              <a:latin typeface="Microsoft YaHei" pitchFamily="34" charset="-122"/>
              <a:ea typeface="Microsoft YaHei" pitchFamily="34" charset="-122"/>
            </a:endParaRPr>
          </a:p>
          <a:p>
            <a:pPr>
              <a:lnSpc>
                <a:spcPct val="200000"/>
              </a:lnSpc>
            </a:pPr>
            <a:endParaRPr lang="en-US" altLang="ja-JP" dirty="0">
              <a:latin typeface="Microsoft YaHei" pitchFamily="34" charset="-122"/>
              <a:ea typeface="Microsoft YaHei"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zh-CN" altLang="en-US" b="0" dirty="0" smtClean="0">
                <a:solidFill>
                  <a:schemeClr val="bg1"/>
                </a:solidFill>
                <a:latin typeface="Microsoft YaHei" pitchFamily="34" charset="-122"/>
                <a:ea typeface="Microsoft YaHei" pitchFamily="34" charset="-122"/>
              </a:rPr>
              <a:t>目录</a:t>
            </a:r>
            <a:endParaRPr kumimoji="1" lang="ja-JP" altLang="en-US" b="0">
              <a:solidFill>
                <a:schemeClr val="bg1"/>
              </a:solidFill>
              <a:latin typeface="Microsoft YaHei" pitchFamily="34" charset="-122"/>
              <a:ea typeface="Microsoft YaHei" pitchFamily="34" charset="-122"/>
            </a:endParaRPr>
          </a:p>
        </p:txBody>
      </p:sp>
      <p:sp>
        <p:nvSpPr>
          <p:cNvPr id="3" name="Content Placeholder 2"/>
          <p:cNvSpPr>
            <a:spLocks noGrp="1"/>
          </p:cNvSpPr>
          <p:nvPr>
            <p:ph idx="1"/>
          </p:nvPr>
        </p:nvSpPr>
        <p:spPr>
          <a:xfrm>
            <a:off x="933450" y="990600"/>
            <a:ext cx="7658100" cy="5410200"/>
          </a:xfrm>
        </p:spPr>
        <p:txBody>
          <a:bodyPr/>
          <a:lstStyle/>
          <a:p>
            <a:pPr marL="0" indent="-514350">
              <a:buNone/>
            </a:pPr>
            <a:r>
              <a:rPr lang="zh-CN" altLang="en-US" sz="1800" dirty="0" smtClean="0">
                <a:latin typeface="Microsoft YaHei" pitchFamily="34" charset="-122"/>
                <a:ea typeface="Microsoft YaHei" pitchFamily="34" charset="-122"/>
              </a:rPr>
              <a:t>资产风险评估管理</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2" action="ppaction://hlinksldjump"/>
              </a:rPr>
              <a:t>34</a:t>
            </a:r>
            <a:endParaRPr lang="en-US" altLang="zh-CN" sz="1800" dirty="0" smtClean="0">
              <a:latin typeface="Microsoft YaHei" pitchFamily="34" charset="-122"/>
              <a:ea typeface="Microsoft YaHei" pitchFamily="34" charset="-122"/>
            </a:endParaRPr>
          </a:p>
          <a:p>
            <a:pPr marL="0" indent="-514350">
              <a:buNone/>
            </a:pPr>
            <a:r>
              <a:rPr lang="en-US" altLang="ja-JP" sz="1800" dirty="0" smtClean="0">
                <a:latin typeface="Microsoft YaHei" pitchFamily="34" charset="-122"/>
                <a:ea typeface="Microsoft YaHei" pitchFamily="34" charset="-122"/>
              </a:rPr>
              <a:t>	</a:t>
            </a:r>
            <a:r>
              <a:rPr lang="zh-CN" altLang="en-US" sz="1800" dirty="0" smtClean="0">
                <a:latin typeface="Microsoft YaHei" pitchFamily="34" charset="-122"/>
                <a:ea typeface="Microsoft YaHei" pitchFamily="34" charset="-122"/>
              </a:rPr>
              <a:t>抵押物评估</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3" action="ppaction://hlinksldjump"/>
              </a:rPr>
              <a:t>35</a:t>
            </a:r>
            <a:endParaRPr lang="en-US" altLang="zh-CN" sz="1800" dirty="0" smtClean="0">
              <a:latin typeface="Microsoft YaHei" pitchFamily="34" charset="-122"/>
              <a:ea typeface="Microsoft YaHei" pitchFamily="34" charset="-122"/>
            </a:endParaRPr>
          </a:p>
          <a:p>
            <a:pPr marL="0" indent="-514350">
              <a:buNone/>
            </a:pPr>
            <a:r>
              <a:rPr lang="en-US" altLang="ja-JP" sz="1800" dirty="0" smtClean="0">
                <a:latin typeface="Microsoft YaHei" pitchFamily="34" charset="-122"/>
                <a:ea typeface="Microsoft YaHei" pitchFamily="34" charset="-122"/>
              </a:rPr>
              <a:t>	</a:t>
            </a:r>
            <a:r>
              <a:rPr lang="zh-CN" altLang="en-US" sz="1800" dirty="0" smtClean="0">
                <a:latin typeface="Microsoft YaHei" pitchFamily="34" charset="-122"/>
                <a:ea typeface="Microsoft YaHei" pitchFamily="34" charset="-122"/>
              </a:rPr>
              <a:t>资产风险评估</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4" action="ppaction://hlinksldjump"/>
              </a:rPr>
              <a:t>36</a:t>
            </a:r>
            <a:endParaRPr lang="en-US" altLang="zh-CN" sz="1800" dirty="0" smtClean="0">
              <a:latin typeface="Microsoft YaHei" pitchFamily="34" charset="-122"/>
              <a:ea typeface="Microsoft YaHei" pitchFamily="34" charset="-122"/>
            </a:endParaRPr>
          </a:p>
          <a:p>
            <a:pPr marL="0" indent="-514350">
              <a:buNone/>
            </a:pPr>
            <a:r>
              <a:rPr lang="en-US" altLang="ja-JP" sz="1800" dirty="0" smtClean="0">
                <a:latin typeface="Microsoft YaHei" pitchFamily="34" charset="-122"/>
                <a:ea typeface="Microsoft YaHei" pitchFamily="34" charset="-122"/>
              </a:rPr>
              <a:t>	</a:t>
            </a:r>
            <a:r>
              <a:rPr lang="zh-CN" altLang="en-US" sz="1800" dirty="0" smtClean="0">
                <a:latin typeface="Microsoft YaHei" pitchFamily="34" charset="-122"/>
                <a:ea typeface="Microsoft YaHei" pitchFamily="34" charset="-122"/>
              </a:rPr>
              <a:t>负债率评估</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5" action="ppaction://hlinksldjump"/>
              </a:rPr>
              <a:t>37</a:t>
            </a:r>
            <a:endParaRPr lang="en-US" altLang="zh-CN" sz="1800" dirty="0" smtClean="0">
              <a:latin typeface="Microsoft YaHei" pitchFamily="34" charset="-122"/>
              <a:ea typeface="Microsoft YaHei" pitchFamily="34" charset="-122"/>
            </a:endParaRPr>
          </a:p>
          <a:p>
            <a:pPr marL="0" indent="-514350">
              <a:buNone/>
            </a:pPr>
            <a:r>
              <a:rPr lang="zh-CN" altLang="en-US" sz="1800" dirty="0" smtClean="0">
                <a:latin typeface="Microsoft YaHei" pitchFamily="34" charset="-122"/>
                <a:ea typeface="Microsoft YaHei" pitchFamily="34" charset="-122"/>
              </a:rPr>
              <a:t>名词解释：担保公司</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6" action="ppaction://hlinksldjump"/>
              </a:rPr>
              <a:t>38</a:t>
            </a:r>
            <a:endParaRPr lang="en-US" altLang="zh-CN" sz="1800" dirty="0" smtClean="0">
              <a:latin typeface="Microsoft YaHei" pitchFamily="34" charset="-122"/>
              <a:ea typeface="Microsoft YaHei" pitchFamily="34" charset="-122"/>
            </a:endParaRPr>
          </a:p>
          <a:p>
            <a:pPr marL="0" indent="-514350">
              <a:buNone/>
            </a:pPr>
            <a:r>
              <a:rPr lang="zh-CN" altLang="en-US" sz="1800" dirty="0" smtClean="0">
                <a:latin typeface="Microsoft YaHei" pitchFamily="34" charset="-122"/>
                <a:ea typeface="Microsoft YaHei" pitchFamily="34" charset="-122"/>
              </a:rPr>
              <a:t>名词解释：担保费</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7" action="ppaction://hlinksldjump"/>
              </a:rPr>
              <a:t>39</a:t>
            </a:r>
            <a:endParaRPr lang="en-US" altLang="zh-CN" sz="1800" dirty="0" smtClean="0">
              <a:latin typeface="Microsoft YaHei" pitchFamily="34" charset="-122"/>
              <a:ea typeface="Microsoft YaHei" pitchFamily="34" charset="-122"/>
            </a:endParaRPr>
          </a:p>
          <a:p>
            <a:pPr marL="0" indent="-514350">
              <a:buNone/>
            </a:pPr>
            <a:r>
              <a:rPr lang="zh-CN" altLang="en-US" sz="1800" dirty="0" smtClean="0">
                <a:latin typeface="Microsoft YaHei" pitchFamily="34" charset="-122"/>
                <a:ea typeface="Microsoft YaHei" pitchFamily="34" charset="-122"/>
              </a:rPr>
              <a:t>名词解释：担保费支付方式</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8" action="ppaction://hlinksldjump"/>
              </a:rPr>
              <a:t>40</a:t>
            </a:r>
            <a:endParaRPr lang="en-US" altLang="zh-CN" sz="1800" dirty="0" smtClean="0">
              <a:latin typeface="Microsoft YaHei" pitchFamily="34" charset="-122"/>
              <a:ea typeface="Microsoft YaHei" pitchFamily="34" charset="-122"/>
            </a:endParaRPr>
          </a:p>
          <a:p>
            <a:pPr marL="0" indent="-514350">
              <a:buNone/>
            </a:pPr>
            <a:r>
              <a:rPr lang="zh-CN" altLang="en-US" sz="1800" dirty="0" smtClean="0">
                <a:latin typeface="Microsoft YaHei" pitchFamily="34" charset="-122"/>
                <a:ea typeface="Microsoft YaHei" pitchFamily="34" charset="-122"/>
              </a:rPr>
              <a:t>名词解释：还款方式</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9" action="ppaction://hlinksldjump"/>
              </a:rPr>
              <a:t>41</a:t>
            </a:r>
            <a:endParaRPr lang="en-US" altLang="zh-CN" sz="1800" dirty="0" smtClean="0">
              <a:latin typeface="Microsoft YaHei" pitchFamily="34" charset="-122"/>
              <a:ea typeface="Microsoft YaHei" pitchFamily="34" charset="-122"/>
            </a:endParaRPr>
          </a:p>
          <a:p>
            <a:pPr marL="0" indent="-514350">
              <a:buNone/>
            </a:pPr>
            <a:r>
              <a:rPr lang="zh-CN" altLang="en-US" sz="1800" dirty="0" smtClean="0">
                <a:latin typeface="Microsoft YaHei" pitchFamily="34" charset="-122"/>
                <a:ea typeface="Microsoft YaHei" pitchFamily="34" charset="-122"/>
              </a:rPr>
              <a:t>名词解释：利率计算方式</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10" action="ppaction://hlinksldjump"/>
              </a:rPr>
              <a:t>42</a:t>
            </a:r>
            <a:endParaRPr lang="en-US" altLang="zh-CN" sz="1800" dirty="0" smtClean="0">
              <a:latin typeface="Microsoft YaHei" pitchFamily="34" charset="-122"/>
              <a:ea typeface="Microsoft YaHei" pitchFamily="34" charset="-122"/>
            </a:endParaRPr>
          </a:p>
          <a:p>
            <a:pPr marL="0" indent="-514350">
              <a:buNone/>
            </a:pPr>
            <a:r>
              <a:rPr lang="zh-CN" altLang="en-US" sz="1800" dirty="0" smtClean="0">
                <a:latin typeface="Microsoft YaHei" pitchFamily="34" charset="-122"/>
                <a:ea typeface="Microsoft YaHei" pitchFamily="34" charset="-122"/>
              </a:rPr>
              <a:t>名词解释：贷款人</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11" action="ppaction://hlinksldjump"/>
              </a:rPr>
              <a:t>43</a:t>
            </a:r>
            <a:endParaRPr lang="en-US" altLang="zh-CN" sz="1800" dirty="0" smtClean="0">
              <a:latin typeface="Microsoft YaHei" pitchFamily="34" charset="-122"/>
              <a:ea typeface="Microsoft YaHei" pitchFamily="34" charset="-122"/>
            </a:endParaRPr>
          </a:p>
          <a:p>
            <a:pPr marL="0" indent="-514350">
              <a:buNone/>
            </a:pPr>
            <a:r>
              <a:rPr lang="zh-CN" altLang="en-US" sz="1800" dirty="0" smtClean="0">
                <a:latin typeface="Microsoft YaHei" pitchFamily="34" charset="-122"/>
                <a:ea typeface="Microsoft YaHei" pitchFamily="34" charset="-122"/>
              </a:rPr>
              <a:t>名词解释：担保人</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12" action="ppaction://hlinksldjump"/>
              </a:rPr>
              <a:t>44</a:t>
            </a:r>
            <a:endParaRPr lang="en-US" altLang="zh-CN" sz="1800" dirty="0" smtClean="0">
              <a:latin typeface="Microsoft YaHei" pitchFamily="34" charset="-122"/>
              <a:ea typeface="Microsoft YaHei" pitchFamily="34" charset="-122"/>
            </a:endParaRPr>
          </a:p>
          <a:p>
            <a:pPr marL="0" indent="-514350">
              <a:buNone/>
            </a:pPr>
            <a:r>
              <a:rPr lang="zh-CN" altLang="en-US" sz="1800" dirty="0" smtClean="0">
                <a:latin typeface="Microsoft YaHei" pitchFamily="34" charset="-122"/>
                <a:ea typeface="Microsoft YaHei" pitchFamily="34" charset="-122"/>
              </a:rPr>
              <a:t>参考文献</a:t>
            </a:r>
            <a:r>
              <a:rPr lang="en-US" altLang="zh-CN" sz="1800" dirty="0" smtClean="0">
                <a:latin typeface="Microsoft YaHei" pitchFamily="34" charset="-122"/>
                <a:ea typeface="Microsoft YaHei" pitchFamily="34" charset="-122"/>
              </a:rPr>
              <a:t>						</a:t>
            </a:r>
            <a:r>
              <a:rPr lang="en-US" altLang="zh-CN" sz="1800" dirty="0" smtClean="0">
                <a:latin typeface="Microsoft YaHei" pitchFamily="34" charset="-122"/>
                <a:ea typeface="Microsoft YaHei" pitchFamily="34" charset="-122"/>
                <a:hlinkClick r:id="rId13" action="ppaction://hlinksldjump"/>
              </a:rPr>
              <a:t>45</a:t>
            </a:r>
            <a:endParaRPr lang="en-US" altLang="ja-JP" sz="1800" dirty="0" smtClean="0">
              <a:latin typeface="Microsoft YaHei" pitchFamily="34" charset="-122"/>
              <a:ea typeface="Microsoft YaHei" pitchFamily="34"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b="0" dirty="0" smtClean="0">
                <a:solidFill>
                  <a:schemeClr val="bg1"/>
                </a:solidFill>
                <a:latin typeface="Microsoft YaHei" pitchFamily="34" charset="-122"/>
                <a:ea typeface="Microsoft YaHei" pitchFamily="34" charset="-122"/>
              </a:rPr>
              <a:t>名词解释：担保费支付方式</a:t>
            </a:r>
            <a:endParaRPr kumimoji="1" lang="ja-JP" altLang="en-US" b="0">
              <a:solidFill>
                <a:schemeClr val="bg1"/>
              </a:solidFill>
              <a:latin typeface="Microsoft YaHei" pitchFamily="34" charset="-122"/>
              <a:ea typeface="Microsoft YaHei" pitchFamily="34" charset="-122"/>
            </a:endParaRPr>
          </a:p>
        </p:txBody>
      </p:sp>
      <p:sp>
        <p:nvSpPr>
          <p:cNvPr id="4" name="TextBox 2"/>
          <p:cNvSpPr txBox="1">
            <a:spLocks noChangeArrowheads="1"/>
          </p:cNvSpPr>
          <p:nvPr/>
        </p:nvSpPr>
        <p:spPr bwMode="auto">
          <a:xfrm>
            <a:off x="228600" y="1209675"/>
            <a:ext cx="9515475" cy="3416320"/>
          </a:xfrm>
          <a:prstGeom prst="rect">
            <a:avLst/>
          </a:prstGeom>
          <a:noFill/>
          <a:ln w="9525">
            <a:noFill/>
            <a:miter lim="800000"/>
            <a:headEnd/>
            <a:tailEnd/>
          </a:ln>
        </p:spPr>
        <p:txBody>
          <a:bodyPr>
            <a:spAutoFit/>
          </a:bodyPr>
          <a:lstStyle/>
          <a:p>
            <a:pPr lvl="1">
              <a:lnSpc>
                <a:spcPct val="200000"/>
              </a:lnSpc>
            </a:pPr>
            <a:r>
              <a:rPr lang="zh-CN" altLang="en-US" dirty="0" smtClean="0">
                <a:latin typeface="Microsoft YaHei" pitchFamily="34" charset="-122"/>
                <a:ea typeface="Microsoft YaHei" pitchFamily="34" charset="-122"/>
              </a:rPr>
              <a:t>担保费支付的方式。主要有以下两种。</a:t>
            </a:r>
            <a:endParaRPr lang="en-US" altLang="zh-CN" dirty="0" smtClean="0">
              <a:latin typeface="Microsoft YaHei" pitchFamily="34" charset="-122"/>
              <a:ea typeface="Microsoft YaHei" pitchFamily="34" charset="-122"/>
            </a:endParaRPr>
          </a:p>
          <a:p>
            <a:pPr lvl="1">
              <a:lnSpc>
                <a:spcPct val="200000"/>
              </a:lnSpc>
              <a:buFont typeface="Wingdings" pitchFamily="2" charset="2"/>
              <a:buChar char="l"/>
            </a:pPr>
            <a:r>
              <a:rPr lang="ja-JP" altLang="en-US" smtClean="0">
                <a:latin typeface="Microsoft YaHei" pitchFamily="34" charset="-122"/>
                <a:ea typeface="Microsoft YaHei" pitchFamily="34" charset="-122"/>
              </a:rPr>
              <a:t>一括前受</a:t>
            </a:r>
            <a:endParaRPr lang="en-US" altLang="zh-CN" dirty="0" smtClean="0">
              <a:latin typeface="Microsoft YaHei" pitchFamily="34" charset="-122"/>
              <a:ea typeface="Microsoft YaHei" pitchFamily="34" charset="-122"/>
            </a:endParaRPr>
          </a:p>
          <a:p>
            <a:pPr lvl="1">
              <a:lnSpc>
                <a:spcPct val="200000"/>
              </a:lnSpc>
            </a:pP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在贷款之前将担保费一次性付清。</a:t>
            </a:r>
            <a:endParaRPr lang="en-US" altLang="zh-CN" dirty="0" smtClean="0">
              <a:latin typeface="Microsoft YaHei" pitchFamily="34" charset="-122"/>
              <a:ea typeface="Microsoft YaHei" pitchFamily="34" charset="-122"/>
            </a:endParaRPr>
          </a:p>
          <a:p>
            <a:pPr lvl="1">
              <a:lnSpc>
                <a:spcPct val="200000"/>
              </a:lnSpc>
              <a:buFont typeface="Wingdings" pitchFamily="2" charset="2"/>
              <a:buChar char="l"/>
            </a:pPr>
            <a:r>
              <a:rPr lang="ja-JP" altLang="en-US" smtClean="0">
                <a:latin typeface="Microsoft YaHei" pitchFamily="34" charset="-122"/>
                <a:ea typeface="Microsoft YaHei" pitchFamily="34" charset="-122"/>
              </a:rPr>
              <a:t>金利内包</a:t>
            </a:r>
            <a:endParaRPr lang="en-US" altLang="zh-CN" dirty="0" smtClean="0">
              <a:latin typeface="Microsoft YaHei" pitchFamily="34" charset="-122"/>
              <a:ea typeface="Microsoft YaHei" pitchFamily="34" charset="-122"/>
            </a:endParaRPr>
          </a:p>
          <a:p>
            <a:pPr lvl="1">
              <a:lnSpc>
                <a:spcPct val="200000"/>
              </a:lnSpc>
            </a:pP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将担保费率计算在利息中，和每个月的还款一起支付。</a:t>
            </a:r>
            <a:endParaRPr lang="en-US" altLang="zh-CN" dirty="0" smtClean="0">
              <a:latin typeface="Microsoft YaHei" pitchFamily="34" charset="-122"/>
              <a:ea typeface="Microsoft YaHei" pitchFamily="34" charset="-122"/>
            </a:endParaRPr>
          </a:p>
          <a:p>
            <a:pPr lvl="1">
              <a:lnSpc>
                <a:spcPct val="200000"/>
              </a:lnSpc>
            </a:pPr>
            <a:endParaRPr lang="en-US" altLang="zh-CN" sz="1200" dirty="0" smtClean="0">
              <a:latin typeface="Microsoft YaHei" pitchFamily="34" charset="-122"/>
              <a:ea typeface="Microsoft YaHei" pitchFamily="34" charset="-122"/>
            </a:endParaRPr>
          </a:p>
          <a:p>
            <a:pPr lvl="1">
              <a:lnSpc>
                <a:spcPct val="200000"/>
              </a:lnSpc>
            </a:pPr>
            <a:r>
              <a:rPr lang="en-US" altLang="zh-CN" sz="1200" dirty="0" smtClean="0">
                <a:latin typeface="Microsoft YaHei" pitchFamily="34" charset="-122"/>
                <a:ea typeface="Microsoft YaHei" pitchFamily="34" charset="-122"/>
              </a:rPr>
              <a:t>※</a:t>
            </a:r>
            <a:r>
              <a:rPr lang="zh-CN" altLang="en-US" sz="1200" dirty="0" smtClean="0">
                <a:latin typeface="Microsoft YaHei" pitchFamily="34" charset="-122"/>
                <a:ea typeface="Microsoft YaHei" pitchFamily="34" charset="-122"/>
              </a:rPr>
              <a:t>由于担保费也是一笔不小的费用，所以可以将担保费也分摊到以后支付。</a:t>
            </a:r>
            <a:endParaRPr lang="en-US" altLang="zh-CN" sz="1200" dirty="0" smtClean="0">
              <a:latin typeface="Microsoft YaHei" pitchFamily="34" charset="-122"/>
              <a:ea typeface="Microsoft YaHei" pitchFamily="34" charset="-122"/>
            </a:endParaRPr>
          </a:p>
          <a:p>
            <a:pPr>
              <a:lnSpc>
                <a:spcPct val="200000"/>
              </a:lnSpc>
            </a:pPr>
            <a:endParaRPr lang="en-US" altLang="ja-JP" dirty="0">
              <a:latin typeface="Microsoft YaHei" pitchFamily="34" charset="-122"/>
              <a:ea typeface="Microsoft YaHei"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b="0" dirty="0" smtClean="0">
                <a:solidFill>
                  <a:schemeClr val="bg1"/>
                </a:solidFill>
                <a:latin typeface="Microsoft YaHei" pitchFamily="34" charset="-122"/>
                <a:ea typeface="Microsoft YaHei" pitchFamily="34" charset="-122"/>
              </a:rPr>
              <a:t>名词解释：还款方式</a:t>
            </a:r>
            <a:endParaRPr kumimoji="1" lang="ja-JP" altLang="en-US" b="0">
              <a:solidFill>
                <a:schemeClr val="bg1"/>
              </a:solidFill>
              <a:latin typeface="Microsoft YaHei" pitchFamily="34" charset="-122"/>
              <a:ea typeface="Microsoft YaHei" pitchFamily="34" charset="-122"/>
            </a:endParaRPr>
          </a:p>
        </p:txBody>
      </p:sp>
      <p:sp>
        <p:nvSpPr>
          <p:cNvPr id="4" name="TextBox 2"/>
          <p:cNvSpPr txBox="1">
            <a:spLocks noChangeArrowheads="1"/>
          </p:cNvSpPr>
          <p:nvPr/>
        </p:nvSpPr>
        <p:spPr bwMode="auto">
          <a:xfrm>
            <a:off x="228600" y="1209675"/>
            <a:ext cx="9515475" cy="3908762"/>
          </a:xfrm>
          <a:prstGeom prst="rect">
            <a:avLst/>
          </a:prstGeom>
          <a:noFill/>
          <a:ln w="9525">
            <a:noFill/>
            <a:miter lim="800000"/>
            <a:headEnd/>
            <a:tailEnd/>
          </a:ln>
        </p:spPr>
        <p:txBody>
          <a:bodyPr>
            <a:spAutoFit/>
          </a:bodyPr>
          <a:lstStyle/>
          <a:p>
            <a:pPr lvl="1">
              <a:lnSpc>
                <a:spcPct val="200000"/>
              </a:lnSpc>
            </a:pPr>
            <a:r>
              <a:rPr lang="zh-CN" altLang="en-US" dirty="0" smtClean="0">
                <a:latin typeface="Microsoft YaHei" pitchFamily="34" charset="-122"/>
                <a:ea typeface="Microsoft YaHei" pitchFamily="34" charset="-122"/>
              </a:rPr>
              <a:t>还款的方式。和中国一样，主要有以下两种。</a:t>
            </a:r>
            <a:endParaRPr lang="en-US" altLang="zh-CN" dirty="0" smtClean="0">
              <a:latin typeface="Microsoft YaHei" pitchFamily="34" charset="-122"/>
              <a:ea typeface="Microsoft YaHei" pitchFamily="34" charset="-122"/>
            </a:endParaRPr>
          </a:p>
          <a:p>
            <a:pPr lvl="1">
              <a:lnSpc>
                <a:spcPct val="200000"/>
              </a:lnSpc>
              <a:buFont typeface="Wingdings" pitchFamily="2" charset="2"/>
              <a:buChar char="l"/>
            </a:pPr>
            <a:r>
              <a:rPr lang="zh-CN" altLang="en-US" dirty="0" smtClean="0">
                <a:latin typeface="Microsoft YaHei" pitchFamily="34" charset="-122"/>
                <a:ea typeface="Microsoft YaHei" pitchFamily="34" charset="-122"/>
              </a:rPr>
              <a:t>等额本金（元金均等）</a:t>
            </a:r>
            <a:endParaRPr lang="en-US" altLang="zh-CN" dirty="0" smtClean="0">
              <a:latin typeface="Microsoft YaHei" pitchFamily="34" charset="-122"/>
              <a:ea typeface="Microsoft YaHei" pitchFamily="34" charset="-122"/>
            </a:endParaRPr>
          </a:p>
          <a:p>
            <a:pPr lvl="1">
              <a:lnSpc>
                <a:spcPct val="200000"/>
              </a:lnSpc>
            </a:pPr>
            <a:r>
              <a:rPr lang="zh-CN" altLang="en-US" dirty="0" smtClean="0">
                <a:latin typeface="Microsoft YaHei" pitchFamily="34" charset="-122"/>
                <a:ea typeface="Microsoft YaHei" pitchFamily="34" charset="-122"/>
              </a:rPr>
              <a:t>   将借的钱 除以还款的期间的月数，然后计算每一部分所产生的利息。这种方式特点是，一开始还的钱偏高，但每个月逐渐减少，还款总额比元利均等要少。</a:t>
            </a:r>
            <a:endParaRPr lang="en-US" altLang="zh-CN" dirty="0" smtClean="0">
              <a:latin typeface="Microsoft YaHei" pitchFamily="34" charset="-122"/>
              <a:ea typeface="Microsoft YaHei" pitchFamily="34" charset="-122"/>
            </a:endParaRPr>
          </a:p>
          <a:p>
            <a:pPr lvl="1">
              <a:lnSpc>
                <a:spcPct val="200000"/>
              </a:lnSpc>
              <a:buFont typeface="Wingdings" pitchFamily="2" charset="2"/>
              <a:buChar char="l"/>
            </a:pPr>
            <a:r>
              <a:rPr lang="zh-CN" altLang="en-US" dirty="0" smtClean="0">
                <a:latin typeface="Microsoft YaHei" pitchFamily="34" charset="-122"/>
                <a:ea typeface="Microsoft YaHei" pitchFamily="34" charset="-122"/>
              </a:rPr>
              <a:t>等额本息（元利均等）</a:t>
            </a:r>
            <a:endParaRPr lang="en-US" altLang="zh-CN" dirty="0" smtClean="0">
              <a:latin typeface="Microsoft YaHei" pitchFamily="34" charset="-122"/>
              <a:ea typeface="Microsoft YaHei" pitchFamily="34" charset="-122"/>
            </a:endParaRPr>
          </a:p>
          <a:p>
            <a:pPr lvl="1">
              <a:lnSpc>
                <a:spcPct val="200000"/>
              </a:lnSpc>
            </a:pPr>
            <a:r>
              <a:rPr lang="zh-CN" altLang="en-US" dirty="0" smtClean="0">
                <a:latin typeface="Microsoft YaHei" pitchFamily="34" charset="-122"/>
                <a:ea typeface="Microsoft YaHei" pitchFamily="34" charset="-122"/>
              </a:rPr>
              <a:t>   等额本息还款。将借的钱和利息的总额加起来，除以还款的期间的月数。这种方式特点是，每个月还的钱是一样的，还款总额比元利金等要多。</a:t>
            </a:r>
            <a:endParaRPr lang="en-US" altLang="zh-CN" dirty="0" smtClean="0">
              <a:latin typeface="Microsoft YaHei" pitchFamily="34" charset="-122"/>
              <a:ea typeface="Microsoft YaHei" pitchFamily="34" charset="-122"/>
            </a:endParaRPr>
          </a:p>
          <a:p>
            <a:pPr lvl="1">
              <a:lnSpc>
                <a:spcPct val="200000"/>
              </a:lnSpc>
            </a:pPr>
            <a:endParaRPr lang="en-US" altLang="zh-CN" sz="1200" dirty="0" smtClean="0">
              <a:latin typeface="Microsoft YaHei" pitchFamily="34" charset="-122"/>
              <a:ea typeface="Microsoft YaHei" pitchFamily="34" charset="-122"/>
            </a:endParaRPr>
          </a:p>
          <a:p>
            <a:pPr>
              <a:lnSpc>
                <a:spcPct val="200000"/>
              </a:lnSpc>
            </a:pPr>
            <a:endParaRPr lang="en-US" altLang="ja-JP" dirty="0">
              <a:latin typeface="Microsoft YaHei" pitchFamily="34" charset="-122"/>
              <a:ea typeface="Microsoft YaHei" pitchFamily="34" charset="-122"/>
            </a:endParaRPr>
          </a:p>
        </p:txBody>
      </p:sp>
      <p:pic>
        <p:nvPicPr>
          <p:cNvPr id="5" name="Picture 4" descr="hou_pic"/>
          <p:cNvPicPr>
            <a:picLocks noChangeAspect="1" noChangeArrowheads="1"/>
          </p:cNvPicPr>
          <p:nvPr/>
        </p:nvPicPr>
        <p:blipFill>
          <a:blip r:embed="rId2" cstate="print"/>
          <a:srcRect/>
          <a:stretch>
            <a:fillRect/>
          </a:stretch>
        </p:blipFill>
        <p:spPr bwMode="auto">
          <a:xfrm>
            <a:off x="2395537" y="4395787"/>
            <a:ext cx="5133975" cy="1514475"/>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b="0" dirty="0" smtClean="0">
                <a:solidFill>
                  <a:schemeClr val="bg1"/>
                </a:solidFill>
                <a:latin typeface="Microsoft YaHei" pitchFamily="34" charset="-122"/>
                <a:ea typeface="Microsoft YaHei" pitchFamily="34" charset="-122"/>
              </a:rPr>
              <a:t>名词解释：利率计算方式</a:t>
            </a:r>
            <a:endParaRPr kumimoji="1" lang="ja-JP" altLang="en-US" b="0">
              <a:solidFill>
                <a:schemeClr val="bg1"/>
              </a:solidFill>
              <a:latin typeface="Microsoft YaHei" pitchFamily="34" charset="-122"/>
              <a:ea typeface="Microsoft YaHei" pitchFamily="34" charset="-122"/>
            </a:endParaRPr>
          </a:p>
        </p:txBody>
      </p:sp>
      <p:sp>
        <p:nvSpPr>
          <p:cNvPr id="4" name="TextBox 2"/>
          <p:cNvSpPr txBox="1">
            <a:spLocks noChangeArrowheads="1"/>
          </p:cNvSpPr>
          <p:nvPr/>
        </p:nvSpPr>
        <p:spPr bwMode="auto">
          <a:xfrm>
            <a:off x="228600" y="1209675"/>
            <a:ext cx="9515475" cy="3908762"/>
          </a:xfrm>
          <a:prstGeom prst="rect">
            <a:avLst/>
          </a:prstGeom>
          <a:noFill/>
          <a:ln w="9525">
            <a:noFill/>
            <a:miter lim="800000"/>
            <a:headEnd/>
            <a:tailEnd/>
          </a:ln>
        </p:spPr>
        <p:txBody>
          <a:bodyPr>
            <a:spAutoFit/>
          </a:bodyPr>
          <a:lstStyle/>
          <a:p>
            <a:pPr lvl="1">
              <a:lnSpc>
                <a:spcPct val="200000"/>
              </a:lnSpc>
            </a:pPr>
            <a:r>
              <a:rPr lang="zh-CN" altLang="en-US" dirty="0" smtClean="0">
                <a:latin typeface="Microsoft YaHei" pitchFamily="34" charset="-122"/>
                <a:ea typeface="Microsoft YaHei" pitchFamily="34" charset="-122"/>
              </a:rPr>
              <a:t>利率的方式。和中国一样，主要有以下两种。</a:t>
            </a:r>
            <a:endParaRPr lang="en-US" altLang="zh-CN" dirty="0" smtClean="0">
              <a:latin typeface="Microsoft YaHei" pitchFamily="34" charset="-122"/>
              <a:ea typeface="Microsoft YaHei" pitchFamily="34" charset="-122"/>
            </a:endParaRPr>
          </a:p>
          <a:p>
            <a:pPr lvl="1">
              <a:lnSpc>
                <a:spcPct val="200000"/>
              </a:lnSpc>
              <a:buFont typeface="Wingdings" pitchFamily="2" charset="2"/>
              <a:buChar char="l"/>
            </a:pPr>
            <a:r>
              <a:rPr lang="zh-CN" altLang="en-US" dirty="0" smtClean="0">
                <a:latin typeface="Microsoft YaHei" pitchFamily="34" charset="-122"/>
                <a:ea typeface="Microsoft YaHei" pitchFamily="34" charset="-122"/>
              </a:rPr>
              <a:t>固定利率（固定金利）</a:t>
            </a:r>
            <a:endParaRPr lang="en-US" altLang="zh-CN" dirty="0" smtClean="0">
              <a:latin typeface="Microsoft YaHei" pitchFamily="34" charset="-122"/>
              <a:ea typeface="Microsoft YaHei" pitchFamily="34" charset="-122"/>
            </a:endParaRPr>
          </a:p>
          <a:p>
            <a:pPr lvl="1">
              <a:lnSpc>
                <a:spcPct val="200000"/>
              </a:lnSpc>
            </a:pPr>
            <a:r>
              <a:rPr lang="zh-CN" altLang="en-US" dirty="0" smtClean="0">
                <a:latin typeface="Microsoft YaHei" pitchFamily="34" charset="-122"/>
                <a:ea typeface="Microsoft YaHei" pitchFamily="34" charset="-122"/>
              </a:rPr>
              <a:t>   在贷款合同签订时即设定好固定的利率，在贷款合同期内，不论市场利率如何变动，借款人都按照固定的利率支付利息，不需要“随行就市” 。</a:t>
            </a:r>
            <a:endParaRPr lang="en-US" altLang="zh-CN" dirty="0" smtClean="0">
              <a:latin typeface="Microsoft YaHei" pitchFamily="34" charset="-122"/>
              <a:ea typeface="Microsoft YaHei" pitchFamily="34" charset="-122"/>
            </a:endParaRPr>
          </a:p>
          <a:p>
            <a:pPr lvl="1">
              <a:lnSpc>
                <a:spcPct val="200000"/>
              </a:lnSpc>
              <a:buFont typeface="Wingdings" pitchFamily="2" charset="2"/>
              <a:buChar char="l"/>
            </a:pPr>
            <a:r>
              <a:rPr lang="zh-CN" altLang="en-US" dirty="0" smtClean="0">
                <a:latin typeface="Microsoft YaHei" pitchFamily="34" charset="-122"/>
                <a:ea typeface="Microsoft YaHei" pitchFamily="34" charset="-122"/>
              </a:rPr>
              <a:t>浮动利率（变动金利）</a:t>
            </a:r>
            <a:endParaRPr lang="en-US" altLang="zh-CN" dirty="0" smtClean="0">
              <a:latin typeface="Microsoft YaHei" pitchFamily="34" charset="-122"/>
              <a:ea typeface="Microsoft YaHei" pitchFamily="34" charset="-122"/>
            </a:endParaRPr>
          </a:p>
          <a:p>
            <a:pPr lvl="1">
              <a:lnSpc>
                <a:spcPct val="200000"/>
              </a:lnSpc>
            </a:pPr>
            <a:r>
              <a:rPr lang="zh-CN" altLang="en-US" dirty="0" smtClean="0">
                <a:latin typeface="Microsoft YaHei" pitchFamily="34" charset="-122"/>
                <a:ea typeface="Microsoft YaHei" pitchFamily="34" charset="-122"/>
              </a:rPr>
              <a:t>   在借贷期限内利率随物价或其他因素变化相应调整的利率。借贷双方可以在签订借款协议时就规定利率可以随物价或其他市场利率等因素进行调整。</a:t>
            </a:r>
            <a:endParaRPr lang="en-US" altLang="zh-CN" dirty="0" smtClean="0">
              <a:latin typeface="Microsoft YaHei" pitchFamily="34" charset="-122"/>
              <a:ea typeface="Microsoft YaHei" pitchFamily="34" charset="-122"/>
            </a:endParaRPr>
          </a:p>
          <a:p>
            <a:pPr lvl="1">
              <a:lnSpc>
                <a:spcPct val="200000"/>
              </a:lnSpc>
            </a:pPr>
            <a:endParaRPr lang="en-US" altLang="zh-CN" sz="1200" dirty="0" smtClean="0">
              <a:latin typeface="Microsoft YaHei" pitchFamily="34" charset="-122"/>
              <a:ea typeface="Microsoft YaHei" pitchFamily="34" charset="-122"/>
            </a:endParaRPr>
          </a:p>
          <a:p>
            <a:pPr>
              <a:lnSpc>
                <a:spcPct val="200000"/>
              </a:lnSpc>
            </a:pPr>
            <a:endParaRPr lang="en-US" altLang="ja-JP" dirty="0">
              <a:latin typeface="Microsoft YaHei" pitchFamily="34" charset="-122"/>
              <a:ea typeface="Microsoft YaHei"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b="0" dirty="0" smtClean="0">
                <a:solidFill>
                  <a:schemeClr val="bg1"/>
                </a:solidFill>
                <a:latin typeface="Microsoft YaHei" pitchFamily="34" charset="-122"/>
                <a:ea typeface="Microsoft YaHei" pitchFamily="34" charset="-122"/>
              </a:rPr>
              <a:t>名词解释：贷款人</a:t>
            </a:r>
            <a:endParaRPr kumimoji="1" lang="ja-JP" altLang="en-US" b="0">
              <a:solidFill>
                <a:schemeClr val="bg1"/>
              </a:solidFill>
              <a:latin typeface="Microsoft YaHei" pitchFamily="34" charset="-122"/>
              <a:ea typeface="Microsoft YaHei" pitchFamily="34" charset="-122"/>
            </a:endParaRPr>
          </a:p>
        </p:txBody>
      </p:sp>
      <p:sp>
        <p:nvSpPr>
          <p:cNvPr id="4" name="TextBox 2"/>
          <p:cNvSpPr txBox="1">
            <a:spLocks noChangeArrowheads="1"/>
          </p:cNvSpPr>
          <p:nvPr/>
        </p:nvSpPr>
        <p:spPr bwMode="auto">
          <a:xfrm>
            <a:off x="228600" y="1209675"/>
            <a:ext cx="9515475" cy="3477875"/>
          </a:xfrm>
          <a:prstGeom prst="rect">
            <a:avLst/>
          </a:prstGeom>
          <a:noFill/>
          <a:ln w="9525">
            <a:noFill/>
            <a:miter lim="800000"/>
            <a:headEnd/>
            <a:tailEnd/>
          </a:ln>
        </p:spPr>
        <p:txBody>
          <a:bodyPr>
            <a:spAutoFit/>
          </a:bodyPr>
          <a:lstStyle/>
          <a:p>
            <a:pPr lvl="1">
              <a:lnSpc>
                <a:spcPct val="200000"/>
              </a:lnSpc>
            </a:pPr>
            <a:r>
              <a:rPr lang="zh-CN" altLang="en-US" dirty="0" smtClean="0">
                <a:latin typeface="Microsoft YaHei" pitchFamily="34" charset="-122"/>
                <a:ea typeface="Microsoft YaHei" pitchFamily="34" charset="-122"/>
              </a:rPr>
              <a:t>指贷款的申请人。主要有以下两种。</a:t>
            </a:r>
            <a:endParaRPr lang="en-US" altLang="zh-CN" dirty="0" smtClean="0">
              <a:latin typeface="Microsoft YaHei" pitchFamily="34" charset="-122"/>
              <a:ea typeface="Microsoft YaHei" pitchFamily="34" charset="-122"/>
            </a:endParaRPr>
          </a:p>
          <a:p>
            <a:pPr lvl="1">
              <a:lnSpc>
                <a:spcPct val="200000"/>
              </a:lnSpc>
              <a:buFont typeface="Wingdings" pitchFamily="2" charset="2"/>
              <a:buChar char="l"/>
            </a:pPr>
            <a:r>
              <a:rPr lang="zh-CN" altLang="en-US" dirty="0" smtClean="0">
                <a:latin typeface="Microsoft YaHei" pitchFamily="34" charset="-122"/>
                <a:ea typeface="Microsoft YaHei" pitchFamily="34" charset="-122"/>
              </a:rPr>
              <a:t>主贷款人（主债务者）</a:t>
            </a:r>
            <a:endParaRPr lang="en-US" altLang="zh-CN" dirty="0" smtClean="0">
              <a:latin typeface="Microsoft YaHei" pitchFamily="34" charset="-122"/>
              <a:ea typeface="Microsoft YaHei" pitchFamily="34" charset="-122"/>
            </a:endParaRPr>
          </a:p>
          <a:p>
            <a:pPr lvl="1">
              <a:lnSpc>
                <a:spcPct val="200000"/>
              </a:lnSpc>
            </a:pPr>
            <a:r>
              <a:rPr lang="zh-CN" altLang="en-US" dirty="0" smtClean="0">
                <a:latin typeface="Microsoft YaHei" pitchFamily="34" charset="-122"/>
                <a:ea typeface="Microsoft YaHei" pitchFamily="34" charset="-122"/>
              </a:rPr>
              <a:t>   贷款申请人本人。</a:t>
            </a:r>
            <a:endParaRPr lang="en-US" altLang="zh-CN" dirty="0" smtClean="0">
              <a:latin typeface="Microsoft YaHei" pitchFamily="34" charset="-122"/>
              <a:ea typeface="Microsoft YaHei" pitchFamily="34" charset="-122"/>
            </a:endParaRPr>
          </a:p>
          <a:p>
            <a:pPr lvl="1">
              <a:lnSpc>
                <a:spcPct val="200000"/>
              </a:lnSpc>
              <a:buFont typeface="Wingdings" pitchFamily="2" charset="2"/>
              <a:buChar char="l"/>
            </a:pPr>
            <a:r>
              <a:rPr lang="zh-CN" altLang="en-US" dirty="0" smtClean="0">
                <a:latin typeface="Microsoft YaHei" pitchFamily="34" charset="-122"/>
                <a:ea typeface="Microsoft YaHei" pitchFamily="34" charset="-122"/>
              </a:rPr>
              <a:t>共同贷款人（从债务者）</a:t>
            </a:r>
            <a:endParaRPr lang="en-US" altLang="zh-CN" dirty="0" smtClean="0">
              <a:latin typeface="Microsoft YaHei" pitchFamily="34" charset="-122"/>
              <a:ea typeface="Microsoft YaHei" pitchFamily="34" charset="-122"/>
            </a:endParaRPr>
          </a:p>
          <a:p>
            <a:pPr lvl="1">
              <a:lnSpc>
                <a:spcPct val="200000"/>
              </a:lnSpc>
            </a:pPr>
            <a:r>
              <a:rPr lang="zh-CN" altLang="en-US" dirty="0" smtClean="0">
                <a:latin typeface="Microsoft YaHei" pitchFamily="34" charset="-122"/>
                <a:ea typeface="Microsoft YaHei" pitchFamily="34" charset="-122"/>
              </a:rPr>
              <a:t>   就是共同偿还银行贷款的人，对贷款有和主债务者相同的偿还义务。与主债务者通常是夫妇或者亲子。当一方的收入不足以贷到这笔款项时，另一方通常就作为从债务者共同来进行贷款。</a:t>
            </a:r>
            <a:endParaRPr lang="en-US" altLang="zh-CN" dirty="0" smtClean="0">
              <a:latin typeface="Microsoft YaHei" pitchFamily="34" charset="-122"/>
              <a:ea typeface="Microsoft YaHei" pitchFamily="34" charset="-122"/>
            </a:endParaRPr>
          </a:p>
          <a:p>
            <a:pPr lvl="1">
              <a:lnSpc>
                <a:spcPct val="200000"/>
              </a:lnSpc>
            </a:pPr>
            <a:endParaRPr lang="en-US" altLang="zh-CN" sz="1200" dirty="0" smtClean="0">
              <a:latin typeface="Microsoft YaHei" pitchFamily="34" charset="-122"/>
              <a:ea typeface="Microsoft YaHei" pitchFamily="34" charset="-122"/>
            </a:endParaRPr>
          </a:p>
          <a:p>
            <a:pPr>
              <a:lnSpc>
                <a:spcPct val="200000"/>
              </a:lnSpc>
            </a:pPr>
            <a:endParaRPr lang="en-US" altLang="ja-JP" dirty="0">
              <a:latin typeface="Microsoft YaHei" pitchFamily="34" charset="-122"/>
              <a:ea typeface="Microsoft YaHei"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b="0" dirty="0" smtClean="0">
                <a:solidFill>
                  <a:schemeClr val="bg1"/>
                </a:solidFill>
                <a:latin typeface="Microsoft YaHei" pitchFamily="34" charset="-122"/>
                <a:ea typeface="Microsoft YaHei" pitchFamily="34" charset="-122"/>
              </a:rPr>
              <a:t>名词解释：担保人</a:t>
            </a:r>
            <a:endParaRPr kumimoji="1" lang="ja-JP" altLang="en-US" b="0">
              <a:solidFill>
                <a:schemeClr val="bg1"/>
              </a:solidFill>
              <a:latin typeface="Microsoft YaHei" pitchFamily="34" charset="-122"/>
              <a:ea typeface="Microsoft YaHei" pitchFamily="34" charset="-122"/>
            </a:endParaRPr>
          </a:p>
        </p:txBody>
      </p:sp>
      <p:sp>
        <p:nvSpPr>
          <p:cNvPr id="4" name="TextBox 2"/>
          <p:cNvSpPr txBox="1">
            <a:spLocks noChangeArrowheads="1"/>
          </p:cNvSpPr>
          <p:nvPr/>
        </p:nvSpPr>
        <p:spPr bwMode="auto">
          <a:xfrm>
            <a:off x="228600" y="1209675"/>
            <a:ext cx="9515475" cy="5139869"/>
          </a:xfrm>
          <a:prstGeom prst="rect">
            <a:avLst/>
          </a:prstGeom>
          <a:noFill/>
          <a:ln w="9525">
            <a:noFill/>
            <a:miter lim="800000"/>
            <a:headEnd/>
            <a:tailEnd/>
          </a:ln>
        </p:spPr>
        <p:txBody>
          <a:bodyPr>
            <a:spAutoFit/>
          </a:bodyPr>
          <a:lstStyle/>
          <a:p>
            <a:pPr lvl="1">
              <a:lnSpc>
                <a:spcPct val="200000"/>
              </a:lnSpc>
            </a:pPr>
            <a:r>
              <a:rPr lang="zh-CN" altLang="en-US" dirty="0" smtClean="0">
                <a:latin typeface="Microsoft YaHei" pitchFamily="34" charset="-122"/>
                <a:ea typeface="Microsoft YaHei" pitchFamily="34" charset="-122"/>
              </a:rPr>
              <a:t>与从债务者的主要区别在于，从债务者要参与偿还贷款，而担保人不参与还款，只是对贷款提供担保（只有债务者不还款的时候才承担责任</a:t>
            </a:r>
            <a:r>
              <a:rPr lang="en-US" altLang="zh-CN" dirty="0" smtClean="0">
                <a:latin typeface="Microsoft YaHei" pitchFamily="34" charset="-122"/>
                <a:ea typeface="Microsoft YaHei" pitchFamily="34" charset="-122"/>
              </a:rPr>
              <a:t>)</a:t>
            </a:r>
            <a:r>
              <a:rPr lang="zh-CN" altLang="en-US" dirty="0" smtClean="0">
                <a:latin typeface="Microsoft YaHei" pitchFamily="34" charset="-122"/>
                <a:ea typeface="Microsoft YaHei" pitchFamily="34" charset="-122"/>
              </a:rPr>
              <a:t>。比较常见的例子是，夫妇二人贷款买房子，夫 是主债务者，妻 是从债务者，妻的父亲做担保人 。</a:t>
            </a:r>
            <a:endParaRPr lang="en-US" altLang="zh-CN" dirty="0" smtClean="0">
              <a:latin typeface="Microsoft YaHei" pitchFamily="34" charset="-122"/>
              <a:ea typeface="Microsoft YaHei" pitchFamily="34" charset="-122"/>
            </a:endParaRPr>
          </a:p>
          <a:p>
            <a:pPr lvl="1">
              <a:lnSpc>
                <a:spcPct val="200000"/>
              </a:lnSpc>
            </a:pPr>
            <a:r>
              <a:rPr lang="zh-CN" altLang="en-US" dirty="0" smtClean="0">
                <a:latin typeface="Microsoft YaHei" pitchFamily="34" charset="-122"/>
                <a:ea typeface="Microsoft YaHei" pitchFamily="34" charset="-122"/>
              </a:rPr>
              <a:t>本系统中的担保人（保证人）主要分为以下几类：</a:t>
            </a:r>
            <a:endParaRPr lang="en-US" altLang="zh-CN" dirty="0" smtClean="0">
              <a:latin typeface="Microsoft YaHei" pitchFamily="34" charset="-122"/>
              <a:ea typeface="Microsoft YaHei" pitchFamily="34" charset="-122"/>
            </a:endParaRPr>
          </a:p>
          <a:p>
            <a:pPr lvl="1">
              <a:lnSpc>
                <a:spcPct val="200000"/>
              </a:lnSpc>
              <a:buFont typeface="Wingdings" pitchFamily="2" charset="2"/>
              <a:buChar char="l"/>
            </a:pPr>
            <a:r>
              <a:rPr lang="zh-CN" altLang="en-US" dirty="0" smtClean="0">
                <a:latin typeface="Microsoft YaHei" pitchFamily="34" charset="-122"/>
                <a:ea typeface="Microsoft YaHei" pitchFamily="34" charset="-122"/>
              </a:rPr>
              <a:t>连带保证</a:t>
            </a:r>
            <a:r>
              <a:rPr lang="ja-JP" altLang="en-US" smtClean="0">
                <a:latin typeface="Microsoft YaHei" pitchFamily="34" charset="-122"/>
                <a:ea typeface="Microsoft YaHei" pitchFamily="34" charset="-122"/>
              </a:rPr>
              <a:t>（合算・担保） </a:t>
            </a:r>
            <a:endParaRPr lang="en-US" altLang="zh-CN" dirty="0" smtClean="0">
              <a:latin typeface="Microsoft YaHei" pitchFamily="34" charset="-122"/>
              <a:ea typeface="Microsoft YaHei" pitchFamily="34" charset="-122"/>
            </a:endParaRPr>
          </a:p>
          <a:p>
            <a:pPr lvl="1">
              <a:lnSpc>
                <a:spcPct val="200000"/>
              </a:lnSpc>
              <a:buFont typeface="Wingdings" pitchFamily="2" charset="2"/>
              <a:buChar char="l"/>
            </a:pPr>
            <a:r>
              <a:rPr lang="zh-CN" altLang="en-US" dirty="0" smtClean="0">
                <a:latin typeface="Microsoft YaHei" pitchFamily="34" charset="-122"/>
                <a:ea typeface="Microsoft YaHei" pitchFamily="34" charset="-122"/>
              </a:rPr>
              <a:t>连带保证</a:t>
            </a:r>
            <a:r>
              <a:rPr lang="zh-TW" altLang="en-US" dirty="0" smtClean="0">
                <a:latin typeface="Microsoft YaHei" pitchFamily="34" charset="-122"/>
                <a:ea typeface="Microsoft YaHei" pitchFamily="34" charset="-122"/>
              </a:rPr>
              <a:t>（収入合算者）</a:t>
            </a:r>
            <a:endParaRPr lang="en-US" altLang="zh-CN" dirty="0" smtClean="0">
              <a:latin typeface="Microsoft YaHei" pitchFamily="34" charset="-122"/>
              <a:ea typeface="Microsoft YaHei" pitchFamily="34" charset="-122"/>
            </a:endParaRPr>
          </a:p>
          <a:p>
            <a:pPr lvl="1">
              <a:lnSpc>
                <a:spcPct val="200000"/>
              </a:lnSpc>
              <a:buFont typeface="Wingdings" pitchFamily="2" charset="2"/>
              <a:buChar char="l"/>
            </a:pPr>
            <a:r>
              <a:rPr lang="zh-CN" altLang="en-US" dirty="0" smtClean="0">
                <a:latin typeface="Microsoft YaHei" pitchFamily="34" charset="-122"/>
                <a:ea typeface="Microsoft YaHei" pitchFamily="34" charset="-122"/>
              </a:rPr>
              <a:t>连带保证</a:t>
            </a:r>
            <a:r>
              <a:rPr lang="zh-TW" altLang="en-US" dirty="0" smtClean="0">
                <a:latin typeface="Microsoft YaHei" pitchFamily="34" charset="-122"/>
                <a:ea typeface="Microsoft YaHei" pitchFamily="34" charset="-122"/>
              </a:rPr>
              <a:t>（担保提供者）</a:t>
            </a:r>
            <a:endParaRPr lang="en-US" altLang="zh-CN" dirty="0" smtClean="0">
              <a:latin typeface="Microsoft YaHei" pitchFamily="34" charset="-122"/>
              <a:ea typeface="Microsoft YaHei" pitchFamily="34" charset="-122"/>
            </a:endParaRPr>
          </a:p>
          <a:p>
            <a:pPr lvl="1">
              <a:lnSpc>
                <a:spcPct val="200000"/>
              </a:lnSpc>
              <a:buFont typeface="Wingdings" pitchFamily="2" charset="2"/>
              <a:buChar char="l"/>
            </a:pPr>
            <a:r>
              <a:rPr lang="zh-CN" altLang="en-US" dirty="0" smtClean="0">
                <a:latin typeface="Microsoft YaHei" pitchFamily="34" charset="-122"/>
                <a:ea typeface="Microsoft YaHei" pitchFamily="34" charset="-122"/>
              </a:rPr>
              <a:t>连带保证人 </a:t>
            </a:r>
            <a:endParaRPr lang="en-US" altLang="zh-CN" dirty="0" smtClean="0">
              <a:latin typeface="Microsoft YaHei" pitchFamily="34" charset="-122"/>
              <a:ea typeface="Microsoft YaHei" pitchFamily="34" charset="-122"/>
            </a:endParaRPr>
          </a:p>
          <a:p>
            <a:pPr lvl="1">
              <a:lnSpc>
                <a:spcPct val="200000"/>
              </a:lnSpc>
              <a:buFont typeface="Wingdings" pitchFamily="2" charset="2"/>
              <a:buChar char="l"/>
            </a:pPr>
            <a:r>
              <a:rPr lang="zh-CN" altLang="en-US" dirty="0" smtClean="0">
                <a:latin typeface="Microsoft YaHei" pitchFamily="34" charset="-122"/>
                <a:ea typeface="Microsoft YaHei" pitchFamily="34" charset="-122"/>
              </a:rPr>
              <a:t>担保提供者</a:t>
            </a:r>
            <a:endParaRPr lang="en-US" altLang="zh-CN" dirty="0" smtClean="0">
              <a:latin typeface="Microsoft YaHei" pitchFamily="34" charset="-122"/>
              <a:ea typeface="Microsoft YaHei" pitchFamily="34" charset="-122"/>
            </a:endParaRPr>
          </a:p>
          <a:p>
            <a:pPr lvl="1"/>
            <a:r>
              <a:rPr lang="en-US" altLang="zh-CN" sz="1200" dirty="0" smtClean="0">
                <a:latin typeface="Microsoft YaHei" pitchFamily="34" charset="-122"/>
                <a:ea typeface="Microsoft YaHei" pitchFamily="34" charset="-122"/>
              </a:rPr>
              <a:t>※</a:t>
            </a:r>
            <a:r>
              <a:rPr lang="zh-CN" altLang="en-US" sz="1200" dirty="0" smtClean="0">
                <a:latin typeface="Microsoft YaHei" pitchFamily="34" charset="-122"/>
                <a:ea typeface="Microsoft YaHei" pitchFamily="34" charset="-122"/>
              </a:rPr>
              <a:t>上面各种种类的具体含义比较复杂，甚至会涉及到法律方面的意义，而且在本系统现有的机能当中并不会重点涉及到以上各种保证人的区别，所以在这里就不具体介绍了。</a:t>
            </a:r>
            <a:endParaRPr lang="en-US" altLang="zh-CN" dirty="0" smtClean="0">
              <a:latin typeface="Microsoft YaHei" pitchFamily="34" charset="-122"/>
              <a:ea typeface="Microsoft YaHei" pitchFamily="34" charset="-122"/>
            </a:endParaRPr>
          </a:p>
          <a:p>
            <a:pPr lvl="1">
              <a:lnSpc>
                <a:spcPct val="200000"/>
              </a:lnSpc>
            </a:pPr>
            <a:endParaRPr lang="en-US" altLang="zh-CN" sz="1200" dirty="0" smtClean="0">
              <a:latin typeface="Microsoft YaHei" pitchFamily="34" charset="-122"/>
              <a:ea typeface="Microsoft YaHei" pitchFamily="34" charset="-122"/>
            </a:endParaRPr>
          </a:p>
          <a:p>
            <a:pPr>
              <a:lnSpc>
                <a:spcPct val="200000"/>
              </a:lnSpc>
            </a:pPr>
            <a:endParaRPr lang="en-US" altLang="ja-JP" dirty="0">
              <a:latin typeface="Microsoft YaHei" pitchFamily="34" charset="-122"/>
              <a:ea typeface="Microsoft YaHei"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zh-CN" altLang="en-US" b="0" dirty="0" smtClean="0">
                <a:solidFill>
                  <a:schemeClr val="bg1"/>
                </a:solidFill>
                <a:latin typeface="Microsoft YaHei" pitchFamily="34" charset="-122"/>
                <a:ea typeface="Microsoft YaHei" pitchFamily="34" charset="-122"/>
              </a:rPr>
              <a:t>参考文献</a:t>
            </a:r>
            <a:endParaRPr lang="ja-JP" altLang="en-US" b="0" smtClean="0">
              <a:solidFill>
                <a:schemeClr val="bg1"/>
              </a:solidFill>
              <a:latin typeface="Microsoft YaHei" pitchFamily="34" charset="-122"/>
              <a:ea typeface="Microsoft YaHei" pitchFamily="34" charset="-122"/>
            </a:endParaRPr>
          </a:p>
        </p:txBody>
      </p:sp>
      <p:sp>
        <p:nvSpPr>
          <p:cNvPr id="28675" name="TextBox 2"/>
          <p:cNvSpPr txBox="1">
            <a:spLocks noChangeArrowheads="1"/>
          </p:cNvSpPr>
          <p:nvPr/>
        </p:nvSpPr>
        <p:spPr bwMode="auto">
          <a:xfrm>
            <a:off x="228600" y="1209675"/>
            <a:ext cx="9515475" cy="1754326"/>
          </a:xfrm>
          <a:prstGeom prst="rect">
            <a:avLst/>
          </a:prstGeom>
          <a:noFill/>
          <a:ln w="9525">
            <a:noFill/>
            <a:miter lim="800000"/>
            <a:headEnd/>
            <a:tailEnd/>
          </a:ln>
        </p:spPr>
        <p:txBody>
          <a:bodyPr>
            <a:spAutoFit/>
          </a:bodyPr>
          <a:lstStyle/>
          <a:p>
            <a:pPr>
              <a:lnSpc>
                <a:spcPct val="200000"/>
              </a:lnSpc>
            </a:pPr>
            <a:r>
              <a:rPr lang="ja-JP" altLang="en-US" sz="1800" smtClean="0">
                <a:latin typeface="Microsoft YaHei" pitchFamily="34" charset="-122"/>
                <a:ea typeface="Microsoft YaHei" pitchFamily="34" charset="-122"/>
              </a:rPr>
              <a:t>業務フロー説明</a:t>
            </a:r>
            <a:endParaRPr lang="en-US" altLang="ja-JP" sz="1800" dirty="0" smtClean="0">
              <a:latin typeface="Microsoft YaHei" pitchFamily="34" charset="-122"/>
              <a:ea typeface="Microsoft YaHei" pitchFamily="34" charset="-122"/>
            </a:endParaRPr>
          </a:p>
          <a:p>
            <a:pPr>
              <a:lnSpc>
                <a:spcPct val="200000"/>
              </a:lnSpc>
            </a:pPr>
            <a:r>
              <a:rPr lang="ja-JP" altLang="en-US" sz="1800" smtClean="0">
                <a:latin typeface="Microsoft YaHei" pitchFamily="34" charset="-122"/>
                <a:ea typeface="Microsoft YaHei" pitchFamily="34" charset="-122"/>
              </a:rPr>
              <a:t>用語集</a:t>
            </a:r>
            <a:endParaRPr lang="en-US" altLang="ja-JP" sz="1800" dirty="0" smtClean="0">
              <a:latin typeface="Microsoft YaHei" pitchFamily="34" charset="-122"/>
              <a:ea typeface="Microsoft YaHei" pitchFamily="34" charset="-122"/>
            </a:endParaRPr>
          </a:p>
          <a:p>
            <a:pPr>
              <a:lnSpc>
                <a:spcPct val="200000"/>
              </a:lnSpc>
            </a:pPr>
            <a:r>
              <a:rPr lang="ja-JP" altLang="en-US" sz="1800" smtClean="0">
                <a:latin typeface="Microsoft YaHei" pitchFamily="34" charset="-122"/>
                <a:ea typeface="Microsoft YaHei" pitchFamily="34" charset="-122"/>
              </a:rPr>
              <a:t>日本電子計算株式会社</a:t>
            </a:r>
            <a:r>
              <a:rPr lang="en-US" altLang="ja-JP" sz="1800" dirty="0" smtClean="0">
                <a:latin typeface="Microsoft YaHei" pitchFamily="34" charset="-122"/>
                <a:ea typeface="Microsoft YaHei" pitchFamily="34" charset="-122"/>
              </a:rPr>
              <a:t>WEBSITE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zh-CN" altLang="en-US" b="0" dirty="0" smtClean="0">
                <a:solidFill>
                  <a:schemeClr val="bg1"/>
                </a:solidFill>
                <a:latin typeface="Microsoft YaHei" pitchFamily="34" charset="-122"/>
                <a:ea typeface="Microsoft YaHei" pitchFamily="34" charset="-122"/>
              </a:rPr>
              <a:t>摘要</a:t>
            </a:r>
            <a:endParaRPr kumimoji="1" lang="ja-JP" altLang="en-US" b="0">
              <a:solidFill>
                <a:schemeClr val="bg1"/>
              </a:solidFill>
              <a:latin typeface="Microsoft YaHei" pitchFamily="34" charset="-122"/>
              <a:ea typeface="Microsoft YaHei" pitchFamily="34" charset="-122"/>
            </a:endParaRPr>
          </a:p>
        </p:txBody>
      </p:sp>
      <p:sp>
        <p:nvSpPr>
          <p:cNvPr id="3" name="Content Placeholder 2"/>
          <p:cNvSpPr>
            <a:spLocks noGrp="1"/>
          </p:cNvSpPr>
          <p:nvPr>
            <p:ph idx="1"/>
          </p:nvPr>
        </p:nvSpPr>
        <p:spPr>
          <a:xfrm>
            <a:off x="933450" y="990600"/>
            <a:ext cx="7658100" cy="5410200"/>
          </a:xfrm>
        </p:spPr>
        <p:txBody>
          <a:bodyPr/>
          <a:lstStyle/>
          <a:p>
            <a:pPr marL="0" indent="-514350">
              <a:buNone/>
            </a:pPr>
            <a:r>
              <a:rPr lang="zh-CN" altLang="en-US" sz="1800" dirty="0" smtClean="0">
                <a:latin typeface="Microsoft YaHei" pitchFamily="34" charset="-122"/>
                <a:ea typeface="Microsoft YaHei" pitchFamily="34" charset="-122"/>
              </a:rPr>
              <a:t>本文记述了个人信贷担保、断供清偿、资产评估基本机能的主要目的，以及各管理系统的流程方案。</a:t>
            </a:r>
            <a:endParaRPr lang="en-US" altLang="ja-JP" sz="1800" dirty="0" smtClean="0">
              <a:latin typeface="Microsoft YaHei" pitchFamily="34" charset="-122"/>
              <a:ea typeface="Microsoft YaHei" pitchFamily="34"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zh-CN" altLang="en-US" b="0" dirty="0" smtClean="0">
                <a:solidFill>
                  <a:schemeClr val="bg1"/>
                </a:solidFill>
                <a:latin typeface="Microsoft YaHei" pitchFamily="34" charset="-122"/>
                <a:ea typeface="Microsoft YaHei" pitchFamily="34" charset="-122"/>
              </a:rPr>
              <a:t>什么是</a:t>
            </a:r>
            <a:r>
              <a:rPr lang="en-US" altLang="zh-CN" b="0" dirty="0" smtClean="0">
                <a:solidFill>
                  <a:schemeClr val="bg1"/>
                </a:solidFill>
                <a:latin typeface="Microsoft YaHei" pitchFamily="34" charset="-122"/>
                <a:ea typeface="Microsoft YaHei" pitchFamily="34" charset="-122"/>
              </a:rPr>
              <a:t>RB</a:t>
            </a:r>
            <a:endParaRPr lang="ja-JP" altLang="en-US" b="0" smtClean="0">
              <a:solidFill>
                <a:schemeClr val="bg1"/>
              </a:solidFill>
              <a:latin typeface="Microsoft YaHei" pitchFamily="34" charset="-122"/>
              <a:ea typeface="Microsoft YaHei" pitchFamily="34" charset="-122"/>
            </a:endParaRPr>
          </a:p>
        </p:txBody>
      </p:sp>
      <p:sp>
        <p:nvSpPr>
          <p:cNvPr id="4099" name="TextBox 2"/>
          <p:cNvSpPr txBox="1">
            <a:spLocks noChangeArrowheads="1"/>
          </p:cNvSpPr>
          <p:nvPr/>
        </p:nvSpPr>
        <p:spPr bwMode="auto">
          <a:xfrm>
            <a:off x="228600" y="1209675"/>
            <a:ext cx="9515475" cy="4832092"/>
          </a:xfrm>
          <a:prstGeom prst="rect">
            <a:avLst/>
          </a:prstGeom>
          <a:noFill/>
          <a:ln w="9525">
            <a:noFill/>
            <a:miter lim="800000"/>
            <a:headEnd/>
            <a:tailEnd/>
          </a:ln>
        </p:spPr>
        <p:txBody>
          <a:bodyPr>
            <a:spAutoFit/>
          </a:bodyPr>
          <a:lstStyle/>
          <a:p>
            <a:pPr>
              <a:lnSpc>
                <a:spcPct val="200000"/>
              </a:lnSpc>
            </a:pPr>
            <a:r>
              <a:rPr lang="en-US" altLang="ja-JP" sz="1800" b="1" dirty="0" smtClean="0">
                <a:latin typeface="Microsoft YaHei" pitchFamily="34" charset="-122"/>
                <a:ea typeface="Microsoft YaHei" pitchFamily="34" charset="-122"/>
              </a:rPr>
              <a:t>RB(Retail Bank)</a:t>
            </a:r>
          </a:p>
          <a:p>
            <a:pPr>
              <a:lnSpc>
                <a:spcPct val="200000"/>
              </a:lnSpc>
            </a:pPr>
            <a:r>
              <a:rPr lang="zh-CN" altLang="en-US" dirty="0" smtClean="0">
                <a:latin typeface="Microsoft YaHei" pitchFamily="34" charset="-122"/>
                <a:ea typeface="Microsoft YaHei" pitchFamily="34" charset="-122"/>
              </a:rPr>
              <a:t>      与中国的银行一样，日本的银行除了接受存款之外，也有各种贷款业务。</a:t>
            </a:r>
            <a:endParaRPr lang="en-US" altLang="zh-CN" dirty="0" smtClean="0">
              <a:latin typeface="Microsoft YaHei" pitchFamily="34" charset="-122"/>
              <a:ea typeface="Microsoft YaHei" pitchFamily="34" charset="-122"/>
            </a:endParaRPr>
          </a:p>
          <a:p>
            <a:pPr>
              <a:lnSpc>
                <a:spcPct val="200000"/>
              </a:lnSpc>
            </a:pPr>
            <a:r>
              <a:rPr lang="en-US" altLang="zh-CN" dirty="0" smtClean="0">
                <a:latin typeface="Microsoft YaHei" pitchFamily="34" charset="-122"/>
                <a:ea typeface="Microsoft YaHei" pitchFamily="34" charset="-122"/>
              </a:rPr>
              <a:t>      RB</a:t>
            </a:r>
            <a:r>
              <a:rPr lang="zh-CN" altLang="en-US" dirty="0" smtClean="0">
                <a:latin typeface="Microsoft YaHei" pitchFamily="34" charset="-122"/>
                <a:ea typeface="Microsoft YaHei" pitchFamily="34" charset="-122"/>
              </a:rPr>
              <a:t>系统，就是对于小额有担贷款（主要体现为房贷）以及小额无担贷款（主要体现为信用卡），进行管理的一个系统。</a:t>
            </a:r>
            <a:endParaRPr lang="en-US" altLang="zh-CN" dirty="0" smtClean="0">
              <a:latin typeface="Microsoft YaHei" pitchFamily="34" charset="-122"/>
              <a:ea typeface="Microsoft YaHei" pitchFamily="34" charset="-122"/>
            </a:endParaRPr>
          </a:p>
          <a:p>
            <a:r>
              <a:rPr lang="en-US" altLang="zh-CN" sz="1200" dirty="0" smtClean="0">
                <a:latin typeface="Microsoft YaHei" pitchFamily="34" charset="-122"/>
                <a:ea typeface="Microsoft YaHei" pitchFamily="34" charset="-122"/>
              </a:rPr>
              <a:t>       ※</a:t>
            </a:r>
            <a:r>
              <a:rPr lang="zh-CN" altLang="en-US" sz="1200" dirty="0" smtClean="0">
                <a:latin typeface="Microsoft YaHei" pitchFamily="34" charset="-122"/>
                <a:ea typeface="Microsoft YaHei" pitchFamily="34" charset="-122"/>
              </a:rPr>
              <a:t>本论文主要针对担保管理和断供清偿管理做重点介绍。</a:t>
            </a:r>
            <a:endParaRPr lang="en-US" altLang="ja-JP" sz="1200" dirty="0">
              <a:latin typeface="Microsoft YaHei" pitchFamily="34" charset="-122"/>
              <a:ea typeface="Microsoft YaHei" pitchFamily="34" charset="-122"/>
            </a:endParaRPr>
          </a:p>
          <a:p>
            <a:pPr>
              <a:lnSpc>
                <a:spcPct val="200000"/>
              </a:lnSpc>
            </a:pPr>
            <a:r>
              <a:rPr lang="zh-CN" altLang="en-US" sz="1800" b="1" dirty="0" smtClean="0">
                <a:latin typeface="Microsoft YaHei" pitchFamily="34" charset="-122"/>
                <a:ea typeface="Microsoft YaHei" pitchFamily="34" charset="-122"/>
              </a:rPr>
              <a:t>一般贷款的主要步骤如下：</a:t>
            </a:r>
            <a:endParaRPr lang="en-US" altLang="zh-CN" sz="1800" b="1" dirty="0" smtClean="0">
              <a:latin typeface="Microsoft YaHei" pitchFamily="34" charset="-122"/>
              <a:ea typeface="Microsoft YaHei" pitchFamily="34" charset="-122"/>
            </a:endParaRPr>
          </a:p>
          <a:p>
            <a:pPr>
              <a:lnSpc>
                <a:spcPct val="200000"/>
              </a:lnSpc>
            </a:pPr>
            <a:r>
              <a:rPr lang="ja-JP" altLang="en-US" smtClean="0">
                <a:latin typeface="Microsoft YaHei" pitchFamily="34" charset="-122"/>
                <a:ea typeface="Microsoft YaHei" pitchFamily="34" charset="-122"/>
              </a:rPr>
              <a:t>贷款人申请</a:t>
            </a:r>
            <a:r>
              <a:rPr lang="en-US" altLang="ja-JP"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审查管理</a:t>
            </a:r>
            <a:endParaRPr lang="en-US" altLang="ja-JP" dirty="0" smtClean="0">
              <a:latin typeface="Microsoft YaHei" pitchFamily="34" charset="-122"/>
              <a:ea typeface="Microsoft YaHei" pitchFamily="34" charset="-122"/>
            </a:endParaRPr>
          </a:p>
          <a:p>
            <a:pPr>
              <a:lnSpc>
                <a:spcPct val="200000"/>
              </a:lnSpc>
            </a:pPr>
            <a:r>
              <a:rPr lang="ja-JP" altLang="en-US" smtClean="0">
                <a:latin typeface="Microsoft YaHei" pitchFamily="34" charset="-122"/>
                <a:ea typeface="Microsoft YaHei" pitchFamily="34" charset="-122"/>
              </a:rPr>
              <a:t>审批</a:t>
            </a:r>
            <a:r>
              <a:rPr lang="en-US" altLang="ja-JP"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审查管理</a:t>
            </a:r>
            <a:endParaRPr lang="en-US" altLang="ja-JP" dirty="0" smtClean="0">
              <a:latin typeface="Microsoft YaHei" pitchFamily="34" charset="-122"/>
              <a:ea typeface="Microsoft YaHei" pitchFamily="34" charset="-122"/>
            </a:endParaRPr>
          </a:p>
          <a:p>
            <a:pPr>
              <a:lnSpc>
                <a:spcPct val="200000"/>
              </a:lnSpc>
            </a:pPr>
            <a:r>
              <a:rPr lang="ja-JP" altLang="en-US" smtClean="0">
                <a:latin typeface="Microsoft YaHei" pitchFamily="34" charset="-122"/>
                <a:ea typeface="Microsoft YaHei" pitchFamily="34" charset="-122"/>
              </a:rPr>
              <a:t>放款</a:t>
            </a:r>
            <a:r>
              <a:rPr lang="en-US" altLang="ja-JP"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审查管理</a:t>
            </a:r>
            <a:endParaRPr lang="en-US" altLang="ja-JP" dirty="0" smtClean="0">
              <a:latin typeface="Microsoft YaHei" pitchFamily="34" charset="-122"/>
              <a:ea typeface="Microsoft YaHei" pitchFamily="34" charset="-122"/>
            </a:endParaRPr>
          </a:p>
          <a:p>
            <a:pPr>
              <a:lnSpc>
                <a:spcPct val="200000"/>
              </a:lnSpc>
            </a:pPr>
            <a:r>
              <a:rPr lang="ja-JP" altLang="en-US" smtClean="0">
                <a:latin typeface="Microsoft YaHei" pitchFamily="34" charset="-122"/>
                <a:ea typeface="Microsoft YaHei" pitchFamily="34" charset="-122"/>
              </a:rPr>
              <a:t>还贷</a:t>
            </a:r>
            <a:r>
              <a:rPr lang="en-US" altLang="ja-JP" dirty="0" smtClean="0">
                <a:latin typeface="Microsoft YaHei" pitchFamily="34" charset="-122"/>
                <a:ea typeface="Microsoft YaHei" pitchFamily="34" charset="-122"/>
              </a:rPr>
              <a:t>			</a:t>
            </a:r>
            <a:r>
              <a:rPr lang="zh-CN" altLang="en-US" b="0" dirty="0" smtClean="0">
                <a:latin typeface="Microsoft YaHei" pitchFamily="34" charset="-122"/>
                <a:ea typeface="Microsoft YaHei" pitchFamily="34" charset="-122"/>
              </a:rPr>
              <a:t>担保</a:t>
            </a:r>
            <a:r>
              <a:rPr lang="ja-JP" altLang="en-US" b="0" smtClean="0">
                <a:latin typeface="Microsoft YaHei" pitchFamily="34" charset="-122"/>
                <a:ea typeface="Microsoft YaHei" pitchFamily="34" charset="-122"/>
              </a:rPr>
              <a:t>管理</a:t>
            </a:r>
            <a:endParaRPr lang="en-US" altLang="ja-JP" dirty="0" smtClean="0">
              <a:latin typeface="Microsoft YaHei" pitchFamily="34" charset="-122"/>
              <a:ea typeface="Microsoft YaHei" pitchFamily="34" charset="-122"/>
            </a:endParaRPr>
          </a:p>
          <a:p>
            <a:pPr>
              <a:lnSpc>
                <a:spcPct val="200000"/>
              </a:lnSpc>
            </a:pPr>
            <a:r>
              <a:rPr lang="zh-CN" altLang="en-US" dirty="0" smtClean="0">
                <a:latin typeface="Microsoft YaHei" pitchFamily="34" charset="-122"/>
                <a:ea typeface="Microsoft YaHei" pitchFamily="34" charset="-122"/>
              </a:rPr>
              <a:t>无偿还能力追缴</a:t>
            </a:r>
            <a:r>
              <a:rPr lang="en-US" altLang="zh-CN" dirty="0" smtClean="0">
                <a:latin typeface="Microsoft YaHei" pitchFamily="34" charset="-122"/>
                <a:ea typeface="Microsoft YaHei" pitchFamily="34" charset="-122"/>
              </a:rPr>
              <a:t>		</a:t>
            </a:r>
            <a:r>
              <a:rPr lang="zh-CN" altLang="en-US" b="0" dirty="0" smtClean="0">
                <a:latin typeface="Microsoft YaHei" pitchFamily="34" charset="-122"/>
                <a:ea typeface="Microsoft YaHei" pitchFamily="34" charset="-122"/>
              </a:rPr>
              <a:t>断供清偿管理</a:t>
            </a:r>
            <a:endParaRPr lang="en-US" altLang="ja-JP" dirty="0">
              <a:latin typeface="Microsoft YaHei" pitchFamily="34" charset="-122"/>
              <a:ea typeface="Microsoft YaHei"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zh-CN" altLang="en-US" b="0" dirty="0" smtClean="0">
                <a:solidFill>
                  <a:schemeClr val="bg1"/>
                </a:solidFill>
                <a:latin typeface="Microsoft YaHei" pitchFamily="34" charset="-122"/>
                <a:ea typeface="Microsoft YaHei" pitchFamily="34" charset="-122"/>
              </a:rPr>
              <a:t>什么是</a:t>
            </a:r>
            <a:r>
              <a:rPr lang="en-US" altLang="zh-CN" b="0" dirty="0" smtClean="0">
                <a:solidFill>
                  <a:schemeClr val="bg1"/>
                </a:solidFill>
                <a:latin typeface="Microsoft YaHei" pitchFamily="34" charset="-122"/>
                <a:ea typeface="Microsoft YaHei" pitchFamily="34" charset="-122"/>
              </a:rPr>
              <a:t>RB</a:t>
            </a:r>
            <a:endParaRPr lang="ja-JP" altLang="en-US" b="0" smtClean="0">
              <a:solidFill>
                <a:schemeClr val="bg1"/>
              </a:solidFill>
              <a:latin typeface="Microsoft YaHei" pitchFamily="34" charset="-122"/>
              <a:ea typeface="Microsoft YaHei" pitchFamily="34" charset="-122"/>
            </a:endParaRPr>
          </a:p>
        </p:txBody>
      </p:sp>
      <p:sp>
        <p:nvSpPr>
          <p:cNvPr id="4099" name="TextBox 2"/>
          <p:cNvSpPr txBox="1">
            <a:spLocks noChangeArrowheads="1"/>
          </p:cNvSpPr>
          <p:nvPr/>
        </p:nvSpPr>
        <p:spPr bwMode="auto">
          <a:xfrm>
            <a:off x="228600" y="1209675"/>
            <a:ext cx="9515475" cy="4093428"/>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dirty="0" smtClean="0">
                <a:latin typeface="Microsoft YaHei" pitchFamily="34" charset="-122"/>
                <a:ea typeface="Microsoft YaHei" pitchFamily="34" charset="-122"/>
              </a:rPr>
              <a:t>审查管理</a:t>
            </a:r>
            <a:endParaRPr lang="en-US" altLang="zh-CN" sz="1800" b="1" dirty="0">
              <a:latin typeface="Microsoft YaHei" pitchFamily="34" charset="-122"/>
              <a:ea typeface="Microsoft YaHei" pitchFamily="34" charset="-122"/>
            </a:endParaRPr>
          </a:p>
          <a:p>
            <a:pPr>
              <a:lnSpc>
                <a:spcPct val="200000"/>
              </a:lnSpc>
            </a:pPr>
            <a:r>
              <a:rPr lang="en-US" altLang="zh-CN" dirty="0">
                <a:latin typeface="Microsoft YaHei" pitchFamily="34" charset="-122"/>
                <a:ea typeface="Microsoft YaHei" pitchFamily="34" charset="-122"/>
              </a:rPr>
              <a:t>	</a:t>
            </a:r>
            <a:r>
              <a:rPr lang="en-US" altLang="zh-CN" b="1"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申请房贷的时候，首先由贷款人向银行提交申请，银行根据贷款人的各种信息（年龄、工作、年收、过往信用情况等）对于贷款人进行审查，由于除了要用房子做抵押之外，还需要找担保公司进行担保（贷款人需要交纳一定程度的保证金），所以审查过程也必须要有</a:t>
            </a:r>
            <a:r>
              <a:rPr lang="zh-CN" altLang="en-US" b="1" dirty="0" smtClean="0">
                <a:latin typeface="Microsoft YaHei" pitchFamily="34" charset="-122"/>
                <a:ea typeface="Microsoft YaHei" pitchFamily="34" charset="-122"/>
                <a:hlinkClick r:id="rId2" action="ppaction://hlinksldjump"/>
              </a:rPr>
              <a:t>担保公司</a:t>
            </a:r>
            <a:r>
              <a:rPr lang="zh-CN" altLang="en-US" dirty="0" smtClean="0">
                <a:latin typeface="Microsoft YaHei" pitchFamily="34" charset="-122"/>
                <a:ea typeface="Microsoft YaHei" pitchFamily="34" charset="-122"/>
              </a:rPr>
              <a:t>（保证会社）的参与。</a:t>
            </a:r>
            <a:endParaRPr lang="en-US" altLang="zh-CN" dirty="0" smtClean="0">
              <a:latin typeface="Microsoft YaHei" pitchFamily="34" charset="-122"/>
              <a:ea typeface="Microsoft YaHei" pitchFamily="34" charset="-122"/>
            </a:endParaRPr>
          </a:p>
          <a:p>
            <a:pPr>
              <a:lnSpc>
                <a:spcPct val="200000"/>
              </a:lnSpc>
            </a:pP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如果银行与担保公司方面都认为贷款人的信用没有问题，就说明审查可以通过，能够向贷款人放款。</a:t>
            </a:r>
            <a:endParaRPr lang="en-US" altLang="zh-CN" dirty="0" smtClean="0">
              <a:latin typeface="Microsoft YaHei" pitchFamily="34" charset="-122"/>
              <a:ea typeface="Microsoft YaHei" pitchFamily="34" charset="-122"/>
            </a:endParaRPr>
          </a:p>
          <a:p>
            <a:pPr>
              <a:lnSpc>
                <a:spcPct val="200000"/>
              </a:lnSpc>
            </a:pP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如果在审查的过程中认为贷款人的信用有一定的问题，但仍然可以给与贷款，就要通过提高保证金的方式来降低风险。</a:t>
            </a:r>
            <a:endParaRPr lang="en-US" altLang="zh-CN" dirty="0" smtClean="0">
              <a:latin typeface="Microsoft YaHei" pitchFamily="34" charset="-122"/>
              <a:ea typeface="Microsoft YaHei" pitchFamily="34" charset="-122"/>
            </a:endParaRPr>
          </a:p>
          <a:p>
            <a:pPr>
              <a:lnSpc>
                <a:spcPct val="200000"/>
              </a:lnSpc>
            </a:pP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如果在审查的工程中发现贷款人的信用很有问题，就说明审查不可以通过，可以拒绝贷款人的贷款申请。</a:t>
            </a:r>
            <a:endParaRPr lang="en-US" altLang="zh-CN" dirty="0" smtClean="0">
              <a:latin typeface="Microsoft YaHei" pitchFamily="34" charset="-122"/>
              <a:ea typeface="Microsoft YaHei" pitchFamily="34" charset="-122"/>
            </a:endParaRPr>
          </a:p>
          <a:p>
            <a:pPr>
              <a:lnSpc>
                <a:spcPct val="200000"/>
              </a:lnSpc>
            </a:pPr>
            <a:endParaRPr lang="en-US" altLang="ja-JP" dirty="0">
              <a:latin typeface="Microsoft YaHei" pitchFamily="34" charset="-122"/>
              <a:ea typeface="Microsoft YaHei"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zh-CN" altLang="en-US" b="0" dirty="0" smtClean="0">
                <a:solidFill>
                  <a:schemeClr val="bg1"/>
                </a:solidFill>
                <a:latin typeface="Microsoft YaHei" pitchFamily="34" charset="-122"/>
                <a:ea typeface="Microsoft YaHei" pitchFamily="34" charset="-122"/>
              </a:rPr>
              <a:t>什么是</a:t>
            </a:r>
            <a:r>
              <a:rPr lang="en-US" altLang="zh-CN" b="0" dirty="0" smtClean="0">
                <a:solidFill>
                  <a:schemeClr val="bg1"/>
                </a:solidFill>
                <a:latin typeface="Microsoft YaHei" pitchFamily="34" charset="-122"/>
                <a:ea typeface="Microsoft YaHei" pitchFamily="34" charset="-122"/>
              </a:rPr>
              <a:t>RB</a:t>
            </a:r>
            <a:endParaRPr lang="ja-JP" altLang="en-US" b="0" smtClean="0">
              <a:solidFill>
                <a:schemeClr val="bg1"/>
              </a:solidFill>
              <a:latin typeface="Microsoft YaHei" pitchFamily="34" charset="-122"/>
              <a:ea typeface="Microsoft YaHei" pitchFamily="34" charset="-122"/>
            </a:endParaRPr>
          </a:p>
        </p:txBody>
      </p:sp>
      <p:sp>
        <p:nvSpPr>
          <p:cNvPr id="4099" name="TextBox 2"/>
          <p:cNvSpPr txBox="1">
            <a:spLocks noChangeArrowheads="1"/>
          </p:cNvSpPr>
          <p:nvPr/>
        </p:nvSpPr>
        <p:spPr bwMode="auto">
          <a:xfrm>
            <a:off x="228600" y="1209675"/>
            <a:ext cx="9515475" cy="2492990"/>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dirty="0" smtClean="0">
                <a:latin typeface="Microsoft YaHei" pitchFamily="34" charset="-122"/>
                <a:ea typeface="Microsoft YaHei" pitchFamily="34" charset="-122"/>
              </a:rPr>
              <a:t>担保</a:t>
            </a:r>
            <a:r>
              <a:rPr lang="ja-JP" altLang="en-US" sz="1800" b="1" smtClean="0">
                <a:latin typeface="Microsoft YaHei" pitchFamily="34" charset="-122"/>
                <a:ea typeface="Microsoft YaHei" pitchFamily="34" charset="-122"/>
              </a:rPr>
              <a:t>管理</a:t>
            </a:r>
            <a:endParaRPr lang="en-US" altLang="ja-JP" sz="1800" b="1" dirty="0" smtClean="0">
              <a:latin typeface="Microsoft YaHei" pitchFamily="34" charset="-122"/>
              <a:ea typeface="Microsoft YaHei" pitchFamily="34" charset="-122"/>
            </a:endParaRPr>
          </a:p>
          <a:p>
            <a:pPr>
              <a:lnSpc>
                <a:spcPct val="200000"/>
              </a:lnSpc>
            </a:pPr>
            <a:r>
              <a:rPr lang="en-US" altLang="zh-CN" sz="1800" b="1"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贷款人在收到贷款之后，要按时还贷。</a:t>
            </a:r>
            <a:endParaRPr lang="en-US" altLang="zh-CN" dirty="0" smtClean="0">
              <a:latin typeface="Microsoft YaHei" pitchFamily="34" charset="-122"/>
              <a:ea typeface="Microsoft YaHei" pitchFamily="34" charset="-122"/>
            </a:endParaRPr>
          </a:p>
          <a:p>
            <a:pPr>
              <a:lnSpc>
                <a:spcPct val="200000"/>
              </a:lnSpc>
            </a:pP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担保公司会跟踪贷款人的各种信息变化（还款情况、信用情况等），不断地对于贷款人的贷款进行评估，判断风险，对于贷款进行管理。</a:t>
            </a:r>
            <a:endParaRPr lang="en-US" altLang="zh-CN" dirty="0" smtClean="0">
              <a:latin typeface="Microsoft YaHei" pitchFamily="34" charset="-122"/>
              <a:ea typeface="Microsoft YaHei" pitchFamily="34" charset="-122"/>
            </a:endParaRPr>
          </a:p>
          <a:p>
            <a:pPr>
              <a:lnSpc>
                <a:spcPct val="200000"/>
              </a:lnSpc>
            </a:pPr>
            <a:r>
              <a:rPr lang="en-US" altLang="zh-CN"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本系统的担保管理主要功能就是，从审查结算后，到还款结束前的这段期间内对于贷款的管理。</a:t>
            </a:r>
            <a:endParaRPr lang="en-US" altLang="zh-CN" dirty="0" smtClean="0">
              <a:latin typeface="Microsoft YaHei" pitchFamily="34" charset="-122"/>
              <a:ea typeface="Microsoft YaHei"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zh-CN" altLang="en-US" b="0" dirty="0" smtClean="0">
                <a:solidFill>
                  <a:schemeClr val="bg1"/>
                </a:solidFill>
                <a:latin typeface="Microsoft YaHei" pitchFamily="34" charset="-122"/>
                <a:ea typeface="Microsoft YaHei" pitchFamily="34" charset="-122"/>
              </a:rPr>
              <a:t>什么是</a:t>
            </a:r>
            <a:r>
              <a:rPr lang="en-US" altLang="zh-CN" b="0" dirty="0" smtClean="0">
                <a:solidFill>
                  <a:schemeClr val="bg1"/>
                </a:solidFill>
                <a:latin typeface="Microsoft YaHei" pitchFamily="34" charset="-122"/>
                <a:ea typeface="Microsoft YaHei" pitchFamily="34" charset="-122"/>
              </a:rPr>
              <a:t>RB</a:t>
            </a:r>
            <a:endParaRPr lang="ja-JP" altLang="en-US" b="0" smtClean="0">
              <a:solidFill>
                <a:schemeClr val="bg1"/>
              </a:solidFill>
              <a:latin typeface="Microsoft YaHei" pitchFamily="34" charset="-122"/>
              <a:ea typeface="Microsoft YaHei" pitchFamily="34" charset="-122"/>
            </a:endParaRPr>
          </a:p>
        </p:txBody>
      </p:sp>
      <p:sp>
        <p:nvSpPr>
          <p:cNvPr id="4099" name="TextBox 2"/>
          <p:cNvSpPr txBox="1">
            <a:spLocks noChangeArrowheads="1"/>
          </p:cNvSpPr>
          <p:nvPr/>
        </p:nvSpPr>
        <p:spPr bwMode="auto">
          <a:xfrm>
            <a:off x="228600" y="1209675"/>
            <a:ext cx="9515475" cy="1938992"/>
          </a:xfrm>
          <a:prstGeom prst="rect">
            <a:avLst/>
          </a:prstGeom>
          <a:noFill/>
          <a:ln w="9525">
            <a:noFill/>
            <a:miter lim="800000"/>
            <a:headEnd/>
            <a:tailEnd/>
          </a:ln>
        </p:spPr>
        <p:txBody>
          <a:bodyPr>
            <a:spAutoFit/>
          </a:bodyPr>
          <a:lstStyle/>
          <a:p>
            <a:pPr>
              <a:lnSpc>
                <a:spcPct val="200000"/>
              </a:lnSpc>
              <a:buFont typeface="Wingdings" pitchFamily="2" charset="2"/>
              <a:buChar char="Ø"/>
            </a:pPr>
            <a:r>
              <a:rPr lang="zh-CN" altLang="en-US" sz="1800" b="1" dirty="0" smtClean="0">
                <a:latin typeface="Microsoft YaHei" pitchFamily="34" charset="-122"/>
                <a:ea typeface="Microsoft YaHei" pitchFamily="34" charset="-122"/>
              </a:rPr>
              <a:t>断供清偿管理</a:t>
            </a:r>
            <a:endParaRPr lang="en-US" altLang="zh-CN" sz="1800" b="1" dirty="0" smtClean="0">
              <a:latin typeface="Microsoft YaHei" pitchFamily="34" charset="-122"/>
              <a:ea typeface="Microsoft YaHei" pitchFamily="34" charset="-122"/>
            </a:endParaRPr>
          </a:p>
          <a:p>
            <a:pPr>
              <a:lnSpc>
                <a:spcPct val="200000"/>
              </a:lnSpc>
            </a:pPr>
            <a:r>
              <a:rPr lang="en-US" altLang="zh-CN" b="1" dirty="0" smtClean="0">
                <a:latin typeface="Microsoft YaHei" pitchFamily="34" charset="-122"/>
                <a:ea typeface="Microsoft YaHei" pitchFamily="34" charset="-122"/>
              </a:rPr>
              <a:t>       </a:t>
            </a:r>
            <a:r>
              <a:rPr lang="zh-CN" altLang="en-US" dirty="0" smtClean="0">
                <a:latin typeface="Microsoft YaHei" pitchFamily="34" charset="-122"/>
                <a:ea typeface="Microsoft YaHei" pitchFamily="34" charset="-122"/>
              </a:rPr>
              <a:t>如果贷款人没有办法还款，将会由担保公司代替贷款人向银行进行偿还之后，向贷款人进行追缴（通过抵押物拍卖等方式）。</a:t>
            </a:r>
            <a:endParaRPr lang="en-US" altLang="zh-CN" dirty="0" smtClean="0">
              <a:latin typeface="Microsoft YaHei" pitchFamily="34" charset="-122"/>
              <a:ea typeface="Microsoft YaHei" pitchFamily="34" charset="-122"/>
            </a:endParaRPr>
          </a:p>
          <a:p>
            <a:pPr>
              <a:lnSpc>
                <a:spcPct val="200000"/>
              </a:lnSpc>
            </a:pPr>
            <a:r>
              <a:rPr lang="en-US" altLang="zh-CN" dirty="0" smtClean="0">
                <a:latin typeface="Microsoft YaHei" pitchFamily="34" charset="-122"/>
                <a:ea typeface="Microsoft YaHei" pitchFamily="34" charset="-122"/>
              </a:rPr>
              <a:t>       </a:t>
            </a:r>
            <a:endParaRPr lang="en-US" altLang="ja-JP" dirty="0">
              <a:latin typeface="Microsoft YaHei" pitchFamily="34" charset="-122"/>
              <a:ea typeface="Microsoft YaHei" pitchFamily="34" charset="-122"/>
            </a:endParaRPr>
          </a:p>
        </p:txBody>
      </p:sp>
    </p:spTree>
  </p:cSld>
  <p:clrMapOvr>
    <a:masterClrMapping/>
  </p:clrMapOvr>
</p:sld>
</file>

<file path=ppt/theme/theme1.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outerShdw dist="107763"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
            <a:schemeClr val="tx1"/>
          </a:buClr>
          <a:buSzTx/>
          <a:buFont typeface="Wingdings" pitchFamily="2" charset="2"/>
          <a:buChar char="n"/>
          <a:tabLst/>
          <a:defRPr kumimoji="1" lang="zh-CN" altLang="en-US" sz="1400" b="0" i="0" u="none" strike="noStrike" cap="none" normalizeH="0" baseline="0" smtClean="0">
            <a:ln>
              <a:noFill/>
            </a:ln>
            <a:solidFill>
              <a:schemeClr val="tx1"/>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outerShdw dist="107763"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
            <a:schemeClr val="tx1"/>
          </a:buClr>
          <a:buSzTx/>
          <a:buFont typeface="Wingdings" pitchFamily="2" charset="2"/>
          <a:buChar char="n"/>
          <a:tabLst/>
          <a:defRPr kumimoji="1" lang="zh-CN" altLang="en-US" sz="1400" b="0" i="0" u="none" strike="noStrike" cap="none" normalizeH="0" baseline="0" smtClean="0">
            <a:ln>
              <a:noFill/>
            </a:ln>
            <a:solidFill>
              <a:schemeClr val="tx1"/>
            </a:solidFill>
            <a:effectLst/>
            <a:latin typeface="ＭＳ Ｐゴシック" pitchFamily="50" charset="-128"/>
            <a:ea typeface="ＭＳ Ｐゴシック" pitchFamily="50" charset="-128"/>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6337373</TotalTime>
  <Words>2881</Words>
  <Application>Microsoft Office PowerPoint</Application>
  <PresentationFormat>A4 Paper (210x297 mm)</PresentationFormat>
  <Paragraphs>328</Paragraphs>
  <Slides>45</Slides>
  <Notes>4</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1_Blends</vt:lpstr>
      <vt:lpstr>个人信贷担保还款管理系统</vt:lpstr>
      <vt:lpstr>目录</vt:lpstr>
      <vt:lpstr>目录</vt:lpstr>
      <vt:lpstr>目录</vt:lpstr>
      <vt:lpstr>摘要</vt:lpstr>
      <vt:lpstr>什么是RB</vt:lpstr>
      <vt:lpstr>什么是RB</vt:lpstr>
      <vt:lpstr>什么是RB</vt:lpstr>
      <vt:lpstr>什么是RB</vt:lpstr>
      <vt:lpstr>担保管理以及断供清偿管理系统的特点</vt:lpstr>
      <vt:lpstr>个人信贷系统业务处理流程</vt:lpstr>
      <vt:lpstr>担保管理</vt:lpstr>
      <vt:lpstr>担保申请生成</vt:lpstr>
      <vt:lpstr>担保申请管理</vt:lpstr>
      <vt:lpstr>贷款完成管理</vt:lpstr>
      <vt:lpstr>担保费收取管理</vt:lpstr>
      <vt:lpstr>担保费收取管理（续）</vt:lpstr>
      <vt:lpstr>担保费返还管理</vt:lpstr>
      <vt:lpstr>贷款条约変更</vt:lpstr>
      <vt:lpstr>贷款条约变更（续）</vt:lpstr>
      <vt:lpstr>统计报表</vt:lpstr>
      <vt:lpstr>进度管理</vt:lpstr>
      <vt:lpstr>断供清偿管理</vt:lpstr>
      <vt:lpstr>断供清偿信息录入</vt:lpstr>
      <vt:lpstr>断供清偿信息管理</vt:lpstr>
      <vt:lpstr>欠款回收管理</vt:lpstr>
      <vt:lpstr>各种费用管理</vt:lpstr>
      <vt:lpstr>预收金管理</vt:lpstr>
      <vt:lpstr>抵押物管理</vt:lpstr>
      <vt:lpstr>断供清偿信息统计</vt:lpstr>
      <vt:lpstr>欠款偿还管理</vt:lpstr>
      <vt:lpstr>进度管理</vt:lpstr>
      <vt:lpstr>各种数据导出</vt:lpstr>
      <vt:lpstr>资产风险评估管理</vt:lpstr>
      <vt:lpstr>抵押物评估</vt:lpstr>
      <vt:lpstr>资产风险评估</vt:lpstr>
      <vt:lpstr>负债率评估</vt:lpstr>
      <vt:lpstr>名词解释：担保公司</vt:lpstr>
      <vt:lpstr>名词解释：担保费</vt:lpstr>
      <vt:lpstr>名词解释：担保费支付方式</vt:lpstr>
      <vt:lpstr>名词解释：还款方式</vt:lpstr>
      <vt:lpstr>名词解释：利率计算方式</vt:lpstr>
      <vt:lpstr>名词解释：贷款人</vt:lpstr>
      <vt:lpstr>名词解释：担保人</vt:lpstr>
      <vt:lpstr>参考文献</vt:lpstr>
    </vt:vector>
  </TitlesOfParts>
  <Company>jack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会社案内  南京日恒信息系統有限公司 2003年1月</dc:title>
  <dc:creator>xx</dc:creator>
  <cp:lastModifiedBy>夏丹萍</cp:lastModifiedBy>
  <cp:revision>3054</cp:revision>
  <dcterms:created xsi:type="dcterms:W3CDTF">2003-02-09T14:16:43Z</dcterms:created>
  <dcterms:modified xsi:type="dcterms:W3CDTF">2017-01-18T01:45:44Z</dcterms:modified>
</cp:coreProperties>
</file>