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384" r:id="rId3"/>
    <p:sldId id="385" r:id="rId5"/>
    <p:sldId id="397" r:id="rId6"/>
    <p:sldId id="399" r:id="rId7"/>
    <p:sldId id="400" r:id="rId8"/>
    <p:sldId id="405" r:id="rId9"/>
    <p:sldId id="403" r:id="rId10"/>
    <p:sldId id="404" r:id="rId11"/>
    <p:sldId id="406" r:id="rId12"/>
    <p:sldId id="407" r:id="rId13"/>
    <p:sldId id="408" r:id="rId14"/>
    <p:sldId id="409" r:id="rId15"/>
  </p:sldIdLst>
  <p:sldSz cx="12192000" cy="6858000"/>
  <p:notesSz cx="6845300" cy="939609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anose="020B0602030504020204" charset="0"/>
        <a:ea typeface="MS PGothic" panose="020B0600070205080204" charset="-128"/>
        <a:cs typeface="MS PGothic" panose="020B0600070205080204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anose="020B0602030504020204" charset="0"/>
        <a:ea typeface="MS PGothic" panose="020B0600070205080204" charset="-128"/>
        <a:cs typeface="MS PGothic" panose="020B0600070205080204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anose="020B0602030504020204" charset="0"/>
        <a:ea typeface="MS PGothic" panose="020B0600070205080204" charset="-128"/>
        <a:cs typeface="MS PGothic" panose="020B0600070205080204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anose="020B0602030504020204" charset="0"/>
        <a:ea typeface="MS PGothic" panose="020B0600070205080204" charset="-128"/>
        <a:cs typeface="MS PGothic" panose="020B0600070205080204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anose="020B0602030504020204" charset="0"/>
        <a:ea typeface="MS PGothic" panose="020B0600070205080204" charset="-128"/>
        <a:cs typeface="MS PGothic" panose="020B0600070205080204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panose="020B0602030504020204" charset="0"/>
        <a:ea typeface="MS PGothic" panose="020B0600070205080204" charset="-128"/>
        <a:cs typeface="MS PGothic" panose="020B0600070205080204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panose="020B0602030504020204" charset="0"/>
        <a:ea typeface="MS PGothic" panose="020B0600070205080204" charset="-128"/>
        <a:cs typeface="MS PGothic" panose="020B0600070205080204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panose="020B0602030504020204" charset="0"/>
        <a:ea typeface="MS PGothic" panose="020B0600070205080204" charset="-128"/>
        <a:cs typeface="MS PGothic" panose="020B0600070205080204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panose="020B0602030504020204" charset="0"/>
        <a:ea typeface="MS PGothic" panose="020B0600070205080204" charset="-128"/>
        <a:cs typeface="MS PGothic" panose="020B060007020508020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CC"/>
    <a:srgbClr val="000099"/>
    <a:srgbClr val="FFFFCC"/>
    <a:srgbClr val="DEF1DE"/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57" autoAdjust="0"/>
    <p:restoredTop sz="93068" autoAdjust="0"/>
  </p:normalViewPr>
  <p:slideViewPr>
    <p:cSldViewPr>
      <p:cViewPr varScale="1">
        <p:scale>
          <a:sx n="86" d="100"/>
          <a:sy n="86" d="100"/>
        </p:scale>
        <p:origin x="691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98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Tahoma" panose="020B060403050404020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Tahoma" panose="020B060403050404020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charset="0"/>
              </a:defRPr>
            </a:lvl1pPr>
          </a:lstStyle>
          <a:p>
            <a:fld id="{8A029216-D615-3945-A1F3-D96FC886DA62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charset="0"/>
                <a:ea typeface="MS PGothic" panose="020B060007020508020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charset="0"/>
                <a:ea typeface="MS PGothic" panose="020B060007020508020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charset="0"/>
                <a:ea typeface="MS PGothic" panose="020B060007020508020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charset="0"/>
                <a:ea typeface="MS PGothic" panose="020B060007020508020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charset="0"/>
                <a:ea typeface="MS PGothic" panose="020B060007020508020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charset="0"/>
                <a:ea typeface="MS PGothic" panose="020B060007020508020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charset="0"/>
                <a:ea typeface="MS PGothic" panose="020B060007020508020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charset="0"/>
                <a:ea typeface="MS PGothic" panose="020B0600070205080204" charset="-128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276239"/>
            <a:ext cx="3352800" cy="3370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11957" y="457202"/>
            <a:ext cx="6480043" cy="1731963"/>
          </a:xfrm>
        </p:spPr>
        <p:txBody>
          <a:bodyPr/>
          <a:lstStyle>
            <a:lvl1pPr algn="ctr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11958" y="2492896"/>
            <a:ext cx="6480047" cy="2235200"/>
          </a:xfrm>
        </p:spPr>
        <p:txBody>
          <a:bodyPr/>
          <a:lstStyle>
            <a:lvl1pPr marL="0" indent="0" algn="r">
              <a:spcBef>
                <a:spcPts val="900"/>
              </a:spcBef>
              <a:buFont typeface="Times" charset="0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5711957" y="2316482"/>
            <a:ext cx="6480048" cy="45719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86253">
                <a:srgbClr val="0060C0"/>
              </a:gs>
              <a:gs pos="74590">
                <a:srgbClr val="0063C0"/>
              </a:gs>
              <a:gs pos="59985">
                <a:srgbClr val="0067C0"/>
              </a:gs>
              <a:gs pos="44191">
                <a:srgbClr val="006BC0"/>
              </a:gs>
              <a:gs pos="35030">
                <a:srgbClr val="006EC0"/>
              </a:gs>
              <a:gs pos="16668">
                <a:srgbClr val="13ABD2"/>
              </a:gs>
              <a:gs pos="9000">
                <a:srgbClr val="21D6E0"/>
              </a:gs>
              <a:gs pos="27000">
                <a:srgbClr val="0070C0"/>
              </a:gs>
              <a:gs pos="100000">
                <a:srgbClr val="005CBF"/>
              </a:gs>
            </a:gsLst>
            <a:lin ang="5400000" scaled="0"/>
            <a:tileRect r="-100000" b="-100000"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50800" dist="50800" dir="5400000" algn="ctr" rotWithShape="0">
              <a:srgbClr val="00B0F0">
                <a:alpha val="97000"/>
              </a:srgbClr>
            </a:outerShdw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4502"/>
            <a:ext cx="5638800" cy="5854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152400"/>
            <a:ext cx="10871201" cy="609600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6" y="381000"/>
            <a:ext cx="2819399" cy="5867400"/>
          </a:xfrm>
        </p:spPr>
        <p:txBody>
          <a:bodyPr vert="eaVert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914401" y="381000"/>
            <a:ext cx="8255000" cy="5867400"/>
          </a:xfrm>
        </p:spPr>
        <p:txBody>
          <a:bodyPr vert="eaVert"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6401" y="17526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06401" y="40767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12800" y="73856"/>
            <a:ext cx="9956800" cy="611945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0"/>
            <a:ext cx="9956800" cy="685800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6401" y="914400"/>
            <a:ext cx="9144000" cy="5334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908801" y="6273800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1" y="62738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12800" y="152400"/>
            <a:ext cx="9956800" cy="5334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6401" y="17526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06401" y="40767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128001" y="6273800"/>
            <a:ext cx="2641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1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9956800" cy="609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28801" y="228600"/>
            <a:ext cx="9956800" cy="990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6401" y="17526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06401" y="40767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28801" y="152400"/>
            <a:ext cx="9956800" cy="990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28801" y="228600"/>
            <a:ext cx="9956800" cy="990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6400" y="990600"/>
            <a:ext cx="11379200" cy="4978400"/>
          </a:xfrm>
        </p:spPr>
        <p:txBody>
          <a:bodyPr/>
          <a:lstStyle>
            <a:lvl1pPr>
              <a:defRPr sz="320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defRPr>
            </a:lvl1pPr>
            <a:lvl2pPr>
              <a:defRPr sz="280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defRPr>
            </a:lvl2pPr>
            <a:lvl3pPr>
              <a:defRPr sz="280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defRPr>
            </a:lvl3pPr>
            <a:lvl4pPr>
              <a:defRPr sz="240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defRPr>
            </a:lvl4pPr>
            <a:lvl5pPr>
              <a:defRPr sz="240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9144001" y="6320656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43339" y="6356176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327915" y="6356176"/>
            <a:ext cx="2641600" cy="457200"/>
          </a:xfrm>
        </p:spPr>
        <p:txBody>
          <a:bodyPr anchor="ctr" anchorCtr="0"/>
          <a:lstStyle>
            <a:lvl1pPr algn="ctr"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89723" y="42508"/>
            <a:ext cx="10795877" cy="722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defRPr sz="400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6401" y="17526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06401" y="40767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28801" y="152400"/>
            <a:ext cx="9956800" cy="990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6400" y="1036638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6400" y="16764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990171" y="1036638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990171" y="16764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17600" y="76200"/>
            <a:ext cx="9956800" cy="6858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6400" y="990600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06400" y="3505200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16000" y="76200"/>
            <a:ext cx="9956800" cy="6858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28801" y="228600"/>
            <a:ext cx="9956800" cy="990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6401" y="17526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06401" y="40767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28801" y="152400"/>
            <a:ext cx="9956800" cy="990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3200" b="1" cap="all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5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latin typeface="+mn-ea"/>
                <a:ea typeface="+mn-e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 anchor="ctr" anchorCtr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2" y="76200"/>
            <a:ext cx="9056045" cy="685800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6401" y="990600"/>
            <a:ext cx="5080000" cy="5105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689601" y="990600"/>
            <a:ext cx="5080000" cy="5105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128001" y="6273800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56003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79509" y="218728"/>
            <a:ext cx="9956800" cy="762000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624"/>
            <a:ext cx="10363200" cy="61798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1905002"/>
            <a:ext cx="4011084" cy="1162051"/>
          </a:xfrm>
        </p:spPr>
        <p:txBody>
          <a:bodyPr/>
          <a:lstStyle>
            <a:lvl1pPr algn="l">
              <a:defRPr sz="2000" b="1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6741" y="273055"/>
            <a:ext cx="6815665" cy="5853113"/>
          </a:xfrm>
        </p:spPr>
        <p:txBody>
          <a:bodyPr/>
          <a:lstStyle>
            <a:lvl1pPr>
              <a:defRPr sz="3200">
                <a:latin typeface="+mn-ea"/>
                <a:ea typeface="+mn-ea"/>
              </a:defRPr>
            </a:lvl1pPr>
            <a:lvl2pPr>
              <a:defRPr sz="28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20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7" y="3124203"/>
            <a:ext cx="4011084" cy="3001964"/>
          </a:xfrm>
        </p:spPr>
        <p:txBody>
          <a:bodyPr/>
          <a:lstStyle>
            <a:lvl1pPr marL="0" indent="0">
              <a:buNone/>
              <a:defRPr sz="1400">
                <a:latin typeface="+mn-ea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389717" y="5367342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0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9" Type="http://schemas.openxmlformats.org/officeDocument/2006/relationships/image" Target="../media/image2.emf"/><Relationship Id="rId28" Type="http://schemas.microsoft.com/office/2007/relationships/hdphoto" Target="../media/image6.wdp"/><Relationship Id="rId27" Type="http://schemas.openxmlformats.org/officeDocument/2006/relationships/image" Target="../media/image5.png"/><Relationship Id="rId26" Type="http://schemas.microsoft.com/office/2007/relationships/hdphoto" Target="../media/image4.wdp"/><Relationship Id="rId25" Type="http://schemas.openxmlformats.org/officeDocument/2006/relationships/image" Target="../media/image3.jpeg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saturation sat="125000"/>
                    </a14:imgEffect>
                  </a14:imgLayer>
                </a14:imgProps>
              </a:ext>
            </a:extLst>
          </a:blip>
          <a:srcRect/>
          <a:stretch>
            <a:fillRect l="25000" t="11000" b="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46"/>
          <p:cNvSpPr>
            <a:spLocks noChangeArrowheads="1"/>
          </p:cNvSpPr>
          <p:nvPr/>
        </p:nvSpPr>
        <p:spPr bwMode="gray">
          <a:xfrm>
            <a:off x="-48683" y="6381328"/>
            <a:ext cx="12240683" cy="476672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</a:endParaRPr>
          </a:p>
        </p:txBody>
      </p:sp>
      <p:sp>
        <p:nvSpPr>
          <p:cNvPr id="14" name="Rectangle 246"/>
          <p:cNvSpPr>
            <a:spLocks noChangeArrowheads="1"/>
          </p:cNvSpPr>
          <p:nvPr/>
        </p:nvSpPr>
        <p:spPr bwMode="gray">
          <a:xfrm>
            <a:off x="-20363" y="19651"/>
            <a:ext cx="12212364" cy="74505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16000" y="44624"/>
            <a:ext cx="8507805" cy="722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1" y="908720"/>
            <a:ext cx="11175999" cy="5339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727893" y="6320408"/>
            <a:ext cx="2641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defRPr sz="1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1" y="6320408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401" y="6345808"/>
            <a:ext cx="2641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l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7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493" y="46157"/>
            <a:ext cx="775179" cy="718546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938"/>
            <a:ext cx="685800" cy="70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华文新魏" panose="02010800040101010101" pitchFamily="2" charset="-122"/>
          <a:ea typeface="华文新魏" panose="02010800040101010101" pitchFamily="2" charset="-122"/>
          <a:cs typeface="华文新魏" panose="02010800040101010101" pitchFamily="2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anose="020B0602030504020204" charset="0"/>
          <a:ea typeface="MS PGothic" panose="020B0600070205080204" charset="-128"/>
          <a:cs typeface="MS PGothic" panose="020B060007020508020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anose="020B0602030504020204" charset="0"/>
          <a:ea typeface="MS PGothic" panose="020B0600070205080204" charset="-128"/>
          <a:cs typeface="MS PGothic" panose="020B060007020508020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anose="020B0602030504020204" charset="0"/>
          <a:ea typeface="MS PGothic" panose="020B0600070205080204" charset="-128"/>
          <a:cs typeface="MS PGothic" panose="020B060007020508020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anose="020B0602030504020204" charset="0"/>
          <a:ea typeface="MS PGothic" panose="020B0600070205080204" charset="-128"/>
          <a:cs typeface="MS PGothic" panose="020B060007020508020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anose="020B060203050402020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anose="020B060203050402020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anose="020B060203050402020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anose="020B060203050402020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3200">
          <a:solidFill>
            <a:schemeClr val="tx1"/>
          </a:solidFill>
          <a:latin typeface="Times New Roman" panose="02020603050405020304" charset="0"/>
          <a:ea typeface="华文新魏" panose="02010800040101010101" pitchFamily="2" charset="-122"/>
          <a:cs typeface="Times New Roman" panose="02020603050405020304" charset="0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800">
          <a:solidFill>
            <a:schemeClr val="tx1"/>
          </a:solidFill>
          <a:latin typeface="Times New Roman" panose="02020603050405020304" charset="0"/>
          <a:ea typeface="华文新魏" panose="02010800040101010101" pitchFamily="2" charset="-122"/>
          <a:cs typeface="Times New Roman" panose="02020603050405020304" charset="0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800">
          <a:solidFill>
            <a:schemeClr val="tx1"/>
          </a:solidFill>
          <a:latin typeface="Times New Roman" panose="02020603050405020304" charset="0"/>
          <a:ea typeface="华文新魏" panose="02010800040101010101" pitchFamily="2" charset="-122"/>
          <a:cs typeface="Times New Roman" panose="02020603050405020304" charset="0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400">
          <a:solidFill>
            <a:schemeClr val="tx1"/>
          </a:solidFill>
          <a:latin typeface="Times New Roman" panose="02020603050405020304" charset="0"/>
          <a:ea typeface="华文新魏" panose="02010800040101010101" pitchFamily="2" charset="-122"/>
          <a:cs typeface="Times New Roman" panose="02020603050405020304" charset="0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Times New Roman" panose="02020603050405020304" charset="0"/>
          <a:ea typeface="华文新魏" panose="02010800040101010101" pitchFamily="2" charset="-122"/>
          <a:cs typeface="Times New Roman" panose="02020603050405020304" charset="0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1400">
          <a:solidFill>
            <a:schemeClr val="tx1"/>
          </a:solidFill>
          <a:latin typeface="+mn-lt"/>
          <a:ea typeface="MS PGothic" panose="020B0600070205080204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1400">
          <a:solidFill>
            <a:schemeClr val="tx1"/>
          </a:solidFill>
          <a:latin typeface="+mn-lt"/>
          <a:ea typeface="MS PGothic" panose="020B0600070205080204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1400">
          <a:solidFill>
            <a:schemeClr val="tx1"/>
          </a:solidFill>
          <a:latin typeface="+mn-lt"/>
          <a:ea typeface="MS PGothic" panose="020B0600070205080204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1400">
          <a:solidFill>
            <a:schemeClr val="tx1"/>
          </a:solidFill>
          <a:latin typeface="+mn-lt"/>
          <a:ea typeface="MS PGothic" panose="020B060007020508020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715000" y="554038"/>
            <a:ext cx="6324600" cy="1731963"/>
          </a:xfrm>
        </p:spPr>
        <p:txBody>
          <a:bodyPr/>
          <a:lstStyle/>
          <a:p>
            <a:r>
              <a:rPr lang="zh-CN" altLang="en-US" sz="4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编译原理</a:t>
            </a:r>
            <a:br>
              <a:rPr lang="en-US" altLang="zh-CN" sz="4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Principle of Compiler</a:t>
            </a:r>
            <a:b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2019-2020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第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学期</a:t>
            </a:r>
            <a:endParaRPr lang="en-US" sz="4000" dirty="0">
              <a:latin typeface="Comic Sans MS" panose="030F0702030302020204" pitchFamily="66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5562600" y="2590800"/>
            <a:ext cx="6477000" cy="1524000"/>
          </a:xfrm>
        </p:spPr>
        <p:txBody>
          <a:bodyPr/>
          <a:lstStyle/>
          <a:p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</a:rPr>
              <a:t>第三章作业答案</a:t>
            </a:r>
            <a:endParaRPr lang="en-US" altLang="zh-CN" sz="2800" dirty="0">
              <a:solidFill>
                <a:srgbClr val="FF0000"/>
              </a:solidFill>
              <a:latin typeface="华文新魏" panose="02010800040101010101" pitchFamily="2" charset="-122"/>
            </a:endParaRPr>
          </a:p>
          <a:p>
            <a:r>
              <a:rPr lang="zh-CN" altLang="en-US" dirty="0">
                <a:latin typeface="华文新魏" panose="02010800040101010101" pitchFamily="2" charset="-122"/>
              </a:rPr>
              <a:t>谌志群</a:t>
            </a:r>
            <a:endParaRPr lang="en-US" dirty="0">
              <a:latin typeface="华文新魏" panose="02010800040101010101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989723" y="573016"/>
            <a:ext cx="10397111" cy="3185358"/>
            <a:chOff x="1271464" y="2564904"/>
            <a:chExt cx="10397111" cy="3185358"/>
          </a:xfrm>
        </p:grpSpPr>
        <p:sp>
          <p:nvSpPr>
            <p:cNvPr id="7" name="椭圆 6"/>
            <p:cNvSpPr/>
            <p:nvPr/>
          </p:nvSpPr>
          <p:spPr bwMode="auto">
            <a:xfrm>
              <a:off x="5279227" y="3380490"/>
              <a:ext cx="525104" cy="576064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charset="0"/>
                  <a:cs typeface="Times New Roman" panose="02020603050405020304" charset="0"/>
                </a:rPr>
                <a:t>D</a:t>
              </a:r>
              <a:endParaRPr lang="zh-CN" altLang="en-US" sz="24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6433089" y="3380490"/>
              <a:ext cx="525104" cy="576064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charset="0"/>
                  <a:cs typeface="Times New Roman" panose="02020603050405020304" charset="0"/>
                </a:rPr>
                <a:t>E</a:t>
              </a:r>
              <a:endParaRPr lang="zh-CN" altLang="en-US" sz="24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5286315" y="4604626"/>
              <a:ext cx="525104" cy="576064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charset="0"/>
                  <a:cs typeface="Times New Roman" panose="02020603050405020304" charset="0"/>
                </a:rPr>
                <a:t>F</a:t>
              </a:r>
              <a:endParaRPr lang="zh-CN" altLang="en-US" sz="24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6443196" y="4604626"/>
              <a:ext cx="525104" cy="576064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charset="0"/>
                  <a:cs typeface="Times New Roman" panose="02020603050405020304" charset="0"/>
                </a:rPr>
                <a:t>G</a:t>
              </a:r>
              <a:endParaRPr lang="zh-CN" altLang="en-US" sz="24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11" name="直接箭头连接符 10"/>
            <p:cNvCxnSpPr>
              <a:stCxn id="7" idx="6"/>
              <a:endCxn id="8" idx="2"/>
            </p:cNvCxnSpPr>
            <p:nvPr/>
          </p:nvCxnSpPr>
          <p:spPr bwMode="auto">
            <a:xfrm>
              <a:off x="5804331" y="3668522"/>
              <a:ext cx="628757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2" name="直接箭头连接符 12"/>
            <p:cNvCxnSpPr>
              <a:stCxn id="9" idx="6"/>
              <a:endCxn id="10" idx="2"/>
            </p:cNvCxnSpPr>
            <p:nvPr/>
          </p:nvCxnSpPr>
          <p:spPr bwMode="auto">
            <a:xfrm>
              <a:off x="5811419" y="4892658"/>
              <a:ext cx="631776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13" name="矩形 12"/>
            <p:cNvSpPr/>
            <p:nvPr/>
          </p:nvSpPr>
          <p:spPr>
            <a:xfrm>
              <a:off x="5894101" y="3145324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a</a:t>
              </a:r>
              <a:endParaRPr lang="zh-CN" altLang="en-US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882880" y="4307883"/>
              <a:ext cx="41229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b</a:t>
              </a:r>
              <a:endParaRPr lang="zh-CN" altLang="en-US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5" name="椭圆 14"/>
            <p:cNvSpPr/>
            <p:nvPr/>
          </p:nvSpPr>
          <p:spPr bwMode="auto">
            <a:xfrm>
              <a:off x="4066002" y="3956554"/>
              <a:ext cx="525104" cy="643716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charset="0"/>
                  <a:cs typeface="Times New Roman" panose="02020603050405020304" charset="0"/>
                </a:rPr>
                <a:t>C</a:t>
              </a:r>
              <a:endParaRPr lang="zh-CN" altLang="en-US" sz="24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" name="椭圆 15"/>
            <p:cNvSpPr/>
            <p:nvPr/>
          </p:nvSpPr>
          <p:spPr bwMode="auto">
            <a:xfrm>
              <a:off x="7624681" y="3941097"/>
              <a:ext cx="525104" cy="643716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charset="0"/>
                  <a:cs typeface="Times New Roman" panose="02020603050405020304" charset="0"/>
                </a:rPr>
                <a:t>H</a:t>
              </a:r>
              <a:endParaRPr lang="zh-CN" altLang="en-US" sz="24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17" name="直接箭头连接符 18"/>
            <p:cNvCxnSpPr>
              <a:stCxn id="15" idx="6"/>
              <a:endCxn id="7" idx="2"/>
            </p:cNvCxnSpPr>
            <p:nvPr/>
          </p:nvCxnSpPr>
          <p:spPr bwMode="auto">
            <a:xfrm flipV="1">
              <a:off x="4591106" y="3668522"/>
              <a:ext cx="688120" cy="60989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8" name="直接箭头连接符 21"/>
            <p:cNvCxnSpPr>
              <a:stCxn id="15" idx="6"/>
              <a:endCxn id="9" idx="2"/>
            </p:cNvCxnSpPr>
            <p:nvPr/>
          </p:nvCxnSpPr>
          <p:spPr bwMode="auto">
            <a:xfrm>
              <a:off x="4591106" y="4278412"/>
              <a:ext cx="695208" cy="614246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9" name="直接箭头连接符 23"/>
            <p:cNvCxnSpPr>
              <a:stCxn id="8" idx="6"/>
              <a:endCxn id="16" idx="1"/>
            </p:cNvCxnSpPr>
            <p:nvPr/>
          </p:nvCxnSpPr>
          <p:spPr bwMode="auto">
            <a:xfrm>
              <a:off x="6958193" y="3668522"/>
              <a:ext cx="743388" cy="366845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0" name="直接箭头连接符 25"/>
            <p:cNvCxnSpPr>
              <a:stCxn id="10" idx="6"/>
              <a:endCxn id="16" idx="3"/>
            </p:cNvCxnSpPr>
            <p:nvPr/>
          </p:nvCxnSpPr>
          <p:spPr bwMode="auto">
            <a:xfrm flipV="1">
              <a:off x="6968300" y="4490543"/>
              <a:ext cx="733281" cy="402115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21" name="椭圆 20"/>
            <p:cNvSpPr/>
            <p:nvPr/>
          </p:nvSpPr>
          <p:spPr bwMode="auto">
            <a:xfrm>
              <a:off x="2954271" y="3956554"/>
              <a:ext cx="525104" cy="643716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charset="0"/>
                  <a:cs typeface="Times New Roman" panose="02020603050405020304" charset="0"/>
                </a:rPr>
                <a:t>B</a:t>
              </a:r>
              <a:endParaRPr lang="zh-CN" altLang="en-US" sz="24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22" name="直接箭头连接符 32"/>
            <p:cNvCxnSpPr>
              <a:stCxn id="21" idx="6"/>
              <a:endCxn id="15" idx="2"/>
            </p:cNvCxnSpPr>
            <p:nvPr/>
          </p:nvCxnSpPr>
          <p:spPr bwMode="auto">
            <a:xfrm>
              <a:off x="3479376" y="4278412"/>
              <a:ext cx="586626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23" name="椭圆 22"/>
            <p:cNvSpPr/>
            <p:nvPr/>
          </p:nvSpPr>
          <p:spPr bwMode="auto">
            <a:xfrm>
              <a:off x="1775820" y="3956554"/>
              <a:ext cx="525104" cy="643716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charset="0"/>
                  <a:cs typeface="Times New Roman" panose="02020603050405020304" charset="0"/>
                </a:rPr>
                <a:t>A</a:t>
              </a:r>
              <a:endParaRPr lang="zh-CN" altLang="en-US" sz="24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24" name="直接箭头连接符 40"/>
            <p:cNvCxnSpPr>
              <a:stCxn id="23" idx="6"/>
              <a:endCxn id="21" idx="2"/>
            </p:cNvCxnSpPr>
            <p:nvPr/>
          </p:nvCxnSpPr>
          <p:spPr bwMode="auto">
            <a:xfrm>
              <a:off x="2300924" y="4278412"/>
              <a:ext cx="653347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25" name="椭圆 24"/>
            <p:cNvSpPr/>
            <p:nvPr/>
          </p:nvSpPr>
          <p:spPr bwMode="auto">
            <a:xfrm>
              <a:off x="11143471" y="3956554"/>
              <a:ext cx="525104" cy="643716"/>
            </a:xfrm>
            <a:prstGeom prst="ellipse">
              <a:avLst/>
            </a:prstGeom>
            <a:noFill/>
            <a:ln w="104775" cap="flat" cmpd="dbl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charset="0"/>
                  <a:cs typeface="Times New Roman" panose="02020603050405020304" charset="0"/>
                </a:rPr>
                <a:t>K</a:t>
              </a:r>
              <a:endParaRPr lang="zh-CN" altLang="en-US" sz="24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6" name="椭圆 25"/>
            <p:cNvSpPr/>
            <p:nvPr/>
          </p:nvSpPr>
          <p:spPr bwMode="auto">
            <a:xfrm>
              <a:off x="8674890" y="3941097"/>
              <a:ext cx="525104" cy="643716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charset="0"/>
                  <a:cs typeface="Times New Roman" panose="02020603050405020304" charset="0"/>
                </a:rPr>
                <a:t>I</a:t>
              </a:r>
              <a:endParaRPr lang="zh-CN" altLang="en-US" sz="24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27" name="直接箭头连接符 48"/>
            <p:cNvCxnSpPr>
              <a:stCxn id="26" idx="6"/>
              <a:endCxn id="42" idx="2"/>
            </p:cNvCxnSpPr>
            <p:nvPr/>
          </p:nvCxnSpPr>
          <p:spPr bwMode="auto">
            <a:xfrm>
              <a:off x="9199994" y="4262955"/>
              <a:ext cx="714869" cy="9384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8" name="直接箭头连接符 49"/>
            <p:cNvCxnSpPr>
              <a:stCxn id="16" idx="6"/>
              <a:endCxn id="26" idx="2"/>
            </p:cNvCxnSpPr>
            <p:nvPr/>
          </p:nvCxnSpPr>
          <p:spPr bwMode="auto">
            <a:xfrm>
              <a:off x="8149785" y="4262955"/>
              <a:ext cx="525104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29" name="矩形 28"/>
            <p:cNvSpPr/>
            <p:nvPr/>
          </p:nvSpPr>
          <p:spPr>
            <a:xfrm>
              <a:off x="2421452" y="3723108"/>
              <a:ext cx="41229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b</a:t>
              </a:r>
              <a:endParaRPr lang="zh-CN" altLang="en-US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479207" y="3693637"/>
              <a:ext cx="35779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dirty="0">
                  <a:latin typeface="Times New Roman" panose="02020603050405020304" charset="0"/>
                  <a:cs typeface="Times New Roman" panose="02020603050405020304" charset="0"/>
                </a:rPr>
                <a:t>ε</a:t>
              </a:r>
              <a:endParaRPr lang="zh-CN" altLang="en-US" sz="32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604817" y="3450592"/>
              <a:ext cx="35779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dirty="0">
                  <a:latin typeface="Times New Roman" panose="02020603050405020304" charset="0"/>
                  <a:cs typeface="Times New Roman" panose="02020603050405020304" charset="0"/>
                </a:rPr>
                <a:t>ε</a:t>
              </a:r>
              <a:endParaRPr lang="zh-CN" altLang="en-US" sz="32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7222260" y="3267459"/>
              <a:ext cx="35779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dirty="0">
                  <a:latin typeface="Times New Roman" panose="02020603050405020304" charset="0"/>
                  <a:cs typeface="Times New Roman" panose="02020603050405020304" charset="0"/>
                </a:rPr>
                <a:t>ε</a:t>
              </a:r>
              <a:endParaRPr lang="zh-CN" altLang="en-US" sz="32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4919341" y="4166956"/>
              <a:ext cx="35779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dirty="0">
                  <a:latin typeface="Times New Roman" panose="02020603050405020304" charset="0"/>
                  <a:cs typeface="Times New Roman" panose="02020603050405020304" charset="0"/>
                </a:rPr>
                <a:t>ε</a:t>
              </a:r>
              <a:endParaRPr lang="zh-CN" altLang="en-US" sz="32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7025386" y="4172578"/>
              <a:ext cx="35779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dirty="0">
                  <a:latin typeface="Times New Roman" panose="02020603050405020304" charset="0"/>
                  <a:cs typeface="Times New Roman" panose="02020603050405020304" charset="0"/>
                </a:rPr>
                <a:t>ε</a:t>
              </a:r>
              <a:endParaRPr lang="zh-CN" altLang="en-US" sz="32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8199597" y="3668522"/>
              <a:ext cx="35779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dirty="0">
                  <a:latin typeface="Times New Roman" panose="02020603050405020304" charset="0"/>
                  <a:cs typeface="Times New Roman" panose="02020603050405020304" charset="0"/>
                </a:rPr>
                <a:t>ε</a:t>
              </a:r>
              <a:endParaRPr lang="zh-CN" altLang="en-US" sz="32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9282718" y="3731021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a</a:t>
              </a:r>
              <a:endParaRPr lang="zh-CN" altLang="en-US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37" name="直接箭头连接符 64"/>
            <p:cNvCxnSpPr>
              <a:endCxn id="23" idx="2"/>
            </p:cNvCxnSpPr>
            <p:nvPr/>
          </p:nvCxnSpPr>
          <p:spPr bwMode="auto">
            <a:xfrm>
              <a:off x="1271464" y="4278412"/>
              <a:ext cx="504356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8" name="曲线连接符 36"/>
            <p:cNvCxnSpPr>
              <a:stCxn id="16" idx="0"/>
              <a:endCxn id="15" idx="0"/>
            </p:cNvCxnSpPr>
            <p:nvPr/>
          </p:nvCxnSpPr>
          <p:spPr bwMode="auto">
            <a:xfrm rot="16200000" flipH="1" flipV="1">
              <a:off x="6100165" y="2169485"/>
              <a:ext cx="15457" cy="3558679"/>
            </a:xfrm>
            <a:prstGeom prst="curvedConnector3">
              <a:avLst>
                <a:gd name="adj1" fmla="val -6507343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39" name="矩形 38"/>
            <p:cNvSpPr/>
            <p:nvPr/>
          </p:nvSpPr>
          <p:spPr>
            <a:xfrm>
              <a:off x="6779297" y="2564904"/>
              <a:ext cx="35779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dirty="0">
                  <a:latin typeface="Times New Roman" panose="02020603050405020304" charset="0"/>
                  <a:cs typeface="Times New Roman" panose="02020603050405020304" charset="0"/>
                </a:rPr>
                <a:t>ε</a:t>
              </a:r>
              <a:endParaRPr lang="zh-CN" altLang="en-US" sz="32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40" name="曲线连接符 38"/>
            <p:cNvCxnSpPr>
              <a:stCxn id="21" idx="4"/>
              <a:endCxn id="26" idx="4"/>
            </p:cNvCxnSpPr>
            <p:nvPr/>
          </p:nvCxnSpPr>
          <p:spPr bwMode="auto">
            <a:xfrm rot="5400000" flipH="1" flipV="1">
              <a:off x="6069403" y="1732232"/>
              <a:ext cx="15457" cy="5720619"/>
            </a:xfrm>
            <a:prstGeom prst="curvedConnector3">
              <a:avLst>
                <a:gd name="adj1" fmla="val -7098920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stealth"/>
            </a:ln>
            <a:effectLst/>
          </p:spPr>
        </p:cxnSp>
        <p:sp>
          <p:nvSpPr>
            <p:cNvPr id="41" name="矩形 40"/>
            <p:cNvSpPr/>
            <p:nvPr/>
          </p:nvSpPr>
          <p:spPr>
            <a:xfrm>
              <a:off x="5569379" y="5165487"/>
              <a:ext cx="35779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dirty="0">
                  <a:latin typeface="Times New Roman" panose="02020603050405020304" charset="0"/>
                  <a:cs typeface="Times New Roman" panose="02020603050405020304" charset="0"/>
                </a:rPr>
                <a:t>ε</a:t>
              </a:r>
              <a:endParaRPr lang="zh-CN" altLang="en-US" sz="32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2" name="椭圆 41"/>
            <p:cNvSpPr/>
            <p:nvPr/>
          </p:nvSpPr>
          <p:spPr bwMode="auto">
            <a:xfrm>
              <a:off x="9914863" y="3950481"/>
              <a:ext cx="525104" cy="643716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charset="0"/>
                  <a:cs typeface="Times New Roman" panose="02020603050405020304" charset="0"/>
                </a:rPr>
                <a:t>J</a:t>
              </a:r>
              <a:endParaRPr lang="zh-CN" altLang="en-US" sz="24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43" name="直接箭头连接符 48"/>
            <p:cNvCxnSpPr>
              <a:stCxn id="42" idx="6"/>
              <a:endCxn id="25" idx="2"/>
            </p:cNvCxnSpPr>
            <p:nvPr/>
          </p:nvCxnSpPr>
          <p:spPr bwMode="auto">
            <a:xfrm>
              <a:off x="10439967" y="4272339"/>
              <a:ext cx="703504" cy="6073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44" name="矩形 43"/>
            <p:cNvSpPr/>
            <p:nvPr/>
          </p:nvSpPr>
          <p:spPr>
            <a:xfrm>
              <a:off x="10558690" y="3707361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a</a:t>
              </a:r>
              <a:endParaRPr lang="zh-CN" altLang="en-US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45" name="TextBox 1"/>
          <p:cNvSpPr txBox="1"/>
          <p:nvPr/>
        </p:nvSpPr>
        <p:spPr>
          <a:xfrm>
            <a:off x="-25981" y="334079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子集法</a:t>
            </a:r>
            <a:endParaRPr lang="zh-CN" altLang="en-US" sz="3200" dirty="0"/>
          </a:p>
        </p:txBody>
      </p:sp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731523" y="3955035"/>
          <a:ext cx="10151523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96542"/>
                <a:gridCol w="3647884"/>
                <a:gridCol w="3107097"/>
              </a:tblGrid>
              <a:tr h="467959">
                <a:tc>
                  <a:txBody>
                    <a:bodyPr/>
                    <a:lstStyle/>
                    <a:p>
                      <a:endParaRPr lang="zh-CN" altLang="en-US" sz="2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</a:t>
                      </a:r>
                      <a:endParaRPr lang="zh-CN" altLang="en-US" sz="2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b</a:t>
                      </a:r>
                      <a:endParaRPr lang="zh-CN" altLang="en-US" sz="2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412905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{A}  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T0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{ }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{B,C,D,F, I}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T1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412905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{B, C, D, F, I}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T1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{C, D, E, F, H, I,J}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T2</a:t>
                      </a:r>
                      <a:endParaRPr lang="zh-CN" altLang="en-US" sz="2400" b="1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{C, D, F, G, H, I}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T3</a:t>
                      </a:r>
                      <a:endParaRPr lang="zh-CN" altLang="en-US" sz="2400" b="1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412905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{C, D, E, F, H, I, J}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T2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{C, D, E, F, H, I, J, K}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T4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{C, D, F, G, H, I}</a:t>
                      </a:r>
                      <a:r>
                        <a:rPr lang="en-US" altLang="zh-CN" sz="2400" baseline="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T3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412905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{C, D, F, G,</a:t>
                      </a:r>
                      <a:r>
                        <a:rPr lang="en-US" altLang="zh-CN" sz="24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H, I} 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T3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{C, D, E, F, H, I, J}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T2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{C, D, F, G, H, I}</a:t>
                      </a:r>
                      <a:r>
                        <a:rPr lang="en-US" altLang="zh-CN" sz="2400" baseline="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T3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42328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{C, D, E, F, H, I, J, K}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T4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{C, D, E, F, H, I, J, K}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T4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{C, D, F, G, H, I}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T3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3025304" cy="782216"/>
          </a:xfrm>
        </p:spPr>
        <p:txBody>
          <a:bodyPr/>
          <a:lstStyle/>
          <a:p>
            <a:r>
              <a:rPr lang="en-US" altLang="zh-CN" dirty="0"/>
              <a:t>DFA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5" name="TextBox 1"/>
          <p:cNvSpPr txBox="1"/>
          <p:nvPr/>
        </p:nvSpPr>
        <p:spPr>
          <a:xfrm>
            <a:off x="-25981" y="334079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子集法</a:t>
            </a:r>
            <a:endParaRPr lang="zh-CN" altLang="en-US" sz="3200" dirty="0"/>
          </a:p>
        </p:txBody>
      </p:sp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731523" y="3955035"/>
          <a:ext cx="10151523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96542"/>
                <a:gridCol w="3647884"/>
                <a:gridCol w="3107097"/>
              </a:tblGrid>
              <a:tr h="467959">
                <a:tc>
                  <a:txBody>
                    <a:bodyPr/>
                    <a:lstStyle/>
                    <a:p>
                      <a:endParaRPr lang="zh-CN" altLang="en-US" sz="2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</a:t>
                      </a:r>
                      <a:endParaRPr lang="zh-CN" altLang="en-US" sz="2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b</a:t>
                      </a:r>
                      <a:endParaRPr lang="zh-CN" altLang="en-US" sz="2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412905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{A}  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T0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{ }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{B,C,D,F, I}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T1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412905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{B, C, D, F, I}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T1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{C, D, E, F, H, I,J}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T2</a:t>
                      </a:r>
                      <a:endParaRPr lang="zh-CN" altLang="en-US" sz="2400" b="1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{C, D, F, G, H, I}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T3</a:t>
                      </a:r>
                      <a:endParaRPr lang="zh-CN" altLang="en-US" sz="2400" b="1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412905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{C, D, E, F, H, I, J}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T2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{C, D, E, F, H, I, J, K}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T4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{C, D, F, G, H, I}</a:t>
                      </a:r>
                      <a:r>
                        <a:rPr lang="en-US" altLang="zh-CN" sz="2400" baseline="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T3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412905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{C, D, F, G,</a:t>
                      </a:r>
                      <a:r>
                        <a:rPr lang="en-US" altLang="zh-CN" sz="24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H, I} 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T3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{C, D, E, F, H, I, J}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T2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{C, D, F, G, H, I}</a:t>
                      </a:r>
                      <a:r>
                        <a:rPr lang="en-US" altLang="zh-CN" sz="2400" baseline="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T3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42328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{C, D, E, F, H, I, J, K}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T4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{C, D, E, F, H, I, J, K}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T4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{C, D, F, G, H, I}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T3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0" name="组合 89"/>
          <p:cNvGrpSpPr/>
          <p:nvPr/>
        </p:nvGrpSpPr>
        <p:grpSpPr>
          <a:xfrm>
            <a:off x="2279576" y="873418"/>
            <a:ext cx="7889903" cy="2759759"/>
            <a:chOff x="2063552" y="1318009"/>
            <a:chExt cx="7889903" cy="2759759"/>
          </a:xfrm>
        </p:grpSpPr>
        <p:sp>
          <p:nvSpPr>
            <p:cNvPr id="48" name="矩形 47"/>
            <p:cNvSpPr/>
            <p:nvPr/>
          </p:nvSpPr>
          <p:spPr>
            <a:xfrm>
              <a:off x="6130444" y="2132199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a</a:t>
              </a:r>
              <a:endParaRPr lang="zh-CN" altLang="en-US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9" name="椭圆 48"/>
            <p:cNvSpPr/>
            <p:nvPr/>
          </p:nvSpPr>
          <p:spPr bwMode="auto">
            <a:xfrm>
              <a:off x="4367808" y="2262092"/>
              <a:ext cx="648072" cy="715725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charset="0"/>
                  <a:cs typeface="Times New Roman" panose="02020603050405020304" charset="0"/>
                </a:rPr>
                <a:t>T1</a:t>
              </a:r>
              <a:endParaRPr lang="zh-CN" altLang="en-US" sz="24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0" name="椭圆 49"/>
            <p:cNvSpPr/>
            <p:nvPr/>
          </p:nvSpPr>
          <p:spPr bwMode="auto">
            <a:xfrm>
              <a:off x="2855640" y="2262093"/>
              <a:ext cx="648072" cy="715725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charset="0"/>
                  <a:cs typeface="Times New Roman" panose="02020603050405020304" charset="0"/>
                </a:rPr>
                <a:t>T0</a:t>
              </a:r>
              <a:endParaRPr lang="zh-CN" altLang="en-US" sz="24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1" name="椭圆 50"/>
            <p:cNvSpPr/>
            <p:nvPr/>
          </p:nvSpPr>
          <p:spPr bwMode="auto">
            <a:xfrm>
              <a:off x="6031944" y="1318009"/>
              <a:ext cx="648072" cy="715725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charset="0"/>
                  <a:cs typeface="Times New Roman" panose="02020603050405020304" charset="0"/>
                </a:rPr>
                <a:t>T2</a:t>
              </a:r>
              <a:endParaRPr lang="zh-CN" altLang="en-US" sz="24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2" name="椭圆 51"/>
            <p:cNvSpPr/>
            <p:nvPr/>
          </p:nvSpPr>
          <p:spPr bwMode="auto">
            <a:xfrm>
              <a:off x="8688288" y="2554480"/>
              <a:ext cx="648072" cy="715725"/>
            </a:xfrm>
            <a:prstGeom prst="ellipse">
              <a:avLst/>
            </a:prstGeom>
            <a:noFill/>
            <a:ln w="104775" cap="flat" cmpd="dbl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charset="0"/>
                  <a:cs typeface="Times New Roman" panose="02020603050405020304" charset="0"/>
                </a:rPr>
                <a:t>T4</a:t>
              </a:r>
              <a:endParaRPr lang="zh-CN" altLang="en-US" sz="24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53" name="直接箭头连接符 5"/>
            <p:cNvCxnSpPr>
              <a:stCxn id="50" idx="6"/>
              <a:endCxn id="49" idx="2"/>
            </p:cNvCxnSpPr>
            <p:nvPr/>
          </p:nvCxnSpPr>
          <p:spPr bwMode="auto">
            <a:xfrm flipV="1">
              <a:off x="3503712" y="2619955"/>
              <a:ext cx="864096" cy="1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4" name="直接箭头连接符 8"/>
            <p:cNvCxnSpPr>
              <a:endCxn id="50" idx="2"/>
            </p:cNvCxnSpPr>
            <p:nvPr/>
          </p:nvCxnSpPr>
          <p:spPr bwMode="auto">
            <a:xfrm>
              <a:off x="2063552" y="2619955"/>
              <a:ext cx="792088" cy="1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55" name="矩形 54"/>
            <p:cNvSpPr/>
            <p:nvPr/>
          </p:nvSpPr>
          <p:spPr>
            <a:xfrm>
              <a:off x="3623941" y="2097031"/>
              <a:ext cx="41229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b</a:t>
              </a:r>
              <a:endParaRPr lang="zh-CN" altLang="en-US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56" name="直接箭头连接符 12"/>
            <p:cNvCxnSpPr>
              <a:stCxn id="49" idx="6"/>
              <a:endCxn id="51" idx="2"/>
            </p:cNvCxnSpPr>
            <p:nvPr/>
          </p:nvCxnSpPr>
          <p:spPr bwMode="auto">
            <a:xfrm flipV="1">
              <a:off x="5015880" y="1675872"/>
              <a:ext cx="1016064" cy="944083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7" name="直接箭头连接符 15"/>
            <p:cNvCxnSpPr>
              <a:stCxn id="49" idx="6"/>
              <a:endCxn id="70" idx="2"/>
            </p:cNvCxnSpPr>
            <p:nvPr/>
          </p:nvCxnSpPr>
          <p:spPr bwMode="auto">
            <a:xfrm>
              <a:off x="5015880" y="2619955"/>
              <a:ext cx="1651885" cy="663754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8" name="曲线连接符 54"/>
            <p:cNvCxnSpPr>
              <a:stCxn id="70" idx="5"/>
              <a:endCxn id="70" idx="3"/>
            </p:cNvCxnSpPr>
            <p:nvPr/>
          </p:nvCxnSpPr>
          <p:spPr bwMode="auto">
            <a:xfrm rot="5400000">
              <a:off x="6991801" y="3307628"/>
              <a:ext cx="12700" cy="458256"/>
            </a:xfrm>
            <a:prstGeom prst="curvedConnector3">
              <a:avLst>
                <a:gd name="adj1" fmla="val 2625315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stealth"/>
            </a:ln>
            <a:effectLst/>
          </p:spPr>
        </p:cxnSp>
        <p:sp>
          <p:nvSpPr>
            <p:cNvPr id="59" name="矩形 58"/>
            <p:cNvSpPr/>
            <p:nvPr/>
          </p:nvSpPr>
          <p:spPr>
            <a:xfrm>
              <a:off x="5152090" y="1468462"/>
              <a:ext cx="38985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a</a:t>
              </a:r>
              <a:endParaRPr lang="zh-CN" altLang="en-US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5569248" y="2856563"/>
              <a:ext cx="41229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b</a:t>
              </a:r>
              <a:endParaRPr lang="zh-CN" altLang="en-US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61" name="直接箭头连接符 60"/>
            <p:cNvCxnSpPr>
              <a:stCxn id="51" idx="6"/>
              <a:endCxn id="52" idx="2"/>
            </p:cNvCxnSpPr>
            <p:nvPr/>
          </p:nvCxnSpPr>
          <p:spPr bwMode="auto">
            <a:xfrm>
              <a:off x="6680016" y="1675872"/>
              <a:ext cx="2008272" cy="1236471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62" name="矩形 61"/>
            <p:cNvSpPr/>
            <p:nvPr/>
          </p:nvSpPr>
          <p:spPr>
            <a:xfrm>
              <a:off x="7544965" y="1814857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a</a:t>
              </a:r>
              <a:endParaRPr lang="zh-CN" altLang="en-US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63" name="直接箭头连接符 100"/>
            <p:cNvCxnSpPr>
              <a:endCxn id="70" idx="6"/>
            </p:cNvCxnSpPr>
            <p:nvPr/>
          </p:nvCxnSpPr>
          <p:spPr bwMode="auto">
            <a:xfrm flipH="1">
              <a:off x="7315837" y="3170295"/>
              <a:ext cx="1372451" cy="113414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64" name="矩形 63"/>
            <p:cNvSpPr/>
            <p:nvPr/>
          </p:nvSpPr>
          <p:spPr>
            <a:xfrm>
              <a:off x="7759534" y="3180628"/>
              <a:ext cx="41229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b</a:t>
              </a:r>
              <a:endParaRPr lang="zh-CN" altLang="en-US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65" name="曲线连接符 61"/>
            <p:cNvCxnSpPr>
              <a:stCxn id="52" idx="4"/>
              <a:endCxn id="52" idx="6"/>
            </p:cNvCxnSpPr>
            <p:nvPr/>
          </p:nvCxnSpPr>
          <p:spPr bwMode="auto">
            <a:xfrm rot="5400000" flipH="1" flipV="1">
              <a:off x="8995411" y="2929256"/>
              <a:ext cx="357862" cy="324036"/>
            </a:xfrm>
            <a:prstGeom prst="curvedConnector4">
              <a:avLst>
                <a:gd name="adj1" fmla="val -63879"/>
                <a:gd name="adj2" fmla="val 170548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stealth"/>
            </a:ln>
            <a:effectLst/>
          </p:spPr>
        </p:cxnSp>
        <p:sp>
          <p:nvSpPr>
            <p:cNvPr id="66" name="矩形 65"/>
            <p:cNvSpPr/>
            <p:nvPr/>
          </p:nvSpPr>
          <p:spPr>
            <a:xfrm>
              <a:off x="9563605" y="2946923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a</a:t>
              </a:r>
              <a:endParaRPr lang="zh-CN" altLang="en-US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0" name="椭圆 69"/>
            <p:cNvSpPr/>
            <p:nvPr/>
          </p:nvSpPr>
          <p:spPr bwMode="auto">
            <a:xfrm>
              <a:off x="6667765" y="2925846"/>
              <a:ext cx="648072" cy="715725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charset="0"/>
                  <a:cs typeface="Times New Roman" panose="02020603050405020304" charset="0"/>
                </a:rPr>
                <a:t>T3</a:t>
              </a:r>
              <a:endParaRPr lang="zh-CN" altLang="en-US" sz="24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77" name="直接箭头连接符 76"/>
            <p:cNvCxnSpPr>
              <a:stCxn id="70" idx="1"/>
              <a:endCxn id="51" idx="4"/>
            </p:cNvCxnSpPr>
            <p:nvPr/>
          </p:nvCxnSpPr>
          <p:spPr bwMode="auto">
            <a:xfrm flipH="1" flipV="1">
              <a:off x="6355980" y="2033734"/>
              <a:ext cx="406693" cy="996927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81" name="直接箭头连接符 80"/>
            <p:cNvCxnSpPr>
              <a:stCxn id="51" idx="5"/>
              <a:endCxn id="70" idx="0"/>
            </p:cNvCxnSpPr>
            <p:nvPr/>
          </p:nvCxnSpPr>
          <p:spPr bwMode="auto">
            <a:xfrm>
              <a:off x="6585108" y="1928919"/>
              <a:ext cx="406693" cy="996927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86" name="矩形 85"/>
            <p:cNvSpPr/>
            <p:nvPr/>
          </p:nvSpPr>
          <p:spPr>
            <a:xfrm>
              <a:off x="6774924" y="2005408"/>
              <a:ext cx="41229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b</a:t>
              </a:r>
              <a:endParaRPr lang="zh-CN" altLang="en-US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7122391" y="3492993"/>
              <a:ext cx="41229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b</a:t>
              </a:r>
              <a:endParaRPr lang="zh-CN" altLang="en-US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3025304" cy="782216"/>
          </a:xfrm>
        </p:spPr>
        <p:txBody>
          <a:bodyPr/>
          <a:lstStyle/>
          <a:p>
            <a:r>
              <a:rPr lang="en-US" altLang="zh-CN" dirty="0"/>
              <a:t>DFA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5" name="TextBox 1"/>
          <p:cNvSpPr txBox="1"/>
          <p:nvPr/>
        </p:nvSpPr>
        <p:spPr>
          <a:xfrm>
            <a:off x="-25981" y="334079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最小化</a:t>
            </a:r>
            <a:endParaRPr lang="zh-CN" altLang="en-US" sz="3200" dirty="0"/>
          </a:p>
        </p:txBody>
      </p:sp>
      <p:grpSp>
        <p:nvGrpSpPr>
          <p:cNvPr id="90" name="组合 89"/>
          <p:cNvGrpSpPr/>
          <p:nvPr/>
        </p:nvGrpSpPr>
        <p:grpSpPr>
          <a:xfrm>
            <a:off x="2279576" y="873418"/>
            <a:ext cx="7889903" cy="2759759"/>
            <a:chOff x="2063552" y="1318009"/>
            <a:chExt cx="7889903" cy="2759759"/>
          </a:xfrm>
        </p:grpSpPr>
        <p:sp>
          <p:nvSpPr>
            <p:cNvPr id="48" name="矩形 47"/>
            <p:cNvSpPr/>
            <p:nvPr/>
          </p:nvSpPr>
          <p:spPr>
            <a:xfrm>
              <a:off x="6130444" y="2132199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a</a:t>
              </a:r>
              <a:endParaRPr lang="zh-CN" altLang="en-US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9" name="椭圆 48"/>
            <p:cNvSpPr/>
            <p:nvPr/>
          </p:nvSpPr>
          <p:spPr bwMode="auto">
            <a:xfrm>
              <a:off x="4367808" y="2262092"/>
              <a:ext cx="648072" cy="715725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charset="0"/>
                  <a:cs typeface="Times New Roman" panose="02020603050405020304" charset="0"/>
                </a:rPr>
                <a:t>T1</a:t>
              </a:r>
              <a:endParaRPr lang="zh-CN" altLang="en-US" sz="24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0" name="椭圆 49"/>
            <p:cNvSpPr/>
            <p:nvPr/>
          </p:nvSpPr>
          <p:spPr bwMode="auto">
            <a:xfrm>
              <a:off x="2855640" y="2262093"/>
              <a:ext cx="648072" cy="715725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charset="0"/>
                  <a:cs typeface="Times New Roman" panose="02020603050405020304" charset="0"/>
                </a:rPr>
                <a:t>T0</a:t>
              </a:r>
              <a:endParaRPr lang="zh-CN" altLang="en-US" sz="24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1" name="椭圆 50"/>
            <p:cNvSpPr/>
            <p:nvPr/>
          </p:nvSpPr>
          <p:spPr bwMode="auto">
            <a:xfrm>
              <a:off x="6031944" y="1318009"/>
              <a:ext cx="648072" cy="715725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charset="0"/>
                  <a:cs typeface="Times New Roman" panose="02020603050405020304" charset="0"/>
                </a:rPr>
                <a:t>T2</a:t>
              </a:r>
              <a:endParaRPr lang="zh-CN" altLang="en-US" sz="24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2" name="椭圆 51"/>
            <p:cNvSpPr/>
            <p:nvPr/>
          </p:nvSpPr>
          <p:spPr bwMode="auto">
            <a:xfrm>
              <a:off x="8688288" y="2554480"/>
              <a:ext cx="648072" cy="715725"/>
            </a:xfrm>
            <a:prstGeom prst="ellipse">
              <a:avLst/>
            </a:prstGeom>
            <a:noFill/>
            <a:ln w="104775" cap="flat" cmpd="dbl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charset="0"/>
                  <a:cs typeface="Times New Roman" panose="02020603050405020304" charset="0"/>
                </a:rPr>
                <a:t>T4</a:t>
              </a:r>
              <a:endParaRPr lang="zh-CN" altLang="en-US" sz="24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53" name="直接箭头连接符 5"/>
            <p:cNvCxnSpPr>
              <a:stCxn id="50" idx="6"/>
              <a:endCxn id="49" idx="2"/>
            </p:cNvCxnSpPr>
            <p:nvPr/>
          </p:nvCxnSpPr>
          <p:spPr bwMode="auto">
            <a:xfrm flipV="1">
              <a:off x="3503712" y="2619955"/>
              <a:ext cx="864096" cy="1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4" name="直接箭头连接符 8"/>
            <p:cNvCxnSpPr>
              <a:endCxn id="50" idx="2"/>
            </p:cNvCxnSpPr>
            <p:nvPr/>
          </p:nvCxnSpPr>
          <p:spPr bwMode="auto">
            <a:xfrm>
              <a:off x="2063552" y="2619955"/>
              <a:ext cx="792088" cy="1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55" name="矩形 54"/>
            <p:cNvSpPr/>
            <p:nvPr/>
          </p:nvSpPr>
          <p:spPr>
            <a:xfrm>
              <a:off x="3623941" y="2097031"/>
              <a:ext cx="41229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b</a:t>
              </a:r>
              <a:endParaRPr lang="zh-CN" altLang="en-US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56" name="直接箭头连接符 12"/>
            <p:cNvCxnSpPr>
              <a:stCxn id="49" idx="6"/>
              <a:endCxn id="51" idx="2"/>
            </p:cNvCxnSpPr>
            <p:nvPr/>
          </p:nvCxnSpPr>
          <p:spPr bwMode="auto">
            <a:xfrm flipV="1">
              <a:off x="5015880" y="1675872"/>
              <a:ext cx="1016064" cy="944083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7" name="直接箭头连接符 15"/>
            <p:cNvCxnSpPr>
              <a:stCxn id="49" idx="6"/>
              <a:endCxn id="70" idx="2"/>
            </p:cNvCxnSpPr>
            <p:nvPr/>
          </p:nvCxnSpPr>
          <p:spPr bwMode="auto">
            <a:xfrm>
              <a:off x="5015880" y="2619955"/>
              <a:ext cx="1651885" cy="663754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8" name="曲线连接符 54"/>
            <p:cNvCxnSpPr>
              <a:stCxn id="70" idx="5"/>
              <a:endCxn id="70" idx="3"/>
            </p:cNvCxnSpPr>
            <p:nvPr/>
          </p:nvCxnSpPr>
          <p:spPr bwMode="auto">
            <a:xfrm rot="5400000">
              <a:off x="6991801" y="3307628"/>
              <a:ext cx="12700" cy="458256"/>
            </a:xfrm>
            <a:prstGeom prst="curvedConnector3">
              <a:avLst>
                <a:gd name="adj1" fmla="val 2625315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stealth"/>
            </a:ln>
            <a:effectLst/>
          </p:spPr>
        </p:cxnSp>
        <p:sp>
          <p:nvSpPr>
            <p:cNvPr id="59" name="矩形 58"/>
            <p:cNvSpPr/>
            <p:nvPr/>
          </p:nvSpPr>
          <p:spPr>
            <a:xfrm>
              <a:off x="5152090" y="1468462"/>
              <a:ext cx="38985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a</a:t>
              </a:r>
              <a:endParaRPr lang="zh-CN" altLang="en-US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5569248" y="2856563"/>
              <a:ext cx="41229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b</a:t>
              </a:r>
              <a:endParaRPr lang="zh-CN" altLang="en-US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61" name="直接箭头连接符 60"/>
            <p:cNvCxnSpPr>
              <a:stCxn id="51" idx="6"/>
              <a:endCxn id="52" idx="2"/>
            </p:cNvCxnSpPr>
            <p:nvPr/>
          </p:nvCxnSpPr>
          <p:spPr bwMode="auto">
            <a:xfrm>
              <a:off x="6680016" y="1675872"/>
              <a:ext cx="2008272" cy="1236471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62" name="矩形 61"/>
            <p:cNvSpPr/>
            <p:nvPr/>
          </p:nvSpPr>
          <p:spPr>
            <a:xfrm>
              <a:off x="7544965" y="1814857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a</a:t>
              </a:r>
              <a:endParaRPr lang="zh-CN" altLang="en-US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63" name="直接箭头连接符 100"/>
            <p:cNvCxnSpPr>
              <a:endCxn id="70" idx="6"/>
            </p:cNvCxnSpPr>
            <p:nvPr/>
          </p:nvCxnSpPr>
          <p:spPr bwMode="auto">
            <a:xfrm flipH="1">
              <a:off x="7315837" y="3170295"/>
              <a:ext cx="1372451" cy="113414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64" name="矩形 63"/>
            <p:cNvSpPr/>
            <p:nvPr/>
          </p:nvSpPr>
          <p:spPr>
            <a:xfrm>
              <a:off x="7759534" y="3180628"/>
              <a:ext cx="41229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b</a:t>
              </a:r>
              <a:endParaRPr lang="zh-CN" altLang="en-US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65" name="曲线连接符 61"/>
            <p:cNvCxnSpPr>
              <a:stCxn id="52" idx="4"/>
              <a:endCxn id="52" idx="6"/>
            </p:cNvCxnSpPr>
            <p:nvPr/>
          </p:nvCxnSpPr>
          <p:spPr bwMode="auto">
            <a:xfrm rot="5400000" flipH="1" flipV="1">
              <a:off x="8995411" y="2929256"/>
              <a:ext cx="357862" cy="324036"/>
            </a:xfrm>
            <a:prstGeom prst="curvedConnector4">
              <a:avLst>
                <a:gd name="adj1" fmla="val -63879"/>
                <a:gd name="adj2" fmla="val 170548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stealth"/>
            </a:ln>
            <a:effectLst/>
          </p:spPr>
        </p:cxnSp>
        <p:sp>
          <p:nvSpPr>
            <p:cNvPr id="66" name="矩形 65"/>
            <p:cNvSpPr/>
            <p:nvPr/>
          </p:nvSpPr>
          <p:spPr>
            <a:xfrm>
              <a:off x="9563605" y="2946923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a</a:t>
              </a:r>
              <a:endParaRPr lang="zh-CN" altLang="en-US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0" name="椭圆 69"/>
            <p:cNvSpPr/>
            <p:nvPr/>
          </p:nvSpPr>
          <p:spPr bwMode="auto">
            <a:xfrm>
              <a:off x="6667765" y="2925846"/>
              <a:ext cx="648072" cy="715725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charset="0"/>
                  <a:cs typeface="Times New Roman" panose="02020603050405020304" charset="0"/>
                </a:rPr>
                <a:t>T3</a:t>
              </a:r>
              <a:endParaRPr lang="zh-CN" altLang="en-US" sz="24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77" name="直接箭头连接符 76"/>
            <p:cNvCxnSpPr>
              <a:stCxn id="70" idx="1"/>
              <a:endCxn id="51" idx="4"/>
            </p:cNvCxnSpPr>
            <p:nvPr/>
          </p:nvCxnSpPr>
          <p:spPr bwMode="auto">
            <a:xfrm flipH="1" flipV="1">
              <a:off x="6355980" y="2033734"/>
              <a:ext cx="406693" cy="996927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81" name="直接箭头连接符 80"/>
            <p:cNvCxnSpPr>
              <a:stCxn id="51" idx="5"/>
              <a:endCxn id="70" idx="0"/>
            </p:cNvCxnSpPr>
            <p:nvPr/>
          </p:nvCxnSpPr>
          <p:spPr bwMode="auto">
            <a:xfrm>
              <a:off x="6585108" y="1928919"/>
              <a:ext cx="406693" cy="996927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86" name="矩形 85"/>
            <p:cNvSpPr/>
            <p:nvPr/>
          </p:nvSpPr>
          <p:spPr>
            <a:xfrm>
              <a:off x="6774924" y="2005408"/>
              <a:ext cx="41229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b</a:t>
              </a:r>
              <a:endParaRPr lang="zh-CN" altLang="en-US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7122391" y="3492993"/>
              <a:ext cx="41229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b</a:t>
              </a:r>
              <a:endParaRPr lang="zh-CN" altLang="en-US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1574036" y="3320812"/>
          <a:ext cx="2793770" cy="2286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4234"/>
                <a:gridCol w="567319"/>
                <a:gridCol w="600918"/>
                <a:gridCol w="525803"/>
                <a:gridCol w="55549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T1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>
                          <a:solidFill>
                            <a:srgbClr val="00B05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×</a:t>
                      </a:r>
                      <a:endParaRPr lang="zh-CN" altLang="en-US" sz="2400" b="1" dirty="0">
                        <a:solidFill>
                          <a:srgbClr val="00B05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T2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>
                          <a:solidFill>
                            <a:srgbClr val="00B05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×</a:t>
                      </a:r>
                      <a:endParaRPr lang="zh-CN" altLang="en-US" sz="2400" b="1" dirty="0">
                        <a:solidFill>
                          <a:srgbClr val="00B05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×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T3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+mn-ea"/>
                          <a:cs typeface="Times New Roman" panose="02020603050405020304" charset="0"/>
                        </a:rPr>
                        <a:t>×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O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+mn-ea"/>
                          <a:cs typeface="Times New Roman" panose="02020603050405020304" charset="0"/>
                        </a:rPr>
                        <a:t>×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T4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×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×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×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×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T0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T1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T2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T3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4" name="组合 33"/>
          <p:cNvGrpSpPr/>
          <p:nvPr/>
        </p:nvGrpSpPr>
        <p:grpSpPr>
          <a:xfrm>
            <a:off x="4540231" y="3549142"/>
            <a:ext cx="6519335" cy="2141377"/>
            <a:chOff x="2063552" y="1318009"/>
            <a:chExt cx="6519335" cy="2141377"/>
          </a:xfrm>
        </p:grpSpPr>
        <p:sp>
          <p:nvSpPr>
            <p:cNvPr id="36" name="椭圆 35"/>
            <p:cNvSpPr/>
            <p:nvPr/>
          </p:nvSpPr>
          <p:spPr bwMode="auto">
            <a:xfrm>
              <a:off x="4367808" y="2262092"/>
              <a:ext cx="648072" cy="715725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charset="0"/>
                  <a:cs typeface="Times New Roman" panose="02020603050405020304" charset="0"/>
                </a:rPr>
                <a:t>T1</a:t>
              </a:r>
              <a:endParaRPr lang="zh-CN" altLang="en-US" sz="24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7" name="椭圆 36"/>
            <p:cNvSpPr/>
            <p:nvPr/>
          </p:nvSpPr>
          <p:spPr bwMode="auto">
            <a:xfrm>
              <a:off x="2855640" y="2262093"/>
              <a:ext cx="648072" cy="715725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charset="0"/>
                  <a:cs typeface="Times New Roman" panose="02020603050405020304" charset="0"/>
                </a:rPr>
                <a:t>T0</a:t>
              </a:r>
              <a:endParaRPr lang="zh-CN" altLang="en-US" sz="24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8" name="椭圆 37"/>
            <p:cNvSpPr/>
            <p:nvPr/>
          </p:nvSpPr>
          <p:spPr bwMode="auto">
            <a:xfrm>
              <a:off x="6031944" y="1318009"/>
              <a:ext cx="648072" cy="715725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charset="0"/>
                  <a:cs typeface="Times New Roman" panose="02020603050405020304" charset="0"/>
                </a:rPr>
                <a:t>T2</a:t>
              </a:r>
              <a:endParaRPr lang="zh-CN" altLang="en-US" sz="24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9" name="椭圆 38"/>
            <p:cNvSpPr/>
            <p:nvPr/>
          </p:nvSpPr>
          <p:spPr bwMode="auto">
            <a:xfrm>
              <a:off x="7934815" y="2086690"/>
              <a:ext cx="648072" cy="715725"/>
            </a:xfrm>
            <a:prstGeom prst="ellipse">
              <a:avLst/>
            </a:prstGeom>
            <a:noFill/>
            <a:ln w="104775" cap="flat" cmpd="dbl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charset="0"/>
                  <a:cs typeface="Times New Roman" panose="02020603050405020304" charset="0"/>
                </a:rPr>
                <a:t>T4</a:t>
              </a:r>
              <a:endParaRPr lang="zh-CN" altLang="en-US" sz="24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40" name="直接箭头连接符 5"/>
            <p:cNvCxnSpPr>
              <a:stCxn id="37" idx="6"/>
              <a:endCxn id="36" idx="2"/>
            </p:cNvCxnSpPr>
            <p:nvPr/>
          </p:nvCxnSpPr>
          <p:spPr bwMode="auto">
            <a:xfrm flipV="1">
              <a:off x="3503712" y="2619955"/>
              <a:ext cx="864096" cy="1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1" name="直接箭头连接符 8"/>
            <p:cNvCxnSpPr>
              <a:endCxn id="37" idx="2"/>
            </p:cNvCxnSpPr>
            <p:nvPr/>
          </p:nvCxnSpPr>
          <p:spPr bwMode="auto">
            <a:xfrm>
              <a:off x="2063552" y="2619955"/>
              <a:ext cx="792088" cy="1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42" name="矩形 41"/>
            <p:cNvSpPr/>
            <p:nvPr/>
          </p:nvSpPr>
          <p:spPr>
            <a:xfrm>
              <a:off x="3623941" y="2097031"/>
              <a:ext cx="41229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b</a:t>
              </a:r>
              <a:endParaRPr lang="zh-CN" altLang="en-US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43" name="直接箭头连接符 12"/>
            <p:cNvCxnSpPr>
              <a:stCxn id="36" idx="7"/>
              <a:endCxn id="38" idx="2"/>
            </p:cNvCxnSpPr>
            <p:nvPr/>
          </p:nvCxnSpPr>
          <p:spPr bwMode="auto">
            <a:xfrm flipV="1">
              <a:off x="4920972" y="1675872"/>
              <a:ext cx="1110972" cy="691035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7" name="曲线连接符 54"/>
            <p:cNvCxnSpPr>
              <a:stCxn id="36" idx="5"/>
              <a:endCxn id="36" idx="3"/>
            </p:cNvCxnSpPr>
            <p:nvPr/>
          </p:nvCxnSpPr>
          <p:spPr bwMode="auto">
            <a:xfrm rot="5400000">
              <a:off x="4691844" y="2643874"/>
              <a:ext cx="12700" cy="458256"/>
            </a:xfrm>
            <a:prstGeom prst="curvedConnector3">
              <a:avLst>
                <a:gd name="adj1" fmla="val 2625315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stealth"/>
            </a:ln>
            <a:effectLst/>
          </p:spPr>
        </p:cxnSp>
        <p:sp>
          <p:nvSpPr>
            <p:cNvPr id="67" name="矩形 66"/>
            <p:cNvSpPr/>
            <p:nvPr/>
          </p:nvSpPr>
          <p:spPr>
            <a:xfrm>
              <a:off x="5152090" y="1468462"/>
              <a:ext cx="38985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a</a:t>
              </a:r>
              <a:endParaRPr lang="zh-CN" altLang="en-US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4169614" y="2874611"/>
              <a:ext cx="41229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b</a:t>
              </a:r>
              <a:endParaRPr lang="zh-CN" altLang="en-US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69" name="直接箭头连接符 68"/>
            <p:cNvCxnSpPr>
              <a:stCxn id="38" idx="6"/>
              <a:endCxn id="39" idx="2"/>
            </p:cNvCxnSpPr>
            <p:nvPr/>
          </p:nvCxnSpPr>
          <p:spPr bwMode="auto">
            <a:xfrm>
              <a:off x="6680016" y="1675872"/>
              <a:ext cx="1254799" cy="768681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71" name="矩形 70"/>
            <p:cNvSpPr/>
            <p:nvPr/>
          </p:nvSpPr>
          <p:spPr>
            <a:xfrm>
              <a:off x="7048082" y="1400460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a</a:t>
              </a:r>
              <a:endParaRPr lang="zh-CN" altLang="en-US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72" name="直接箭头连接符 100"/>
            <p:cNvCxnSpPr>
              <a:stCxn id="39" idx="3"/>
              <a:endCxn id="36" idx="5"/>
            </p:cNvCxnSpPr>
            <p:nvPr/>
          </p:nvCxnSpPr>
          <p:spPr bwMode="auto">
            <a:xfrm flipH="1">
              <a:off x="4920972" y="2697600"/>
              <a:ext cx="3108751" cy="175402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73" name="矩形 72"/>
            <p:cNvSpPr/>
            <p:nvPr/>
          </p:nvSpPr>
          <p:spPr>
            <a:xfrm>
              <a:off x="6410635" y="2294107"/>
              <a:ext cx="41229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b</a:t>
              </a:r>
              <a:endParaRPr lang="zh-CN" altLang="en-US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74" name="曲线连接符 61"/>
            <p:cNvCxnSpPr>
              <a:stCxn id="39" idx="4"/>
              <a:endCxn id="39" idx="6"/>
            </p:cNvCxnSpPr>
            <p:nvPr/>
          </p:nvCxnSpPr>
          <p:spPr bwMode="auto">
            <a:xfrm rot="5400000" flipH="1" flipV="1">
              <a:off x="8241938" y="2461466"/>
              <a:ext cx="357862" cy="324036"/>
            </a:xfrm>
            <a:prstGeom prst="curvedConnector4">
              <a:avLst>
                <a:gd name="adj1" fmla="val -63879"/>
                <a:gd name="adj2" fmla="val 170548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stealth"/>
            </a:ln>
            <a:effectLst/>
          </p:spPr>
        </p:cxnSp>
        <p:sp>
          <p:nvSpPr>
            <p:cNvPr id="75" name="矩形 74"/>
            <p:cNvSpPr/>
            <p:nvPr/>
          </p:nvSpPr>
          <p:spPr>
            <a:xfrm>
              <a:off x="8104571" y="2754974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a</a:t>
              </a:r>
              <a:endParaRPr lang="zh-CN" altLang="en-US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79" name="直接箭头连接符 78"/>
            <p:cNvCxnSpPr>
              <a:stCxn id="38" idx="3"/>
              <a:endCxn id="36" idx="6"/>
            </p:cNvCxnSpPr>
            <p:nvPr/>
          </p:nvCxnSpPr>
          <p:spPr bwMode="auto">
            <a:xfrm flipH="1">
              <a:off x="5015880" y="1928919"/>
              <a:ext cx="1110972" cy="691036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80" name="矩形 79"/>
            <p:cNvSpPr/>
            <p:nvPr/>
          </p:nvSpPr>
          <p:spPr>
            <a:xfrm>
              <a:off x="5753415" y="2011191"/>
              <a:ext cx="41229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b</a:t>
              </a:r>
              <a:endParaRPr lang="zh-CN" altLang="en-US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zh-CN" dirty="0"/>
              <a:t>构造某个语言中“标识符”的正规表达式，其中标识符的定义为：以字母开头的字母数字串，或者通过 “</a:t>
            </a:r>
            <a:r>
              <a:rPr lang="en-US" altLang="zh-CN" dirty="0"/>
              <a:t>.</a:t>
            </a:r>
            <a:r>
              <a:rPr lang="zh-CN" altLang="zh-CN" dirty="0"/>
              <a:t>”或“</a:t>
            </a:r>
            <a:r>
              <a:rPr lang="en-US" altLang="zh-CN" dirty="0"/>
              <a:t>-</a:t>
            </a:r>
            <a:r>
              <a:rPr lang="zh-CN" altLang="zh-CN" dirty="0"/>
              <a:t>”连接起来的字母开头的字母数字串。</a:t>
            </a:r>
            <a:endParaRPr lang="en-US" altLang="zh-CN" dirty="0"/>
          </a:p>
          <a:p>
            <a:r>
              <a:rPr kumimoji="1" lang="zh-CN" altLang="en-US" dirty="0"/>
              <a:t>答</a:t>
            </a:r>
            <a:r>
              <a:rPr kumimoji="1" lang="en-US" altLang="zh-CN" dirty="0"/>
              <a:t>:</a:t>
            </a:r>
            <a:endParaRPr kumimoji="1" lang="en-US" altLang="zh-CN" dirty="0"/>
          </a:p>
          <a:p>
            <a:r>
              <a:rPr kumimoji="1" lang="en-US" altLang="zh-CN" dirty="0"/>
              <a:t>letter=</a:t>
            </a:r>
            <a:r>
              <a:rPr kumimoji="1" lang="en-US" altLang="zh-CN" dirty="0" err="1"/>
              <a:t>a|b</a:t>
            </a:r>
            <a:r>
              <a:rPr kumimoji="1" lang="en-US" altLang="zh-CN" dirty="0"/>
              <a:t>|…|</a:t>
            </a:r>
            <a:r>
              <a:rPr kumimoji="1" lang="en-US" altLang="zh-CN" dirty="0" err="1"/>
              <a:t>z|A|B</a:t>
            </a:r>
            <a:r>
              <a:rPr kumimoji="1" lang="en-US" altLang="zh-CN" dirty="0"/>
              <a:t>|…|Z</a:t>
            </a:r>
            <a:endParaRPr kumimoji="1" lang="en-US" altLang="zh-CN" dirty="0"/>
          </a:p>
          <a:p>
            <a:r>
              <a:rPr kumimoji="1" lang="en-US" altLang="zh-CN" dirty="0"/>
              <a:t>digit=0|1|2|3|…|9</a:t>
            </a:r>
            <a:endParaRPr kumimoji="1" lang="en-US" altLang="zh-CN" dirty="0"/>
          </a:p>
          <a:p>
            <a:r>
              <a:rPr kumimoji="1" lang="en-US" altLang="zh-CN" dirty="0"/>
              <a:t>letter(</a:t>
            </a:r>
            <a:r>
              <a:rPr kumimoji="1" lang="en-US" altLang="zh-CN" dirty="0" err="1"/>
              <a:t>letter|digit</a:t>
            </a:r>
            <a:r>
              <a:rPr kumimoji="1" lang="en-US" altLang="zh-CN" dirty="0"/>
              <a:t>)</a:t>
            </a:r>
            <a:r>
              <a:rPr kumimoji="1" lang="zh-CN" altLang="en-US" baseline="30000" dirty="0"/>
              <a:t>*</a:t>
            </a:r>
            <a:r>
              <a:rPr kumimoji="1" lang="en-US" altLang="zh-CN" dirty="0"/>
              <a:t>((-|.)letter(</a:t>
            </a:r>
            <a:r>
              <a:rPr kumimoji="1" lang="en-US" altLang="zh-CN" dirty="0" err="1"/>
              <a:t>letter|digit</a:t>
            </a:r>
            <a:r>
              <a:rPr kumimoji="1" lang="en-US" altLang="zh-CN" dirty="0"/>
              <a:t>)</a:t>
            </a:r>
            <a:r>
              <a:rPr kumimoji="1" lang="zh-CN" altLang="en-US" baseline="30000" dirty="0"/>
              <a:t>*</a:t>
            </a:r>
            <a:r>
              <a:rPr kumimoji="1" lang="en-US" altLang="zh-CN" dirty="0"/>
              <a:t>)</a:t>
            </a:r>
            <a:r>
              <a:rPr kumimoji="1" lang="zh-CN" altLang="en-US" baseline="30000" dirty="0"/>
              <a:t>*</a:t>
            </a:r>
            <a:endParaRPr kumimoji="1" lang="en-US" altLang="zh-CN" baseline="30000" dirty="0"/>
          </a:p>
          <a:p>
            <a:endParaRPr kumimoji="1"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zh-CN" dirty="0"/>
              <a:t>有一个语言的合法句子形式如下： </a:t>
            </a:r>
            <a:r>
              <a:rPr lang="en-US" altLang="zh-CN" dirty="0"/>
              <a:t>{</a:t>
            </a:r>
            <a:r>
              <a:rPr lang="en-US" altLang="zh-CN" i="1" dirty="0"/>
              <a:t>x | x</a:t>
            </a:r>
            <a:r>
              <a:rPr lang="zh-CN" altLang="zh-CN" dirty="0"/>
              <a:t>∈</a:t>
            </a:r>
            <a:r>
              <a:rPr lang="en-US" altLang="zh-CN" dirty="0"/>
              <a:t>{0, 1}</a:t>
            </a:r>
            <a:r>
              <a:rPr lang="en-US" altLang="zh-CN" baseline="30000" dirty="0"/>
              <a:t>+</a:t>
            </a:r>
            <a:r>
              <a:rPr lang="zh-CN" altLang="zh-CN" dirty="0"/>
              <a:t>，且</a:t>
            </a:r>
            <a:r>
              <a:rPr lang="en-US" altLang="zh-CN" i="1" dirty="0"/>
              <a:t>x</a:t>
            </a:r>
            <a:r>
              <a:rPr lang="zh-CN" altLang="zh-CN" dirty="0"/>
              <a:t>以</a:t>
            </a:r>
            <a:r>
              <a:rPr lang="en-US" altLang="zh-CN" dirty="0"/>
              <a:t>1</a:t>
            </a:r>
            <a:r>
              <a:rPr lang="zh-CN" altLang="zh-CN" dirty="0"/>
              <a:t>开头、以</a:t>
            </a:r>
            <a:r>
              <a:rPr lang="en-US" altLang="zh-CN" dirty="0"/>
              <a:t>101</a:t>
            </a:r>
            <a:r>
              <a:rPr lang="zh-CN" altLang="zh-CN" dirty="0"/>
              <a:t>结尾</a:t>
            </a:r>
            <a:r>
              <a:rPr lang="en-US" altLang="zh-CN" dirty="0"/>
              <a:t>}</a:t>
            </a:r>
            <a:r>
              <a:rPr lang="zh-CN" altLang="zh-CN" dirty="0"/>
              <a:t>，请写出能描述该语言的正规表达式，构造相应的</a:t>
            </a:r>
            <a:r>
              <a:rPr lang="en-US" altLang="zh-CN" dirty="0"/>
              <a:t>NFA</a:t>
            </a:r>
            <a:r>
              <a:rPr lang="zh-CN" altLang="zh-CN" dirty="0"/>
              <a:t>，并将其转换为</a:t>
            </a:r>
            <a:r>
              <a:rPr lang="en-US" altLang="zh-CN" dirty="0"/>
              <a:t>DFA</a:t>
            </a:r>
            <a:r>
              <a:rPr lang="zh-CN" altLang="zh-CN" dirty="0"/>
              <a:t>，如能化简，则进行最小化处理。</a:t>
            </a:r>
            <a:endParaRPr lang="zh-CN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{</a:t>
            </a:r>
            <a:r>
              <a:rPr lang="en-US" altLang="zh-CN" i="1" dirty="0"/>
              <a:t>x | x</a:t>
            </a:r>
            <a:r>
              <a:rPr lang="zh-CN" altLang="zh-CN" dirty="0"/>
              <a:t>∈</a:t>
            </a:r>
            <a:r>
              <a:rPr lang="en-US" altLang="zh-CN" dirty="0"/>
              <a:t>{0, 1}</a:t>
            </a:r>
            <a:r>
              <a:rPr lang="en-US" altLang="zh-CN" baseline="30000" dirty="0"/>
              <a:t>+</a:t>
            </a:r>
            <a:r>
              <a:rPr lang="zh-CN" altLang="zh-CN" dirty="0"/>
              <a:t>，且</a:t>
            </a:r>
            <a:r>
              <a:rPr lang="en-US" altLang="zh-CN" i="1" dirty="0"/>
              <a:t>x</a:t>
            </a:r>
            <a:r>
              <a:rPr lang="zh-CN" altLang="zh-CN" dirty="0"/>
              <a:t>以</a:t>
            </a:r>
            <a:r>
              <a:rPr lang="en-US" altLang="zh-CN" dirty="0"/>
              <a:t>1</a:t>
            </a:r>
            <a:r>
              <a:rPr lang="zh-CN" altLang="zh-CN" dirty="0"/>
              <a:t>开头、以</a:t>
            </a:r>
            <a:r>
              <a:rPr lang="en-US" altLang="zh-CN" dirty="0"/>
              <a:t>101</a:t>
            </a:r>
            <a:r>
              <a:rPr lang="zh-CN" altLang="zh-CN" dirty="0"/>
              <a:t>结尾</a:t>
            </a:r>
            <a:r>
              <a:rPr lang="en-US" altLang="zh-CN" dirty="0"/>
              <a:t>}</a:t>
            </a:r>
            <a:endParaRPr lang="en-US" altLang="zh-CN" dirty="0"/>
          </a:p>
          <a:p>
            <a:r>
              <a:rPr kumimoji="1" lang="zh-CN" altLang="en-US" dirty="0"/>
              <a:t>正规式</a:t>
            </a:r>
            <a:r>
              <a:rPr kumimoji="1" lang="en-US" altLang="zh-CN" dirty="0"/>
              <a:t>:</a:t>
            </a:r>
            <a:r>
              <a:rPr lang="en-US" altLang="zh-CN" dirty="0"/>
              <a:t> (1(0|1)*| ε)101</a:t>
            </a:r>
            <a:endParaRPr lang="en-US" altLang="zh-CN" dirty="0"/>
          </a:p>
          <a:p>
            <a:r>
              <a:rPr kumimoji="1" lang="en-US" altLang="zh-CN" dirty="0"/>
              <a:t>NFA:</a:t>
            </a:r>
            <a:endParaRPr kumimoji="1"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grpSp>
        <p:nvGrpSpPr>
          <p:cNvPr id="94" name="组合 93"/>
          <p:cNvGrpSpPr/>
          <p:nvPr/>
        </p:nvGrpSpPr>
        <p:grpSpPr>
          <a:xfrm>
            <a:off x="4151784" y="2204864"/>
            <a:ext cx="6712281" cy="2082798"/>
            <a:chOff x="4397289" y="2126218"/>
            <a:chExt cx="6712281" cy="2082798"/>
          </a:xfrm>
        </p:grpSpPr>
        <p:sp>
          <p:nvSpPr>
            <p:cNvPr id="13" name="矩形 12"/>
            <p:cNvSpPr/>
            <p:nvPr/>
          </p:nvSpPr>
          <p:spPr>
            <a:xfrm>
              <a:off x="6298455" y="2126218"/>
              <a:ext cx="37972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1</a:t>
              </a:r>
              <a:endParaRPr lang="zh-CN" altLang="en-US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93" name="组合 92"/>
            <p:cNvGrpSpPr/>
            <p:nvPr/>
          </p:nvGrpSpPr>
          <p:grpSpPr>
            <a:xfrm>
              <a:off x="4397289" y="2716699"/>
              <a:ext cx="6712281" cy="1492317"/>
              <a:chOff x="4397289" y="2716699"/>
              <a:chExt cx="6712281" cy="1492317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6453807" y="3459227"/>
                <a:ext cx="37972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b="1" kern="0" dirty="0">
                    <a:solidFill>
                      <a:prstClr val="black"/>
                    </a:solidFill>
                    <a:latin typeface="Times New Roman" panose="02020603050405020304" charset="0"/>
                    <a:ea typeface="华文新魏" panose="02010800040101010101" pitchFamily="2" charset="-122"/>
                    <a:cs typeface="Times New Roman" panose="02020603050405020304" charset="0"/>
                  </a:rPr>
                  <a:t>0</a:t>
                </a:r>
                <a:endParaRPr lang="zh-CN" altLang="en-US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 bwMode="auto">
              <a:xfrm>
                <a:off x="7119222" y="2950145"/>
                <a:ext cx="511461" cy="643716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latin typeface="Times New Roman" panose="02020603050405020304" charset="0"/>
                    <a:cs typeface="Times New Roman" panose="02020603050405020304" charset="0"/>
                  </a:rPr>
                  <a:t>C</a:t>
                </a:r>
                <a:endParaRPr lang="zh-CN" altLang="en-US" sz="2400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 bwMode="auto">
              <a:xfrm>
                <a:off x="6036375" y="2950145"/>
                <a:ext cx="511461" cy="643716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latin typeface="Times New Roman" panose="02020603050405020304" charset="0"/>
                    <a:cs typeface="Times New Roman" panose="02020603050405020304" charset="0"/>
                  </a:rPr>
                  <a:t>B</a:t>
                </a:r>
                <a:endParaRPr lang="zh-CN" altLang="en-US" sz="2400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21" name="直接箭头连接符 32"/>
              <p:cNvCxnSpPr>
                <a:stCxn id="20" idx="6"/>
                <a:endCxn id="14" idx="2"/>
              </p:cNvCxnSpPr>
              <p:nvPr/>
            </p:nvCxnSpPr>
            <p:spPr bwMode="auto">
              <a:xfrm>
                <a:off x="6547837" y="3272003"/>
                <a:ext cx="571385" cy="0"/>
              </a:xfrm>
              <a:prstGeom prst="straightConnector1">
                <a:avLst/>
              </a:prstGeom>
              <a:gradFill rotWithShape="0">
                <a:gsLst>
                  <a:gs pos="0">
                    <a:srgbClr val="A50021"/>
                  </a:gs>
                  <a:gs pos="100000">
                    <a:schemeClr val="tx1"/>
                  </a:gs>
                </a:gsLst>
                <a:lin ang="0" scaled="1"/>
              </a:gra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sp>
            <p:nvSpPr>
              <p:cNvPr id="22" name="椭圆 21"/>
              <p:cNvSpPr/>
              <p:nvPr/>
            </p:nvSpPr>
            <p:spPr bwMode="auto">
              <a:xfrm>
                <a:off x="4888541" y="2950145"/>
                <a:ext cx="511461" cy="643716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latin typeface="Times New Roman" panose="02020603050405020304" charset="0"/>
                    <a:cs typeface="Times New Roman" panose="02020603050405020304" charset="0"/>
                  </a:rPr>
                  <a:t>A</a:t>
                </a:r>
                <a:endParaRPr lang="zh-CN" altLang="en-US" sz="2400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23" name="直接箭头连接符 40"/>
              <p:cNvCxnSpPr>
                <a:stCxn id="22" idx="6"/>
                <a:endCxn id="20" idx="2"/>
              </p:cNvCxnSpPr>
              <p:nvPr/>
            </p:nvCxnSpPr>
            <p:spPr bwMode="auto">
              <a:xfrm>
                <a:off x="5400003" y="3272003"/>
                <a:ext cx="636373" cy="0"/>
              </a:xfrm>
              <a:prstGeom prst="straightConnector1">
                <a:avLst/>
              </a:prstGeom>
              <a:gradFill rotWithShape="0">
                <a:gsLst>
                  <a:gs pos="0">
                    <a:srgbClr val="A50021"/>
                  </a:gs>
                  <a:gs pos="100000">
                    <a:schemeClr val="tx1"/>
                  </a:gs>
                </a:gsLst>
                <a:lin ang="0" scaled="1"/>
              </a:gra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sp>
            <p:nvSpPr>
              <p:cNvPr id="24" name="椭圆 23"/>
              <p:cNvSpPr/>
              <p:nvPr/>
            </p:nvSpPr>
            <p:spPr bwMode="auto">
              <a:xfrm>
                <a:off x="10598109" y="2983260"/>
                <a:ext cx="511461" cy="643716"/>
              </a:xfrm>
              <a:prstGeom prst="ellipse">
                <a:avLst/>
              </a:prstGeom>
              <a:noFill/>
              <a:ln w="104775" cap="flat" cmpd="dbl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latin typeface="Times New Roman" panose="02020603050405020304" charset="0"/>
                    <a:cs typeface="Times New Roman" panose="02020603050405020304" charset="0"/>
                  </a:rPr>
                  <a:t>F</a:t>
                </a:r>
                <a:endParaRPr lang="zh-CN" altLang="en-US" sz="2400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26" name="直接箭头连接符 48"/>
              <p:cNvCxnSpPr>
                <a:stCxn id="43" idx="6"/>
                <a:endCxn id="24" idx="2"/>
              </p:cNvCxnSpPr>
              <p:nvPr/>
            </p:nvCxnSpPr>
            <p:spPr bwMode="auto">
              <a:xfrm>
                <a:off x="9938636" y="3292713"/>
                <a:ext cx="659474" cy="12405"/>
              </a:xfrm>
              <a:prstGeom prst="straightConnector1">
                <a:avLst/>
              </a:prstGeom>
              <a:gradFill rotWithShape="0">
                <a:gsLst>
                  <a:gs pos="0">
                    <a:srgbClr val="A50021"/>
                  </a:gs>
                  <a:gs pos="100000">
                    <a:schemeClr val="tx1"/>
                  </a:gs>
                </a:gsLst>
                <a:lin ang="0" scaled="1"/>
              </a:gra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sp>
            <p:nvSpPr>
              <p:cNvPr id="28" name="矩形 27"/>
              <p:cNvSpPr/>
              <p:nvPr/>
            </p:nvSpPr>
            <p:spPr>
              <a:xfrm>
                <a:off x="5528328" y="2716699"/>
                <a:ext cx="37972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b="1" kern="0" dirty="0">
                    <a:solidFill>
                      <a:prstClr val="black"/>
                    </a:solidFill>
                    <a:latin typeface="Times New Roman" panose="02020603050405020304" charset="0"/>
                    <a:ea typeface="华文新魏" panose="02010800040101010101" pitchFamily="2" charset="-122"/>
                    <a:cs typeface="Times New Roman" panose="02020603050405020304" charset="0"/>
                  </a:rPr>
                  <a:t>1</a:t>
                </a:r>
                <a:endParaRPr lang="zh-CN" altLang="en-US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6601811" y="2758378"/>
                <a:ext cx="35915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dirty="0">
                    <a:latin typeface="Times New Roman" panose="02020603050405020304" charset="0"/>
                    <a:cs typeface="Times New Roman" panose="02020603050405020304" charset="0"/>
                  </a:rPr>
                  <a:t>ε</a:t>
                </a:r>
                <a:endParaRPr lang="zh-CN" altLang="en-US" sz="3200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10038766" y="2720343"/>
                <a:ext cx="37972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b="1" kern="0" dirty="0">
                    <a:solidFill>
                      <a:prstClr val="black"/>
                    </a:solidFill>
                    <a:latin typeface="Times New Roman" panose="02020603050405020304" charset="0"/>
                    <a:ea typeface="华文新魏" panose="02010800040101010101" pitchFamily="2" charset="-122"/>
                    <a:cs typeface="Times New Roman" panose="02020603050405020304" charset="0"/>
                  </a:rPr>
                  <a:t>1</a:t>
                </a:r>
                <a:endParaRPr lang="zh-CN" altLang="en-US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36" name="直接箭头连接符 64"/>
              <p:cNvCxnSpPr>
                <a:endCxn id="22" idx="2"/>
              </p:cNvCxnSpPr>
              <p:nvPr/>
            </p:nvCxnSpPr>
            <p:spPr bwMode="auto">
              <a:xfrm>
                <a:off x="4397289" y="3272003"/>
                <a:ext cx="491252" cy="0"/>
              </a:xfrm>
              <a:prstGeom prst="straightConnector1">
                <a:avLst/>
              </a:prstGeom>
              <a:gradFill rotWithShape="0">
                <a:gsLst>
                  <a:gs pos="0">
                    <a:srgbClr val="A50021"/>
                  </a:gs>
                  <a:gs pos="100000">
                    <a:schemeClr val="tx1"/>
                  </a:gs>
                </a:gsLst>
                <a:lin ang="0" scaled="1"/>
              </a:gra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39" name="曲线连接符 38"/>
              <p:cNvCxnSpPr>
                <a:stCxn id="20" idx="4"/>
                <a:endCxn id="20" idx="5"/>
              </p:cNvCxnSpPr>
              <p:nvPr/>
            </p:nvCxnSpPr>
            <p:spPr bwMode="auto">
              <a:xfrm rot="5400000" flipH="1" flipV="1">
                <a:off x="6335385" y="3456312"/>
                <a:ext cx="94270" cy="180828"/>
              </a:xfrm>
              <a:prstGeom prst="curvedConnector3">
                <a:avLst>
                  <a:gd name="adj1" fmla="val -412006"/>
                </a:avLst>
              </a:prstGeom>
              <a:gradFill rotWithShape="0">
                <a:gsLst>
                  <a:gs pos="0">
                    <a:srgbClr val="A50021"/>
                  </a:gs>
                  <a:gs pos="100000">
                    <a:schemeClr val="tx1"/>
                  </a:gs>
                </a:gsLst>
                <a:lin ang="0" scaled="1"/>
              </a:gra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/>
              </a:ln>
              <a:effectLst/>
            </p:spPr>
          </p:cxnSp>
          <p:sp>
            <p:nvSpPr>
              <p:cNvPr id="42" name="椭圆 41"/>
              <p:cNvSpPr/>
              <p:nvPr/>
            </p:nvSpPr>
            <p:spPr bwMode="auto">
              <a:xfrm>
                <a:off x="8256240" y="2996952"/>
                <a:ext cx="511461" cy="576064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latin typeface="Times New Roman" panose="02020603050405020304" charset="0"/>
                    <a:cs typeface="Times New Roman" panose="02020603050405020304" charset="0"/>
                  </a:rPr>
                  <a:t>D</a:t>
                </a:r>
                <a:endParaRPr lang="zh-CN" altLang="en-US" sz="2400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43" name="椭圆 42"/>
              <p:cNvSpPr/>
              <p:nvPr/>
            </p:nvSpPr>
            <p:spPr bwMode="auto">
              <a:xfrm>
                <a:off x="9427175" y="3004681"/>
                <a:ext cx="511461" cy="576064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latin typeface="Times New Roman" panose="02020603050405020304" charset="0"/>
                    <a:cs typeface="Times New Roman" panose="02020603050405020304" charset="0"/>
                  </a:rPr>
                  <a:t>E</a:t>
                </a:r>
                <a:endParaRPr lang="zh-CN" altLang="en-US" sz="2400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44" name="直接箭头连接符 10"/>
              <p:cNvCxnSpPr>
                <a:stCxn id="42" idx="6"/>
                <a:endCxn id="43" idx="2"/>
              </p:cNvCxnSpPr>
              <p:nvPr/>
            </p:nvCxnSpPr>
            <p:spPr bwMode="auto">
              <a:xfrm>
                <a:off x="8767701" y="3284984"/>
                <a:ext cx="659474" cy="7729"/>
              </a:xfrm>
              <a:prstGeom prst="straightConnector1">
                <a:avLst/>
              </a:prstGeom>
              <a:gradFill rotWithShape="0">
                <a:gsLst>
                  <a:gs pos="0">
                    <a:srgbClr val="A50021"/>
                  </a:gs>
                  <a:gs pos="100000">
                    <a:schemeClr val="tx1"/>
                  </a:gs>
                </a:gsLst>
                <a:lin ang="0" scaled="1"/>
              </a:gra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sp>
            <p:nvSpPr>
              <p:cNvPr id="45" name="矩形 44"/>
              <p:cNvSpPr/>
              <p:nvPr/>
            </p:nvSpPr>
            <p:spPr>
              <a:xfrm>
                <a:off x="8885226" y="2757280"/>
                <a:ext cx="37972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b="1" kern="0" dirty="0">
                    <a:solidFill>
                      <a:prstClr val="black"/>
                    </a:solidFill>
                    <a:latin typeface="Times New Roman" panose="02020603050405020304" charset="0"/>
                    <a:ea typeface="华文新魏" panose="02010800040101010101" pitchFamily="2" charset="-122"/>
                    <a:cs typeface="Times New Roman" panose="02020603050405020304" charset="0"/>
                  </a:rPr>
                  <a:t>0</a:t>
                </a:r>
                <a:endParaRPr lang="zh-CN" altLang="en-US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47" name="直接箭头连接符 18"/>
              <p:cNvCxnSpPr>
                <a:stCxn id="14" idx="6"/>
                <a:endCxn id="42" idx="2"/>
              </p:cNvCxnSpPr>
              <p:nvPr/>
            </p:nvCxnSpPr>
            <p:spPr bwMode="auto">
              <a:xfrm>
                <a:off x="7630683" y="3272003"/>
                <a:ext cx="625557" cy="12981"/>
              </a:xfrm>
              <a:prstGeom prst="straightConnector1">
                <a:avLst/>
              </a:prstGeom>
              <a:gradFill rotWithShape="0">
                <a:gsLst>
                  <a:gs pos="0">
                    <a:srgbClr val="A50021"/>
                  </a:gs>
                  <a:gs pos="100000">
                    <a:schemeClr val="tx1"/>
                  </a:gs>
                </a:gsLst>
                <a:lin ang="0" scaled="1"/>
              </a:gra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sp>
            <p:nvSpPr>
              <p:cNvPr id="53" name="矩形 52"/>
              <p:cNvSpPr/>
              <p:nvPr/>
            </p:nvSpPr>
            <p:spPr>
              <a:xfrm>
                <a:off x="7760492" y="2722720"/>
                <a:ext cx="37972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b="1" kern="0" dirty="0">
                    <a:solidFill>
                      <a:prstClr val="black"/>
                    </a:solidFill>
                    <a:latin typeface="Times New Roman" panose="02020603050405020304" charset="0"/>
                    <a:ea typeface="华文新魏" panose="02010800040101010101" pitchFamily="2" charset="-122"/>
                    <a:cs typeface="Times New Roman" panose="02020603050405020304" charset="0"/>
                  </a:rPr>
                  <a:t>1</a:t>
                </a:r>
                <a:endParaRPr lang="zh-CN" altLang="en-US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63" name="曲线连接符 38"/>
              <p:cNvCxnSpPr>
                <a:stCxn id="22" idx="4"/>
                <a:endCxn id="14" idx="4"/>
              </p:cNvCxnSpPr>
              <p:nvPr/>
            </p:nvCxnSpPr>
            <p:spPr bwMode="auto">
              <a:xfrm rot="16200000" flipH="1">
                <a:off x="6259612" y="2478520"/>
                <a:ext cx="12700" cy="2230681"/>
              </a:xfrm>
              <a:prstGeom prst="curvedConnector3">
                <a:avLst>
                  <a:gd name="adj1" fmla="val 5085441"/>
                </a:avLst>
              </a:prstGeom>
              <a:gradFill rotWithShape="0">
                <a:gsLst>
                  <a:gs pos="0">
                    <a:srgbClr val="A50021"/>
                  </a:gs>
                  <a:gs pos="100000">
                    <a:schemeClr val="tx1"/>
                  </a:gs>
                </a:gsLst>
                <a:lin ang="0" scaled="1"/>
              </a:gra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/>
              </a:ln>
              <a:effectLst/>
            </p:spPr>
          </p:cxnSp>
          <p:sp>
            <p:nvSpPr>
              <p:cNvPr id="64" name="矩形 63"/>
              <p:cNvSpPr/>
              <p:nvPr/>
            </p:nvSpPr>
            <p:spPr>
              <a:xfrm>
                <a:off x="5603502" y="3624241"/>
                <a:ext cx="34849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dirty="0">
                    <a:latin typeface="Times New Roman" panose="02020603050405020304" charset="0"/>
                    <a:cs typeface="Times New Roman" panose="02020603050405020304" charset="0"/>
                  </a:rPr>
                  <a:t>ε</a:t>
                </a:r>
                <a:endParaRPr lang="zh-CN" altLang="en-US" sz="3200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79" name="曲线连接符 38"/>
              <p:cNvCxnSpPr>
                <a:stCxn id="20" idx="1"/>
                <a:endCxn id="20" idx="7"/>
              </p:cNvCxnSpPr>
              <p:nvPr/>
            </p:nvCxnSpPr>
            <p:spPr bwMode="auto">
              <a:xfrm rot="5400000" flipH="1" flipV="1">
                <a:off x="6292105" y="2863587"/>
                <a:ext cx="12700" cy="361657"/>
              </a:xfrm>
              <a:prstGeom prst="curvedConnector3">
                <a:avLst>
                  <a:gd name="adj1" fmla="val 4849079"/>
                </a:avLst>
              </a:prstGeom>
              <a:gradFill rotWithShape="0">
                <a:gsLst>
                  <a:gs pos="0">
                    <a:srgbClr val="A50021"/>
                  </a:gs>
                  <a:gs pos="100000">
                    <a:schemeClr val="tx1"/>
                  </a:gs>
                </a:gsLst>
                <a:lin ang="0" scaled="1"/>
              </a:gra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/>
              </a:ln>
              <a:effectLst/>
            </p:spPr>
          </p:cxn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5" name="TextBox 1"/>
          <p:cNvSpPr txBox="1"/>
          <p:nvPr/>
        </p:nvSpPr>
        <p:spPr>
          <a:xfrm>
            <a:off x="51619" y="297903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子集法</a:t>
            </a:r>
            <a:endParaRPr lang="zh-CN" altLang="en-US" sz="32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010173" y="3193844"/>
          <a:ext cx="8548992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60360"/>
                <a:gridCol w="2592288"/>
                <a:gridCol w="3096344"/>
              </a:tblGrid>
              <a:tr h="370840">
                <a:tc>
                  <a:txBody>
                    <a:bodyPr/>
                    <a:lstStyle/>
                    <a:p>
                      <a:endParaRPr lang="zh-CN" altLang="en-US" sz="2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zh-CN" altLang="en-US" sz="2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zh-CN" altLang="en-US" sz="2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{A</a:t>
                      </a:r>
                      <a:r>
                        <a:rPr lang="zh-CN" altLang="en-US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，</a:t>
                      </a:r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C}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{}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{B,C,D}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{B, C, D}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{B,C,E}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{B, C, D</a:t>
                      </a:r>
                      <a:r>
                        <a:rPr lang="en-US" altLang="zh-CN" sz="24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}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{B, C, E}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{B, C}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{B, C, D, F}</a:t>
                      </a:r>
                      <a:r>
                        <a:rPr lang="en-US" altLang="zh-CN" sz="2400" baseline="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{B, C</a:t>
                      </a:r>
                      <a:r>
                        <a:rPr lang="en-US" altLang="zh-CN" sz="24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} 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{B, C}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{B,</a:t>
                      </a:r>
                      <a:r>
                        <a:rPr lang="zh-CN" altLang="en-US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C,</a:t>
                      </a:r>
                      <a:r>
                        <a:rPr lang="zh-CN" altLang="en-US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D}</a:t>
                      </a:r>
                      <a:r>
                        <a:rPr lang="en-US" altLang="zh-CN" sz="2400" baseline="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2400" baseline="0" dirty="0">
                        <a:solidFill>
                          <a:srgbClr val="FF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{B,C, D, F}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{B, C, E}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{B, C, D}</a:t>
                      </a:r>
                      <a:r>
                        <a:rPr lang="en-US" altLang="zh-CN" sz="2400" baseline="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2400" baseline="0" dirty="0">
                        <a:solidFill>
                          <a:srgbClr val="FF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87" name="组合 86"/>
          <p:cNvGrpSpPr/>
          <p:nvPr/>
        </p:nvGrpSpPr>
        <p:grpSpPr>
          <a:xfrm>
            <a:off x="2639616" y="599141"/>
            <a:ext cx="6712281" cy="2082798"/>
            <a:chOff x="4397289" y="2126218"/>
            <a:chExt cx="6712281" cy="2082798"/>
          </a:xfrm>
        </p:grpSpPr>
        <p:sp>
          <p:nvSpPr>
            <p:cNvPr id="88" name="矩形 87"/>
            <p:cNvSpPr/>
            <p:nvPr/>
          </p:nvSpPr>
          <p:spPr>
            <a:xfrm>
              <a:off x="6298455" y="2126218"/>
              <a:ext cx="37972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1</a:t>
              </a:r>
              <a:endParaRPr lang="zh-CN" altLang="en-US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89" name="组合 88"/>
            <p:cNvGrpSpPr/>
            <p:nvPr/>
          </p:nvGrpSpPr>
          <p:grpSpPr>
            <a:xfrm>
              <a:off x="4397289" y="2716699"/>
              <a:ext cx="6712281" cy="1492317"/>
              <a:chOff x="4397289" y="2716699"/>
              <a:chExt cx="6712281" cy="1492317"/>
            </a:xfrm>
          </p:grpSpPr>
          <p:sp>
            <p:nvSpPr>
              <p:cNvPr id="90" name="矩形 89"/>
              <p:cNvSpPr/>
              <p:nvPr/>
            </p:nvSpPr>
            <p:spPr>
              <a:xfrm>
                <a:off x="6453807" y="3459227"/>
                <a:ext cx="37972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b="1" kern="0" dirty="0">
                    <a:solidFill>
                      <a:prstClr val="black"/>
                    </a:solidFill>
                    <a:latin typeface="Times New Roman" panose="02020603050405020304" charset="0"/>
                    <a:ea typeface="华文新魏" panose="02010800040101010101" pitchFamily="2" charset="-122"/>
                    <a:cs typeface="Times New Roman" panose="02020603050405020304" charset="0"/>
                  </a:rPr>
                  <a:t>0</a:t>
                </a:r>
                <a:endParaRPr lang="zh-CN" altLang="en-US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91" name="椭圆 90"/>
              <p:cNvSpPr/>
              <p:nvPr/>
            </p:nvSpPr>
            <p:spPr bwMode="auto">
              <a:xfrm>
                <a:off x="7119222" y="2950145"/>
                <a:ext cx="511461" cy="643716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latin typeface="Times New Roman" panose="02020603050405020304" charset="0"/>
                    <a:cs typeface="Times New Roman" panose="02020603050405020304" charset="0"/>
                  </a:rPr>
                  <a:t>C</a:t>
                </a:r>
                <a:endParaRPr lang="zh-CN" altLang="en-US" sz="2400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92" name="椭圆 91"/>
              <p:cNvSpPr/>
              <p:nvPr/>
            </p:nvSpPr>
            <p:spPr bwMode="auto">
              <a:xfrm>
                <a:off x="6036375" y="2950145"/>
                <a:ext cx="511461" cy="643716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latin typeface="Times New Roman" panose="02020603050405020304" charset="0"/>
                    <a:cs typeface="Times New Roman" panose="02020603050405020304" charset="0"/>
                  </a:rPr>
                  <a:t>B</a:t>
                </a:r>
                <a:endParaRPr lang="zh-CN" altLang="en-US" sz="2400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93" name="直接箭头连接符 32"/>
              <p:cNvCxnSpPr>
                <a:stCxn id="92" idx="6"/>
                <a:endCxn id="91" idx="2"/>
              </p:cNvCxnSpPr>
              <p:nvPr/>
            </p:nvCxnSpPr>
            <p:spPr bwMode="auto">
              <a:xfrm>
                <a:off x="6547837" y="3272003"/>
                <a:ext cx="571385" cy="0"/>
              </a:xfrm>
              <a:prstGeom prst="straightConnector1">
                <a:avLst/>
              </a:prstGeom>
              <a:gradFill rotWithShape="0">
                <a:gsLst>
                  <a:gs pos="0">
                    <a:srgbClr val="A50021"/>
                  </a:gs>
                  <a:gs pos="100000">
                    <a:schemeClr val="tx1"/>
                  </a:gs>
                </a:gsLst>
                <a:lin ang="0" scaled="1"/>
              </a:gra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sp>
            <p:nvSpPr>
              <p:cNvPr id="94" name="椭圆 93"/>
              <p:cNvSpPr/>
              <p:nvPr/>
            </p:nvSpPr>
            <p:spPr bwMode="auto">
              <a:xfrm>
                <a:off x="4888541" y="2950145"/>
                <a:ext cx="511461" cy="643716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latin typeface="Times New Roman" panose="02020603050405020304" charset="0"/>
                    <a:cs typeface="Times New Roman" panose="02020603050405020304" charset="0"/>
                  </a:rPr>
                  <a:t>A</a:t>
                </a:r>
                <a:endParaRPr lang="zh-CN" altLang="en-US" sz="2400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95" name="直接箭头连接符 40"/>
              <p:cNvCxnSpPr>
                <a:stCxn id="94" idx="6"/>
                <a:endCxn id="92" idx="2"/>
              </p:cNvCxnSpPr>
              <p:nvPr/>
            </p:nvCxnSpPr>
            <p:spPr bwMode="auto">
              <a:xfrm>
                <a:off x="5400003" y="3272003"/>
                <a:ext cx="636373" cy="0"/>
              </a:xfrm>
              <a:prstGeom prst="straightConnector1">
                <a:avLst/>
              </a:prstGeom>
              <a:gradFill rotWithShape="0">
                <a:gsLst>
                  <a:gs pos="0">
                    <a:srgbClr val="A50021"/>
                  </a:gs>
                  <a:gs pos="100000">
                    <a:schemeClr val="tx1"/>
                  </a:gs>
                </a:gsLst>
                <a:lin ang="0" scaled="1"/>
              </a:gra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sp>
            <p:nvSpPr>
              <p:cNvPr id="96" name="椭圆 95"/>
              <p:cNvSpPr/>
              <p:nvPr/>
            </p:nvSpPr>
            <p:spPr bwMode="auto">
              <a:xfrm>
                <a:off x="10598109" y="2983260"/>
                <a:ext cx="511461" cy="643716"/>
              </a:xfrm>
              <a:prstGeom prst="ellipse">
                <a:avLst/>
              </a:prstGeom>
              <a:noFill/>
              <a:ln w="104775" cap="flat" cmpd="dbl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latin typeface="Times New Roman" panose="02020603050405020304" charset="0"/>
                    <a:cs typeface="Times New Roman" panose="02020603050405020304" charset="0"/>
                  </a:rPr>
                  <a:t>F</a:t>
                </a:r>
                <a:endParaRPr lang="zh-CN" altLang="en-US" sz="2400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97" name="直接箭头连接符 48"/>
              <p:cNvCxnSpPr>
                <a:stCxn id="104" idx="6"/>
                <a:endCxn id="96" idx="2"/>
              </p:cNvCxnSpPr>
              <p:nvPr/>
            </p:nvCxnSpPr>
            <p:spPr bwMode="auto">
              <a:xfrm>
                <a:off x="9938636" y="3292713"/>
                <a:ext cx="659474" cy="12405"/>
              </a:xfrm>
              <a:prstGeom prst="straightConnector1">
                <a:avLst/>
              </a:prstGeom>
              <a:gradFill rotWithShape="0">
                <a:gsLst>
                  <a:gs pos="0">
                    <a:srgbClr val="A50021"/>
                  </a:gs>
                  <a:gs pos="100000">
                    <a:schemeClr val="tx1"/>
                  </a:gs>
                </a:gsLst>
                <a:lin ang="0" scaled="1"/>
              </a:gra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sp>
            <p:nvSpPr>
              <p:cNvPr id="98" name="矩形 97"/>
              <p:cNvSpPr/>
              <p:nvPr/>
            </p:nvSpPr>
            <p:spPr>
              <a:xfrm>
                <a:off x="5528328" y="2716699"/>
                <a:ext cx="37972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b="1" kern="0" dirty="0">
                    <a:solidFill>
                      <a:prstClr val="black"/>
                    </a:solidFill>
                    <a:latin typeface="Times New Roman" panose="02020603050405020304" charset="0"/>
                    <a:ea typeface="华文新魏" panose="02010800040101010101" pitchFamily="2" charset="-122"/>
                    <a:cs typeface="Times New Roman" panose="02020603050405020304" charset="0"/>
                  </a:rPr>
                  <a:t>1</a:t>
                </a:r>
                <a:endParaRPr lang="zh-CN" altLang="en-US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6601811" y="2758378"/>
                <a:ext cx="35915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dirty="0">
                    <a:latin typeface="Times New Roman" panose="02020603050405020304" charset="0"/>
                    <a:cs typeface="Times New Roman" panose="02020603050405020304" charset="0"/>
                  </a:rPr>
                  <a:t>ε</a:t>
                </a:r>
                <a:endParaRPr lang="zh-CN" altLang="en-US" sz="3200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10038766" y="2720343"/>
                <a:ext cx="37972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b="1" kern="0" dirty="0">
                    <a:solidFill>
                      <a:prstClr val="black"/>
                    </a:solidFill>
                    <a:latin typeface="Times New Roman" panose="02020603050405020304" charset="0"/>
                    <a:ea typeface="华文新魏" panose="02010800040101010101" pitchFamily="2" charset="-122"/>
                    <a:cs typeface="Times New Roman" panose="02020603050405020304" charset="0"/>
                  </a:rPr>
                  <a:t>1</a:t>
                </a:r>
                <a:endParaRPr lang="zh-CN" altLang="en-US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101" name="直接箭头连接符 64"/>
              <p:cNvCxnSpPr>
                <a:endCxn id="94" idx="2"/>
              </p:cNvCxnSpPr>
              <p:nvPr/>
            </p:nvCxnSpPr>
            <p:spPr bwMode="auto">
              <a:xfrm>
                <a:off x="4397289" y="3272003"/>
                <a:ext cx="491252" cy="0"/>
              </a:xfrm>
              <a:prstGeom prst="straightConnector1">
                <a:avLst/>
              </a:prstGeom>
              <a:gradFill rotWithShape="0">
                <a:gsLst>
                  <a:gs pos="0">
                    <a:srgbClr val="A50021"/>
                  </a:gs>
                  <a:gs pos="100000">
                    <a:schemeClr val="tx1"/>
                  </a:gs>
                </a:gsLst>
                <a:lin ang="0" scaled="1"/>
              </a:gra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102" name="曲线连接符 38"/>
              <p:cNvCxnSpPr>
                <a:stCxn id="92" idx="4"/>
                <a:endCxn id="92" idx="5"/>
              </p:cNvCxnSpPr>
              <p:nvPr/>
            </p:nvCxnSpPr>
            <p:spPr bwMode="auto">
              <a:xfrm rot="5400000" flipH="1" flipV="1">
                <a:off x="6335385" y="3456312"/>
                <a:ext cx="94270" cy="180828"/>
              </a:xfrm>
              <a:prstGeom prst="curvedConnector3">
                <a:avLst>
                  <a:gd name="adj1" fmla="val -412006"/>
                </a:avLst>
              </a:prstGeom>
              <a:gradFill rotWithShape="0">
                <a:gsLst>
                  <a:gs pos="0">
                    <a:srgbClr val="A50021"/>
                  </a:gs>
                  <a:gs pos="100000">
                    <a:schemeClr val="tx1"/>
                  </a:gs>
                </a:gsLst>
                <a:lin ang="0" scaled="1"/>
              </a:gra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/>
              </a:ln>
              <a:effectLst/>
            </p:spPr>
          </p:cxnSp>
          <p:sp>
            <p:nvSpPr>
              <p:cNvPr id="103" name="椭圆 102"/>
              <p:cNvSpPr/>
              <p:nvPr/>
            </p:nvSpPr>
            <p:spPr bwMode="auto">
              <a:xfrm>
                <a:off x="8256240" y="2996952"/>
                <a:ext cx="511461" cy="576064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latin typeface="Times New Roman" panose="02020603050405020304" charset="0"/>
                    <a:cs typeface="Times New Roman" panose="02020603050405020304" charset="0"/>
                  </a:rPr>
                  <a:t>D</a:t>
                </a:r>
                <a:endParaRPr lang="zh-CN" altLang="en-US" sz="2400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04" name="椭圆 103"/>
              <p:cNvSpPr/>
              <p:nvPr/>
            </p:nvSpPr>
            <p:spPr bwMode="auto">
              <a:xfrm>
                <a:off x="9427175" y="3004681"/>
                <a:ext cx="511461" cy="576064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latin typeface="Times New Roman" panose="02020603050405020304" charset="0"/>
                    <a:cs typeface="Times New Roman" panose="02020603050405020304" charset="0"/>
                  </a:rPr>
                  <a:t>E</a:t>
                </a:r>
                <a:endParaRPr lang="zh-CN" altLang="en-US" sz="2400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105" name="直接箭头连接符 10"/>
              <p:cNvCxnSpPr>
                <a:stCxn id="103" idx="6"/>
                <a:endCxn id="104" idx="2"/>
              </p:cNvCxnSpPr>
              <p:nvPr/>
            </p:nvCxnSpPr>
            <p:spPr bwMode="auto">
              <a:xfrm>
                <a:off x="8767701" y="3284984"/>
                <a:ext cx="659474" cy="7729"/>
              </a:xfrm>
              <a:prstGeom prst="straightConnector1">
                <a:avLst/>
              </a:prstGeom>
              <a:gradFill rotWithShape="0">
                <a:gsLst>
                  <a:gs pos="0">
                    <a:srgbClr val="A50021"/>
                  </a:gs>
                  <a:gs pos="100000">
                    <a:schemeClr val="tx1"/>
                  </a:gs>
                </a:gsLst>
                <a:lin ang="0" scaled="1"/>
              </a:gra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sp>
            <p:nvSpPr>
              <p:cNvPr id="106" name="矩形 105"/>
              <p:cNvSpPr/>
              <p:nvPr/>
            </p:nvSpPr>
            <p:spPr>
              <a:xfrm>
                <a:off x="8885226" y="2757280"/>
                <a:ext cx="37972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b="1" kern="0" dirty="0">
                    <a:solidFill>
                      <a:prstClr val="black"/>
                    </a:solidFill>
                    <a:latin typeface="Times New Roman" panose="02020603050405020304" charset="0"/>
                    <a:ea typeface="华文新魏" panose="02010800040101010101" pitchFamily="2" charset="-122"/>
                    <a:cs typeface="Times New Roman" panose="02020603050405020304" charset="0"/>
                  </a:rPr>
                  <a:t>0</a:t>
                </a:r>
                <a:endParaRPr lang="zh-CN" altLang="en-US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107" name="直接箭头连接符 18"/>
              <p:cNvCxnSpPr>
                <a:stCxn id="91" idx="6"/>
                <a:endCxn id="103" idx="2"/>
              </p:cNvCxnSpPr>
              <p:nvPr/>
            </p:nvCxnSpPr>
            <p:spPr bwMode="auto">
              <a:xfrm>
                <a:off x="7630683" y="3272003"/>
                <a:ext cx="625557" cy="12981"/>
              </a:xfrm>
              <a:prstGeom prst="straightConnector1">
                <a:avLst/>
              </a:prstGeom>
              <a:gradFill rotWithShape="0">
                <a:gsLst>
                  <a:gs pos="0">
                    <a:srgbClr val="A50021"/>
                  </a:gs>
                  <a:gs pos="100000">
                    <a:schemeClr val="tx1"/>
                  </a:gs>
                </a:gsLst>
                <a:lin ang="0" scaled="1"/>
              </a:gra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sp>
            <p:nvSpPr>
              <p:cNvPr id="108" name="矩形 107"/>
              <p:cNvSpPr/>
              <p:nvPr/>
            </p:nvSpPr>
            <p:spPr>
              <a:xfrm>
                <a:off x="7760492" y="2722720"/>
                <a:ext cx="37972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b="1" kern="0" dirty="0">
                    <a:solidFill>
                      <a:prstClr val="black"/>
                    </a:solidFill>
                    <a:latin typeface="Times New Roman" panose="02020603050405020304" charset="0"/>
                    <a:ea typeface="华文新魏" panose="02010800040101010101" pitchFamily="2" charset="-122"/>
                    <a:cs typeface="Times New Roman" panose="02020603050405020304" charset="0"/>
                  </a:rPr>
                  <a:t>1</a:t>
                </a:r>
                <a:endParaRPr lang="zh-CN" altLang="en-US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109" name="曲线连接符 38"/>
              <p:cNvCxnSpPr>
                <a:stCxn id="94" idx="4"/>
                <a:endCxn id="91" idx="4"/>
              </p:cNvCxnSpPr>
              <p:nvPr/>
            </p:nvCxnSpPr>
            <p:spPr bwMode="auto">
              <a:xfrm rot="16200000" flipH="1">
                <a:off x="6259612" y="2478520"/>
                <a:ext cx="12700" cy="2230681"/>
              </a:xfrm>
              <a:prstGeom prst="curvedConnector3">
                <a:avLst>
                  <a:gd name="adj1" fmla="val 5085441"/>
                </a:avLst>
              </a:prstGeom>
              <a:gradFill rotWithShape="0">
                <a:gsLst>
                  <a:gs pos="0">
                    <a:srgbClr val="A50021"/>
                  </a:gs>
                  <a:gs pos="100000">
                    <a:schemeClr val="tx1"/>
                  </a:gs>
                </a:gsLst>
                <a:lin ang="0" scaled="1"/>
              </a:gra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/>
              </a:ln>
              <a:effectLst/>
            </p:spPr>
          </p:cxnSp>
          <p:sp>
            <p:nvSpPr>
              <p:cNvPr id="110" name="矩形 109"/>
              <p:cNvSpPr/>
              <p:nvPr/>
            </p:nvSpPr>
            <p:spPr>
              <a:xfrm>
                <a:off x="5603502" y="3624241"/>
                <a:ext cx="34849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dirty="0">
                    <a:latin typeface="Times New Roman" panose="02020603050405020304" charset="0"/>
                    <a:cs typeface="Times New Roman" panose="02020603050405020304" charset="0"/>
                  </a:rPr>
                  <a:t>ε</a:t>
                </a:r>
                <a:endParaRPr lang="zh-CN" altLang="en-US" sz="3200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111" name="曲线连接符 38"/>
              <p:cNvCxnSpPr>
                <a:stCxn id="92" idx="1"/>
                <a:endCxn id="92" idx="7"/>
              </p:cNvCxnSpPr>
              <p:nvPr/>
            </p:nvCxnSpPr>
            <p:spPr bwMode="auto">
              <a:xfrm rot="5400000" flipH="1" flipV="1">
                <a:off x="6292105" y="2863587"/>
                <a:ext cx="12700" cy="361657"/>
              </a:xfrm>
              <a:prstGeom prst="curvedConnector3">
                <a:avLst>
                  <a:gd name="adj1" fmla="val 4849079"/>
                </a:avLst>
              </a:prstGeom>
              <a:gradFill rotWithShape="0">
                <a:gsLst>
                  <a:gs pos="0">
                    <a:srgbClr val="A50021"/>
                  </a:gs>
                  <a:gs pos="100000">
                    <a:schemeClr val="tx1"/>
                  </a:gs>
                </a:gsLst>
                <a:lin ang="0" scaled="1"/>
              </a:gra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/>
              </a:ln>
              <a:effectLst/>
            </p:spPr>
          </p:cxn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5" name="TextBox 1"/>
          <p:cNvSpPr txBox="1"/>
          <p:nvPr/>
        </p:nvSpPr>
        <p:spPr>
          <a:xfrm>
            <a:off x="51619" y="297903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子集法</a:t>
            </a:r>
            <a:endParaRPr lang="zh-CN" altLang="en-US" sz="32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489611" y="3733717"/>
          <a:ext cx="10318208" cy="241291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52312"/>
                <a:gridCol w="3264528"/>
                <a:gridCol w="3601368"/>
              </a:tblGrid>
              <a:tr h="511328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{A</a:t>
                      </a:r>
                      <a:r>
                        <a:rPr lang="zh-CN" altLang="en-US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，</a:t>
                      </a:r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C}  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T0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{}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{B,C,D}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T1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451172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{B, C, D}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T1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{B,C,E}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T2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{B, C, D</a:t>
                      </a:r>
                      <a:r>
                        <a:rPr lang="en-US" altLang="zh-CN" sz="24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} 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T1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451172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{B, C, E}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T2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{B, C}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T3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{B, C, D, F}</a:t>
                      </a:r>
                      <a:r>
                        <a:rPr lang="en-US" altLang="zh-CN" sz="2400" baseline="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T4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451172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{B, C</a:t>
                      </a:r>
                      <a:r>
                        <a:rPr lang="en-US" altLang="zh-CN" sz="24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} 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T3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{B, C}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T3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{B,</a:t>
                      </a:r>
                      <a:r>
                        <a:rPr lang="zh-CN" altLang="en-US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C,</a:t>
                      </a:r>
                      <a:r>
                        <a:rPr lang="zh-CN" altLang="en-US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D}</a:t>
                      </a:r>
                      <a:r>
                        <a:rPr lang="en-US" altLang="zh-CN" sz="2400" baseline="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T1</a:t>
                      </a:r>
                      <a:endParaRPr lang="en-US" altLang="zh-CN" sz="2400" baseline="0" dirty="0">
                        <a:solidFill>
                          <a:srgbClr val="FF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52998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{B,C, D, F}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T4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{B, C, E}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T2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{B, C, D}</a:t>
                      </a:r>
                      <a:r>
                        <a:rPr lang="en-US" altLang="zh-CN" sz="2400" baseline="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T1</a:t>
                      </a:r>
                      <a:endParaRPr lang="en-US" altLang="zh-CN" sz="2400" baseline="0" dirty="0">
                        <a:solidFill>
                          <a:srgbClr val="FF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85" name="组合 84"/>
          <p:cNvGrpSpPr/>
          <p:nvPr/>
        </p:nvGrpSpPr>
        <p:grpSpPr>
          <a:xfrm>
            <a:off x="2567608" y="1046658"/>
            <a:ext cx="6712281" cy="2082798"/>
            <a:chOff x="4397289" y="2126218"/>
            <a:chExt cx="6712281" cy="2082798"/>
          </a:xfrm>
        </p:grpSpPr>
        <p:sp>
          <p:nvSpPr>
            <p:cNvPr id="86" name="矩形 85"/>
            <p:cNvSpPr/>
            <p:nvPr/>
          </p:nvSpPr>
          <p:spPr>
            <a:xfrm>
              <a:off x="6298455" y="2126218"/>
              <a:ext cx="37972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1</a:t>
              </a:r>
              <a:endParaRPr lang="zh-CN" altLang="en-US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4397289" y="2716699"/>
              <a:ext cx="6712281" cy="1492317"/>
              <a:chOff x="4397289" y="2716699"/>
              <a:chExt cx="6712281" cy="1492317"/>
            </a:xfrm>
          </p:grpSpPr>
          <p:sp>
            <p:nvSpPr>
              <p:cNvPr id="88" name="矩形 87"/>
              <p:cNvSpPr/>
              <p:nvPr/>
            </p:nvSpPr>
            <p:spPr>
              <a:xfrm>
                <a:off x="6453807" y="3459227"/>
                <a:ext cx="37972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b="1" kern="0" dirty="0">
                    <a:solidFill>
                      <a:prstClr val="black"/>
                    </a:solidFill>
                    <a:latin typeface="Times New Roman" panose="02020603050405020304" charset="0"/>
                    <a:ea typeface="华文新魏" panose="02010800040101010101" pitchFamily="2" charset="-122"/>
                    <a:cs typeface="Times New Roman" panose="02020603050405020304" charset="0"/>
                  </a:rPr>
                  <a:t>0</a:t>
                </a:r>
                <a:endParaRPr lang="zh-CN" altLang="en-US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89" name="椭圆 88"/>
              <p:cNvSpPr/>
              <p:nvPr/>
            </p:nvSpPr>
            <p:spPr bwMode="auto">
              <a:xfrm>
                <a:off x="7119222" y="2950145"/>
                <a:ext cx="511461" cy="643716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latin typeface="Times New Roman" panose="02020603050405020304" charset="0"/>
                    <a:cs typeface="Times New Roman" panose="02020603050405020304" charset="0"/>
                  </a:rPr>
                  <a:t>C</a:t>
                </a:r>
                <a:endParaRPr lang="zh-CN" altLang="en-US" sz="2400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90" name="椭圆 89"/>
              <p:cNvSpPr/>
              <p:nvPr/>
            </p:nvSpPr>
            <p:spPr bwMode="auto">
              <a:xfrm>
                <a:off x="6036375" y="2950145"/>
                <a:ext cx="511461" cy="643716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latin typeface="Times New Roman" panose="02020603050405020304" charset="0"/>
                    <a:cs typeface="Times New Roman" panose="02020603050405020304" charset="0"/>
                  </a:rPr>
                  <a:t>B</a:t>
                </a:r>
                <a:endParaRPr lang="zh-CN" altLang="en-US" sz="2400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91" name="直接箭头连接符 32"/>
              <p:cNvCxnSpPr>
                <a:stCxn id="90" idx="6"/>
                <a:endCxn id="89" idx="2"/>
              </p:cNvCxnSpPr>
              <p:nvPr/>
            </p:nvCxnSpPr>
            <p:spPr bwMode="auto">
              <a:xfrm>
                <a:off x="6547837" y="3272003"/>
                <a:ext cx="571385" cy="0"/>
              </a:xfrm>
              <a:prstGeom prst="straightConnector1">
                <a:avLst/>
              </a:prstGeom>
              <a:gradFill rotWithShape="0">
                <a:gsLst>
                  <a:gs pos="0">
                    <a:srgbClr val="A50021"/>
                  </a:gs>
                  <a:gs pos="100000">
                    <a:schemeClr val="tx1"/>
                  </a:gs>
                </a:gsLst>
                <a:lin ang="0" scaled="1"/>
              </a:gra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sp>
            <p:nvSpPr>
              <p:cNvPr id="92" name="椭圆 91"/>
              <p:cNvSpPr/>
              <p:nvPr/>
            </p:nvSpPr>
            <p:spPr bwMode="auto">
              <a:xfrm>
                <a:off x="4888541" y="2950145"/>
                <a:ext cx="511461" cy="643716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latin typeface="Times New Roman" panose="02020603050405020304" charset="0"/>
                    <a:cs typeface="Times New Roman" panose="02020603050405020304" charset="0"/>
                  </a:rPr>
                  <a:t>A</a:t>
                </a:r>
                <a:endParaRPr lang="zh-CN" altLang="en-US" sz="2400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93" name="直接箭头连接符 40"/>
              <p:cNvCxnSpPr>
                <a:stCxn id="92" idx="6"/>
                <a:endCxn id="90" idx="2"/>
              </p:cNvCxnSpPr>
              <p:nvPr/>
            </p:nvCxnSpPr>
            <p:spPr bwMode="auto">
              <a:xfrm>
                <a:off x="5400003" y="3272003"/>
                <a:ext cx="636373" cy="0"/>
              </a:xfrm>
              <a:prstGeom prst="straightConnector1">
                <a:avLst/>
              </a:prstGeom>
              <a:gradFill rotWithShape="0">
                <a:gsLst>
                  <a:gs pos="0">
                    <a:srgbClr val="A50021"/>
                  </a:gs>
                  <a:gs pos="100000">
                    <a:schemeClr val="tx1"/>
                  </a:gs>
                </a:gsLst>
                <a:lin ang="0" scaled="1"/>
              </a:gra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sp>
            <p:nvSpPr>
              <p:cNvPr id="94" name="椭圆 93"/>
              <p:cNvSpPr/>
              <p:nvPr/>
            </p:nvSpPr>
            <p:spPr bwMode="auto">
              <a:xfrm>
                <a:off x="10598109" y="2983260"/>
                <a:ext cx="511461" cy="643716"/>
              </a:xfrm>
              <a:prstGeom prst="ellipse">
                <a:avLst/>
              </a:prstGeom>
              <a:noFill/>
              <a:ln w="104775" cap="flat" cmpd="dbl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latin typeface="Times New Roman" panose="02020603050405020304" charset="0"/>
                    <a:cs typeface="Times New Roman" panose="02020603050405020304" charset="0"/>
                  </a:rPr>
                  <a:t>F</a:t>
                </a:r>
                <a:endParaRPr lang="zh-CN" altLang="en-US" sz="2400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95" name="直接箭头连接符 48"/>
              <p:cNvCxnSpPr>
                <a:stCxn id="102" idx="6"/>
                <a:endCxn id="94" idx="2"/>
              </p:cNvCxnSpPr>
              <p:nvPr/>
            </p:nvCxnSpPr>
            <p:spPr bwMode="auto">
              <a:xfrm>
                <a:off x="9938636" y="3292713"/>
                <a:ext cx="659474" cy="12405"/>
              </a:xfrm>
              <a:prstGeom prst="straightConnector1">
                <a:avLst/>
              </a:prstGeom>
              <a:gradFill rotWithShape="0">
                <a:gsLst>
                  <a:gs pos="0">
                    <a:srgbClr val="A50021"/>
                  </a:gs>
                  <a:gs pos="100000">
                    <a:schemeClr val="tx1"/>
                  </a:gs>
                </a:gsLst>
                <a:lin ang="0" scaled="1"/>
              </a:gra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sp>
            <p:nvSpPr>
              <p:cNvPr id="96" name="矩形 95"/>
              <p:cNvSpPr/>
              <p:nvPr/>
            </p:nvSpPr>
            <p:spPr>
              <a:xfrm>
                <a:off x="5528328" y="2716699"/>
                <a:ext cx="37972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b="1" kern="0" dirty="0">
                    <a:solidFill>
                      <a:prstClr val="black"/>
                    </a:solidFill>
                    <a:latin typeface="Times New Roman" panose="02020603050405020304" charset="0"/>
                    <a:ea typeface="华文新魏" panose="02010800040101010101" pitchFamily="2" charset="-122"/>
                    <a:cs typeface="Times New Roman" panose="02020603050405020304" charset="0"/>
                  </a:rPr>
                  <a:t>1</a:t>
                </a:r>
                <a:endParaRPr lang="zh-CN" altLang="en-US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6601811" y="2758378"/>
                <a:ext cx="35915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dirty="0">
                    <a:latin typeface="Times New Roman" panose="02020603050405020304" charset="0"/>
                    <a:cs typeface="Times New Roman" panose="02020603050405020304" charset="0"/>
                  </a:rPr>
                  <a:t>ε</a:t>
                </a:r>
                <a:endParaRPr lang="zh-CN" altLang="en-US" sz="3200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10038766" y="2720343"/>
                <a:ext cx="37972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b="1" kern="0" dirty="0">
                    <a:solidFill>
                      <a:prstClr val="black"/>
                    </a:solidFill>
                    <a:latin typeface="Times New Roman" panose="02020603050405020304" charset="0"/>
                    <a:ea typeface="华文新魏" panose="02010800040101010101" pitchFamily="2" charset="-122"/>
                    <a:cs typeface="Times New Roman" panose="02020603050405020304" charset="0"/>
                  </a:rPr>
                  <a:t>1</a:t>
                </a:r>
                <a:endParaRPr lang="zh-CN" altLang="en-US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99" name="直接箭头连接符 64"/>
              <p:cNvCxnSpPr>
                <a:endCxn id="92" idx="2"/>
              </p:cNvCxnSpPr>
              <p:nvPr/>
            </p:nvCxnSpPr>
            <p:spPr bwMode="auto">
              <a:xfrm>
                <a:off x="4397289" y="3272003"/>
                <a:ext cx="491252" cy="0"/>
              </a:xfrm>
              <a:prstGeom prst="straightConnector1">
                <a:avLst/>
              </a:prstGeom>
              <a:gradFill rotWithShape="0">
                <a:gsLst>
                  <a:gs pos="0">
                    <a:srgbClr val="A50021"/>
                  </a:gs>
                  <a:gs pos="100000">
                    <a:schemeClr val="tx1"/>
                  </a:gs>
                </a:gsLst>
                <a:lin ang="0" scaled="1"/>
              </a:gra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100" name="曲线连接符 38"/>
              <p:cNvCxnSpPr>
                <a:stCxn id="90" idx="4"/>
                <a:endCxn id="90" idx="5"/>
              </p:cNvCxnSpPr>
              <p:nvPr/>
            </p:nvCxnSpPr>
            <p:spPr bwMode="auto">
              <a:xfrm rot="5400000" flipH="1" flipV="1">
                <a:off x="6335385" y="3456312"/>
                <a:ext cx="94270" cy="180828"/>
              </a:xfrm>
              <a:prstGeom prst="curvedConnector3">
                <a:avLst>
                  <a:gd name="adj1" fmla="val -412006"/>
                </a:avLst>
              </a:prstGeom>
              <a:gradFill rotWithShape="0">
                <a:gsLst>
                  <a:gs pos="0">
                    <a:srgbClr val="A50021"/>
                  </a:gs>
                  <a:gs pos="100000">
                    <a:schemeClr val="tx1"/>
                  </a:gs>
                </a:gsLst>
                <a:lin ang="0" scaled="1"/>
              </a:gra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/>
              </a:ln>
              <a:effectLst/>
            </p:spPr>
          </p:cxnSp>
          <p:sp>
            <p:nvSpPr>
              <p:cNvPr id="101" name="椭圆 100"/>
              <p:cNvSpPr/>
              <p:nvPr/>
            </p:nvSpPr>
            <p:spPr bwMode="auto">
              <a:xfrm>
                <a:off x="8256240" y="2996952"/>
                <a:ext cx="511461" cy="576064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latin typeface="Times New Roman" panose="02020603050405020304" charset="0"/>
                    <a:cs typeface="Times New Roman" panose="02020603050405020304" charset="0"/>
                  </a:rPr>
                  <a:t>D</a:t>
                </a:r>
                <a:endParaRPr lang="zh-CN" altLang="en-US" sz="2400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02" name="椭圆 101"/>
              <p:cNvSpPr/>
              <p:nvPr/>
            </p:nvSpPr>
            <p:spPr bwMode="auto">
              <a:xfrm>
                <a:off x="9427175" y="3004681"/>
                <a:ext cx="511461" cy="576064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latin typeface="Times New Roman" panose="02020603050405020304" charset="0"/>
                    <a:cs typeface="Times New Roman" panose="02020603050405020304" charset="0"/>
                  </a:rPr>
                  <a:t>E</a:t>
                </a:r>
                <a:endParaRPr lang="zh-CN" altLang="en-US" sz="2400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103" name="直接箭头连接符 10"/>
              <p:cNvCxnSpPr>
                <a:stCxn id="101" idx="6"/>
                <a:endCxn id="102" idx="2"/>
              </p:cNvCxnSpPr>
              <p:nvPr/>
            </p:nvCxnSpPr>
            <p:spPr bwMode="auto">
              <a:xfrm>
                <a:off x="8767701" y="3284984"/>
                <a:ext cx="659474" cy="7729"/>
              </a:xfrm>
              <a:prstGeom prst="straightConnector1">
                <a:avLst/>
              </a:prstGeom>
              <a:gradFill rotWithShape="0">
                <a:gsLst>
                  <a:gs pos="0">
                    <a:srgbClr val="A50021"/>
                  </a:gs>
                  <a:gs pos="100000">
                    <a:schemeClr val="tx1"/>
                  </a:gs>
                </a:gsLst>
                <a:lin ang="0" scaled="1"/>
              </a:gra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sp>
            <p:nvSpPr>
              <p:cNvPr id="104" name="矩形 103"/>
              <p:cNvSpPr/>
              <p:nvPr/>
            </p:nvSpPr>
            <p:spPr>
              <a:xfrm>
                <a:off x="8885226" y="2757280"/>
                <a:ext cx="37972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b="1" kern="0" dirty="0">
                    <a:solidFill>
                      <a:prstClr val="black"/>
                    </a:solidFill>
                    <a:latin typeface="Times New Roman" panose="02020603050405020304" charset="0"/>
                    <a:ea typeface="华文新魏" panose="02010800040101010101" pitchFamily="2" charset="-122"/>
                    <a:cs typeface="Times New Roman" panose="02020603050405020304" charset="0"/>
                  </a:rPr>
                  <a:t>0</a:t>
                </a:r>
                <a:endParaRPr lang="zh-CN" altLang="en-US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105" name="直接箭头连接符 18"/>
              <p:cNvCxnSpPr>
                <a:stCxn id="89" idx="6"/>
                <a:endCxn id="101" idx="2"/>
              </p:cNvCxnSpPr>
              <p:nvPr/>
            </p:nvCxnSpPr>
            <p:spPr bwMode="auto">
              <a:xfrm>
                <a:off x="7630683" y="3272003"/>
                <a:ext cx="625557" cy="12981"/>
              </a:xfrm>
              <a:prstGeom prst="straightConnector1">
                <a:avLst/>
              </a:prstGeom>
              <a:gradFill rotWithShape="0">
                <a:gsLst>
                  <a:gs pos="0">
                    <a:srgbClr val="A50021"/>
                  </a:gs>
                  <a:gs pos="100000">
                    <a:schemeClr val="tx1"/>
                  </a:gs>
                </a:gsLst>
                <a:lin ang="0" scaled="1"/>
              </a:gra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sp>
            <p:nvSpPr>
              <p:cNvPr id="106" name="矩形 105"/>
              <p:cNvSpPr/>
              <p:nvPr/>
            </p:nvSpPr>
            <p:spPr>
              <a:xfrm>
                <a:off x="7760492" y="2722720"/>
                <a:ext cx="37972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b="1" kern="0" dirty="0">
                    <a:solidFill>
                      <a:prstClr val="black"/>
                    </a:solidFill>
                    <a:latin typeface="Times New Roman" panose="02020603050405020304" charset="0"/>
                    <a:ea typeface="华文新魏" panose="02010800040101010101" pitchFamily="2" charset="-122"/>
                    <a:cs typeface="Times New Roman" panose="02020603050405020304" charset="0"/>
                  </a:rPr>
                  <a:t>1</a:t>
                </a:r>
                <a:endParaRPr lang="zh-CN" altLang="en-US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107" name="曲线连接符 38"/>
              <p:cNvCxnSpPr>
                <a:stCxn id="92" idx="4"/>
                <a:endCxn id="89" idx="4"/>
              </p:cNvCxnSpPr>
              <p:nvPr/>
            </p:nvCxnSpPr>
            <p:spPr bwMode="auto">
              <a:xfrm rot="16200000" flipH="1">
                <a:off x="6259612" y="2478520"/>
                <a:ext cx="12700" cy="2230681"/>
              </a:xfrm>
              <a:prstGeom prst="curvedConnector3">
                <a:avLst>
                  <a:gd name="adj1" fmla="val 5085441"/>
                </a:avLst>
              </a:prstGeom>
              <a:gradFill rotWithShape="0">
                <a:gsLst>
                  <a:gs pos="0">
                    <a:srgbClr val="A50021"/>
                  </a:gs>
                  <a:gs pos="100000">
                    <a:schemeClr val="tx1"/>
                  </a:gs>
                </a:gsLst>
                <a:lin ang="0" scaled="1"/>
              </a:gra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/>
              </a:ln>
              <a:effectLst/>
            </p:spPr>
          </p:cxnSp>
          <p:sp>
            <p:nvSpPr>
              <p:cNvPr id="108" name="矩形 107"/>
              <p:cNvSpPr/>
              <p:nvPr/>
            </p:nvSpPr>
            <p:spPr>
              <a:xfrm>
                <a:off x="5603502" y="3624241"/>
                <a:ext cx="34849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dirty="0">
                    <a:latin typeface="Times New Roman" panose="02020603050405020304" charset="0"/>
                    <a:cs typeface="Times New Roman" panose="02020603050405020304" charset="0"/>
                  </a:rPr>
                  <a:t>ε</a:t>
                </a:r>
                <a:endParaRPr lang="zh-CN" altLang="en-US" sz="3200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109" name="曲线连接符 38"/>
              <p:cNvCxnSpPr>
                <a:stCxn id="90" idx="1"/>
                <a:endCxn id="90" idx="7"/>
              </p:cNvCxnSpPr>
              <p:nvPr/>
            </p:nvCxnSpPr>
            <p:spPr bwMode="auto">
              <a:xfrm rot="5400000" flipH="1" flipV="1">
                <a:off x="6292105" y="2863587"/>
                <a:ext cx="12700" cy="361657"/>
              </a:xfrm>
              <a:prstGeom prst="curvedConnector3">
                <a:avLst>
                  <a:gd name="adj1" fmla="val 4849079"/>
                </a:avLst>
              </a:prstGeom>
              <a:gradFill rotWithShape="0">
                <a:gsLst>
                  <a:gs pos="0">
                    <a:srgbClr val="A50021"/>
                  </a:gs>
                  <a:gs pos="100000">
                    <a:schemeClr val="tx1"/>
                  </a:gs>
                </a:gsLst>
                <a:lin ang="0" scaled="1"/>
              </a:gra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/>
              </a:ln>
              <a:effectLst/>
            </p:spPr>
          </p:cxn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5" name="TextBox 1"/>
          <p:cNvSpPr txBox="1"/>
          <p:nvPr/>
        </p:nvSpPr>
        <p:spPr>
          <a:xfrm>
            <a:off x="98389" y="930080"/>
            <a:ext cx="995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DFA</a:t>
            </a:r>
            <a:endParaRPr lang="zh-CN" altLang="en-US" sz="3200" dirty="0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1489611" y="4017337"/>
          <a:ext cx="10318208" cy="241291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52312"/>
                <a:gridCol w="3264528"/>
                <a:gridCol w="3601368"/>
              </a:tblGrid>
              <a:tr h="511328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{A</a:t>
                      </a:r>
                      <a:r>
                        <a:rPr lang="zh-CN" altLang="en-US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，</a:t>
                      </a:r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C}  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T0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{}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{B,C,D}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T1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451172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{B, C, D}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T1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{B,C,E}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T2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{B, C, D</a:t>
                      </a:r>
                      <a:r>
                        <a:rPr lang="en-US" altLang="zh-CN" sz="24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} 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T1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451172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{B, C, E}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T2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{B, C}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T3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{B, C, D, F}</a:t>
                      </a:r>
                      <a:r>
                        <a:rPr lang="en-US" altLang="zh-CN" sz="2400" baseline="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T4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451172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{B, C</a:t>
                      </a:r>
                      <a:r>
                        <a:rPr lang="en-US" altLang="zh-CN" sz="24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} 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T3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{B, C}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T3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{B,</a:t>
                      </a:r>
                      <a:r>
                        <a:rPr lang="zh-CN" altLang="en-US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C,</a:t>
                      </a:r>
                      <a:r>
                        <a:rPr lang="zh-CN" altLang="en-US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D}</a:t>
                      </a:r>
                      <a:r>
                        <a:rPr lang="en-US" altLang="zh-CN" sz="2400" baseline="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T1</a:t>
                      </a:r>
                      <a:endParaRPr lang="en-US" altLang="zh-CN" sz="2400" baseline="0" dirty="0">
                        <a:solidFill>
                          <a:srgbClr val="FF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52998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{B,C, D, F}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T4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{B, C, E}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T2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{B, C, D}</a:t>
                      </a:r>
                      <a:r>
                        <a:rPr lang="en-US" altLang="zh-CN" sz="2400" baseline="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T1</a:t>
                      </a:r>
                      <a:endParaRPr lang="en-US" altLang="zh-CN" sz="2400" baseline="0" dirty="0">
                        <a:solidFill>
                          <a:srgbClr val="FF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36" name="组合 135"/>
          <p:cNvGrpSpPr/>
          <p:nvPr/>
        </p:nvGrpSpPr>
        <p:grpSpPr>
          <a:xfrm>
            <a:off x="2207568" y="777770"/>
            <a:ext cx="6389928" cy="3004781"/>
            <a:chOff x="1579587" y="671035"/>
            <a:chExt cx="6389928" cy="3004781"/>
          </a:xfrm>
        </p:grpSpPr>
        <p:sp>
          <p:nvSpPr>
            <p:cNvPr id="46" name="椭圆 45"/>
            <p:cNvSpPr/>
            <p:nvPr/>
          </p:nvSpPr>
          <p:spPr bwMode="auto">
            <a:xfrm>
              <a:off x="3961810" y="1715743"/>
              <a:ext cx="648072" cy="715725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charset="0"/>
                  <a:cs typeface="Times New Roman" panose="02020603050405020304" charset="0"/>
                </a:rPr>
                <a:t>T1</a:t>
              </a:r>
              <a:endParaRPr lang="zh-CN" altLang="en-US" sz="24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7" name="椭圆 46"/>
            <p:cNvSpPr/>
            <p:nvPr/>
          </p:nvSpPr>
          <p:spPr bwMode="auto">
            <a:xfrm>
              <a:off x="2371675" y="1698541"/>
              <a:ext cx="648072" cy="715725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charset="0"/>
                  <a:cs typeface="Times New Roman" panose="02020603050405020304" charset="0"/>
                </a:rPr>
                <a:t>T0</a:t>
              </a:r>
              <a:endParaRPr lang="zh-CN" altLang="en-US" sz="24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8" name="椭圆 47"/>
            <p:cNvSpPr/>
            <p:nvPr/>
          </p:nvSpPr>
          <p:spPr bwMode="auto">
            <a:xfrm>
              <a:off x="5728281" y="1698822"/>
              <a:ext cx="648072" cy="715725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charset="0"/>
                  <a:cs typeface="Times New Roman" panose="02020603050405020304" charset="0"/>
                </a:rPr>
                <a:t>T2</a:t>
              </a:r>
              <a:endParaRPr lang="zh-CN" altLang="en-US" sz="24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9" name="椭圆 48"/>
            <p:cNvSpPr/>
            <p:nvPr/>
          </p:nvSpPr>
          <p:spPr bwMode="auto">
            <a:xfrm>
              <a:off x="7321443" y="1706356"/>
              <a:ext cx="648072" cy="715725"/>
            </a:xfrm>
            <a:prstGeom prst="ellipse">
              <a:avLst/>
            </a:prstGeom>
            <a:noFill/>
            <a:ln w="104775" cap="flat" cmpd="dbl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charset="0"/>
                  <a:cs typeface="Times New Roman" panose="02020603050405020304" charset="0"/>
                </a:rPr>
                <a:t>T4</a:t>
              </a:r>
              <a:endParaRPr lang="zh-CN" altLang="en-US" sz="24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50" name="直接箭头连接符 5"/>
            <p:cNvCxnSpPr>
              <a:stCxn id="47" idx="6"/>
              <a:endCxn id="46" idx="2"/>
            </p:cNvCxnSpPr>
            <p:nvPr/>
          </p:nvCxnSpPr>
          <p:spPr bwMode="auto">
            <a:xfrm>
              <a:off x="3019747" y="2056404"/>
              <a:ext cx="942063" cy="17202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1" name="直接箭头连接符 8"/>
            <p:cNvCxnSpPr>
              <a:endCxn id="47" idx="2"/>
            </p:cNvCxnSpPr>
            <p:nvPr/>
          </p:nvCxnSpPr>
          <p:spPr bwMode="auto">
            <a:xfrm>
              <a:off x="1579587" y="2056403"/>
              <a:ext cx="792088" cy="1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52" name="矩形 51"/>
            <p:cNvSpPr/>
            <p:nvPr/>
          </p:nvSpPr>
          <p:spPr>
            <a:xfrm>
              <a:off x="6653973" y="1507636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1</a:t>
              </a:r>
              <a:endParaRPr lang="zh-CN" altLang="en-US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55" name="曲线连接符 54"/>
            <p:cNvCxnSpPr>
              <a:stCxn id="49" idx="0"/>
              <a:endCxn id="46" idx="7"/>
            </p:cNvCxnSpPr>
            <p:nvPr/>
          </p:nvCxnSpPr>
          <p:spPr bwMode="auto">
            <a:xfrm rot="16200000" flipH="1" flipV="1">
              <a:off x="6023126" y="198204"/>
              <a:ext cx="114202" cy="3130505"/>
            </a:xfrm>
            <a:prstGeom prst="curvedConnector3">
              <a:avLst>
                <a:gd name="adj1" fmla="val -464476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stealth"/>
            </a:ln>
            <a:effectLst/>
          </p:spPr>
        </p:cxnSp>
        <p:sp>
          <p:nvSpPr>
            <p:cNvPr id="56" name="矩形 55"/>
            <p:cNvSpPr/>
            <p:nvPr/>
          </p:nvSpPr>
          <p:spPr>
            <a:xfrm>
              <a:off x="4956580" y="1563516"/>
              <a:ext cx="325496" cy="6056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0</a:t>
              </a:r>
              <a:endParaRPr lang="zh-CN" altLang="en-US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3746337" y="930081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1</a:t>
              </a:r>
              <a:endParaRPr lang="zh-CN" altLang="en-US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58" name="直接箭头连接符 60"/>
            <p:cNvCxnSpPr>
              <a:stCxn id="48" idx="3"/>
              <a:endCxn id="72" idx="6"/>
            </p:cNvCxnSpPr>
            <p:nvPr/>
          </p:nvCxnSpPr>
          <p:spPr bwMode="auto">
            <a:xfrm flipH="1">
              <a:off x="4628591" y="2309732"/>
              <a:ext cx="1194598" cy="1008222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59" name="矩形 58"/>
            <p:cNvSpPr/>
            <p:nvPr/>
          </p:nvSpPr>
          <p:spPr>
            <a:xfrm>
              <a:off x="4977839" y="2270723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0</a:t>
              </a:r>
              <a:endParaRPr lang="zh-CN" altLang="en-US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 flipH="1">
              <a:off x="3473384" y="2839090"/>
              <a:ext cx="293084" cy="588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0</a:t>
              </a:r>
              <a:endParaRPr lang="zh-CN" altLang="en-US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62" name="曲线连接符 61"/>
            <p:cNvCxnSpPr>
              <a:stCxn id="72" idx="2"/>
              <a:endCxn id="72" idx="1"/>
            </p:cNvCxnSpPr>
            <p:nvPr/>
          </p:nvCxnSpPr>
          <p:spPr bwMode="auto">
            <a:xfrm rot="10800000" flipH="1">
              <a:off x="3980519" y="3064906"/>
              <a:ext cx="94908" cy="253048"/>
            </a:xfrm>
            <a:prstGeom prst="curvedConnector4">
              <a:avLst>
                <a:gd name="adj1" fmla="val -240865"/>
                <a:gd name="adj2" fmla="val 231760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stealth"/>
            </a:ln>
            <a:effectLst/>
          </p:spPr>
        </p:cxnSp>
        <p:sp>
          <p:nvSpPr>
            <p:cNvPr id="63" name="矩形 62"/>
            <p:cNvSpPr/>
            <p:nvPr/>
          </p:nvSpPr>
          <p:spPr>
            <a:xfrm>
              <a:off x="4254254" y="2411041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1</a:t>
              </a:r>
              <a:endParaRPr lang="zh-CN" altLang="en-US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32" name="曲线连接符 61"/>
            <p:cNvCxnSpPr>
              <a:stCxn id="46" idx="1"/>
              <a:endCxn id="46" idx="0"/>
            </p:cNvCxnSpPr>
            <p:nvPr/>
          </p:nvCxnSpPr>
          <p:spPr bwMode="auto">
            <a:xfrm rot="5400000" flipH="1" flipV="1">
              <a:off x="4118875" y="1653587"/>
              <a:ext cx="104815" cy="229128"/>
            </a:xfrm>
            <a:prstGeom prst="curvedConnector3">
              <a:avLst>
                <a:gd name="adj1" fmla="val 318099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stealth"/>
            </a:ln>
            <a:effectLst/>
          </p:spPr>
        </p:cxnSp>
        <p:sp>
          <p:nvSpPr>
            <p:cNvPr id="72" name="椭圆 71"/>
            <p:cNvSpPr/>
            <p:nvPr/>
          </p:nvSpPr>
          <p:spPr bwMode="auto">
            <a:xfrm>
              <a:off x="3980519" y="2960091"/>
              <a:ext cx="648072" cy="715725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charset="0"/>
                  <a:cs typeface="Times New Roman" panose="02020603050405020304" charset="0"/>
                </a:rPr>
                <a:t>T3</a:t>
              </a:r>
              <a:endParaRPr lang="zh-CN" altLang="en-US" sz="24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77" name="直接箭头连接符 60"/>
            <p:cNvCxnSpPr>
              <a:stCxn id="48" idx="6"/>
              <a:endCxn id="49" idx="2"/>
            </p:cNvCxnSpPr>
            <p:nvPr/>
          </p:nvCxnSpPr>
          <p:spPr bwMode="auto">
            <a:xfrm>
              <a:off x="6376353" y="2056685"/>
              <a:ext cx="945090" cy="7534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88" name="直接箭头连接符 60"/>
            <p:cNvCxnSpPr>
              <a:stCxn id="46" idx="6"/>
              <a:endCxn id="48" idx="2"/>
            </p:cNvCxnSpPr>
            <p:nvPr/>
          </p:nvCxnSpPr>
          <p:spPr bwMode="auto">
            <a:xfrm flipV="1">
              <a:off x="4609882" y="2056685"/>
              <a:ext cx="1118399" cy="16921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08" name="直接箭头连接符 5"/>
            <p:cNvCxnSpPr>
              <a:stCxn id="72" idx="0"/>
              <a:endCxn id="46" idx="4"/>
            </p:cNvCxnSpPr>
            <p:nvPr/>
          </p:nvCxnSpPr>
          <p:spPr bwMode="auto">
            <a:xfrm flipH="1" flipV="1">
              <a:off x="4285846" y="2431468"/>
              <a:ext cx="18709" cy="528623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119" name="矩形 118"/>
            <p:cNvSpPr/>
            <p:nvPr/>
          </p:nvSpPr>
          <p:spPr>
            <a:xfrm>
              <a:off x="3053949" y="1507635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1</a:t>
              </a:r>
              <a:endParaRPr lang="zh-CN" altLang="en-US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5885302" y="671035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1</a:t>
              </a:r>
              <a:endParaRPr lang="zh-CN" altLang="en-US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130" name="曲线连接符 61"/>
            <p:cNvCxnSpPr>
              <a:stCxn id="49" idx="3"/>
              <a:endCxn id="48" idx="5"/>
            </p:cNvCxnSpPr>
            <p:nvPr/>
          </p:nvCxnSpPr>
          <p:spPr bwMode="auto">
            <a:xfrm rot="5400000" flipH="1">
              <a:off x="6845131" y="1746046"/>
              <a:ext cx="7534" cy="1134906"/>
            </a:xfrm>
            <a:prstGeom prst="curvedConnector3">
              <a:avLst>
                <a:gd name="adj1" fmla="val -4425471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stealth"/>
            </a:ln>
            <a:effectLst/>
          </p:spPr>
        </p:cxnSp>
        <p:sp>
          <p:nvSpPr>
            <p:cNvPr id="134" name="矩形 133"/>
            <p:cNvSpPr/>
            <p:nvPr/>
          </p:nvSpPr>
          <p:spPr>
            <a:xfrm>
              <a:off x="6551202" y="2140862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0</a:t>
              </a:r>
              <a:endParaRPr lang="zh-CN" altLang="en-US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5" name="TextBox 1"/>
          <p:cNvSpPr txBox="1"/>
          <p:nvPr/>
        </p:nvSpPr>
        <p:spPr>
          <a:xfrm>
            <a:off x="47328" y="3933056"/>
            <a:ext cx="22268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最小化</a:t>
            </a:r>
            <a:r>
              <a:rPr lang="en-US" altLang="zh-CN" sz="3200" dirty="0"/>
              <a:t>DFA</a:t>
            </a:r>
            <a:endParaRPr lang="zh-CN" altLang="en-US" sz="320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2207568" y="777770"/>
            <a:ext cx="6389928" cy="3004781"/>
            <a:chOff x="1579587" y="671035"/>
            <a:chExt cx="6389928" cy="3004781"/>
          </a:xfrm>
        </p:grpSpPr>
        <p:sp>
          <p:nvSpPr>
            <p:cNvPr id="43" name="椭圆 42"/>
            <p:cNvSpPr/>
            <p:nvPr/>
          </p:nvSpPr>
          <p:spPr bwMode="auto">
            <a:xfrm>
              <a:off x="3961810" y="1715743"/>
              <a:ext cx="648072" cy="715725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charset="0"/>
                  <a:cs typeface="Times New Roman" panose="02020603050405020304" charset="0"/>
                </a:rPr>
                <a:t>T1</a:t>
              </a:r>
              <a:endParaRPr lang="zh-CN" altLang="en-US" sz="24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4" name="椭圆 63"/>
            <p:cNvSpPr/>
            <p:nvPr/>
          </p:nvSpPr>
          <p:spPr bwMode="auto">
            <a:xfrm>
              <a:off x="2371675" y="1698541"/>
              <a:ext cx="648072" cy="715725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charset="0"/>
                  <a:cs typeface="Times New Roman" panose="02020603050405020304" charset="0"/>
                </a:rPr>
                <a:t>T0</a:t>
              </a:r>
              <a:endParaRPr lang="zh-CN" altLang="en-US" sz="24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5" name="椭圆 64"/>
            <p:cNvSpPr/>
            <p:nvPr/>
          </p:nvSpPr>
          <p:spPr bwMode="auto">
            <a:xfrm>
              <a:off x="5728281" y="1698822"/>
              <a:ext cx="648072" cy="715725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charset="0"/>
                  <a:cs typeface="Times New Roman" panose="02020603050405020304" charset="0"/>
                </a:rPr>
                <a:t>T2</a:t>
              </a:r>
              <a:endParaRPr lang="zh-CN" altLang="en-US" sz="24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6" name="椭圆 65"/>
            <p:cNvSpPr/>
            <p:nvPr/>
          </p:nvSpPr>
          <p:spPr bwMode="auto">
            <a:xfrm>
              <a:off x="7321443" y="1706356"/>
              <a:ext cx="648072" cy="715725"/>
            </a:xfrm>
            <a:prstGeom prst="ellipse">
              <a:avLst/>
            </a:prstGeom>
            <a:noFill/>
            <a:ln w="104775" cap="flat" cmpd="dbl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charset="0"/>
                  <a:cs typeface="Times New Roman" panose="02020603050405020304" charset="0"/>
                </a:rPr>
                <a:t>T4</a:t>
              </a:r>
              <a:endParaRPr lang="zh-CN" altLang="en-US" sz="24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67" name="直接箭头连接符 5"/>
            <p:cNvCxnSpPr>
              <a:stCxn id="64" idx="6"/>
              <a:endCxn id="43" idx="2"/>
            </p:cNvCxnSpPr>
            <p:nvPr/>
          </p:nvCxnSpPr>
          <p:spPr bwMode="auto">
            <a:xfrm>
              <a:off x="3019747" y="2056404"/>
              <a:ext cx="942063" cy="17202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8" name="直接箭头连接符 8"/>
            <p:cNvCxnSpPr>
              <a:endCxn id="64" idx="2"/>
            </p:cNvCxnSpPr>
            <p:nvPr/>
          </p:nvCxnSpPr>
          <p:spPr bwMode="auto">
            <a:xfrm>
              <a:off x="1579587" y="2056403"/>
              <a:ext cx="792088" cy="1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69" name="矩形 68"/>
            <p:cNvSpPr/>
            <p:nvPr/>
          </p:nvSpPr>
          <p:spPr>
            <a:xfrm>
              <a:off x="6653973" y="1507636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1</a:t>
              </a:r>
              <a:endParaRPr lang="zh-CN" altLang="en-US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70" name="曲线连接符 54"/>
            <p:cNvCxnSpPr>
              <a:stCxn id="66" idx="0"/>
              <a:endCxn id="43" idx="7"/>
            </p:cNvCxnSpPr>
            <p:nvPr/>
          </p:nvCxnSpPr>
          <p:spPr bwMode="auto">
            <a:xfrm rot="16200000" flipH="1" flipV="1">
              <a:off x="6023126" y="198204"/>
              <a:ext cx="114202" cy="3130505"/>
            </a:xfrm>
            <a:prstGeom prst="curvedConnector3">
              <a:avLst>
                <a:gd name="adj1" fmla="val -464476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stealth"/>
            </a:ln>
            <a:effectLst/>
          </p:spPr>
        </p:cxnSp>
        <p:sp>
          <p:nvSpPr>
            <p:cNvPr id="71" name="矩形 70"/>
            <p:cNvSpPr/>
            <p:nvPr/>
          </p:nvSpPr>
          <p:spPr>
            <a:xfrm>
              <a:off x="4956580" y="1563516"/>
              <a:ext cx="325496" cy="6056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0</a:t>
              </a:r>
              <a:endParaRPr lang="zh-CN" altLang="en-US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3746337" y="930081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1</a:t>
              </a:r>
              <a:endParaRPr lang="zh-CN" altLang="en-US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73" name="直接箭头连接符 60"/>
            <p:cNvCxnSpPr>
              <a:stCxn id="65" idx="3"/>
              <a:endCxn id="79" idx="6"/>
            </p:cNvCxnSpPr>
            <p:nvPr/>
          </p:nvCxnSpPr>
          <p:spPr bwMode="auto">
            <a:xfrm flipH="1">
              <a:off x="4628591" y="2309732"/>
              <a:ext cx="1194598" cy="1008222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74" name="矩形 73"/>
            <p:cNvSpPr/>
            <p:nvPr/>
          </p:nvSpPr>
          <p:spPr>
            <a:xfrm>
              <a:off x="4977839" y="2270723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0</a:t>
              </a:r>
              <a:endParaRPr lang="zh-CN" altLang="en-US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 flipH="1">
              <a:off x="3473384" y="2839090"/>
              <a:ext cx="293084" cy="588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0</a:t>
              </a:r>
              <a:endParaRPr lang="zh-CN" altLang="en-US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76" name="曲线连接符 61"/>
            <p:cNvCxnSpPr>
              <a:stCxn id="79" idx="2"/>
              <a:endCxn id="79" idx="1"/>
            </p:cNvCxnSpPr>
            <p:nvPr/>
          </p:nvCxnSpPr>
          <p:spPr bwMode="auto">
            <a:xfrm rot="10800000" flipH="1">
              <a:off x="3980519" y="3064906"/>
              <a:ext cx="94908" cy="253048"/>
            </a:xfrm>
            <a:prstGeom prst="curvedConnector4">
              <a:avLst>
                <a:gd name="adj1" fmla="val -240865"/>
                <a:gd name="adj2" fmla="val 231760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stealth"/>
            </a:ln>
            <a:effectLst/>
          </p:spPr>
        </p:cxnSp>
        <p:sp>
          <p:nvSpPr>
            <p:cNvPr id="77" name="矩形 76"/>
            <p:cNvSpPr/>
            <p:nvPr/>
          </p:nvSpPr>
          <p:spPr>
            <a:xfrm>
              <a:off x="4254254" y="2411041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1</a:t>
              </a:r>
              <a:endParaRPr lang="zh-CN" altLang="en-US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78" name="曲线连接符 61"/>
            <p:cNvCxnSpPr>
              <a:stCxn id="43" idx="1"/>
              <a:endCxn id="43" idx="0"/>
            </p:cNvCxnSpPr>
            <p:nvPr/>
          </p:nvCxnSpPr>
          <p:spPr bwMode="auto">
            <a:xfrm rot="5400000" flipH="1" flipV="1">
              <a:off x="4118875" y="1653587"/>
              <a:ext cx="104815" cy="229128"/>
            </a:xfrm>
            <a:prstGeom prst="curvedConnector3">
              <a:avLst>
                <a:gd name="adj1" fmla="val 318099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stealth"/>
            </a:ln>
            <a:effectLst/>
          </p:spPr>
        </p:cxnSp>
        <p:sp>
          <p:nvSpPr>
            <p:cNvPr id="79" name="椭圆 78"/>
            <p:cNvSpPr/>
            <p:nvPr/>
          </p:nvSpPr>
          <p:spPr bwMode="auto">
            <a:xfrm>
              <a:off x="3980519" y="2960091"/>
              <a:ext cx="648072" cy="715725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charset="0"/>
                  <a:cs typeface="Times New Roman" panose="02020603050405020304" charset="0"/>
                </a:rPr>
                <a:t>T3</a:t>
              </a:r>
              <a:endParaRPr lang="zh-CN" altLang="en-US" sz="24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80" name="直接箭头连接符 60"/>
            <p:cNvCxnSpPr>
              <a:stCxn id="65" idx="6"/>
              <a:endCxn id="66" idx="2"/>
            </p:cNvCxnSpPr>
            <p:nvPr/>
          </p:nvCxnSpPr>
          <p:spPr bwMode="auto">
            <a:xfrm>
              <a:off x="6376353" y="2056685"/>
              <a:ext cx="945090" cy="7534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81" name="直接箭头连接符 60"/>
            <p:cNvCxnSpPr>
              <a:stCxn id="43" idx="6"/>
              <a:endCxn id="65" idx="2"/>
            </p:cNvCxnSpPr>
            <p:nvPr/>
          </p:nvCxnSpPr>
          <p:spPr bwMode="auto">
            <a:xfrm flipV="1">
              <a:off x="4609882" y="2056685"/>
              <a:ext cx="1118399" cy="16921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82" name="直接箭头连接符 5"/>
            <p:cNvCxnSpPr>
              <a:stCxn id="79" idx="0"/>
              <a:endCxn id="43" idx="4"/>
            </p:cNvCxnSpPr>
            <p:nvPr/>
          </p:nvCxnSpPr>
          <p:spPr bwMode="auto">
            <a:xfrm flipH="1" flipV="1">
              <a:off x="4285846" y="2431468"/>
              <a:ext cx="18709" cy="528623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83" name="矩形 82"/>
            <p:cNvSpPr/>
            <p:nvPr/>
          </p:nvSpPr>
          <p:spPr>
            <a:xfrm>
              <a:off x="3053949" y="1507635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1</a:t>
              </a:r>
              <a:endParaRPr lang="zh-CN" altLang="en-US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5885302" y="671035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1</a:t>
              </a:r>
              <a:endParaRPr lang="zh-CN" altLang="en-US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85" name="曲线连接符 61"/>
            <p:cNvCxnSpPr>
              <a:stCxn id="66" idx="3"/>
              <a:endCxn id="65" idx="5"/>
            </p:cNvCxnSpPr>
            <p:nvPr/>
          </p:nvCxnSpPr>
          <p:spPr bwMode="auto">
            <a:xfrm rot="5400000" flipH="1">
              <a:off x="6845131" y="1746046"/>
              <a:ext cx="7534" cy="1134906"/>
            </a:xfrm>
            <a:prstGeom prst="curvedConnector3">
              <a:avLst>
                <a:gd name="adj1" fmla="val -4425471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stealth"/>
            </a:ln>
            <a:effectLst/>
          </p:spPr>
        </p:cxnSp>
        <p:sp>
          <p:nvSpPr>
            <p:cNvPr id="86" name="矩形 85"/>
            <p:cNvSpPr/>
            <p:nvPr/>
          </p:nvSpPr>
          <p:spPr>
            <a:xfrm>
              <a:off x="6551202" y="2140862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0</a:t>
              </a:r>
              <a:endParaRPr lang="zh-CN" altLang="en-US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87" name="TextBox 1"/>
          <p:cNvSpPr txBox="1"/>
          <p:nvPr/>
        </p:nvSpPr>
        <p:spPr>
          <a:xfrm>
            <a:off x="2548177" y="404461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已是最小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zh-CN" dirty="0"/>
              <a:t>请写出在∑</a:t>
            </a:r>
            <a:r>
              <a:rPr lang="en-US" altLang="zh-CN" dirty="0"/>
              <a:t>={a, b}</a:t>
            </a:r>
            <a:r>
              <a:rPr lang="zh-CN" altLang="zh-CN" dirty="0"/>
              <a:t>上，不以</a:t>
            </a:r>
            <a:r>
              <a:rPr lang="en-US" altLang="zh-CN" dirty="0"/>
              <a:t>a</a:t>
            </a:r>
            <a:r>
              <a:rPr lang="zh-CN" altLang="zh-CN" dirty="0"/>
              <a:t>开头，但以</a:t>
            </a:r>
            <a:r>
              <a:rPr lang="en-US" altLang="zh-CN" dirty="0"/>
              <a:t>aa</a:t>
            </a:r>
            <a:r>
              <a:rPr lang="zh-CN" altLang="zh-CN" dirty="0"/>
              <a:t>结尾的字符串集合的正规表达式，并构造与之等价的最小</a:t>
            </a:r>
            <a:r>
              <a:rPr lang="en-US" altLang="zh-CN" dirty="0"/>
              <a:t>DFA</a:t>
            </a:r>
            <a:r>
              <a:rPr lang="zh-CN" altLang="zh-CN" dirty="0"/>
              <a:t>。</a:t>
            </a:r>
            <a:endParaRPr lang="zh-CN" altLang="zh-CN" dirty="0"/>
          </a:p>
          <a:p>
            <a:r>
              <a:rPr kumimoji="1" lang="zh-CN" altLang="en-US" dirty="0"/>
              <a:t>正规式</a:t>
            </a:r>
            <a:r>
              <a:rPr kumimoji="1" lang="en-US" altLang="zh-CN" dirty="0"/>
              <a:t>:</a:t>
            </a:r>
            <a:r>
              <a:rPr lang="en-US" altLang="zh-CN" dirty="0"/>
              <a:t> b(</a:t>
            </a:r>
            <a:r>
              <a:rPr lang="en-US" altLang="zh-CN" dirty="0" err="1"/>
              <a:t>a|b</a:t>
            </a:r>
            <a:r>
              <a:rPr lang="en-US" altLang="zh-CN" dirty="0"/>
              <a:t>)*aa</a:t>
            </a:r>
            <a:endParaRPr lang="en-US" altLang="zh-CN" dirty="0"/>
          </a:p>
          <a:p>
            <a:r>
              <a:rPr kumimoji="1" lang="en-US" altLang="zh-CN" dirty="0"/>
              <a:t>NFA: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grpSp>
        <p:nvGrpSpPr>
          <p:cNvPr id="57" name="组合 56"/>
          <p:cNvGrpSpPr/>
          <p:nvPr/>
        </p:nvGrpSpPr>
        <p:grpSpPr>
          <a:xfrm>
            <a:off x="1271464" y="2564904"/>
            <a:ext cx="10397111" cy="3185358"/>
            <a:chOff x="1271464" y="2564904"/>
            <a:chExt cx="10397111" cy="3185358"/>
          </a:xfrm>
        </p:grpSpPr>
        <p:sp>
          <p:nvSpPr>
            <p:cNvPr id="6" name="椭圆 5"/>
            <p:cNvSpPr/>
            <p:nvPr/>
          </p:nvSpPr>
          <p:spPr bwMode="auto">
            <a:xfrm>
              <a:off x="5279227" y="3380490"/>
              <a:ext cx="525104" cy="576064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charset="0"/>
                  <a:cs typeface="Times New Roman" panose="02020603050405020304" charset="0"/>
                </a:rPr>
                <a:t>D</a:t>
              </a:r>
              <a:endParaRPr lang="zh-CN" altLang="en-US" sz="24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6433089" y="3380490"/>
              <a:ext cx="525104" cy="576064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charset="0"/>
                  <a:cs typeface="Times New Roman" panose="02020603050405020304" charset="0"/>
                </a:rPr>
                <a:t>E</a:t>
              </a:r>
              <a:endParaRPr lang="zh-CN" altLang="en-US" sz="24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5286315" y="4604626"/>
              <a:ext cx="525104" cy="576064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charset="0"/>
                  <a:cs typeface="Times New Roman" panose="02020603050405020304" charset="0"/>
                </a:rPr>
                <a:t>F</a:t>
              </a:r>
              <a:endParaRPr lang="zh-CN" altLang="en-US" sz="24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6443196" y="4604626"/>
              <a:ext cx="525104" cy="576064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charset="0"/>
                  <a:cs typeface="Times New Roman" panose="02020603050405020304" charset="0"/>
                </a:rPr>
                <a:t>G</a:t>
              </a:r>
              <a:endParaRPr lang="zh-CN" altLang="en-US" sz="24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10" name="直接箭头连接符 10"/>
            <p:cNvCxnSpPr>
              <a:stCxn id="6" idx="6"/>
              <a:endCxn id="7" idx="2"/>
            </p:cNvCxnSpPr>
            <p:nvPr/>
          </p:nvCxnSpPr>
          <p:spPr bwMode="auto">
            <a:xfrm>
              <a:off x="5804331" y="3668522"/>
              <a:ext cx="628757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1" name="直接箭头连接符 12"/>
            <p:cNvCxnSpPr>
              <a:stCxn id="8" idx="6"/>
              <a:endCxn id="9" idx="2"/>
            </p:cNvCxnSpPr>
            <p:nvPr/>
          </p:nvCxnSpPr>
          <p:spPr bwMode="auto">
            <a:xfrm>
              <a:off x="5811419" y="4892658"/>
              <a:ext cx="631776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12" name="矩形 11"/>
            <p:cNvSpPr/>
            <p:nvPr/>
          </p:nvSpPr>
          <p:spPr>
            <a:xfrm>
              <a:off x="5894101" y="3145324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a</a:t>
              </a:r>
              <a:endParaRPr lang="zh-CN" altLang="en-US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882880" y="4307883"/>
              <a:ext cx="41229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b</a:t>
              </a:r>
              <a:endParaRPr lang="zh-CN" altLang="en-US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" name="椭圆 13"/>
            <p:cNvSpPr/>
            <p:nvPr/>
          </p:nvSpPr>
          <p:spPr bwMode="auto">
            <a:xfrm>
              <a:off x="4066002" y="3956554"/>
              <a:ext cx="525104" cy="643716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charset="0"/>
                  <a:cs typeface="Times New Roman" panose="02020603050405020304" charset="0"/>
                </a:rPr>
                <a:t>C</a:t>
              </a:r>
              <a:endParaRPr lang="zh-CN" altLang="en-US" sz="24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5" name="椭圆 14"/>
            <p:cNvSpPr/>
            <p:nvPr/>
          </p:nvSpPr>
          <p:spPr bwMode="auto">
            <a:xfrm>
              <a:off x="7624681" y="3941097"/>
              <a:ext cx="525104" cy="643716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charset="0"/>
                  <a:cs typeface="Times New Roman" panose="02020603050405020304" charset="0"/>
                </a:rPr>
                <a:t>H</a:t>
              </a:r>
              <a:endParaRPr lang="zh-CN" altLang="en-US" sz="24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16" name="直接箭头连接符 18"/>
            <p:cNvCxnSpPr>
              <a:stCxn id="14" idx="6"/>
              <a:endCxn id="6" idx="2"/>
            </p:cNvCxnSpPr>
            <p:nvPr/>
          </p:nvCxnSpPr>
          <p:spPr bwMode="auto">
            <a:xfrm flipV="1">
              <a:off x="4591106" y="3668522"/>
              <a:ext cx="688120" cy="60989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7" name="直接箭头连接符 21"/>
            <p:cNvCxnSpPr>
              <a:stCxn id="14" idx="6"/>
              <a:endCxn id="8" idx="2"/>
            </p:cNvCxnSpPr>
            <p:nvPr/>
          </p:nvCxnSpPr>
          <p:spPr bwMode="auto">
            <a:xfrm>
              <a:off x="4591106" y="4278412"/>
              <a:ext cx="695208" cy="614246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8" name="直接箭头连接符 23"/>
            <p:cNvCxnSpPr>
              <a:stCxn id="7" idx="6"/>
              <a:endCxn id="15" idx="1"/>
            </p:cNvCxnSpPr>
            <p:nvPr/>
          </p:nvCxnSpPr>
          <p:spPr bwMode="auto">
            <a:xfrm>
              <a:off x="6958193" y="3668522"/>
              <a:ext cx="743388" cy="366845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9" name="直接箭头连接符 25"/>
            <p:cNvCxnSpPr>
              <a:stCxn id="9" idx="6"/>
              <a:endCxn id="15" idx="3"/>
            </p:cNvCxnSpPr>
            <p:nvPr/>
          </p:nvCxnSpPr>
          <p:spPr bwMode="auto">
            <a:xfrm flipV="1">
              <a:off x="6968300" y="4490543"/>
              <a:ext cx="733281" cy="402115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20" name="椭圆 19"/>
            <p:cNvSpPr/>
            <p:nvPr/>
          </p:nvSpPr>
          <p:spPr bwMode="auto">
            <a:xfrm>
              <a:off x="2954271" y="3956554"/>
              <a:ext cx="525104" cy="643716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charset="0"/>
                  <a:cs typeface="Times New Roman" panose="02020603050405020304" charset="0"/>
                </a:rPr>
                <a:t>B</a:t>
              </a:r>
              <a:endParaRPr lang="zh-CN" altLang="en-US" sz="24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21" name="直接箭头连接符 32"/>
            <p:cNvCxnSpPr>
              <a:stCxn id="20" idx="6"/>
              <a:endCxn id="14" idx="2"/>
            </p:cNvCxnSpPr>
            <p:nvPr/>
          </p:nvCxnSpPr>
          <p:spPr bwMode="auto">
            <a:xfrm>
              <a:off x="3479376" y="4278412"/>
              <a:ext cx="586626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22" name="椭圆 21"/>
            <p:cNvSpPr/>
            <p:nvPr/>
          </p:nvSpPr>
          <p:spPr bwMode="auto">
            <a:xfrm>
              <a:off x="1775820" y="3956554"/>
              <a:ext cx="525104" cy="643716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charset="0"/>
                  <a:cs typeface="Times New Roman" panose="02020603050405020304" charset="0"/>
                </a:rPr>
                <a:t>A</a:t>
              </a:r>
              <a:endParaRPr lang="zh-CN" altLang="en-US" sz="24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23" name="直接箭头连接符 40"/>
            <p:cNvCxnSpPr>
              <a:stCxn id="22" idx="6"/>
              <a:endCxn id="20" idx="2"/>
            </p:cNvCxnSpPr>
            <p:nvPr/>
          </p:nvCxnSpPr>
          <p:spPr bwMode="auto">
            <a:xfrm>
              <a:off x="2300924" y="4278412"/>
              <a:ext cx="653347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24" name="椭圆 23"/>
            <p:cNvSpPr/>
            <p:nvPr/>
          </p:nvSpPr>
          <p:spPr bwMode="auto">
            <a:xfrm>
              <a:off x="11143471" y="3956554"/>
              <a:ext cx="525104" cy="643716"/>
            </a:xfrm>
            <a:prstGeom prst="ellipse">
              <a:avLst/>
            </a:prstGeom>
            <a:noFill/>
            <a:ln w="104775" cap="flat" cmpd="dbl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charset="0"/>
                  <a:cs typeface="Times New Roman" panose="02020603050405020304" charset="0"/>
                </a:rPr>
                <a:t>K</a:t>
              </a:r>
              <a:endParaRPr lang="zh-CN" altLang="en-US" sz="24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5" name="椭圆 24"/>
            <p:cNvSpPr/>
            <p:nvPr/>
          </p:nvSpPr>
          <p:spPr bwMode="auto">
            <a:xfrm>
              <a:off x="8674890" y="3941097"/>
              <a:ext cx="525104" cy="643716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charset="0"/>
                  <a:cs typeface="Times New Roman" panose="02020603050405020304" charset="0"/>
                </a:rPr>
                <a:t>I</a:t>
              </a:r>
              <a:endParaRPr lang="zh-CN" altLang="en-US" sz="24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26" name="直接箭头连接符 48"/>
            <p:cNvCxnSpPr>
              <a:stCxn id="25" idx="6"/>
              <a:endCxn id="47" idx="2"/>
            </p:cNvCxnSpPr>
            <p:nvPr/>
          </p:nvCxnSpPr>
          <p:spPr bwMode="auto">
            <a:xfrm>
              <a:off x="9199994" y="4262955"/>
              <a:ext cx="714869" cy="9384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7" name="直接箭头连接符 49"/>
            <p:cNvCxnSpPr>
              <a:stCxn id="15" idx="6"/>
              <a:endCxn id="25" idx="2"/>
            </p:cNvCxnSpPr>
            <p:nvPr/>
          </p:nvCxnSpPr>
          <p:spPr bwMode="auto">
            <a:xfrm>
              <a:off x="8149785" y="4262955"/>
              <a:ext cx="525104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28" name="矩形 27"/>
            <p:cNvSpPr/>
            <p:nvPr/>
          </p:nvSpPr>
          <p:spPr>
            <a:xfrm>
              <a:off x="2421452" y="3723108"/>
              <a:ext cx="41229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b</a:t>
              </a:r>
              <a:endParaRPr lang="zh-CN" altLang="en-US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479207" y="3693637"/>
              <a:ext cx="35779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dirty="0">
                  <a:latin typeface="Times New Roman" panose="02020603050405020304" charset="0"/>
                  <a:cs typeface="Times New Roman" panose="02020603050405020304" charset="0"/>
                </a:rPr>
                <a:t>ε</a:t>
              </a:r>
              <a:endParaRPr lang="zh-CN" altLang="en-US" sz="32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604817" y="3450592"/>
              <a:ext cx="35779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dirty="0">
                  <a:latin typeface="Times New Roman" panose="02020603050405020304" charset="0"/>
                  <a:cs typeface="Times New Roman" panose="02020603050405020304" charset="0"/>
                </a:rPr>
                <a:t>ε</a:t>
              </a:r>
              <a:endParaRPr lang="zh-CN" altLang="en-US" sz="32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7222260" y="3267459"/>
              <a:ext cx="35779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dirty="0">
                  <a:latin typeface="Times New Roman" panose="02020603050405020304" charset="0"/>
                  <a:cs typeface="Times New Roman" panose="02020603050405020304" charset="0"/>
                </a:rPr>
                <a:t>ε</a:t>
              </a:r>
              <a:endParaRPr lang="zh-CN" altLang="en-US" sz="32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4919341" y="4166956"/>
              <a:ext cx="35779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dirty="0">
                  <a:latin typeface="Times New Roman" panose="02020603050405020304" charset="0"/>
                  <a:cs typeface="Times New Roman" panose="02020603050405020304" charset="0"/>
                </a:rPr>
                <a:t>ε</a:t>
              </a:r>
              <a:endParaRPr lang="zh-CN" altLang="en-US" sz="32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7025386" y="4172578"/>
              <a:ext cx="35779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dirty="0">
                  <a:latin typeface="Times New Roman" panose="02020603050405020304" charset="0"/>
                  <a:cs typeface="Times New Roman" panose="02020603050405020304" charset="0"/>
                </a:rPr>
                <a:t>ε</a:t>
              </a:r>
              <a:endParaRPr lang="zh-CN" altLang="en-US" sz="32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8199597" y="3668522"/>
              <a:ext cx="35779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dirty="0">
                  <a:latin typeface="Times New Roman" panose="02020603050405020304" charset="0"/>
                  <a:cs typeface="Times New Roman" panose="02020603050405020304" charset="0"/>
                </a:rPr>
                <a:t>ε</a:t>
              </a:r>
              <a:endParaRPr lang="zh-CN" altLang="en-US" sz="32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9282718" y="3731021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a</a:t>
              </a:r>
              <a:endParaRPr lang="zh-CN" altLang="en-US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36" name="直接箭头连接符 64"/>
            <p:cNvCxnSpPr>
              <a:endCxn id="22" idx="2"/>
            </p:cNvCxnSpPr>
            <p:nvPr/>
          </p:nvCxnSpPr>
          <p:spPr bwMode="auto">
            <a:xfrm>
              <a:off x="1271464" y="4278412"/>
              <a:ext cx="504356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7" name="曲线连接符 36"/>
            <p:cNvCxnSpPr>
              <a:stCxn id="15" idx="0"/>
              <a:endCxn id="14" idx="0"/>
            </p:cNvCxnSpPr>
            <p:nvPr/>
          </p:nvCxnSpPr>
          <p:spPr bwMode="auto">
            <a:xfrm rot="16200000" flipH="1" flipV="1">
              <a:off x="6100165" y="2169485"/>
              <a:ext cx="15457" cy="3558679"/>
            </a:xfrm>
            <a:prstGeom prst="curvedConnector3">
              <a:avLst>
                <a:gd name="adj1" fmla="val -6507343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38" name="矩形 37"/>
            <p:cNvSpPr/>
            <p:nvPr/>
          </p:nvSpPr>
          <p:spPr>
            <a:xfrm>
              <a:off x="6779297" y="2564904"/>
              <a:ext cx="35779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dirty="0">
                  <a:latin typeface="Times New Roman" panose="02020603050405020304" charset="0"/>
                  <a:cs typeface="Times New Roman" panose="02020603050405020304" charset="0"/>
                </a:rPr>
                <a:t>ε</a:t>
              </a:r>
              <a:endParaRPr lang="zh-CN" altLang="en-US" sz="32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39" name="曲线连接符 38"/>
            <p:cNvCxnSpPr>
              <a:stCxn id="20" idx="4"/>
              <a:endCxn id="25" idx="4"/>
            </p:cNvCxnSpPr>
            <p:nvPr/>
          </p:nvCxnSpPr>
          <p:spPr bwMode="auto">
            <a:xfrm rot="5400000" flipH="1" flipV="1">
              <a:off x="6069403" y="1732232"/>
              <a:ext cx="15457" cy="5720619"/>
            </a:xfrm>
            <a:prstGeom prst="curvedConnector3">
              <a:avLst>
                <a:gd name="adj1" fmla="val -7098920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stealth"/>
            </a:ln>
            <a:effectLst/>
          </p:spPr>
        </p:cxnSp>
        <p:sp>
          <p:nvSpPr>
            <p:cNvPr id="40" name="矩形 39"/>
            <p:cNvSpPr/>
            <p:nvPr/>
          </p:nvSpPr>
          <p:spPr>
            <a:xfrm>
              <a:off x="5569379" y="5165487"/>
              <a:ext cx="35779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dirty="0">
                  <a:latin typeface="Times New Roman" panose="02020603050405020304" charset="0"/>
                  <a:cs typeface="Times New Roman" panose="02020603050405020304" charset="0"/>
                </a:rPr>
                <a:t>ε</a:t>
              </a:r>
              <a:endParaRPr lang="zh-CN" altLang="en-US" sz="32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7" name="椭圆 46"/>
            <p:cNvSpPr/>
            <p:nvPr/>
          </p:nvSpPr>
          <p:spPr bwMode="auto">
            <a:xfrm>
              <a:off x="9914863" y="3950481"/>
              <a:ext cx="525104" cy="643716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Times New Roman" panose="02020603050405020304" charset="0"/>
                  <a:cs typeface="Times New Roman" panose="02020603050405020304" charset="0"/>
                </a:rPr>
                <a:t>J</a:t>
              </a:r>
              <a:endParaRPr lang="zh-CN" altLang="en-US" sz="24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53" name="直接箭头连接符 48"/>
            <p:cNvCxnSpPr>
              <a:stCxn id="47" idx="6"/>
              <a:endCxn id="24" idx="2"/>
            </p:cNvCxnSpPr>
            <p:nvPr/>
          </p:nvCxnSpPr>
          <p:spPr bwMode="auto">
            <a:xfrm>
              <a:off x="10439967" y="4272339"/>
              <a:ext cx="703504" cy="6073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56" name="矩形 55"/>
            <p:cNvSpPr/>
            <p:nvPr/>
          </p:nvSpPr>
          <p:spPr>
            <a:xfrm>
              <a:off x="10558690" y="3707361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kern="0" dirty="0">
                  <a:solidFill>
                    <a:prstClr val="black"/>
                  </a:solidFill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a</a:t>
              </a:r>
              <a:endParaRPr lang="zh-CN" altLang="en-US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主题6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anose="020B060203050402020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anose="020B060203050402020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主题6</Template>
  <TotalTime>0</TotalTime>
  <Words>1733</Words>
  <Application>WPS 演示</Application>
  <PresentationFormat>宽屏</PresentationFormat>
  <Paragraphs>576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7" baseType="lpstr">
      <vt:lpstr>Arial</vt:lpstr>
      <vt:lpstr>宋体</vt:lpstr>
      <vt:lpstr>Wingdings</vt:lpstr>
      <vt:lpstr>Lucida Sans</vt:lpstr>
      <vt:lpstr>MS PGothic</vt:lpstr>
      <vt:lpstr>Times New Roman</vt:lpstr>
      <vt:lpstr>华文新魏</vt:lpstr>
      <vt:lpstr>Times</vt:lpstr>
      <vt:lpstr>Tahoma</vt:lpstr>
      <vt:lpstr>Consolas</vt:lpstr>
      <vt:lpstr>Comic Sans MS</vt:lpstr>
      <vt:lpstr>Calibri</vt:lpstr>
      <vt:lpstr>微软雅黑</vt:lpstr>
      <vt:lpstr>Arial Unicode MS</vt:lpstr>
      <vt:lpstr>主题6</vt:lpstr>
      <vt:lpstr>编译原理 Principle of Compiler 2018-2019第2学期</vt:lpstr>
      <vt:lpstr>PowerPoint 演示文稿</vt:lpstr>
      <vt:lpstr>PowerPoint 演示文稿</vt:lpstr>
      <vt:lpstr>PowerPoint 演示文稿</vt:lpstr>
      <vt:lpstr>3.1</vt:lpstr>
      <vt:lpstr>3</vt:lpstr>
      <vt:lpstr>3</vt:lpstr>
      <vt:lpstr>3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 Principle of Compiler 2018-2019第1学期</dc:title>
  <dc:creator>Xiaoxi Huang</dc:creator>
  <cp:lastModifiedBy>阿普</cp:lastModifiedBy>
  <cp:revision>58</cp:revision>
  <cp:lastPrinted>2012-03-05T01:42:00Z</cp:lastPrinted>
  <dcterms:created xsi:type="dcterms:W3CDTF">2018-10-18T02:12:00Z</dcterms:created>
  <dcterms:modified xsi:type="dcterms:W3CDTF">2020-03-22T06:54:09Z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