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68" r:id="rId5"/>
    <p:sldId id="260" r:id="rId6"/>
    <p:sldId id="265" r:id="rId7"/>
    <p:sldId id="269" r:id="rId8"/>
    <p:sldId id="270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7"/>
  </p:normalViewPr>
  <p:slideViewPr>
    <p:cSldViewPr>
      <p:cViewPr varScale="1">
        <p:scale>
          <a:sx n="89" d="100"/>
          <a:sy n="89" d="100"/>
        </p:scale>
        <p:origin x="80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597" y="3886200"/>
            <a:ext cx="3352804" cy="2430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1" y="457202"/>
            <a:ext cx="5187952" cy="1731963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5" y="2565400"/>
            <a:ext cx="5181601" cy="2235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charset="0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652001" y="6273800"/>
            <a:ext cx="16256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81CB235-3B67-431C-A995-A0C032EFD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7112006" y="6273800"/>
            <a:ext cx="2540001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96005" y="6273800"/>
            <a:ext cx="1020231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7B24209-AEDA-47E0-8271-F772E691F37A}" type="slidenum">
              <a:rPr lang="zh-CN" altLang="en-US" smtClean="0"/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295400"/>
            <a:ext cx="5550453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6096000" y="2301243"/>
            <a:ext cx="5283200" cy="60959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86253">
                <a:srgbClr val="0060C0"/>
              </a:gs>
              <a:gs pos="74590">
                <a:srgbClr val="0063C0"/>
              </a:gs>
              <a:gs pos="59985">
                <a:srgbClr val="0067C0"/>
              </a:gs>
              <a:gs pos="44191">
                <a:srgbClr val="006BC0"/>
              </a:gs>
              <a:gs pos="35030">
                <a:srgbClr val="006EC0"/>
              </a:gs>
              <a:gs pos="16668">
                <a:srgbClr val="13ABD2"/>
              </a:gs>
              <a:gs pos="9000">
                <a:srgbClr val="21D6E0"/>
              </a:gs>
              <a:gs pos="27000">
                <a:srgbClr val="0070C0"/>
              </a:gs>
              <a:gs pos="100000">
                <a:srgbClr val="005CBF"/>
              </a:gs>
            </a:gsLst>
            <a:lin ang="5400000" scaled="0"/>
            <a:tileRect r="-100000" b="-10000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B0F0">
                <a:alpha val="97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-65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152400"/>
            <a:ext cx="10871201" cy="6096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6" y="381000"/>
            <a:ext cx="2819399" cy="5867400"/>
          </a:xfrm>
        </p:spPr>
        <p:txBody>
          <a:bodyPr vert="eaVert"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1" y="381000"/>
            <a:ext cx="8255000" cy="5867400"/>
          </a:xfrm>
        </p:spPr>
        <p:txBody>
          <a:bodyPr vert="eaVert"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800" y="73856"/>
            <a:ext cx="9956800" cy="611945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0"/>
            <a:ext cx="9956800" cy="6858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1" y="914400"/>
            <a:ext cx="9144000" cy="5334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9088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1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9956800" cy="5334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1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9956800" cy="609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1" y="1524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4978400"/>
          </a:xfrm>
        </p:spPr>
        <p:txBody>
          <a:bodyPr/>
          <a:lstStyle>
            <a:lvl1pPr>
              <a:defRPr sz="3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 sz="2800"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>
              <a:defRPr sz="2800"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>
              <a:defRPr sz="2400"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 sz="2400"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064001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</a:fld>
            <a:endParaRPr lang="zh-CN" altLang="en-US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0480"/>
            <a:ext cx="10160000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40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2"/>
            <a:ext cx="10363200" cy="1362075"/>
          </a:xfrm>
        </p:spPr>
        <p:txBody>
          <a:bodyPr anchor="t"/>
          <a:lstStyle>
            <a:lvl1pPr algn="l">
              <a:defRPr sz="3200" b="1" cap="all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latin typeface="+mn-ea"/>
                <a:ea typeface="+mn-ea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6963"/>
            <a:ext cx="9956800" cy="6858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990600"/>
            <a:ext cx="5080000" cy="5105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1" y="990600"/>
            <a:ext cx="5080000" cy="5105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56003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</a:fld>
            <a:endParaRPr lang="zh-CN" alt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016000" y="0"/>
            <a:ext cx="9956800" cy="762000"/>
          </a:xfrm>
        </p:spPr>
        <p:txBody>
          <a:bodyPr/>
          <a:lstStyle>
            <a:lvl1pPr>
              <a:defRPr sz="400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9956800" cy="7620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1905002"/>
            <a:ext cx="4011084" cy="1162051"/>
          </a:xfrm>
        </p:spPr>
        <p:txBody>
          <a:bodyPr/>
          <a:lstStyle>
            <a:lvl1pPr algn="l">
              <a:defRPr sz="2000" b="1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1" y="273055"/>
            <a:ext cx="6815665" cy="5853113"/>
          </a:xfrm>
        </p:spPr>
        <p:txBody>
          <a:bodyPr/>
          <a:lstStyle>
            <a:lvl1pPr>
              <a:defRPr sz="3200">
                <a:latin typeface="+mn-ea"/>
                <a:ea typeface="+mn-ea"/>
              </a:defRPr>
            </a:lvl1pPr>
            <a:lvl2pPr>
              <a:defRPr sz="28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20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3124203"/>
            <a:ext cx="4011084" cy="3001964"/>
          </a:xfrm>
        </p:spPr>
        <p:txBody>
          <a:bodyPr/>
          <a:lstStyle>
            <a:lvl1pPr marL="0" indent="0">
              <a:buNone/>
              <a:defRPr sz="1400">
                <a:latin typeface="+mn-ea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2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1CB235-3B67-431C-A995-A0C032EFD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24209-AEDA-47E0-8271-F772E691F3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3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46"/>
          <p:cNvSpPr>
            <a:spLocks noChangeArrowheads="1"/>
          </p:cNvSpPr>
          <p:nvPr/>
        </p:nvSpPr>
        <p:spPr bwMode="gray">
          <a:xfrm>
            <a:off x="0" y="0"/>
            <a:ext cx="12192000" cy="838200"/>
          </a:xfrm>
          <a:prstGeom prst="rect">
            <a:avLst/>
          </a:prstGeom>
          <a:gradFill flip="none" rotWithShape="1">
            <a:gsLst>
              <a:gs pos="0">
                <a:srgbClr val="FFEFD1"/>
              </a:gs>
              <a:gs pos="76000">
                <a:schemeClr val="bg1"/>
              </a:gs>
              <a:gs pos="100000">
                <a:srgbClr val="D1C39F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2486"/>
            <a:ext cx="10160000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1" y="914400"/>
            <a:ext cx="11175999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27893" y="6248400"/>
            <a:ext cx="2641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fld id="{881CB235-3B67-431C-A995-A0C032EFD8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1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401" y="6273800"/>
            <a:ext cx="2641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>
                <a:latin typeface="+mn-lt"/>
              </a:defRPr>
            </a:lvl1pPr>
          </a:lstStyle>
          <a:p>
            <a:fld id="{B7B24209-AEDA-47E0-8271-F772E691F37A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851" y="74379"/>
            <a:ext cx="961140" cy="720855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" y="107614"/>
            <a:ext cx="851176" cy="654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华文新魏" panose="02010800040101010101" pitchFamily="2" charset="-122"/>
          <a:ea typeface="华文新魏" panose="02010800040101010101" pitchFamily="2" charset="-122"/>
          <a:cs typeface="华文新魏" panose="020108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pitchFamily="-65" charset="0"/>
          <a:ea typeface="MS PGothic" panose="020B0600070205080204" pitchFamily="-65" charset="-128"/>
          <a:cs typeface="MS PGothic" panose="020B0600070205080204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pitchFamily="-65" charset="0"/>
          <a:ea typeface="MS PGothic" panose="020B0600070205080204" pitchFamily="-65" charset="-128"/>
          <a:cs typeface="MS PGothic" panose="020B0600070205080204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pitchFamily="-65" charset="0"/>
          <a:ea typeface="MS PGothic" panose="020B0600070205080204" pitchFamily="-65" charset="-128"/>
          <a:cs typeface="MS PGothic" panose="020B0600070205080204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pitchFamily="-65" charset="0"/>
          <a:ea typeface="MS PGothic" panose="020B0600070205080204" pitchFamily="-65" charset="-128"/>
          <a:cs typeface="MS PGothic" panose="020B0600070205080204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anose="020B0602030504020204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32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8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8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4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MS PGothic" panose="020B0600070205080204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MS PGothic" panose="020B0600070205080204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MS PGothic" panose="020B0600070205080204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1400">
          <a:solidFill>
            <a:schemeClr val="tx1"/>
          </a:solidFill>
          <a:latin typeface="+mn-lt"/>
          <a:ea typeface="MS PGothic" panose="020B0600070205080204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r>
              <a:rPr lang="en-US" altLang="zh-CN" dirty="0"/>
              <a:t>3(</a:t>
            </a:r>
            <a:r>
              <a:rPr lang="zh-CN" altLang="en-US" dirty="0"/>
              <a:t>自顶向下分析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谌志群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92623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(4)LL(1)</a:t>
            </a:r>
            <a:r>
              <a:rPr kumimoji="1" lang="zh-CN" altLang="en-US" dirty="0"/>
              <a:t>预测分析表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67808" y="48638"/>
            <a:ext cx="7776863" cy="23083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SELECT(&lt;</a:t>
            </a:r>
            <a:r>
              <a:rPr lang="en-US" altLang="zh-CN" sz="2400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declaration</a:t>
            </a:r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&gt;</a:t>
            </a:r>
            <a:r>
              <a:rPr lang="zh-CN" altLang="en-US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zh-CN" altLang="en-US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&lt;</a:t>
            </a:r>
            <a:r>
              <a:rPr lang="en-US" altLang="zh-CN" sz="2400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type</a:t>
            </a:r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&gt;&lt;</a:t>
            </a:r>
            <a:r>
              <a:rPr lang="en-US" altLang="zh-CN" sz="2400" i="1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var</a:t>
            </a:r>
            <a:r>
              <a:rPr lang="en-US" altLang="zh-CN" sz="2400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_</a:t>
            </a:r>
            <a:r>
              <a:rPr lang="en-US" altLang="zh-CN" sz="2400" i="1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list</a:t>
            </a:r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&gt;)</a:t>
            </a:r>
            <a:r>
              <a:rPr lang="zh-CN" altLang="en-US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=</a:t>
            </a:r>
            <a:r>
              <a:rPr lang="zh-CN" altLang="en-US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{</a:t>
            </a:r>
            <a:r>
              <a:rPr lang="en-US" altLang="zh-CN" sz="2400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</a:t>
            </a:r>
            <a:r>
              <a:rPr lang="zh-CN" altLang="en-US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float}</a:t>
            </a:r>
            <a:endParaRPr lang="zh-CN" altLang="zh-CN" sz="1600" kern="1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SELECT(&lt;</a:t>
            </a:r>
            <a:r>
              <a:rPr lang="en-US" altLang="zh-CN" sz="2400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type</a:t>
            </a:r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&gt;</a:t>
            </a:r>
            <a:r>
              <a:rPr lang="zh-CN" altLang="en-US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zh-CN" altLang="en-US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b="1" i="1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)</a:t>
            </a:r>
            <a:r>
              <a:rPr lang="zh-CN" altLang="en-US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=</a:t>
            </a:r>
            <a:r>
              <a:rPr lang="zh-CN" altLang="en-US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{</a:t>
            </a:r>
            <a:r>
              <a:rPr lang="en-US" altLang="zh-CN" sz="2400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2400" kern="1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SELECT(&lt;</a:t>
            </a:r>
            <a:r>
              <a:rPr lang="en-US" altLang="zh-CN" sz="2400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type</a:t>
            </a:r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&gt;</a:t>
            </a:r>
            <a:r>
              <a:rPr lang="zh-CN" altLang="en-US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zh-CN" altLang="en-US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b="1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float</a:t>
            </a:r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)</a:t>
            </a:r>
            <a:r>
              <a:rPr lang="zh-CN" altLang="en-US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=</a:t>
            </a:r>
            <a:r>
              <a:rPr lang="zh-CN" altLang="en-US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{float}</a:t>
            </a:r>
            <a:endParaRPr lang="zh-CN" altLang="zh-CN" sz="2400" kern="1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SELECT(&lt;</a:t>
            </a:r>
            <a:r>
              <a:rPr lang="en-US" altLang="zh-CN" sz="2400" i="1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var_lis</a:t>
            </a:r>
            <a:r>
              <a:rPr lang="en-US" altLang="zh-CN" sz="2400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&gt; </a:t>
            </a:r>
            <a:r>
              <a:rPr lang="zh-CN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 </a:t>
            </a:r>
            <a:r>
              <a:rPr lang="en-US" altLang="zh-CN" sz="2400" b="1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id</a:t>
            </a:r>
            <a:r>
              <a:rPr lang="zh-CN" altLang="en-US" sz="2400" b="1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&lt;</a:t>
            </a:r>
            <a:r>
              <a:rPr lang="en-US" altLang="zh-CN" sz="2400" i="1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var_list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</a:t>
            </a:r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&gt;)={id}</a:t>
            </a:r>
            <a:endParaRPr lang="en-US" altLang="zh-CN" sz="2400" kern="1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SELECT (&lt;</a:t>
            </a:r>
            <a:r>
              <a:rPr lang="en-US" altLang="zh-CN" sz="2400" i="1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var_list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</a:t>
            </a:r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&gt;</a:t>
            </a:r>
            <a:r>
              <a:rPr lang="zh-CN" altLang="en-US" sz="2400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 &lt;</a:t>
            </a:r>
            <a:r>
              <a:rPr lang="en-US" altLang="zh-CN" sz="2400" i="1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var_list</a:t>
            </a:r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&gt;)</a:t>
            </a:r>
            <a:r>
              <a:rPr lang="zh-CN" altLang="en-US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={,}</a:t>
            </a:r>
            <a:endParaRPr lang="en-US" altLang="zh-CN" sz="2400" kern="1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SELECT(&lt;</a:t>
            </a:r>
            <a:r>
              <a:rPr lang="en-US" altLang="zh-CN" sz="2400" i="1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var_list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</a:t>
            </a:r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&gt;</a:t>
            </a:r>
            <a:r>
              <a:rPr lang="zh-CN" altLang="en-US" sz="2400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zh-CN" altLang="en-US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ε</a:t>
            </a:r>
            <a:r>
              <a:rPr lang="zh-CN" altLang="en-US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)</a:t>
            </a:r>
            <a:r>
              <a:rPr lang="zh-CN" altLang="en-US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=</a:t>
            </a:r>
            <a:r>
              <a:rPr lang="zh-CN" altLang="en-US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{$}</a:t>
            </a:r>
            <a:endParaRPr lang="en-US" altLang="zh-CN" sz="24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2007" y="2470017"/>
          <a:ext cx="1207266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465"/>
                <a:gridCol w="1440160"/>
                <a:gridCol w="2520280"/>
                <a:gridCol w="2448272"/>
                <a:gridCol w="2592288"/>
                <a:gridCol w="1800200"/>
              </a:tblGrid>
              <a:tr h="23890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int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float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,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$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&lt;declaration&gt;</a:t>
                      </a:r>
                      <a:endParaRPr lang="zh-CN" altLang="en-US" sz="180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&lt;</a:t>
                      </a:r>
                      <a:r>
                        <a:rPr lang="en-US" altLang="zh-CN" sz="1800" i="1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declaration</a:t>
                      </a:r>
                      <a:r>
                        <a:rPr lang="en-US" altLang="zh-CN" sz="18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&gt;</a:t>
                      </a:r>
                      <a:r>
                        <a:rPr lang="zh-CN" altLang="en-US" sz="18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zh-CN" altLang="zh-CN" sz="18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→</a:t>
                      </a:r>
                      <a:r>
                        <a:rPr lang="zh-CN" altLang="en-US" sz="18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&lt;</a:t>
                      </a:r>
                      <a:r>
                        <a:rPr lang="en-US" altLang="zh-CN" sz="1800" i="1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type</a:t>
                      </a:r>
                      <a:r>
                        <a:rPr lang="en-US" altLang="zh-CN" sz="18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&gt;&lt;</a:t>
                      </a:r>
                      <a:r>
                        <a:rPr lang="en-US" altLang="zh-CN" sz="1800" i="1" kern="100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var</a:t>
                      </a:r>
                      <a:r>
                        <a:rPr lang="en-US" altLang="zh-CN" sz="1800" kern="100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_</a:t>
                      </a:r>
                      <a:r>
                        <a:rPr lang="en-US" altLang="zh-CN" sz="1800" i="1" kern="100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list</a:t>
                      </a:r>
                      <a:r>
                        <a:rPr lang="en-US" altLang="zh-CN" sz="18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&gt;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&lt;</a:t>
                      </a:r>
                      <a:r>
                        <a:rPr lang="en-US" altLang="zh-CN" sz="1800" i="1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declaration</a:t>
                      </a:r>
                      <a:r>
                        <a:rPr lang="en-US" altLang="zh-CN" sz="18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&gt;</a:t>
                      </a:r>
                      <a:r>
                        <a:rPr lang="zh-CN" altLang="en-US" sz="18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zh-CN" altLang="zh-CN" sz="18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→</a:t>
                      </a:r>
                      <a:r>
                        <a:rPr lang="zh-CN" altLang="en-US" sz="18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&lt;</a:t>
                      </a:r>
                      <a:r>
                        <a:rPr lang="en-US" altLang="zh-CN" sz="1800" i="1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type</a:t>
                      </a:r>
                      <a:r>
                        <a:rPr lang="en-US" altLang="zh-CN" sz="18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&gt;&lt;</a:t>
                      </a:r>
                      <a:r>
                        <a:rPr lang="en-US" altLang="zh-CN" sz="1800" i="1" kern="100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var</a:t>
                      </a:r>
                      <a:r>
                        <a:rPr lang="en-US" altLang="zh-CN" sz="1800" kern="100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_</a:t>
                      </a:r>
                      <a:r>
                        <a:rPr lang="en-US" altLang="zh-CN" sz="1800" i="1" kern="100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list</a:t>
                      </a:r>
                      <a:r>
                        <a:rPr lang="en-US" altLang="zh-CN" sz="18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&gt;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anchor="ctr"/>
                </a:tc>
              </a:tr>
              <a:tr h="282312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&lt;type&gt;</a:t>
                      </a:r>
                      <a:endParaRPr lang="zh-CN" altLang="en-US" sz="180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&lt;</a:t>
                      </a:r>
                      <a:r>
                        <a:rPr lang="en-US" altLang="zh-CN" sz="1800" i="1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type</a:t>
                      </a:r>
                      <a:r>
                        <a:rPr lang="en-US" altLang="zh-CN" sz="18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&gt;</a:t>
                      </a:r>
                      <a:r>
                        <a:rPr lang="zh-CN" altLang="en-US" sz="18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zh-CN" altLang="zh-CN" sz="18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→</a:t>
                      </a:r>
                      <a:r>
                        <a:rPr lang="zh-CN" altLang="en-US" sz="18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b="1" i="1" kern="100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int</a:t>
                      </a:r>
                      <a:r>
                        <a:rPr lang="en-US" altLang="zh-CN" sz="18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&lt;</a:t>
                      </a:r>
                      <a:r>
                        <a:rPr lang="en-US" altLang="zh-CN" sz="1800" i="1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type</a:t>
                      </a:r>
                      <a:r>
                        <a:rPr lang="en-US" altLang="zh-CN" sz="18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&gt;</a:t>
                      </a:r>
                      <a:r>
                        <a:rPr lang="zh-CN" altLang="en-US" sz="18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zh-CN" altLang="zh-CN" sz="18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→</a:t>
                      </a:r>
                      <a:r>
                        <a:rPr lang="zh-CN" altLang="en-US" sz="18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b="1" i="1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float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anchor="ctr"/>
                </a:tc>
              </a:tr>
              <a:tr h="276592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&lt;</a:t>
                      </a:r>
                      <a:r>
                        <a:rPr lang="en-US" altLang="zh-CN" sz="1800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var_list</a:t>
                      </a:r>
                      <a:r>
                        <a:rPr lang="en-US" altLang="zh-CN" sz="18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&gt;</a:t>
                      </a:r>
                      <a:endParaRPr lang="zh-CN" altLang="en-US" sz="180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i="1" kern="100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var_lis</a:t>
                      </a:r>
                      <a:r>
                        <a:rPr lang="en-US" altLang="zh-CN" sz="1800" kern="100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t</a:t>
                      </a:r>
                      <a:r>
                        <a:rPr lang="en-US" altLang="zh-CN" sz="18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&gt; </a:t>
                      </a:r>
                      <a:r>
                        <a:rPr lang="zh-CN" altLang="zh-CN" sz="18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→ </a:t>
                      </a:r>
                      <a:r>
                        <a:rPr lang="en-US" altLang="zh-CN" sz="1800" b="1" i="1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id</a:t>
                      </a:r>
                      <a:r>
                        <a:rPr lang="zh-CN" altLang="en-US" sz="1800" b="1" i="1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8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&lt;</a:t>
                      </a:r>
                      <a:r>
                        <a:rPr lang="en-US" altLang="zh-CN" sz="1800" i="1" kern="100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var_list</a:t>
                      </a:r>
                      <a:r>
                        <a:rPr lang="en-US" altLang="zh-CN" sz="1800" dirty="0">
                          <a:solidFill>
                            <a:srgbClr val="000099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lang="en-US" altLang="zh-CN" sz="18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&gt;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anchor="ctr"/>
                </a:tc>
              </a:tr>
              <a:tr h="270872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&lt;</a:t>
                      </a:r>
                      <a:r>
                        <a:rPr lang="en-US" altLang="zh-CN" sz="1800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var_list</a:t>
                      </a:r>
                      <a:r>
                        <a:rPr lang="en-US" altLang="zh-CN" sz="1800" dirty="0">
                          <a:solidFill>
                            <a:srgbClr val="000099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lang="en-US" altLang="zh-CN" sz="18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&gt;</a:t>
                      </a:r>
                      <a:endParaRPr lang="zh-CN" altLang="en-US" sz="180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&lt;</a:t>
                      </a:r>
                      <a:r>
                        <a:rPr lang="en-US" altLang="zh-CN" sz="1800" i="1" kern="100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var_list</a:t>
                      </a:r>
                      <a:r>
                        <a:rPr lang="en-US" altLang="zh-CN" sz="1800" dirty="0">
                          <a:solidFill>
                            <a:srgbClr val="000099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lang="en-US" altLang="zh-CN" sz="18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&gt;</a:t>
                      </a:r>
                      <a:r>
                        <a:rPr lang="zh-CN" altLang="en-US" sz="1800" i="1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→</a:t>
                      </a:r>
                      <a:r>
                        <a:rPr lang="en-US" altLang="zh-CN" sz="18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,&lt;</a:t>
                      </a:r>
                      <a:r>
                        <a:rPr lang="en-US" altLang="zh-CN" sz="1800" i="1" kern="100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var_list</a:t>
                      </a:r>
                      <a:r>
                        <a:rPr lang="en-US" altLang="zh-CN" sz="18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&gt;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8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&lt;</a:t>
                      </a:r>
                      <a:r>
                        <a:rPr lang="en-US" altLang="zh-CN" sz="1800" i="1" kern="100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var_list</a:t>
                      </a:r>
                      <a:r>
                        <a:rPr lang="en-US" altLang="zh-CN" sz="1800" dirty="0">
                          <a:solidFill>
                            <a:srgbClr val="000099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lang="en-US" altLang="zh-CN" sz="18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&gt;</a:t>
                      </a:r>
                      <a:r>
                        <a:rPr lang="zh-CN" altLang="en-US" sz="1800" i="1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→</a:t>
                      </a:r>
                      <a:r>
                        <a:rPr lang="zh-CN" altLang="en-US" sz="18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zh-CN" altLang="zh-CN" sz="18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ε</a:t>
                      </a:r>
                      <a:endParaRPr lang="zh-CN" altLang="en-US" sz="18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66192"/>
          </a:xfrm>
        </p:spPr>
        <p:txBody>
          <a:bodyPr/>
          <a:lstStyle/>
          <a:p>
            <a:pPr marL="0" lvl="1" indent="0">
              <a:buClr>
                <a:srgbClr val="CC0000"/>
              </a:buClr>
              <a:buNone/>
            </a:pPr>
            <a:r>
              <a:rPr lang="zh-CN" altLang="en-US" sz="20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（</a:t>
            </a:r>
            <a:r>
              <a:rPr lang="en-US" altLang="zh-CN" sz="20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5</a:t>
            </a:r>
            <a:r>
              <a:rPr lang="zh-CN" altLang="en-US" sz="20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）</a:t>
            </a:r>
            <a:r>
              <a:rPr lang="zh-CN" altLang="zh-CN" sz="20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给出输入串 </a:t>
            </a:r>
            <a:r>
              <a:rPr lang="en-US" altLang="zh-CN" sz="2000" b="1" i="1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altLang="zh-CN" sz="2000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 x, y, z</a:t>
            </a:r>
            <a:r>
              <a:rPr lang="zh-CN" altLang="zh-CN" sz="20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所对应的</a:t>
            </a:r>
            <a:r>
              <a:rPr lang="en-US" altLang="zh-CN" sz="20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LL(1)</a:t>
            </a:r>
            <a:r>
              <a:rPr lang="zh-CN" altLang="zh-CN" sz="20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分析过程。</a:t>
            </a:r>
            <a:endParaRPr lang="zh-CN" altLang="zh-CN" sz="1200" kern="1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endParaRPr kumimoji="1"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31504" y="1546883"/>
          <a:ext cx="7488832" cy="49705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20"/>
                <a:gridCol w="2160240"/>
                <a:gridCol w="4248472"/>
              </a:tblGrid>
              <a:tr h="2791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栈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输入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输出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3432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D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2000" kern="100" dirty="0" err="1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int</a:t>
                      </a:r>
                      <a:r>
                        <a:rPr lang="zh-CN" alt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x,</a:t>
                      </a:r>
                      <a:r>
                        <a:rPr lang="zh-CN" alt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y,</a:t>
                      </a:r>
                      <a:r>
                        <a:rPr lang="zh-CN" alt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z</a:t>
                      </a:r>
                      <a:r>
                        <a:rPr 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3600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V</a:t>
                      </a:r>
                      <a:r>
                        <a:rPr lang="zh-CN" alt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T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2000" kern="100" dirty="0" err="1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int</a:t>
                      </a:r>
                      <a:r>
                        <a:rPr lang="zh-CN" alt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x,</a:t>
                      </a:r>
                      <a:r>
                        <a:rPr lang="zh-CN" alt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y,</a:t>
                      </a:r>
                      <a:r>
                        <a:rPr lang="zh-CN" alt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z$</a:t>
                      </a:r>
                      <a:endParaRPr lang="zh-CN" alt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20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   </a:t>
                      </a:r>
                      <a:r>
                        <a:rPr lang="en-US" altLang="zh-CN" sz="20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&lt;</a:t>
                      </a:r>
                      <a:r>
                        <a:rPr lang="en-US" altLang="zh-CN" sz="2000" i="1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declaration</a:t>
                      </a:r>
                      <a:r>
                        <a:rPr lang="en-US" altLang="zh-CN" sz="20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&gt;</a:t>
                      </a:r>
                      <a:r>
                        <a:rPr lang="zh-CN" altLang="en-US" sz="20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zh-CN" altLang="zh-CN" sz="20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→</a:t>
                      </a:r>
                      <a:r>
                        <a:rPr lang="zh-CN" altLang="en-US" sz="20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&lt;</a:t>
                      </a:r>
                      <a:r>
                        <a:rPr lang="en-US" altLang="zh-CN" sz="2000" i="1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type</a:t>
                      </a:r>
                      <a:r>
                        <a:rPr lang="en-US" altLang="zh-CN" sz="20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&gt;&lt;</a:t>
                      </a:r>
                      <a:r>
                        <a:rPr lang="en-US" altLang="zh-CN" sz="2000" i="1" kern="100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var</a:t>
                      </a:r>
                      <a:r>
                        <a:rPr lang="en-US" altLang="zh-CN" sz="2000" kern="100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_</a:t>
                      </a:r>
                      <a:r>
                        <a:rPr lang="en-US" altLang="zh-CN" sz="2000" i="1" kern="100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list</a:t>
                      </a:r>
                      <a:r>
                        <a:rPr lang="en-US" altLang="zh-CN" sz="20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&gt;</a:t>
                      </a:r>
                      <a:endParaRPr lang="zh-CN" altLang="en-US" sz="2000" dirty="0"/>
                    </a:p>
                  </a:txBody>
                  <a:tcPr marL="68580" marR="68580" marT="0" marB="0"/>
                </a:tc>
              </a:tr>
              <a:tr h="2791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V</a:t>
                      </a:r>
                      <a:r>
                        <a:rPr lang="zh-CN" altLang="en-US" sz="2000" kern="100" baseline="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kern="100" baseline="0" dirty="0" err="1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int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2000" kern="100" dirty="0" err="1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int</a:t>
                      </a:r>
                      <a:r>
                        <a:rPr lang="zh-CN" alt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x,</a:t>
                      </a:r>
                      <a:r>
                        <a:rPr lang="zh-CN" alt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y,</a:t>
                      </a:r>
                      <a:r>
                        <a:rPr lang="zh-CN" alt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z$</a:t>
                      </a:r>
                      <a:endParaRPr lang="zh-CN" alt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&lt;</a:t>
                      </a:r>
                      <a:r>
                        <a:rPr lang="en-US" altLang="zh-CN" sz="2000" i="1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type</a:t>
                      </a:r>
                      <a:r>
                        <a:rPr lang="en-US" altLang="zh-CN" sz="20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&gt;</a:t>
                      </a:r>
                      <a:r>
                        <a:rPr lang="zh-CN" altLang="en-US" sz="20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zh-CN" altLang="zh-CN" sz="20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→</a:t>
                      </a:r>
                      <a:r>
                        <a:rPr lang="zh-CN" altLang="en-US" sz="20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b="1" i="1" kern="100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int</a:t>
                      </a:r>
                      <a:r>
                        <a:rPr lang="en-US" altLang="zh-CN" sz="20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2791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V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x,</a:t>
                      </a:r>
                      <a:r>
                        <a:rPr lang="zh-CN" alt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y,</a:t>
                      </a:r>
                      <a:r>
                        <a:rPr lang="zh-CN" alt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z</a:t>
                      </a:r>
                      <a:r>
                        <a:rPr 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2791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V’</a:t>
                      </a:r>
                      <a:r>
                        <a:rPr lang="zh-CN" alt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id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x,</a:t>
                      </a:r>
                      <a:r>
                        <a:rPr lang="zh-CN" alt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y,</a:t>
                      </a:r>
                      <a:r>
                        <a:rPr lang="zh-CN" alt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z</a:t>
                      </a:r>
                      <a:r>
                        <a:rPr 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2000" i="1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&lt;</a:t>
                      </a:r>
                      <a:r>
                        <a:rPr lang="en-US" altLang="zh-CN" sz="2000" i="1" kern="100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var_lis</a:t>
                      </a:r>
                      <a:r>
                        <a:rPr lang="en-US" altLang="zh-CN" sz="2000" kern="100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t</a:t>
                      </a:r>
                      <a:r>
                        <a:rPr lang="en-US" altLang="zh-CN" sz="20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&gt; </a:t>
                      </a:r>
                      <a:r>
                        <a:rPr lang="zh-CN" altLang="zh-CN" sz="20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→ </a:t>
                      </a:r>
                      <a:r>
                        <a:rPr lang="en-US" altLang="zh-CN" sz="2000" b="1" i="1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id</a:t>
                      </a:r>
                      <a:r>
                        <a:rPr lang="zh-CN" altLang="en-US" sz="2000" b="1" i="1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&lt;</a:t>
                      </a:r>
                      <a:r>
                        <a:rPr lang="en-US" altLang="zh-CN" sz="2000" i="1" kern="100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var_list</a:t>
                      </a:r>
                      <a:r>
                        <a:rPr lang="en-US" altLang="zh-CN" sz="2000" dirty="0">
                          <a:solidFill>
                            <a:srgbClr val="000099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lang="en-US" altLang="zh-CN" sz="20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&gt;</a:t>
                      </a:r>
                      <a:endParaRPr lang="zh-CN" altLang="en-US" sz="2000" dirty="0"/>
                    </a:p>
                  </a:txBody>
                  <a:tcPr marL="68580" marR="68580" marT="0" marB="0"/>
                </a:tc>
              </a:tr>
              <a:tr h="2791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V</a:t>
                      </a:r>
                      <a:r>
                        <a:rPr 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’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,</a:t>
                      </a:r>
                      <a:r>
                        <a:rPr lang="zh-CN" altLang="en-US" sz="2000" kern="100" baseline="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kern="100" baseline="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y,</a:t>
                      </a:r>
                      <a:r>
                        <a:rPr lang="zh-CN" altLang="en-US" sz="2000" kern="100" baseline="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kern="100" baseline="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z</a:t>
                      </a:r>
                      <a:r>
                        <a:rPr 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2791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V</a:t>
                      </a:r>
                      <a:r>
                        <a:rPr lang="zh-CN" altLang="en-US" sz="2000" kern="100" baseline="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kern="100" baseline="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,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,</a:t>
                      </a:r>
                      <a:r>
                        <a:rPr lang="zh-CN" altLang="en-US" sz="2000" kern="100" baseline="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kern="100" baseline="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y,</a:t>
                      </a:r>
                      <a:r>
                        <a:rPr lang="zh-CN" altLang="en-US" sz="2000" kern="100" baseline="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kern="100" baseline="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z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endParaRPr lang="zh-CN" alt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&lt;</a:t>
                      </a:r>
                      <a:r>
                        <a:rPr lang="en-US" altLang="zh-CN" sz="2000" i="1" kern="100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var_list</a:t>
                      </a:r>
                      <a:r>
                        <a:rPr lang="en-US" altLang="zh-CN" sz="2000" dirty="0">
                          <a:solidFill>
                            <a:srgbClr val="000099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lang="en-US" altLang="zh-CN" sz="20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&gt;</a:t>
                      </a:r>
                      <a:r>
                        <a:rPr lang="zh-CN" altLang="en-US" sz="2000" i="1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→</a:t>
                      </a:r>
                      <a:r>
                        <a:rPr lang="en-US" altLang="zh-CN" sz="20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, &lt;</a:t>
                      </a:r>
                      <a:r>
                        <a:rPr lang="en-US" altLang="zh-CN" sz="2000" i="1" kern="100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var_list</a:t>
                      </a:r>
                      <a:r>
                        <a:rPr lang="en-US" altLang="zh-CN" sz="20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&gt;</a:t>
                      </a:r>
                      <a:r>
                        <a:rPr 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2791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V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y,</a:t>
                      </a:r>
                      <a:r>
                        <a:rPr lang="zh-CN" alt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z</a:t>
                      </a:r>
                      <a:r>
                        <a:rPr 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2791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V’</a:t>
                      </a:r>
                      <a:r>
                        <a:rPr lang="zh-CN" alt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id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</a:rPr>
                        <a:t>y,</a:t>
                      </a:r>
                      <a:r>
                        <a:rPr lang="zh-CN" altLang="en-US" sz="2000" kern="100" baseline="0" dirty="0">
                          <a:effectLst/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kern="100" baseline="0" dirty="0">
                          <a:effectLst/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</a:rPr>
                        <a:t>z$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1600" i="1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&lt;</a:t>
                      </a:r>
                      <a:r>
                        <a:rPr lang="en-US" altLang="zh-CN" sz="1600" i="1" kern="100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var_lis</a:t>
                      </a:r>
                      <a:r>
                        <a:rPr lang="en-US" altLang="zh-CN" sz="1600" kern="100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t</a:t>
                      </a:r>
                      <a:r>
                        <a:rPr lang="en-US" altLang="zh-CN" sz="16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&gt; </a:t>
                      </a:r>
                      <a:r>
                        <a:rPr lang="zh-CN" altLang="zh-CN" sz="16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→ </a:t>
                      </a:r>
                      <a:r>
                        <a:rPr lang="en-US" altLang="zh-CN" sz="1600" b="1" i="1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id</a:t>
                      </a:r>
                      <a:r>
                        <a:rPr lang="zh-CN" altLang="en-US" sz="1600" b="1" i="1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6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&lt;</a:t>
                      </a:r>
                      <a:r>
                        <a:rPr lang="en-US" altLang="zh-CN" sz="1600" i="1" kern="100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var_list</a:t>
                      </a:r>
                      <a:r>
                        <a:rPr lang="en-US" altLang="zh-CN" sz="1600" dirty="0">
                          <a:solidFill>
                            <a:srgbClr val="000099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lang="en-US" altLang="zh-CN" sz="16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&gt;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2791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V’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,</a:t>
                      </a:r>
                      <a:r>
                        <a:rPr lang="zh-CN" altLang="en-US" sz="2000" kern="100" baseline="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kern="100" baseline="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z</a:t>
                      </a:r>
                      <a:r>
                        <a:rPr 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2791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V</a:t>
                      </a:r>
                      <a:r>
                        <a:rPr lang="zh-CN" alt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,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,</a:t>
                      </a:r>
                      <a:r>
                        <a:rPr lang="zh-CN" altLang="en-US" sz="2000" kern="100" baseline="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kern="100" baseline="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z</a:t>
                      </a:r>
                      <a:r>
                        <a:rPr 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&lt;</a:t>
                      </a:r>
                      <a:r>
                        <a:rPr lang="en-US" altLang="zh-CN" sz="2000" i="1" kern="100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var_list</a:t>
                      </a:r>
                      <a:r>
                        <a:rPr lang="en-US" altLang="zh-CN" sz="2000" dirty="0">
                          <a:solidFill>
                            <a:srgbClr val="000099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lang="en-US" altLang="zh-CN" sz="20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&gt;</a:t>
                      </a:r>
                      <a:r>
                        <a:rPr lang="zh-CN" altLang="en-US" sz="2000" i="1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→</a:t>
                      </a:r>
                      <a:r>
                        <a:rPr lang="en-US" altLang="zh-CN" sz="20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, &lt;</a:t>
                      </a:r>
                      <a:r>
                        <a:rPr lang="en-US" altLang="zh-CN" sz="2000" i="1" kern="100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var_list</a:t>
                      </a:r>
                      <a:r>
                        <a:rPr lang="en-US" altLang="zh-CN" sz="20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&gt;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2791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V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z</a:t>
                      </a:r>
                      <a:r>
                        <a:rPr 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2791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V’</a:t>
                      </a:r>
                      <a:r>
                        <a:rPr lang="zh-CN" alt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id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2000" kern="100" baseline="0" dirty="0">
                          <a:effectLst/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</a:rPr>
                        <a:t>z$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altLang="zh-CN" sz="1600" i="1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&lt;</a:t>
                      </a:r>
                      <a:r>
                        <a:rPr lang="en-US" altLang="zh-CN" sz="1600" i="1" kern="100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var_lis</a:t>
                      </a:r>
                      <a:r>
                        <a:rPr lang="en-US" altLang="zh-CN" sz="1600" kern="100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t</a:t>
                      </a:r>
                      <a:r>
                        <a:rPr lang="en-US" altLang="zh-CN" sz="16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&gt; </a:t>
                      </a:r>
                      <a:r>
                        <a:rPr lang="zh-CN" altLang="zh-CN" sz="16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→ </a:t>
                      </a:r>
                      <a:r>
                        <a:rPr lang="en-US" altLang="zh-CN" sz="1600" b="1" i="1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id</a:t>
                      </a:r>
                      <a:r>
                        <a:rPr lang="zh-CN" altLang="en-US" sz="1600" b="1" i="1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altLang="zh-CN" sz="16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&lt;</a:t>
                      </a:r>
                      <a:r>
                        <a:rPr lang="en-US" altLang="zh-CN" sz="1600" i="1" kern="100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var_list</a:t>
                      </a:r>
                      <a:r>
                        <a:rPr lang="en-US" altLang="zh-CN" sz="1600" dirty="0">
                          <a:solidFill>
                            <a:srgbClr val="000099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lang="en-US" altLang="zh-CN" sz="16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&gt;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2791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r>
                        <a:rPr lang="en-US" altLang="zh-CN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V’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 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27912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20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    </a:t>
                      </a:r>
                      <a:r>
                        <a:rPr lang="en-US" altLang="zh-CN" sz="20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&lt;</a:t>
                      </a:r>
                      <a:r>
                        <a:rPr lang="en-US" altLang="zh-CN" sz="2000" i="1" kern="100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var_list</a:t>
                      </a:r>
                      <a:r>
                        <a:rPr lang="en-US" altLang="zh-CN" sz="2000" dirty="0">
                          <a:solidFill>
                            <a:srgbClr val="000099"/>
                          </a:solidFill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</a:t>
                      </a:r>
                      <a:r>
                        <a:rPr lang="en-US" altLang="zh-CN" sz="20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&gt;</a:t>
                      </a:r>
                      <a:r>
                        <a:rPr lang="zh-CN" altLang="en-US" sz="2000" i="1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→</a:t>
                      </a:r>
                      <a:r>
                        <a:rPr lang="zh-CN" altLang="en-US" sz="2000" kern="1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zh-CN" altLang="zh-CN" sz="20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ε</a:t>
                      </a:r>
                      <a:endParaRPr lang="zh-CN" altLang="en-US" sz="2000" dirty="0"/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413131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zh-CN" dirty="0"/>
              <a:t>1. </a:t>
            </a:r>
            <a:r>
              <a:rPr lang="zh-CN" altLang="zh-CN" dirty="0"/>
              <a:t>试消除下列文法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G[E]</a:t>
            </a:r>
            <a:r>
              <a:rPr lang="zh-CN" altLang="zh-CN" dirty="0"/>
              <a:t>中存在的左递归。</a:t>
            </a:r>
            <a:endParaRPr lang="zh-CN" altLang="zh-CN" dirty="0"/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/>
              <a:t>	  	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E</a:t>
            </a:r>
            <a:r>
              <a:rPr lang="zh-CN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ET+ | ET- | T</a:t>
            </a:r>
            <a:endParaRPr lang="zh-CN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		T</a:t>
            </a:r>
            <a:r>
              <a:rPr lang="zh-CN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TF* | TF/ | F</a:t>
            </a:r>
            <a:endParaRPr lang="zh-CN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		F</a:t>
            </a:r>
            <a:r>
              <a:rPr lang="zh-CN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(E) |</a:t>
            </a:r>
            <a:r>
              <a:rPr lang="en-US" altLang="zh-CN" i="1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i="1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</a:t>
            </a:r>
            <a:endParaRPr lang="zh-CN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7368" y="1124744"/>
            <a:ext cx="3673376" cy="638200"/>
          </a:xfrm>
        </p:spPr>
        <p:txBody>
          <a:bodyPr/>
          <a:lstStyle/>
          <a:p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E</a:t>
            </a:r>
            <a:r>
              <a:rPr kumimoji="1"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ET+|ET-</a:t>
            </a:r>
            <a:r>
              <a:rPr kumimoji="1"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|T</a:t>
            </a:r>
            <a:r>
              <a:rPr kumimoji="1" lang="zh-CN" altLang="en-US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      </a:t>
            </a:r>
            <a:endParaRPr kumimoji="1" lang="zh-CN" altLang="en-US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内容占位符 1"/>
          <p:cNvSpPr txBox="1"/>
          <p:nvPr/>
        </p:nvSpPr>
        <p:spPr bwMode="auto">
          <a:xfrm>
            <a:off x="5447928" y="836712"/>
            <a:ext cx="4536504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-65" charset="-128"/>
              </a:defRPr>
            </a:lvl9pPr>
          </a:lstStyle>
          <a:p>
            <a:pPr marL="0" indent="0">
              <a:buNone/>
            </a:pPr>
            <a:r>
              <a:rPr kumimoji="1"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E</a:t>
            </a:r>
            <a:r>
              <a:rPr kumimoji="1" lang="zh-CN" altLang="en-US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</a:t>
            </a:r>
            <a:r>
              <a:rPr kumimoji="1"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TE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</a:t>
            </a:r>
            <a:endParaRPr kumimoji="1" lang="en-US" altLang="zh-CN" kern="0" dirty="0">
              <a:latin typeface="+mn-lt"/>
              <a:ea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kumimoji="1"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 </a:t>
            </a:r>
            <a:r>
              <a:rPr kumimoji="1" lang="zh-CN" altLang="en-US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</a:t>
            </a:r>
            <a:r>
              <a:rPr kumimoji="1"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T+E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 </a:t>
            </a:r>
            <a:r>
              <a:rPr kumimoji="1"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|T-E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 </a:t>
            </a:r>
            <a:r>
              <a:rPr kumimoji="1"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</a:t>
            </a:r>
            <a:r>
              <a:rPr lang="zh-CN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ε </a:t>
            </a:r>
            <a:r>
              <a:rPr kumimoji="1" lang="zh-CN" altLang="en-US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      </a:t>
            </a:r>
            <a:endParaRPr kumimoji="1" lang="zh-CN" altLang="en-US" kern="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右箭头 4"/>
          <p:cNvSpPr/>
          <p:nvPr/>
        </p:nvSpPr>
        <p:spPr bwMode="auto">
          <a:xfrm>
            <a:off x="3791744" y="1144862"/>
            <a:ext cx="1656184" cy="46311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内容占位符 1"/>
          <p:cNvSpPr txBox="1"/>
          <p:nvPr/>
        </p:nvSpPr>
        <p:spPr bwMode="auto">
          <a:xfrm>
            <a:off x="407368" y="4307131"/>
            <a:ext cx="3673376" cy="6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-65" charset="-128"/>
              </a:defRPr>
            </a:lvl9pPr>
          </a:lstStyle>
          <a:p>
            <a:r>
              <a:rPr kumimoji="1"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</a:t>
            </a:r>
            <a:r>
              <a:rPr kumimoji="1" lang="zh-CN" altLang="en-US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</a:t>
            </a:r>
            <a:r>
              <a:rPr kumimoji="1"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TF</a:t>
            </a:r>
            <a:r>
              <a:rPr kumimoji="1" lang="zh-CN" altLang="en-US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*</a:t>
            </a:r>
            <a:r>
              <a:rPr kumimoji="1"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|TF/</a:t>
            </a:r>
            <a:r>
              <a:rPr kumimoji="1" lang="zh-CN" altLang="en-US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|F</a:t>
            </a:r>
            <a:r>
              <a:rPr kumimoji="1" lang="zh-CN" altLang="en-US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      </a:t>
            </a:r>
            <a:endParaRPr kumimoji="1" lang="zh-CN" altLang="en-US" kern="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内容占位符 1"/>
          <p:cNvSpPr txBox="1"/>
          <p:nvPr/>
        </p:nvSpPr>
        <p:spPr bwMode="auto">
          <a:xfrm>
            <a:off x="5447928" y="4045718"/>
            <a:ext cx="4536504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-65" charset="-128"/>
              </a:defRPr>
            </a:lvl9pPr>
          </a:lstStyle>
          <a:p>
            <a:pPr marL="0" indent="0">
              <a:buNone/>
            </a:pPr>
            <a:r>
              <a:rPr kumimoji="1"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</a:t>
            </a:r>
            <a:r>
              <a:rPr kumimoji="1" lang="zh-CN" altLang="en-US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</a:t>
            </a:r>
            <a:r>
              <a:rPr kumimoji="1"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FT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</a:t>
            </a:r>
            <a:endParaRPr kumimoji="1" lang="en-US" altLang="zh-CN" kern="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kumimoji="1"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 </a:t>
            </a:r>
            <a:r>
              <a:rPr kumimoji="1" lang="zh-CN" altLang="en-US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</a:t>
            </a:r>
            <a:r>
              <a:rPr kumimoji="1"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</a:t>
            </a:r>
            <a:r>
              <a:rPr kumimoji="1" lang="zh-CN" altLang="en-US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*</a:t>
            </a:r>
            <a:r>
              <a:rPr kumimoji="1"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</a:t>
            </a:r>
            <a:r>
              <a:rPr kumimoji="1"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|F/T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</a:t>
            </a:r>
            <a:r>
              <a:rPr kumimoji="1" lang="zh-CN" altLang="en-US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</a:t>
            </a:r>
            <a:r>
              <a:rPr lang="zh-CN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ε </a:t>
            </a:r>
            <a:r>
              <a:rPr kumimoji="1" lang="zh-CN" altLang="en-US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      </a:t>
            </a:r>
            <a:endParaRPr kumimoji="1" lang="zh-CN" altLang="en-US" kern="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右箭头 7"/>
          <p:cNvSpPr/>
          <p:nvPr/>
        </p:nvSpPr>
        <p:spPr bwMode="auto">
          <a:xfrm>
            <a:off x="3647728" y="4416566"/>
            <a:ext cx="1656184" cy="46311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内容占位符 1"/>
          <p:cNvSpPr txBox="1"/>
          <p:nvPr/>
        </p:nvSpPr>
        <p:spPr bwMode="auto">
          <a:xfrm>
            <a:off x="1595984" y="2062918"/>
            <a:ext cx="3168352" cy="203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-65" charset="-128"/>
              </a:defRPr>
            </a:lvl9pPr>
          </a:lstStyle>
          <a:p>
            <a:pPr marL="0" indent="0">
              <a:buNone/>
            </a:pPr>
            <a:r>
              <a:rPr kumimoji="1"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E</a:t>
            </a:r>
            <a:r>
              <a:rPr kumimoji="1" lang="zh-CN" altLang="en-US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</a:t>
            </a:r>
            <a:r>
              <a:rPr kumimoji="1"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TE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</a:t>
            </a:r>
            <a:endParaRPr kumimoji="1" lang="en-US" altLang="zh-CN" kern="0" dirty="0">
              <a:latin typeface="+mn-lt"/>
              <a:ea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kumimoji="1"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 </a:t>
            </a:r>
            <a:r>
              <a:rPr kumimoji="1" lang="zh-CN" altLang="en-US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</a:t>
            </a:r>
            <a:r>
              <a:rPr kumimoji="1"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TE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 </a:t>
            </a:r>
            <a:r>
              <a:rPr kumimoji="1"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</a:t>
            </a:r>
            <a:r>
              <a:rPr lang="zh-CN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ε</a:t>
            </a:r>
            <a:endParaRPr lang="en-US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</a:t>
            </a:r>
            <a:r>
              <a:rPr kumimoji="1"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zh-CN" altLang="en-US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</a:t>
            </a:r>
            <a:r>
              <a:rPr kumimoji="1"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+E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 </a:t>
            </a:r>
            <a:r>
              <a:rPr kumimoji="1"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|-E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</a:t>
            </a:r>
            <a:r>
              <a:rPr lang="zh-CN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zh-CN" altLang="en-US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      </a:t>
            </a:r>
            <a:endParaRPr kumimoji="1" lang="zh-CN" altLang="en-US" kern="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虚尾箭头 9"/>
          <p:cNvSpPr/>
          <p:nvPr/>
        </p:nvSpPr>
        <p:spPr bwMode="auto">
          <a:xfrm rot="9917339">
            <a:off x="4403812" y="2215615"/>
            <a:ext cx="2592288" cy="716591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Lucida Sans" panose="020B0602030504020204" pitchFamily="-65" charset="0"/>
            </a:endParaRPr>
          </a:p>
        </p:txBody>
      </p:sp>
      <p:sp>
        <p:nvSpPr>
          <p:cNvPr id="11" name="内容占位符 1"/>
          <p:cNvSpPr txBox="1"/>
          <p:nvPr/>
        </p:nvSpPr>
        <p:spPr bwMode="auto">
          <a:xfrm>
            <a:off x="1186962" y="5030066"/>
            <a:ext cx="3168352" cy="1827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1400">
                <a:solidFill>
                  <a:schemeClr val="tx1"/>
                </a:solidFill>
                <a:latin typeface="+mn-lt"/>
                <a:ea typeface="MS PGothic" panose="020B0600070205080204" pitchFamily="-65" charset="-128"/>
              </a:defRPr>
            </a:lvl9pPr>
          </a:lstStyle>
          <a:p>
            <a:pPr marL="0" indent="0">
              <a:buNone/>
            </a:pPr>
            <a:r>
              <a:rPr kumimoji="1"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</a:t>
            </a:r>
            <a:r>
              <a:rPr kumimoji="1" lang="zh-CN" altLang="en-US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</a:t>
            </a:r>
            <a:r>
              <a:rPr kumimoji="1"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FT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</a:t>
            </a:r>
            <a:endParaRPr kumimoji="1" lang="en-US" altLang="zh-CN" kern="0" dirty="0">
              <a:latin typeface="+mn-lt"/>
              <a:ea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kumimoji="1"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 </a:t>
            </a:r>
            <a:r>
              <a:rPr kumimoji="1" lang="zh-CN" altLang="en-US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</a:t>
            </a:r>
            <a:r>
              <a:rPr kumimoji="1"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FT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 </a:t>
            </a:r>
            <a:r>
              <a:rPr kumimoji="1"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</a:t>
            </a:r>
            <a:r>
              <a:rPr lang="zh-CN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ε</a:t>
            </a:r>
            <a:endParaRPr lang="en-US" altLang="zh-CN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</a:t>
            </a:r>
            <a:r>
              <a:rPr kumimoji="1"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zh-CN" altLang="en-US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</a:t>
            </a:r>
            <a:r>
              <a:rPr kumimoji="1"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*T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 </a:t>
            </a:r>
            <a:r>
              <a:rPr kumimoji="1" lang="en-US" altLang="zh-CN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|/T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</a:t>
            </a:r>
            <a:r>
              <a:rPr lang="zh-CN" altLang="zh-CN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zh-CN" altLang="en-US" kern="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      </a:t>
            </a:r>
            <a:endParaRPr kumimoji="1" lang="zh-CN" altLang="en-US" kern="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虚尾箭头 11"/>
          <p:cNvSpPr/>
          <p:nvPr/>
        </p:nvSpPr>
        <p:spPr bwMode="auto">
          <a:xfrm rot="9917339">
            <a:off x="4151784" y="5584810"/>
            <a:ext cx="2592288" cy="716591"/>
          </a:xfrm>
          <a:prstGeom prst="striped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Lucida Sans" panose="020B0602030504020204" pitchFamily="-65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056245" y="962025"/>
            <a:ext cx="2316480" cy="4603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zh-CN" altLang="en-US" sz="2400" dirty="0">
                <a:latin typeface="+mn-lt"/>
              </a:rPr>
              <a:t>消除直接左递归</a:t>
            </a:r>
            <a:endParaRPr lang="zh-CN" altLang="en-US" sz="2400" dirty="0">
              <a:latin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03370" y="3249295"/>
            <a:ext cx="2011680" cy="4603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zh-CN" altLang="en-US" sz="2400" dirty="0">
                <a:latin typeface="+mn-lt"/>
              </a:rPr>
              <a:t>提取左公因子</a:t>
            </a:r>
            <a:endParaRPr lang="zh-CN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39751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dirty="0">
                <a:latin typeface="Times New Roman" panose="02020603050405020304" charset="0"/>
              </a:rPr>
              <a:t>2. </a:t>
            </a:r>
            <a:r>
              <a:rPr lang="zh-CN" altLang="en-US" dirty="0">
                <a:latin typeface="Times New Roman" panose="02020603050405020304" charset="0"/>
              </a:rPr>
              <a:t>文法</a:t>
            </a:r>
            <a:r>
              <a:rPr lang="en-US" altLang="zh-CN" dirty="0">
                <a:latin typeface="Times New Roman" panose="02020603050405020304" charset="0"/>
              </a:rPr>
              <a:t>G[A]</a:t>
            </a:r>
            <a:endParaRPr lang="zh-CN" altLang="en-US" dirty="0">
              <a:latin typeface="Times New Roman" panose="02020603050405020304" charset="0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 err="1">
                <a:latin typeface="Times New Roman" panose="02020603050405020304" charset="0"/>
              </a:rPr>
              <a:t>A→aABe</a:t>
            </a:r>
            <a:r>
              <a:rPr lang="en-US" altLang="zh-CN" dirty="0">
                <a:latin typeface="Times New Roman" panose="02020603050405020304" charset="0"/>
              </a:rPr>
              <a:t> | a</a:t>
            </a:r>
            <a:endParaRPr lang="en-US" altLang="zh-CN" dirty="0">
              <a:latin typeface="Times New Roman" panose="02020603050405020304" charset="0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dirty="0" err="1">
                <a:latin typeface="Times New Roman" panose="02020603050405020304" charset="0"/>
              </a:rPr>
              <a:t>B→Bb</a:t>
            </a:r>
            <a:r>
              <a:rPr lang="en-US" altLang="zh-CN" dirty="0">
                <a:latin typeface="Times New Roman" panose="02020603050405020304" charset="0"/>
              </a:rPr>
              <a:t> | d</a:t>
            </a:r>
            <a:endParaRPr lang="en-US" altLang="zh-CN" dirty="0">
              <a:latin typeface="Times New Roman" panose="02020603050405020304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latin typeface="Times New Roman" panose="02020603050405020304" charset="0"/>
              </a:rPr>
              <a:t>(1)</a:t>
            </a:r>
            <a:r>
              <a:rPr lang="zh-CN" altLang="en-US" dirty="0">
                <a:latin typeface="Times New Roman" panose="02020603050405020304" charset="0"/>
              </a:rPr>
              <a:t>改写文法。</a:t>
            </a:r>
            <a:endParaRPr lang="zh-CN" altLang="en-US" dirty="0">
              <a:latin typeface="Times New Roman" panose="02020603050405020304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dirty="0">
                <a:latin typeface="Times New Roman" panose="02020603050405020304" charset="0"/>
              </a:rPr>
              <a:t>(2)</a:t>
            </a:r>
            <a:r>
              <a:rPr lang="zh-CN" altLang="en-US" dirty="0">
                <a:latin typeface="Times New Roman" panose="02020603050405020304" charset="0"/>
              </a:rPr>
              <a:t>判断改写后文法是否是</a:t>
            </a:r>
            <a:r>
              <a:rPr lang="en-US" altLang="zh-CN" dirty="0">
                <a:latin typeface="Times New Roman" panose="02020603050405020304" charset="0"/>
              </a:rPr>
              <a:t>LL(1)</a:t>
            </a:r>
            <a:r>
              <a:rPr lang="zh-CN" altLang="en-US" dirty="0">
                <a:latin typeface="Times New Roman" panose="02020603050405020304" charset="0"/>
              </a:rPr>
              <a:t>的，如果是，构造预测分析表。</a:t>
            </a:r>
            <a:endParaRPr lang="zh-CN" altLang="en-US" dirty="0">
              <a:latin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48200" y="2513965"/>
            <a:ext cx="3535680" cy="4603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zh-CN" altLang="en-US" sz="2400" dirty="0">
                <a:latin typeface="+mn-lt"/>
              </a:rPr>
              <a:t>提取左因子和消除左递归</a:t>
            </a:r>
            <a:endParaRPr lang="zh-CN" altLang="en-US" sz="2400" dirty="0">
              <a:latin typeface="+mn-lt"/>
            </a:endParaRPr>
          </a:p>
        </p:txBody>
      </p:sp>
      <p:sp>
        <p:nvSpPr>
          <p:cNvPr id="2" name="左箭头 1"/>
          <p:cNvSpPr/>
          <p:nvPr/>
        </p:nvSpPr>
        <p:spPr>
          <a:xfrm rot="20340000">
            <a:off x="2963545" y="3018790"/>
            <a:ext cx="1511935" cy="288290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-65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Aft>
                <a:spcPts val="0"/>
              </a:spcAft>
              <a:buNone/>
            </a:pPr>
            <a:r>
              <a:rPr lang="en-US" altLang="zh-CN" kern="100" dirty="0">
                <a:latin typeface="Times New Roman" panose="02020603050405020304"/>
                <a:ea typeface="宋体" panose="02010600030101010101" pitchFamily="2" charset="-122"/>
              </a:rPr>
              <a:t>(1)</a:t>
            </a:r>
            <a:r>
              <a:rPr lang="zh-CN" altLang="zh-CN" kern="100" dirty="0">
                <a:latin typeface="Times New Roman" panose="02020603050405020304"/>
                <a:ea typeface="宋体" panose="02010600030101010101" pitchFamily="2" charset="-122"/>
              </a:rPr>
              <a:t>改写文法</a:t>
            </a:r>
            <a:endParaRPr lang="zh-CN" altLang="zh-CN" sz="2400" kern="100" dirty="0">
              <a:latin typeface="Times New Roman" panose="02020603050405020304"/>
              <a:ea typeface="宋体" panose="02010600030101010101" pitchFamily="2" charset="-122"/>
            </a:endParaRPr>
          </a:p>
          <a:p>
            <a:pPr marL="457200" lvl="1" indent="0" algn="just">
              <a:spcAft>
                <a:spcPts val="0"/>
              </a:spcAft>
              <a:buNone/>
            </a:pPr>
            <a:r>
              <a:rPr lang="en-US" altLang="zh-CN" kern="100" dirty="0">
                <a:latin typeface="Times New Roman" panose="02020603050405020304"/>
                <a:ea typeface="宋体" panose="02010600030101010101" pitchFamily="2" charset="-122"/>
              </a:rPr>
              <a:t>A</a:t>
            </a:r>
            <a:r>
              <a:rPr lang="zh-CN" altLang="zh-CN" kern="100" dirty="0">
                <a:latin typeface="Times New Roman" panose="02020603050405020304"/>
                <a:ea typeface="宋体" panose="02010600030101010101" pitchFamily="2" charset="-122"/>
              </a:rPr>
              <a:t>→</a:t>
            </a:r>
            <a:r>
              <a:rPr lang="en-US" altLang="zh-CN" kern="100" dirty="0" err="1">
                <a:latin typeface="Times New Roman" panose="02020603050405020304"/>
                <a:ea typeface="宋体" panose="02010600030101010101" pitchFamily="2" charset="-122"/>
              </a:rPr>
              <a:t>aA</a:t>
            </a:r>
            <a:r>
              <a:rPr lang="en-US" altLang="zh-CN" kern="100" dirty="0">
                <a:latin typeface="Times New Roman" panose="02020603050405020304"/>
                <a:ea typeface="宋体" panose="02010600030101010101" pitchFamily="2" charset="-122"/>
              </a:rPr>
              <a:t>’ </a:t>
            </a:r>
            <a:endParaRPr lang="zh-CN" altLang="zh-CN" sz="2000" kern="100" dirty="0">
              <a:latin typeface="Times New Roman" panose="02020603050405020304"/>
              <a:ea typeface="宋体" panose="02010600030101010101" pitchFamily="2" charset="-122"/>
            </a:endParaRPr>
          </a:p>
          <a:p>
            <a:pPr marL="457200" lvl="1" indent="0" algn="just">
              <a:spcAft>
                <a:spcPts val="0"/>
              </a:spcAft>
              <a:buNone/>
            </a:pPr>
            <a:r>
              <a:rPr lang="en-US" altLang="zh-CN" kern="100" dirty="0">
                <a:latin typeface="Times New Roman" panose="02020603050405020304"/>
                <a:ea typeface="宋体" panose="02010600030101010101" pitchFamily="2" charset="-122"/>
              </a:rPr>
              <a:t>A’</a:t>
            </a:r>
            <a:r>
              <a:rPr lang="zh-CN" altLang="zh-CN" kern="100" dirty="0">
                <a:latin typeface="Times New Roman" panose="02020603050405020304"/>
                <a:ea typeface="宋体" panose="02010600030101010101" pitchFamily="2" charset="-122"/>
              </a:rPr>
              <a:t>→</a:t>
            </a:r>
            <a:r>
              <a:rPr lang="en-US" altLang="zh-CN" kern="100" dirty="0" err="1">
                <a:latin typeface="Times New Roman" panose="02020603050405020304"/>
                <a:ea typeface="宋体" panose="02010600030101010101" pitchFamily="2" charset="-122"/>
              </a:rPr>
              <a:t>ABe</a:t>
            </a:r>
            <a:r>
              <a:rPr lang="en-US" altLang="zh-CN" kern="100" dirty="0">
                <a:latin typeface="Times New Roman" panose="02020603050405020304"/>
                <a:ea typeface="宋体" panose="02010600030101010101" pitchFamily="2" charset="-122"/>
              </a:rPr>
              <a:t> | </a:t>
            </a:r>
            <a:r>
              <a:rPr lang="zh-CN" altLang="zh-CN" kern="100" dirty="0">
                <a:latin typeface="Times New Roman" panose="02020603050405020304"/>
                <a:ea typeface="宋体" panose="02010600030101010101" pitchFamily="2" charset="-122"/>
              </a:rPr>
              <a:t>ε</a:t>
            </a:r>
            <a:endParaRPr lang="zh-CN" altLang="zh-CN" sz="2000" kern="100" dirty="0">
              <a:latin typeface="Times New Roman" panose="02020603050405020304"/>
              <a:ea typeface="宋体" panose="02010600030101010101" pitchFamily="2" charset="-122"/>
            </a:endParaRPr>
          </a:p>
          <a:p>
            <a:pPr marL="457200" lvl="1" indent="0" algn="just">
              <a:spcAft>
                <a:spcPts val="0"/>
              </a:spcAft>
              <a:buNone/>
            </a:pPr>
            <a:r>
              <a:rPr lang="en-US" altLang="zh-CN" kern="100" dirty="0">
                <a:latin typeface="Times New Roman" panose="02020603050405020304"/>
                <a:ea typeface="宋体" panose="02010600030101010101" pitchFamily="2" charset="-122"/>
              </a:rPr>
              <a:t>B</a:t>
            </a:r>
            <a:r>
              <a:rPr lang="zh-CN" altLang="zh-CN" kern="100" dirty="0">
                <a:latin typeface="Times New Roman" panose="02020603050405020304"/>
                <a:ea typeface="宋体" panose="02010600030101010101" pitchFamily="2" charset="-122"/>
              </a:rPr>
              <a:t>→</a:t>
            </a:r>
            <a:r>
              <a:rPr lang="en-US" altLang="zh-CN" kern="100" dirty="0">
                <a:latin typeface="Times New Roman" panose="02020603050405020304"/>
                <a:ea typeface="宋体" panose="02010600030101010101" pitchFamily="2" charset="-122"/>
              </a:rPr>
              <a:t> dB’</a:t>
            </a:r>
            <a:endParaRPr lang="zh-CN" altLang="zh-CN" sz="2000" kern="100" dirty="0">
              <a:latin typeface="Times New Roman" panose="02020603050405020304"/>
              <a:ea typeface="宋体" panose="02010600030101010101" pitchFamily="2" charset="-122"/>
            </a:endParaRPr>
          </a:p>
          <a:p>
            <a:pPr marL="457200" lvl="1" indent="0" algn="just">
              <a:spcAft>
                <a:spcPts val="0"/>
              </a:spcAft>
              <a:buNone/>
            </a:pPr>
            <a:r>
              <a:rPr lang="en-US" altLang="zh-CN" kern="100" dirty="0">
                <a:latin typeface="Times New Roman" panose="02020603050405020304"/>
                <a:ea typeface="宋体" panose="02010600030101010101" pitchFamily="2" charset="-122"/>
              </a:rPr>
              <a:t>B’</a:t>
            </a:r>
            <a:r>
              <a:rPr lang="zh-CN" altLang="zh-CN" kern="100" dirty="0">
                <a:latin typeface="Times New Roman" panose="02020603050405020304"/>
                <a:ea typeface="宋体" panose="02010600030101010101" pitchFamily="2" charset="-122"/>
              </a:rPr>
              <a:t>→</a:t>
            </a:r>
            <a:r>
              <a:rPr lang="en-US" altLang="zh-CN" kern="100" dirty="0" err="1">
                <a:latin typeface="Times New Roman" panose="02020603050405020304"/>
                <a:ea typeface="宋体" panose="02010600030101010101" pitchFamily="2" charset="-122"/>
              </a:rPr>
              <a:t>bB</a:t>
            </a:r>
            <a:r>
              <a:rPr lang="en-US" altLang="zh-CN" kern="100" dirty="0">
                <a:latin typeface="Times New Roman" panose="02020603050405020304"/>
                <a:ea typeface="宋体" panose="02010600030101010101" pitchFamily="2" charset="-122"/>
              </a:rPr>
              <a:t>’ | </a:t>
            </a:r>
            <a:r>
              <a:rPr lang="zh-CN" altLang="zh-CN" kern="100" dirty="0">
                <a:latin typeface="Times New Roman" panose="02020603050405020304"/>
                <a:ea typeface="宋体" panose="02010600030101010101" pitchFamily="2" charset="-122"/>
              </a:rPr>
              <a:t>ε</a:t>
            </a:r>
            <a:endParaRPr lang="zh-CN" altLang="zh-CN" sz="2000" kern="100" dirty="0">
              <a:latin typeface="Times New Roman" panose="02020603050405020304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417060" y="930275"/>
          <a:ext cx="6878955" cy="24936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92985"/>
                <a:gridCol w="2292985"/>
                <a:gridCol w="2292985"/>
              </a:tblGrid>
              <a:tr h="78676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非终结符号</a:t>
                      </a:r>
                      <a:endParaRPr lang="zh-CN" sz="2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FIRST</a:t>
                      </a:r>
                      <a:endParaRPr lang="en-US" sz="2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FOLLOW</a:t>
                      </a:r>
                      <a:endParaRPr lang="en-US" sz="2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426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A</a:t>
                      </a:r>
                      <a:endParaRPr lang="en-US" sz="2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a</a:t>
                      </a:r>
                      <a:endParaRPr lang="en-US" sz="2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$     d</a:t>
                      </a:r>
                      <a:endParaRPr lang="en-US" sz="28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426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A’</a:t>
                      </a:r>
                      <a:endParaRPr lang="en-US" sz="2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a  </a:t>
                      </a:r>
                      <a:r>
                        <a:rPr lang="en-US" altLang="zh-CN" sz="28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  </a:t>
                      </a:r>
                      <a:r>
                        <a:rPr lang="zh-CN" sz="28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ε</a:t>
                      </a:r>
                      <a:endParaRPr lang="zh-CN" sz="28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$     d</a:t>
                      </a:r>
                      <a:endParaRPr lang="en-US" sz="28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426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B</a:t>
                      </a:r>
                      <a:endParaRPr lang="en-US" sz="2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d</a:t>
                      </a:r>
                      <a:endParaRPr lang="en-US" sz="2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e </a:t>
                      </a:r>
                      <a:endParaRPr lang="en-US" sz="2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4267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B’</a:t>
                      </a:r>
                      <a:endParaRPr lang="en-US" sz="2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b </a:t>
                      </a:r>
                      <a:r>
                        <a:rPr lang="en-US" altLang="zh-CN" sz="28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zh-CN" sz="28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 ε</a:t>
                      </a:r>
                      <a:endParaRPr lang="zh-CN" sz="28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e </a:t>
                      </a:r>
                      <a:endParaRPr lang="en-US" sz="28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06400" y="4378960"/>
            <a:ext cx="2540000" cy="121094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 anchor="t">
            <a:spAutoFit/>
          </a:bodyPr>
          <a:p>
            <a:pPr marL="457200" lvl="1" indent="0">
              <a:lnSpc>
                <a:spcPct val="130000"/>
              </a:lnSpc>
              <a:buNone/>
            </a:pPr>
            <a:r>
              <a:rPr lang="en-US" altLang="zh-CN" sz="2800" dirty="0" err="1">
                <a:latin typeface="Times New Roman" panose="02020603050405020304" charset="0"/>
                <a:sym typeface="+mn-ea"/>
              </a:rPr>
              <a:t>A→aABe</a:t>
            </a:r>
            <a:r>
              <a:rPr lang="en-US" altLang="zh-CN" sz="2800" dirty="0">
                <a:latin typeface="Times New Roman" panose="02020603050405020304" charset="0"/>
                <a:sym typeface="+mn-ea"/>
              </a:rPr>
              <a:t> | a</a:t>
            </a:r>
            <a:endParaRPr lang="en-US" altLang="zh-CN" sz="2800" dirty="0">
              <a:latin typeface="Times New Roman" panose="02020603050405020304" charset="0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sz="2800" dirty="0" err="1">
                <a:latin typeface="Times New Roman" panose="02020603050405020304" charset="0"/>
                <a:sym typeface="+mn-ea"/>
              </a:rPr>
              <a:t>B→Bb</a:t>
            </a:r>
            <a:r>
              <a:rPr lang="en-US" altLang="zh-CN" sz="2800" dirty="0">
                <a:latin typeface="Times New Roman" panose="02020603050405020304" charset="0"/>
                <a:sym typeface="+mn-ea"/>
              </a:rPr>
              <a:t> | d</a:t>
            </a:r>
            <a:endParaRPr lang="zh-CN" altLang="en-US" sz="2800" dirty="0">
              <a:latin typeface="+mn-lt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940478" y="3747231"/>
          <a:ext cx="7818755" cy="244792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98830"/>
                <a:gridCol w="1835150"/>
                <a:gridCol w="1398905"/>
                <a:gridCol w="1481455"/>
                <a:gridCol w="1151890"/>
                <a:gridCol w="1152525"/>
              </a:tblGrid>
              <a:tr h="489585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 </a:t>
                      </a:r>
                      <a:endParaRPr lang="en-US" sz="2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a</a:t>
                      </a:r>
                      <a:endParaRPr lang="en-US" sz="28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b</a:t>
                      </a:r>
                      <a:endParaRPr lang="en-US" sz="2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d</a:t>
                      </a:r>
                      <a:endParaRPr lang="en-US" sz="2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e</a:t>
                      </a:r>
                      <a:endParaRPr lang="en-US" sz="2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endParaRPr lang="en-US" sz="2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489585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A</a:t>
                      </a:r>
                      <a:endParaRPr lang="en-US" sz="2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A</a:t>
                      </a:r>
                      <a:r>
                        <a:rPr lang="zh-CN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→</a:t>
                      </a:r>
                      <a:r>
                        <a:rPr lang="en-US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aA’ </a:t>
                      </a:r>
                      <a:endParaRPr lang="zh-CN" sz="2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 </a:t>
                      </a:r>
                      <a:endParaRPr lang="en-US" sz="2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 </a:t>
                      </a:r>
                      <a:endParaRPr lang="en-US" sz="2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 </a:t>
                      </a:r>
                      <a:endParaRPr lang="en-US" sz="2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 </a:t>
                      </a:r>
                      <a:endParaRPr lang="en-US" sz="2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489585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A’</a:t>
                      </a:r>
                      <a:endParaRPr lang="en-US" sz="2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A’</a:t>
                      </a:r>
                      <a:r>
                        <a:rPr lang="zh-CN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→</a:t>
                      </a:r>
                      <a:r>
                        <a:rPr lang="en-US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ABe</a:t>
                      </a:r>
                      <a:endParaRPr lang="zh-CN" sz="2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 </a:t>
                      </a:r>
                      <a:endParaRPr lang="en-US" sz="2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A’</a:t>
                      </a:r>
                      <a:r>
                        <a:rPr lang="zh-CN" sz="28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→ε</a:t>
                      </a:r>
                      <a:endParaRPr lang="zh-CN" sz="28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 </a:t>
                      </a:r>
                      <a:endParaRPr lang="en-US" sz="2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A’</a:t>
                      </a:r>
                      <a:r>
                        <a:rPr lang="zh-CN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→ε</a:t>
                      </a:r>
                      <a:endParaRPr lang="zh-CN" sz="2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489585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B</a:t>
                      </a:r>
                      <a:endParaRPr lang="en-US" sz="2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 </a:t>
                      </a:r>
                      <a:endParaRPr lang="en-US" sz="2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 </a:t>
                      </a:r>
                      <a:endParaRPr lang="en-US" sz="2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B</a:t>
                      </a:r>
                      <a:r>
                        <a:rPr lang="zh-CN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→</a:t>
                      </a:r>
                      <a:r>
                        <a:rPr lang="en-US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 dB’</a:t>
                      </a:r>
                      <a:endParaRPr lang="zh-CN" sz="2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 </a:t>
                      </a:r>
                      <a:endParaRPr lang="en-US" sz="2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 </a:t>
                      </a:r>
                      <a:endParaRPr lang="en-US" sz="2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  <a:tr h="489585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B’</a:t>
                      </a:r>
                      <a:endParaRPr lang="en-US" sz="2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 </a:t>
                      </a:r>
                      <a:endParaRPr lang="en-US" sz="2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B’</a:t>
                      </a:r>
                      <a:r>
                        <a:rPr lang="zh-CN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→</a:t>
                      </a:r>
                      <a:r>
                        <a:rPr lang="en-US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bB’</a:t>
                      </a:r>
                      <a:endParaRPr lang="zh-CN" sz="2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 </a:t>
                      </a:r>
                      <a:endParaRPr lang="en-US" sz="2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B’</a:t>
                      </a:r>
                      <a:r>
                        <a:rPr lang="zh-CN" sz="2800" kern="10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→ε</a:t>
                      </a:r>
                      <a:endParaRPr lang="zh-CN" sz="28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Times New Roman" panose="02020603050405020304" charset="0"/>
                          <a:cs typeface="Times New Roman" panose="02020603050405020304" charset="0"/>
                        </a:rPr>
                        <a:t> </a:t>
                      </a:r>
                      <a:endParaRPr lang="en-US" sz="28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417060" y="6328410"/>
            <a:ext cx="5050790" cy="4603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en-US" altLang="zh-CN" sz="2400" dirty="0">
                <a:latin typeface="Times New Roman" panose="02020603050405020304" charset="0"/>
                <a:sym typeface="+mn-ea"/>
              </a:rPr>
              <a:t>** </a:t>
            </a:r>
            <a:r>
              <a:rPr lang="zh-CN" altLang="en-US" sz="2400" dirty="0">
                <a:latin typeface="Times New Roman" panose="02020603050405020304" charset="0"/>
                <a:sym typeface="+mn-ea"/>
              </a:rPr>
              <a:t>无多重定义入口，是</a:t>
            </a:r>
            <a:r>
              <a:rPr lang="en-US" altLang="zh-CN" sz="2400" dirty="0">
                <a:latin typeface="Times New Roman" panose="02020603050405020304" charset="0"/>
                <a:sym typeface="+mn-ea"/>
              </a:rPr>
              <a:t>LL</a:t>
            </a:r>
            <a:r>
              <a:rPr lang="zh-CN" altLang="en-US" sz="2400" dirty="0">
                <a:latin typeface="Times New Roman" panose="02020603050405020304" charset="0"/>
                <a:sym typeface="+mn-ea"/>
              </a:rPr>
              <a:t>（</a:t>
            </a:r>
            <a:r>
              <a:rPr lang="en-US" altLang="zh-CN" sz="2400" dirty="0">
                <a:latin typeface="Times New Roman" panose="02020603050405020304" charset="0"/>
                <a:sym typeface="+mn-ea"/>
              </a:rPr>
              <a:t>1</a:t>
            </a:r>
            <a:r>
              <a:rPr lang="zh-CN" altLang="en-US" sz="2400" dirty="0">
                <a:latin typeface="Times New Roman" panose="02020603050405020304" charset="0"/>
                <a:sym typeface="+mn-ea"/>
              </a:rPr>
              <a:t>）的。</a:t>
            </a:r>
            <a:endParaRPr lang="zh-CN" altLang="en-US" sz="2400" dirty="0"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647690"/>
          </a:xfrm>
        </p:spPr>
        <p:txBody>
          <a:bodyPr/>
          <a:lstStyle/>
          <a:p>
            <a:pPr algn="just">
              <a:lnSpc>
                <a:spcPct val="14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3 </a:t>
            </a:r>
            <a:r>
              <a:rPr lang="zh-CN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考虑简化了的</a:t>
            </a:r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C</a:t>
            </a:r>
            <a:r>
              <a:rPr lang="zh-CN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语言声明语句的文法</a:t>
            </a:r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G[&lt;declaration&gt;]</a:t>
            </a:r>
            <a:r>
              <a:rPr lang="zh-CN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，其中</a:t>
            </a:r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&lt;  &gt;</a:t>
            </a:r>
            <a:r>
              <a:rPr lang="zh-CN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括起来的表示非终结符号，其他符号都是终结符号（注意：</a:t>
            </a:r>
            <a:r>
              <a:rPr lang="en-US" altLang="zh-CN" sz="2400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zh-CN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float</a:t>
            </a:r>
            <a:r>
              <a:rPr lang="zh-CN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id</a:t>
            </a:r>
            <a:r>
              <a:rPr lang="zh-CN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均为一个终结符号）。</a:t>
            </a:r>
            <a:endParaRPr lang="zh-CN" altLang="zh-CN" sz="1600" kern="1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40000"/>
              </a:lnSpc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	&lt;</a:t>
            </a:r>
            <a:r>
              <a:rPr lang="en-US" altLang="zh-CN" sz="2400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declaration</a:t>
            </a:r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&gt;</a:t>
            </a:r>
            <a:r>
              <a:rPr lang="zh-CN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&lt;</a:t>
            </a:r>
            <a:r>
              <a:rPr lang="en-US" altLang="zh-CN" sz="2400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type</a:t>
            </a:r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&gt;&lt;</a:t>
            </a:r>
            <a:r>
              <a:rPr lang="en-US" altLang="zh-CN" sz="2400" i="1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var</a:t>
            </a:r>
            <a:r>
              <a:rPr lang="en-US" altLang="zh-CN" sz="2400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_</a:t>
            </a:r>
            <a:r>
              <a:rPr lang="en-US" altLang="zh-CN" sz="2400" i="1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list</a:t>
            </a:r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&gt;</a:t>
            </a:r>
            <a:endParaRPr lang="zh-CN" altLang="zh-CN" sz="1600" kern="1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40000"/>
              </a:lnSpc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	&lt;</a:t>
            </a:r>
            <a:r>
              <a:rPr lang="en-US" altLang="zh-CN" sz="2400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type</a:t>
            </a:r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&gt;</a:t>
            </a:r>
            <a:r>
              <a:rPr lang="zh-CN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2400" b="1" i="1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| </a:t>
            </a:r>
            <a:r>
              <a:rPr lang="en-US" altLang="zh-CN" sz="2400" b="1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float</a:t>
            </a:r>
            <a:endParaRPr lang="zh-CN" altLang="zh-CN" sz="1600" kern="1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40000"/>
              </a:lnSpc>
              <a:spcAft>
                <a:spcPts val="0"/>
              </a:spcAft>
              <a:buNone/>
            </a:pPr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	&lt;</a:t>
            </a:r>
            <a:r>
              <a:rPr lang="en-US" altLang="zh-CN" sz="2400" i="1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var_lis</a:t>
            </a:r>
            <a:r>
              <a:rPr lang="en-US" altLang="zh-CN" sz="2400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&gt; </a:t>
            </a:r>
            <a:r>
              <a:rPr lang="zh-CN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 </a:t>
            </a:r>
            <a:r>
              <a:rPr lang="en-US" altLang="zh-CN" sz="2400" b="1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id</a:t>
            </a:r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 &lt;</a:t>
            </a:r>
            <a:r>
              <a:rPr lang="en-US" altLang="zh-CN" sz="2400" i="1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var_list</a:t>
            </a:r>
            <a:r>
              <a:rPr lang="en-US" altLang="zh-CN" sz="24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&gt; | </a:t>
            </a:r>
            <a:r>
              <a:rPr lang="en-US" altLang="zh-CN" sz="2400" b="1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id</a:t>
            </a:r>
            <a:endParaRPr lang="zh-CN" altLang="zh-CN" sz="1600" kern="1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lvl="1" algn="just">
              <a:lnSpc>
                <a:spcPct val="140000"/>
              </a:lnSpc>
              <a:spcAft>
                <a:spcPts val="0"/>
              </a:spcAft>
              <a:buFont typeface="+mj-lt"/>
              <a:buAutoNum type="arabicParenBoth"/>
            </a:pPr>
            <a:r>
              <a:rPr lang="zh-CN" altLang="zh-CN" sz="20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在该文法中提取左公共因子。</a:t>
            </a:r>
            <a:endParaRPr lang="zh-CN" altLang="zh-CN" sz="1200" kern="1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lvl="1" algn="just">
              <a:lnSpc>
                <a:spcPct val="140000"/>
              </a:lnSpc>
              <a:spcAft>
                <a:spcPts val="0"/>
              </a:spcAft>
              <a:buFont typeface="+mj-lt"/>
              <a:buAutoNum type="arabicParenBoth"/>
            </a:pPr>
            <a:r>
              <a:rPr lang="zh-CN" altLang="zh-CN" sz="20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为改造后文法的非终结符号构造</a:t>
            </a:r>
            <a:r>
              <a:rPr lang="en-US" altLang="zh-CN" sz="20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FIRST</a:t>
            </a:r>
            <a:r>
              <a:rPr lang="zh-CN" altLang="zh-CN" sz="20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集和</a:t>
            </a:r>
            <a:r>
              <a:rPr lang="en-US" altLang="zh-CN" sz="20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FOLLOW</a:t>
            </a:r>
            <a:r>
              <a:rPr lang="zh-CN" altLang="zh-CN" sz="20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集</a:t>
            </a:r>
            <a:endParaRPr lang="zh-CN" altLang="zh-CN" sz="1200" kern="1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lvl="1" algn="just">
              <a:lnSpc>
                <a:spcPct val="140000"/>
              </a:lnSpc>
              <a:spcAft>
                <a:spcPts val="0"/>
              </a:spcAft>
              <a:buFont typeface="+mj-lt"/>
              <a:buAutoNum type="arabicParenBoth"/>
            </a:pPr>
            <a:r>
              <a:rPr lang="zh-CN" altLang="zh-CN" sz="20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说明改造后的文法是</a:t>
            </a:r>
            <a:r>
              <a:rPr lang="en-US" altLang="zh-CN" sz="20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LL(1)</a:t>
            </a:r>
            <a:r>
              <a:rPr lang="zh-CN" altLang="zh-CN" sz="20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文法</a:t>
            </a:r>
            <a:endParaRPr lang="zh-CN" altLang="zh-CN" sz="1200" kern="1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lvl="1" algn="just">
              <a:lnSpc>
                <a:spcPct val="140000"/>
              </a:lnSpc>
              <a:spcAft>
                <a:spcPts val="0"/>
              </a:spcAft>
              <a:buFont typeface="+mj-lt"/>
              <a:buAutoNum type="arabicParenBoth"/>
            </a:pPr>
            <a:r>
              <a:rPr lang="zh-CN" altLang="zh-CN" sz="20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为改造后的文法构造</a:t>
            </a:r>
            <a:r>
              <a:rPr lang="en-US" altLang="zh-CN" sz="20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LL(1)</a:t>
            </a:r>
            <a:r>
              <a:rPr lang="zh-CN" altLang="zh-CN" sz="20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分析表</a:t>
            </a:r>
            <a:endParaRPr lang="zh-CN" altLang="zh-CN" sz="1200" kern="1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lvl="1" algn="just">
              <a:lnSpc>
                <a:spcPct val="140000"/>
              </a:lnSpc>
              <a:spcAft>
                <a:spcPts val="0"/>
              </a:spcAft>
              <a:buFont typeface="+mj-lt"/>
              <a:buAutoNum type="arabicParenBoth"/>
            </a:pPr>
            <a:r>
              <a:rPr lang="zh-CN" altLang="zh-CN" sz="20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给出输入串 </a:t>
            </a:r>
            <a:r>
              <a:rPr lang="en-US" altLang="zh-CN" sz="2000" b="1" i="1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altLang="zh-CN" sz="2000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 x, y, z </a:t>
            </a:r>
            <a:r>
              <a:rPr lang="zh-CN" altLang="zh-CN" sz="20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所对应的</a:t>
            </a:r>
            <a:r>
              <a:rPr lang="en-US" altLang="zh-CN" sz="20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LL(1)</a:t>
            </a:r>
            <a:r>
              <a:rPr lang="zh-CN" altLang="zh-CN" sz="20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分析过程。</a:t>
            </a:r>
            <a:endParaRPr lang="zh-CN" altLang="zh-CN" sz="1200" kern="1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endParaRPr kumimoji="1" lang="zh-CN" altLang="en-US" sz="24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56619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(1)</a:t>
            </a:r>
            <a:r>
              <a:rPr kumimoji="1" lang="zh-CN" altLang="en-US" dirty="0"/>
              <a:t>提取左公共因子</a:t>
            </a:r>
            <a:endParaRPr kumimoji="1"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1972112" y="2056408"/>
            <a:ext cx="5363969" cy="5847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&lt;</a:t>
            </a:r>
            <a:r>
              <a:rPr lang="en-US" altLang="zh-CN" sz="3200" i="1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var_lis</a:t>
            </a:r>
            <a:r>
              <a:rPr lang="en-US" altLang="zh-CN" sz="3200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&gt; </a:t>
            </a:r>
            <a:r>
              <a:rPr lang="zh-CN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 </a:t>
            </a:r>
            <a:r>
              <a:rPr lang="en-US" altLang="zh-CN" sz="3200" b="1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id</a:t>
            </a:r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 &lt;</a:t>
            </a:r>
            <a:r>
              <a:rPr lang="en-US" altLang="zh-CN" sz="3200" i="1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var_list</a:t>
            </a:r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&gt; | </a:t>
            </a:r>
            <a:r>
              <a:rPr lang="en-US" altLang="zh-CN" sz="3200" b="1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id</a:t>
            </a:r>
            <a:endParaRPr lang="en-US" altLang="zh-CN" sz="3200" b="1" i="1" kern="1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40345" y="3529930"/>
            <a:ext cx="5387175" cy="107721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&lt;</a:t>
            </a:r>
            <a:r>
              <a:rPr lang="en-US" altLang="zh-CN" sz="3200" i="1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var_lis</a:t>
            </a:r>
            <a:r>
              <a:rPr lang="en-US" altLang="zh-CN" sz="3200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&gt; </a:t>
            </a:r>
            <a:r>
              <a:rPr lang="zh-CN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 </a:t>
            </a:r>
            <a:r>
              <a:rPr lang="en-US" altLang="zh-CN" sz="3200" b="1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id</a:t>
            </a:r>
            <a:r>
              <a:rPr lang="zh-CN" altLang="en-US" sz="3200" b="1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&lt;</a:t>
            </a:r>
            <a:r>
              <a:rPr lang="en-US" altLang="zh-CN" sz="3200" i="1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var_list</a:t>
            </a:r>
            <a:r>
              <a:rPr lang="en-US" altLang="zh-CN" sz="32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</a:t>
            </a:r>
            <a:r>
              <a:rPr lang="en-US" altLang="zh-CN" sz="3200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&gt;</a:t>
            </a:r>
            <a:endParaRPr lang="en-US" altLang="zh-CN" sz="3200" i="1" kern="1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&lt;</a:t>
            </a:r>
            <a:r>
              <a:rPr lang="en-US" altLang="zh-CN" sz="3200" i="1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var_list</a:t>
            </a:r>
            <a:r>
              <a:rPr lang="en-US" altLang="zh-CN" sz="32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</a:t>
            </a:r>
            <a:r>
              <a:rPr lang="en-US" altLang="zh-CN" sz="3200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&gt;</a:t>
            </a:r>
            <a:r>
              <a:rPr lang="zh-CN" altLang="en-US" sz="3200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 &lt;</a:t>
            </a:r>
            <a:r>
              <a:rPr lang="en-US" altLang="zh-CN" sz="3200" i="1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var_list</a:t>
            </a:r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&gt; </a:t>
            </a:r>
            <a:r>
              <a:rPr lang="zh-CN" altLang="en-US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</a:t>
            </a:r>
            <a:r>
              <a:rPr lang="zh-CN" altLang="en-US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zh-CN" sz="32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ε</a:t>
            </a:r>
            <a:endParaRPr lang="en-US" altLang="zh-CN" sz="32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92623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(2)FIRST</a:t>
            </a:r>
            <a:r>
              <a:rPr kumimoji="1" lang="zh-CN" altLang="en-US" dirty="0"/>
              <a:t>和</a:t>
            </a:r>
            <a:r>
              <a:rPr kumimoji="1" lang="en-US" altLang="zh-CN" dirty="0"/>
              <a:t>FOLLOW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23392" y="1700808"/>
            <a:ext cx="7632848" cy="206210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&lt;</a:t>
            </a:r>
            <a:r>
              <a:rPr lang="en-US" altLang="zh-CN" sz="3200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declaration</a:t>
            </a:r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&gt;</a:t>
            </a:r>
            <a:r>
              <a:rPr lang="zh-CN" altLang="en-US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zh-CN" altLang="en-US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&lt;</a:t>
            </a:r>
            <a:r>
              <a:rPr lang="en-US" altLang="zh-CN" sz="3200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type</a:t>
            </a:r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&gt;&lt;</a:t>
            </a:r>
            <a:r>
              <a:rPr lang="en-US" altLang="zh-CN" sz="3200" i="1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var</a:t>
            </a:r>
            <a:r>
              <a:rPr lang="en-US" altLang="zh-CN" sz="3200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_</a:t>
            </a:r>
            <a:r>
              <a:rPr lang="en-US" altLang="zh-CN" sz="3200" i="1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list</a:t>
            </a:r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&gt;</a:t>
            </a:r>
            <a:endParaRPr lang="zh-CN" altLang="zh-CN" sz="2000" kern="1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&lt;</a:t>
            </a:r>
            <a:r>
              <a:rPr lang="en-US" altLang="zh-CN" sz="3200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type</a:t>
            </a:r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&gt;</a:t>
            </a:r>
            <a:r>
              <a:rPr lang="zh-CN" altLang="en-US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zh-CN" altLang="en-US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i="1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| </a:t>
            </a:r>
            <a:r>
              <a:rPr lang="en-US" altLang="zh-CN" sz="3200" b="1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float</a:t>
            </a:r>
            <a:endParaRPr lang="zh-CN" altLang="zh-CN" sz="2000" kern="1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&lt;</a:t>
            </a:r>
            <a:r>
              <a:rPr lang="en-US" altLang="zh-CN" sz="3200" i="1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var_lis</a:t>
            </a:r>
            <a:r>
              <a:rPr lang="en-US" altLang="zh-CN" sz="3200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&gt; </a:t>
            </a:r>
            <a:r>
              <a:rPr lang="zh-CN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 </a:t>
            </a:r>
            <a:r>
              <a:rPr lang="en-US" altLang="zh-CN" sz="3200" b="1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id</a:t>
            </a:r>
            <a:r>
              <a:rPr lang="zh-CN" altLang="en-US" sz="3200" b="1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&lt;</a:t>
            </a:r>
            <a:r>
              <a:rPr lang="en-US" altLang="zh-CN" sz="3200" i="1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var_list</a:t>
            </a:r>
            <a:r>
              <a:rPr lang="en-US" altLang="zh-CN" sz="32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</a:t>
            </a:r>
            <a:r>
              <a:rPr lang="en-US" altLang="zh-CN" sz="3200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&gt;</a:t>
            </a:r>
            <a:endParaRPr lang="en-US" altLang="zh-CN" sz="3200" i="1" kern="1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&lt;</a:t>
            </a:r>
            <a:r>
              <a:rPr lang="en-US" altLang="zh-CN" sz="3200" i="1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var_list</a:t>
            </a:r>
            <a:r>
              <a:rPr lang="en-US" altLang="zh-CN" sz="32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</a:t>
            </a:r>
            <a:r>
              <a:rPr lang="en-US" altLang="zh-CN" sz="3200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&gt;</a:t>
            </a:r>
            <a:r>
              <a:rPr lang="zh-CN" altLang="en-US" sz="3200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 &lt;</a:t>
            </a:r>
            <a:r>
              <a:rPr lang="en-US" altLang="zh-CN" sz="3200" i="1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var_list</a:t>
            </a:r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&gt; </a:t>
            </a:r>
            <a:r>
              <a:rPr lang="zh-CN" altLang="en-US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|</a:t>
            </a:r>
            <a:r>
              <a:rPr lang="zh-CN" altLang="en-US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zh-CN" sz="32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ε</a:t>
            </a:r>
            <a:endParaRPr lang="en-US" altLang="zh-CN" sz="32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798138" y="4142606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非终结符号</a:t>
                      </a:r>
                      <a:endParaRPr lang="zh-CN" altLang="en-US" sz="240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FIRST</a:t>
                      </a:r>
                      <a:endParaRPr lang="en-US" altLang="zh-CN" sz="240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FOLLOW</a:t>
                      </a:r>
                      <a:endParaRPr lang="en-US" altLang="zh-CN" sz="240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&lt;declaration&gt;</a:t>
                      </a:r>
                      <a:endParaRPr lang="en-US" altLang="zh-CN" sz="240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int</a:t>
                      </a:r>
                      <a:r>
                        <a:rPr lang="zh-CN" altLang="en-US" sz="2400" baseline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    </a:t>
                      </a:r>
                      <a:r>
                        <a:rPr lang="en-US" altLang="zh-CN" sz="2400" baseline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float</a:t>
                      </a:r>
                      <a:endParaRPr lang="zh-CN" altLang="en-US" sz="240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endParaRPr lang="en-US" altLang="zh-CN" sz="240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&lt;type&gt;</a:t>
                      </a:r>
                      <a:endParaRPr lang="en-US" altLang="zh-CN" sz="240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int</a:t>
                      </a:r>
                      <a:r>
                        <a:rPr lang="zh-CN" altLang="en-US" sz="24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     </a:t>
                      </a:r>
                      <a:r>
                        <a:rPr lang="en-US" altLang="zh-CN" sz="24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float</a:t>
                      </a:r>
                      <a:endParaRPr lang="zh-CN" altLang="en-US" sz="240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id</a:t>
                      </a:r>
                      <a:endParaRPr lang="en-US" altLang="zh-CN" sz="240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&lt;</a:t>
                      </a:r>
                      <a:r>
                        <a:rPr lang="en-US" altLang="zh-CN" sz="2400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var_list</a:t>
                      </a:r>
                      <a:r>
                        <a:rPr lang="en-US" altLang="zh-CN" sz="24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&gt;</a:t>
                      </a:r>
                      <a:endParaRPr lang="en-US" altLang="zh-CN" sz="240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id</a:t>
                      </a:r>
                      <a:endParaRPr lang="en-US" altLang="zh-CN" sz="240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endParaRPr lang="en-US" altLang="zh-CN" sz="240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&lt;</a:t>
                      </a:r>
                      <a:r>
                        <a:rPr lang="en-US" altLang="zh-CN" sz="2400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var_list</a:t>
                      </a:r>
                      <a:r>
                        <a:rPr lang="en-US" altLang="zh-CN" sz="24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’&gt;</a:t>
                      </a:r>
                      <a:endParaRPr lang="en-US" altLang="zh-CN" sz="240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,</a:t>
                      </a:r>
                      <a:r>
                        <a:rPr lang="zh-CN" altLang="en-US" sz="24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    </a:t>
                      </a:r>
                      <a:r>
                        <a:rPr lang="zh-CN" altLang="zh-CN" sz="24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ε</a:t>
                      </a:r>
                      <a:r>
                        <a:rPr lang="zh-CN" altLang="en-US" sz="24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 </a:t>
                      </a:r>
                      <a:endParaRPr lang="zh-CN" altLang="en-US" sz="240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endParaRPr lang="en-US" altLang="zh-CN" sz="240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908415" y="1580515"/>
            <a:ext cx="2143760" cy="5219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r>
              <a:rPr lang="en-US" altLang="zh-CN" sz="2800" dirty="0">
                <a:latin typeface="+mn-lt"/>
              </a:rPr>
              <a:t>D</a:t>
            </a:r>
            <a:r>
              <a:rPr lang="zh-CN" altLang="en-US" sz="2800" dirty="0">
                <a:latin typeface="+mn-lt"/>
              </a:rPr>
              <a:t>、</a:t>
            </a:r>
            <a:r>
              <a:rPr lang="en-US" altLang="zh-CN" sz="2800" dirty="0">
                <a:latin typeface="+mn-lt"/>
              </a:rPr>
              <a:t>T</a:t>
            </a:r>
            <a:r>
              <a:rPr lang="zh-CN" altLang="en-US" sz="2800" dirty="0">
                <a:latin typeface="+mn-lt"/>
              </a:rPr>
              <a:t>、</a:t>
            </a:r>
            <a:r>
              <a:rPr lang="en-US" altLang="zh-CN" sz="2800" dirty="0">
                <a:latin typeface="+mn-lt"/>
              </a:rPr>
              <a:t>V</a:t>
            </a:r>
            <a:r>
              <a:rPr lang="zh-CN" altLang="en-US" sz="2800" dirty="0">
                <a:latin typeface="+mn-lt"/>
              </a:rPr>
              <a:t>、</a:t>
            </a:r>
            <a:r>
              <a:rPr lang="en-US" altLang="zh-CN" sz="2800" dirty="0">
                <a:latin typeface="+mn-lt"/>
              </a:rPr>
              <a:t>V’</a:t>
            </a:r>
            <a:endParaRPr lang="en-US" altLang="zh-CN" sz="2800" dirty="0"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92623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(3)</a:t>
            </a:r>
            <a:r>
              <a:rPr kumimoji="1" lang="zh-CN" altLang="en-US" dirty="0"/>
              <a:t>判断</a:t>
            </a:r>
            <a:r>
              <a:rPr kumimoji="1" lang="en-US" altLang="zh-CN" dirty="0"/>
              <a:t>LL(1)</a:t>
            </a:r>
            <a:r>
              <a:rPr kumimoji="1" lang="zh-CN" altLang="en-US" dirty="0"/>
              <a:t>文法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90458" y="2843932"/>
            <a:ext cx="10958169" cy="304698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SELECT(&lt;</a:t>
            </a:r>
            <a:r>
              <a:rPr lang="en-US" altLang="zh-CN" sz="3200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declaration</a:t>
            </a:r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&gt;</a:t>
            </a:r>
            <a:r>
              <a:rPr lang="zh-CN" altLang="en-US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zh-CN" altLang="en-US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&lt;</a:t>
            </a:r>
            <a:r>
              <a:rPr lang="en-US" altLang="zh-CN" sz="3200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type</a:t>
            </a:r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&gt;&lt;</a:t>
            </a:r>
            <a:r>
              <a:rPr lang="en-US" altLang="zh-CN" sz="3200" i="1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var</a:t>
            </a:r>
            <a:r>
              <a:rPr lang="en-US" altLang="zh-CN" sz="3200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_</a:t>
            </a:r>
            <a:r>
              <a:rPr lang="en-US" altLang="zh-CN" sz="3200" i="1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list</a:t>
            </a:r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&gt;)</a:t>
            </a:r>
            <a:r>
              <a:rPr lang="zh-CN" altLang="en-US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=</a:t>
            </a:r>
            <a:r>
              <a:rPr lang="zh-CN" altLang="en-US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{</a:t>
            </a:r>
            <a:r>
              <a:rPr lang="en-US" altLang="zh-CN" sz="3200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</a:t>
            </a:r>
            <a:r>
              <a:rPr lang="zh-CN" altLang="en-US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float}</a:t>
            </a:r>
            <a:endParaRPr lang="zh-CN" altLang="zh-CN" sz="2000" kern="1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SELECT(&lt;</a:t>
            </a:r>
            <a:r>
              <a:rPr lang="en-US" altLang="zh-CN" sz="3200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type</a:t>
            </a:r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&gt;</a:t>
            </a:r>
            <a:r>
              <a:rPr lang="zh-CN" altLang="en-US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zh-CN" altLang="en-US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i="1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)</a:t>
            </a:r>
            <a:r>
              <a:rPr lang="zh-CN" altLang="en-US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=</a:t>
            </a:r>
            <a:r>
              <a:rPr lang="zh-CN" altLang="en-US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{</a:t>
            </a:r>
            <a:r>
              <a:rPr lang="en-US" altLang="zh-CN" sz="3200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3200" kern="1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SELECT(&lt;</a:t>
            </a:r>
            <a:r>
              <a:rPr lang="en-US" altLang="zh-CN" sz="3200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type</a:t>
            </a:r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&gt;</a:t>
            </a:r>
            <a:r>
              <a:rPr lang="zh-CN" altLang="en-US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zh-CN" altLang="en-US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b="1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float</a:t>
            </a:r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)</a:t>
            </a:r>
            <a:r>
              <a:rPr lang="zh-CN" altLang="en-US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=</a:t>
            </a:r>
            <a:r>
              <a:rPr lang="zh-CN" altLang="en-US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{float}</a:t>
            </a:r>
            <a:endParaRPr lang="zh-CN" altLang="zh-CN" sz="3200" kern="1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SELECT(&lt;</a:t>
            </a:r>
            <a:r>
              <a:rPr lang="en-US" altLang="zh-CN" sz="3200" i="1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var_lis</a:t>
            </a:r>
            <a:r>
              <a:rPr lang="en-US" altLang="zh-CN" sz="3200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&gt; </a:t>
            </a:r>
            <a:r>
              <a:rPr lang="zh-CN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 </a:t>
            </a:r>
            <a:r>
              <a:rPr lang="en-US" altLang="zh-CN" sz="3200" b="1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id</a:t>
            </a:r>
            <a:r>
              <a:rPr lang="zh-CN" altLang="en-US" sz="3200" b="1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&lt;</a:t>
            </a:r>
            <a:r>
              <a:rPr lang="en-US" altLang="zh-CN" sz="3200" i="1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var_list</a:t>
            </a:r>
            <a:r>
              <a:rPr lang="en-US" altLang="zh-CN" sz="32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</a:t>
            </a:r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&gt;)={id}</a:t>
            </a:r>
            <a:endParaRPr lang="en-US" altLang="zh-CN" sz="3200" kern="1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SELECT (&lt;</a:t>
            </a:r>
            <a:r>
              <a:rPr lang="en-US" altLang="zh-CN" sz="3200" i="1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var_list</a:t>
            </a:r>
            <a:r>
              <a:rPr lang="en-US" altLang="zh-CN" sz="32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</a:t>
            </a:r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&gt;</a:t>
            </a:r>
            <a:r>
              <a:rPr lang="zh-CN" altLang="en-US" sz="3200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, &lt;</a:t>
            </a:r>
            <a:r>
              <a:rPr lang="en-US" altLang="zh-CN" sz="3200" i="1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var_list</a:t>
            </a:r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&gt;)</a:t>
            </a:r>
            <a:r>
              <a:rPr lang="zh-CN" altLang="en-US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={,}</a:t>
            </a:r>
            <a:endParaRPr lang="en-US" altLang="zh-CN" sz="3200" kern="1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SELECT(&lt;</a:t>
            </a:r>
            <a:r>
              <a:rPr lang="en-US" altLang="zh-CN" sz="3200" i="1" kern="100" dirty="0" err="1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var_list</a:t>
            </a:r>
            <a:r>
              <a:rPr lang="en-US" altLang="zh-CN" sz="3200" dirty="0">
                <a:solidFill>
                  <a:srgbClr val="000099"/>
                </a:solidFill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</a:t>
            </a:r>
            <a:r>
              <a:rPr lang="en-US" altLang="zh-CN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&gt;</a:t>
            </a:r>
            <a:r>
              <a:rPr lang="zh-CN" altLang="en-US" sz="3200" i="1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zh-CN" altLang="en-US" sz="3200" kern="1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zh-CN" altLang="zh-CN" sz="32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ε</a:t>
            </a:r>
            <a:r>
              <a:rPr lang="zh-CN" altLang="en-US" sz="32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)</a:t>
            </a:r>
            <a:r>
              <a:rPr lang="zh-CN" altLang="en-US" sz="32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=</a:t>
            </a:r>
            <a:r>
              <a:rPr lang="zh-CN" altLang="en-US" sz="32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32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{$}</a:t>
            </a:r>
            <a:endParaRPr lang="en-US" altLang="zh-CN" sz="3200" dirty="0">
              <a:latin typeface="Times New Roman" panose="02020603050405020304" charset="0"/>
              <a:ea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613400" y="508000"/>
          <a:ext cx="5473065" cy="2139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1805"/>
                <a:gridCol w="1593850"/>
                <a:gridCol w="2137410"/>
              </a:tblGrid>
              <a:tr h="521335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非终结符号</a:t>
                      </a:r>
                      <a:endParaRPr lang="zh-CN" altLang="en-US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FIRST</a:t>
                      </a:r>
                      <a:endParaRPr lang="zh-CN" altLang="en-US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FOLLOW</a:t>
                      </a:r>
                      <a:endParaRPr lang="zh-CN" altLang="en-US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52070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&lt;declaration&gt;</a:t>
                      </a:r>
                      <a:endParaRPr lang="zh-CN" altLang="en-US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int</a:t>
                      </a:r>
                      <a:r>
                        <a:rPr lang="zh-CN" altLang="en-US" baseline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    </a:t>
                      </a:r>
                      <a:r>
                        <a:rPr lang="en-US" altLang="zh-CN" baseline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float</a:t>
                      </a:r>
                      <a:endParaRPr lang="zh-CN" altLang="en-US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endParaRPr lang="zh-CN" altLang="en-US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02895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&lt;type&gt;</a:t>
                      </a:r>
                      <a:endParaRPr lang="zh-CN" altLang="en-US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int</a:t>
                      </a:r>
                      <a:r>
                        <a:rPr lang="zh-CN" altLang="en-US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     </a:t>
                      </a:r>
                      <a:r>
                        <a:rPr lang="en-US" altLang="zh-CN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float</a:t>
                      </a:r>
                      <a:endParaRPr lang="zh-CN" altLang="en-US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id</a:t>
                      </a:r>
                      <a:endParaRPr lang="zh-CN" altLang="en-US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&lt;</a:t>
                      </a:r>
                      <a:r>
                        <a:rPr lang="en-US" altLang="zh-CN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var_list</a:t>
                      </a:r>
                      <a:r>
                        <a:rPr lang="en-US" altLang="zh-CN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&gt;</a:t>
                      </a:r>
                      <a:endParaRPr lang="zh-CN" altLang="en-US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id</a:t>
                      </a:r>
                      <a:endParaRPr lang="zh-CN" altLang="en-US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endParaRPr lang="zh-CN" altLang="en-US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&lt;</a:t>
                      </a:r>
                      <a:r>
                        <a:rPr lang="en-US" altLang="zh-CN" dirty="0" err="1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var_list</a:t>
                      </a:r>
                      <a:r>
                        <a:rPr lang="en-US" altLang="zh-CN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’&gt;</a:t>
                      </a:r>
                      <a:endParaRPr lang="zh-CN" altLang="en-US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,</a:t>
                      </a:r>
                      <a:r>
                        <a:rPr lang="zh-CN" altLang="en-US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    </a:t>
                      </a:r>
                      <a:r>
                        <a:rPr lang="zh-CN" altLang="zh-CN" sz="180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ε</a:t>
                      </a:r>
                      <a:r>
                        <a:rPr lang="zh-CN" altLang="en-US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  </a:t>
                      </a:r>
                      <a:endParaRPr lang="zh-CN" altLang="en-US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$</a:t>
                      </a:r>
                      <a:endParaRPr lang="zh-CN" altLang="en-US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73733" y="5977779"/>
            <a:ext cx="11644534" cy="64633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rgbClr val="FF0000"/>
                </a:solidFill>
              </a:rPr>
              <a:t>相同左部的产生式</a:t>
            </a:r>
            <a:r>
              <a:rPr kumimoji="1" lang="en-US" altLang="zh-CN" sz="3600" dirty="0">
                <a:solidFill>
                  <a:srgbClr val="FF0000"/>
                </a:solidFill>
              </a:rPr>
              <a:t>SELECT</a:t>
            </a:r>
            <a:r>
              <a:rPr kumimoji="1" lang="zh-CN" altLang="en-US" sz="3600" dirty="0">
                <a:solidFill>
                  <a:srgbClr val="FF0000"/>
                </a:solidFill>
              </a:rPr>
              <a:t>集都没有交集，因而是</a:t>
            </a:r>
            <a:r>
              <a:rPr kumimoji="1" lang="en-US" altLang="zh-CN" sz="3600" dirty="0">
                <a:solidFill>
                  <a:srgbClr val="FF0000"/>
                </a:solidFill>
              </a:rPr>
              <a:t>LL(1)</a:t>
            </a:r>
            <a:r>
              <a:rPr kumimoji="1" lang="zh-CN" altLang="en-US" sz="3600" dirty="0">
                <a:solidFill>
                  <a:srgbClr val="FF0000"/>
                </a:solidFill>
              </a:rPr>
              <a:t>文法</a:t>
            </a:r>
            <a:endParaRPr kumimoji="1" lang="zh-CN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64186d5f-a64d-41c3-94d8-a48d185669ac}"/>
</p:tagLst>
</file>

<file path=ppt/tags/tag2.xml><?xml version="1.0" encoding="utf-8"?>
<p:tagLst xmlns:p="http://schemas.openxmlformats.org/presentationml/2006/main">
  <p:tag name="KSO_WM_UNIT_TABLE_BEAUTIFY" val="smartTable{caa16c05-cf03-4bbd-a1e9-a1554c08b3dc}"/>
</p:tagLst>
</file>

<file path=ppt/tags/tag3.xml><?xml version="1.0" encoding="utf-8"?>
<p:tagLst xmlns:p="http://schemas.openxmlformats.org/presentationml/2006/main">
  <p:tag name="KSO_WM_UNIT_TABLE_BEAUTIFY" val="smartTable{333108a7-1046-4985-9b59-d17266b41a04}"/>
</p:tagLst>
</file>

<file path=ppt/tags/tag4.xml><?xml version="1.0" encoding="utf-8"?>
<p:tagLst xmlns:p="http://schemas.openxmlformats.org/presentationml/2006/main">
  <p:tag name="KSO_WM_UNIT_TABLE_BEAUTIFY" val="smartTable{629fffba-6246-49c8-8bb2-1cbf55aa9001}"/>
</p:tagLst>
</file>

<file path=ppt/tags/tag5.xml><?xml version="1.0" encoding="utf-8"?>
<p:tagLst xmlns:p="http://schemas.openxmlformats.org/presentationml/2006/main">
  <p:tag name="KSO_WM_UNIT_TABLE_BEAUTIFY" val="smartTable{9168ac14-3b1a-414c-aa2f-7df945a8ba98}"/>
</p:tagLst>
</file>

<file path=ppt/theme/theme1.xml><?xml version="1.0" encoding="utf-8"?>
<a:theme xmlns:a="http://schemas.openxmlformats.org/drawingml/2006/main" name="主题3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anose="020B0602030504020204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anose="020B0602030504020204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主题3</Template>
  <TotalTime>0</TotalTime>
  <Words>2344</Words>
  <Application>WPS 演示</Application>
  <PresentationFormat>宽屏</PresentationFormat>
  <Paragraphs>381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Lucida Sans</vt:lpstr>
      <vt:lpstr>Times New Roman</vt:lpstr>
      <vt:lpstr>华文新魏</vt:lpstr>
      <vt:lpstr>MS PGothic</vt:lpstr>
      <vt:lpstr>Times</vt:lpstr>
      <vt:lpstr>Symbol</vt:lpstr>
      <vt:lpstr>Times New Roman</vt:lpstr>
      <vt:lpstr>微软雅黑</vt:lpstr>
      <vt:lpstr>Arial Unicode MS</vt:lpstr>
      <vt:lpstr>Calibri</vt:lpstr>
      <vt:lpstr>主题3</vt:lpstr>
      <vt:lpstr>作业3(自顶向下分析)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作业3(自顶向下分析) 答案</dc:title>
  <dc:creator>HUANG Xiaoxi</dc:creator>
  <cp:lastModifiedBy>阿普</cp:lastModifiedBy>
  <cp:revision>30</cp:revision>
  <cp:lastPrinted>2017-11-20T05:34:00Z</cp:lastPrinted>
  <dcterms:created xsi:type="dcterms:W3CDTF">2014-04-03T05:39:00Z</dcterms:created>
  <dcterms:modified xsi:type="dcterms:W3CDTF">2020-04-20T00:03:42Z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