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71" r:id="rId4"/>
    <p:sldId id="272" r:id="rId5"/>
    <p:sldId id="273" r:id="rId6"/>
    <p:sldId id="274" r:id="rId7"/>
    <p:sldId id="282" r:id="rId8"/>
    <p:sldId id="283" r:id="rId9"/>
    <p:sldId id="284" r:id="rId10"/>
    <p:sldId id="285" r:id="rId11"/>
    <p:sldId id="275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1"/>
    <p:restoredTop sz="94767"/>
  </p:normalViewPr>
  <p:slideViewPr>
    <p:cSldViewPr>
      <p:cViewPr varScale="1">
        <p:scale>
          <a:sx n="89" d="100"/>
          <a:sy n="89" d="100"/>
        </p:scale>
        <p:origin x="85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4C3CC-A506-D64B-90A0-8A4642AC3C7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3A99E-83AB-3348-8C8E-E23B474CA0F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3200401"/>
            <a:ext cx="3429000" cy="3492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11957" y="457202"/>
            <a:ext cx="6480043" cy="1731963"/>
          </a:xfrm>
        </p:spPr>
        <p:txBody>
          <a:bodyPr/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11958" y="2492896"/>
            <a:ext cx="6480047" cy="2235200"/>
          </a:xfrm>
        </p:spPr>
        <p:txBody>
          <a:bodyPr/>
          <a:lstStyle>
            <a:lvl1pPr marL="0" indent="0" algn="r">
              <a:spcBef>
                <a:spcPts val="900"/>
              </a:spcBef>
              <a:buFont typeface="Times" charset="0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5711957" y="2316482"/>
            <a:ext cx="6480048" cy="45719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86253">
                <a:srgbClr val="0060C0"/>
              </a:gs>
              <a:gs pos="74590">
                <a:srgbClr val="0063C0"/>
              </a:gs>
              <a:gs pos="59985">
                <a:srgbClr val="0067C0"/>
              </a:gs>
              <a:gs pos="44191">
                <a:srgbClr val="006BC0"/>
              </a:gs>
              <a:gs pos="35030">
                <a:srgbClr val="006EC0"/>
              </a:gs>
              <a:gs pos="16668">
                <a:srgbClr val="13ABD2"/>
              </a:gs>
              <a:gs pos="9000">
                <a:srgbClr val="21D6E0"/>
              </a:gs>
              <a:gs pos="27000">
                <a:srgbClr val="0070C0"/>
              </a:gs>
              <a:gs pos="100000">
                <a:srgbClr val="005CBF"/>
              </a:gs>
            </a:gsLst>
            <a:lin ang="5400000" scaled="0"/>
            <a:tileRect r="-100000" b="-100000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B0F0">
                <a:alpha val="97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-65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1" y="838200"/>
            <a:ext cx="5159062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152400"/>
            <a:ext cx="10871201" cy="6096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8"/>
            <a:ext cx="914400" cy="70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6" y="381000"/>
            <a:ext cx="2819399" cy="5867400"/>
          </a:xfrm>
        </p:spPr>
        <p:txBody>
          <a:bodyPr vert="eaVert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1" y="381000"/>
            <a:ext cx="8255000" cy="5867400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12800" y="73856"/>
            <a:ext cx="9956800" cy="611945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0"/>
            <a:ext cx="9956800" cy="6858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1" y="914400"/>
            <a:ext cx="9144000" cy="5334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9088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1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9956800" cy="5334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128001" y="6273800"/>
            <a:ext cx="2641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1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9956800" cy="609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1" y="2286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28801" y="1524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1" y="2286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4978400"/>
          </a:xfrm>
        </p:spPr>
        <p:txBody>
          <a:bodyPr/>
          <a:lstStyle>
            <a:lvl1pPr>
              <a:defRPr sz="320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1pPr>
            <a:lvl2pPr>
              <a:defRPr sz="280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2pPr>
            <a:lvl3pPr>
              <a:defRPr sz="280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3pPr>
            <a:lvl4pPr>
              <a:defRPr sz="240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4pPr>
            <a:lvl5pPr>
              <a:defRPr sz="240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9144001" y="6320656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43339" y="6356176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327915" y="6356176"/>
            <a:ext cx="2641600" cy="457200"/>
          </a:xfrm>
        </p:spPr>
        <p:txBody>
          <a:bodyPr anchor="ctr" anchorCtr="0"/>
          <a:lstStyle>
            <a:lvl1pPr algn="ctr">
              <a:defRPr/>
            </a:lvl1pPr>
          </a:lstStyle>
          <a:p>
            <a:fld id="{B7B24209-AEDA-47E0-8271-F772E691F37A}" type="slidenum">
              <a:rPr lang="zh-CN" altLang="en-US" smtClean="0"/>
            </a:fld>
            <a:endParaRPr lang="zh-CN" alt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38201" y="42508"/>
            <a:ext cx="10947400" cy="72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400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28801" y="1524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036638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16764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036638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16764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17600" y="76200"/>
            <a:ext cx="9956800" cy="6858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990600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3505200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16000" y="76200"/>
            <a:ext cx="9956800" cy="6858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4978400"/>
          </a:xfrm>
        </p:spPr>
        <p:txBody>
          <a:bodyPr/>
          <a:lstStyle>
            <a:lvl1pPr>
              <a:defRPr sz="3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 sz="2800"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>
              <a:defRPr sz="2800"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>
              <a:defRPr sz="2400"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 sz="2400"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91440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4064001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</a:fld>
            <a:endParaRPr lang="zh-CN" alt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0480"/>
            <a:ext cx="10160000" cy="72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400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9956800" cy="5334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128001" y="6273800"/>
            <a:ext cx="2641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1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9956800" cy="609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3200" b="1" cap="all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latin typeface="+mn-ea"/>
                <a:ea typeface="+mn-e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 anchor="ctr" anchorCtr="0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2" y="76200"/>
            <a:ext cx="9056045" cy="6858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990600"/>
            <a:ext cx="5080000" cy="5105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1" y="990600"/>
            <a:ext cx="5080000" cy="5105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1280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56003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79509" y="218728"/>
            <a:ext cx="9956800" cy="7620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624"/>
            <a:ext cx="10363200" cy="61798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8"/>
            <a:ext cx="914400" cy="70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1905002"/>
            <a:ext cx="4011084" cy="1162051"/>
          </a:xfrm>
        </p:spPr>
        <p:txBody>
          <a:bodyPr/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1" y="273055"/>
            <a:ext cx="6815665" cy="5853113"/>
          </a:xfrm>
        </p:spPr>
        <p:txBody>
          <a:bodyPr/>
          <a:lstStyle>
            <a:lvl1pPr>
              <a:defRPr sz="3200">
                <a:latin typeface="+mn-ea"/>
                <a:ea typeface="+mn-ea"/>
              </a:defRPr>
            </a:lvl1pPr>
            <a:lvl2pPr>
              <a:defRPr sz="28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3124203"/>
            <a:ext cx="4011084" cy="3001964"/>
          </a:xfrm>
        </p:spPr>
        <p:txBody>
          <a:bodyPr/>
          <a:lstStyle>
            <a:lvl1pPr marL="0" indent="0">
              <a:buNone/>
              <a:defRPr sz="1400">
                <a:latin typeface="+mn-ea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1" Type="http://schemas.openxmlformats.org/officeDocument/2006/relationships/theme" Target="../theme/theme1.xml"/><Relationship Id="rId30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29" Type="http://schemas.microsoft.com/office/2007/relationships/hdphoto" Target="../media/image6.wdp"/><Relationship Id="rId28" Type="http://schemas.openxmlformats.org/officeDocument/2006/relationships/image" Target="../media/image5.png"/><Relationship Id="rId27" Type="http://schemas.microsoft.com/office/2007/relationships/hdphoto" Target="../media/image4.wdp"/><Relationship Id="rId26" Type="http://schemas.openxmlformats.org/officeDocument/2006/relationships/image" Target="../media/image3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saturation sat="125000"/>
                    </a14:imgEffect>
                  </a14:imgLayer>
                </a14:imgProps>
              </a:ext>
            </a:extLst>
          </a:blip>
          <a:srcRect/>
          <a:stretch>
            <a:fillRect l="25000" t="11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46"/>
          <p:cNvSpPr>
            <a:spLocks noChangeArrowheads="1"/>
          </p:cNvSpPr>
          <p:nvPr/>
        </p:nvSpPr>
        <p:spPr bwMode="gray">
          <a:xfrm>
            <a:off x="-48683" y="6381328"/>
            <a:ext cx="12240683" cy="476672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</a:endParaRPr>
          </a:p>
        </p:txBody>
      </p:sp>
      <p:sp>
        <p:nvSpPr>
          <p:cNvPr id="14" name="Rectangle 246"/>
          <p:cNvSpPr>
            <a:spLocks noChangeArrowheads="1"/>
          </p:cNvSpPr>
          <p:nvPr/>
        </p:nvSpPr>
        <p:spPr bwMode="gray">
          <a:xfrm>
            <a:off x="-20363" y="19651"/>
            <a:ext cx="12212364" cy="74505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8595" y="44624"/>
            <a:ext cx="8507805" cy="72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1" y="908720"/>
            <a:ext cx="11556999" cy="533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27893" y="6320408"/>
            <a:ext cx="2641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81CB235-3B67-431C-A995-A0C032EFD8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1" y="6320408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401" y="6345808"/>
            <a:ext cx="2641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B7B24209-AEDA-47E0-8271-F772E691F37A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8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411" y="46157"/>
            <a:ext cx="700589" cy="718546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8"/>
            <a:ext cx="762000" cy="70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华文新魏" panose="02010800040101010101" pitchFamily="2" charset="-122"/>
          <a:ea typeface="华文新魏" panose="02010800040101010101" pitchFamily="2" charset="-122"/>
          <a:cs typeface="华文新魏" panose="02010800040101010101" pitchFamily="2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pitchFamily="-65" charset="0"/>
          <a:ea typeface="MS PGothic" panose="020B0600070205080204" pitchFamily="-65" charset="-128"/>
          <a:cs typeface="MS PGothic" panose="020B0600070205080204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pitchFamily="-65" charset="0"/>
          <a:ea typeface="MS PGothic" panose="020B0600070205080204" pitchFamily="-65" charset="-128"/>
          <a:cs typeface="MS PGothic" panose="020B0600070205080204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pitchFamily="-65" charset="0"/>
          <a:ea typeface="MS PGothic" panose="020B0600070205080204" pitchFamily="-65" charset="-128"/>
          <a:cs typeface="MS PGothic" panose="020B0600070205080204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pitchFamily="-65" charset="0"/>
          <a:ea typeface="MS PGothic" panose="020B0600070205080204" pitchFamily="-65" charset="-128"/>
          <a:cs typeface="MS PGothic" panose="020B0600070205080204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3200">
          <a:solidFill>
            <a:schemeClr val="tx1"/>
          </a:solidFill>
          <a:latin typeface="Times New Roman" panose="02020603050405020304" charset="0"/>
          <a:ea typeface="华文新魏" panose="02010800040101010101" pitchFamily="2" charset="-122"/>
          <a:cs typeface="Times New Roman" panose="02020603050405020304" charset="0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800">
          <a:solidFill>
            <a:schemeClr val="tx1"/>
          </a:solidFill>
          <a:latin typeface="Times New Roman" panose="02020603050405020304" charset="0"/>
          <a:ea typeface="华文新魏" panose="02010800040101010101" pitchFamily="2" charset="-122"/>
          <a:cs typeface="Times New Roman" panose="02020603050405020304" charset="0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800">
          <a:solidFill>
            <a:schemeClr val="tx1"/>
          </a:solidFill>
          <a:latin typeface="Times New Roman" panose="02020603050405020304" charset="0"/>
          <a:ea typeface="华文新魏" panose="02010800040101010101" pitchFamily="2" charset="-122"/>
          <a:cs typeface="Times New Roman" panose="0202060305040502030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400">
          <a:solidFill>
            <a:schemeClr val="tx1"/>
          </a:solidFill>
          <a:latin typeface="Times New Roman" panose="02020603050405020304" charset="0"/>
          <a:ea typeface="华文新魏" panose="02010800040101010101" pitchFamily="2" charset="-122"/>
          <a:cs typeface="Times New Roman" panose="02020603050405020304" charset="0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Times New Roman" panose="02020603050405020304" charset="0"/>
          <a:ea typeface="华文新魏" panose="02010800040101010101" pitchFamily="2" charset="-122"/>
          <a:cs typeface="Times New Roman" panose="02020603050405020304" charset="0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MS PGothic" panose="020B0600070205080204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MS PGothic" panose="020B0600070205080204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MS PGothic" panose="020B0600070205080204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MS PGothic" panose="020B0600070205080204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4(</a:t>
            </a:r>
            <a:r>
              <a:rPr lang="zh-CN" altLang="en-US" dirty="0"/>
              <a:t>自底向上分析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66965" y="2606675"/>
            <a:ext cx="3822700" cy="648335"/>
          </a:xfrm>
        </p:spPr>
        <p:txBody>
          <a:bodyPr/>
          <a:lstStyle/>
          <a:p>
            <a:r>
              <a:rPr lang="zh-CN" altLang="en-US" dirty="0"/>
              <a:t>谌志群   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3.</a:t>
            </a:r>
            <a:r>
              <a:rPr lang="zh-CN" altLang="hr-HR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若有定义二进制数的文法，</a:t>
            </a:r>
            <a:r>
              <a:rPr lang="hr-HR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G[S’]</a:t>
            </a:r>
            <a:endParaRPr lang="hr-HR" altLang="zh-CN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hr-HR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		S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hr-HR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→S</a:t>
            </a:r>
            <a:endParaRPr lang="hr-HR" altLang="zh-CN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hr-HR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		S→L.L | L</a:t>
            </a:r>
            <a:endParaRPr lang="hr-HR" altLang="zh-CN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hr-HR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		L→LB | B</a:t>
            </a:r>
            <a:endParaRPr lang="hr-HR" altLang="zh-CN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hr-HR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		B→0 | 1</a:t>
            </a:r>
            <a:endParaRPr lang="hr-HR" altLang="zh-CN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(1)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证明该文法是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SLR(1)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文法，但不是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LR(0)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文法</a:t>
            </a:r>
            <a:endParaRPr lang="zh-CN" altLang="en-US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(2)	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构造其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SLR(1)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分析表。</a:t>
            </a:r>
            <a:endParaRPr lang="zh-CN" altLang="en-US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(3)	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给出输入串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101.1$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的分析过程。</a:t>
            </a:r>
            <a:endParaRPr lang="zh-CN" altLang="en-US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求解</a:t>
            </a:r>
            <a:r>
              <a:rPr kumimoji="1" lang="en-US" altLang="zh-CN" dirty="0"/>
              <a:t>LR(0)</a:t>
            </a:r>
            <a:r>
              <a:rPr kumimoji="1" lang="zh-CN" altLang="en-US" dirty="0"/>
              <a:t>项目规范族</a:t>
            </a:r>
            <a:endParaRPr kumimoji="1" lang="zh-CN" altLang="en-US" dirty="0"/>
          </a:p>
        </p:txBody>
      </p:sp>
      <p:sp>
        <p:nvSpPr>
          <p:cNvPr id="4" name="TextBox 5"/>
          <p:cNvSpPr txBox="1"/>
          <p:nvPr/>
        </p:nvSpPr>
        <p:spPr>
          <a:xfrm>
            <a:off x="357647" y="886068"/>
            <a:ext cx="1512168" cy="30469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2400" baseline="-25000" dirty="0"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altLang="zh-CN" sz="2400" dirty="0">
                <a:sym typeface="Symbol" panose="05050102010706020507" pitchFamily="18" charset="2"/>
              </a:rPr>
              <a:t>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·S</a:t>
            </a:r>
            <a:endParaRPr lang="en-US" altLang="zh-CN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·L.L</a:t>
            </a:r>
            <a:endParaRPr lang="en-US" altLang="zh-CN" sz="2400" b="1" dirty="0">
              <a:solidFill>
                <a:srgbClr val="00B0F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·L</a:t>
            </a:r>
            <a:endParaRPr lang="en-US" altLang="zh-CN" sz="2400" b="1" dirty="0">
              <a:solidFill>
                <a:srgbClr val="00B0F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·LB</a:t>
            </a:r>
            <a:endParaRPr lang="en-US" altLang="zh-CN" sz="2400" b="1" dirty="0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·B</a:t>
            </a:r>
            <a:endParaRPr lang="en-US" altLang="zh-CN" sz="2400" b="1" dirty="0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·0</a:t>
            </a:r>
            <a:endParaRPr lang="en-US" altLang="zh-CN" sz="2400" b="1" dirty="0">
              <a:solidFill>
                <a:srgbClr val="00B0F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·1</a:t>
            </a:r>
            <a:endParaRPr lang="zh-CN" altLang="en-US" sz="2400" dirty="0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2141829" y="1501546"/>
            <a:ext cx="1512168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2400" baseline="-25000" dirty="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L·.L</a:t>
            </a:r>
            <a:endParaRPr lang="en-US" altLang="zh-CN" sz="2400" b="1" dirty="0">
              <a:solidFill>
                <a:srgbClr val="00B0F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L·</a:t>
            </a:r>
            <a:endParaRPr lang="en-US" altLang="zh-CN" sz="2400" b="1" dirty="0">
              <a:solidFill>
                <a:srgbClr val="00B0F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L·B</a:t>
            </a:r>
            <a:endParaRPr lang="en-US" altLang="zh-CN" sz="2400" b="1" dirty="0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·0</a:t>
            </a:r>
            <a:endParaRPr lang="en-US" altLang="zh-CN" sz="2400" b="1" dirty="0">
              <a:solidFill>
                <a:srgbClr val="00B0F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·1</a:t>
            </a:r>
            <a:endParaRPr lang="zh-CN" altLang="en-US" sz="2400" dirty="0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2134747" y="886068"/>
            <a:ext cx="1512168" cy="461665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2400" baseline="-25000" dirty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:S</a:t>
            </a:r>
            <a:r>
              <a:rPr lang="en-US" altLang="zh-CN" sz="2400" dirty="0">
                <a:sym typeface="Symbol" panose="05050102010706020507" pitchFamily="18" charset="2"/>
              </a:rPr>
              <a:t>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·</a:t>
            </a:r>
            <a:endParaRPr lang="en-US" altLang="zh-CN" sz="2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335360" y="4005064"/>
            <a:ext cx="1512168" cy="830997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2400" baseline="-25000" dirty="0"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zh-CN" sz="2400" b="1" dirty="0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B·</a:t>
            </a:r>
            <a:endParaRPr lang="en-US" altLang="zh-CN" sz="2400" b="1" dirty="0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335360" y="4902259"/>
            <a:ext cx="1512168" cy="830997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2400" baseline="-25000" dirty="0">
                <a:latin typeface="Times New Roman" panose="02020603050405020304" charset="0"/>
                <a:cs typeface="Times New Roman" panose="02020603050405020304" charset="0"/>
              </a:rPr>
              <a:t>4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0·</a:t>
            </a:r>
            <a:endParaRPr lang="en-US" altLang="zh-CN" sz="2400" b="1" dirty="0">
              <a:solidFill>
                <a:srgbClr val="00B0F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335360" y="5805264"/>
            <a:ext cx="1512168" cy="830997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2400" baseline="-25000" dirty="0">
                <a:latin typeface="Times New Roman" panose="02020603050405020304" charset="0"/>
                <a:cs typeface="Times New Roman" panose="02020603050405020304" charset="0"/>
              </a:rPr>
              <a:t>5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1·</a:t>
            </a:r>
            <a:endParaRPr lang="zh-CN" altLang="en-US" sz="2400" dirty="0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3871066" y="882128"/>
            <a:ext cx="1512168" cy="23083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2400" baseline="-25000" dirty="0">
                <a:latin typeface="Times New Roman" panose="02020603050405020304" charset="0"/>
                <a:cs typeface="Times New Roman" panose="02020603050405020304" charset="0"/>
              </a:rPr>
              <a:t>6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L.·L</a:t>
            </a:r>
            <a:endParaRPr lang="en-US" altLang="zh-CN" sz="2400" b="1" dirty="0">
              <a:solidFill>
                <a:srgbClr val="00B0F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·LB</a:t>
            </a:r>
            <a:endParaRPr lang="en-US" altLang="zh-CN" sz="2400" b="1" dirty="0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·B</a:t>
            </a:r>
            <a:endParaRPr lang="en-US" altLang="zh-CN" sz="2400" b="1" dirty="0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·0</a:t>
            </a:r>
            <a:endParaRPr lang="en-US" altLang="zh-CN" sz="2400" b="1" dirty="0">
              <a:solidFill>
                <a:srgbClr val="00B0F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·1</a:t>
            </a:r>
            <a:endParaRPr lang="zh-CN" altLang="en-US" sz="2400" dirty="0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2134747" y="4005063"/>
            <a:ext cx="1512168" cy="830997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2400" baseline="-25000" dirty="0">
                <a:latin typeface="Times New Roman" panose="02020603050405020304" charset="0"/>
                <a:cs typeface="Times New Roman" panose="02020603050405020304" charset="0"/>
              </a:rPr>
              <a:t>7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LB·</a:t>
            </a:r>
            <a:endParaRPr lang="en-US" altLang="zh-CN" sz="2400" b="1" dirty="0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5637772" y="880070"/>
            <a:ext cx="1512168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2400" baseline="-25000" dirty="0">
                <a:latin typeface="Times New Roman" panose="02020603050405020304" charset="0"/>
                <a:cs typeface="Times New Roman" panose="02020603050405020304" charset="0"/>
              </a:rPr>
              <a:t>8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L.L·</a:t>
            </a:r>
            <a:endParaRPr lang="en-US" altLang="zh-CN" sz="2400" b="1" dirty="0">
              <a:solidFill>
                <a:srgbClr val="00B0F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L·B</a:t>
            </a:r>
            <a:endParaRPr lang="en-US" altLang="zh-CN" sz="2400" b="1" dirty="0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·0</a:t>
            </a:r>
            <a:endParaRPr lang="en-US" altLang="zh-CN" sz="2400" b="1" dirty="0">
              <a:solidFill>
                <a:srgbClr val="00B0F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·1</a:t>
            </a:r>
            <a:endParaRPr lang="zh-CN" altLang="en-US" sz="2400" dirty="0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内容占位符 1"/>
          <p:cNvSpPr txBox="1"/>
          <p:nvPr/>
        </p:nvSpPr>
        <p:spPr bwMode="auto">
          <a:xfrm>
            <a:off x="9249461" y="23040"/>
            <a:ext cx="1959107" cy="31674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charset="0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charset="0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charset="0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charset="0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pitchFamily="-65" charset="-128"/>
              </a:defRPr>
            </a:lvl9pPr>
          </a:lstStyle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charset="0"/>
              </a:rPr>
              <a:t>(0) S</a:t>
            </a:r>
            <a:r>
              <a:rPr lang="en-US" altLang="zh-CN" sz="2400" dirty="0">
                <a:sym typeface="Symbol" panose="05050102010706020507" pitchFamily="18" charset="2"/>
              </a:rPr>
              <a:t></a:t>
            </a:r>
            <a:r>
              <a:rPr lang="en-US" altLang="zh-CN" sz="2400" kern="0" dirty="0">
                <a:latin typeface="Times New Roman" panose="02020603050405020304" charset="0"/>
              </a:rPr>
              <a:t>→ S</a:t>
            </a:r>
            <a:endParaRPr lang="en-US" altLang="zh-CN" sz="2400" kern="0" dirty="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charset="0"/>
              </a:rPr>
              <a:t>(1) S→L.L</a:t>
            </a:r>
            <a:endParaRPr lang="en-US" altLang="zh-CN" sz="2400" kern="0" dirty="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charset="0"/>
              </a:rPr>
              <a:t>(2) S→L </a:t>
            </a:r>
            <a:endParaRPr lang="en-US" altLang="zh-CN" sz="2400" kern="0" dirty="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charset="0"/>
              </a:rPr>
              <a:t>(3) L</a:t>
            </a:r>
            <a:r>
              <a:rPr lang="zh-CN" altLang="en-US" sz="2400" kern="0" dirty="0">
                <a:latin typeface="Times New Roman" panose="02020603050405020304" charset="0"/>
              </a:rPr>
              <a:t>→</a:t>
            </a:r>
            <a:r>
              <a:rPr lang="en-US" altLang="zh-CN" sz="2400" kern="0" dirty="0">
                <a:latin typeface="Times New Roman" panose="02020603050405020304" charset="0"/>
              </a:rPr>
              <a:t>LB</a:t>
            </a:r>
            <a:endParaRPr lang="el-GR" altLang="zh-CN" sz="2400" kern="0" dirty="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charset="0"/>
              </a:rPr>
              <a:t>(4) L→B </a:t>
            </a:r>
            <a:endParaRPr lang="en-US" altLang="zh-CN" sz="2400" kern="0" dirty="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charset="0"/>
              </a:rPr>
              <a:t>(5) B</a:t>
            </a:r>
            <a:r>
              <a:rPr lang="zh-CN" altLang="en-US" sz="2400" kern="0" dirty="0">
                <a:latin typeface="Times New Roman" panose="02020603050405020304" charset="0"/>
              </a:rPr>
              <a:t>→</a:t>
            </a:r>
            <a:r>
              <a:rPr lang="en-US" altLang="zh-CN" sz="2400" kern="0" dirty="0">
                <a:latin typeface="Times New Roman" panose="02020603050405020304" charset="0"/>
              </a:rPr>
              <a:t> 0</a:t>
            </a:r>
            <a:endParaRPr lang="en-US" altLang="zh-CN" sz="2400" kern="0" dirty="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charset="0"/>
              </a:rPr>
              <a:t>(6)</a:t>
            </a:r>
            <a:r>
              <a:rPr lang="zh-CN" altLang="en-US" sz="2400" kern="0" dirty="0">
                <a:latin typeface="Times New Roman" panose="02020603050405020304" charset="0"/>
              </a:rPr>
              <a:t> </a:t>
            </a:r>
            <a:r>
              <a:rPr lang="en-US" altLang="zh-CN" sz="2400" kern="0" dirty="0">
                <a:latin typeface="Times New Roman" panose="02020603050405020304" charset="0"/>
              </a:rPr>
              <a:t>B</a:t>
            </a:r>
            <a:r>
              <a:rPr lang="zh-CN" altLang="en-US" sz="2400" kern="0" dirty="0">
                <a:latin typeface="Times New Roman" panose="02020603050405020304" charset="0"/>
              </a:rPr>
              <a:t>→ </a:t>
            </a:r>
            <a:r>
              <a:rPr lang="en-US" altLang="zh-CN" sz="2400" kern="0" dirty="0">
                <a:latin typeface="Times New Roman" panose="02020603050405020304" charset="0"/>
              </a:rPr>
              <a:t>1</a:t>
            </a:r>
            <a:endParaRPr lang="el-GR" altLang="zh-CN" sz="2400" kern="0" dirty="0">
              <a:latin typeface="Times New Roman" panose="02020603050405020304" charset="0"/>
            </a:endParaRPr>
          </a:p>
          <a:p>
            <a:pPr marL="0" indent="0">
              <a:buFont typeface="Times" charset="0"/>
              <a:buNone/>
            </a:pPr>
            <a:endParaRPr lang="zh-CN" altLang="en-US" sz="2800" kern="0" dirty="0"/>
          </a:p>
        </p:txBody>
      </p:sp>
      <p:sp>
        <p:nvSpPr>
          <p:cNvPr id="19" name="TextBox 67"/>
          <p:cNvSpPr txBox="1"/>
          <p:nvPr/>
        </p:nvSpPr>
        <p:spPr>
          <a:xfrm>
            <a:off x="5159896" y="5416241"/>
            <a:ext cx="4458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FOLLOW(S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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) =FOLOW(S)={$}</a:t>
            </a:r>
            <a:endParaRPr lang="en-US" altLang="zh-CN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FOLLOW(L)={.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, $}</a:t>
            </a:r>
            <a:endParaRPr lang="en-US" altLang="zh-CN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FOLLOW(B)={.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, $}</a:t>
            </a:r>
            <a:endParaRPr lang="zh-CN" altLang="en-US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967669" y="3507166"/>
            <a:ext cx="13083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go(I</a:t>
            </a:r>
            <a:r>
              <a:rPr kumimoji="1"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0</a:t>
            </a:r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,</a:t>
            </a:r>
            <a:r>
              <a:rPr kumimoji="1"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S)=</a:t>
            </a:r>
            <a:r>
              <a:rPr kumimoji="1"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</a:t>
            </a:r>
            <a:r>
              <a:rPr kumimoji="1"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</a:t>
            </a:r>
            <a:endParaRPr kumimoji="1" lang="en-US" altLang="zh-CN" baseline="-250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go(I</a:t>
            </a:r>
            <a:r>
              <a:rPr kumimoji="1"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0</a:t>
            </a:r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,L)=I</a:t>
            </a:r>
            <a:r>
              <a:rPr kumimoji="1"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</a:t>
            </a:r>
            <a:endParaRPr kumimoji="1" lang="en-US" altLang="zh-CN" baseline="-250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go(I</a:t>
            </a:r>
            <a:r>
              <a:rPr kumimoji="1"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0</a:t>
            </a:r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,B)=I</a:t>
            </a:r>
            <a:r>
              <a:rPr kumimoji="1"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3</a:t>
            </a:r>
            <a:endParaRPr kumimoji="1" lang="en-US" altLang="zh-CN" baseline="-250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go(I</a:t>
            </a:r>
            <a:r>
              <a:rPr kumimoji="1"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0</a:t>
            </a:r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,0)</a:t>
            </a:r>
            <a:r>
              <a:rPr kumimoji="1"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=</a:t>
            </a:r>
            <a:r>
              <a:rPr kumimoji="1"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</a:t>
            </a:r>
            <a:r>
              <a:rPr kumimoji="1"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4</a:t>
            </a:r>
            <a:endParaRPr kumimoji="1" lang="en-US" altLang="zh-CN" baseline="-250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go(I</a:t>
            </a:r>
            <a:r>
              <a:rPr kumimoji="1"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0</a:t>
            </a:r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,1)</a:t>
            </a:r>
            <a:r>
              <a:rPr kumimoji="1"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=</a:t>
            </a:r>
            <a:r>
              <a:rPr kumimoji="1"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</a:t>
            </a:r>
            <a:r>
              <a:rPr kumimoji="1"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5</a:t>
            </a:r>
            <a:endParaRPr kumimoji="1" lang="en-US" altLang="zh-CN" baseline="-250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80007" y="3350726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go</a:t>
            </a:r>
            <a:r>
              <a:rPr kumimoji="1"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函数</a:t>
            </a:r>
            <a:r>
              <a:rPr kumimoji="1"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:</a:t>
            </a:r>
            <a:endParaRPr kumimoji="1" lang="en-US" altLang="zh-CN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475808" y="3507166"/>
            <a:ext cx="12955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go(I</a:t>
            </a:r>
            <a:r>
              <a:rPr kumimoji="1"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</a:t>
            </a:r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,</a:t>
            </a:r>
            <a:r>
              <a:rPr kumimoji="1"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.)=</a:t>
            </a:r>
            <a:r>
              <a:rPr kumimoji="1"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</a:t>
            </a:r>
            <a:r>
              <a:rPr kumimoji="1"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6</a:t>
            </a:r>
            <a:endParaRPr kumimoji="1" lang="en-US" altLang="zh-CN" baseline="-250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go(I</a:t>
            </a:r>
            <a:r>
              <a:rPr kumimoji="1"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</a:t>
            </a:r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,B)=I</a:t>
            </a:r>
            <a:r>
              <a:rPr kumimoji="1"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7</a:t>
            </a:r>
            <a:endParaRPr kumimoji="1" lang="en-US" altLang="zh-CN" baseline="-250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go(I</a:t>
            </a:r>
            <a:r>
              <a:rPr kumimoji="1"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</a:t>
            </a:r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,0)</a:t>
            </a:r>
            <a:r>
              <a:rPr kumimoji="1"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=</a:t>
            </a:r>
            <a:r>
              <a:rPr kumimoji="1"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</a:t>
            </a:r>
            <a:r>
              <a:rPr kumimoji="1"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4</a:t>
            </a:r>
            <a:endParaRPr kumimoji="1" lang="en-US" altLang="zh-CN" baseline="-250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go(I</a:t>
            </a:r>
            <a:r>
              <a:rPr kumimoji="1"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</a:t>
            </a:r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,1)</a:t>
            </a:r>
            <a:r>
              <a:rPr kumimoji="1"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=</a:t>
            </a:r>
            <a:r>
              <a:rPr kumimoji="1"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</a:t>
            </a:r>
            <a:r>
              <a:rPr kumimoji="1"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5</a:t>
            </a:r>
            <a:endParaRPr kumimoji="1" lang="en-US" altLang="zh-CN" baseline="-250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61708" y="3507165"/>
            <a:ext cx="1321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go(I</a:t>
            </a:r>
            <a:r>
              <a:rPr kumimoji="1"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6</a:t>
            </a:r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,</a:t>
            </a:r>
            <a:r>
              <a:rPr kumimoji="1"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L)=</a:t>
            </a:r>
            <a:r>
              <a:rPr kumimoji="1"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</a:t>
            </a:r>
            <a:r>
              <a:rPr kumimoji="1"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8</a:t>
            </a:r>
            <a:endParaRPr kumimoji="1" lang="en-US" altLang="zh-CN" baseline="-250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go(I</a:t>
            </a:r>
            <a:r>
              <a:rPr kumimoji="1"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6</a:t>
            </a:r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,B)=I</a:t>
            </a:r>
            <a:r>
              <a:rPr kumimoji="1"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3</a:t>
            </a:r>
            <a:endParaRPr kumimoji="1" lang="en-US" altLang="zh-CN" baseline="-250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go(I</a:t>
            </a:r>
            <a:r>
              <a:rPr kumimoji="1"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6</a:t>
            </a:r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,0)</a:t>
            </a:r>
            <a:r>
              <a:rPr kumimoji="1"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=</a:t>
            </a:r>
            <a:r>
              <a:rPr kumimoji="1"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</a:t>
            </a:r>
            <a:r>
              <a:rPr kumimoji="1"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4</a:t>
            </a:r>
            <a:endParaRPr kumimoji="1" lang="en-US" altLang="zh-CN" baseline="-250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go(I</a:t>
            </a:r>
            <a:r>
              <a:rPr kumimoji="1"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6</a:t>
            </a:r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,1)</a:t>
            </a:r>
            <a:r>
              <a:rPr kumimoji="1"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=</a:t>
            </a:r>
            <a:r>
              <a:rPr kumimoji="1"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</a:t>
            </a:r>
            <a:r>
              <a:rPr kumimoji="1"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5</a:t>
            </a:r>
            <a:endParaRPr kumimoji="1" lang="en-US" altLang="zh-CN" baseline="-250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355633" y="3492338"/>
            <a:ext cx="1295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go(I</a:t>
            </a:r>
            <a:r>
              <a:rPr kumimoji="1"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8</a:t>
            </a:r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,B)=I</a:t>
            </a:r>
            <a:r>
              <a:rPr kumimoji="1"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7</a:t>
            </a:r>
            <a:endParaRPr kumimoji="1" lang="en-US" altLang="zh-CN" baseline="-250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go(I</a:t>
            </a:r>
            <a:r>
              <a:rPr kumimoji="1"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8</a:t>
            </a:r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,0)</a:t>
            </a:r>
            <a:r>
              <a:rPr kumimoji="1"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=</a:t>
            </a:r>
            <a:r>
              <a:rPr kumimoji="1"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</a:t>
            </a:r>
            <a:r>
              <a:rPr kumimoji="1"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4</a:t>
            </a:r>
            <a:endParaRPr kumimoji="1" lang="en-US" altLang="zh-CN" baseline="-250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go(I</a:t>
            </a:r>
            <a:r>
              <a:rPr kumimoji="1"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8</a:t>
            </a:r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,1)</a:t>
            </a:r>
            <a:r>
              <a:rPr kumimoji="1"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=</a:t>
            </a:r>
            <a:r>
              <a:rPr kumimoji="1"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</a:t>
            </a:r>
            <a:r>
              <a:rPr kumimoji="1"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5</a:t>
            </a:r>
            <a:endParaRPr kumimoji="1" lang="en-US" altLang="zh-CN" baseline="-250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871066" y="5013176"/>
            <a:ext cx="671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</a:t>
            </a:r>
            <a:r>
              <a:rPr kumimoji="1" lang="en-US" altLang="zh-CN" sz="1800" b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</a:t>
            </a:r>
            <a:r>
              <a:rPr kumimoji="1" lang="zh-CN" alt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和</a:t>
            </a:r>
            <a:r>
              <a:rPr kumimoji="1" lang="en-US" altLang="zh-CN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</a:t>
            </a:r>
            <a:r>
              <a:rPr kumimoji="1" lang="en-US" altLang="zh-CN" sz="1800" b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8</a:t>
            </a:r>
            <a:r>
              <a:rPr kumimoji="1" lang="zh-CN" alt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有冲突，但</a:t>
            </a:r>
            <a:r>
              <a:rPr kumimoji="1" lang="en-US" altLang="zh-CN" sz="1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FOLLOW(S)</a:t>
            </a:r>
            <a:r>
              <a:rPr kumimoji="1"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不包含</a:t>
            </a:r>
            <a:r>
              <a:rPr kumimoji="1"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0</a:t>
            </a:r>
            <a:r>
              <a:rPr kumimoji="1"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和</a:t>
            </a:r>
            <a:r>
              <a:rPr kumimoji="1"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</a:t>
            </a:r>
            <a:r>
              <a:rPr kumimoji="1"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，可用</a:t>
            </a:r>
            <a:r>
              <a:rPr kumimoji="1"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SLR(1)</a:t>
            </a:r>
            <a:r>
              <a:rPr kumimoji="1"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策略解决</a:t>
            </a:r>
            <a:endParaRPr kumimoji="1" lang="zh-CN" altLang="en-US" sz="18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SLR(1)</a:t>
            </a:r>
            <a:r>
              <a:rPr kumimoji="1" lang="zh-CN" altLang="en-US" dirty="0"/>
              <a:t>分析表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04801" y="980340"/>
          <a:ext cx="6408711" cy="5029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9481"/>
                <a:gridCol w="769045"/>
                <a:gridCol w="704958"/>
                <a:gridCol w="704958"/>
                <a:gridCol w="704958"/>
                <a:gridCol w="769045"/>
                <a:gridCol w="833133"/>
                <a:gridCol w="833133"/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STATE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ACTION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GOTO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 vMerge="1"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.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$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L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B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s4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s5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acc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s4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s5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s6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r2</a:t>
                      </a:r>
                      <a:endParaRPr lang="zh-CN" alt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7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r4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r4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r4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r4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r5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r5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r5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r5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r6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r6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r6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r6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6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s4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s5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8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7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r3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r3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r3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r3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8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s4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s5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r1</a:t>
                      </a:r>
                      <a:endParaRPr lang="zh-CN" alt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7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内容占位符 1"/>
          <p:cNvSpPr txBox="1"/>
          <p:nvPr/>
        </p:nvSpPr>
        <p:spPr bwMode="auto">
          <a:xfrm>
            <a:off x="7896200" y="980340"/>
            <a:ext cx="1959107" cy="31674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charset="0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charset="0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charset="0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charset="0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pitchFamily="-65" charset="-128"/>
              </a:defRPr>
            </a:lvl9pPr>
          </a:lstStyle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charset="0"/>
              </a:rPr>
              <a:t>(0) S</a:t>
            </a:r>
            <a:r>
              <a:rPr lang="en-US" altLang="zh-CN" sz="2400" dirty="0">
                <a:sym typeface="Symbol" panose="05050102010706020507" pitchFamily="18" charset="2"/>
              </a:rPr>
              <a:t></a:t>
            </a:r>
            <a:r>
              <a:rPr lang="en-US" altLang="zh-CN" sz="2400" kern="0" dirty="0">
                <a:latin typeface="Times New Roman" panose="02020603050405020304" charset="0"/>
              </a:rPr>
              <a:t>→ S</a:t>
            </a:r>
            <a:endParaRPr lang="en-US" altLang="zh-CN" sz="2400" kern="0" dirty="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charset="0"/>
              </a:rPr>
              <a:t>(1) S→L.L</a:t>
            </a:r>
            <a:endParaRPr lang="en-US" altLang="zh-CN" sz="2400" kern="0" dirty="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charset="0"/>
              </a:rPr>
              <a:t>(2) S→L </a:t>
            </a:r>
            <a:endParaRPr lang="en-US" altLang="zh-CN" sz="2400" kern="0" dirty="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charset="0"/>
              </a:rPr>
              <a:t>(3) L</a:t>
            </a:r>
            <a:r>
              <a:rPr lang="zh-CN" altLang="en-US" sz="2400" kern="0" dirty="0">
                <a:latin typeface="Times New Roman" panose="02020603050405020304" charset="0"/>
              </a:rPr>
              <a:t>→</a:t>
            </a:r>
            <a:r>
              <a:rPr lang="en-US" altLang="zh-CN" sz="2400" kern="0" dirty="0">
                <a:latin typeface="Times New Roman" panose="02020603050405020304" charset="0"/>
              </a:rPr>
              <a:t>LB</a:t>
            </a:r>
            <a:endParaRPr lang="el-GR" altLang="zh-CN" sz="2400" kern="0" dirty="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charset="0"/>
              </a:rPr>
              <a:t>(4) L→B </a:t>
            </a:r>
            <a:endParaRPr lang="en-US" altLang="zh-CN" sz="2400" kern="0" dirty="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charset="0"/>
              </a:rPr>
              <a:t>(5) B</a:t>
            </a:r>
            <a:r>
              <a:rPr lang="zh-CN" altLang="en-US" sz="2400" kern="0" dirty="0">
                <a:latin typeface="Times New Roman" panose="02020603050405020304" charset="0"/>
              </a:rPr>
              <a:t>→</a:t>
            </a:r>
            <a:r>
              <a:rPr lang="en-US" altLang="zh-CN" sz="2400" kern="0" dirty="0">
                <a:latin typeface="Times New Roman" panose="02020603050405020304" charset="0"/>
              </a:rPr>
              <a:t> 0</a:t>
            </a:r>
            <a:endParaRPr lang="en-US" altLang="zh-CN" sz="2400" kern="0" dirty="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charset="0"/>
              </a:rPr>
              <a:t>(6)</a:t>
            </a:r>
            <a:r>
              <a:rPr lang="zh-CN" altLang="en-US" sz="2400" kern="0" dirty="0">
                <a:latin typeface="Times New Roman" panose="02020603050405020304" charset="0"/>
              </a:rPr>
              <a:t> </a:t>
            </a:r>
            <a:r>
              <a:rPr lang="en-US" altLang="zh-CN" sz="2400" kern="0" dirty="0">
                <a:latin typeface="Times New Roman" panose="02020603050405020304" charset="0"/>
              </a:rPr>
              <a:t>B</a:t>
            </a:r>
            <a:r>
              <a:rPr lang="zh-CN" altLang="en-US" sz="2400" kern="0" dirty="0">
                <a:latin typeface="Times New Roman" panose="02020603050405020304" charset="0"/>
              </a:rPr>
              <a:t>→ </a:t>
            </a:r>
            <a:r>
              <a:rPr lang="en-US" altLang="zh-CN" sz="2400" kern="0" dirty="0">
                <a:latin typeface="Times New Roman" panose="02020603050405020304" charset="0"/>
              </a:rPr>
              <a:t>1</a:t>
            </a:r>
            <a:endParaRPr lang="el-GR" altLang="zh-CN" sz="2400" kern="0" dirty="0">
              <a:latin typeface="Times New Roman" panose="02020603050405020304" charset="0"/>
            </a:endParaRPr>
          </a:p>
          <a:p>
            <a:pPr marL="0" indent="0">
              <a:buFont typeface="Times" charset="0"/>
              <a:buNone/>
            </a:pPr>
            <a:endParaRPr lang="zh-CN" altLang="en-US" sz="2800" kern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101.110</a:t>
            </a:r>
            <a:r>
              <a:rPr lang="en-US" altLang="zh-CN" dirty="0">
                <a:latin typeface="Times New Roman" panose="02020603050405020304" charset="0"/>
              </a:rPr>
              <a:t>$</a:t>
            </a:r>
            <a:r>
              <a:rPr lang="zh-CN" altLang="en-US" dirty="0">
                <a:latin typeface="Times New Roman" panose="02020603050405020304" charset="0"/>
              </a:rPr>
              <a:t>分析过程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9336" y="761960"/>
          <a:ext cx="6840539" cy="5852160"/>
        </p:xfrm>
        <a:graphic>
          <a:graphicData uri="http://schemas.openxmlformats.org/drawingml/2006/table">
            <a:tbl>
              <a:tblPr firstRow="1" bandRow="1"/>
              <a:tblGrid>
                <a:gridCol w="792060"/>
                <a:gridCol w="2592316"/>
                <a:gridCol w="1800200"/>
                <a:gridCol w="936105"/>
                <a:gridCol w="719858"/>
              </a:tblGrid>
              <a:tr h="17776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步骤</a:t>
                      </a:r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栈</a:t>
                      </a:r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输入串</a:t>
                      </a:r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动作</a:t>
                      </a:r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转移</a:t>
                      </a:r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/>
                    </a:solidFill>
                  </a:tcPr>
                </a:tc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r>
                        <a:rPr lang="zh-CN" altLang="en-US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r"/>
                      <a:r>
                        <a:rPr kumimoji="1" lang="en-US" altLang="zh-CN" sz="18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101.1$</a:t>
                      </a:r>
                      <a:endParaRPr lang="zh-CN" altLang="en-US" sz="180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s5</a:t>
                      </a:r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r>
                        <a:rPr lang="zh-CN" altLang="en-US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r>
                        <a:rPr lang="zh-CN" altLang="en-US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r"/>
                      <a:r>
                        <a:rPr kumimoji="1" lang="en-US" altLang="zh-CN" sz="18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01.1$</a:t>
                      </a:r>
                      <a:endParaRPr lang="zh-CN" altLang="en-US" sz="180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r6</a:t>
                      </a:r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r>
                        <a:rPr lang="zh-CN" altLang="en-US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B</a:t>
                      </a:r>
                      <a:r>
                        <a:rPr lang="zh-CN" altLang="en-US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r"/>
                      <a:r>
                        <a:rPr kumimoji="1" lang="en-US" altLang="zh-CN" sz="18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01.1$</a:t>
                      </a:r>
                      <a:endParaRPr lang="zh-CN" altLang="en-US" sz="180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r4</a:t>
                      </a:r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r>
                        <a:rPr lang="zh-CN" altLang="en-US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L</a:t>
                      </a:r>
                      <a:r>
                        <a:rPr lang="zh-CN" altLang="en-US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18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01.1$</a:t>
                      </a:r>
                      <a:endParaRPr lang="zh-CN" altLang="en-US" sz="180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s4</a:t>
                      </a:r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r>
                        <a:rPr lang="zh-CN" altLang="en-US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L</a:t>
                      </a:r>
                      <a:r>
                        <a:rPr lang="zh-CN" altLang="en-US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r>
                        <a:rPr lang="zh-CN" altLang="en-US" sz="18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r>
                        <a:rPr lang="zh-CN" altLang="en-US" sz="18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18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1.1$</a:t>
                      </a:r>
                      <a:endParaRPr lang="zh-CN" altLang="en-US" sz="180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r5</a:t>
                      </a:r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7</a:t>
                      </a:r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6</a:t>
                      </a:r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r>
                        <a:rPr lang="zh-CN" altLang="en-US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L</a:t>
                      </a:r>
                      <a:r>
                        <a:rPr lang="zh-CN" altLang="en-US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r>
                        <a:rPr lang="zh-CN" altLang="en-US" sz="18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B</a:t>
                      </a:r>
                      <a:r>
                        <a:rPr lang="zh-CN" altLang="en-US" sz="18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7</a:t>
                      </a:r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18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1.1$</a:t>
                      </a:r>
                      <a:endParaRPr lang="zh-CN" altLang="en-US" sz="180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r3</a:t>
                      </a:r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7</a:t>
                      </a:r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r>
                        <a:rPr lang="zh-CN" altLang="en-US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L</a:t>
                      </a:r>
                      <a:r>
                        <a:rPr lang="zh-CN" altLang="en-US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r>
                        <a:rPr lang="zh-CN" altLang="en-US" sz="18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18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1.1$</a:t>
                      </a:r>
                      <a:endParaRPr lang="zh-CN" altLang="en-US" sz="180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s5</a:t>
                      </a:r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8</a:t>
                      </a:r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r>
                        <a:rPr lang="zh-CN" altLang="en-US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L</a:t>
                      </a:r>
                      <a:r>
                        <a:rPr lang="zh-CN" altLang="en-US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r>
                        <a:rPr lang="zh-CN" altLang="en-US" sz="18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r>
                        <a:rPr lang="zh-CN" altLang="en-US" sz="18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zh-CN" altLang="en-US" sz="1800" baseline="-25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18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.1$</a:t>
                      </a:r>
                      <a:endParaRPr lang="zh-CN" altLang="en-US" sz="180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r6</a:t>
                      </a:r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7</a:t>
                      </a:r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9</a:t>
                      </a:r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r>
                        <a:rPr lang="zh-CN" altLang="en-US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L</a:t>
                      </a:r>
                      <a:r>
                        <a:rPr lang="zh-CN" altLang="en-US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r>
                        <a:rPr lang="zh-CN" altLang="en-US" sz="18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B</a:t>
                      </a:r>
                      <a:r>
                        <a:rPr lang="zh-CN" altLang="en-US" sz="18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7</a:t>
                      </a:r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18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.1$</a:t>
                      </a:r>
                      <a:endParaRPr lang="zh-CN" altLang="en-US" sz="180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r3</a:t>
                      </a:r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10</a:t>
                      </a:r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r>
                        <a:rPr lang="zh-CN" altLang="en-US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L</a:t>
                      </a:r>
                      <a:r>
                        <a:rPr lang="zh-CN" altLang="en-US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r>
                        <a:rPr lang="zh-CN" altLang="en-US" sz="18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18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.1$</a:t>
                      </a:r>
                      <a:endParaRPr lang="zh-CN" altLang="en-US" sz="180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s6</a:t>
                      </a:r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11</a:t>
                      </a:r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r>
                        <a:rPr lang="zh-CN" altLang="en-US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L</a:t>
                      </a:r>
                      <a:r>
                        <a:rPr lang="zh-CN" altLang="en-US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r>
                        <a:rPr lang="zh-CN" altLang="en-US" sz="18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.</a:t>
                      </a:r>
                      <a:r>
                        <a:rPr lang="zh-CN" altLang="en-US" sz="18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6</a:t>
                      </a:r>
                      <a:endParaRPr lang="zh-CN" altLang="en-US" sz="1800" baseline="-25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18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1$</a:t>
                      </a:r>
                      <a:endParaRPr lang="zh-CN" altLang="en-US" sz="180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s5</a:t>
                      </a:r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r>
                        <a:rPr lang="zh-CN" altLang="en-US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L</a:t>
                      </a:r>
                      <a:r>
                        <a:rPr lang="zh-CN" altLang="en-US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r>
                        <a:rPr lang="zh-CN" altLang="en-US" sz="18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.</a:t>
                      </a:r>
                      <a:r>
                        <a:rPr lang="zh-CN" altLang="en-US" sz="18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6</a:t>
                      </a:r>
                      <a:r>
                        <a:rPr lang="zh-CN" altLang="en-US" sz="18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r>
                        <a:rPr lang="zh-CN" altLang="en-US" sz="18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zh-CN" altLang="en-US" sz="1800" baseline="-25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18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$</a:t>
                      </a:r>
                      <a:endParaRPr lang="zh-CN" altLang="en-US" sz="180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r6</a:t>
                      </a:r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13</a:t>
                      </a:r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r>
                        <a:rPr lang="zh-CN" altLang="en-US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L</a:t>
                      </a:r>
                      <a:r>
                        <a:rPr lang="zh-CN" altLang="en-US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r>
                        <a:rPr lang="zh-CN" altLang="en-US" sz="18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.</a:t>
                      </a:r>
                      <a:r>
                        <a:rPr lang="zh-CN" altLang="en-US" sz="18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6</a:t>
                      </a:r>
                      <a:r>
                        <a:rPr lang="zh-CN" altLang="en-US" sz="18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B</a:t>
                      </a:r>
                      <a:r>
                        <a:rPr lang="zh-CN" altLang="en-US" sz="18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zh-CN" altLang="en-US" sz="1800" baseline="-25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18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$</a:t>
                      </a:r>
                      <a:endParaRPr lang="zh-CN" altLang="en-US" sz="180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r4</a:t>
                      </a:r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8</a:t>
                      </a:r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charset="0"/>
                          <a:ea typeface="华文新魏" panose="02010800040101010101" pitchFamily="2" charset="-122"/>
                          <a:cs typeface="Times New Roman" panose="02020603050405020304" charset="0"/>
                        </a:rPr>
                        <a:t>14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charset="0"/>
                        <a:ea typeface="华文新魏" panose="02010800040101010101" pitchFamily="2" charset="-122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r>
                        <a:rPr lang="zh-CN" altLang="en-US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L</a:t>
                      </a:r>
                      <a:r>
                        <a:rPr lang="zh-CN" altLang="en-US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r>
                        <a:rPr lang="zh-CN" altLang="en-US" sz="18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.</a:t>
                      </a:r>
                      <a:r>
                        <a:rPr lang="zh-CN" altLang="en-US" sz="18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6</a:t>
                      </a:r>
                      <a:r>
                        <a:rPr lang="zh-CN" altLang="en-US" sz="18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L</a:t>
                      </a:r>
                      <a:r>
                        <a:rPr lang="zh-CN" altLang="en-US" sz="18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8</a:t>
                      </a:r>
                      <a:endParaRPr lang="zh-CN" altLang="en-US" sz="1800" baseline="-25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18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$</a:t>
                      </a:r>
                      <a:endParaRPr lang="zh-CN" altLang="en-US" sz="180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r1</a:t>
                      </a:r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15</a:t>
                      </a:r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r>
                        <a:rPr lang="zh-CN" altLang="en-US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</a:t>
                      </a:r>
                      <a:r>
                        <a:rPr lang="zh-CN" altLang="en-US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r>
                        <a:rPr lang="en-US" altLang="zh-CN" sz="1800" baseline="-25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zh-CN" altLang="en-US" sz="1800" baseline="-25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$</a:t>
                      </a:r>
                      <a:endParaRPr lang="zh-CN" altLang="en-US" sz="180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1800" dirty="0" err="1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acc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endParaRPr lang="zh-CN" altLang="en-US" sz="18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内容占位符 3"/>
          <p:cNvGraphicFramePr>
            <a:graphicFrameLocks noGrp="1"/>
          </p:cNvGraphicFramePr>
          <p:nvPr>
            <p:ph idx="1"/>
          </p:nvPr>
        </p:nvGraphicFramePr>
        <p:xfrm>
          <a:off x="7320136" y="764704"/>
          <a:ext cx="4680520" cy="5029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76064"/>
                <a:gridCol w="576064"/>
                <a:gridCol w="720080"/>
                <a:gridCol w="576064"/>
                <a:gridCol w="792088"/>
                <a:gridCol w="504056"/>
                <a:gridCol w="504056"/>
                <a:gridCol w="432048"/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ACTION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GOTO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 vMerge="1"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.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$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L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B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s4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s5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acc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s4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s5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s6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r2</a:t>
                      </a:r>
                      <a:endParaRPr lang="zh-CN" alt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7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r4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r4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r4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r4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r5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r5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r5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r5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r6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r6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r6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r6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6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s4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s5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8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7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r3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r3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r3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r3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8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s4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s5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r1</a:t>
                      </a:r>
                      <a:endParaRPr lang="zh-CN" alt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7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5400" y="1196752"/>
            <a:ext cx="10441160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indent="-152400" algn="just">
              <a:spcAft>
                <a:spcPts val="0"/>
              </a:spcAft>
            </a:pPr>
            <a:r>
              <a:rPr lang="en-US" altLang="zh-CN" sz="3600" kern="100" dirty="0">
                <a:latin typeface="Times New Roman" panose="02020603050405020304" charset="0"/>
              </a:rPr>
              <a:t>1. </a:t>
            </a:r>
            <a:r>
              <a:rPr lang="zh-CN" altLang="zh-CN" sz="3600" kern="100" dirty="0">
                <a:latin typeface="Times New Roman" panose="02020603050405020304" charset="0"/>
              </a:rPr>
              <a:t>证明如下拓广文法</a:t>
            </a:r>
            <a:r>
              <a:rPr lang="en-US" altLang="zh-CN" sz="3600" kern="100" dirty="0">
                <a:latin typeface="Times New Roman" panose="02020603050405020304" charset="0"/>
              </a:rPr>
              <a:t>G[S</a:t>
            </a:r>
            <a:r>
              <a:rPr lang="en-US" altLang="zh-CN" sz="3600" dirty="0">
                <a:sym typeface="Symbol" panose="05050102010706020507" pitchFamily="18" charset="2"/>
              </a:rPr>
              <a:t></a:t>
            </a:r>
            <a:r>
              <a:rPr lang="en-US" altLang="zh-CN" sz="3600" kern="100" dirty="0">
                <a:latin typeface="Times New Roman" panose="02020603050405020304" charset="0"/>
              </a:rPr>
              <a:t>]</a:t>
            </a:r>
            <a:r>
              <a:rPr lang="zh-CN" altLang="zh-CN" sz="3600" kern="100" dirty="0">
                <a:latin typeface="Times New Roman" panose="02020603050405020304" charset="0"/>
              </a:rPr>
              <a:t>不是</a:t>
            </a:r>
            <a:r>
              <a:rPr lang="en-US" altLang="zh-CN" sz="3600" kern="100" dirty="0">
                <a:latin typeface="Times New Roman" panose="02020603050405020304" charset="0"/>
              </a:rPr>
              <a:t>LR(0)</a:t>
            </a:r>
            <a:r>
              <a:rPr lang="zh-CN" altLang="zh-CN" sz="3600" kern="100" dirty="0">
                <a:latin typeface="Times New Roman" panose="02020603050405020304" charset="0"/>
              </a:rPr>
              <a:t>，但是</a:t>
            </a:r>
            <a:r>
              <a:rPr lang="en-US" altLang="zh-CN" sz="3600" kern="100" dirty="0">
                <a:latin typeface="Times New Roman" panose="02020603050405020304" charset="0"/>
              </a:rPr>
              <a:t>SLR(1)</a:t>
            </a:r>
            <a:r>
              <a:rPr lang="zh-CN" altLang="zh-CN" sz="3600" kern="100" dirty="0">
                <a:latin typeface="Times New Roman" panose="02020603050405020304" charset="0"/>
              </a:rPr>
              <a:t>文法</a:t>
            </a:r>
            <a:r>
              <a:rPr lang="en-US" altLang="zh-CN" sz="3600" kern="100" dirty="0">
                <a:latin typeface="Times New Roman" panose="02020603050405020304" charset="0"/>
              </a:rPr>
              <a:t>:</a:t>
            </a:r>
            <a:endParaRPr lang="zh-CN" altLang="zh-CN" sz="2800" kern="100" dirty="0">
              <a:latin typeface="Times New Roman" panose="02020603050405020304" charset="0"/>
            </a:endParaRPr>
          </a:p>
          <a:p>
            <a:pPr marL="152400" indent="-152400" algn="just">
              <a:spcAft>
                <a:spcPts val="0"/>
              </a:spcAft>
            </a:pPr>
            <a:r>
              <a:rPr lang="en-US" altLang="zh-CN" sz="3600" kern="100" dirty="0">
                <a:latin typeface="Times New Roman" panose="02020603050405020304" charset="0"/>
              </a:rPr>
              <a:t>	</a:t>
            </a:r>
            <a:r>
              <a:rPr lang="zh-CN" altLang="zh-CN" sz="3600" kern="100" dirty="0">
                <a:latin typeface="Times New Roman" panose="02020603050405020304" charset="0"/>
              </a:rPr>
              <a:t>（</a:t>
            </a:r>
            <a:r>
              <a:rPr lang="en-US" altLang="zh-CN" sz="3600" kern="100" dirty="0">
                <a:latin typeface="Times New Roman" panose="02020603050405020304" charset="0"/>
              </a:rPr>
              <a:t>0</a:t>
            </a:r>
            <a:r>
              <a:rPr lang="zh-CN" altLang="zh-CN" sz="3600" kern="100" dirty="0">
                <a:latin typeface="Times New Roman" panose="02020603050405020304" charset="0"/>
              </a:rPr>
              <a:t>）</a:t>
            </a:r>
            <a:r>
              <a:rPr lang="en-US" altLang="zh-CN" sz="3600" kern="100" dirty="0">
                <a:latin typeface="Times New Roman" panose="02020603050405020304" charset="0"/>
              </a:rPr>
              <a:t>S</a:t>
            </a:r>
            <a:r>
              <a:rPr lang="en-US" altLang="zh-CN" sz="3600" dirty="0">
                <a:sym typeface="Symbol" panose="05050102010706020507" pitchFamily="18" charset="2"/>
              </a:rPr>
              <a:t></a:t>
            </a:r>
            <a:r>
              <a:rPr lang="en-US" altLang="zh-CN" sz="3600" kern="100" dirty="0">
                <a:latin typeface="Times New Roman" panose="02020603050405020304" charset="0"/>
              </a:rPr>
              <a:t>→ S</a:t>
            </a:r>
            <a:endParaRPr lang="zh-CN" altLang="zh-CN" sz="2800" kern="100" dirty="0">
              <a:latin typeface="Times New Roman" panose="02020603050405020304" charset="0"/>
            </a:endParaRPr>
          </a:p>
          <a:p>
            <a:pPr marL="152400" indent="-152400" algn="just">
              <a:spcAft>
                <a:spcPts val="0"/>
              </a:spcAft>
            </a:pPr>
            <a:r>
              <a:rPr lang="en-US" altLang="zh-CN" sz="3600" kern="100" dirty="0">
                <a:latin typeface="Times New Roman" panose="02020603050405020304" charset="0"/>
              </a:rPr>
              <a:t>	</a:t>
            </a:r>
            <a:r>
              <a:rPr lang="zh-CN" altLang="zh-CN" sz="3600" kern="100" dirty="0">
                <a:latin typeface="Times New Roman" panose="02020603050405020304" charset="0"/>
              </a:rPr>
              <a:t>（</a:t>
            </a:r>
            <a:r>
              <a:rPr lang="en-US" altLang="zh-CN" sz="3600" kern="100" dirty="0">
                <a:latin typeface="Times New Roman" panose="02020603050405020304" charset="0"/>
              </a:rPr>
              <a:t>1</a:t>
            </a:r>
            <a:r>
              <a:rPr lang="zh-CN" altLang="zh-CN" sz="3600" kern="100" dirty="0">
                <a:latin typeface="Times New Roman" panose="02020603050405020304" charset="0"/>
              </a:rPr>
              <a:t>）</a:t>
            </a:r>
            <a:r>
              <a:rPr lang="en-US" altLang="zh-CN" sz="3600" kern="100" dirty="0">
                <a:latin typeface="Times New Roman" panose="02020603050405020304" charset="0"/>
              </a:rPr>
              <a:t>S → A </a:t>
            </a:r>
            <a:endParaRPr lang="zh-CN" altLang="zh-CN" sz="2800" kern="100" dirty="0">
              <a:latin typeface="Times New Roman" panose="02020603050405020304" charset="0"/>
            </a:endParaRPr>
          </a:p>
          <a:p>
            <a:pPr marL="152400" indent="-152400" algn="just">
              <a:spcAft>
                <a:spcPts val="0"/>
              </a:spcAft>
            </a:pPr>
            <a:r>
              <a:rPr lang="en-US" altLang="zh-CN" sz="3600" kern="100" dirty="0">
                <a:latin typeface="Times New Roman" panose="02020603050405020304" charset="0"/>
              </a:rPr>
              <a:t>	</a:t>
            </a:r>
            <a:r>
              <a:rPr lang="zh-CN" altLang="zh-CN" sz="3600" kern="100" dirty="0">
                <a:latin typeface="Times New Roman" panose="02020603050405020304" charset="0"/>
              </a:rPr>
              <a:t>（</a:t>
            </a:r>
            <a:r>
              <a:rPr lang="en-US" altLang="zh-CN" sz="3600" kern="100" dirty="0">
                <a:latin typeface="Times New Roman" panose="02020603050405020304" charset="0"/>
              </a:rPr>
              <a:t>2</a:t>
            </a:r>
            <a:r>
              <a:rPr lang="zh-CN" altLang="zh-CN" sz="3600" kern="100" dirty="0">
                <a:latin typeface="Times New Roman" panose="02020603050405020304" charset="0"/>
              </a:rPr>
              <a:t>）</a:t>
            </a:r>
            <a:r>
              <a:rPr lang="en-US" altLang="zh-CN" sz="3600" kern="100" dirty="0">
                <a:latin typeface="Times New Roman" panose="02020603050405020304" charset="0"/>
              </a:rPr>
              <a:t>A → Ab | </a:t>
            </a:r>
            <a:r>
              <a:rPr lang="en-US" altLang="zh-CN" sz="3600" kern="100" dirty="0" err="1">
                <a:latin typeface="Times New Roman" panose="02020603050405020304" charset="0"/>
              </a:rPr>
              <a:t>bBa</a:t>
            </a:r>
            <a:endParaRPr lang="zh-CN" altLang="zh-CN" sz="2800" kern="100" dirty="0">
              <a:latin typeface="Times New Roman" panose="02020603050405020304" charset="0"/>
            </a:endParaRPr>
          </a:p>
          <a:p>
            <a:pPr marL="152400" indent="-152400" algn="just">
              <a:spcAft>
                <a:spcPts val="0"/>
              </a:spcAft>
            </a:pPr>
            <a:r>
              <a:rPr lang="en-US" altLang="zh-CN" sz="3600" kern="100" dirty="0">
                <a:latin typeface="Times New Roman" panose="02020603050405020304" charset="0"/>
              </a:rPr>
              <a:t>	</a:t>
            </a:r>
            <a:r>
              <a:rPr lang="zh-CN" altLang="zh-CN" sz="3600" kern="100" dirty="0">
                <a:latin typeface="Times New Roman" panose="02020603050405020304" charset="0"/>
              </a:rPr>
              <a:t>（</a:t>
            </a:r>
            <a:r>
              <a:rPr lang="en-US" altLang="zh-CN" sz="3600" kern="100" dirty="0">
                <a:latin typeface="Times New Roman" panose="02020603050405020304" charset="0"/>
              </a:rPr>
              <a:t>3</a:t>
            </a:r>
            <a:r>
              <a:rPr lang="zh-CN" altLang="zh-CN" sz="3600" kern="100" dirty="0">
                <a:latin typeface="Times New Roman" panose="02020603050405020304" charset="0"/>
              </a:rPr>
              <a:t>）</a:t>
            </a:r>
            <a:r>
              <a:rPr lang="en-US" altLang="zh-CN" sz="3600" kern="100" dirty="0">
                <a:latin typeface="Times New Roman" panose="02020603050405020304" charset="0"/>
              </a:rPr>
              <a:t>B → </a:t>
            </a:r>
            <a:r>
              <a:rPr lang="en-US" altLang="zh-CN" sz="3600" kern="100" dirty="0" err="1">
                <a:latin typeface="Times New Roman" panose="02020603050405020304" charset="0"/>
              </a:rPr>
              <a:t>aAc</a:t>
            </a:r>
            <a:r>
              <a:rPr lang="en-US" altLang="zh-CN" sz="3600" kern="100" dirty="0">
                <a:latin typeface="Times New Roman" panose="02020603050405020304" charset="0"/>
              </a:rPr>
              <a:t> | a | </a:t>
            </a:r>
            <a:r>
              <a:rPr lang="en-US" altLang="zh-CN" sz="3600" kern="100" dirty="0" err="1">
                <a:latin typeface="Times New Roman" panose="02020603050405020304" charset="0"/>
              </a:rPr>
              <a:t>aAb</a:t>
            </a:r>
            <a:endParaRPr lang="zh-CN" altLang="zh-CN" sz="2800" kern="100" dirty="0">
              <a:latin typeface="Times New Roman" panose="02020603050405020304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3600" kern="100" dirty="0">
                <a:latin typeface="Times New Roman" panose="02020603050405020304" charset="0"/>
              </a:rPr>
              <a:t>给出对应的</a:t>
            </a:r>
            <a:r>
              <a:rPr lang="en-US" altLang="zh-CN" sz="3600" kern="100" dirty="0">
                <a:latin typeface="Times New Roman" panose="02020603050405020304" charset="0"/>
              </a:rPr>
              <a:t>SLR(1)</a:t>
            </a:r>
            <a:r>
              <a:rPr lang="zh-CN" altLang="zh-CN" sz="3600" kern="100" dirty="0">
                <a:latin typeface="Times New Roman" panose="02020603050405020304" charset="0"/>
              </a:rPr>
              <a:t>分析表。</a:t>
            </a:r>
            <a:endParaRPr lang="zh-CN" altLang="zh-CN" sz="2800" kern="100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8610" y="1826822"/>
            <a:ext cx="1656184" cy="2345311"/>
          </a:xfrm>
          <a:prstGeom prst="rect">
            <a:avLst/>
          </a:prstGeom>
          <a:noFill/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zh-CN" sz="2400" kern="100" baseline="-25000" dirty="0">
                <a:latin typeface="Times New Roman" panose="02020603050405020304" charset="0"/>
                <a:ea typeface="宋体" panose="02010600030101010101" pitchFamily="2" charset="-122"/>
              </a:rPr>
              <a:t>0</a:t>
            </a: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:</a:t>
            </a:r>
            <a:endParaRPr lang="en-US" altLang="zh-CN" sz="2400" kern="100" baseline="-250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en-US" altLang="zh-CN" sz="2400" b="1" kern="100" dirty="0">
                <a:latin typeface="Times New Roman" panose="02020603050405020304" charset="0"/>
                <a:ea typeface="宋体" panose="02010600030101010101" pitchFamily="2" charset="-122"/>
              </a:rPr>
              <a:t>S</a:t>
            </a:r>
            <a:r>
              <a:rPr lang="en-US" altLang="zh-CN" sz="2400" b="1" dirty="0">
                <a:sym typeface="Symbol" panose="05050102010706020507" pitchFamily="18" charset="2"/>
              </a:rPr>
              <a:t></a:t>
            </a:r>
            <a:r>
              <a:rPr lang="en-US" altLang="zh-CN" sz="2400" b="1" kern="100" dirty="0">
                <a:latin typeface="Times New Roman" panose="02020603050405020304" charset="0"/>
                <a:ea typeface="宋体" panose="02010600030101010101" pitchFamily="2" charset="-122"/>
              </a:rPr>
              <a:t>→ ·S</a:t>
            </a:r>
            <a:endParaRPr lang="zh-CN" altLang="zh-CN" sz="2400" b="1" kern="1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en-US" altLang="zh-CN" sz="2400" b="1" kern="100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S → ·A</a:t>
            </a:r>
            <a:endParaRPr lang="zh-CN" altLang="zh-CN" sz="2400" b="1" kern="100" dirty="0">
              <a:solidFill>
                <a:schemeClr val="accent2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just">
              <a:buNone/>
            </a:pPr>
            <a:r>
              <a:rPr lang="en-US" altLang="zh-CN" sz="2400" b="1" kern="100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A → ·Ab</a:t>
            </a:r>
            <a:endParaRPr lang="en-US" altLang="zh-CN" sz="2400" b="1" kern="100" dirty="0">
              <a:solidFill>
                <a:schemeClr val="accent2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just">
              <a:buNone/>
            </a:pPr>
            <a:r>
              <a:rPr lang="en-US" altLang="zh-CN" sz="2400" b="1" kern="100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A → ·</a:t>
            </a:r>
            <a:r>
              <a:rPr lang="en-US" altLang="zh-CN" sz="2400" b="1" kern="100" dirty="0" err="1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bBa</a:t>
            </a:r>
            <a:endParaRPr lang="en-US" altLang="zh-CN" sz="2400" b="1" kern="100" dirty="0">
              <a:solidFill>
                <a:schemeClr val="accent2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22759" y="2518916"/>
            <a:ext cx="1656184" cy="936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zh-CN" sz="2400" kern="100" baseline="-25000" dirty="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:</a:t>
            </a:r>
            <a:endParaRPr lang="en-US" altLang="zh-CN" sz="2400" kern="100" baseline="-250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S</a:t>
            </a:r>
            <a:r>
              <a:rPr lang="en-US" altLang="zh-CN" sz="2400" dirty="0">
                <a:sym typeface="Symbol" panose="05050102010706020507" pitchFamily="18" charset="2"/>
              </a:rPr>
              <a:t></a:t>
            </a: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→ S·</a:t>
            </a:r>
            <a:endParaRPr lang="zh-CN" altLang="zh-CN" sz="2400" kern="1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922759" y="782609"/>
            <a:ext cx="1656184" cy="1369029"/>
          </a:xfrm>
          <a:prstGeom prst="rect">
            <a:avLst/>
          </a:prstGeom>
          <a:solidFill>
            <a:srgbClr val="FFFF00"/>
          </a:solidFill>
          <a:ln w="12700" cap="sq">
            <a:solidFill>
              <a:schemeClr val="accent3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zh-CN" sz="2400" kern="100" baseline="-25000" dirty="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:</a:t>
            </a:r>
            <a:endParaRPr lang="en-US" altLang="zh-CN" sz="2400" kern="100" baseline="-250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S → A·</a:t>
            </a:r>
            <a:endParaRPr lang="zh-CN" altLang="zh-CN" sz="2400" kern="1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just">
              <a:buNone/>
            </a:pP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A → </a:t>
            </a:r>
            <a:r>
              <a:rPr lang="en-US" altLang="zh-CN" sz="2400" kern="100" dirty="0" err="1">
                <a:latin typeface="Times New Roman" panose="02020603050405020304" charset="0"/>
                <a:ea typeface="宋体" panose="02010600030101010101" pitchFamily="2" charset="-122"/>
              </a:rPr>
              <a:t>A·b</a:t>
            </a:r>
            <a:endParaRPr lang="en-US" altLang="zh-CN" sz="2400" kern="1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922759" y="3638453"/>
            <a:ext cx="1656184" cy="2345311"/>
          </a:xfrm>
          <a:prstGeom prst="rect">
            <a:avLst/>
          </a:prstGeom>
          <a:noFill/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zh-CN" sz="2400" kern="100" baseline="-25000" dirty="0">
                <a:latin typeface="Times New Roman" panose="02020603050405020304" charset="0"/>
                <a:ea typeface="宋体" panose="02010600030101010101" pitchFamily="2" charset="-122"/>
              </a:rPr>
              <a:t>3</a:t>
            </a: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:</a:t>
            </a:r>
            <a:endParaRPr lang="en-US" altLang="zh-CN" sz="2400" kern="100" baseline="-250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just">
              <a:buNone/>
            </a:pPr>
            <a:r>
              <a:rPr lang="en-US" altLang="zh-CN" sz="2400" b="1" kern="100" dirty="0">
                <a:latin typeface="Times New Roman" panose="02020603050405020304" charset="0"/>
                <a:ea typeface="宋体" panose="02010600030101010101" pitchFamily="2" charset="-122"/>
              </a:rPr>
              <a:t>A → </a:t>
            </a:r>
            <a:r>
              <a:rPr lang="en-US" altLang="zh-CN" sz="2400" b="1" kern="100" dirty="0" err="1">
                <a:latin typeface="Times New Roman" panose="02020603050405020304" charset="0"/>
                <a:ea typeface="宋体" panose="02010600030101010101" pitchFamily="2" charset="-122"/>
              </a:rPr>
              <a:t>b·Ba</a:t>
            </a:r>
            <a:endParaRPr lang="en-US" altLang="zh-CN" sz="2400" b="1" kern="1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just">
              <a:buNone/>
            </a:pPr>
            <a:r>
              <a:rPr lang="en-US" altLang="zh-CN" sz="2400" b="1" kern="100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B</a:t>
            </a:r>
            <a:r>
              <a:rPr lang="zh-CN" altLang="en-US" sz="2400" b="1" kern="100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 → </a:t>
            </a:r>
            <a:r>
              <a:rPr lang="en-US" altLang="zh-CN" sz="2400" b="1" kern="100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·</a:t>
            </a:r>
            <a:r>
              <a:rPr lang="en-US" altLang="zh-CN" sz="2400" b="1" kern="100" dirty="0" err="1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aAc</a:t>
            </a:r>
            <a:endParaRPr lang="en-US" altLang="zh-CN" sz="2400" b="1" kern="100" dirty="0">
              <a:solidFill>
                <a:schemeClr val="accent2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just">
              <a:buNone/>
            </a:pPr>
            <a:r>
              <a:rPr lang="en-US" altLang="zh-CN" sz="2400" b="1" kern="100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B</a:t>
            </a:r>
            <a:r>
              <a:rPr lang="zh-CN" altLang="en-US" sz="2400" b="1" kern="100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 → </a:t>
            </a:r>
            <a:r>
              <a:rPr lang="en-US" altLang="zh-CN" sz="2400" b="1" kern="100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·a</a:t>
            </a:r>
            <a:endParaRPr lang="en-US" altLang="zh-CN" sz="2400" b="1" kern="100" dirty="0">
              <a:solidFill>
                <a:schemeClr val="accent2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just">
              <a:buNone/>
            </a:pPr>
            <a:r>
              <a:rPr lang="en-US" altLang="zh-CN" sz="2400" b="1" kern="100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B</a:t>
            </a:r>
            <a:r>
              <a:rPr lang="zh-CN" altLang="en-US" sz="2400" b="1" kern="100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 → </a:t>
            </a:r>
            <a:r>
              <a:rPr lang="en-US" altLang="zh-CN" sz="2400" b="1" kern="100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·</a:t>
            </a:r>
            <a:r>
              <a:rPr lang="en-US" altLang="zh-CN" sz="2400" b="1" kern="100" dirty="0" err="1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aAb</a:t>
            </a:r>
            <a:endParaRPr lang="en-US" altLang="zh-CN" sz="2400" b="1" kern="100" dirty="0">
              <a:solidFill>
                <a:schemeClr val="accent2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735960" y="989564"/>
            <a:ext cx="1656184" cy="95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zh-CN" sz="2400" kern="100" baseline="-25000" dirty="0">
                <a:latin typeface="Times New Roman" panose="02020603050405020304" charset="0"/>
                <a:ea typeface="宋体" panose="02010600030101010101" pitchFamily="2" charset="-122"/>
              </a:rPr>
              <a:t>4</a:t>
            </a: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:</a:t>
            </a:r>
            <a:endParaRPr lang="en-US" altLang="zh-CN" sz="2400" kern="100" baseline="-250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just">
              <a:buNone/>
            </a:pP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A → Ab·</a:t>
            </a:r>
            <a:endParaRPr lang="en-US" altLang="zh-CN" sz="2400" kern="1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735960" y="2196947"/>
            <a:ext cx="1656184" cy="986252"/>
          </a:xfrm>
          <a:prstGeom prst="rect">
            <a:avLst/>
          </a:prstGeom>
          <a:noFill/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zh-CN" sz="2400" kern="100" baseline="-25000" dirty="0">
                <a:latin typeface="Times New Roman" panose="02020603050405020304" charset="0"/>
                <a:ea typeface="宋体" panose="02010600030101010101" pitchFamily="2" charset="-122"/>
              </a:rPr>
              <a:t>5</a:t>
            </a: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:</a:t>
            </a:r>
            <a:endParaRPr lang="en-US" altLang="zh-CN" sz="2400" kern="100" baseline="-250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just">
              <a:buNone/>
            </a:pP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A → </a:t>
            </a:r>
            <a:r>
              <a:rPr lang="en-US" altLang="zh-CN" sz="2400" kern="100" dirty="0" err="1">
                <a:latin typeface="Times New Roman" panose="02020603050405020304" charset="0"/>
                <a:ea typeface="宋体" panose="02010600030101010101" pitchFamily="2" charset="-122"/>
              </a:rPr>
              <a:t>bB·a</a:t>
            </a:r>
            <a:endParaRPr lang="en-US" altLang="zh-CN" sz="2400" kern="1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807968" y="3500395"/>
            <a:ext cx="1656184" cy="2621428"/>
          </a:xfrm>
          <a:prstGeom prst="rect">
            <a:avLst/>
          </a:prstGeom>
          <a:solidFill>
            <a:srgbClr val="FFFF00"/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zh-CN" sz="2400" kern="100" baseline="-25000" dirty="0">
                <a:latin typeface="Times New Roman" panose="02020603050405020304" charset="0"/>
                <a:ea typeface="宋体" panose="02010600030101010101" pitchFamily="2" charset="-122"/>
              </a:rPr>
              <a:t>6</a:t>
            </a: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:</a:t>
            </a:r>
            <a:endParaRPr lang="en-US" altLang="zh-CN" sz="2400" kern="100" baseline="-250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just">
              <a:buNone/>
            </a:pPr>
            <a:r>
              <a:rPr lang="en-US" altLang="zh-CN" sz="2400" b="1" kern="100" dirty="0">
                <a:latin typeface="Times New Roman" panose="02020603050405020304" charset="0"/>
                <a:ea typeface="宋体" panose="02010600030101010101" pitchFamily="2" charset="-122"/>
              </a:rPr>
              <a:t>B</a:t>
            </a:r>
            <a:r>
              <a:rPr lang="zh-CN" altLang="en-US" sz="2400" b="1" kern="100" dirty="0">
                <a:latin typeface="Times New Roman" panose="02020603050405020304" charset="0"/>
                <a:ea typeface="宋体" panose="02010600030101010101" pitchFamily="2" charset="-122"/>
              </a:rPr>
              <a:t> → </a:t>
            </a:r>
            <a:r>
              <a:rPr lang="en-US" altLang="zh-CN" sz="2400" b="1" kern="100" dirty="0" err="1">
                <a:latin typeface="Times New Roman" panose="02020603050405020304" charset="0"/>
                <a:ea typeface="宋体" panose="02010600030101010101" pitchFamily="2" charset="-122"/>
              </a:rPr>
              <a:t>a·Ac</a:t>
            </a:r>
            <a:endParaRPr lang="en-US" altLang="zh-CN" sz="2400" b="1" kern="1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just">
              <a:buNone/>
            </a:pPr>
            <a:r>
              <a:rPr lang="en-US" altLang="zh-CN" sz="2400" b="1" kern="100" dirty="0">
                <a:latin typeface="Times New Roman" panose="02020603050405020304" charset="0"/>
                <a:ea typeface="宋体" panose="02010600030101010101" pitchFamily="2" charset="-122"/>
              </a:rPr>
              <a:t>B</a:t>
            </a:r>
            <a:r>
              <a:rPr lang="zh-CN" altLang="en-US" sz="2400" b="1" kern="100" dirty="0">
                <a:latin typeface="Times New Roman" panose="02020603050405020304" charset="0"/>
                <a:ea typeface="宋体" panose="02010600030101010101" pitchFamily="2" charset="-122"/>
              </a:rPr>
              <a:t> → </a:t>
            </a:r>
            <a:r>
              <a:rPr lang="en-US" altLang="zh-CN" sz="2400" b="1" kern="100" dirty="0">
                <a:latin typeface="Times New Roman" panose="02020603050405020304" charset="0"/>
                <a:ea typeface="宋体" panose="02010600030101010101" pitchFamily="2" charset="-122"/>
              </a:rPr>
              <a:t>a·</a:t>
            </a:r>
            <a:endParaRPr lang="en-US" altLang="zh-CN" sz="2400" b="1" kern="1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just">
              <a:buNone/>
            </a:pPr>
            <a:r>
              <a:rPr lang="en-US" altLang="zh-CN" sz="2400" b="1" kern="100" dirty="0">
                <a:latin typeface="Times New Roman" panose="02020603050405020304" charset="0"/>
                <a:ea typeface="宋体" panose="02010600030101010101" pitchFamily="2" charset="-122"/>
              </a:rPr>
              <a:t>B</a:t>
            </a:r>
            <a:r>
              <a:rPr lang="zh-CN" altLang="en-US" sz="2400" b="1" kern="100" dirty="0">
                <a:latin typeface="Times New Roman" panose="02020603050405020304" charset="0"/>
                <a:ea typeface="宋体" panose="02010600030101010101" pitchFamily="2" charset="-122"/>
              </a:rPr>
              <a:t> → </a:t>
            </a:r>
            <a:r>
              <a:rPr lang="en-US" altLang="zh-CN" sz="2400" b="1" kern="100" dirty="0" err="1">
                <a:latin typeface="Times New Roman" panose="02020603050405020304" charset="0"/>
                <a:ea typeface="宋体" panose="02010600030101010101" pitchFamily="2" charset="-122"/>
              </a:rPr>
              <a:t>a·Ab</a:t>
            </a:r>
            <a:endParaRPr lang="en-US" altLang="zh-CN" sz="2400" b="1" kern="1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just">
              <a:buNone/>
            </a:pPr>
            <a:r>
              <a:rPr lang="en-US" altLang="zh-CN" sz="2400" b="1" kern="100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A → ·Ab</a:t>
            </a:r>
            <a:endParaRPr lang="en-US" altLang="zh-CN" sz="2400" b="1" kern="100" dirty="0">
              <a:solidFill>
                <a:schemeClr val="accent2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just">
              <a:buNone/>
            </a:pPr>
            <a:r>
              <a:rPr lang="en-US" altLang="zh-CN" sz="2400" b="1" kern="100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A → ·</a:t>
            </a:r>
            <a:r>
              <a:rPr lang="en-US" altLang="zh-CN" sz="2400" b="1" kern="100" dirty="0" err="1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bBa</a:t>
            </a:r>
            <a:endParaRPr lang="en-US" altLang="zh-CN" sz="2400" b="1" kern="100" dirty="0">
              <a:solidFill>
                <a:schemeClr val="accent2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8184232" y="3929011"/>
            <a:ext cx="1656184" cy="1764196"/>
          </a:xfrm>
          <a:prstGeom prst="rect">
            <a:avLst/>
          </a:prstGeom>
          <a:noFill/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zh-CN" sz="2400" kern="100" baseline="-25000" dirty="0">
                <a:latin typeface="Times New Roman" panose="02020603050405020304" charset="0"/>
                <a:ea typeface="宋体" panose="02010600030101010101" pitchFamily="2" charset="-122"/>
              </a:rPr>
              <a:t>8</a:t>
            </a: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:</a:t>
            </a:r>
            <a:endParaRPr lang="en-US" altLang="zh-CN" sz="2400" kern="100" baseline="-250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just">
              <a:buNone/>
            </a:pP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B</a:t>
            </a:r>
            <a:r>
              <a:rPr lang="zh-CN" altLang="en-US" sz="2400" kern="100" dirty="0">
                <a:latin typeface="Times New Roman" panose="02020603050405020304" charset="0"/>
                <a:ea typeface="宋体" panose="02010600030101010101" pitchFamily="2" charset="-122"/>
              </a:rPr>
              <a:t> → </a:t>
            </a:r>
            <a:r>
              <a:rPr lang="en-US" altLang="zh-CN" sz="2400" kern="100" dirty="0" err="1">
                <a:latin typeface="Times New Roman" panose="02020603050405020304" charset="0"/>
                <a:ea typeface="宋体" panose="02010600030101010101" pitchFamily="2" charset="-122"/>
              </a:rPr>
              <a:t>aA·c</a:t>
            </a:r>
            <a:endParaRPr lang="en-US" altLang="zh-CN" sz="2400" kern="1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just">
              <a:buNone/>
            </a:pP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B</a:t>
            </a:r>
            <a:r>
              <a:rPr lang="zh-CN" altLang="en-US" sz="2400" kern="100" dirty="0">
                <a:latin typeface="Times New Roman" panose="02020603050405020304" charset="0"/>
                <a:ea typeface="宋体" panose="02010600030101010101" pitchFamily="2" charset="-122"/>
              </a:rPr>
              <a:t> → </a:t>
            </a:r>
            <a:r>
              <a:rPr lang="en-US" altLang="zh-CN" sz="2400" kern="100" dirty="0" err="1">
                <a:latin typeface="Times New Roman" panose="02020603050405020304" charset="0"/>
                <a:ea typeface="宋体" panose="02010600030101010101" pitchFamily="2" charset="-122"/>
              </a:rPr>
              <a:t>aA·b</a:t>
            </a:r>
            <a:endParaRPr lang="en-US" altLang="zh-CN" sz="2400" kern="1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just">
              <a:buNone/>
            </a:pP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A → </a:t>
            </a:r>
            <a:r>
              <a:rPr lang="en-US" altLang="zh-CN" sz="2400" kern="100" dirty="0" err="1">
                <a:latin typeface="Times New Roman" panose="02020603050405020304" charset="0"/>
                <a:ea typeface="宋体" panose="02010600030101010101" pitchFamily="2" charset="-122"/>
              </a:rPr>
              <a:t>A·b</a:t>
            </a:r>
            <a:endParaRPr lang="en-US" altLang="zh-CN" sz="2400" kern="1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0397404" y="3566980"/>
            <a:ext cx="1656184" cy="9045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zh-CN" sz="2400" kern="100" baseline="-25000" dirty="0">
                <a:latin typeface="Times New Roman" panose="02020603050405020304" charset="0"/>
                <a:ea typeface="宋体" panose="02010600030101010101" pitchFamily="2" charset="-122"/>
              </a:rPr>
              <a:t>9</a:t>
            </a: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:</a:t>
            </a:r>
            <a:endParaRPr lang="en-US" altLang="zh-CN" sz="2400" kern="100" baseline="-250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just">
              <a:buNone/>
            </a:pP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B</a:t>
            </a:r>
            <a:r>
              <a:rPr lang="zh-CN" altLang="en-US" sz="2400" kern="100" dirty="0">
                <a:latin typeface="Times New Roman" panose="02020603050405020304" charset="0"/>
                <a:ea typeface="宋体" panose="02010600030101010101" pitchFamily="2" charset="-122"/>
              </a:rPr>
              <a:t> → </a:t>
            </a:r>
            <a:r>
              <a:rPr lang="en-US" altLang="zh-CN" sz="2400" kern="100" dirty="0" err="1">
                <a:latin typeface="Times New Roman" panose="02020603050405020304" charset="0"/>
                <a:ea typeface="宋体" panose="02010600030101010101" pitchFamily="2" charset="-122"/>
              </a:rPr>
              <a:t>aAc</a:t>
            </a: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·</a:t>
            </a:r>
            <a:endParaRPr lang="en-US" altLang="zh-CN" sz="2400" kern="1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0416480" y="4797152"/>
            <a:ext cx="1656184" cy="1404156"/>
          </a:xfrm>
          <a:prstGeom prst="rect">
            <a:avLst/>
          </a:prstGeom>
          <a:solidFill>
            <a:srgbClr val="FFFF00"/>
          </a:solidFill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zh-CN" sz="2400" kern="100" baseline="-25000" dirty="0">
                <a:latin typeface="Times New Roman" panose="02020603050405020304" charset="0"/>
                <a:ea typeface="宋体" panose="02010600030101010101" pitchFamily="2" charset="-122"/>
              </a:rPr>
              <a:t>10</a:t>
            </a: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:</a:t>
            </a:r>
            <a:endParaRPr lang="en-US" altLang="zh-CN" sz="2400" kern="1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just">
              <a:buNone/>
            </a:pP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B</a:t>
            </a:r>
            <a:r>
              <a:rPr lang="zh-CN" altLang="en-US" sz="2400" kern="100" dirty="0">
                <a:latin typeface="Times New Roman" panose="02020603050405020304" charset="0"/>
                <a:ea typeface="宋体" panose="02010600030101010101" pitchFamily="2" charset="-122"/>
              </a:rPr>
              <a:t> → </a:t>
            </a:r>
            <a:r>
              <a:rPr lang="en-US" altLang="zh-CN" sz="2400" kern="100" dirty="0" err="1">
                <a:latin typeface="Times New Roman" panose="02020603050405020304" charset="0"/>
                <a:ea typeface="宋体" panose="02010600030101010101" pitchFamily="2" charset="-122"/>
              </a:rPr>
              <a:t>aAb</a:t>
            </a: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·</a:t>
            </a:r>
            <a:endParaRPr lang="en-US" altLang="zh-CN" sz="2400" kern="1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just">
              <a:buNone/>
            </a:pP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A → Ab·</a:t>
            </a:r>
            <a:endParaRPr lang="en-US" altLang="zh-CN" sz="2400" kern="1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cxnSp>
        <p:nvCxnSpPr>
          <p:cNvPr id="15" name="直线箭头连接符 14"/>
          <p:cNvCxnSpPr>
            <a:stCxn id="4" idx="3"/>
            <a:endCxn id="5" idx="1"/>
          </p:cNvCxnSpPr>
          <p:nvPr/>
        </p:nvCxnSpPr>
        <p:spPr bwMode="auto">
          <a:xfrm flipV="1">
            <a:off x="2014794" y="2986968"/>
            <a:ext cx="907965" cy="1251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7" name="直线箭头连接符 16"/>
          <p:cNvCxnSpPr>
            <a:stCxn id="4" idx="3"/>
            <a:endCxn id="6" idx="1"/>
          </p:cNvCxnSpPr>
          <p:nvPr/>
        </p:nvCxnSpPr>
        <p:spPr bwMode="auto">
          <a:xfrm flipV="1">
            <a:off x="2014794" y="1467124"/>
            <a:ext cx="907965" cy="1532354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9" name="直线箭头连接符 18"/>
          <p:cNvCxnSpPr>
            <a:stCxn id="4" idx="3"/>
            <a:endCxn id="7" idx="1"/>
          </p:cNvCxnSpPr>
          <p:nvPr/>
        </p:nvCxnSpPr>
        <p:spPr bwMode="auto">
          <a:xfrm>
            <a:off x="2014794" y="2999478"/>
            <a:ext cx="907965" cy="1811631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1" name="直线箭头连接符 20"/>
          <p:cNvCxnSpPr>
            <a:stCxn id="6" idx="3"/>
            <a:endCxn id="8" idx="1"/>
          </p:cNvCxnSpPr>
          <p:nvPr/>
        </p:nvCxnSpPr>
        <p:spPr bwMode="auto">
          <a:xfrm flipV="1">
            <a:off x="4578943" y="1467123"/>
            <a:ext cx="1157017" cy="1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3" name="直线箭头连接符 22"/>
          <p:cNvCxnSpPr>
            <a:stCxn id="7" idx="3"/>
            <a:endCxn id="9" idx="1"/>
          </p:cNvCxnSpPr>
          <p:nvPr/>
        </p:nvCxnSpPr>
        <p:spPr bwMode="auto">
          <a:xfrm flipV="1">
            <a:off x="4578943" y="2690073"/>
            <a:ext cx="1157017" cy="2121036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5" name="直线箭头连接符 24"/>
          <p:cNvCxnSpPr>
            <a:stCxn id="7" idx="3"/>
            <a:endCxn id="10" idx="1"/>
          </p:cNvCxnSpPr>
          <p:nvPr/>
        </p:nvCxnSpPr>
        <p:spPr bwMode="auto">
          <a:xfrm>
            <a:off x="4578943" y="4811109"/>
            <a:ext cx="1229025" cy="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7" name="直线箭头连接符 26"/>
          <p:cNvCxnSpPr>
            <a:stCxn id="10" idx="3"/>
            <a:endCxn id="11" idx="1"/>
          </p:cNvCxnSpPr>
          <p:nvPr/>
        </p:nvCxnSpPr>
        <p:spPr bwMode="auto">
          <a:xfrm>
            <a:off x="7464152" y="4811109"/>
            <a:ext cx="720080" cy="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9" name="直线箭头连接符 28"/>
          <p:cNvCxnSpPr>
            <a:stCxn id="11" idx="3"/>
            <a:endCxn id="12" idx="1"/>
          </p:cNvCxnSpPr>
          <p:nvPr/>
        </p:nvCxnSpPr>
        <p:spPr bwMode="auto">
          <a:xfrm flipV="1">
            <a:off x="9840416" y="4019264"/>
            <a:ext cx="556988" cy="791845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8073788" y="2196154"/>
            <a:ext cx="1656184" cy="9862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zh-CN" sz="2400" kern="100" baseline="-25000" dirty="0">
                <a:latin typeface="Times New Roman" panose="02020603050405020304" charset="0"/>
                <a:ea typeface="宋体" panose="02010600030101010101" pitchFamily="2" charset="-122"/>
              </a:rPr>
              <a:t>7</a:t>
            </a: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:</a:t>
            </a:r>
            <a:endParaRPr lang="en-US" altLang="zh-CN" sz="2400" kern="100" baseline="-250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just">
              <a:buNone/>
            </a:pP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A → </a:t>
            </a:r>
            <a:r>
              <a:rPr lang="en-US" altLang="zh-CN" sz="2400" kern="100" dirty="0" err="1">
                <a:latin typeface="Times New Roman" panose="02020603050405020304" charset="0"/>
                <a:ea typeface="宋体" panose="02010600030101010101" pitchFamily="2" charset="-122"/>
              </a:rPr>
              <a:t>bBa</a:t>
            </a: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·</a:t>
            </a:r>
            <a:endParaRPr lang="en-US" altLang="zh-CN" sz="2400" kern="1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cxnSp>
        <p:nvCxnSpPr>
          <p:cNvPr id="42" name="直线箭头连接符 41"/>
          <p:cNvCxnSpPr>
            <a:stCxn id="9" idx="3"/>
            <a:endCxn id="38" idx="1"/>
          </p:cNvCxnSpPr>
          <p:nvPr/>
        </p:nvCxnSpPr>
        <p:spPr bwMode="auto">
          <a:xfrm flipV="1">
            <a:off x="7392144" y="2689280"/>
            <a:ext cx="681644" cy="793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4" name="肘形连接符 43"/>
          <p:cNvCxnSpPr>
            <a:stCxn id="10" idx="2"/>
            <a:endCxn id="7" idx="2"/>
          </p:cNvCxnSpPr>
          <p:nvPr/>
        </p:nvCxnSpPr>
        <p:spPr bwMode="auto">
          <a:xfrm rot="5400000" flipH="1">
            <a:off x="5124426" y="4610190"/>
            <a:ext cx="138059" cy="2885209"/>
          </a:xfrm>
          <a:prstGeom prst="bentConnector3">
            <a:avLst>
              <a:gd name="adj1" fmla="val -165581"/>
            </a:avLst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46" name="直线箭头连接符 45"/>
          <p:cNvCxnSpPr>
            <a:stCxn id="11" idx="3"/>
            <a:endCxn id="13" idx="1"/>
          </p:cNvCxnSpPr>
          <p:nvPr/>
        </p:nvCxnSpPr>
        <p:spPr bwMode="auto">
          <a:xfrm>
            <a:off x="9840416" y="4811109"/>
            <a:ext cx="576064" cy="688121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00" name="文本框 99"/>
          <p:cNvSpPr txBox="1"/>
          <p:nvPr/>
        </p:nvSpPr>
        <p:spPr>
          <a:xfrm>
            <a:off x="2207568" y="18268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+mn-lt"/>
              </a:rPr>
              <a:t>A</a:t>
            </a:r>
            <a:endParaRPr kumimoji="1" lang="zh-CN" altLang="en-US" sz="1800" dirty="0">
              <a:latin typeface="+mn-lt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423592" y="263691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+mn-lt"/>
              </a:rPr>
              <a:t>S</a:t>
            </a:r>
            <a:endParaRPr kumimoji="1" lang="zh-CN" altLang="en-US" sz="1800" dirty="0">
              <a:latin typeface="+mn-lt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2207568" y="38517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+mn-lt"/>
              </a:rPr>
              <a:t>b</a:t>
            </a:r>
            <a:endParaRPr kumimoji="1" lang="zh-CN" altLang="en-US" sz="1800" dirty="0">
              <a:latin typeface="+mn-lt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5015880" y="11247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+mn-lt"/>
              </a:rPr>
              <a:t>b</a:t>
            </a:r>
            <a:endParaRPr kumimoji="1" lang="zh-CN" altLang="en-US" sz="1800" dirty="0">
              <a:latin typeface="+mn-lt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943872" y="32129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+mn-lt"/>
              </a:rPr>
              <a:t>B</a:t>
            </a:r>
            <a:endParaRPr kumimoji="1" lang="zh-CN" altLang="en-US" sz="1800" dirty="0">
              <a:latin typeface="+mn-lt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7600926" y="233425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>
                <a:latin typeface="+mn-lt"/>
              </a:rPr>
              <a:t>a</a:t>
            </a:r>
            <a:endParaRPr kumimoji="1" lang="zh-CN" altLang="en-US" sz="1800" dirty="0">
              <a:latin typeface="+mn-lt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5159896" y="429309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+mn-lt"/>
              </a:rPr>
              <a:t>a</a:t>
            </a:r>
            <a:endParaRPr kumimoji="1" lang="zh-CN" altLang="en-US" sz="1800" dirty="0">
              <a:latin typeface="+mn-lt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7662025" y="4437112"/>
            <a:ext cx="37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>
                <a:latin typeface="+mn-lt"/>
              </a:rPr>
              <a:t>A</a:t>
            </a:r>
            <a:endParaRPr kumimoji="1" lang="zh-CN" altLang="en-US" sz="1800" dirty="0">
              <a:latin typeface="+mn-lt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9990014" y="393305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+mn-lt"/>
              </a:rPr>
              <a:t>c</a:t>
            </a:r>
            <a:endParaRPr kumimoji="1" lang="zh-CN" altLang="en-US" sz="1800" dirty="0">
              <a:latin typeface="+mn-lt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9990014" y="53012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+mn-lt"/>
              </a:rPr>
              <a:t>b</a:t>
            </a:r>
            <a:endParaRPr kumimoji="1" lang="zh-CN" altLang="en-US" sz="1800" dirty="0">
              <a:latin typeface="+mn-lt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5159896" y="60212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>
                <a:latin typeface="+mn-lt"/>
              </a:rPr>
              <a:t>b</a:t>
            </a:r>
            <a:endParaRPr kumimoji="1" lang="zh-CN" altLang="en-US" sz="1800" dirty="0">
              <a:latin typeface="+mn-lt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8000715" y="747861"/>
            <a:ext cx="4055919" cy="138499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</a:t>
            </a:r>
            <a:r>
              <a:rPr kumimoji="1" lang="en-US" altLang="zh-CN" sz="2800" b="1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</a:t>
            </a:r>
            <a:r>
              <a:rPr kumimoji="1" lang="zh-CN" altLang="en-US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，</a:t>
            </a:r>
            <a:r>
              <a:rPr kumimoji="1" lang="en-US" altLang="zh-CN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</a:t>
            </a:r>
            <a:r>
              <a:rPr kumimoji="1" lang="en-US" altLang="zh-CN" sz="2800" b="1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6</a:t>
            </a:r>
            <a:r>
              <a:rPr kumimoji="1" lang="zh-CN" altLang="en-US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存在移进</a:t>
            </a:r>
            <a:r>
              <a:rPr kumimoji="1" lang="en-US" altLang="zh-CN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-</a:t>
            </a:r>
            <a:r>
              <a:rPr kumimoji="1" lang="zh-CN" altLang="en-US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归约冲突</a:t>
            </a:r>
            <a:endParaRPr kumimoji="1" lang="en-US" altLang="zh-CN" sz="2800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r>
              <a:rPr kumimoji="1" lang="en-US" altLang="zh-CN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</a:t>
            </a:r>
            <a:r>
              <a:rPr kumimoji="1" lang="en-US" altLang="zh-CN" sz="2800" b="1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10</a:t>
            </a:r>
            <a:r>
              <a:rPr kumimoji="1" lang="zh-CN" altLang="en-US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存在归约</a:t>
            </a:r>
            <a:r>
              <a:rPr kumimoji="1" lang="en-US" altLang="zh-CN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-</a:t>
            </a:r>
            <a:r>
              <a:rPr kumimoji="1" lang="zh-CN" altLang="en-US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归约冲突</a:t>
            </a:r>
            <a:endParaRPr kumimoji="1" lang="en-US" altLang="zh-CN" sz="2800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r>
              <a:rPr kumimoji="1" lang="zh-CN" altLang="en-US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故不是</a:t>
            </a:r>
            <a:r>
              <a:rPr kumimoji="1" lang="en-US" altLang="zh-CN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LR(0)</a:t>
            </a:r>
            <a:endParaRPr kumimoji="1" lang="zh-CN" altLang="en-US" sz="2800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5" name="标题 1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构造</a:t>
            </a:r>
            <a:r>
              <a:rPr kumimoji="1" lang="en-US" altLang="zh-CN" dirty="0"/>
              <a:t>LR(0)</a:t>
            </a:r>
            <a:r>
              <a:rPr kumimoji="1" lang="zh-CN" altLang="en-US" dirty="0"/>
              <a:t>项目集及识别活前缀</a:t>
            </a:r>
            <a:r>
              <a:rPr kumimoji="1" lang="en-US" altLang="zh-CN" dirty="0"/>
              <a:t>DFA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1" y="42508"/>
            <a:ext cx="10586391" cy="722196"/>
          </a:xfrm>
        </p:spPr>
        <p:txBody>
          <a:bodyPr/>
          <a:lstStyle/>
          <a:p>
            <a:r>
              <a:rPr kumimoji="1" lang="zh-CN" altLang="en-US" dirty="0"/>
              <a:t>冲突解决</a:t>
            </a:r>
            <a:endParaRPr kumimoji="1" lang="zh-CN" altLang="en-US" dirty="0"/>
          </a:p>
        </p:txBody>
      </p:sp>
      <p:sp>
        <p:nvSpPr>
          <p:cNvPr id="4" name="内容占位符 1"/>
          <p:cNvSpPr txBox="1"/>
          <p:nvPr/>
        </p:nvSpPr>
        <p:spPr bwMode="auto">
          <a:xfrm>
            <a:off x="407368" y="1052736"/>
            <a:ext cx="2318932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pitchFamily="-65" charset="-128"/>
              </a:defRPr>
            </a:lvl9pPr>
          </a:lstStyle>
          <a:p>
            <a:pPr marL="0" indent="0" algn="just">
              <a:spcAft>
                <a:spcPts val="0"/>
              </a:spcAft>
              <a:buFont typeface="Times" charset="0"/>
              <a:buNone/>
            </a:pPr>
            <a:r>
              <a:rPr lang="en-US" altLang="zh-CN" sz="2800" kern="100" dirty="0">
                <a:latin typeface="Times New Roman" panose="02020603050405020304" charset="0"/>
              </a:rPr>
              <a:t>[0]S</a:t>
            </a:r>
            <a:r>
              <a:rPr lang="en-US" altLang="zh-CN" sz="2800" kern="0" dirty="0">
                <a:sym typeface="Symbol" panose="05050102010706020507" pitchFamily="18" charset="2"/>
              </a:rPr>
              <a:t></a:t>
            </a:r>
            <a:r>
              <a:rPr lang="en-US" altLang="zh-CN" sz="2800" kern="100" dirty="0">
                <a:latin typeface="Times New Roman" panose="02020603050405020304" charset="0"/>
              </a:rPr>
              <a:t>→ S</a:t>
            </a:r>
            <a:endParaRPr lang="zh-CN" altLang="zh-CN" sz="2000" kern="100" dirty="0">
              <a:latin typeface="Times New Roman" panose="02020603050405020304" charset="0"/>
            </a:endParaRPr>
          </a:p>
          <a:p>
            <a:pPr marL="0" indent="0" algn="just">
              <a:spcAft>
                <a:spcPts val="0"/>
              </a:spcAft>
              <a:buFont typeface="Times" charset="0"/>
              <a:buNone/>
            </a:pPr>
            <a:r>
              <a:rPr lang="en-US" altLang="zh-CN" sz="2800" kern="100" dirty="0">
                <a:latin typeface="Times New Roman" panose="02020603050405020304" charset="0"/>
              </a:rPr>
              <a:t>[1]S → A </a:t>
            </a:r>
            <a:endParaRPr lang="zh-CN" altLang="zh-CN" sz="2000" kern="100" dirty="0">
              <a:latin typeface="Times New Roman" panose="02020603050405020304" charset="0"/>
            </a:endParaRPr>
          </a:p>
          <a:p>
            <a:pPr marL="0" indent="0" algn="just">
              <a:spcAft>
                <a:spcPts val="0"/>
              </a:spcAft>
              <a:buFont typeface="Times" charset="0"/>
              <a:buNone/>
            </a:pPr>
            <a:r>
              <a:rPr lang="en-US" altLang="zh-CN" sz="2800" kern="100" dirty="0">
                <a:latin typeface="Times New Roman" panose="02020603050405020304" charset="0"/>
              </a:rPr>
              <a:t>[2]A → Ab </a:t>
            </a:r>
            <a:endParaRPr lang="en-US" altLang="zh-CN" sz="2800" kern="100" dirty="0">
              <a:latin typeface="Times New Roman" panose="02020603050405020304" charset="0"/>
            </a:endParaRPr>
          </a:p>
          <a:p>
            <a:pPr marL="0" indent="0" algn="just">
              <a:spcAft>
                <a:spcPts val="0"/>
              </a:spcAft>
              <a:buFont typeface="Times" charset="0"/>
              <a:buNone/>
            </a:pPr>
            <a:r>
              <a:rPr lang="en-US" altLang="zh-CN" sz="2800" kern="100" dirty="0">
                <a:latin typeface="Times New Roman" panose="02020603050405020304" charset="0"/>
              </a:rPr>
              <a:t>[3]A</a:t>
            </a:r>
            <a:r>
              <a:rPr lang="zh-CN" altLang="en-US" sz="2800" kern="100" dirty="0">
                <a:latin typeface="Times New Roman" panose="02020603050405020304" charset="0"/>
              </a:rPr>
              <a:t>→</a:t>
            </a:r>
            <a:r>
              <a:rPr lang="en-US" altLang="zh-CN" sz="2800" kern="100" dirty="0">
                <a:latin typeface="Times New Roman" panose="02020603050405020304" charset="0"/>
              </a:rPr>
              <a:t> </a:t>
            </a:r>
            <a:r>
              <a:rPr lang="en-US" altLang="zh-CN" sz="2800" kern="100" dirty="0" err="1">
                <a:latin typeface="Times New Roman" panose="02020603050405020304" charset="0"/>
              </a:rPr>
              <a:t>bBa</a:t>
            </a:r>
            <a:endParaRPr lang="zh-CN" altLang="zh-CN" sz="2000" kern="100" dirty="0">
              <a:latin typeface="Times New Roman" panose="02020603050405020304" charset="0"/>
            </a:endParaRPr>
          </a:p>
          <a:p>
            <a:pPr marL="0" indent="0" algn="just">
              <a:spcAft>
                <a:spcPts val="0"/>
              </a:spcAft>
              <a:buFont typeface="Times" charset="0"/>
              <a:buNone/>
            </a:pPr>
            <a:r>
              <a:rPr lang="en-US" altLang="zh-CN" sz="2800" kern="100" dirty="0">
                <a:latin typeface="Times New Roman" panose="02020603050405020304" charset="0"/>
              </a:rPr>
              <a:t>[4]B → </a:t>
            </a:r>
            <a:r>
              <a:rPr lang="en-US" altLang="zh-CN" sz="2800" kern="100" dirty="0" err="1">
                <a:latin typeface="Times New Roman" panose="02020603050405020304" charset="0"/>
              </a:rPr>
              <a:t>aAc</a:t>
            </a:r>
            <a:r>
              <a:rPr lang="en-US" altLang="zh-CN" sz="2800" kern="100" dirty="0">
                <a:latin typeface="Times New Roman" panose="02020603050405020304" charset="0"/>
              </a:rPr>
              <a:t> </a:t>
            </a:r>
            <a:endParaRPr lang="en-US" altLang="zh-CN" sz="2800" kern="100" dirty="0">
              <a:latin typeface="Times New Roman" panose="02020603050405020304" charset="0"/>
            </a:endParaRPr>
          </a:p>
          <a:p>
            <a:pPr marL="0" indent="0" algn="just">
              <a:spcAft>
                <a:spcPts val="0"/>
              </a:spcAft>
              <a:buFont typeface="Times" charset="0"/>
              <a:buNone/>
            </a:pPr>
            <a:r>
              <a:rPr lang="en-US" altLang="zh-CN" sz="2800" kern="100" dirty="0">
                <a:latin typeface="Times New Roman" panose="02020603050405020304" charset="0"/>
              </a:rPr>
              <a:t>[5]B</a:t>
            </a:r>
            <a:r>
              <a:rPr lang="zh-CN" altLang="en-US" sz="2800" kern="100" dirty="0">
                <a:latin typeface="Times New Roman" panose="02020603050405020304" charset="0"/>
              </a:rPr>
              <a:t> →</a:t>
            </a:r>
            <a:r>
              <a:rPr lang="en-US" altLang="zh-CN" sz="2800" kern="100" dirty="0">
                <a:latin typeface="Times New Roman" panose="02020603050405020304" charset="0"/>
              </a:rPr>
              <a:t> a</a:t>
            </a:r>
            <a:endParaRPr lang="en-US" altLang="zh-CN" sz="2800" kern="100" dirty="0">
              <a:latin typeface="Times New Roman" panose="02020603050405020304" charset="0"/>
            </a:endParaRPr>
          </a:p>
          <a:p>
            <a:pPr marL="0" indent="0" algn="just">
              <a:spcAft>
                <a:spcPts val="0"/>
              </a:spcAft>
              <a:buFont typeface="Times" charset="0"/>
              <a:buNone/>
            </a:pPr>
            <a:r>
              <a:rPr lang="en-US" altLang="zh-CN" sz="2800" kern="100" dirty="0">
                <a:latin typeface="Times New Roman" panose="02020603050405020304" charset="0"/>
              </a:rPr>
              <a:t>[6]B</a:t>
            </a:r>
            <a:r>
              <a:rPr lang="zh-CN" altLang="en-US" sz="2800" kern="100" dirty="0">
                <a:latin typeface="Times New Roman" panose="02020603050405020304" charset="0"/>
              </a:rPr>
              <a:t> →</a:t>
            </a:r>
            <a:r>
              <a:rPr lang="en-US" altLang="zh-CN" sz="2800" kern="100" dirty="0">
                <a:latin typeface="Times New Roman" panose="02020603050405020304" charset="0"/>
              </a:rPr>
              <a:t> </a:t>
            </a:r>
            <a:r>
              <a:rPr lang="en-US" altLang="zh-CN" sz="2800" kern="100" dirty="0" err="1">
                <a:latin typeface="Times New Roman" panose="02020603050405020304" charset="0"/>
              </a:rPr>
              <a:t>aAb</a:t>
            </a:r>
            <a:endParaRPr lang="zh-CN" altLang="zh-CN" sz="2000" kern="100" dirty="0">
              <a:latin typeface="Times New Roman" panose="02020603050405020304" charset="0"/>
            </a:endParaRPr>
          </a:p>
          <a:p>
            <a:pPr marL="0" indent="0">
              <a:buFont typeface="Times" charset="0"/>
              <a:buNone/>
            </a:pPr>
            <a:endParaRPr kumimoji="1" lang="zh-CN" altLang="en-US" sz="2800" kern="0" dirty="0"/>
          </a:p>
        </p:txBody>
      </p:sp>
      <p:sp>
        <p:nvSpPr>
          <p:cNvPr id="5" name="文本框 4"/>
          <p:cNvSpPr txBox="1"/>
          <p:nvPr/>
        </p:nvSpPr>
        <p:spPr>
          <a:xfrm>
            <a:off x="3143672" y="1052736"/>
            <a:ext cx="34275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FOLLOW(S)={$}</a:t>
            </a:r>
            <a:endParaRPr kumimoji="1" lang="en-US" altLang="zh-CN" sz="28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r>
              <a:rPr kumimoji="1" lang="en-US" altLang="zh-CN" sz="28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FOLLOW(A)={$,</a:t>
            </a:r>
            <a:r>
              <a:rPr kumimoji="1" lang="en-US" altLang="zh-CN" sz="28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b,c</a:t>
            </a:r>
            <a:r>
              <a:rPr kumimoji="1" lang="en-US" altLang="zh-CN" sz="28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}</a:t>
            </a:r>
            <a:endParaRPr kumimoji="1" lang="en-US" altLang="zh-CN" sz="28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r>
              <a:rPr kumimoji="1" lang="en-US" altLang="zh-CN" sz="28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FOLLOW(B)={a}</a:t>
            </a:r>
            <a:endParaRPr kumimoji="1" lang="zh-CN" altLang="en-US" sz="28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87688" y="2815880"/>
            <a:ext cx="1656184" cy="1369029"/>
          </a:xfrm>
          <a:prstGeom prst="rect">
            <a:avLst/>
          </a:prstGeom>
          <a:solidFill>
            <a:srgbClr val="FFFF00"/>
          </a:solidFill>
          <a:ln w="12700" cap="sq">
            <a:solidFill>
              <a:schemeClr val="accent3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zh-CN" sz="2400" kern="100" baseline="-25000" dirty="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:</a:t>
            </a:r>
            <a:endParaRPr lang="en-US" altLang="zh-CN" sz="2400" kern="100" baseline="-250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S → A·</a:t>
            </a:r>
            <a:endParaRPr lang="zh-CN" altLang="zh-CN" sz="2400" kern="100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just">
              <a:buNone/>
            </a:pP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A → 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A·b</a:t>
            </a:r>
            <a:endParaRPr lang="en-US" altLang="zh-CN" sz="2400" kern="100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915980" y="2755214"/>
            <a:ext cx="1656184" cy="2621428"/>
          </a:xfrm>
          <a:prstGeom prst="rect">
            <a:avLst/>
          </a:prstGeom>
          <a:solidFill>
            <a:srgbClr val="FFFF00"/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zh-CN" sz="2400" kern="100" baseline="-25000" dirty="0">
                <a:latin typeface="Times New Roman" panose="02020603050405020304" charset="0"/>
                <a:ea typeface="宋体" panose="02010600030101010101" pitchFamily="2" charset="-122"/>
              </a:rPr>
              <a:t>6</a:t>
            </a: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:</a:t>
            </a:r>
            <a:endParaRPr lang="en-US" altLang="zh-CN" sz="2400" kern="100" baseline="-250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just">
              <a:buNone/>
            </a:pPr>
            <a:r>
              <a:rPr lang="en-US" altLang="zh-CN" sz="2400" b="1" kern="100" dirty="0">
                <a:latin typeface="Times New Roman" panose="02020603050405020304" charset="0"/>
                <a:ea typeface="宋体" panose="02010600030101010101" pitchFamily="2" charset="-122"/>
              </a:rPr>
              <a:t>B</a:t>
            </a:r>
            <a:r>
              <a:rPr lang="zh-CN" altLang="en-US" sz="2400" b="1" kern="100" dirty="0">
                <a:latin typeface="Times New Roman" panose="02020603050405020304" charset="0"/>
                <a:ea typeface="宋体" panose="02010600030101010101" pitchFamily="2" charset="-122"/>
              </a:rPr>
              <a:t> → </a:t>
            </a:r>
            <a:r>
              <a:rPr lang="en-US" altLang="zh-CN" sz="2400" b="1" kern="100" dirty="0" err="1">
                <a:latin typeface="Times New Roman" panose="02020603050405020304" charset="0"/>
                <a:ea typeface="宋体" panose="02010600030101010101" pitchFamily="2" charset="-122"/>
              </a:rPr>
              <a:t>a·Ac</a:t>
            </a:r>
            <a:endParaRPr lang="en-US" altLang="zh-CN" sz="2400" b="1" kern="1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just">
              <a:buNone/>
            </a:pP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B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 → 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a·</a:t>
            </a:r>
            <a:endParaRPr lang="en-US" altLang="zh-CN" sz="2400" b="1" kern="100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just">
              <a:buNone/>
            </a:pPr>
            <a:r>
              <a:rPr lang="en-US" altLang="zh-CN" sz="2400" b="1" kern="100" dirty="0">
                <a:latin typeface="Times New Roman" panose="02020603050405020304" charset="0"/>
                <a:ea typeface="宋体" panose="02010600030101010101" pitchFamily="2" charset="-122"/>
              </a:rPr>
              <a:t>B</a:t>
            </a:r>
            <a:r>
              <a:rPr lang="zh-CN" altLang="en-US" sz="2400" b="1" kern="100" dirty="0">
                <a:latin typeface="Times New Roman" panose="02020603050405020304" charset="0"/>
                <a:ea typeface="宋体" panose="02010600030101010101" pitchFamily="2" charset="-122"/>
              </a:rPr>
              <a:t> → </a:t>
            </a:r>
            <a:r>
              <a:rPr lang="en-US" altLang="zh-CN" sz="2400" b="1" kern="100" dirty="0" err="1">
                <a:latin typeface="Times New Roman" panose="02020603050405020304" charset="0"/>
                <a:ea typeface="宋体" panose="02010600030101010101" pitchFamily="2" charset="-122"/>
              </a:rPr>
              <a:t>a·Ab</a:t>
            </a:r>
            <a:endParaRPr lang="en-US" altLang="zh-CN" sz="2400" b="1" kern="1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just">
              <a:buNone/>
            </a:pPr>
            <a:r>
              <a:rPr lang="en-US" altLang="zh-CN" sz="2400" b="1" kern="100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A → ·Ab</a:t>
            </a:r>
            <a:endParaRPr lang="en-US" altLang="zh-CN" sz="2400" b="1" kern="100" dirty="0">
              <a:solidFill>
                <a:schemeClr val="accent2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just">
              <a:buNone/>
            </a:pP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A → ·</a:t>
            </a:r>
            <a:r>
              <a:rPr lang="en-US" altLang="zh-CN" sz="2400" b="1" kern="100" dirty="0" err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bBa</a:t>
            </a:r>
            <a:endParaRPr lang="en-US" altLang="zh-CN" sz="2400" b="1" kern="100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616280" y="2815880"/>
            <a:ext cx="1656184" cy="1404156"/>
          </a:xfrm>
          <a:prstGeom prst="rect">
            <a:avLst/>
          </a:prstGeom>
          <a:solidFill>
            <a:srgbClr val="FFFF00"/>
          </a:solidFill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zh-CN" sz="2400" kern="100" baseline="-25000" dirty="0">
                <a:latin typeface="Times New Roman" panose="02020603050405020304" charset="0"/>
                <a:ea typeface="宋体" panose="02010600030101010101" pitchFamily="2" charset="-122"/>
              </a:rPr>
              <a:t>10</a:t>
            </a: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:</a:t>
            </a:r>
            <a:endParaRPr lang="en-US" altLang="zh-CN" sz="2400" kern="1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just">
              <a:buNone/>
            </a:pP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B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 → </a:t>
            </a:r>
            <a:r>
              <a:rPr lang="en-US" altLang="zh-CN" sz="2400" kern="100" dirty="0" err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aAb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·</a:t>
            </a:r>
            <a:endParaRPr lang="en-US" altLang="zh-CN" sz="2400" kern="100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just">
              <a:buNone/>
            </a:pP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A → Ab·</a:t>
            </a:r>
            <a:endParaRPr lang="en-US" altLang="zh-CN" sz="2400" kern="100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44072" y="1206624"/>
            <a:ext cx="50405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</a:t>
            </a:r>
            <a:r>
              <a:rPr kumimoji="1" lang="en-US" altLang="zh-CN" sz="3200" b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</a:t>
            </a:r>
            <a:r>
              <a:rPr kumimoji="1" lang="zh-CN" alt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,</a:t>
            </a:r>
            <a:r>
              <a:rPr kumimoji="1" lang="zh-CN" alt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</a:t>
            </a:r>
            <a:r>
              <a:rPr kumimoji="1" lang="en-US" altLang="zh-CN" sz="3200" b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6</a:t>
            </a:r>
            <a:r>
              <a:rPr kumimoji="1" lang="zh-CN" alt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，</a:t>
            </a:r>
            <a:r>
              <a:rPr kumimoji="1" lang="en-US" altLang="zh-CN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</a:t>
            </a:r>
            <a:r>
              <a:rPr kumimoji="1" lang="en-US" altLang="zh-CN" sz="3200" b="1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10</a:t>
            </a:r>
            <a:r>
              <a:rPr kumimoji="1" lang="zh-CN" alt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均可以通过</a:t>
            </a:r>
            <a:r>
              <a:rPr kumimoji="1" lang="en-US" altLang="zh-CN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FOLLOW</a:t>
            </a:r>
            <a:r>
              <a:rPr kumimoji="1" lang="zh-CN" alt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集来解决冲突</a:t>
            </a:r>
            <a:endParaRPr kumimoji="1" lang="zh-CN" altLang="en-US" sz="32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SLR(1)</a:t>
            </a:r>
            <a:r>
              <a:rPr kumimoji="1" lang="zh-CN" altLang="en-US" dirty="0"/>
              <a:t>分析表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7329" y="764704"/>
          <a:ext cx="6408711" cy="5943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9481"/>
                <a:gridCol w="769045"/>
                <a:gridCol w="704958"/>
                <a:gridCol w="704958"/>
                <a:gridCol w="704958"/>
                <a:gridCol w="769045"/>
                <a:gridCol w="833133"/>
                <a:gridCol w="833133"/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STATE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ACTION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GOTO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 vMerge="1"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b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c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$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B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s3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acc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s4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r1</a:t>
                      </a:r>
                      <a:endParaRPr lang="zh-CN" alt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s6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r2</a:t>
                      </a:r>
                      <a:endParaRPr lang="zh-CN" alt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r2</a:t>
                      </a:r>
                      <a:endParaRPr lang="zh-CN" alt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r2</a:t>
                      </a:r>
                      <a:endParaRPr lang="zh-CN" alt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s7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6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r5</a:t>
                      </a:r>
                      <a:endParaRPr lang="zh-CN" alt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s3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8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7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r3</a:t>
                      </a:r>
                      <a:endParaRPr lang="zh-CN" alt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r3</a:t>
                      </a:r>
                      <a:endParaRPr lang="zh-CN" alt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r3</a:t>
                      </a:r>
                      <a:endParaRPr lang="zh-CN" alt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8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s10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s9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9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r4</a:t>
                      </a:r>
                      <a:endParaRPr lang="zh-CN" alt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10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r6</a:t>
                      </a:r>
                      <a:endParaRPr lang="zh-CN" alt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r2</a:t>
                      </a:r>
                      <a:endParaRPr lang="zh-CN" alt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r2</a:t>
                      </a:r>
                      <a:endParaRPr lang="zh-CN" alt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r2</a:t>
                      </a:r>
                      <a:endParaRPr lang="zh-CN" alt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内容占位符 1"/>
          <p:cNvSpPr txBox="1"/>
          <p:nvPr/>
        </p:nvSpPr>
        <p:spPr bwMode="auto">
          <a:xfrm>
            <a:off x="8256240" y="1340768"/>
            <a:ext cx="2318932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pitchFamily="-65" charset="-128"/>
              </a:defRPr>
            </a:lvl9pPr>
          </a:lstStyle>
          <a:p>
            <a:pPr marL="0" indent="0" algn="just">
              <a:spcAft>
                <a:spcPts val="0"/>
              </a:spcAft>
              <a:buFont typeface="Times" charset="0"/>
              <a:buNone/>
            </a:pPr>
            <a:r>
              <a:rPr lang="en-US" altLang="zh-CN" sz="2800" kern="100" dirty="0">
                <a:latin typeface="Times New Roman" panose="02020603050405020304" charset="0"/>
              </a:rPr>
              <a:t>[0]S</a:t>
            </a:r>
            <a:r>
              <a:rPr lang="en-US" altLang="zh-CN" sz="2800" kern="0" dirty="0">
                <a:sym typeface="Symbol" panose="05050102010706020507" pitchFamily="18" charset="2"/>
              </a:rPr>
              <a:t></a:t>
            </a:r>
            <a:r>
              <a:rPr lang="en-US" altLang="zh-CN" sz="2800" kern="100" dirty="0">
                <a:latin typeface="Times New Roman" panose="02020603050405020304" charset="0"/>
              </a:rPr>
              <a:t>→ S</a:t>
            </a:r>
            <a:endParaRPr lang="zh-CN" altLang="zh-CN" sz="2000" kern="100" dirty="0">
              <a:latin typeface="Times New Roman" panose="02020603050405020304" charset="0"/>
            </a:endParaRPr>
          </a:p>
          <a:p>
            <a:pPr marL="0" indent="0" algn="just">
              <a:spcAft>
                <a:spcPts val="0"/>
              </a:spcAft>
              <a:buFont typeface="Times" charset="0"/>
              <a:buNone/>
            </a:pPr>
            <a:r>
              <a:rPr lang="en-US" altLang="zh-CN" sz="2800" kern="100" dirty="0">
                <a:latin typeface="Times New Roman" panose="02020603050405020304" charset="0"/>
              </a:rPr>
              <a:t>[1]S → A </a:t>
            </a:r>
            <a:endParaRPr lang="zh-CN" altLang="zh-CN" sz="2000" kern="100" dirty="0">
              <a:latin typeface="Times New Roman" panose="02020603050405020304" charset="0"/>
            </a:endParaRPr>
          </a:p>
          <a:p>
            <a:pPr marL="0" indent="0" algn="just">
              <a:spcAft>
                <a:spcPts val="0"/>
              </a:spcAft>
              <a:buFont typeface="Times" charset="0"/>
              <a:buNone/>
            </a:pPr>
            <a:r>
              <a:rPr lang="en-US" altLang="zh-CN" sz="2800" kern="100" dirty="0">
                <a:latin typeface="Times New Roman" panose="02020603050405020304" charset="0"/>
              </a:rPr>
              <a:t>[2]A → Ab </a:t>
            </a:r>
            <a:endParaRPr lang="en-US" altLang="zh-CN" sz="2800" kern="100" dirty="0">
              <a:latin typeface="Times New Roman" panose="02020603050405020304" charset="0"/>
            </a:endParaRPr>
          </a:p>
          <a:p>
            <a:pPr marL="0" indent="0" algn="just">
              <a:spcAft>
                <a:spcPts val="0"/>
              </a:spcAft>
              <a:buFont typeface="Times" charset="0"/>
              <a:buNone/>
            </a:pPr>
            <a:r>
              <a:rPr lang="en-US" altLang="zh-CN" sz="2800" kern="100" dirty="0">
                <a:latin typeface="Times New Roman" panose="02020603050405020304" charset="0"/>
              </a:rPr>
              <a:t>[3]A</a:t>
            </a:r>
            <a:r>
              <a:rPr lang="zh-CN" altLang="en-US" sz="2800" kern="100" dirty="0">
                <a:latin typeface="Times New Roman" panose="02020603050405020304" charset="0"/>
              </a:rPr>
              <a:t>→</a:t>
            </a:r>
            <a:r>
              <a:rPr lang="en-US" altLang="zh-CN" sz="2800" kern="100" dirty="0">
                <a:latin typeface="Times New Roman" panose="02020603050405020304" charset="0"/>
              </a:rPr>
              <a:t> </a:t>
            </a:r>
            <a:r>
              <a:rPr lang="en-US" altLang="zh-CN" sz="2800" kern="100" dirty="0" err="1">
                <a:latin typeface="Times New Roman" panose="02020603050405020304" charset="0"/>
              </a:rPr>
              <a:t>bBa</a:t>
            </a:r>
            <a:endParaRPr lang="zh-CN" altLang="zh-CN" sz="2000" kern="100" dirty="0">
              <a:latin typeface="Times New Roman" panose="02020603050405020304" charset="0"/>
            </a:endParaRPr>
          </a:p>
          <a:p>
            <a:pPr marL="0" indent="0" algn="just">
              <a:spcAft>
                <a:spcPts val="0"/>
              </a:spcAft>
              <a:buFont typeface="Times" charset="0"/>
              <a:buNone/>
            </a:pPr>
            <a:r>
              <a:rPr lang="en-US" altLang="zh-CN" sz="2800" kern="100" dirty="0">
                <a:latin typeface="Times New Roman" panose="02020603050405020304" charset="0"/>
              </a:rPr>
              <a:t>[4]B → </a:t>
            </a:r>
            <a:r>
              <a:rPr lang="en-US" altLang="zh-CN" sz="2800" kern="100" dirty="0" err="1">
                <a:latin typeface="Times New Roman" panose="02020603050405020304" charset="0"/>
              </a:rPr>
              <a:t>aAc</a:t>
            </a:r>
            <a:r>
              <a:rPr lang="en-US" altLang="zh-CN" sz="2800" kern="100" dirty="0">
                <a:latin typeface="Times New Roman" panose="02020603050405020304" charset="0"/>
              </a:rPr>
              <a:t> </a:t>
            </a:r>
            <a:endParaRPr lang="en-US" altLang="zh-CN" sz="2800" kern="100" dirty="0">
              <a:latin typeface="Times New Roman" panose="02020603050405020304" charset="0"/>
            </a:endParaRPr>
          </a:p>
          <a:p>
            <a:pPr marL="0" indent="0" algn="just">
              <a:spcAft>
                <a:spcPts val="0"/>
              </a:spcAft>
              <a:buFont typeface="Times" charset="0"/>
              <a:buNone/>
            </a:pPr>
            <a:r>
              <a:rPr lang="en-US" altLang="zh-CN" sz="2800" kern="100" dirty="0">
                <a:latin typeface="Times New Roman" panose="02020603050405020304" charset="0"/>
              </a:rPr>
              <a:t>[5]B</a:t>
            </a:r>
            <a:r>
              <a:rPr lang="zh-CN" altLang="en-US" sz="2800" kern="100" dirty="0">
                <a:latin typeface="Times New Roman" panose="02020603050405020304" charset="0"/>
              </a:rPr>
              <a:t> →</a:t>
            </a:r>
            <a:r>
              <a:rPr lang="en-US" altLang="zh-CN" sz="2800" kern="100" dirty="0">
                <a:latin typeface="Times New Roman" panose="02020603050405020304" charset="0"/>
              </a:rPr>
              <a:t> a</a:t>
            </a:r>
            <a:endParaRPr lang="en-US" altLang="zh-CN" sz="2800" kern="100" dirty="0">
              <a:latin typeface="Times New Roman" panose="02020603050405020304" charset="0"/>
            </a:endParaRPr>
          </a:p>
          <a:p>
            <a:pPr marL="0" indent="0" algn="just">
              <a:spcAft>
                <a:spcPts val="0"/>
              </a:spcAft>
              <a:buFont typeface="Times" charset="0"/>
              <a:buNone/>
            </a:pPr>
            <a:r>
              <a:rPr lang="en-US" altLang="zh-CN" sz="2800" kern="100" dirty="0">
                <a:latin typeface="Times New Roman" panose="02020603050405020304" charset="0"/>
              </a:rPr>
              <a:t>[6]B</a:t>
            </a:r>
            <a:r>
              <a:rPr lang="zh-CN" altLang="en-US" sz="2800" kern="100" dirty="0">
                <a:latin typeface="Times New Roman" panose="02020603050405020304" charset="0"/>
              </a:rPr>
              <a:t> →</a:t>
            </a:r>
            <a:r>
              <a:rPr lang="en-US" altLang="zh-CN" sz="2800" kern="100" dirty="0">
                <a:latin typeface="Times New Roman" panose="02020603050405020304" charset="0"/>
              </a:rPr>
              <a:t> </a:t>
            </a:r>
            <a:r>
              <a:rPr lang="en-US" altLang="zh-CN" sz="2800" kern="100" dirty="0" err="1">
                <a:latin typeface="Times New Roman" panose="02020603050405020304" charset="0"/>
              </a:rPr>
              <a:t>aAb</a:t>
            </a:r>
            <a:endParaRPr lang="zh-CN" altLang="zh-CN" sz="2000" kern="100" dirty="0">
              <a:latin typeface="Times New Roman" panose="02020603050405020304" charset="0"/>
            </a:endParaRPr>
          </a:p>
          <a:p>
            <a:pPr marL="0" indent="0">
              <a:buFont typeface="Times" charset="0"/>
              <a:buNone/>
            </a:pPr>
            <a:endParaRPr kumimoji="1" lang="zh-CN" altLang="en-US" sz="2800" kern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540" indent="-25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charset="0"/>
                <a:ea typeface="宋体" panose="02010600030101010101" pitchFamily="2" charset="-122"/>
              </a:rPr>
              <a:t>2. </a:t>
            </a:r>
            <a:r>
              <a:rPr lang="zh-CN" altLang="zh-CN" kern="100" dirty="0">
                <a:latin typeface="Times New Roman" panose="02020603050405020304" charset="0"/>
                <a:ea typeface="宋体" panose="02010600030101010101" pitchFamily="2" charset="-122"/>
              </a:rPr>
              <a:t>拓广文法</a:t>
            </a:r>
            <a:r>
              <a:rPr lang="en-US" altLang="zh-CN" kern="100" dirty="0">
                <a:latin typeface="Times New Roman" panose="02020603050405020304" charset="0"/>
                <a:ea typeface="宋体" panose="02010600030101010101" pitchFamily="2" charset="-122"/>
              </a:rPr>
              <a:t>G[S’]:</a:t>
            </a:r>
            <a:endParaRPr lang="zh-CN" altLang="zh-CN" sz="2400" kern="1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2" indent="0" algn="just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kern="100" dirty="0">
                <a:latin typeface="Times New Roman" panose="02020603050405020304" charset="0"/>
                <a:ea typeface="宋体" panose="02010600030101010101" pitchFamily="2" charset="-122"/>
              </a:rPr>
              <a:t>[1] S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kern="100" dirty="0">
                <a:latin typeface="Times New Roman" panose="02020603050405020304" charset="0"/>
                <a:ea typeface="宋体" panose="02010600030101010101" pitchFamily="2" charset="-122"/>
              </a:rPr>
              <a:t>→ S</a:t>
            </a:r>
            <a:endParaRPr lang="zh-CN" altLang="zh-CN" kern="1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2" indent="0" algn="just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kern="100" dirty="0">
                <a:latin typeface="Times New Roman" panose="02020603050405020304" charset="0"/>
                <a:ea typeface="宋体" panose="02010600030101010101" pitchFamily="2" charset="-122"/>
              </a:rPr>
              <a:t>[2] S → S(S)</a:t>
            </a:r>
            <a:endParaRPr lang="zh-CN" altLang="zh-CN" kern="1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914400" lvl="2" indent="0" algn="just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kern="100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kern="100" dirty="0">
                <a:latin typeface="Times New Roman" panose="02020603050405020304" charset="0"/>
                <a:ea typeface="宋体" panose="02010600030101010101" pitchFamily="2" charset="-122"/>
              </a:rPr>
              <a:t>[3] S → a</a:t>
            </a:r>
            <a:endParaRPr lang="zh-CN" altLang="zh-CN" kern="1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algn="just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zh-CN" sz="2800" kern="100" dirty="0">
                <a:latin typeface="Times New Roman" panose="02020603050405020304" charset="0"/>
                <a:ea typeface="宋体" panose="02010600030101010101" pitchFamily="2" charset="-122"/>
              </a:rPr>
              <a:t>①计算该文法的</a:t>
            </a:r>
            <a:r>
              <a:rPr lang="en-US" altLang="zh-CN" sz="2800" kern="100" dirty="0">
                <a:latin typeface="Times New Roman" panose="02020603050405020304" charset="0"/>
                <a:ea typeface="宋体" panose="02010600030101010101" pitchFamily="2" charset="-122"/>
              </a:rPr>
              <a:t>LR(0)</a:t>
            </a:r>
            <a:r>
              <a:rPr lang="zh-CN" altLang="zh-CN" sz="2800" kern="100" dirty="0">
                <a:latin typeface="Times New Roman" panose="02020603050405020304" charset="0"/>
                <a:ea typeface="宋体" panose="02010600030101010101" pitchFamily="2" charset="-122"/>
              </a:rPr>
              <a:t>项目集规范族，构造识别器所有规范句型活前缀的</a:t>
            </a:r>
            <a:r>
              <a:rPr lang="en-US" altLang="zh-CN" sz="2800" kern="100" dirty="0">
                <a:latin typeface="Times New Roman" panose="02020603050405020304" charset="0"/>
                <a:ea typeface="宋体" panose="02010600030101010101" pitchFamily="2" charset="-122"/>
              </a:rPr>
              <a:t>DFA</a:t>
            </a:r>
            <a:r>
              <a:rPr lang="zh-CN" altLang="zh-CN" sz="2800" kern="100" dirty="0">
                <a:latin typeface="Times New Roman" panose="02020603050405020304" charset="0"/>
                <a:ea typeface="宋体" panose="02010600030101010101" pitchFamily="2" charset="-122"/>
              </a:rPr>
              <a:t>。</a:t>
            </a:r>
            <a:endParaRPr lang="en-US" altLang="zh-CN" sz="2800" kern="1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algn="just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2800" kern="100" dirty="0">
                <a:latin typeface="Times New Roman" panose="02020603050405020304" charset="0"/>
                <a:ea typeface="宋体" panose="02010600030101010101" pitchFamily="2" charset="-122"/>
              </a:rPr>
              <a:t>②</a:t>
            </a:r>
            <a:r>
              <a:rPr lang="zh-CN" altLang="zh-CN" sz="2800" kern="100" dirty="0">
                <a:latin typeface="Times New Roman" panose="02020603050405020304" charset="0"/>
                <a:ea typeface="宋体" panose="02010600030101010101" pitchFamily="2" charset="-122"/>
              </a:rPr>
              <a:t>该文法是</a:t>
            </a:r>
            <a:r>
              <a:rPr lang="en-US" altLang="zh-CN" sz="2800" kern="100" dirty="0">
                <a:latin typeface="Times New Roman" panose="02020603050405020304" charset="0"/>
                <a:ea typeface="宋体" panose="02010600030101010101" pitchFamily="2" charset="-122"/>
              </a:rPr>
              <a:t>LR(0)</a:t>
            </a:r>
            <a:r>
              <a:rPr lang="zh-CN" altLang="zh-CN" sz="2800" kern="100" dirty="0">
                <a:latin typeface="Times New Roman" panose="02020603050405020304" charset="0"/>
                <a:ea typeface="宋体" panose="02010600030101010101" pitchFamily="2" charset="-122"/>
              </a:rPr>
              <a:t>文法吗？ 请说明理由。</a:t>
            </a:r>
            <a:endParaRPr lang="en-US" altLang="zh-CN" sz="2800" kern="1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algn="just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2800" kern="100" dirty="0">
                <a:latin typeface="Times New Roman" panose="02020603050405020304" charset="0"/>
                <a:ea typeface="宋体" panose="02010600030101010101" pitchFamily="2" charset="-122"/>
              </a:rPr>
              <a:t>③</a:t>
            </a:r>
            <a:r>
              <a:rPr lang="zh-CN" altLang="zh-CN" sz="2800" kern="100" dirty="0">
                <a:latin typeface="Times New Roman" panose="02020603050405020304" charset="0"/>
                <a:ea typeface="宋体" panose="02010600030101010101" pitchFamily="2" charset="-122"/>
              </a:rPr>
              <a:t>构造该文法的</a:t>
            </a:r>
            <a:r>
              <a:rPr lang="en-US" altLang="zh-CN" sz="2800" kern="100" dirty="0">
                <a:latin typeface="Times New Roman" panose="02020603050405020304" charset="0"/>
                <a:ea typeface="宋体" panose="02010600030101010101" pitchFamily="2" charset="-122"/>
              </a:rPr>
              <a:t>SLR(1)</a:t>
            </a:r>
            <a:r>
              <a:rPr lang="zh-CN" altLang="zh-CN" sz="2800" kern="100" dirty="0">
                <a:latin typeface="Times New Roman" panose="02020603050405020304" charset="0"/>
                <a:ea typeface="宋体" panose="02010600030101010101" pitchFamily="2" charset="-122"/>
              </a:rPr>
              <a:t>分析表。</a:t>
            </a:r>
            <a:endParaRPr lang="en-US" altLang="zh-CN" sz="2800" kern="1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algn="just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2800" kern="100" dirty="0">
                <a:latin typeface="Times New Roman" panose="02020603050405020304" charset="0"/>
                <a:ea typeface="宋体" panose="02010600030101010101" pitchFamily="2" charset="-122"/>
              </a:rPr>
              <a:t>④</a:t>
            </a:r>
            <a:r>
              <a:rPr lang="zh-CN" altLang="zh-CN" sz="2800" kern="100" dirty="0">
                <a:latin typeface="Times New Roman" panose="02020603050405020304" charset="0"/>
                <a:ea typeface="宋体" panose="02010600030101010101" pitchFamily="2" charset="-122"/>
              </a:rPr>
              <a:t>给出识别句子</a:t>
            </a:r>
            <a:r>
              <a:rPr lang="en-US" altLang="zh-CN" sz="2800" kern="100" dirty="0">
                <a:latin typeface="Times New Roman" panose="02020603050405020304" charset="0"/>
                <a:ea typeface="宋体" panose="02010600030101010101" pitchFamily="2" charset="-122"/>
              </a:rPr>
              <a:t>a(a(a))</a:t>
            </a:r>
            <a:r>
              <a:rPr lang="zh-CN" altLang="zh-CN" sz="2800" kern="100" dirty="0">
                <a:latin typeface="Times New Roman" panose="02020603050405020304" charset="0"/>
                <a:ea typeface="宋体" panose="02010600030101010101" pitchFamily="2" charset="-122"/>
              </a:rPr>
              <a:t>的自底向上分析过程。</a:t>
            </a:r>
            <a:endParaRPr lang="zh-CN" altLang="zh-CN" sz="2800" kern="1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kern="100" dirty="0">
                <a:latin typeface="Times New Roman" panose="02020603050405020304" charset="0"/>
                <a:ea typeface="宋体" panose="02010600030101010101" pitchFamily="2" charset="-122"/>
              </a:rPr>
              <a:t>①</a:t>
            </a:r>
            <a:r>
              <a:rPr lang="zh-CN" altLang="zh-CN" kern="100" dirty="0">
                <a:latin typeface="Times New Roman" panose="02020603050405020304" charset="0"/>
                <a:ea typeface="宋体" panose="02010600030101010101" pitchFamily="2" charset="-122"/>
              </a:rPr>
              <a:t>计算该文法的</a:t>
            </a:r>
            <a:r>
              <a:rPr lang="en-US" altLang="zh-CN" kern="100" dirty="0">
                <a:latin typeface="Times New Roman" panose="02020603050405020304" charset="0"/>
                <a:ea typeface="宋体" panose="02010600030101010101" pitchFamily="2" charset="-122"/>
              </a:rPr>
              <a:t>LR(0)</a:t>
            </a:r>
            <a:r>
              <a:rPr lang="zh-CN" altLang="zh-CN" kern="100" dirty="0">
                <a:latin typeface="Times New Roman" panose="02020603050405020304" charset="0"/>
                <a:ea typeface="宋体" panose="02010600030101010101" pitchFamily="2" charset="-122"/>
              </a:rPr>
              <a:t>项目集规范</a:t>
            </a:r>
            <a:r>
              <a:rPr lang="zh-CN" altLang="en-US" kern="100" dirty="0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lang="en-US" altLang="zh-CN" kern="100" dirty="0">
                <a:latin typeface="Times New Roman" panose="02020603050405020304" charset="0"/>
                <a:ea typeface="宋体" panose="02010600030101010101" pitchFamily="2" charset="-122"/>
              </a:rPr>
              <a:t>DFA</a:t>
            </a:r>
            <a:endParaRPr kumimoji="1"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91465" y="2306930"/>
            <a:ext cx="1656184" cy="1844242"/>
          </a:xfrm>
          <a:prstGeom prst="rect">
            <a:avLst/>
          </a:prstGeom>
          <a:noFill/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zh-CN" sz="2400" kern="100" baseline="-25000" dirty="0">
                <a:latin typeface="Times New Roman" panose="02020603050405020304" charset="0"/>
                <a:ea typeface="宋体" panose="02010600030101010101" pitchFamily="2" charset="-122"/>
              </a:rPr>
              <a:t>0</a:t>
            </a: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:</a:t>
            </a:r>
            <a:endParaRPr lang="en-US" altLang="zh-CN" sz="2400" kern="100" baseline="-250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S</a:t>
            </a:r>
            <a:r>
              <a:rPr lang="en-US" altLang="zh-CN" sz="2400" dirty="0">
                <a:sym typeface="Symbol" panose="05050102010706020507" pitchFamily="18" charset="2"/>
              </a:rPr>
              <a:t></a:t>
            </a: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→ ·S</a:t>
            </a:r>
            <a:endParaRPr lang="zh-CN" altLang="zh-CN" sz="2400" kern="1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S → ·S(S)</a:t>
            </a:r>
            <a:endParaRPr lang="zh-CN" altLang="zh-CN" sz="2400" kern="1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just">
              <a:buNone/>
            </a:pP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S → ·a</a:t>
            </a:r>
            <a:endParaRPr lang="zh-CN" altLang="zh-CN" sz="2400" kern="1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42344" y="1637535"/>
            <a:ext cx="1656184" cy="1368152"/>
          </a:xfrm>
          <a:prstGeom prst="rect">
            <a:avLst/>
          </a:prstGeom>
          <a:solidFill>
            <a:schemeClr val="bg2"/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zh-CN" sz="2400" kern="100" baseline="-25000" dirty="0"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:</a:t>
            </a:r>
            <a:endParaRPr lang="en-US" altLang="zh-CN" sz="2400" kern="100" baseline="-250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S</a:t>
            </a:r>
            <a:r>
              <a:rPr lang="en-US" altLang="zh-CN" sz="2400" dirty="0">
                <a:sym typeface="Symbol" panose="05050102010706020507" pitchFamily="18" charset="2"/>
              </a:rPr>
              <a:t></a:t>
            </a: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→ S·</a:t>
            </a:r>
            <a:endParaRPr lang="en-US" altLang="zh-CN" sz="2400" kern="1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S → S·(S)</a:t>
            </a:r>
            <a:endParaRPr lang="zh-CN" altLang="zh-CN" sz="2400" kern="1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137021" y="3757832"/>
            <a:ext cx="1656184" cy="1217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zh-CN" sz="2400" kern="100" baseline="-25000" dirty="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:</a:t>
            </a:r>
            <a:endParaRPr lang="en-US" altLang="zh-CN" sz="2400" kern="100" baseline="-250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just">
              <a:buNone/>
            </a:pP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S → a·</a:t>
            </a:r>
            <a:endParaRPr lang="zh-CN" altLang="zh-CN" sz="2400" kern="1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cxnSp>
        <p:nvCxnSpPr>
          <p:cNvPr id="8" name="直线箭头连接符 7"/>
          <p:cNvCxnSpPr>
            <a:stCxn id="4" idx="3"/>
            <a:endCxn id="5" idx="1"/>
          </p:cNvCxnSpPr>
          <p:nvPr/>
        </p:nvCxnSpPr>
        <p:spPr bwMode="auto">
          <a:xfrm flipV="1">
            <a:off x="2947649" y="2322271"/>
            <a:ext cx="1094740" cy="90678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2" name="直线箭头连接符 11"/>
          <p:cNvCxnSpPr>
            <a:stCxn id="4" idx="3"/>
            <a:endCxn id="6" idx="1"/>
          </p:cNvCxnSpPr>
          <p:nvPr/>
        </p:nvCxnSpPr>
        <p:spPr bwMode="auto">
          <a:xfrm>
            <a:off x="2947649" y="3229051"/>
            <a:ext cx="1189355" cy="113792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6858908" y="1399490"/>
            <a:ext cx="1656184" cy="1844242"/>
          </a:xfrm>
          <a:prstGeom prst="rect">
            <a:avLst/>
          </a:prstGeom>
          <a:noFill/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zh-CN" sz="2400" kern="100" baseline="-25000" dirty="0">
                <a:latin typeface="Times New Roman" panose="02020603050405020304" charset="0"/>
                <a:ea typeface="宋体" panose="02010600030101010101" pitchFamily="2" charset="-122"/>
              </a:rPr>
              <a:t>3</a:t>
            </a: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:</a:t>
            </a:r>
            <a:endParaRPr lang="en-US" altLang="zh-CN" sz="2400" kern="100" baseline="-250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just">
              <a:buNone/>
            </a:pP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S → S(·S)</a:t>
            </a:r>
            <a:endParaRPr lang="en-US" altLang="zh-CN" sz="2400" kern="1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S → ·S(S)</a:t>
            </a:r>
            <a:endParaRPr lang="zh-CN" altLang="zh-CN" sz="2400" kern="1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just">
              <a:buNone/>
            </a:pP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S → ·a</a:t>
            </a:r>
            <a:endParaRPr lang="zh-CN" altLang="zh-CN" sz="2400" kern="1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6858908" y="3920999"/>
            <a:ext cx="1656184" cy="1340186"/>
          </a:xfrm>
          <a:prstGeom prst="rect">
            <a:avLst/>
          </a:prstGeom>
          <a:noFill/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zh-CN" sz="2400" kern="100" baseline="-25000" dirty="0">
                <a:latin typeface="Times New Roman" panose="02020603050405020304" charset="0"/>
                <a:ea typeface="宋体" panose="02010600030101010101" pitchFamily="2" charset="-122"/>
              </a:rPr>
              <a:t>4</a:t>
            </a: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:</a:t>
            </a:r>
            <a:endParaRPr lang="en-US" altLang="zh-CN" sz="2400" kern="100" baseline="-250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just">
              <a:buNone/>
            </a:pP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S → S(S·)</a:t>
            </a:r>
            <a:endParaRPr lang="en-US" altLang="zh-CN" sz="2400" kern="1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S → S·(S)</a:t>
            </a:r>
            <a:endParaRPr lang="zh-CN" altLang="zh-CN" sz="2400" kern="1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9491241" y="4034621"/>
            <a:ext cx="1656184" cy="11094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sq">
            <a:solidFill>
              <a:srgbClr val="0066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indent="0" algn="just"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zh-CN" sz="2400" kern="100" baseline="-25000" dirty="0">
                <a:latin typeface="Times New Roman" panose="02020603050405020304" charset="0"/>
                <a:ea typeface="宋体" panose="02010600030101010101" pitchFamily="2" charset="-122"/>
              </a:rPr>
              <a:t>5</a:t>
            </a: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:</a:t>
            </a:r>
            <a:endParaRPr lang="en-US" altLang="zh-CN" sz="2400" kern="100" baseline="-250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just">
              <a:buNone/>
            </a:pP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</a:rPr>
              <a:t>S → S(S)·</a:t>
            </a:r>
            <a:endParaRPr lang="en-US" altLang="zh-CN" sz="2400" kern="1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cxnSp>
        <p:nvCxnSpPr>
          <p:cNvPr id="19" name="直线箭头连接符 18"/>
          <p:cNvCxnSpPr>
            <a:stCxn id="5" idx="3"/>
            <a:endCxn id="15" idx="1"/>
          </p:cNvCxnSpPr>
          <p:nvPr/>
        </p:nvCxnSpPr>
        <p:spPr bwMode="auto">
          <a:xfrm flipV="1">
            <a:off x="5698528" y="2321611"/>
            <a:ext cx="1160145" cy="635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1" name="直线箭头连接符 20"/>
          <p:cNvCxnSpPr>
            <a:stCxn id="15" idx="1"/>
            <a:endCxn id="6" idx="3"/>
          </p:cNvCxnSpPr>
          <p:nvPr/>
        </p:nvCxnSpPr>
        <p:spPr bwMode="auto">
          <a:xfrm flipH="1">
            <a:off x="5793378" y="2321611"/>
            <a:ext cx="1065530" cy="2045335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1" name="直线箭头连接符 30"/>
          <p:cNvCxnSpPr>
            <a:stCxn id="16" idx="3"/>
            <a:endCxn id="17" idx="1"/>
          </p:cNvCxnSpPr>
          <p:nvPr/>
        </p:nvCxnSpPr>
        <p:spPr bwMode="auto">
          <a:xfrm flipV="1">
            <a:off x="8514457" y="4589822"/>
            <a:ext cx="976630" cy="1905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3" name="直线箭头连接符 32"/>
          <p:cNvCxnSpPr/>
          <p:nvPr/>
        </p:nvCxnSpPr>
        <p:spPr bwMode="auto">
          <a:xfrm>
            <a:off x="7210696" y="3229051"/>
            <a:ext cx="0" cy="698756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41" name="文本框 40"/>
          <p:cNvSpPr txBox="1"/>
          <p:nvPr/>
        </p:nvSpPr>
        <p:spPr>
          <a:xfrm>
            <a:off x="3394272" y="2278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</a:t>
            </a:r>
            <a:endParaRPr kumimoji="1" lang="zh-CN" altLang="en-US" sz="18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249579" y="34423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</a:t>
            </a:r>
            <a:endParaRPr kumimoji="1" lang="zh-CN" altLang="en-US" sz="18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433625" y="344843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</a:t>
            </a:r>
            <a:endParaRPr kumimoji="1" lang="zh-CN" altLang="en-US" sz="18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000246" y="325771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</a:t>
            </a:r>
            <a:endParaRPr kumimoji="1" lang="zh-CN" altLang="en-US" sz="18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135089" y="185702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(</a:t>
            </a:r>
            <a:endParaRPr kumimoji="1" lang="zh-CN" altLang="en-US" sz="18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8" name="直线箭头连接符 47"/>
          <p:cNvCxnSpPr/>
          <p:nvPr/>
        </p:nvCxnSpPr>
        <p:spPr bwMode="auto">
          <a:xfrm flipV="1">
            <a:off x="8002784" y="3229051"/>
            <a:ext cx="0" cy="698756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49" name="文本框 48"/>
          <p:cNvSpPr txBox="1"/>
          <p:nvPr/>
        </p:nvSpPr>
        <p:spPr>
          <a:xfrm>
            <a:off x="8011570" y="33885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(</a:t>
            </a:r>
            <a:endParaRPr kumimoji="1" lang="zh-CN" altLang="en-US" sz="18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813468" y="413054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)</a:t>
            </a:r>
            <a:endParaRPr kumimoji="1" lang="zh-CN" altLang="en-US" sz="18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68170" y="5678805"/>
            <a:ext cx="42525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** I</a:t>
            </a:r>
            <a:r>
              <a:rPr lang="en-US" altLang="zh-CN" sz="2400" kern="100" baseline="-25000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 kern="100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存在冲突，不</a:t>
            </a:r>
            <a:r>
              <a:rPr lang="zh-CN" altLang="zh-CN" sz="2400" kern="100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是</a:t>
            </a:r>
            <a:r>
              <a:rPr lang="en-US" altLang="zh-CN" sz="2400" kern="100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LR(0)</a:t>
            </a:r>
            <a:r>
              <a:rPr lang="zh-CN" altLang="zh-CN" sz="2400" kern="100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文法</a:t>
            </a:r>
            <a:endParaRPr lang="zh-CN" alt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15" grpId="0" bldLvl="0" animBg="1"/>
      <p:bldP spid="16" grpId="0" bldLvl="0" animBg="1"/>
      <p:bldP spid="1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③</a:t>
            </a:r>
            <a:r>
              <a:rPr kumimoji="1" lang="en-US" altLang="zh-CN" dirty="0"/>
              <a:t>SLR(1)</a:t>
            </a:r>
            <a:r>
              <a:rPr kumimoji="1" lang="zh-CN" altLang="en-US" dirty="0"/>
              <a:t>分析表</a:t>
            </a:r>
            <a:endParaRPr kumimoji="1" lang="zh-CN" altLang="en-US" dirty="0"/>
          </a:p>
        </p:txBody>
      </p:sp>
      <p:graphicFrame>
        <p:nvGraphicFramePr>
          <p:cNvPr id="4" name="Group 419"/>
          <p:cNvGraphicFramePr>
            <a:graphicFrameLocks noGrp="1"/>
          </p:cNvGraphicFramePr>
          <p:nvPr/>
        </p:nvGraphicFramePr>
        <p:xfrm>
          <a:off x="838201" y="1340768"/>
          <a:ext cx="5372039" cy="3291696"/>
        </p:xfrm>
        <a:graphic>
          <a:graphicData uri="http://schemas.openxmlformats.org/drawingml/2006/table">
            <a:tbl>
              <a:tblPr/>
              <a:tblGrid>
                <a:gridCol w="740182"/>
                <a:gridCol w="736918"/>
                <a:gridCol w="845923"/>
                <a:gridCol w="951664"/>
                <a:gridCol w="1002915"/>
                <a:gridCol w="1094437"/>
              </a:tblGrid>
              <a:tr h="45717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状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态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ACTION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GOTO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7176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(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$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s3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acc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r3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r3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r3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s2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s3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s5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r2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r2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r2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896200" y="1245647"/>
            <a:ext cx="41764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just">
              <a:spcAft>
                <a:spcPts val="0"/>
              </a:spcAft>
              <a:buNone/>
            </a:pPr>
            <a:r>
              <a:rPr lang="en-US" altLang="zh-CN" sz="3600" kern="100" dirty="0">
                <a:latin typeface="Times New Roman" panose="02020603050405020304" charset="0"/>
              </a:rPr>
              <a:t>[1] S</a:t>
            </a:r>
            <a:r>
              <a:rPr lang="en-US" altLang="zh-CN" sz="3600" dirty="0">
                <a:sym typeface="Symbol" panose="05050102010706020507" pitchFamily="18" charset="2"/>
              </a:rPr>
              <a:t></a:t>
            </a:r>
            <a:r>
              <a:rPr lang="en-US" altLang="zh-CN" sz="3600" kern="100" dirty="0">
                <a:latin typeface="Times New Roman" panose="02020603050405020304" charset="0"/>
              </a:rPr>
              <a:t>→ S</a:t>
            </a:r>
            <a:endParaRPr lang="zh-CN" altLang="zh-CN" sz="3600" kern="100" dirty="0">
              <a:latin typeface="Times New Roman" panose="02020603050405020304" charset="0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en-US" altLang="zh-CN" sz="3600" kern="100" dirty="0">
                <a:latin typeface="Times New Roman" panose="02020603050405020304" charset="0"/>
              </a:rPr>
              <a:t>[2] S → S(S)</a:t>
            </a:r>
            <a:endParaRPr lang="zh-CN" altLang="zh-CN" sz="3600" kern="100" dirty="0">
              <a:latin typeface="Times New Roman" panose="02020603050405020304" charset="0"/>
            </a:endParaRPr>
          </a:p>
          <a:p>
            <a:pPr algn="just"/>
            <a:r>
              <a:rPr lang="en-US" altLang="zh-CN" sz="3600" kern="100" dirty="0">
                <a:latin typeface="Times New Roman" panose="02020603050405020304" charset="0"/>
              </a:rPr>
              <a:t>[3] S → a</a:t>
            </a:r>
            <a:endParaRPr lang="zh-CN" altLang="zh-CN" sz="3600" kern="100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④   </a:t>
            </a:r>
            <a:r>
              <a:rPr kumimoji="1" lang="en-US" altLang="zh-CN" dirty="0"/>
              <a:t>a(a(a))</a:t>
            </a:r>
            <a:r>
              <a:rPr kumimoji="1" lang="zh-CN" altLang="en-US" dirty="0"/>
              <a:t>的分析过程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9336" y="833968"/>
          <a:ext cx="6840537" cy="5547360"/>
        </p:xfrm>
        <a:graphic>
          <a:graphicData uri="http://schemas.openxmlformats.org/drawingml/2006/table">
            <a:tbl>
              <a:tblPr firstRow="1" bandRow="1"/>
              <a:tblGrid>
                <a:gridCol w="792060"/>
                <a:gridCol w="2592316"/>
                <a:gridCol w="1151980"/>
                <a:gridCol w="1224096"/>
                <a:gridCol w="1080085"/>
              </a:tblGrid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步骤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栈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输入串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ACTION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GOTO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/>
                    </a:solidFill>
                  </a:tcPr>
                </a:tc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r"/>
                      <a:r>
                        <a:rPr kumimoji="1" lang="en-US" altLang="zh-CN" sz="20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a(a(a))$</a:t>
                      </a:r>
                      <a:endParaRPr lang="zh-CN" altLang="en-US" sz="200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s2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</a:t>
                      </a:r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(a(a))$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r3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</a:t>
                      </a:r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r"/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(a(a))$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s3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</a:t>
                      </a:r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(</a:t>
                      </a:r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a(a))$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s2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</a:t>
                      </a:r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(</a:t>
                      </a:r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</a:t>
                      </a:r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r"/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(a))$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r3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6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</a:t>
                      </a:r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(</a:t>
                      </a:r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</a:t>
                      </a:r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r"/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(a))$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s3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7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</a:t>
                      </a:r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(</a:t>
                      </a:r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</a:t>
                      </a:r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(</a:t>
                      </a:r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r"/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a))$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s2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8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</a:t>
                      </a:r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(</a:t>
                      </a:r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</a:t>
                      </a:r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(</a:t>
                      </a:r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</a:t>
                      </a:r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r"/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))$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r3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9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r>
                        <a:rPr lang="zh-CN" altLang="en-US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</a:t>
                      </a:r>
                      <a:r>
                        <a:rPr lang="zh-CN" altLang="en-US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r>
                        <a:rPr lang="zh-CN" altLang="en-US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(</a:t>
                      </a:r>
                      <a:r>
                        <a:rPr lang="zh-CN" altLang="en-US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r>
                        <a:rPr lang="zh-CN" altLang="en-US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</a:t>
                      </a:r>
                      <a:r>
                        <a:rPr lang="zh-CN" altLang="en-US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r>
                        <a:rPr lang="zh-CN" altLang="en-US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(</a:t>
                      </a:r>
                      <a:r>
                        <a:rPr lang="zh-CN" altLang="en-US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r>
                        <a:rPr lang="zh-CN" altLang="en-US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</a:t>
                      </a:r>
                      <a:r>
                        <a:rPr lang="zh-CN" altLang="en-US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r"/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))$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s5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10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r>
                        <a:rPr lang="zh-CN" altLang="en-US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</a:t>
                      </a:r>
                      <a:r>
                        <a:rPr lang="zh-CN" altLang="en-US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r>
                        <a:rPr lang="zh-CN" altLang="en-US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(</a:t>
                      </a:r>
                      <a:r>
                        <a:rPr lang="zh-CN" altLang="en-US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r>
                        <a:rPr lang="zh-CN" altLang="en-US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</a:t>
                      </a:r>
                      <a:r>
                        <a:rPr lang="zh-CN" altLang="en-US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r>
                        <a:rPr lang="zh-CN" altLang="en-US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(</a:t>
                      </a:r>
                      <a:r>
                        <a:rPr lang="zh-CN" altLang="en-US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r>
                        <a:rPr lang="zh-CN" altLang="en-US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</a:t>
                      </a:r>
                      <a:r>
                        <a:rPr lang="zh-CN" altLang="en-US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r>
                        <a:rPr lang="zh-CN" altLang="en-US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)</a:t>
                      </a:r>
                      <a:r>
                        <a:rPr lang="zh-CN" altLang="en-US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r"/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)$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r2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11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</a:t>
                      </a:r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(</a:t>
                      </a:r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</a:t>
                      </a:r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r"/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)$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s5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r>
                        <a:rPr lang="zh-CN" altLang="en-US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</a:t>
                      </a:r>
                      <a:r>
                        <a:rPr lang="zh-CN" altLang="en-US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r>
                        <a:rPr lang="zh-CN" altLang="en-US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(</a:t>
                      </a:r>
                      <a:r>
                        <a:rPr lang="zh-CN" altLang="en-US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r>
                        <a:rPr lang="zh-CN" altLang="en-US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</a:t>
                      </a:r>
                      <a:r>
                        <a:rPr lang="zh-CN" altLang="en-US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r>
                        <a:rPr lang="zh-CN" altLang="en-US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)</a:t>
                      </a:r>
                      <a:r>
                        <a:rPr lang="zh-CN" altLang="en-US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baseline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r"/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$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r2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</a:tr>
              <a:tr h="2832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13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S</a:t>
                      </a:r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r"/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$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acc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419"/>
          <p:cNvGraphicFramePr>
            <a:graphicFrameLocks noGrp="1"/>
          </p:cNvGraphicFramePr>
          <p:nvPr/>
        </p:nvGraphicFramePr>
        <p:xfrm>
          <a:off x="7536160" y="822409"/>
          <a:ext cx="3528391" cy="3291696"/>
        </p:xfrm>
        <a:graphic>
          <a:graphicData uri="http://schemas.openxmlformats.org/drawingml/2006/table">
            <a:tbl>
              <a:tblPr/>
              <a:tblGrid>
                <a:gridCol w="461655"/>
                <a:gridCol w="459620"/>
                <a:gridCol w="527608"/>
                <a:gridCol w="593560"/>
                <a:gridCol w="625525"/>
                <a:gridCol w="860423"/>
              </a:tblGrid>
              <a:tr h="45717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状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态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ACTION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GOTO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7176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(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$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s3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acc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r3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r3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r3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s2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s3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s5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62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r2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r2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r2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主题6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anose="020B0602030504020204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anose="020B0602030504020204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第五章 语法制导翻译2017</Template>
  <TotalTime>0</TotalTime>
  <Words>2837</Words>
  <Application>WPS 演示</Application>
  <PresentationFormat>宽屏</PresentationFormat>
  <Paragraphs>1036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Lucida Sans</vt:lpstr>
      <vt:lpstr>Times New Roman</vt:lpstr>
      <vt:lpstr>华文新魏</vt:lpstr>
      <vt:lpstr>MS PGothic</vt:lpstr>
      <vt:lpstr>Times</vt:lpstr>
      <vt:lpstr>Symbol</vt:lpstr>
      <vt:lpstr>Calibri</vt:lpstr>
      <vt:lpstr>微软雅黑</vt:lpstr>
      <vt:lpstr>Arial Unicode MS</vt:lpstr>
      <vt:lpstr>等线</vt:lpstr>
      <vt:lpstr>主题6</vt:lpstr>
      <vt:lpstr>作业4(自底向上分析)</vt:lpstr>
      <vt:lpstr>PowerPoint 演示文稿</vt:lpstr>
      <vt:lpstr>构造LR(0)项目集及识别活前缀DFA</vt:lpstr>
      <vt:lpstr>冲突解决</vt:lpstr>
      <vt:lpstr>SLR(1)分析表</vt:lpstr>
      <vt:lpstr>PowerPoint 演示文稿</vt:lpstr>
      <vt:lpstr>①计算该文法的LR(0)项目集规范，DFA</vt:lpstr>
      <vt:lpstr>③SLR(1)分析表</vt:lpstr>
      <vt:lpstr>④   a(a(a))的分析过程</vt:lpstr>
      <vt:lpstr>PowerPoint 演示文稿</vt:lpstr>
      <vt:lpstr>求解LR(0)项目规范族</vt:lpstr>
      <vt:lpstr>SLR(1)分析表</vt:lpstr>
      <vt:lpstr>101.110$分析过程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作业3(自顶向下分析) 答案</dc:title>
  <dc:creator>HUANG Xiaoxi</dc:creator>
  <cp:lastModifiedBy>阿普</cp:lastModifiedBy>
  <cp:revision>62</cp:revision>
  <cp:lastPrinted>2017-12-03T10:59:00Z</cp:lastPrinted>
  <dcterms:created xsi:type="dcterms:W3CDTF">2014-04-03T05:39:00Z</dcterms:created>
  <dcterms:modified xsi:type="dcterms:W3CDTF">2020-04-20T00:46:34Z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