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tiff" ContentType="image/tiff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"/>
  </p:notesMasterIdLst>
  <p:handoutMasterIdLst>
    <p:handoutMasterId r:id="rId48"/>
  </p:handoutMasterIdLst>
  <p:sldIdLst>
    <p:sldId id="384" r:id="rId3"/>
    <p:sldId id="613" r:id="rId5"/>
    <p:sldId id="660" r:id="rId6"/>
    <p:sldId id="614" r:id="rId7"/>
    <p:sldId id="615" r:id="rId8"/>
    <p:sldId id="616" r:id="rId9"/>
    <p:sldId id="617" r:id="rId10"/>
    <p:sldId id="618" r:id="rId11"/>
    <p:sldId id="619" r:id="rId12"/>
    <p:sldId id="620" r:id="rId13"/>
    <p:sldId id="621" r:id="rId14"/>
    <p:sldId id="622" r:id="rId15"/>
    <p:sldId id="623" r:id="rId16"/>
    <p:sldId id="624" r:id="rId17"/>
    <p:sldId id="625" r:id="rId18"/>
    <p:sldId id="626" r:id="rId19"/>
    <p:sldId id="627" r:id="rId20"/>
    <p:sldId id="628" r:id="rId21"/>
    <p:sldId id="629" r:id="rId22"/>
    <p:sldId id="630" r:id="rId23"/>
    <p:sldId id="631" r:id="rId24"/>
    <p:sldId id="634" r:id="rId25"/>
    <p:sldId id="635" r:id="rId26"/>
    <p:sldId id="636" r:id="rId27"/>
    <p:sldId id="637" r:id="rId28"/>
    <p:sldId id="638" r:id="rId29"/>
    <p:sldId id="639" r:id="rId30"/>
    <p:sldId id="640" r:id="rId31"/>
    <p:sldId id="641" r:id="rId32"/>
    <p:sldId id="646" r:id="rId33"/>
    <p:sldId id="647" r:id="rId34"/>
    <p:sldId id="648" r:id="rId35"/>
    <p:sldId id="649" r:id="rId36"/>
    <p:sldId id="650" r:id="rId37"/>
    <p:sldId id="651" r:id="rId38"/>
    <p:sldId id="708" r:id="rId39"/>
    <p:sldId id="652" r:id="rId40"/>
    <p:sldId id="653" r:id="rId41"/>
    <p:sldId id="654" r:id="rId42"/>
    <p:sldId id="655" r:id="rId43"/>
    <p:sldId id="656" r:id="rId44"/>
    <p:sldId id="657" r:id="rId45"/>
    <p:sldId id="658" r:id="rId46"/>
    <p:sldId id="612" r:id="rId47"/>
  </p:sldIdLst>
  <p:sldSz cx="12192000" cy="6858000"/>
  <p:notesSz cx="6845300" cy="939609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anose="020B0602030504020204" charset="0"/>
        <a:ea typeface="MS PGothic" panose="020B0600070205080204" charset="-128"/>
        <a:cs typeface="MS PGothic" panose="020B0600070205080204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anose="020B0602030504020204" charset="0"/>
        <a:ea typeface="MS PGothic" panose="020B0600070205080204" charset="-128"/>
        <a:cs typeface="MS PGothic" panose="020B0600070205080204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anose="020B0602030504020204" charset="0"/>
        <a:ea typeface="MS PGothic" panose="020B0600070205080204" charset="-128"/>
        <a:cs typeface="MS PGothic" panose="020B0600070205080204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anose="020B0602030504020204" charset="0"/>
        <a:ea typeface="MS PGothic" panose="020B0600070205080204" charset="-128"/>
        <a:cs typeface="MS PGothic" panose="020B0600070205080204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anose="020B0602030504020204" charset="0"/>
        <a:ea typeface="MS PGothic" panose="020B0600070205080204" charset="-128"/>
        <a:cs typeface="MS PGothic" panose="020B0600070205080204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panose="020B0602030504020204" charset="0"/>
        <a:ea typeface="MS PGothic" panose="020B0600070205080204" charset="-128"/>
        <a:cs typeface="MS PGothic" panose="020B0600070205080204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panose="020B0602030504020204" charset="0"/>
        <a:ea typeface="MS PGothic" panose="020B0600070205080204" charset="-128"/>
        <a:cs typeface="MS PGothic" panose="020B0600070205080204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panose="020B0602030504020204" charset="0"/>
        <a:ea typeface="MS PGothic" panose="020B0600070205080204" charset="-128"/>
        <a:cs typeface="MS PGothic" panose="020B0600070205080204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panose="020B0602030504020204" charset="0"/>
        <a:ea typeface="MS PGothic" panose="020B0600070205080204" charset="-128"/>
        <a:cs typeface="MS PGothic" panose="020B0600070205080204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99"/>
    <a:srgbClr val="FFFFCC"/>
    <a:srgbClr val="0000CC"/>
    <a:srgbClr val="DEF1DE"/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57" autoAdjust="0"/>
    <p:restoredTop sz="93068" autoAdjust="0"/>
  </p:normalViewPr>
  <p:slideViewPr>
    <p:cSldViewPr>
      <p:cViewPr varScale="1">
        <p:scale>
          <a:sx n="92" d="100"/>
          <a:sy n="92" d="100"/>
        </p:scale>
        <p:origin x="648" y="168"/>
      </p:cViewPr>
      <p:guideLst>
        <p:guide orient="horz" pos="2192"/>
        <p:guide pos="3840"/>
      </p:guideLst>
    </p:cSldViewPr>
  </p:slideViewPr>
  <p:outlineViewPr>
    <p:cViewPr>
      <p:scale>
        <a:sx n="33" d="100"/>
        <a:sy n="33" d="100"/>
      </p:scale>
      <p:origin x="0" y="98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3003"/>
        <p:guide pos="215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2.xml"/><Relationship Id="rId49" Type="http://schemas.openxmlformats.org/officeDocument/2006/relationships/presProps" Target="presProps.xml"/><Relationship Id="rId48" Type="http://schemas.openxmlformats.org/officeDocument/2006/relationships/handoutMaster" Target="handoutMasters/handoutMaster1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Tahoma" panose="020B060403050404020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Tahoma" panose="020B060403050404020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charset="0"/>
              </a:defRPr>
            </a:lvl1pPr>
          </a:lstStyle>
          <a:p>
            <a:fld id="{8A029216-D615-3945-A1F3-D96FC886DA62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MS PGothic" panose="020B060007020508020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Gothic" panose="020B060007020508020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charset="0"/>
                <a:ea typeface="MS PGothic" panose="020B060007020508020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charset="0"/>
                <a:ea typeface="MS PGothic" panose="020B060007020508020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charset="0"/>
                <a:ea typeface="MS PGothic" panose="020B060007020508020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charset="0"/>
                <a:ea typeface="MS PGothic" panose="020B060007020508020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charset="0"/>
                <a:ea typeface="MS PGothic" panose="020B060007020508020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charset="0"/>
                <a:ea typeface="MS PGothic" panose="020B060007020508020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charset="0"/>
                <a:ea typeface="MS PGothic" panose="020B060007020508020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charset="0"/>
                <a:ea typeface="MS PGothic" panose="020B0600070205080204" charset="-128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257" y="3610496"/>
            <a:ext cx="3144548" cy="30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11957" y="457202"/>
            <a:ext cx="6480043" cy="1731963"/>
          </a:xfrm>
        </p:spPr>
        <p:txBody>
          <a:bodyPr/>
          <a:lstStyle>
            <a:lvl1pPr algn="ctr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11958" y="2492896"/>
            <a:ext cx="6480047" cy="2235200"/>
          </a:xfrm>
        </p:spPr>
        <p:txBody>
          <a:bodyPr/>
          <a:lstStyle>
            <a:lvl1pPr marL="0" indent="0" algn="r">
              <a:spcBef>
                <a:spcPts val="900"/>
              </a:spcBef>
              <a:buFont typeface="Times" charset="0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5711957" y="2316482"/>
            <a:ext cx="6480048" cy="45719"/>
          </a:xfrm>
          <a:prstGeom prst="rect">
            <a:avLst/>
          </a:prstGeom>
          <a:gradFill flip="none" rotWithShape="1">
            <a:gsLst>
              <a:gs pos="0">
                <a:srgbClr val="03D4A8"/>
              </a:gs>
              <a:gs pos="86253">
                <a:srgbClr val="0060C0"/>
              </a:gs>
              <a:gs pos="74590">
                <a:srgbClr val="0063C0"/>
              </a:gs>
              <a:gs pos="59985">
                <a:srgbClr val="0067C0"/>
              </a:gs>
              <a:gs pos="44191">
                <a:srgbClr val="006BC0"/>
              </a:gs>
              <a:gs pos="35030">
                <a:srgbClr val="006EC0"/>
              </a:gs>
              <a:gs pos="16668">
                <a:srgbClr val="13ABD2"/>
              </a:gs>
              <a:gs pos="9000">
                <a:srgbClr val="21D6E0"/>
              </a:gs>
              <a:gs pos="27000">
                <a:srgbClr val="0070C0"/>
              </a:gs>
              <a:gs pos="100000">
                <a:srgbClr val="005CBF"/>
              </a:gs>
            </a:gsLst>
            <a:lin ang="5400000" scaled="0"/>
            <a:tileRect r="-100000" b="-100000"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50800" dist="50800" dir="5400000" algn="ctr" rotWithShape="0">
              <a:srgbClr val="00B0F0">
                <a:alpha val="97000"/>
              </a:srgbClr>
            </a:outerShdw>
          </a:effec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anose="020B060203050402020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0" y="620688"/>
            <a:ext cx="5549900" cy="5471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152400"/>
            <a:ext cx="10871201" cy="609600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6" y="381000"/>
            <a:ext cx="2819399" cy="5867400"/>
          </a:xfrm>
        </p:spPr>
        <p:txBody>
          <a:bodyPr vert="eaVert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1" y="381000"/>
            <a:ext cx="8255000" cy="5867400"/>
          </a:xfrm>
        </p:spPr>
        <p:txBody>
          <a:bodyPr vert="eaVert"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17526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1" y="40767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12800" y="73856"/>
            <a:ext cx="9956800" cy="611945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0"/>
            <a:ext cx="9956800" cy="685800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1" y="914400"/>
            <a:ext cx="9144000" cy="5334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908801" y="6273800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1" y="62738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570037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22098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570037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22098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12800" y="152400"/>
            <a:ext cx="9956800" cy="5334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17526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1" y="40767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128001" y="6273800"/>
            <a:ext cx="2641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1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9956800" cy="609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570037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22098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570037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22098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28801" y="228600"/>
            <a:ext cx="9956800" cy="990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884019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496" y="3175034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2081" y="0"/>
            <a:ext cx="9956800" cy="764704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570037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22098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570037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22098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28801" y="228600"/>
            <a:ext cx="9956800" cy="990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4978400"/>
          </a:xfrm>
        </p:spPr>
        <p:txBody>
          <a:bodyPr/>
          <a:lstStyle>
            <a:lvl1pPr>
              <a:defRPr sz="320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defRPr>
            </a:lvl1pPr>
            <a:lvl2pPr>
              <a:defRPr sz="280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defRPr>
            </a:lvl2pPr>
            <a:lvl3pPr>
              <a:defRPr sz="280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defRPr>
            </a:lvl3pPr>
            <a:lvl4pPr>
              <a:defRPr sz="240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defRPr>
            </a:lvl4pPr>
            <a:lvl5pPr>
              <a:defRPr sz="240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9144001" y="6320656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43339" y="6356176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327915" y="6356176"/>
            <a:ext cx="2641600" cy="457200"/>
          </a:xfrm>
        </p:spPr>
        <p:txBody>
          <a:bodyPr anchor="ctr" anchorCtr="0"/>
          <a:lstStyle>
            <a:lvl1pPr algn="ctr"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39417" y="42508"/>
            <a:ext cx="10946184" cy="722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defRPr sz="400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17526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1" y="40767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28801" y="152400"/>
            <a:ext cx="9956800" cy="990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036638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16764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036638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16764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17600" y="76200"/>
            <a:ext cx="9956800" cy="6858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990600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3505200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016000" y="76200"/>
            <a:ext cx="9956800" cy="6858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570037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22098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570037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22098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28801" y="228600"/>
            <a:ext cx="9956800" cy="990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17526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1" y="40767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28801" y="152400"/>
            <a:ext cx="9956800" cy="990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3200" b="1" cap="all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latin typeface="+mn-ea"/>
                <a:ea typeface="+mn-e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 anchor="ctr" anchorCtr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2" y="76200"/>
            <a:ext cx="9056045" cy="685800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990600"/>
            <a:ext cx="5080000" cy="5105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9601" y="990600"/>
            <a:ext cx="5080000" cy="5105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128001" y="6273800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56003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570037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22098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570037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22098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79509" y="218728"/>
            <a:ext cx="9956800" cy="762000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624"/>
            <a:ext cx="10363200" cy="61798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5" y="1905002"/>
            <a:ext cx="4011084" cy="1162051"/>
          </a:xfrm>
        </p:spPr>
        <p:txBody>
          <a:bodyPr/>
          <a:lstStyle>
            <a:lvl1pPr algn="l">
              <a:defRPr sz="2000" b="1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41" y="273055"/>
            <a:ext cx="6815665" cy="5853113"/>
          </a:xfrm>
        </p:spPr>
        <p:txBody>
          <a:bodyPr/>
          <a:lstStyle>
            <a:lvl1pPr>
              <a:defRPr sz="3200">
                <a:latin typeface="+mn-ea"/>
                <a:ea typeface="+mn-ea"/>
              </a:defRPr>
            </a:lvl1pPr>
            <a:lvl2pPr>
              <a:defRPr sz="28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20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7" y="3124203"/>
            <a:ext cx="4011084" cy="3001964"/>
          </a:xfrm>
        </p:spPr>
        <p:txBody>
          <a:bodyPr/>
          <a:lstStyle>
            <a:lvl1pPr marL="0" indent="0">
              <a:buNone/>
              <a:defRPr sz="1400">
                <a:latin typeface="+mn-ea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2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0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9" Type="http://schemas.openxmlformats.org/officeDocument/2006/relationships/image" Target="../media/image2.emf"/><Relationship Id="rId28" Type="http://schemas.microsoft.com/office/2007/relationships/hdphoto" Target="../media/image6.wdp"/><Relationship Id="rId27" Type="http://schemas.openxmlformats.org/officeDocument/2006/relationships/image" Target="../media/image5.png"/><Relationship Id="rId26" Type="http://schemas.microsoft.com/office/2007/relationships/hdphoto" Target="../media/image4.wdp"/><Relationship Id="rId25" Type="http://schemas.openxmlformats.org/officeDocument/2006/relationships/image" Target="../media/image3.jpeg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saturation sat="125000"/>
                    </a14:imgEffect>
                  </a14:imgLayer>
                </a14:imgProps>
              </a:ext>
            </a:extLst>
          </a:blip>
          <a:srcRect/>
          <a:stretch>
            <a:fillRect l="25000" t="11000" b="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46"/>
          <p:cNvSpPr>
            <a:spLocks noChangeArrowheads="1"/>
          </p:cNvSpPr>
          <p:nvPr/>
        </p:nvSpPr>
        <p:spPr bwMode="gray">
          <a:xfrm>
            <a:off x="-48683" y="6381328"/>
            <a:ext cx="12240683" cy="476672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</a:endParaRPr>
          </a:p>
        </p:txBody>
      </p:sp>
      <p:sp>
        <p:nvSpPr>
          <p:cNvPr id="14" name="Rectangle 246"/>
          <p:cNvSpPr>
            <a:spLocks noChangeArrowheads="1"/>
          </p:cNvSpPr>
          <p:nvPr/>
        </p:nvSpPr>
        <p:spPr bwMode="gray">
          <a:xfrm>
            <a:off x="-20363" y="19651"/>
            <a:ext cx="12212364" cy="74505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87772" y="44624"/>
            <a:ext cx="8736034" cy="722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1" y="908720"/>
            <a:ext cx="11175999" cy="5339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727893" y="6320408"/>
            <a:ext cx="2641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defRPr sz="1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1" y="6320408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401" y="6345808"/>
            <a:ext cx="2641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l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7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493" y="46157"/>
            <a:ext cx="775179" cy="718546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938"/>
            <a:ext cx="767408" cy="70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华文新魏" panose="02010800040101010101" pitchFamily="2" charset="-122"/>
          <a:ea typeface="华文新魏" panose="02010800040101010101" pitchFamily="2" charset="-122"/>
          <a:cs typeface="华文新魏" panose="02010800040101010101" pitchFamily="2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anose="020B0602030504020204" charset="0"/>
          <a:ea typeface="MS PGothic" panose="020B0600070205080204" charset="-128"/>
          <a:cs typeface="MS PGothic" panose="020B060007020508020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anose="020B0602030504020204" charset="0"/>
          <a:ea typeface="MS PGothic" panose="020B0600070205080204" charset="-128"/>
          <a:cs typeface="MS PGothic" panose="020B060007020508020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anose="020B0602030504020204" charset="0"/>
          <a:ea typeface="MS PGothic" panose="020B0600070205080204" charset="-128"/>
          <a:cs typeface="MS PGothic" panose="020B060007020508020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anose="020B0602030504020204" charset="0"/>
          <a:ea typeface="MS PGothic" panose="020B0600070205080204" charset="-128"/>
          <a:cs typeface="MS PGothic" panose="020B060007020508020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anose="020B060203050402020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anose="020B060203050402020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anose="020B060203050402020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anose="020B060203050402020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3200">
          <a:solidFill>
            <a:schemeClr val="tx1"/>
          </a:solidFill>
          <a:latin typeface="Times New Roman" panose="02020603050405020304" charset="0"/>
          <a:ea typeface="华文新魏" panose="02010800040101010101" pitchFamily="2" charset="-122"/>
          <a:cs typeface="Times New Roman" panose="02020603050405020304" charset="0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800">
          <a:solidFill>
            <a:schemeClr val="tx1"/>
          </a:solidFill>
          <a:latin typeface="Times New Roman" panose="02020603050405020304" charset="0"/>
          <a:ea typeface="华文新魏" panose="02010800040101010101" pitchFamily="2" charset="-122"/>
          <a:cs typeface="Times New Roman" panose="02020603050405020304" charset="0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800">
          <a:solidFill>
            <a:schemeClr val="tx1"/>
          </a:solidFill>
          <a:latin typeface="Times New Roman" panose="02020603050405020304" charset="0"/>
          <a:ea typeface="华文新魏" panose="02010800040101010101" pitchFamily="2" charset="-122"/>
          <a:cs typeface="Times New Roman" panose="02020603050405020304" charset="0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400">
          <a:solidFill>
            <a:schemeClr val="tx1"/>
          </a:solidFill>
          <a:latin typeface="Times New Roman" panose="02020603050405020304" charset="0"/>
          <a:ea typeface="华文新魏" panose="02010800040101010101" pitchFamily="2" charset="-122"/>
          <a:cs typeface="Times New Roman" panose="02020603050405020304" charset="0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Times New Roman" panose="02020603050405020304" charset="0"/>
          <a:ea typeface="华文新魏" panose="02010800040101010101" pitchFamily="2" charset="-122"/>
          <a:cs typeface="Times New Roman" panose="02020603050405020304" charset="0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1400">
          <a:solidFill>
            <a:schemeClr val="tx1"/>
          </a:solidFill>
          <a:latin typeface="+mn-lt"/>
          <a:ea typeface="MS PGothic" panose="020B0600070205080204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1400">
          <a:solidFill>
            <a:schemeClr val="tx1"/>
          </a:solidFill>
          <a:latin typeface="+mn-lt"/>
          <a:ea typeface="MS PGothic" panose="020B0600070205080204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1400">
          <a:solidFill>
            <a:schemeClr val="tx1"/>
          </a:solidFill>
          <a:latin typeface="+mn-lt"/>
          <a:ea typeface="MS PGothic" panose="020B0600070205080204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1400">
          <a:solidFill>
            <a:schemeClr val="tx1"/>
          </a:solidFill>
          <a:latin typeface="+mn-lt"/>
          <a:ea typeface="MS PGothic" panose="020B0600070205080204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715000" y="554038"/>
            <a:ext cx="6213648" cy="1731963"/>
          </a:xfrm>
        </p:spPr>
        <p:txBody>
          <a:bodyPr/>
          <a:lstStyle/>
          <a:p>
            <a:r>
              <a:rPr lang="zh-CN" altLang="en-US" sz="4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编译原理</a:t>
            </a:r>
            <a:br>
              <a:rPr lang="en-US" altLang="zh-CN" sz="4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Principle of Compiler</a:t>
            </a:r>
            <a:b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2018-2019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第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学期</a:t>
            </a:r>
            <a:endParaRPr lang="en-US" sz="4000" dirty="0">
              <a:latin typeface="Comic Sans MS" panose="030F0702030302020204" pitchFamily="66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5562600" y="2590800"/>
            <a:ext cx="6366048" cy="1524000"/>
          </a:xfrm>
        </p:spPr>
        <p:txBody>
          <a:bodyPr/>
          <a:lstStyle/>
          <a:p>
            <a:r>
              <a:rPr lang="zh-CN" altLang="en-US" sz="4800" dirty="0">
                <a:solidFill>
                  <a:srgbClr val="FF0000"/>
                </a:solidFill>
                <a:latin typeface="华文新魏" panose="02010800040101010101" pitchFamily="2" charset="-122"/>
              </a:rPr>
              <a:t>复习</a:t>
            </a:r>
            <a:r>
              <a:rPr lang="en-US" altLang="zh-CN" sz="4800" dirty="0">
                <a:solidFill>
                  <a:srgbClr val="FF0000"/>
                </a:solidFill>
                <a:latin typeface="华文新魏" panose="02010800040101010101" pitchFamily="2" charset="-122"/>
              </a:rPr>
              <a:t>·</a:t>
            </a:r>
            <a:r>
              <a:rPr lang="zh-CN" altLang="en-US" sz="4800" dirty="0">
                <a:solidFill>
                  <a:srgbClr val="FF0000"/>
                </a:solidFill>
                <a:latin typeface="华文新魏" panose="02010800040101010101" pitchFamily="2" charset="-122"/>
              </a:rPr>
              <a:t>总结</a:t>
            </a:r>
            <a:endParaRPr lang="en-US" altLang="zh-CN" sz="4800" dirty="0">
              <a:solidFill>
                <a:srgbClr val="FF0000"/>
              </a:solidFill>
              <a:latin typeface="华文新魏" panose="02010800040101010101" pitchFamily="2" charset="-122"/>
            </a:endParaRPr>
          </a:p>
          <a:p>
            <a:r>
              <a:rPr lang="zh-CN" altLang="en-US" dirty="0">
                <a:latin typeface="华文新魏" panose="02010800040101010101" pitchFamily="2" charset="-122"/>
              </a:rPr>
              <a:t>谌志群</a:t>
            </a:r>
            <a:endParaRPr lang="en-US" dirty="0">
              <a:latin typeface="华文新魏" panose="02010800040101010101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5365576"/>
          </a:xfrm>
        </p:spPr>
        <p:txBody>
          <a:bodyPr/>
          <a:lstStyle/>
          <a:p>
            <a:r>
              <a:rPr kumimoji="1" lang="zh-CN" altLang="en-US" dirty="0"/>
              <a:t>语言的定义</a:t>
            </a:r>
            <a:endParaRPr kumimoji="1" lang="en-US" altLang="zh-CN" dirty="0"/>
          </a:p>
          <a:p>
            <a:pPr marL="708025" lvl="1" indent="-255905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句子的集合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Ｌ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(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Ｇ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)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＝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{x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|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Ｓ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</a:t>
            </a:r>
            <a:r>
              <a:rPr lang="zh-CN" altLang="en-US" baseline="30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*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 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x &amp; x∈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Ｖ</a:t>
            </a:r>
            <a:r>
              <a:rPr lang="en-US" altLang="zh-CN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US" altLang="zh-CN" baseline="30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*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365125" indent="-255905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句型分析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08025" lvl="1" indent="-255905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短语：如果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S</a:t>
            </a:r>
            <a:r>
              <a:rPr lang="en-US" altLang="zh-CN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</a:t>
            </a:r>
            <a:r>
              <a:rPr lang="en-US" altLang="zh-CN" baseline="30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*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α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Ａ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β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</a:t>
            </a:r>
            <a:r>
              <a:rPr lang="en-US" altLang="zh-CN" baseline="30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+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α</a:t>
            </a:r>
            <a:r>
              <a:rPr lang="en-US" altLang="zh-CN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γ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β</a:t>
            </a:r>
            <a:endParaRPr lang="en-US" altLang="zh-CN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708025" lvl="1" indent="-255905"/>
            <a:r>
              <a:rPr lang="zh-CN" altLang="en-US" dirty="0">
                <a:solidFill>
                  <a:srgbClr val="A5002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直接短语、句柄</a:t>
            </a:r>
            <a:endParaRPr lang="zh-CN" altLang="en-US" dirty="0">
              <a:solidFill>
                <a:srgbClr val="A5002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kumimoji="1" lang="zh-CN" altLang="en-US" dirty="0"/>
              <a:t>分析树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用树的形式表示句型的生成</a:t>
            </a:r>
            <a:r>
              <a:rPr kumimoji="1" lang="en-US" altLang="zh-CN" dirty="0"/>
              <a:t>/</a:t>
            </a:r>
            <a:r>
              <a:rPr kumimoji="1" lang="zh-CN" altLang="en-US" dirty="0"/>
              <a:t>结构</a:t>
            </a:r>
            <a:endParaRPr kumimoji="1" lang="en-US" altLang="zh-CN" dirty="0"/>
          </a:p>
          <a:p>
            <a:r>
              <a:rPr kumimoji="1" lang="zh-CN" altLang="en-US" dirty="0"/>
              <a:t>语法树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第二章 文法与语言</a:t>
            </a:r>
            <a:endParaRPr kumimoji="1" lang="zh-CN" altLang="en-US" dirty="0"/>
          </a:p>
        </p:txBody>
      </p:sp>
      <p:grpSp>
        <p:nvGrpSpPr>
          <p:cNvPr id="5" name="Group 68"/>
          <p:cNvGrpSpPr/>
          <p:nvPr/>
        </p:nvGrpSpPr>
        <p:grpSpPr bwMode="auto">
          <a:xfrm>
            <a:off x="8216114" y="661289"/>
            <a:ext cx="3786188" cy="3664358"/>
            <a:chOff x="942" y="2616"/>
            <a:chExt cx="2385" cy="1730"/>
          </a:xfrm>
        </p:grpSpPr>
        <p:grpSp>
          <p:nvGrpSpPr>
            <p:cNvPr id="6" name="Group 69"/>
            <p:cNvGrpSpPr/>
            <p:nvPr/>
          </p:nvGrpSpPr>
          <p:grpSpPr bwMode="auto">
            <a:xfrm>
              <a:off x="1111" y="2840"/>
              <a:ext cx="1882" cy="1210"/>
              <a:chOff x="1440" y="1584"/>
              <a:chExt cx="3072" cy="1968"/>
            </a:xfrm>
          </p:grpSpPr>
          <p:sp>
            <p:nvSpPr>
              <p:cNvPr id="18" name="Line 70"/>
              <p:cNvSpPr>
                <a:spLocks noChangeShapeType="1"/>
              </p:cNvSpPr>
              <p:nvPr/>
            </p:nvSpPr>
            <p:spPr bwMode="auto">
              <a:xfrm flipH="1">
                <a:off x="2736" y="3149"/>
                <a:ext cx="0" cy="3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19" name="Line 71"/>
              <p:cNvSpPr>
                <a:spLocks noChangeShapeType="1"/>
              </p:cNvSpPr>
              <p:nvPr/>
            </p:nvSpPr>
            <p:spPr bwMode="auto">
              <a:xfrm>
                <a:off x="4464" y="3149"/>
                <a:ext cx="48" cy="40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20" name="Line 72"/>
              <p:cNvSpPr>
                <a:spLocks noChangeShapeType="1"/>
              </p:cNvSpPr>
              <p:nvPr/>
            </p:nvSpPr>
            <p:spPr bwMode="auto">
              <a:xfrm flipV="1">
                <a:off x="2736" y="2352"/>
                <a:ext cx="912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21" name="Line 73"/>
              <p:cNvSpPr>
                <a:spLocks noChangeShapeType="1"/>
              </p:cNvSpPr>
              <p:nvPr/>
            </p:nvSpPr>
            <p:spPr bwMode="auto">
              <a:xfrm>
                <a:off x="3648" y="2352"/>
                <a:ext cx="0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22" name="Line 74"/>
              <p:cNvSpPr>
                <a:spLocks noChangeShapeType="1"/>
              </p:cNvSpPr>
              <p:nvPr/>
            </p:nvSpPr>
            <p:spPr bwMode="auto">
              <a:xfrm>
                <a:off x="3696" y="2352"/>
                <a:ext cx="768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23" name="Line 75"/>
              <p:cNvSpPr>
                <a:spLocks noChangeShapeType="1"/>
              </p:cNvSpPr>
              <p:nvPr/>
            </p:nvSpPr>
            <p:spPr bwMode="auto">
              <a:xfrm flipV="1">
                <a:off x="1440" y="2352"/>
                <a:ext cx="0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24" name="Line 76"/>
              <p:cNvSpPr>
                <a:spLocks noChangeShapeType="1"/>
              </p:cNvSpPr>
              <p:nvPr/>
            </p:nvSpPr>
            <p:spPr bwMode="auto">
              <a:xfrm flipV="1">
                <a:off x="1541" y="1584"/>
                <a:ext cx="1003" cy="4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25" name="Line 77"/>
              <p:cNvSpPr>
                <a:spLocks noChangeShapeType="1"/>
              </p:cNvSpPr>
              <p:nvPr/>
            </p:nvSpPr>
            <p:spPr bwMode="auto">
              <a:xfrm flipH="1" flipV="1">
                <a:off x="2640" y="1584"/>
                <a:ext cx="882" cy="3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26" name="Line 78"/>
              <p:cNvSpPr>
                <a:spLocks noChangeShapeType="1"/>
              </p:cNvSpPr>
              <p:nvPr/>
            </p:nvSpPr>
            <p:spPr bwMode="auto">
              <a:xfrm flipV="1">
                <a:off x="2561" y="1584"/>
                <a:ext cx="31" cy="40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/>
              <a:lstStyle/>
              <a:p>
                <a:endParaRPr lang="zh-CN" altLang="en-US"/>
              </a:p>
            </p:txBody>
          </p:sp>
        </p:grpSp>
        <p:grpSp>
          <p:nvGrpSpPr>
            <p:cNvPr id="7" name="Group 79"/>
            <p:cNvGrpSpPr/>
            <p:nvPr/>
          </p:nvGrpSpPr>
          <p:grpSpPr bwMode="auto">
            <a:xfrm>
              <a:off x="942" y="2616"/>
              <a:ext cx="2385" cy="1730"/>
              <a:chOff x="942" y="2616"/>
              <a:chExt cx="2385" cy="1730"/>
            </a:xfrm>
          </p:grpSpPr>
          <p:sp>
            <p:nvSpPr>
              <p:cNvPr id="8" name="Text Box 80"/>
              <p:cNvSpPr txBox="1">
                <a:spLocks noChangeArrowheads="1"/>
              </p:cNvSpPr>
              <p:nvPr/>
            </p:nvSpPr>
            <p:spPr bwMode="auto">
              <a:xfrm>
                <a:off x="1710" y="2616"/>
                <a:ext cx="441" cy="32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>
                  <a:lnSpc>
                    <a:spcPct val="11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r>
                  <a:rPr kumimoji="1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anose="02010600030101010101" pitchFamily="2" charset="-122"/>
                  </a:rPr>
                  <a:t>E</a:t>
                </a:r>
                <a:endPara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endParaRPr>
              </a:p>
            </p:txBody>
          </p:sp>
          <p:sp>
            <p:nvSpPr>
              <p:cNvPr id="9" name="Text Box 81"/>
              <p:cNvSpPr txBox="1">
                <a:spLocks noChangeArrowheads="1"/>
              </p:cNvSpPr>
              <p:nvPr/>
            </p:nvSpPr>
            <p:spPr bwMode="auto">
              <a:xfrm>
                <a:off x="1004" y="3054"/>
                <a:ext cx="441" cy="32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>
                  <a:lnSpc>
                    <a:spcPct val="11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r>
                  <a:rPr kumimoji="1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anose="02010600030101010101" pitchFamily="2" charset="-122"/>
                  </a:rPr>
                  <a:t>E</a:t>
                </a:r>
                <a:endPara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endParaRPr>
              </a:p>
            </p:txBody>
          </p:sp>
          <p:sp>
            <p:nvSpPr>
              <p:cNvPr id="10" name="Text Box 82"/>
              <p:cNvSpPr txBox="1">
                <a:spLocks noChangeArrowheads="1"/>
              </p:cNvSpPr>
              <p:nvPr/>
            </p:nvSpPr>
            <p:spPr bwMode="auto">
              <a:xfrm>
                <a:off x="1710" y="3092"/>
                <a:ext cx="246" cy="26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>
                  <a:lnSpc>
                    <a:spcPct val="11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r>
                  <a:rPr kumimoji="1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anose="02010600030101010101" pitchFamily="2" charset="-122"/>
                  </a:rPr>
                  <a:t>+</a:t>
                </a:r>
                <a:endPara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endParaRPr>
              </a:p>
            </p:txBody>
          </p:sp>
          <p:sp>
            <p:nvSpPr>
              <p:cNvPr id="11" name="Text Box 83"/>
              <p:cNvSpPr txBox="1">
                <a:spLocks noChangeArrowheads="1"/>
              </p:cNvSpPr>
              <p:nvPr/>
            </p:nvSpPr>
            <p:spPr bwMode="auto">
              <a:xfrm>
                <a:off x="2357" y="3092"/>
                <a:ext cx="296" cy="26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>
                  <a:lnSpc>
                    <a:spcPct val="11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r>
                  <a:rPr kumimoji="1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anose="02010600030101010101" pitchFamily="2" charset="-122"/>
                  </a:rPr>
                  <a:t>E</a:t>
                </a:r>
                <a:endPara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endParaRPr>
              </a:p>
            </p:txBody>
          </p:sp>
          <p:sp>
            <p:nvSpPr>
              <p:cNvPr id="12" name="Text Box 84"/>
              <p:cNvSpPr txBox="1">
                <a:spLocks noChangeArrowheads="1"/>
              </p:cNvSpPr>
              <p:nvPr/>
            </p:nvSpPr>
            <p:spPr bwMode="auto">
              <a:xfrm>
                <a:off x="1788" y="3548"/>
                <a:ext cx="441" cy="32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>
                  <a:lnSpc>
                    <a:spcPct val="11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r>
                  <a:rPr kumimoji="1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anose="02010600030101010101" pitchFamily="2" charset="-122"/>
                  </a:rPr>
                  <a:t>E</a:t>
                </a:r>
                <a:endPara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endParaRPr>
              </a:p>
            </p:txBody>
          </p:sp>
          <p:sp>
            <p:nvSpPr>
              <p:cNvPr id="13" name="Text Box 85"/>
              <p:cNvSpPr txBox="1">
                <a:spLocks noChangeArrowheads="1"/>
              </p:cNvSpPr>
              <p:nvPr/>
            </p:nvSpPr>
            <p:spPr bwMode="auto">
              <a:xfrm>
                <a:off x="2886" y="3583"/>
                <a:ext cx="441" cy="32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>
                  <a:lnSpc>
                    <a:spcPct val="11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r>
                  <a:rPr kumimoji="1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anose="02010600030101010101" pitchFamily="2" charset="-122"/>
                  </a:rPr>
                  <a:t>E</a:t>
                </a:r>
                <a:endPara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endParaRPr>
              </a:p>
            </p:txBody>
          </p:sp>
          <p:sp>
            <p:nvSpPr>
              <p:cNvPr id="14" name="Text Box 86"/>
              <p:cNvSpPr txBox="1">
                <a:spLocks noChangeArrowheads="1"/>
              </p:cNvSpPr>
              <p:nvPr/>
            </p:nvSpPr>
            <p:spPr bwMode="auto">
              <a:xfrm>
                <a:off x="942" y="3627"/>
                <a:ext cx="544" cy="32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>
                  <a:lnSpc>
                    <a:spcPct val="11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r>
                  <a:rPr kumimoji="1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</a:rPr>
                  <a:t>id</a:t>
                </a:r>
                <a:r>
                  <a:rPr kumimoji="1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endPara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5" name="Text Box 87"/>
              <p:cNvSpPr txBox="1">
                <a:spLocks noChangeArrowheads="1"/>
              </p:cNvSpPr>
              <p:nvPr/>
            </p:nvSpPr>
            <p:spPr bwMode="auto">
              <a:xfrm>
                <a:off x="2357" y="3583"/>
                <a:ext cx="441" cy="32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>
                  <a:lnSpc>
                    <a:spcPct val="11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r>
                  <a:rPr kumimoji="1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anose="02010600030101010101" pitchFamily="2" charset="-122"/>
                  </a:rPr>
                  <a:t>*</a:t>
                </a:r>
                <a:endPara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endParaRPr>
              </a:p>
            </p:txBody>
          </p:sp>
          <p:sp>
            <p:nvSpPr>
              <p:cNvPr id="16" name="Text Box 88"/>
              <p:cNvSpPr txBox="1">
                <a:spLocks noChangeArrowheads="1"/>
              </p:cNvSpPr>
              <p:nvPr/>
            </p:nvSpPr>
            <p:spPr bwMode="auto">
              <a:xfrm>
                <a:off x="2789" y="4025"/>
                <a:ext cx="538" cy="32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>
                  <a:lnSpc>
                    <a:spcPct val="11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r>
                  <a:rPr kumimoji="1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</a:rPr>
                  <a:t>id</a:t>
                </a:r>
                <a:r>
                  <a:rPr kumimoji="1" lang="en-US" altLang="zh-CN" sz="2800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</a:rPr>
                  <a:t>3</a:t>
                </a:r>
                <a:endPara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7" name="Text Box 89"/>
              <p:cNvSpPr txBox="1">
                <a:spLocks noChangeArrowheads="1"/>
              </p:cNvSpPr>
              <p:nvPr/>
            </p:nvSpPr>
            <p:spPr bwMode="auto">
              <a:xfrm>
                <a:off x="1681" y="4010"/>
                <a:ext cx="462" cy="26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square" lIns="92075" tIns="46038" rIns="92075" bIns="46038">
                <a:spAutoFit/>
              </a:bodyPr>
              <a:lstStyle/>
              <a:p>
                <a:pPr eaLnBrk="0" hangingPunct="0">
                  <a:lnSpc>
                    <a:spcPct val="11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r>
                  <a:rPr kumimoji="1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</a:rPr>
                  <a:t>id</a:t>
                </a:r>
                <a:r>
                  <a:rPr kumimoji="1" lang="en-US" altLang="zh-CN" sz="2800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endPara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27" name="Group 61"/>
          <p:cNvGrpSpPr/>
          <p:nvPr/>
        </p:nvGrpSpPr>
        <p:grpSpPr bwMode="auto">
          <a:xfrm>
            <a:off x="6638012" y="4005733"/>
            <a:ext cx="2592388" cy="2178051"/>
            <a:chOff x="4014" y="17"/>
            <a:chExt cx="1633" cy="1372"/>
          </a:xfrm>
        </p:grpSpPr>
        <p:sp>
          <p:nvSpPr>
            <p:cNvPr id="28" name="Text Box 50"/>
            <p:cNvSpPr txBox="1">
              <a:spLocks noChangeArrowheads="1"/>
            </p:cNvSpPr>
            <p:nvPr/>
          </p:nvSpPr>
          <p:spPr bwMode="auto">
            <a:xfrm>
              <a:off x="4433" y="17"/>
              <a:ext cx="3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tx2"/>
                  </a:solidFill>
                  <a:latin typeface="Tahoma" panose="020B0604030504040204" charset="0"/>
                </a:rPr>
                <a:t>+</a:t>
              </a:r>
              <a:endParaRPr lang="en-US" altLang="zh-CN" sz="2800" b="1">
                <a:solidFill>
                  <a:schemeClr val="tx2"/>
                </a:solidFill>
                <a:latin typeface="Tahoma" panose="020B0604030504040204" charset="0"/>
              </a:endParaRPr>
            </a:p>
          </p:txBody>
        </p:sp>
        <p:sp>
          <p:nvSpPr>
            <p:cNvPr id="29" name="Text Box 51"/>
            <p:cNvSpPr txBox="1">
              <a:spLocks noChangeArrowheads="1"/>
            </p:cNvSpPr>
            <p:nvPr/>
          </p:nvSpPr>
          <p:spPr bwMode="auto">
            <a:xfrm>
              <a:off x="5143" y="1016"/>
              <a:ext cx="5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tx2"/>
                  </a:solidFill>
                  <a:latin typeface="Tahoma" panose="020B0604030504040204" charset="0"/>
                </a:rPr>
                <a:t>id</a:t>
              </a:r>
              <a:r>
                <a:rPr lang="en-US" altLang="zh-CN" sz="2800" b="1" baseline="-25000">
                  <a:solidFill>
                    <a:schemeClr val="tx2"/>
                  </a:solidFill>
                  <a:latin typeface="Tahoma" panose="020B0604030504040204" charset="0"/>
                </a:rPr>
                <a:t>3</a:t>
              </a:r>
              <a:endParaRPr lang="en-US" altLang="zh-CN" sz="2800" b="1">
                <a:solidFill>
                  <a:schemeClr val="tx2"/>
                </a:solidFill>
                <a:latin typeface="Tahoma" panose="020B0604030504040204" charset="0"/>
              </a:endParaRPr>
            </a:p>
          </p:txBody>
        </p:sp>
        <p:sp>
          <p:nvSpPr>
            <p:cNvPr id="30" name="Text Box 52"/>
            <p:cNvSpPr txBox="1">
              <a:spLocks noChangeArrowheads="1"/>
            </p:cNvSpPr>
            <p:nvPr/>
          </p:nvSpPr>
          <p:spPr bwMode="auto">
            <a:xfrm>
              <a:off x="4014" y="517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tx2"/>
                  </a:solidFill>
                  <a:latin typeface="Tahoma" panose="020B0604030504040204" charset="0"/>
                </a:rPr>
                <a:t>id</a:t>
              </a:r>
              <a:r>
                <a:rPr lang="en-US" altLang="zh-CN" sz="2800" b="1" baseline="-25000">
                  <a:solidFill>
                    <a:schemeClr val="tx2"/>
                  </a:solidFill>
                  <a:latin typeface="Tahoma" panose="020B0604030504040204" charset="0"/>
                </a:rPr>
                <a:t>1</a:t>
              </a:r>
              <a:endParaRPr lang="en-US" altLang="zh-CN" sz="2800" b="1">
                <a:solidFill>
                  <a:schemeClr val="tx2"/>
                </a:solidFill>
                <a:latin typeface="Tahoma" panose="020B0604030504040204" charset="0"/>
              </a:endParaRPr>
            </a:p>
          </p:txBody>
        </p:sp>
        <p:sp>
          <p:nvSpPr>
            <p:cNvPr id="31" name="Text Box 53"/>
            <p:cNvSpPr txBox="1">
              <a:spLocks noChangeArrowheads="1"/>
            </p:cNvSpPr>
            <p:nvPr/>
          </p:nvSpPr>
          <p:spPr bwMode="auto">
            <a:xfrm>
              <a:off x="4604" y="1062"/>
              <a:ext cx="4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tx2"/>
                  </a:solidFill>
                  <a:latin typeface="Tahoma" panose="020B0604030504040204" charset="0"/>
                </a:rPr>
                <a:t>id</a:t>
              </a:r>
              <a:r>
                <a:rPr lang="en-US" altLang="zh-CN" sz="2800" b="1" baseline="-25000">
                  <a:solidFill>
                    <a:schemeClr val="tx2"/>
                  </a:solidFill>
                  <a:latin typeface="Tahoma" panose="020B0604030504040204" charset="0"/>
                </a:rPr>
                <a:t>2</a:t>
              </a:r>
              <a:endParaRPr lang="en-US" altLang="zh-CN" sz="2800" b="1">
                <a:solidFill>
                  <a:schemeClr val="tx2"/>
                </a:solidFill>
                <a:latin typeface="Tahoma" panose="020B0604030504040204" charset="0"/>
              </a:endParaRPr>
            </a:p>
          </p:txBody>
        </p:sp>
        <p:sp>
          <p:nvSpPr>
            <p:cNvPr id="32" name="Text Box 54"/>
            <p:cNvSpPr txBox="1">
              <a:spLocks noChangeArrowheads="1"/>
            </p:cNvSpPr>
            <p:nvPr/>
          </p:nvSpPr>
          <p:spPr bwMode="auto">
            <a:xfrm>
              <a:off x="4953" y="516"/>
              <a:ext cx="3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tx2"/>
                  </a:solidFill>
                  <a:latin typeface="Tahoma" panose="020B0604030504040204" charset="0"/>
                </a:rPr>
                <a:t>*</a:t>
              </a:r>
              <a:endParaRPr lang="en-US" altLang="zh-CN" sz="2800" b="1">
                <a:solidFill>
                  <a:schemeClr val="tx2"/>
                </a:solidFill>
                <a:latin typeface="Tahoma" panose="020B0604030504040204" charset="0"/>
              </a:endParaRPr>
            </a:p>
          </p:txBody>
        </p:sp>
        <p:sp>
          <p:nvSpPr>
            <p:cNvPr id="33" name="Line 55"/>
            <p:cNvSpPr>
              <a:spLocks noChangeShapeType="1"/>
            </p:cNvSpPr>
            <p:nvPr/>
          </p:nvSpPr>
          <p:spPr bwMode="auto">
            <a:xfrm flipH="1">
              <a:off x="4206" y="336"/>
              <a:ext cx="352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56"/>
            <p:cNvSpPr>
              <a:spLocks noChangeShapeType="1"/>
            </p:cNvSpPr>
            <p:nvPr/>
          </p:nvSpPr>
          <p:spPr bwMode="auto">
            <a:xfrm>
              <a:off x="4559" y="336"/>
              <a:ext cx="454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57"/>
            <p:cNvSpPr>
              <a:spLocks noChangeShapeType="1"/>
            </p:cNvSpPr>
            <p:nvPr/>
          </p:nvSpPr>
          <p:spPr bwMode="auto">
            <a:xfrm flipH="1">
              <a:off x="4811" y="744"/>
              <a:ext cx="201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58"/>
            <p:cNvSpPr>
              <a:spLocks noChangeShapeType="1"/>
            </p:cNvSpPr>
            <p:nvPr/>
          </p:nvSpPr>
          <p:spPr bwMode="auto">
            <a:xfrm>
              <a:off x="5027" y="744"/>
              <a:ext cx="302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给定文法，能给出其描述的语言</a:t>
            </a:r>
            <a:endParaRPr kumimoji="1" lang="en-US" altLang="zh-CN" dirty="0"/>
          </a:p>
          <a:p>
            <a:r>
              <a:rPr kumimoji="1" lang="zh-CN" altLang="en-US" dirty="0"/>
              <a:t>二义性</a:t>
            </a:r>
            <a:r>
              <a:rPr kumimoji="1" lang="en-US" altLang="zh-CN" dirty="0"/>
              <a:t>(</a:t>
            </a:r>
            <a:r>
              <a:rPr kumimoji="1" lang="zh-CN" altLang="en-US" dirty="0"/>
              <a:t>句子、文法、语言三个层面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推导</a:t>
            </a:r>
            <a:r>
              <a:rPr kumimoji="1" lang="en-US" altLang="zh-CN" dirty="0"/>
              <a:t>:</a:t>
            </a:r>
            <a:r>
              <a:rPr kumimoji="1" lang="zh-CN" altLang="en-US" dirty="0"/>
              <a:t> 两个不同的最左推导；两个不同的最右推导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分析树</a:t>
            </a:r>
            <a:r>
              <a:rPr kumimoji="1" lang="en-US" altLang="zh-CN" dirty="0"/>
              <a:t>:</a:t>
            </a:r>
            <a:r>
              <a:rPr kumimoji="1" lang="zh-CN" altLang="en-US" dirty="0"/>
              <a:t> 两棵不同的分析树</a:t>
            </a:r>
            <a:endParaRPr kumimoji="1" lang="zh-CN" altLang="en-US" dirty="0"/>
          </a:p>
          <a:p>
            <a:pPr lvl="1"/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第二章 文法与语言</a:t>
            </a:r>
            <a:endParaRPr kumimoji="1" lang="zh-CN" altLang="en-US" dirty="0"/>
          </a:p>
        </p:txBody>
      </p:sp>
      <p:grpSp>
        <p:nvGrpSpPr>
          <p:cNvPr id="49" name="Group 5"/>
          <p:cNvGrpSpPr/>
          <p:nvPr/>
        </p:nvGrpSpPr>
        <p:grpSpPr bwMode="auto">
          <a:xfrm>
            <a:off x="1468702" y="3226164"/>
            <a:ext cx="3384550" cy="3022600"/>
            <a:chOff x="2699" y="1344"/>
            <a:chExt cx="2312" cy="2494"/>
          </a:xfrm>
        </p:grpSpPr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3334" y="1344"/>
              <a:ext cx="318" cy="317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E</a:t>
              </a: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51" name="Oval 7"/>
            <p:cNvSpPr>
              <a:spLocks noChangeArrowheads="1"/>
            </p:cNvSpPr>
            <p:nvPr/>
          </p:nvSpPr>
          <p:spPr bwMode="auto">
            <a:xfrm>
              <a:off x="2699" y="2070"/>
              <a:ext cx="318" cy="317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E</a:t>
              </a: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52" name="Oval 8"/>
            <p:cNvSpPr>
              <a:spLocks noChangeArrowheads="1"/>
            </p:cNvSpPr>
            <p:nvPr/>
          </p:nvSpPr>
          <p:spPr bwMode="auto">
            <a:xfrm>
              <a:off x="3333" y="2069"/>
              <a:ext cx="318" cy="317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+</a:t>
              </a: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53" name="Oval 9"/>
            <p:cNvSpPr>
              <a:spLocks noChangeArrowheads="1"/>
            </p:cNvSpPr>
            <p:nvPr/>
          </p:nvSpPr>
          <p:spPr bwMode="auto">
            <a:xfrm>
              <a:off x="3969" y="2024"/>
              <a:ext cx="318" cy="317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E</a:t>
              </a: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54" name="Line 10"/>
            <p:cNvSpPr>
              <a:spLocks noChangeShapeType="1"/>
            </p:cNvSpPr>
            <p:nvPr/>
          </p:nvSpPr>
          <p:spPr bwMode="auto">
            <a:xfrm flipH="1">
              <a:off x="2880" y="1570"/>
              <a:ext cx="454" cy="499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55" name="Line 11"/>
            <p:cNvSpPr>
              <a:spLocks noChangeShapeType="1"/>
            </p:cNvSpPr>
            <p:nvPr/>
          </p:nvSpPr>
          <p:spPr bwMode="auto">
            <a:xfrm>
              <a:off x="3470" y="1661"/>
              <a:ext cx="0" cy="40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56" name="Line 12"/>
            <p:cNvSpPr>
              <a:spLocks noChangeShapeType="1"/>
            </p:cNvSpPr>
            <p:nvPr/>
          </p:nvSpPr>
          <p:spPr bwMode="auto">
            <a:xfrm>
              <a:off x="3606" y="1616"/>
              <a:ext cx="453" cy="40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57" name="Oval 13"/>
            <p:cNvSpPr>
              <a:spLocks noChangeArrowheads="1"/>
            </p:cNvSpPr>
            <p:nvPr/>
          </p:nvSpPr>
          <p:spPr bwMode="auto">
            <a:xfrm>
              <a:off x="2743" y="2795"/>
              <a:ext cx="318" cy="317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id</a:t>
              </a: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58" name="Line 14"/>
            <p:cNvSpPr>
              <a:spLocks noChangeShapeType="1"/>
            </p:cNvSpPr>
            <p:nvPr/>
          </p:nvSpPr>
          <p:spPr bwMode="auto">
            <a:xfrm>
              <a:off x="2880" y="2387"/>
              <a:ext cx="0" cy="40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59" name="Oval 15"/>
            <p:cNvSpPr>
              <a:spLocks noChangeArrowheads="1"/>
            </p:cNvSpPr>
            <p:nvPr/>
          </p:nvSpPr>
          <p:spPr bwMode="auto">
            <a:xfrm>
              <a:off x="3379" y="2796"/>
              <a:ext cx="318" cy="317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E</a:t>
              </a: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60" name="Oval 16"/>
            <p:cNvSpPr>
              <a:spLocks noChangeArrowheads="1"/>
            </p:cNvSpPr>
            <p:nvPr/>
          </p:nvSpPr>
          <p:spPr bwMode="auto">
            <a:xfrm>
              <a:off x="4013" y="2750"/>
              <a:ext cx="318" cy="317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*</a:t>
              </a: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61" name="Oval 17"/>
            <p:cNvSpPr>
              <a:spLocks noChangeArrowheads="1"/>
            </p:cNvSpPr>
            <p:nvPr/>
          </p:nvSpPr>
          <p:spPr bwMode="auto">
            <a:xfrm>
              <a:off x="4649" y="2704"/>
              <a:ext cx="318" cy="317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E</a:t>
              </a: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62" name="Line 18"/>
            <p:cNvSpPr>
              <a:spLocks noChangeShapeType="1"/>
            </p:cNvSpPr>
            <p:nvPr/>
          </p:nvSpPr>
          <p:spPr bwMode="auto">
            <a:xfrm flipH="1">
              <a:off x="3560" y="2296"/>
              <a:ext cx="454" cy="499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63" name="Line 19"/>
            <p:cNvSpPr>
              <a:spLocks noChangeShapeType="1"/>
            </p:cNvSpPr>
            <p:nvPr/>
          </p:nvSpPr>
          <p:spPr bwMode="auto">
            <a:xfrm>
              <a:off x="4150" y="2342"/>
              <a:ext cx="0" cy="40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64" name="Line 20"/>
            <p:cNvSpPr>
              <a:spLocks noChangeShapeType="1"/>
            </p:cNvSpPr>
            <p:nvPr/>
          </p:nvSpPr>
          <p:spPr bwMode="auto">
            <a:xfrm>
              <a:off x="4241" y="2296"/>
              <a:ext cx="453" cy="40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65" name="Oval 21"/>
            <p:cNvSpPr>
              <a:spLocks noChangeArrowheads="1"/>
            </p:cNvSpPr>
            <p:nvPr/>
          </p:nvSpPr>
          <p:spPr bwMode="auto">
            <a:xfrm>
              <a:off x="3378" y="3521"/>
              <a:ext cx="318" cy="317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id</a:t>
              </a: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66" name="Line 22"/>
            <p:cNvSpPr>
              <a:spLocks noChangeShapeType="1"/>
            </p:cNvSpPr>
            <p:nvPr/>
          </p:nvSpPr>
          <p:spPr bwMode="auto">
            <a:xfrm>
              <a:off x="3515" y="3113"/>
              <a:ext cx="0" cy="40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67" name="Oval 23"/>
            <p:cNvSpPr>
              <a:spLocks noChangeArrowheads="1"/>
            </p:cNvSpPr>
            <p:nvPr/>
          </p:nvSpPr>
          <p:spPr bwMode="auto">
            <a:xfrm>
              <a:off x="4693" y="3430"/>
              <a:ext cx="318" cy="317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id</a:t>
              </a: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68" name="Line 24"/>
            <p:cNvSpPr>
              <a:spLocks noChangeShapeType="1"/>
            </p:cNvSpPr>
            <p:nvPr/>
          </p:nvSpPr>
          <p:spPr bwMode="auto">
            <a:xfrm>
              <a:off x="4830" y="3022"/>
              <a:ext cx="0" cy="40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</p:grpSp>
      <p:grpSp>
        <p:nvGrpSpPr>
          <p:cNvPr id="69" name="Group 49"/>
          <p:cNvGrpSpPr/>
          <p:nvPr/>
        </p:nvGrpSpPr>
        <p:grpSpPr bwMode="auto">
          <a:xfrm>
            <a:off x="6332802" y="3299189"/>
            <a:ext cx="3273425" cy="3022600"/>
            <a:chOff x="2880" y="2115"/>
            <a:chExt cx="2062" cy="1904"/>
          </a:xfrm>
        </p:grpSpPr>
        <p:sp>
          <p:nvSpPr>
            <p:cNvPr id="70" name="Oval 29"/>
            <p:cNvSpPr>
              <a:spLocks noChangeArrowheads="1"/>
            </p:cNvSpPr>
            <p:nvPr/>
          </p:nvSpPr>
          <p:spPr bwMode="auto">
            <a:xfrm>
              <a:off x="4010" y="2115"/>
              <a:ext cx="293" cy="242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E</a:t>
              </a: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71" name="Oval 30"/>
            <p:cNvSpPr>
              <a:spLocks noChangeArrowheads="1"/>
            </p:cNvSpPr>
            <p:nvPr/>
          </p:nvSpPr>
          <p:spPr bwMode="auto">
            <a:xfrm>
              <a:off x="3424" y="2669"/>
              <a:ext cx="293" cy="242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E</a:t>
              </a: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72" name="Oval 31"/>
            <p:cNvSpPr>
              <a:spLocks noChangeArrowheads="1"/>
            </p:cNvSpPr>
            <p:nvPr/>
          </p:nvSpPr>
          <p:spPr bwMode="auto">
            <a:xfrm>
              <a:off x="4009" y="2668"/>
              <a:ext cx="293" cy="242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*</a:t>
              </a: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73" name="Oval 32"/>
            <p:cNvSpPr>
              <a:spLocks noChangeArrowheads="1"/>
            </p:cNvSpPr>
            <p:nvPr/>
          </p:nvSpPr>
          <p:spPr bwMode="auto">
            <a:xfrm>
              <a:off x="4595" y="2634"/>
              <a:ext cx="293" cy="242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E</a:t>
              </a: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74" name="Line 33"/>
            <p:cNvSpPr>
              <a:spLocks noChangeShapeType="1"/>
            </p:cNvSpPr>
            <p:nvPr/>
          </p:nvSpPr>
          <p:spPr bwMode="auto">
            <a:xfrm flipH="1">
              <a:off x="3591" y="2288"/>
              <a:ext cx="419" cy="38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75" name="Line 34"/>
            <p:cNvSpPr>
              <a:spLocks noChangeShapeType="1"/>
            </p:cNvSpPr>
            <p:nvPr/>
          </p:nvSpPr>
          <p:spPr bwMode="auto">
            <a:xfrm>
              <a:off x="4135" y="2357"/>
              <a:ext cx="0" cy="311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76" name="Line 35"/>
            <p:cNvSpPr>
              <a:spLocks noChangeShapeType="1"/>
            </p:cNvSpPr>
            <p:nvPr/>
          </p:nvSpPr>
          <p:spPr bwMode="auto">
            <a:xfrm>
              <a:off x="4260" y="2323"/>
              <a:ext cx="418" cy="311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77" name="Oval 36"/>
            <p:cNvSpPr>
              <a:spLocks noChangeArrowheads="1"/>
            </p:cNvSpPr>
            <p:nvPr/>
          </p:nvSpPr>
          <p:spPr bwMode="auto">
            <a:xfrm>
              <a:off x="4649" y="3188"/>
              <a:ext cx="293" cy="242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id</a:t>
              </a: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78" name="Line 37"/>
            <p:cNvSpPr>
              <a:spLocks noChangeShapeType="1"/>
            </p:cNvSpPr>
            <p:nvPr/>
          </p:nvSpPr>
          <p:spPr bwMode="auto">
            <a:xfrm>
              <a:off x="3591" y="2911"/>
              <a:ext cx="0" cy="312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79" name="Oval 38"/>
            <p:cNvSpPr>
              <a:spLocks noChangeArrowheads="1"/>
            </p:cNvSpPr>
            <p:nvPr/>
          </p:nvSpPr>
          <p:spPr bwMode="auto">
            <a:xfrm>
              <a:off x="2881" y="3224"/>
              <a:ext cx="293" cy="242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E</a:t>
              </a: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80" name="Oval 39"/>
            <p:cNvSpPr>
              <a:spLocks noChangeArrowheads="1"/>
            </p:cNvSpPr>
            <p:nvPr/>
          </p:nvSpPr>
          <p:spPr bwMode="auto">
            <a:xfrm>
              <a:off x="3424" y="3233"/>
              <a:ext cx="293" cy="242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+</a:t>
              </a: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81" name="Oval 40"/>
            <p:cNvSpPr>
              <a:spLocks noChangeArrowheads="1"/>
            </p:cNvSpPr>
            <p:nvPr/>
          </p:nvSpPr>
          <p:spPr bwMode="auto">
            <a:xfrm>
              <a:off x="3969" y="3177"/>
              <a:ext cx="293" cy="242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E</a:t>
              </a: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82" name="Line 41"/>
            <p:cNvSpPr>
              <a:spLocks noChangeShapeType="1"/>
            </p:cNvSpPr>
            <p:nvPr/>
          </p:nvSpPr>
          <p:spPr bwMode="auto">
            <a:xfrm flipH="1">
              <a:off x="3048" y="2842"/>
              <a:ext cx="419" cy="381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83" name="Line 42"/>
            <p:cNvSpPr>
              <a:spLocks noChangeShapeType="1"/>
            </p:cNvSpPr>
            <p:nvPr/>
          </p:nvSpPr>
          <p:spPr bwMode="auto">
            <a:xfrm>
              <a:off x="4785" y="2886"/>
              <a:ext cx="0" cy="311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84" name="Line 43"/>
            <p:cNvSpPr>
              <a:spLocks noChangeShapeType="1"/>
            </p:cNvSpPr>
            <p:nvPr/>
          </p:nvSpPr>
          <p:spPr bwMode="auto">
            <a:xfrm>
              <a:off x="3676" y="2842"/>
              <a:ext cx="418" cy="311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85" name="Oval 44"/>
            <p:cNvSpPr>
              <a:spLocks noChangeArrowheads="1"/>
            </p:cNvSpPr>
            <p:nvPr/>
          </p:nvSpPr>
          <p:spPr bwMode="auto">
            <a:xfrm>
              <a:off x="2880" y="3777"/>
              <a:ext cx="293" cy="242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id</a:t>
              </a: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86" name="Line 45"/>
            <p:cNvSpPr>
              <a:spLocks noChangeShapeType="1"/>
            </p:cNvSpPr>
            <p:nvPr/>
          </p:nvSpPr>
          <p:spPr bwMode="auto">
            <a:xfrm>
              <a:off x="3006" y="3466"/>
              <a:ext cx="0" cy="311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87" name="Oval 46"/>
            <p:cNvSpPr>
              <a:spLocks noChangeArrowheads="1"/>
            </p:cNvSpPr>
            <p:nvPr/>
          </p:nvSpPr>
          <p:spPr bwMode="auto">
            <a:xfrm>
              <a:off x="4010" y="3732"/>
              <a:ext cx="293" cy="242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id</a:t>
              </a: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88" name="Line 47"/>
            <p:cNvSpPr>
              <a:spLocks noChangeShapeType="1"/>
            </p:cNvSpPr>
            <p:nvPr/>
          </p:nvSpPr>
          <p:spPr bwMode="auto">
            <a:xfrm>
              <a:off x="4136" y="3420"/>
              <a:ext cx="0" cy="312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indent="-255905">
              <a:lnSpc>
                <a:spcPct val="90000"/>
              </a:lnSpc>
            </a:pPr>
            <a:r>
              <a:rPr lang="zh-CN" altLang="en-US" dirty="0">
                <a:solidFill>
                  <a:srgbClr val="CC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有的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文法的二义性是可以消除的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65125" indent="-255905">
              <a:lnSpc>
                <a:spcPct val="90000"/>
              </a:lnSpc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语言可以用不同文法产生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第二章 文法与语言</a:t>
            </a:r>
            <a:endParaRPr kumimoji="1" lang="zh-CN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04112" y="2636912"/>
            <a:ext cx="3429000" cy="21243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2075" tIns="46038" rIns="92075" bIns="46038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90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算术表达式文法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2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lvl="1"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E→E+T|T     </a:t>
            </a:r>
            <a:endParaRPr lang="en-US" altLang="zh-CN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lvl="1"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T→T* F|F    </a:t>
            </a:r>
            <a:endParaRPr lang="en-US" altLang="zh-CN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lvl="1"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F→( E )| id</a:t>
            </a:r>
            <a:endParaRPr lang="en-US" altLang="zh-CN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58678" y="3190909"/>
            <a:ext cx="3962400" cy="101630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算术表达式文法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1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190500" lvl="1">
              <a:spcBef>
                <a:spcPct val="50000"/>
              </a:spcBef>
              <a:buClr>
                <a:schemeClr val="folHlink"/>
              </a:buClr>
              <a:buSzPct val="75000"/>
            </a:pP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E→E+E|E*E|(E)|id</a:t>
            </a:r>
            <a:endParaRPr lang="en-US" altLang="zh-CN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21905" y="801205"/>
            <a:ext cx="3470095" cy="2968301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710208"/>
          </a:xfrm>
        </p:spPr>
        <p:txBody>
          <a:bodyPr/>
          <a:lstStyle/>
          <a:p>
            <a:r>
              <a:rPr kumimoji="1" lang="zh-CN" altLang="en-US" dirty="0"/>
              <a:t>乔姆斯基文法体系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第二章 文法与语言</a:t>
            </a:r>
            <a:endParaRPr kumimoji="1" lang="zh-CN" altLang="en-US" dirty="0"/>
          </a:p>
        </p:txBody>
      </p:sp>
      <p:graphicFrame>
        <p:nvGraphicFramePr>
          <p:cNvPr id="5" name="Group 8"/>
          <p:cNvGraphicFramePr>
            <a:graphicFrameLocks noGrp="1"/>
          </p:cNvGraphicFramePr>
          <p:nvPr/>
        </p:nvGraphicFramePr>
        <p:xfrm>
          <a:off x="263352" y="1525763"/>
          <a:ext cx="1606550" cy="4767453"/>
        </p:xfrm>
        <a:graphic>
          <a:graphicData uri="http://schemas.openxmlformats.org/drawingml/2006/table">
            <a:tbl>
              <a:tblPr/>
              <a:tblGrid>
                <a:gridCol w="1606550"/>
              </a:tblGrid>
              <a:tr h="1152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endParaRPr kumimoji="0" lang="en-US" altLang="zh-CN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endParaRPr kumimoji="0" lang="en-US" altLang="zh-CN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732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S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  <a:sym typeface="Symbol" panose="05050102010706020507" charset="2"/>
                        </a:rPr>
                        <a:t>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aBC</a:t>
                      </a:r>
                      <a:endParaRPr kumimoji="0" lang="en-US" altLang="zh-CN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S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  <a:sym typeface="Symbol" panose="05050102010706020507" charset="2"/>
                        </a:rPr>
                        <a:t>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aSBC</a:t>
                      </a:r>
                      <a:endParaRPr kumimoji="0" lang="en-US" altLang="zh-CN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CB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  <a:sym typeface="Symbol" panose="05050102010706020507" charset="2"/>
                        </a:rPr>
                        <a:t>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BC</a:t>
                      </a:r>
                      <a:endParaRPr kumimoji="0" lang="en-US" altLang="zh-CN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aB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  <a:sym typeface="Symbol" panose="05050102010706020507" charset="2"/>
                        </a:rPr>
                        <a:t>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d</a:t>
                      </a:r>
                      <a:endParaRPr kumimoji="0" lang="en-US" altLang="zh-CN" sz="26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bB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  <a:sym typeface="Symbol" panose="05050102010706020507" charset="2"/>
                        </a:rPr>
                        <a:t>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bb</a:t>
                      </a:r>
                      <a:endParaRPr kumimoji="0" lang="en-US" altLang="zh-CN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bC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  <a:sym typeface="Symbol" panose="05050102010706020507" charset="2"/>
                        </a:rPr>
                        <a:t>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b</a:t>
                      </a:r>
                      <a:endParaRPr kumimoji="0" lang="en-US" altLang="zh-CN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cC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  <a:sym typeface="Symbol" panose="05050102010706020507" charset="2"/>
                        </a:rPr>
                        <a:t>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 cc</a:t>
                      </a:r>
                      <a:endParaRPr kumimoji="0" lang="en-US" altLang="zh-CN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11"/>
          <p:cNvGraphicFramePr/>
          <p:nvPr/>
        </p:nvGraphicFramePr>
        <p:xfrm>
          <a:off x="3457402" y="1525763"/>
          <a:ext cx="1652588" cy="4824412"/>
        </p:xfrm>
        <a:graphic>
          <a:graphicData uri="http://schemas.openxmlformats.org/drawingml/2006/table">
            <a:tbl>
              <a:tblPr/>
              <a:tblGrid>
                <a:gridCol w="1652588"/>
              </a:tblGrid>
              <a:tr h="1131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endParaRPr kumimoji="0" lang="zh-CN" altLang="zh-CN" sz="26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25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E→E+E</a:t>
                      </a:r>
                      <a:endParaRPr kumimoji="0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E→E*E</a:t>
                      </a:r>
                      <a:endParaRPr kumimoji="0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E→(E)</a:t>
                      </a:r>
                      <a:endParaRPr kumimoji="0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E→id</a:t>
                      </a:r>
                      <a:endParaRPr kumimoji="0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E→E-E </a:t>
                      </a:r>
                      <a:endParaRPr kumimoji="0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E→E/E</a:t>
                      </a:r>
                      <a:endParaRPr kumimoji="0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19"/>
          <p:cNvGraphicFramePr/>
          <p:nvPr/>
        </p:nvGraphicFramePr>
        <p:xfrm>
          <a:off x="1869902" y="1525763"/>
          <a:ext cx="1606550" cy="4824412"/>
        </p:xfrm>
        <a:graphic>
          <a:graphicData uri="http://schemas.openxmlformats.org/drawingml/2006/table">
            <a:tbl>
              <a:tblPr/>
              <a:tblGrid>
                <a:gridCol w="1606550"/>
              </a:tblGrid>
              <a:tr h="1147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endParaRPr kumimoji="0" lang="en-US" altLang="zh-CN" sz="26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 </a:t>
                      </a:r>
                      <a:endParaRPr kumimoji="0" lang="en-US" altLang="zh-CN" sz="26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664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S</a:t>
                      </a: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  <a:sym typeface="Symbol" panose="05050102010706020507" charset="2"/>
                        </a:rPr>
                        <a:t></a:t>
                      </a: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aBC</a:t>
                      </a:r>
                      <a:endParaRPr kumimoji="0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S</a:t>
                      </a: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  <a:sym typeface="Symbol" panose="05050102010706020507" charset="2"/>
                        </a:rPr>
                        <a:t></a:t>
                      </a: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aSBC</a:t>
                      </a:r>
                      <a:endParaRPr kumimoji="0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CB</a:t>
                      </a: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  <a:sym typeface="Symbol" panose="05050102010706020507" charset="2"/>
                        </a:rPr>
                        <a:t></a:t>
                      </a: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BC</a:t>
                      </a:r>
                      <a:endParaRPr kumimoji="0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aB</a:t>
                      </a: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  <a:sym typeface="Symbol" panose="05050102010706020507" charset="2"/>
                        </a:rPr>
                        <a:t></a:t>
                      </a: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ab</a:t>
                      </a:r>
                      <a:endParaRPr kumimoji="0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bB</a:t>
                      </a: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  <a:sym typeface="Symbol" panose="05050102010706020507" charset="2"/>
                        </a:rPr>
                        <a:t></a:t>
                      </a: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bb</a:t>
                      </a:r>
                      <a:endParaRPr kumimoji="0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bC</a:t>
                      </a: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  <a:sym typeface="Symbol" panose="05050102010706020507" charset="2"/>
                        </a:rPr>
                        <a:t></a:t>
                      </a: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bc</a:t>
                      </a:r>
                      <a:endParaRPr kumimoji="0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cC</a:t>
                      </a: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  <a:sym typeface="Symbol" panose="05050102010706020507" charset="2"/>
                        </a:rPr>
                        <a:t></a:t>
                      </a: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 cc</a:t>
                      </a:r>
                      <a:endParaRPr kumimoji="0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27"/>
          <p:cNvGraphicFramePr/>
          <p:nvPr/>
        </p:nvGraphicFramePr>
        <p:xfrm>
          <a:off x="5109990" y="1525763"/>
          <a:ext cx="1692275" cy="4824412"/>
        </p:xfrm>
        <a:graphic>
          <a:graphicData uri="http://schemas.openxmlformats.org/drawingml/2006/table">
            <a:tbl>
              <a:tblPr/>
              <a:tblGrid>
                <a:gridCol w="1692275"/>
              </a:tblGrid>
              <a:tr h="1146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endParaRPr kumimoji="0" lang="zh-CN" altLang="zh-CN" sz="26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82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1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S→a|b</a:t>
                      </a:r>
                      <a:endParaRPr kumimoji="1" lang="en-US" altLang="zh-CN" sz="2600" b="1" i="1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1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S→aT|bT</a:t>
                      </a:r>
                      <a:endParaRPr kumimoji="1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1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T→a|b</a:t>
                      </a:r>
                      <a:endParaRPr kumimoji="1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1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T→1|2</a:t>
                      </a:r>
                      <a:endParaRPr kumimoji="1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1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T→aT|bT</a:t>
                      </a:r>
                      <a:endParaRPr kumimoji="1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1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T→1T|2T</a:t>
                      </a:r>
                      <a:endParaRPr kumimoji="1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35"/>
          <p:cNvGraphicFramePr>
            <a:graphicFrameLocks noGrp="1"/>
          </p:cNvGraphicFramePr>
          <p:nvPr/>
        </p:nvGraphicFramePr>
        <p:xfrm>
          <a:off x="6800437" y="1540948"/>
          <a:ext cx="1908175" cy="4824412"/>
        </p:xfrm>
        <a:graphic>
          <a:graphicData uri="http://schemas.openxmlformats.org/drawingml/2006/table">
            <a:tbl>
              <a:tblPr/>
              <a:tblGrid>
                <a:gridCol w="1908175"/>
              </a:tblGrid>
              <a:tr h="1152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endParaRPr kumimoji="0" lang="zh-CN" altLang="zh-CN" sz="26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718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1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S→a|b</a:t>
                      </a:r>
                      <a:endParaRPr kumimoji="1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1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S→Ha|Hb</a:t>
                      </a:r>
                      <a:endParaRPr kumimoji="1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1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S→H1|H2</a:t>
                      </a:r>
                      <a:endParaRPr kumimoji="1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1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H→Ha|Hb</a:t>
                      </a:r>
                      <a:endParaRPr kumimoji="1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1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H→H1|H2</a:t>
                      </a:r>
                      <a:endParaRPr kumimoji="1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</a:pPr>
                      <a:r>
                        <a:rPr kumimoji="1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H→1|2</a:t>
                      </a:r>
                      <a:endParaRPr kumimoji="0" lang="en-US" altLang="zh-CN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Rectangle 43"/>
          <p:cNvSpPr>
            <a:spLocks noChangeArrowheads="1"/>
          </p:cNvSpPr>
          <p:nvPr/>
        </p:nvSpPr>
        <p:spPr bwMode="auto">
          <a:xfrm>
            <a:off x="285577" y="1670225"/>
            <a:ext cx="14398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3333FF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0</a:t>
            </a:r>
            <a:r>
              <a:rPr lang="zh-CN" altLang="en-US" sz="2400" b="1">
                <a:solidFill>
                  <a:srgbClr val="3333FF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型文法</a:t>
            </a:r>
            <a:r>
              <a:rPr lang="en-US" altLang="zh-CN" sz="2400" b="1">
                <a:solidFill>
                  <a:srgbClr val="3333FF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(PSG)</a:t>
            </a:r>
            <a:endParaRPr lang="en-US" altLang="zh-CN" sz="2400" b="1">
              <a:solidFill>
                <a:srgbClr val="3333FF"/>
              </a:solidFill>
              <a:latin typeface="Times New Roman" panose="02020603050405020304" charset="0"/>
              <a:ea typeface="华文新魏" panose="02010800040101010101" pitchFamily="2" charset="-122"/>
            </a:endParaRPr>
          </a:p>
        </p:txBody>
      </p:sp>
      <p:sp>
        <p:nvSpPr>
          <p:cNvPr id="11" name="Rectangle 44"/>
          <p:cNvSpPr>
            <a:spLocks noChangeArrowheads="1"/>
          </p:cNvSpPr>
          <p:nvPr/>
        </p:nvSpPr>
        <p:spPr bwMode="auto">
          <a:xfrm>
            <a:off x="2012777" y="1670225"/>
            <a:ext cx="14398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 dirty="0">
                <a:solidFill>
                  <a:srgbClr val="3333FF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1</a:t>
            </a:r>
            <a:r>
              <a:rPr lang="zh-CN" altLang="en-US" sz="2400" b="1" dirty="0">
                <a:solidFill>
                  <a:srgbClr val="3333FF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型文法</a:t>
            </a:r>
            <a:r>
              <a:rPr lang="en-US" altLang="zh-CN" sz="2400" b="1" dirty="0">
                <a:solidFill>
                  <a:srgbClr val="3333FF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(CSG)</a:t>
            </a:r>
            <a:endParaRPr lang="en-US" altLang="zh-CN" sz="2400" b="1" dirty="0">
              <a:solidFill>
                <a:srgbClr val="3333FF"/>
              </a:solidFill>
              <a:latin typeface="Times New Roman" panose="02020603050405020304" charset="0"/>
              <a:ea typeface="华文新魏" panose="02010800040101010101" pitchFamily="2" charset="-122"/>
            </a:endParaRPr>
          </a:p>
        </p:txBody>
      </p:sp>
      <p:sp>
        <p:nvSpPr>
          <p:cNvPr id="12" name="Rectangle 45"/>
          <p:cNvSpPr>
            <a:spLocks noChangeArrowheads="1"/>
          </p:cNvSpPr>
          <p:nvPr/>
        </p:nvSpPr>
        <p:spPr bwMode="auto">
          <a:xfrm>
            <a:off x="3597102" y="1670225"/>
            <a:ext cx="14398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3333FF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2</a:t>
            </a:r>
            <a:r>
              <a:rPr lang="zh-CN" altLang="en-US" sz="2400" b="1">
                <a:solidFill>
                  <a:srgbClr val="3333FF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型文法</a:t>
            </a:r>
            <a:r>
              <a:rPr lang="en-US" altLang="zh-CN" sz="2400" b="1">
                <a:solidFill>
                  <a:srgbClr val="3333FF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(CFG)</a:t>
            </a:r>
            <a:endParaRPr lang="en-US" altLang="zh-CN" sz="2400" b="1">
              <a:solidFill>
                <a:srgbClr val="3333FF"/>
              </a:solidFill>
              <a:latin typeface="Times New Roman" panose="02020603050405020304" charset="0"/>
              <a:ea typeface="华文新魏" panose="02010800040101010101" pitchFamily="2" charset="-122"/>
            </a:endParaRPr>
          </a:p>
        </p:txBody>
      </p:sp>
      <p:sp>
        <p:nvSpPr>
          <p:cNvPr id="13" name="Rectangle 46"/>
          <p:cNvSpPr>
            <a:spLocks noChangeArrowheads="1"/>
          </p:cNvSpPr>
          <p:nvPr/>
        </p:nvSpPr>
        <p:spPr bwMode="auto">
          <a:xfrm>
            <a:off x="5325890" y="1670225"/>
            <a:ext cx="14398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3333FF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3</a:t>
            </a:r>
            <a:r>
              <a:rPr lang="zh-CN" altLang="en-US" sz="2400" b="1">
                <a:solidFill>
                  <a:srgbClr val="3333FF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型文法</a:t>
            </a:r>
            <a:r>
              <a:rPr lang="en-US" altLang="zh-CN" sz="2400" b="1">
                <a:solidFill>
                  <a:srgbClr val="3333FF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(RG)</a:t>
            </a:r>
            <a:endParaRPr lang="en-US" altLang="zh-CN" sz="2400" b="1">
              <a:solidFill>
                <a:srgbClr val="3333FF"/>
              </a:solidFill>
              <a:latin typeface="Times New Roman" panose="02020603050405020304" charset="0"/>
              <a:ea typeface="华文新魏" panose="02010800040101010101" pitchFamily="2" charset="-122"/>
            </a:endParaRPr>
          </a:p>
        </p:txBody>
      </p:sp>
      <p:sp>
        <p:nvSpPr>
          <p:cNvPr id="14" name="Rectangle 47"/>
          <p:cNvSpPr>
            <a:spLocks noChangeArrowheads="1"/>
          </p:cNvSpPr>
          <p:nvPr/>
        </p:nvSpPr>
        <p:spPr bwMode="auto">
          <a:xfrm>
            <a:off x="6888088" y="1670225"/>
            <a:ext cx="14398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 dirty="0">
                <a:solidFill>
                  <a:srgbClr val="3333FF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3</a:t>
            </a:r>
            <a:r>
              <a:rPr lang="zh-CN" altLang="en-US" sz="2400" b="1" dirty="0">
                <a:solidFill>
                  <a:srgbClr val="3333FF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型文法</a:t>
            </a:r>
            <a:r>
              <a:rPr lang="en-US" altLang="zh-CN" sz="2400" b="1" dirty="0">
                <a:solidFill>
                  <a:srgbClr val="3333FF"/>
                </a:solidFill>
                <a:latin typeface="Times New Roman" panose="02020603050405020304" charset="0"/>
                <a:ea typeface="华文新魏" panose="02010800040101010101" pitchFamily="2" charset="-122"/>
              </a:rPr>
              <a:t>(RG)</a:t>
            </a:r>
            <a:endParaRPr lang="en-US" altLang="zh-CN" sz="2400" b="1" dirty="0">
              <a:solidFill>
                <a:srgbClr val="3333FF"/>
              </a:solidFill>
              <a:latin typeface="Times New Roman" panose="0202060305040502030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5534744"/>
          </a:xfrm>
        </p:spPr>
        <p:txBody>
          <a:bodyPr/>
          <a:lstStyle/>
          <a:p>
            <a:r>
              <a:rPr kumimoji="1" lang="zh-CN" altLang="en-US" dirty="0"/>
              <a:t>词法分析器的功能</a:t>
            </a:r>
            <a:r>
              <a:rPr kumimoji="1" lang="en-US" altLang="zh-CN" dirty="0"/>
              <a:t>(</a:t>
            </a:r>
            <a:r>
              <a:rPr kumimoji="1" lang="zh-CN" altLang="en-US" dirty="0"/>
              <a:t>输入</a:t>
            </a:r>
            <a:r>
              <a:rPr kumimoji="1" lang="en-US" altLang="zh-CN" dirty="0"/>
              <a:t>-</a:t>
            </a:r>
            <a:r>
              <a:rPr kumimoji="1" lang="zh-CN" altLang="en-US" dirty="0"/>
              <a:t>输出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，在编译程序中的“位置”</a:t>
            </a:r>
            <a:endParaRPr kumimoji="1" lang="en-US" altLang="zh-CN" dirty="0"/>
          </a:p>
          <a:p>
            <a:r>
              <a:rPr kumimoji="1" lang="zh-CN" altLang="en-US" dirty="0"/>
              <a:t>单词的描述工具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zh-CN" altLang="en-US" b="1" dirty="0">
                <a:solidFill>
                  <a:srgbClr val="FF0000"/>
                </a:solidFill>
              </a:rPr>
              <a:t>正规表达式</a:t>
            </a:r>
            <a:endParaRPr kumimoji="1" lang="en-US" altLang="zh-CN" b="1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/>
              <a:t>正规表达式的递归定义</a:t>
            </a:r>
            <a:r>
              <a:rPr kumimoji="1" lang="en-US" altLang="zh-CN" dirty="0"/>
              <a:t>(</a:t>
            </a:r>
            <a:r>
              <a:rPr kumimoji="1" lang="zh-CN" altLang="en-US" dirty="0"/>
              <a:t>各种运算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pPr marL="1000125" lvl="2" indent="-246380">
              <a:lnSpc>
                <a:spcPct val="105000"/>
              </a:lnSpc>
              <a:spcBef>
                <a:spcPct val="0"/>
              </a:spcBef>
            </a:pPr>
            <a:r>
              <a:rPr lang="en-US" altLang="zh-CN" b="1" dirty="0">
                <a:solidFill>
                  <a:srgbClr val="0000CC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a|(</a:t>
            </a:r>
            <a:r>
              <a:rPr lang="en-US" altLang="zh-CN" b="1" dirty="0" err="1">
                <a:solidFill>
                  <a:srgbClr val="0000CC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a|b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)</a:t>
            </a:r>
            <a:r>
              <a:rPr lang="en-US" altLang="zh-CN" b="1" baseline="30000" dirty="0">
                <a:solidFill>
                  <a:srgbClr val="0000CC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*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cc(</a:t>
            </a:r>
            <a:r>
              <a:rPr lang="en-US" altLang="zh-CN" b="1" dirty="0" err="1">
                <a:solidFill>
                  <a:srgbClr val="0000CC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a|b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)</a:t>
            </a:r>
            <a:r>
              <a:rPr lang="en-US" altLang="zh-CN" b="1" baseline="30000" dirty="0">
                <a:solidFill>
                  <a:srgbClr val="0000CC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+</a:t>
            </a:r>
            <a:endParaRPr lang="en-US" altLang="zh-CN" b="1" dirty="0">
              <a:solidFill>
                <a:srgbClr val="0000CC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lvl="2"/>
            <a:r>
              <a:rPr kumimoji="1" lang="zh-CN" altLang="en-US" dirty="0"/>
              <a:t>给定正规式，能给出其描述的语言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给定语言的描述，设计相应的正规表达式</a:t>
            </a:r>
            <a:endParaRPr kumimoji="1" lang="en-US" altLang="zh-CN" dirty="0"/>
          </a:p>
          <a:p>
            <a:r>
              <a:rPr kumimoji="1" lang="zh-CN" altLang="en-US" dirty="0"/>
              <a:t>单词的识别工具</a:t>
            </a:r>
            <a:r>
              <a:rPr kumimoji="1" lang="en-US" altLang="zh-CN" dirty="0"/>
              <a:t>:</a:t>
            </a:r>
            <a:r>
              <a:rPr kumimoji="1" lang="zh-CN" altLang="en-US" dirty="0"/>
              <a:t> 有限状态自动机</a:t>
            </a:r>
            <a:r>
              <a:rPr kumimoji="1" lang="en-US" altLang="zh-CN" dirty="0"/>
              <a:t>FA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自动机的定义和分类</a:t>
            </a:r>
            <a:r>
              <a:rPr kumimoji="1" lang="en-US" altLang="zh-CN" dirty="0"/>
              <a:t>:</a:t>
            </a:r>
            <a:r>
              <a:rPr kumimoji="1" lang="zh-CN" altLang="en-US" dirty="0"/>
              <a:t>  数学模型</a:t>
            </a:r>
            <a:r>
              <a:rPr kumimoji="1" lang="en-US" altLang="zh-CN" dirty="0"/>
              <a:t>(</a:t>
            </a:r>
            <a:r>
              <a:rPr kumimoji="1" lang="zh-CN" altLang="en-US" dirty="0"/>
              <a:t>五元组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</a:t>
            </a:r>
            <a:r>
              <a:rPr kumimoji="1" lang="en-US" altLang="zh-CN" dirty="0"/>
              <a:t>DFA</a:t>
            </a:r>
            <a:r>
              <a:rPr kumimoji="1" lang="zh-CN" altLang="en-US" dirty="0"/>
              <a:t>，</a:t>
            </a:r>
            <a:r>
              <a:rPr kumimoji="1" lang="en-US" altLang="zh-CN" dirty="0"/>
              <a:t>NFA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NFA</a:t>
            </a:r>
            <a:r>
              <a:rPr kumimoji="1" lang="zh-CN" altLang="en-US" dirty="0"/>
              <a:t> 转</a:t>
            </a:r>
            <a:r>
              <a:rPr kumimoji="1" lang="en-US" altLang="zh-CN" dirty="0"/>
              <a:t>DFA</a:t>
            </a:r>
            <a:r>
              <a:rPr kumimoji="1" lang="zh-CN" altLang="en-US" dirty="0"/>
              <a:t>的方法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zh-CN" altLang="en-US" dirty="0">
                <a:solidFill>
                  <a:srgbClr val="FF0000"/>
                </a:solidFill>
              </a:rPr>
              <a:t>子集法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DFA</a:t>
            </a:r>
            <a:r>
              <a:rPr kumimoji="1" lang="zh-CN" altLang="en-US" dirty="0">
                <a:solidFill>
                  <a:srgbClr val="FF0000"/>
                </a:solidFill>
              </a:rPr>
              <a:t>的化简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第三章 词法分析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63352" y="692696"/>
            <a:ext cx="11379200" cy="5760640"/>
          </a:xfrm>
        </p:spPr>
        <p:txBody>
          <a:bodyPr/>
          <a:lstStyle/>
          <a:p>
            <a:r>
              <a:rPr kumimoji="1" lang="zh-CN" altLang="en-US" dirty="0"/>
              <a:t>正规式、有限自动机、正规语言</a:t>
            </a:r>
            <a:r>
              <a:rPr kumimoji="1" lang="en-US" altLang="zh-CN" dirty="0"/>
              <a:t>(</a:t>
            </a:r>
            <a:r>
              <a:rPr kumimoji="1" lang="zh-CN" altLang="en-US" dirty="0"/>
              <a:t>正规集</a:t>
            </a:r>
            <a:r>
              <a:rPr kumimoji="1" lang="en-US" altLang="zh-CN" dirty="0"/>
              <a:t>)</a:t>
            </a:r>
            <a:r>
              <a:rPr kumimoji="1" lang="zh-CN" altLang="en-US" dirty="0"/>
              <a:t>的关系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三者等价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相互之间的转换方法</a:t>
            </a:r>
            <a:endParaRPr kumimoji="1" lang="en-US" altLang="zh-CN" b="1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/>
              <a:t>仔细复习第三章课件中的几个算法</a:t>
            </a:r>
            <a:endParaRPr kumimoji="1" lang="en-US" altLang="zh-CN" dirty="0"/>
          </a:p>
          <a:p>
            <a:pPr lvl="2"/>
            <a:r>
              <a:rPr lang="zh-CN" altLang="en-US" dirty="0"/>
              <a:t>正规式</a:t>
            </a:r>
            <a:r>
              <a:rPr lang="en-US" altLang="zh-CN" dirty="0"/>
              <a:t>=&gt;NFA=&gt;DFA=&gt;</a:t>
            </a:r>
            <a:r>
              <a:rPr lang="zh-CN" altLang="en-US" dirty="0"/>
              <a:t>最小</a:t>
            </a:r>
            <a:r>
              <a:rPr lang="en-US" altLang="zh-CN" dirty="0"/>
              <a:t>DFA</a:t>
            </a:r>
            <a:endParaRPr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词法分析器的实现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DFA</a:t>
            </a:r>
            <a:r>
              <a:rPr kumimoji="1" lang="zh-CN" altLang="en-US" dirty="0"/>
              <a:t>的算法实现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第三章 词法分析</a:t>
            </a:r>
            <a:endParaRPr kumimoji="1" lang="zh-CN" altLang="en-US" dirty="0"/>
          </a:p>
        </p:txBody>
      </p:sp>
      <p:grpSp>
        <p:nvGrpSpPr>
          <p:cNvPr id="5" name="Group 26"/>
          <p:cNvGrpSpPr/>
          <p:nvPr/>
        </p:nvGrpSpPr>
        <p:grpSpPr bwMode="auto">
          <a:xfrm>
            <a:off x="1199456" y="3356992"/>
            <a:ext cx="9048750" cy="1762125"/>
            <a:chOff x="12" y="1722"/>
            <a:chExt cx="5700" cy="1110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172" y="1842"/>
              <a:ext cx="7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正规式</a:t>
              </a:r>
              <a:endParaRPr lang="zh-CN" altLang="en-US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12" y="2337"/>
              <a:ext cx="10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正规文法</a:t>
              </a:r>
              <a:endParaRPr lang="zh-CN" altLang="en-US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8" name="AutoShape 11"/>
            <p:cNvSpPr>
              <a:spLocks noChangeArrowheads="1"/>
            </p:cNvSpPr>
            <p:nvPr/>
          </p:nvSpPr>
          <p:spPr bwMode="auto">
            <a:xfrm rot="300000">
              <a:off x="960" y="1959"/>
              <a:ext cx="672" cy="233"/>
            </a:xfrm>
            <a:prstGeom prst="rightArrow">
              <a:avLst>
                <a:gd name="adj1" fmla="val 50000"/>
                <a:gd name="adj2" fmla="val 72103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9" name="AutoShape 12"/>
            <p:cNvSpPr>
              <a:spLocks noChangeArrowheads="1"/>
            </p:cNvSpPr>
            <p:nvPr/>
          </p:nvSpPr>
          <p:spPr bwMode="auto">
            <a:xfrm rot="-600000">
              <a:off x="1008" y="2308"/>
              <a:ext cx="623" cy="252"/>
            </a:xfrm>
            <a:prstGeom prst="rightArrow">
              <a:avLst>
                <a:gd name="adj1" fmla="val 50000"/>
                <a:gd name="adj2" fmla="val 61806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1595" y="2065"/>
              <a:ext cx="5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NFA</a:t>
              </a:r>
              <a:endParaRPr lang="en-US" altLang="zh-CN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912" y="1722"/>
              <a:ext cx="6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0099"/>
                  </a:solidFill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分裂法</a:t>
              </a:r>
              <a:endParaRPr lang="zh-CN" altLang="en-US" b="1" dirty="0">
                <a:solidFill>
                  <a:srgbClr val="000099"/>
                </a:solidFill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912" y="2544"/>
              <a:ext cx="8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0099"/>
                  </a:solidFill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转换规则</a:t>
              </a:r>
              <a:endParaRPr lang="zh-CN" altLang="en-US" b="1" dirty="0">
                <a:solidFill>
                  <a:srgbClr val="000099"/>
                </a:solidFill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13" name="AutoShape 16"/>
            <p:cNvSpPr>
              <a:spLocks noChangeArrowheads="1"/>
            </p:cNvSpPr>
            <p:nvPr/>
          </p:nvSpPr>
          <p:spPr bwMode="auto">
            <a:xfrm>
              <a:off x="2112" y="2112"/>
              <a:ext cx="624" cy="192"/>
            </a:xfrm>
            <a:prstGeom prst="rightArrow">
              <a:avLst>
                <a:gd name="adj1" fmla="val 50000"/>
                <a:gd name="adj2" fmla="val 8125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14" name="Rectangle 17"/>
            <p:cNvSpPr>
              <a:spLocks noChangeArrowheads="1"/>
            </p:cNvSpPr>
            <p:nvPr/>
          </p:nvSpPr>
          <p:spPr bwMode="auto">
            <a:xfrm>
              <a:off x="2016" y="1824"/>
              <a:ext cx="6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0099"/>
                  </a:solidFill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子集法</a:t>
              </a:r>
              <a:endParaRPr lang="zh-CN" altLang="en-US" b="1" dirty="0">
                <a:solidFill>
                  <a:srgbClr val="000099"/>
                </a:solidFill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15" name="Rectangle 18"/>
            <p:cNvSpPr>
              <a:spLocks noChangeArrowheads="1"/>
            </p:cNvSpPr>
            <p:nvPr/>
          </p:nvSpPr>
          <p:spPr bwMode="auto">
            <a:xfrm>
              <a:off x="2736" y="2064"/>
              <a:ext cx="5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DFA</a:t>
              </a:r>
              <a:endParaRPr lang="en-US" altLang="zh-CN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16" name="AutoShape 19"/>
            <p:cNvSpPr>
              <a:spLocks noChangeArrowheads="1"/>
            </p:cNvSpPr>
            <p:nvPr/>
          </p:nvSpPr>
          <p:spPr bwMode="auto">
            <a:xfrm>
              <a:off x="3264" y="2112"/>
              <a:ext cx="576" cy="192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17" name="Rectangle 20"/>
            <p:cNvSpPr>
              <a:spLocks noChangeArrowheads="1"/>
            </p:cNvSpPr>
            <p:nvPr/>
          </p:nvSpPr>
          <p:spPr bwMode="auto">
            <a:xfrm>
              <a:off x="3193" y="1872"/>
              <a:ext cx="69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000099"/>
                  </a:solidFill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求同法</a:t>
              </a:r>
              <a:endParaRPr lang="zh-CN" altLang="en-US" b="1">
                <a:solidFill>
                  <a:srgbClr val="000099"/>
                </a:solidFill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18" name="Rectangle 21"/>
            <p:cNvSpPr>
              <a:spLocks noChangeArrowheads="1"/>
            </p:cNvSpPr>
            <p:nvPr/>
          </p:nvSpPr>
          <p:spPr bwMode="auto">
            <a:xfrm>
              <a:off x="3820" y="1775"/>
              <a:ext cx="788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 dirty="0"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状态</a:t>
              </a:r>
              <a:endParaRPr lang="zh-CN" altLang="en-US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  <a:p>
              <a:pPr algn="ctr"/>
              <a:r>
                <a:rPr lang="zh-CN" altLang="en-US" sz="2800" dirty="0"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最小化</a:t>
              </a:r>
              <a:endParaRPr lang="zh-CN" altLang="en-US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  <a:p>
              <a:pPr algn="ctr"/>
              <a:r>
                <a:rPr lang="en-US" altLang="zh-CN" sz="2800" dirty="0"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DFA</a:t>
              </a:r>
              <a:endParaRPr lang="en-US" altLang="zh-CN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19" name="AutoShape 22"/>
            <p:cNvSpPr>
              <a:spLocks noChangeArrowheads="1"/>
            </p:cNvSpPr>
            <p:nvPr/>
          </p:nvSpPr>
          <p:spPr bwMode="auto">
            <a:xfrm>
              <a:off x="4560" y="2112"/>
              <a:ext cx="576" cy="192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20" name="Rectangle 24"/>
            <p:cNvSpPr>
              <a:spLocks noChangeArrowheads="1"/>
            </p:cNvSpPr>
            <p:nvPr/>
          </p:nvSpPr>
          <p:spPr bwMode="auto">
            <a:xfrm>
              <a:off x="5136" y="1776"/>
              <a:ext cx="576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dirty="0"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词法</a:t>
              </a:r>
              <a:endParaRPr lang="zh-CN" altLang="en-US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  <a:p>
              <a:r>
                <a:rPr lang="zh-CN" altLang="en-US" sz="2800" dirty="0"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分析</a:t>
              </a:r>
              <a:endParaRPr lang="zh-CN" altLang="en-US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  <a:p>
              <a:r>
                <a:rPr lang="zh-CN" altLang="en-US" sz="2800" dirty="0"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程序</a:t>
              </a:r>
              <a:endParaRPr lang="zh-CN" altLang="en-US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3203" y="2353"/>
              <a:ext cx="69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0099"/>
                  </a:solidFill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求异法</a:t>
              </a:r>
              <a:endParaRPr lang="zh-CN" altLang="en-US" b="1" dirty="0">
                <a:solidFill>
                  <a:srgbClr val="000099"/>
                </a:solidFill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08720"/>
            <a:ext cx="11379200" cy="5447456"/>
          </a:xfrm>
        </p:spPr>
        <p:txBody>
          <a:bodyPr/>
          <a:lstStyle/>
          <a:p>
            <a:r>
              <a:rPr kumimoji="1" lang="zh-CN" altLang="en-US" dirty="0"/>
              <a:t>语法分析方法的分类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自顶向下分析和自底向上分析</a:t>
            </a:r>
            <a:endParaRPr kumimoji="1" lang="en-US" altLang="zh-CN" dirty="0"/>
          </a:p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charset="2"/>
              </a:rPr>
              <a:t>问题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charset="2"/>
              </a:rPr>
              <a:t>: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charset="2"/>
              </a:rPr>
              <a:t> 回溯、左递归、二义性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charset="2"/>
            </a:endParaRPr>
          </a:p>
          <a:p>
            <a:r>
              <a:rPr kumimoji="1" lang="zh-CN" altLang="en-US" dirty="0"/>
              <a:t>解决方法</a:t>
            </a:r>
            <a:r>
              <a:rPr kumimoji="1" lang="en-US" altLang="zh-CN" dirty="0"/>
              <a:t>: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左递归消除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直接左递归</a:t>
            </a:r>
            <a:endParaRPr kumimoji="1" lang="en-US" altLang="zh-CN" dirty="0"/>
          </a:p>
          <a:p>
            <a:pPr lvl="2"/>
            <a:r>
              <a:rPr kumimoji="1" lang="zh-CN" altLang="en-US" dirty="0">
                <a:ln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间接左递归</a:t>
            </a:r>
            <a:r>
              <a:rPr kumimoji="1" lang="en-US" altLang="zh-CN" dirty="0">
                <a:ln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  <a:r>
              <a:rPr kumimoji="1" lang="zh-CN" altLang="en-US" dirty="0">
                <a:ln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代入法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提取左公共因子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第四章 语法分析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447928" y="2891485"/>
            <a:ext cx="5688632" cy="18805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2245" indent="-457200">
              <a:lnSpc>
                <a:spcPct val="105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A→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Aα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|Aα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|…|Aα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altLang="zh-CN" sz="28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|β</a:t>
            </a:r>
            <a:r>
              <a:rPr lang="en-US" altLang="zh-CN" sz="2800" b="1" baseline="-30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28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|β</a:t>
            </a:r>
            <a:r>
              <a:rPr lang="en-US" altLang="zh-CN" sz="2800" b="1" baseline="-30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 sz="28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|…|β</a:t>
            </a:r>
            <a:r>
              <a:rPr lang="en-US" altLang="zh-CN" sz="2800" b="1" baseline="-30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m</a:t>
            </a:r>
            <a:endParaRPr lang="en-US" altLang="zh-CN" sz="2800" b="1" baseline="-300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639445" lvl="1" indent="-457200">
              <a:lnSpc>
                <a:spcPct val="105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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β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1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B|β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B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|…|β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n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639445" lvl="1" indent="-457200">
              <a:lnSpc>
                <a:spcPct val="105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B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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α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1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B|α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B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|…|α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n 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B|ε</a:t>
            </a:r>
            <a:endParaRPr kumimoji="1" lang="en-US" altLang="zh-CN" sz="4000" dirty="0">
              <a:solidFill>
                <a:srgbClr val="FF0000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55440" y="5229200"/>
            <a:ext cx="7151149" cy="11264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96545" indent="-342900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A→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αβ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|αβ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|…|αβ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8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|γ</a:t>
            </a:r>
            <a:r>
              <a:rPr lang="en-US" altLang="zh-CN" sz="2800" b="1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28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|γ</a:t>
            </a:r>
            <a:r>
              <a:rPr lang="en-US" altLang="zh-CN" sz="2800" b="1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 sz="28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|… | </a:t>
            </a:r>
            <a:r>
              <a:rPr lang="en-US" altLang="zh-CN" sz="2800" b="1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γ</a:t>
            </a:r>
            <a:r>
              <a:rPr lang="en-US" altLang="zh-CN" sz="2800" b="1" baseline="-250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m</a:t>
            </a:r>
            <a:endParaRPr lang="en-US" altLang="zh-CN" sz="2800" b="1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753745" lvl="1" indent="-342900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A→αA' |γ</a:t>
            </a:r>
            <a:r>
              <a:rPr lang="en-US" altLang="zh-CN" sz="2800" b="1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28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|γ</a:t>
            </a:r>
            <a:r>
              <a:rPr lang="en-US" altLang="zh-CN" sz="2800" b="1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 sz="28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|… | </a:t>
            </a:r>
            <a:r>
              <a:rPr lang="en-US" altLang="zh-CN" sz="2800" b="1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γ</a:t>
            </a:r>
            <a:r>
              <a:rPr lang="en-US" altLang="zh-CN" sz="2800" b="1" baseline="-250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m</a:t>
            </a:r>
            <a:r>
              <a:rPr lang="zh-CN" altLang="en-US" sz="28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和 </a:t>
            </a:r>
            <a:r>
              <a:rPr lang="en-US" altLang="zh-CN" sz="28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A'→β</a:t>
            </a:r>
            <a:r>
              <a:rPr lang="en-US" altLang="zh-CN" sz="3600" b="1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28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|β</a:t>
            </a:r>
            <a:r>
              <a:rPr lang="en-US" altLang="zh-CN" sz="3600" b="1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 sz="28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|…|β</a:t>
            </a:r>
            <a:r>
              <a:rPr lang="en-US" altLang="zh-CN" sz="3600" b="1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n</a:t>
            </a:r>
            <a:endParaRPr lang="en-US" altLang="zh-CN" sz="28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35360" y="764704"/>
            <a:ext cx="11379200" cy="5678760"/>
          </a:xfrm>
        </p:spPr>
        <p:txBody>
          <a:bodyPr/>
          <a:lstStyle/>
          <a:p>
            <a:r>
              <a:rPr kumimoji="1" lang="zh-CN" altLang="en-US" dirty="0"/>
              <a:t>自顶向下分析方法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递归下降子程序法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LL(1)</a:t>
            </a:r>
            <a:r>
              <a:rPr kumimoji="1" lang="zh-CN" altLang="en-US" dirty="0"/>
              <a:t>文法</a:t>
            </a:r>
            <a:r>
              <a:rPr kumimoji="1" lang="en-US" altLang="zh-CN" dirty="0"/>
              <a:t>(</a:t>
            </a:r>
            <a:r>
              <a:rPr kumimoji="1" lang="zh-CN" altLang="en-US" dirty="0">
                <a:solidFill>
                  <a:srgbClr val="FF0000"/>
                </a:solidFill>
              </a:rPr>
              <a:t>判断方法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pPr marL="1000125" lvl="2" indent="-246380">
              <a:lnSpc>
                <a:spcPct val="90000"/>
              </a:lnSpc>
            </a:pPr>
            <a:r>
              <a:rPr lang="en-US" altLang="zh-CN" sz="24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A→α</a:t>
            </a:r>
            <a:r>
              <a:rPr lang="en-US" altLang="zh-CN" sz="2400" b="1" baseline="-30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24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|α</a:t>
            </a:r>
            <a:r>
              <a:rPr lang="en-US" altLang="zh-CN" sz="2400" b="1" baseline="-30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 sz="24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|…|α</a:t>
            </a:r>
            <a:r>
              <a:rPr lang="en-US" altLang="zh-CN" sz="2400" b="1" baseline="-30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n      </a:t>
            </a:r>
            <a:r>
              <a:rPr lang="en-US" altLang="zh-CN" sz="24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FIRST(α</a:t>
            </a:r>
            <a:r>
              <a:rPr lang="en-US" altLang="zh-CN" sz="2400" b="1" baseline="-300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24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)∩FIRST(α</a:t>
            </a:r>
            <a:r>
              <a:rPr lang="en-US" altLang="zh-CN" sz="2400" b="1" baseline="-30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j</a:t>
            </a:r>
            <a:r>
              <a:rPr lang="en-US" altLang="zh-CN" sz="24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)=</a:t>
            </a:r>
            <a:r>
              <a:rPr lang="zh-CN" altLang="en-US" sz="24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∅</a:t>
            </a:r>
            <a:r>
              <a:rPr lang="en-US" altLang="zh-CN" sz="24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altLang="zh-CN" sz="2400" b="1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i≠j</a:t>
            </a:r>
            <a:endParaRPr lang="en-US" altLang="zh-CN" sz="2400" b="1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1000125" lvl="2" indent="-246380">
              <a:lnSpc>
                <a:spcPct val="130000"/>
              </a:lnSpc>
            </a:pPr>
            <a:r>
              <a:rPr lang="zh-CN" altLang="en-US" sz="24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当</a:t>
            </a:r>
            <a:r>
              <a:rPr lang="en-US" altLang="zh-CN" sz="2400" b="1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ε∈FIRST</a:t>
            </a:r>
            <a:r>
              <a:rPr lang="en-US" altLang="zh-CN" sz="24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(α</a:t>
            </a:r>
            <a:r>
              <a:rPr lang="en-US" altLang="zh-CN" sz="2400" b="1" baseline="-30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j</a:t>
            </a:r>
            <a:r>
              <a:rPr lang="en-US" altLang="zh-CN" sz="24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)</a:t>
            </a:r>
            <a:r>
              <a:rPr lang="zh-CN" altLang="en-US" sz="24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时，</a:t>
            </a:r>
            <a:r>
              <a:rPr lang="en-US" altLang="zh-CN" sz="24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FOLLOW(A)∩FIRST(α</a:t>
            </a:r>
            <a:r>
              <a:rPr lang="en-US" altLang="zh-CN" sz="2400" b="1" baseline="-300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24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)=</a:t>
            </a:r>
            <a:r>
              <a:rPr lang="en-US" altLang="zh-CN" sz="2400" b="1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Φ</a:t>
            </a:r>
            <a:endParaRPr lang="en-US" altLang="zh-CN" sz="2400" b="1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708025" lvl="1" indent="-255905">
              <a:lnSpc>
                <a:spcPct val="9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求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FIRST(α)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的算法</a:t>
            </a:r>
            <a:endParaRPr lang="zh-CN" altLang="en-US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1000125" lvl="2" indent="-246380">
              <a:lnSpc>
                <a:spcPct val="90000"/>
              </a:lnSpc>
            </a:pPr>
            <a:r>
              <a:rPr lang="en-US" altLang="zh-CN" sz="24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α=X</a:t>
            </a:r>
            <a:r>
              <a:rPr lang="en-US" altLang="zh-CN" sz="2400" b="1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24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X</a:t>
            </a:r>
            <a:r>
              <a:rPr lang="en-US" altLang="zh-CN" sz="2400" b="1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 sz="24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…</a:t>
            </a:r>
            <a:r>
              <a:rPr lang="en-US" altLang="zh-CN" sz="2400" b="1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2400" b="1" baseline="-250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n</a:t>
            </a:r>
            <a:endParaRPr lang="en-US" altLang="zh-CN" sz="2400" b="1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708025" lvl="1" indent="-255905">
              <a:lnSpc>
                <a:spcPct val="9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求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FOLLOW(B)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的算法、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SELLECT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集</a:t>
            </a:r>
            <a:endParaRPr lang="zh-CN" altLang="en-US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1000125" lvl="2" indent="-246380">
              <a:lnSpc>
                <a:spcPct val="90000"/>
              </a:lnSpc>
            </a:pPr>
            <a:r>
              <a:rPr lang="en-US" altLang="zh-CN" sz="24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$ ∈ FOLLOW(S)</a:t>
            </a:r>
            <a:endParaRPr lang="en-US" altLang="zh-CN" sz="2400" b="1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1000125" lvl="2" indent="-246380">
              <a:lnSpc>
                <a:spcPct val="90000"/>
              </a:lnSpc>
            </a:pPr>
            <a:r>
              <a:rPr lang="en-US" altLang="zh-CN" sz="24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A→αBβ</a:t>
            </a:r>
            <a:endParaRPr lang="en-US" altLang="zh-CN" sz="2400" b="1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1000125" lvl="2" indent="-246380">
              <a:lnSpc>
                <a:spcPct val="90000"/>
              </a:lnSpc>
            </a:pPr>
            <a:r>
              <a:rPr lang="zh-CN" altLang="en-US" sz="24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当</a:t>
            </a:r>
            <a:r>
              <a:rPr lang="en-US" altLang="zh-CN" sz="2400" b="1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ε∈FIRST</a:t>
            </a:r>
            <a:r>
              <a:rPr lang="en-US" altLang="zh-CN" sz="24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(β)</a:t>
            </a:r>
            <a:r>
              <a:rPr lang="zh-CN" altLang="en-US" sz="2400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时</a:t>
            </a:r>
            <a:endParaRPr lang="zh-CN" altLang="en-US" sz="2400" b="1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1265555" lvl="3" indent="-219075">
              <a:lnSpc>
                <a:spcPct val="90000"/>
              </a:lnSpc>
            </a:pPr>
            <a:r>
              <a:rPr lang="en-US" altLang="zh-CN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FOLLOW(B)=FOLLOW(B)∪(FIRST(β)–{</a:t>
            </a:r>
            <a:r>
              <a:rPr lang="en-US" altLang="zh-CN" b="1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ε</a:t>
            </a:r>
            <a:r>
              <a:rPr lang="en-US" altLang="zh-CN" b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})∪FOLLOW(A)</a:t>
            </a:r>
            <a:endParaRPr kumimoji="1" lang="zh-CN" altLang="en-US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第四章 语法分析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5174704"/>
          </a:xfrm>
        </p:spPr>
        <p:txBody>
          <a:bodyPr/>
          <a:lstStyle/>
          <a:p>
            <a:r>
              <a:rPr kumimoji="1" lang="en-US" altLang="zh-CN" dirty="0"/>
              <a:t>LL(1)</a:t>
            </a:r>
            <a:r>
              <a:rPr kumimoji="1" lang="zh-CN" altLang="en-US" dirty="0"/>
              <a:t>语法分析器框架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LL(1)</a:t>
            </a:r>
            <a:r>
              <a:rPr kumimoji="1" lang="zh-CN" altLang="en-US" dirty="0"/>
              <a:t>预测分析算法</a:t>
            </a:r>
            <a:endParaRPr kumimoji="1" lang="en-US" altLang="zh-CN" dirty="0"/>
          </a:p>
          <a:p>
            <a:pPr lvl="1"/>
            <a:r>
              <a:rPr kumimoji="1" lang="zh-CN" altLang="en-US" b="1" dirty="0">
                <a:solidFill>
                  <a:srgbClr val="FF0000"/>
                </a:solidFill>
              </a:rPr>
              <a:t>入栈方式</a:t>
            </a:r>
            <a:endParaRPr kumimoji="1" lang="zh-CN" altLang="en-US" b="1" dirty="0">
              <a:solidFill>
                <a:srgbClr val="FF0000"/>
              </a:solidFill>
            </a:endParaRPr>
          </a:p>
          <a:p>
            <a:r>
              <a:rPr kumimoji="1" lang="zh-CN" altLang="en-US" dirty="0"/>
              <a:t>预测分析表的构造算法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FIRST</a:t>
            </a:r>
            <a:r>
              <a:rPr kumimoji="1" lang="zh-CN" altLang="en-US" dirty="0"/>
              <a:t>集和</a:t>
            </a:r>
            <a:r>
              <a:rPr kumimoji="1" lang="en-US" altLang="zh-CN" dirty="0"/>
              <a:t>FOLLOW</a:t>
            </a:r>
            <a:r>
              <a:rPr kumimoji="1" lang="zh-CN" altLang="en-US" dirty="0"/>
              <a:t>集综合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SELECT</a:t>
            </a:r>
            <a:r>
              <a:rPr kumimoji="1" lang="zh-CN" altLang="en-US" dirty="0"/>
              <a:t>集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第四章 语法分析</a:t>
            </a:r>
            <a:endParaRPr kumimoji="1" lang="zh-CN" altLang="en-US" dirty="0"/>
          </a:p>
        </p:txBody>
      </p:sp>
      <p:grpSp>
        <p:nvGrpSpPr>
          <p:cNvPr id="5" name="Group 5"/>
          <p:cNvGrpSpPr/>
          <p:nvPr/>
        </p:nvGrpSpPr>
        <p:grpSpPr bwMode="auto">
          <a:xfrm>
            <a:off x="5519936" y="1412776"/>
            <a:ext cx="5275262" cy="3032125"/>
            <a:chOff x="432" y="912"/>
            <a:chExt cx="5136" cy="2684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152" y="912"/>
              <a:ext cx="3499" cy="3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sz="240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r>
                <a:rPr kumimoji="1" lang="zh-CN" altLang="en-US" sz="24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输入缓冲区(符号序列)</a:t>
              </a:r>
              <a:endPara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432" y="1445"/>
              <a:ext cx="476" cy="210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>
                <a:lnSpc>
                  <a:spcPct val="120000"/>
                </a:lnSpc>
                <a:defRPr/>
              </a:pPr>
              <a:r>
                <a:rPr kumimoji="1"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栈</a:t>
              </a:r>
              <a:endPara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1635" y="1780"/>
              <a:ext cx="1821" cy="8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控制程序</a:t>
              </a:r>
              <a:endParaRPr kumimoji="1"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632" y="3072"/>
              <a:ext cx="1820" cy="52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sz="24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预测分析表</a:t>
              </a:r>
              <a:r>
                <a:rPr kumimoji="1" lang="en-US" altLang="zh-CN" sz="2400" b="1">
                  <a:latin typeface="华文新魏" panose="02010800040101010101" pitchFamily="2" charset="-122"/>
                  <a:ea typeface="华文新魏" panose="02010800040101010101" pitchFamily="2" charset="-122"/>
                </a:rPr>
                <a:t>M</a:t>
              </a:r>
              <a:endParaRPr kumimoji="1"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2496" y="1296"/>
              <a:ext cx="0" cy="48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H="1">
              <a:off x="912" y="2160"/>
              <a:ext cx="720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2496" y="2592"/>
              <a:ext cx="0" cy="48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3456" y="2112"/>
              <a:ext cx="864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4209" y="1786"/>
              <a:ext cx="1359" cy="106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输出的</a:t>
              </a:r>
              <a:endPara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ctr"/>
              <a:r>
                <a:rPr kumimoji="1"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</a:rPr>
                <a:t>产生式序列</a:t>
              </a:r>
              <a:endPara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782216"/>
          </a:xfrm>
        </p:spPr>
        <p:txBody>
          <a:bodyPr/>
          <a:lstStyle/>
          <a:p>
            <a:r>
              <a:rPr kumimoji="1" lang="zh-CN" altLang="en-US"/>
              <a:t>表达式文法的预测分析表</a:t>
            </a:r>
            <a:endParaRPr kumimoji="1"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第四章 语法分析</a:t>
            </a:r>
            <a:endParaRPr kumimoji="1" lang="zh-CN" altLang="en-US" dirty="0"/>
          </a:p>
        </p:txBody>
      </p:sp>
      <p:sp>
        <p:nvSpPr>
          <p:cNvPr id="5" name="Text Box 64"/>
          <p:cNvSpPr txBox="1">
            <a:spLocks noChangeArrowheads="1"/>
          </p:cNvSpPr>
          <p:nvPr/>
        </p:nvSpPr>
        <p:spPr bwMode="auto">
          <a:xfrm>
            <a:off x="9696401" y="775329"/>
            <a:ext cx="2304256" cy="25921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E→TE</a:t>
            </a:r>
            <a:r>
              <a:rPr lang="en-US" altLang="zh-CN" sz="2800" b="1" dirty="0">
                <a:solidFill>
                  <a:srgbClr val="A5002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'</a:t>
            </a:r>
            <a:r>
              <a:rPr kumimoji="1" lang="en-US" altLang="zh-CN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 </a:t>
            </a:r>
            <a:endParaRPr kumimoji="1" lang="en-US" altLang="zh-CN" sz="2800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E</a:t>
            </a:r>
            <a:r>
              <a:rPr lang="en-US" altLang="zh-CN" sz="2800" b="1" dirty="0">
                <a:solidFill>
                  <a:srgbClr val="A5002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'</a:t>
            </a:r>
            <a:r>
              <a:rPr kumimoji="1" lang="en-US" altLang="zh-CN" sz="2800" b="1" dirty="0">
                <a:solidFill>
                  <a:srgbClr val="A5002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kumimoji="1" lang="en-US" altLang="zh-CN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→+TE</a:t>
            </a:r>
            <a:r>
              <a:rPr lang="en-US" altLang="zh-CN" sz="2800" b="1" dirty="0">
                <a:solidFill>
                  <a:srgbClr val="A5002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'</a:t>
            </a:r>
            <a:r>
              <a:rPr kumimoji="1" lang="en-US" altLang="zh-CN" sz="2800" b="1" dirty="0">
                <a:solidFill>
                  <a:srgbClr val="A5002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kumimoji="1" lang="en-US" altLang="zh-CN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|</a:t>
            </a:r>
            <a:r>
              <a:rPr kumimoji="1" lang="en-US" altLang="zh-CN" sz="28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ε</a:t>
            </a:r>
            <a:r>
              <a:rPr kumimoji="1" lang="en-US" altLang="zh-CN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 </a:t>
            </a:r>
            <a:endParaRPr kumimoji="1" lang="en-US" altLang="zh-CN" sz="2800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T→FT</a:t>
            </a:r>
            <a:r>
              <a:rPr lang="en-US" altLang="zh-CN" sz="2800" b="1" dirty="0">
                <a:solidFill>
                  <a:srgbClr val="A5002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'</a:t>
            </a:r>
            <a:r>
              <a:rPr kumimoji="1" lang="en-US" altLang="zh-CN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 </a:t>
            </a:r>
            <a:endParaRPr kumimoji="1" lang="en-US" altLang="zh-CN" sz="2800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US" altLang="zh-CN" sz="2800" b="1" dirty="0">
                <a:solidFill>
                  <a:srgbClr val="A5002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'</a:t>
            </a:r>
            <a:r>
              <a:rPr kumimoji="1" lang="en-US" altLang="zh-CN" sz="2800" b="1" dirty="0">
                <a:solidFill>
                  <a:srgbClr val="A5002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kumimoji="1" lang="en-US" altLang="zh-CN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→*FT</a:t>
            </a:r>
            <a:r>
              <a:rPr lang="en-US" altLang="zh-CN" sz="2800" b="1" dirty="0">
                <a:solidFill>
                  <a:srgbClr val="A5002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'</a:t>
            </a:r>
            <a:r>
              <a:rPr kumimoji="1" lang="en-US" altLang="zh-CN" sz="2800" b="1" dirty="0">
                <a:solidFill>
                  <a:srgbClr val="A5002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kumimoji="1" lang="en-US" altLang="zh-CN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|</a:t>
            </a:r>
            <a:r>
              <a:rPr kumimoji="1" lang="en-US" altLang="zh-CN" sz="28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ε</a:t>
            </a:r>
            <a:r>
              <a:rPr kumimoji="1" lang="en-US" altLang="zh-CN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  </a:t>
            </a:r>
            <a:endParaRPr kumimoji="1" lang="en-US" altLang="zh-CN" sz="2800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F→(E)|id</a:t>
            </a:r>
            <a:endParaRPr kumimoji="1" lang="en-US" altLang="zh-CN" sz="2800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7" name="Group 3"/>
          <p:cNvGraphicFramePr>
            <a:graphicFrameLocks noGrp="1"/>
          </p:cNvGraphicFramePr>
          <p:nvPr/>
        </p:nvGraphicFramePr>
        <p:xfrm>
          <a:off x="611188" y="1700808"/>
          <a:ext cx="7993062" cy="4079878"/>
        </p:xfrm>
        <a:graphic>
          <a:graphicData uri="http://schemas.openxmlformats.org/drawingml/2006/table">
            <a:tbl>
              <a:tblPr/>
              <a:tblGrid>
                <a:gridCol w="819150"/>
                <a:gridCol w="1298575"/>
                <a:gridCol w="1160462"/>
                <a:gridCol w="1289050"/>
                <a:gridCol w="1238250"/>
                <a:gridCol w="1044575"/>
                <a:gridCol w="1143000"/>
              </a:tblGrid>
              <a:tr h="588963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新魏" panose="02010800040101010101" pitchFamily="2" charset="-122"/>
                        </a:rPr>
                        <a:t>非终结符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新魏" panose="020108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华文新魏" panose="02010800040101010101" pitchFamily="2" charset="-122"/>
                        </a:rPr>
                        <a:t>终结符号</a:t>
                      </a:r>
                      <a:endParaRPr kumimoji="0" lang="zh-CN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新魏" panose="020108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585788">
                <a:tc vMerge="1"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id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+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*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(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#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0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E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'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8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T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T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'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8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65"/>
          <p:cNvSpPr>
            <a:spLocks noChangeArrowheads="1"/>
          </p:cNvSpPr>
          <p:nvPr/>
        </p:nvSpPr>
        <p:spPr bwMode="auto">
          <a:xfrm>
            <a:off x="1547813" y="2994621"/>
            <a:ext cx="115252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E→TE'</a:t>
            </a:r>
            <a:endParaRPr kumimoji="1"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9" name="Rectangle 66"/>
          <p:cNvSpPr>
            <a:spLocks noChangeArrowheads="1"/>
          </p:cNvSpPr>
          <p:nvPr/>
        </p:nvSpPr>
        <p:spPr bwMode="auto">
          <a:xfrm>
            <a:off x="5219700" y="2948583"/>
            <a:ext cx="115252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E→TE'</a:t>
            </a:r>
            <a:endParaRPr kumimoji="1"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0" name="Rectangle 67"/>
          <p:cNvSpPr>
            <a:spLocks noChangeArrowheads="1"/>
          </p:cNvSpPr>
          <p:nvPr/>
        </p:nvSpPr>
        <p:spPr bwMode="auto">
          <a:xfrm>
            <a:off x="2700338" y="3499446"/>
            <a:ext cx="1366837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E'→+TE'</a:t>
            </a:r>
            <a:endParaRPr kumimoji="1" lang="en-US" altLang="zh-CN" sz="20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1" name="Rectangle 68"/>
          <p:cNvSpPr>
            <a:spLocks noChangeArrowheads="1"/>
          </p:cNvSpPr>
          <p:nvPr/>
        </p:nvSpPr>
        <p:spPr bwMode="auto">
          <a:xfrm>
            <a:off x="6516688" y="3539133"/>
            <a:ext cx="1150937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E'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→</a:t>
            </a:r>
            <a:r>
              <a:rPr lang="en-US" altLang="zh-CN" sz="2400" b="1" dirty="0" err="1">
                <a:latin typeface="Times New Roman" panose="02020603050405020304" charset="0"/>
                <a:ea typeface="宋体" panose="02010600030101010101" pitchFamily="2" charset="-122"/>
              </a:rPr>
              <a:t>ε</a:t>
            </a:r>
            <a:endParaRPr lang="en-US" altLang="zh-CN" sz="2400" b="1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2" name="Rectangle 69"/>
          <p:cNvSpPr>
            <a:spLocks noChangeArrowheads="1"/>
          </p:cNvSpPr>
          <p:nvPr/>
        </p:nvSpPr>
        <p:spPr bwMode="auto">
          <a:xfrm>
            <a:off x="7524750" y="3524846"/>
            <a:ext cx="115093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E'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→</a:t>
            </a:r>
            <a:r>
              <a:rPr lang="en-US" altLang="zh-CN" sz="2400" b="1" dirty="0" err="1">
                <a:latin typeface="Times New Roman" panose="02020603050405020304" charset="0"/>
                <a:ea typeface="宋体" panose="02010600030101010101" pitchFamily="2" charset="-122"/>
              </a:rPr>
              <a:t>ε</a:t>
            </a:r>
            <a:endParaRPr lang="en-US" altLang="zh-CN" sz="2400" b="1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3" name="Rectangle 70"/>
          <p:cNvSpPr>
            <a:spLocks noChangeArrowheads="1"/>
          </p:cNvSpPr>
          <p:nvPr/>
        </p:nvSpPr>
        <p:spPr bwMode="auto">
          <a:xfrm>
            <a:off x="2843213" y="4677371"/>
            <a:ext cx="122396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T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'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→</a:t>
            </a:r>
            <a:r>
              <a:rPr lang="en-US" altLang="zh-CN" sz="2400" b="1" dirty="0" err="1">
                <a:latin typeface="Times New Roman" panose="02020603050405020304" charset="0"/>
                <a:ea typeface="宋体" panose="02010600030101010101" pitchFamily="2" charset="-122"/>
              </a:rPr>
              <a:t>ε</a:t>
            </a:r>
            <a:endParaRPr lang="en-US" altLang="zh-CN" sz="2400" b="1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4" name="Rectangle 71"/>
          <p:cNvSpPr>
            <a:spLocks noChangeArrowheads="1"/>
          </p:cNvSpPr>
          <p:nvPr/>
        </p:nvSpPr>
        <p:spPr bwMode="auto">
          <a:xfrm>
            <a:off x="6516688" y="4748808"/>
            <a:ext cx="10795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T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'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→</a:t>
            </a:r>
            <a:r>
              <a:rPr lang="en-US" altLang="zh-CN" sz="2400" b="1" dirty="0" err="1">
                <a:latin typeface="Times New Roman" panose="02020603050405020304" charset="0"/>
                <a:ea typeface="宋体" panose="02010600030101010101" pitchFamily="2" charset="-122"/>
              </a:rPr>
              <a:t>ε</a:t>
            </a:r>
            <a:endParaRPr lang="en-US" altLang="zh-CN" sz="2400" b="1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5" name="Rectangle 72"/>
          <p:cNvSpPr>
            <a:spLocks noChangeArrowheads="1"/>
          </p:cNvSpPr>
          <p:nvPr/>
        </p:nvSpPr>
        <p:spPr bwMode="auto">
          <a:xfrm>
            <a:off x="7596188" y="4748808"/>
            <a:ext cx="10795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T</a:t>
            </a:r>
            <a:r>
              <a:rPr lang="en-US" altLang="zh-CN" b="1" dirty="0">
                <a:latin typeface="Times New Roman" panose="02020603050405020304" charset="0"/>
                <a:ea typeface="宋体" panose="02010600030101010101" pitchFamily="2" charset="-122"/>
              </a:rPr>
              <a:t>'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→</a:t>
            </a:r>
            <a:r>
              <a:rPr lang="en-US" altLang="zh-CN" sz="2400" b="1" dirty="0" err="1">
                <a:latin typeface="Times New Roman" panose="02020603050405020304" charset="0"/>
                <a:ea typeface="宋体" panose="02010600030101010101" pitchFamily="2" charset="-122"/>
              </a:rPr>
              <a:t>ε</a:t>
            </a:r>
            <a:endParaRPr lang="en-US" altLang="zh-CN" sz="2400" b="1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6" name="Rectangle 73"/>
          <p:cNvSpPr>
            <a:spLocks noChangeArrowheads="1"/>
          </p:cNvSpPr>
          <p:nvPr/>
        </p:nvSpPr>
        <p:spPr bwMode="auto">
          <a:xfrm>
            <a:off x="1555793" y="4147146"/>
            <a:ext cx="1011815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T→FT</a:t>
            </a:r>
            <a:r>
              <a:rPr lang="en-US" altLang="zh-CN" sz="2000" b="1" dirty="0">
                <a:latin typeface="Times New Roman" panose="02020603050405020304" charset="0"/>
                <a:ea typeface="宋体" panose="02010600030101010101" pitchFamily="2" charset="-122"/>
              </a:rPr>
              <a:t>'</a:t>
            </a:r>
            <a:endParaRPr lang="en-US" altLang="zh-CN" sz="2000" b="1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7" name="Rectangle 74"/>
          <p:cNvSpPr>
            <a:spLocks noChangeArrowheads="1"/>
          </p:cNvSpPr>
          <p:nvPr/>
        </p:nvSpPr>
        <p:spPr bwMode="auto">
          <a:xfrm>
            <a:off x="5292725" y="4075708"/>
            <a:ext cx="1011815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T→FT</a:t>
            </a:r>
            <a:r>
              <a:rPr lang="en-US" altLang="zh-CN" sz="2000" b="1" dirty="0">
                <a:latin typeface="Times New Roman" panose="02020603050405020304" charset="0"/>
                <a:ea typeface="宋体" panose="02010600030101010101" pitchFamily="2" charset="-122"/>
              </a:rPr>
              <a:t>'</a:t>
            </a:r>
            <a:endParaRPr lang="en-US" altLang="zh-CN" sz="2000" b="1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8" name="Rectangle 75"/>
          <p:cNvSpPr>
            <a:spLocks noChangeArrowheads="1"/>
          </p:cNvSpPr>
          <p:nvPr/>
        </p:nvSpPr>
        <p:spPr bwMode="auto">
          <a:xfrm>
            <a:off x="3995738" y="4723408"/>
            <a:ext cx="1210588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T</a:t>
            </a:r>
            <a:r>
              <a:rPr lang="en-US" altLang="zh-CN" sz="2000" b="1" dirty="0">
                <a:latin typeface="Times New Roman" panose="02020603050405020304" charset="0"/>
                <a:ea typeface="宋体" panose="02010600030101010101" pitchFamily="2" charset="-122"/>
              </a:rPr>
              <a:t>'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→*FT</a:t>
            </a:r>
            <a:r>
              <a:rPr lang="en-US" altLang="zh-CN" sz="2000" b="1" dirty="0">
                <a:latin typeface="Times New Roman" panose="02020603050405020304" charset="0"/>
                <a:ea typeface="宋体" panose="02010600030101010101" pitchFamily="2" charset="-122"/>
              </a:rPr>
              <a:t>'</a:t>
            </a:r>
            <a:endParaRPr lang="en-US" altLang="zh-CN" sz="2000" b="1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9" name="Rectangle 76"/>
          <p:cNvSpPr>
            <a:spLocks noChangeArrowheads="1"/>
          </p:cNvSpPr>
          <p:nvPr/>
        </p:nvSpPr>
        <p:spPr bwMode="auto">
          <a:xfrm>
            <a:off x="1547813" y="5299671"/>
            <a:ext cx="93662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F→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id</a:t>
            </a:r>
            <a:endParaRPr lang="en-US" altLang="zh-CN" sz="2000" b="1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0" name="Rectangle 77"/>
          <p:cNvSpPr>
            <a:spLocks noChangeArrowheads="1"/>
          </p:cNvSpPr>
          <p:nvPr/>
        </p:nvSpPr>
        <p:spPr bwMode="auto">
          <a:xfrm>
            <a:off x="5292725" y="5325071"/>
            <a:ext cx="939681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</a:rPr>
              <a:t>F→(E)</a:t>
            </a:r>
            <a:endParaRPr lang="en-US" altLang="zh-CN" sz="2000" b="1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1344" y="764957"/>
            <a:ext cx="11594257" cy="5519464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99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“</a:t>
            </a:r>
            <a:r>
              <a:rPr lang="zh-CN" altLang="en-US" sz="3600" dirty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编译原理</a:t>
            </a:r>
            <a:r>
              <a:rPr lang="zh-CN" altLang="en-US" sz="3600" dirty="0">
                <a:solidFill>
                  <a:srgbClr val="000099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”</a:t>
            </a:r>
            <a:r>
              <a:rPr lang="zh-CN" altLang="en-US" sz="3600" dirty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是一门非常好的课程</a:t>
            </a:r>
            <a:endParaRPr lang="en-US" altLang="zh-CN" sz="3600" dirty="0">
              <a:solidFill>
                <a:srgbClr val="00009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08025" lvl="1" indent="-255905" latinLnBrk="0">
              <a:lnSpc>
                <a:spcPct val="90000"/>
              </a:lnSpc>
              <a:spcBef>
                <a:spcPts val="2400"/>
              </a:spcBef>
            </a:pP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Alfred </a:t>
            </a:r>
            <a:r>
              <a:rPr lang="en-US" altLang="zh-CN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V.Aho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：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编写编译器的原理和技术具有十分普遍的意义，以至于在每个计算机科学家的研究生涯中，本书中的原理和技术都会反复用到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08025" lvl="1" indent="-255905" latinLnBrk="0">
              <a:lnSpc>
                <a:spcPct val="90000"/>
              </a:lnSpc>
              <a:spcBef>
                <a:spcPts val="2400"/>
              </a:spcBef>
            </a:pPr>
            <a:r>
              <a:rPr lang="zh-CN" altLang="en-US" dirty="0">
                <a:latin typeface="Arial" panose="020B0604020202020204" pitchFamily="34" charset="0"/>
                <a:ea typeface="华文新魏" panose="02010800040101010101" pitchFamily="2" charset="-122"/>
              </a:rPr>
              <a:t>“</a:t>
            </a:r>
            <a:r>
              <a:rPr lang="zh-CN" altLang="en-US" dirty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自顶向下</a:t>
            </a:r>
            <a:r>
              <a:rPr lang="zh-CN" altLang="en-US" dirty="0">
                <a:latin typeface="Arial" panose="020B0604020202020204" pitchFamily="34" charset="0"/>
                <a:ea typeface="华文新魏" panose="02010800040101010101" pitchFamily="2" charset="-122"/>
              </a:rPr>
              <a:t>”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zh-CN" altLang="en-US" dirty="0">
                <a:latin typeface="Arial" panose="020B0604020202020204" pitchFamily="34" charset="0"/>
                <a:ea typeface="华文新魏" panose="02010800040101010101" pitchFamily="2" charset="-122"/>
              </a:rPr>
              <a:t>“</a:t>
            </a:r>
            <a:r>
              <a:rPr lang="zh-CN" altLang="en-US" dirty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自底向上</a:t>
            </a:r>
            <a:r>
              <a:rPr lang="zh-CN" altLang="en-US" dirty="0">
                <a:latin typeface="Arial" panose="020B0604020202020204" pitchFamily="34" charset="0"/>
                <a:ea typeface="华文新魏" panose="02010800040101010101" pitchFamily="2" charset="-122"/>
              </a:rPr>
              <a:t>”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的系统设计方法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思想、方法、实现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08025" lvl="1" indent="-255905" latinLnBrk="0">
              <a:lnSpc>
                <a:spcPct val="90000"/>
              </a:lnSpc>
              <a:spcBef>
                <a:spcPts val="2400"/>
              </a:spcBef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一些具体的表示和变换算法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08025" lvl="1" indent="-255905" latinLnBrk="0">
              <a:lnSpc>
                <a:spcPct val="90000"/>
              </a:lnSpc>
              <a:spcBef>
                <a:spcPts val="2400"/>
              </a:spcBef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一个相当规模的系统的设计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含总体结构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08025" lvl="1" indent="-255905" latinLnBrk="0">
              <a:lnSpc>
                <a:spcPct val="90000"/>
              </a:lnSpc>
              <a:spcBef>
                <a:spcPts val="2400"/>
              </a:spcBef>
            </a:pPr>
            <a:r>
              <a:rPr kumimoji="1" lang="zh-CN" altLang="en-US" dirty="0"/>
              <a:t>掌握“编译原理”中的基本概念、基本理论、基本方法，在系统级上再认识程序和算法，提升计算机问题求解的水平，增强系统能力，体验实现自动计算的乐趣</a:t>
            </a:r>
            <a:endParaRPr kumimoji="1" lang="en-US" altLang="zh-CN" dirty="0"/>
          </a:p>
          <a:p>
            <a:pPr marL="452120" lvl="1" indent="0">
              <a:lnSpc>
                <a:spcPct val="90000"/>
              </a:lnSpc>
              <a:buNone/>
            </a:pP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课程总结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5174704"/>
          </a:xfrm>
        </p:spPr>
        <p:txBody>
          <a:bodyPr/>
          <a:lstStyle/>
          <a:p>
            <a:r>
              <a:rPr kumimoji="1" lang="zh-CN" altLang="en-US" dirty="0"/>
              <a:t>自底向上分析方法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思想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从输入串出发，反复利用产生式进行</a:t>
            </a:r>
            <a:r>
              <a:rPr kumimoji="1" lang="zh-CN" altLang="en-US" dirty="0">
                <a:solidFill>
                  <a:srgbClr val="FF0000"/>
                </a:solidFill>
              </a:rPr>
              <a:t>归约</a:t>
            </a:r>
            <a:r>
              <a:rPr kumimoji="1" lang="zh-CN" altLang="en-US" dirty="0"/>
              <a:t>，如果最后能得到文法的开始符号，则输入串是句子，否则输入串有语法错误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核心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寻找句型中的当前归约对象进行归约</a:t>
            </a:r>
            <a:r>
              <a:rPr kumimoji="1" lang="en-US" altLang="zh-CN" dirty="0"/>
              <a:t>,</a:t>
            </a:r>
            <a:r>
              <a:rPr kumimoji="1" lang="zh-CN" altLang="en-US" dirty="0"/>
              <a:t>用不同的方法寻找</a:t>
            </a:r>
            <a:r>
              <a:rPr kumimoji="1" lang="zh-CN" altLang="en-US" dirty="0">
                <a:solidFill>
                  <a:srgbClr val="FF0000"/>
                </a:solidFill>
              </a:rPr>
              <a:t>可归约串</a:t>
            </a:r>
            <a:r>
              <a:rPr kumimoji="1" lang="zh-CN" altLang="en-US" dirty="0"/>
              <a:t>，就可获得不同的分析方法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方法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LR</a:t>
            </a:r>
            <a:r>
              <a:rPr kumimoji="1" lang="zh-CN" altLang="en-US" dirty="0"/>
              <a:t>分析法</a:t>
            </a:r>
            <a:r>
              <a:rPr kumimoji="1" lang="en-US" altLang="zh-CN" dirty="0"/>
              <a:t>:</a:t>
            </a:r>
            <a:r>
              <a:rPr kumimoji="1" lang="zh-CN" altLang="en-US" dirty="0"/>
              <a:t> 可归约串为</a:t>
            </a:r>
            <a:r>
              <a:rPr kumimoji="1" lang="zh-CN" altLang="en-US" dirty="0">
                <a:solidFill>
                  <a:srgbClr val="FF0000"/>
                </a:solidFill>
              </a:rPr>
              <a:t>句柄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第四章 语法分析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1" y="836712"/>
            <a:ext cx="11379200" cy="641251"/>
          </a:xfrm>
        </p:spPr>
        <p:txBody>
          <a:bodyPr/>
          <a:lstStyle/>
          <a:p>
            <a:r>
              <a:rPr kumimoji="1" lang="zh-CN" altLang="en-US" dirty="0"/>
              <a:t>自底向上分析器结构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第四章 语法分析</a:t>
            </a:r>
            <a:endParaRPr kumimoji="1"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187006" y="1600200"/>
            <a:ext cx="387985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</p:spPr>
        <p:txBody>
          <a:bodyPr wrap="none" lIns="92075" tIns="46038" rIns="92075" bIns="46038" anchor="ctr"/>
          <a:lstStyle/>
          <a:p>
            <a:pPr eaLnBrk="0" hangingPunct="0">
              <a:defRPr/>
            </a:pPr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kumimoji="1"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id +</a:t>
            </a:r>
            <a:r>
              <a:rPr kumimoji="1"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id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＊ 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id  $</a:t>
            </a:r>
            <a:endParaRPr kumimoji="1"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315344" y="2416175"/>
            <a:ext cx="749300" cy="2406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130000"/>
              </a:lnSpc>
              <a:defRPr/>
            </a:pPr>
            <a:endParaRPr kumimoji="1" lang="zh-CN" altLang="en-US" sz="3600" b="1" dirty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algn="ctr" eaLnBrk="0" hangingPunct="0">
              <a:lnSpc>
                <a:spcPct val="130000"/>
              </a:lnSpc>
              <a:defRPr/>
            </a:pPr>
            <a:r>
              <a:rPr kumimoji="1"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＋</a:t>
            </a:r>
            <a:endParaRPr kumimoji="1" lang="zh-CN" altLang="en-US" sz="28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algn="ctr" eaLnBrk="0" hangingPunct="0">
              <a:lnSpc>
                <a:spcPct val="130000"/>
              </a:lnSpc>
              <a:defRPr/>
            </a:pPr>
            <a:r>
              <a:rPr kumimoji="1"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Ｅ</a:t>
            </a:r>
            <a:endParaRPr kumimoji="1" lang="zh-CN" altLang="en-US" sz="28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algn="ctr" eaLnBrk="0" hangingPunct="0">
              <a:lnSpc>
                <a:spcPct val="130000"/>
              </a:lnSpc>
              <a:defRPr/>
            </a:pP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$</a:t>
            </a:r>
            <a:endParaRPr kumimoji="1"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485456" y="2847975"/>
            <a:ext cx="25146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sz="3200" b="1" dirty="0">
                <a:latin typeface="宋体" panose="02010600030101010101" pitchFamily="2" charset="-122"/>
              </a:rPr>
              <a:t>移进</a:t>
            </a:r>
            <a:r>
              <a:rPr kumimoji="1" lang="en-US" altLang="zh-CN" sz="3200" b="1" dirty="0">
                <a:latin typeface="宋体" panose="02010600030101010101" pitchFamily="2" charset="-122"/>
              </a:rPr>
              <a:t>-</a:t>
            </a:r>
            <a:r>
              <a:rPr kumimoji="1" lang="zh-CN" altLang="en-US" sz="3200" b="1" dirty="0">
                <a:latin typeface="宋体" panose="02010600030101010101" pitchFamily="2" charset="-122"/>
              </a:rPr>
              <a:t>归约</a:t>
            </a:r>
            <a:endParaRPr kumimoji="1" lang="zh-CN" altLang="en-US" sz="3200" b="1" dirty="0">
              <a:latin typeface="宋体" panose="02010600030101010101" pitchFamily="2" charset="-122"/>
            </a:endParaRPr>
          </a:p>
          <a:p>
            <a:pPr algn="ctr"/>
            <a:r>
              <a:rPr kumimoji="1" lang="zh-CN" altLang="en-US" sz="3200" b="1" dirty="0">
                <a:latin typeface="宋体" panose="02010600030101010101" pitchFamily="2" charset="-122"/>
              </a:rPr>
              <a:t>控制程序</a:t>
            </a:r>
            <a:endParaRPr kumimoji="1" lang="zh-CN" altLang="en-US" sz="3200" b="1" dirty="0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7000056" y="3440113"/>
            <a:ext cx="1076325" cy="23812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j-ea"/>
              <a:ea typeface="+mj-ea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076381" y="2967038"/>
            <a:ext cx="1676400" cy="946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输出产生式序列</a:t>
            </a:r>
            <a:endParaRPr kumimoji="1"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527944" y="5530850"/>
            <a:ext cx="867251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栈内容 </a:t>
            </a:r>
            <a:r>
              <a:rPr kumimoji="1" lang="en-US" altLang="zh-CN" sz="2800" b="1" dirty="0">
                <a:solidFill>
                  <a:srgbClr val="000099"/>
                </a:solidFill>
                <a:latin typeface="宋体" panose="02010600030101010101" pitchFamily="2" charset="-122"/>
              </a:rPr>
              <a:t>+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 输入缓冲区内容＝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 “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当前句型”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$</a:t>
            </a:r>
            <a:endParaRPr kumimoji="1" lang="en-US" altLang="zh-CN" sz="2800" b="1" dirty="0">
              <a:latin typeface="宋体" panose="02010600030101010101" pitchFamily="2" charset="-122"/>
            </a:endParaRPr>
          </a:p>
          <a:p>
            <a:pPr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kumimoji="1" lang="en-US" altLang="zh-CN" sz="2800" b="1" dirty="0">
                <a:solidFill>
                  <a:srgbClr val="000099"/>
                </a:solidFill>
                <a:latin typeface="宋体" panose="02010600030101010101" pitchFamily="2" charset="-122"/>
              </a:rPr>
              <a:t>LL(1)</a:t>
            </a:r>
            <a:r>
              <a:rPr kumimoji="1" lang="zh-CN" altLang="en-US" sz="2800" b="1" dirty="0">
                <a:solidFill>
                  <a:srgbClr val="000099"/>
                </a:solidFill>
                <a:latin typeface="宋体" panose="02010600030101010101" pitchFamily="2" charset="-122"/>
              </a:rPr>
              <a:t>分析法对照？？？</a:t>
            </a:r>
            <a:endParaRPr kumimoji="1" lang="zh-CN" altLang="en-US" sz="2800" b="1" dirty="0">
              <a:solidFill>
                <a:srgbClr val="000099"/>
              </a:solidFill>
              <a:latin typeface="宋体" panose="02010600030101010101" pitchFamily="2" charset="-122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513656" y="4217988"/>
            <a:ext cx="546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defRPr/>
            </a:pPr>
            <a:r>
              <a:rPr kumimoji="1" lang="zh-CN" altLang="en-US" sz="2800" b="1">
                <a:latin typeface="+mj-ea"/>
                <a:ea typeface="+mj-ea"/>
              </a:rPr>
              <a:t>栈</a:t>
            </a:r>
            <a:endParaRPr kumimoji="1" lang="zh-CN" altLang="en-US" sz="2800" b="1">
              <a:latin typeface="+mj-ea"/>
              <a:ea typeface="+mj-ea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099444" y="1630760"/>
            <a:ext cx="22193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宋体" panose="02010600030101010101" pitchFamily="2" charset="-122"/>
              </a:rPr>
              <a:t>输入缓冲区</a:t>
            </a:r>
            <a:r>
              <a:rPr kumimoji="1" lang="zh-CN" altLang="en-US" sz="3600">
                <a:solidFill>
                  <a:schemeClr val="bg2"/>
                </a:solidFill>
                <a:latin typeface="宋体" panose="02010600030101010101" pitchFamily="2" charset="-122"/>
              </a:rPr>
              <a:t> </a:t>
            </a:r>
            <a:endParaRPr kumimoji="1" lang="zh-CN" altLang="en-US" sz="2800" b="1">
              <a:solidFill>
                <a:srgbClr val="FFFF00"/>
              </a:solidFill>
              <a:latin typeface="宋体" panose="02010600030101010101" pitchFamily="2" charset="-122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4548956" y="4360863"/>
            <a:ext cx="2519363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kumimoji="1" lang="zh-CN" altLang="en-US" sz="3600" b="1">
                <a:solidFill>
                  <a:srgbClr val="FFFF00"/>
                </a:solidFill>
                <a:latin typeface="+mj-ea"/>
                <a:ea typeface="+mj-ea"/>
              </a:rPr>
              <a:t>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分析表</a:t>
            </a:r>
            <a:endParaRPr kumimoji="1" lang="zh-CN" altLang="en-US" sz="2800" b="1">
              <a:effectLst>
                <a:outerShdw blurRad="38100" dist="38100" dir="2700000" algn="tl">
                  <a:srgbClr val="C0C0C0"/>
                </a:outerShdw>
              </a:effectLst>
              <a:latin typeface="+mj-ea"/>
              <a:ea typeface="+mj-ea"/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H="1" flipV="1">
            <a:off x="3107506" y="3440113"/>
            <a:ext cx="1368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pPr>
              <a:defRPr/>
            </a:pPr>
            <a:endParaRPr lang="zh-CN" altLang="en-US">
              <a:latin typeface="+mj-ea"/>
              <a:ea typeface="+mj-ea"/>
            </a:endParaRPr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1199331" y="5013176"/>
            <a:ext cx="64960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87630" indent="44958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altLang="zh-CN" sz="2800" b="1" dirty="0">
                <a:latin typeface="宋体" panose="02010600030101010101" pitchFamily="2" charset="-122"/>
              </a:rPr>
              <a:t>4</a:t>
            </a:r>
            <a:r>
              <a:rPr lang="zh-CN" altLang="en-US" sz="2800" b="1" dirty="0">
                <a:latin typeface="宋体" panose="02010600030101010101" pitchFamily="2" charset="-122"/>
              </a:rPr>
              <a:t>种操作：移进、归约、接受、出错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cxnSp>
        <p:nvCxnSpPr>
          <p:cNvPr id="17" name="直线箭头连接符 16"/>
          <p:cNvCxnSpPr/>
          <p:nvPr/>
        </p:nvCxnSpPr>
        <p:spPr bwMode="auto">
          <a:xfrm flipV="1">
            <a:off x="5735960" y="2270125"/>
            <a:ext cx="0" cy="57785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8575" cap="flat" cmpd="dbl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8" name="直线箭头连接符 17"/>
          <p:cNvCxnSpPr/>
          <p:nvPr/>
        </p:nvCxnSpPr>
        <p:spPr bwMode="auto">
          <a:xfrm flipH="1">
            <a:off x="5735960" y="3914775"/>
            <a:ext cx="2949" cy="446088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8575" cap="flat" cmpd="dbl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5174704"/>
          </a:xfrm>
        </p:spPr>
        <p:txBody>
          <a:bodyPr/>
          <a:lstStyle/>
          <a:p>
            <a:r>
              <a:rPr kumimoji="1" lang="en-US" altLang="zh-CN" dirty="0"/>
              <a:t>LR</a:t>
            </a:r>
            <a:r>
              <a:rPr kumimoji="1" lang="zh-CN" altLang="en-US" dirty="0"/>
              <a:t>分析法</a:t>
            </a:r>
            <a:endParaRPr kumimoji="1" lang="en-US" altLang="zh-CN" dirty="0"/>
          </a:p>
          <a:p>
            <a:pPr lvl="1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关键概念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000125" lvl="2" indent="-246380">
              <a:spcBef>
                <a:spcPct val="40000"/>
              </a:spcBef>
            </a:pPr>
            <a:r>
              <a:rPr lang="zh-CN" altLang="en-US" dirty="0">
                <a:solidFill>
                  <a:srgbClr val="A5002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规范句型活前缀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——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规范句型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(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右句型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)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的不含句柄右边任何符号的前缀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708025" lvl="1" indent="-255905">
              <a:spcBef>
                <a:spcPct val="40000"/>
              </a:spcBef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句柄形成情况的表示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——</a:t>
            </a:r>
            <a:r>
              <a:rPr lang="en-US" altLang="zh-CN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LR(0)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项目：</a:t>
            </a:r>
            <a:r>
              <a:rPr lang="en-US" altLang="zh-CN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A→α·β</a:t>
            </a:r>
            <a:endParaRPr lang="en-US" altLang="zh-CN" sz="24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1000125" lvl="2" indent="-246380">
              <a:spcBef>
                <a:spcPct val="40000"/>
              </a:spcBef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移进项目</a:t>
            </a:r>
            <a:r>
              <a:rPr lang="zh-CN" altLang="en-US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： </a:t>
            </a:r>
            <a:r>
              <a:rPr lang="en-US" altLang="zh-CN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A→α·aβ</a:t>
            </a:r>
            <a:endParaRPr lang="en-US" altLang="zh-CN" sz="24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1000125" lvl="2" indent="-246380">
              <a:spcBef>
                <a:spcPct val="40000"/>
              </a:spcBef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待约项目</a:t>
            </a:r>
            <a:r>
              <a:rPr lang="zh-CN" altLang="en-US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： </a:t>
            </a:r>
            <a:r>
              <a:rPr lang="en-US" altLang="zh-CN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A→α·Bβ</a:t>
            </a:r>
            <a:endParaRPr lang="en-US" altLang="zh-CN" sz="24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1000125" lvl="2" indent="-246380">
              <a:spcBef>
                <a:spcPct val="40000"/>
              </a:spcBef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归约项目</a:t>
            </a:r>
            <a:r>
              <a:rPr lang="zh-CN" altLang="en-US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： </a:t>
            </a:r>
            <a:r>
              <a:rPr lang="en-US" altLang="zh-CN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A→α·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第四章 语法分析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638200"/>
          </a:xfrm>
        </p:spPr>
        <p:txBody>
          <a:bodyPr/>
          <a:lstStyle/>
          <a:p>
            <a:r>
              <a:rPr kumimoji="1" lang="en-US" altLang="zh-CN"/>
              <a:t>LR</a:t>
            </a:r>
            <a:r>
              <a:rPr kumimoji="1" lang="zh-CN" altLang="en-US" dirty="0"/>
              <a:t>分析器的总体结构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第四章 语法分析</a:t>
            </a:r>
            <a:endParaRPr kumimoji="1" lang="zh-CN" altLang="en-US" dirty="0"/>
          </a:p>
        </p:txBody>
      </p:sp>
      <p:grpSp>
        <p:nvGrpSpPr>
          <p:cNvPr id="5" name="组合 48"/>
          <p:cNvGrpSpPr/>
          <p:nvPr/>
        </p:nvGrpSpPr>
        <p:grpSpPr>
          <a:xfrm>
            <a:off x="1631504" y="1830716"/>
            <a:ext cx="8243887" cy="4133850"/>
            <a:chOff x="914400" y="2438400"/>
            <a:chExt cx="8243887" cy="4133850"/>
          </a:xfrm>
        </p:grpSpPr>
        <p:sp>
          <p:nvSpPr>
            <p:cNvPr id="6" name="矩形 5"/>
            <p:cNvSpPr>
              <a:spLocks noChangeArrowheads="1"/>
            </p:cNvSpPr>
            <p:nvPr/>
          </p:nvSpPr>
          <p:spPr bwMode="auto">
            <a:xfrm>
              <a:off x="2930525" y="2438400"/>
              <a:ext cx="4248150" cy="503238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7" name="直接连接符 5"/>
            <p:cNvCxnSpPr>
              <a:cxnSpLocks noChangeShapeType="1"/>
            </p:cNvCxnSpPr>
            <p:nvPr/>
          </p:nvCxnSpPr>
          <p:spPr bwMode="auto">
            <a:xfrm>
              <a:off x="3433762" y="2438400"/>
              <a:ext cx="0" cy="503238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直接连接符 6"/>
            <p:cNvCxnSpPr>
              <a:cxnSpLocks noChangeShapeType="1"/>
            </p:cNvCxnSpPr>
            <p:nvPr/>
          </p:nvCxnSpPr>
          <p:spPr bwMode="auto">
            <a:xfrm>
              <a:off x="3865562" y="2438400"/>
              <a:ext cx="0" cy="503238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直接连接符 7"/>
            <p:cNvCxnSpPr>
              <a:cxnSpLocks noChangeShapeType="1"/>
            </p:cNvCxnSpPr>
            <p:nvPr/>
          </p:nvCxnSpPr>
          <p:spPr bwMode="auto">
            <a:xfrm>
              <a:off x="4802187" y="2438400"/>
              <a:ext cx="0" cy="503238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直接连接符 8"/>
            <p:cNvCxnSpPr>
              <a:cxnSpLocks noChangeShapeType="1"/>
            </p:cNvCxnSpPr>
            <p:nvPr/>
          </p:nvCxnSpPr>
          <p:spPr bwMode="auto">
            <a:xfrm>
              <a:off x="5307012" y="2438400"/>
              <a:ext cx="0" cy="503238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直接连接符 9"/>
            <p:cNvCxnSpPr>
              <a:cxnSpLocks noChangeShapeType="1"/>
            </p:cNvCxnSpPr>
            <p:nvPr/>
          </p:nvCxnSpPr>
          <p:spPr bwMode="auto">
            <a:xfrm>
              <a:off x="6315075" y="2438400"/>
              <a:ext cx="0" cy="503238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接连接符 10"/>
            <p:cNvCxnSpPr>
              <a:cxnSpLocks noChangeShapeType="1"/>
            </p:cNvCxnSpPr>
            <p:nvPr/>
          </p:nvCxnSpPr>
          <p:spPr bwMode="auto">
            <a:xfrm>
              <a:off x="6818312" y="2438400"/>
              <a:ext cx="0" cy="503238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TextBox 11"/>
            <p:cNvSpPr txBox="1">
              <a:spLocks noChangeArrowheads="1"/>
            </p:cNvSpPr>
            <p:nvPr/>
          </p:nvSpPr>
          <p:spPr bwMode="auto">
            <a:xfrm>
              <a:off x="1985962" y="2438400"/>
              <a:ext cx="80010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输入</a:t>
              </a:r>
              <a:endParaRPr lang="zh-CN" altLang="en-US"/>
            </a:p>
          </p:txBody>
        </p:sp>
        <p:sp>
          <p:nvSpPr>
            <p:cNvPr id="14" name="TextBox 12"/>
            <p:cNvSpPr txBox="1">
              <a:spLocks noChangeArrowheads="1"/>
            </p:cNvSpPr>
            <p:nvPr/>
          </p:nvSpPr>
          <p:spPr bwMode="auto">
            <a:xfrm>
              <a:off x="3001962" y="2438400"/>
              <a:ext cx="420688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  <a:r>
                <a:rPr lang="en-US" altLang="zh-CN" baseline="-25000"/>
                <a:t>1</a:t>
              </a:r>
              <a:endParaRPr lang="zh-CN" altLang="en-US" baseline="-25000"/>
            </a:p>
          </p:txBody>
        </p:sp>
        <p:sp>
          <p:nvSpPr>
            <p:cNvPr id="15" name="TextBox 13"/>
            <p:cNvSpPr txBox="1">
              <a:spLocks noChangeArrowheads="1"/>
            </p:cNvSpPr>
            <p:nvPr/>
          </p:nvSpPr>
          <p:spPr bwMode="auto">
            <a:xfrm>
              <a:off x="3405187" y="2459038"/>
              <a:ext cx="455613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  <a:r>
                <a:rPr lang="en-US" altLang="zh-CN" baseline="-25000"/>
                <a:t>2</a:t>
              </a:r>
              <a:endParaRPr lang="zh-CN" altLang="en-US" baseline="-25000"/>
            </a:p>
          </p:txBody>
        </p:sp>
        <p:sp>
          <p:nvSpPr>
            <p:cNvPr id="16" name="TextBox 14"/>
            <p:cNvSpPr txBox="1">
              <a:spLocks noChangeArrowheads="1"/>
            </p:cNvSpPr>
            <p:nvPr/>
          </p:nvSpPr>
          <p:spPr bwMode="auto">
            <a:xfrm>
              <a:off x="3930650" y="2479675"/>
              <a:ext cx="8001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……</a:t>
              </a:r>
              <a:endParaRPr lang="zh-CN" altLang="en-US" baseline="-25000"/>
            </a:p>
          </p:txBody>
        </p:sp>
        <p:sp>
          <p:nvSpPr>
            <p:cNvPr id="17" name="TextBox 15"/>
            <p:cNvSpPr txBox="1">
              <a:spLocks noChangeArrowheads="1"/>
            </p:cNvSpPr>
            <p:nvPr/>
          </p:nvSpPr>
          <p:spPr bwMode="auto">
            <a:xfrm>
              <a:off x="4845050" y="2451100"/>
              <a:ext cx="388937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  <a:r>
                <a:rPr lang="en-US" altLang="zh-CN" baseline="-25000"/>
                <a:t>i</a:t>
              </a:r>
              <a:endParaRPr lang="zh-CN" altLang="en-US" baseline="-25000"/>
            </a:p>
          </p:txBody>
        </p:sp>
        <p:sp>
          <p:nvSpPr>
            <p:cNvPr id="18" name="TextBox 16"/>
            <p:cNvSpPr txBox="1">
              <a:spLocks noChangeArrowheads="1"/>
            </p:cNvSpPr>
            <p:nvPr/>
          </p:nvSpPr>
          <p:spPr bwMode="auto">
            <a:xfrm>
              <a:off x="6315075" y="2459038"/>
              <a:ext cx="45402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  <a:r>
                <a:rPr lang="en-US" altLang="zh-CN" baseline="-25000"/>
                <a:t>n</a:t>
              </a:r>
              <a:endParaRPr lang="zh-CN" altLang="en-US" baseline="-25000"/>
            </a:p>
          </p:txBody>
        </p:sp>
        <p:sp>
          <p:nvSpPr>
            <p:cNvPr id="19" name="TextBox 17"/>
            <p:cNvSpPr txBox="1">
              <a:spLocks noChangeArrowheads="1"/>
            </p:cNvSpPr>
            <p:nvPr/>
          </p:nvSpPr>
          <p:spPr bwMode="auto">
            <a:xfrm>
              <a:off x="6840537" y="2459038"/>
              <a:ext cx="338138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$</a:t>
              </a:r>
              <a:endParaRPr lang="zh-CN" altLang="en-US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0" name="TextBox 18"/>
            <p:cNvSpPr txBox="1">
              <a:spLocks noChangeArrowheads="1"/>
            </p:cNvSpPr>
            <p:nvPr/>
          </p:nvSpPr>
          <p:spPr bwMode="auto">
            <a:xfrm>
              <a:off x="5370512" y="2451100"/>
              <a:ext cx="8001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……</a:t>
              </a:r>
              <a:endParaRPr lang="zh-CN" altLang="en-US" baseline="-25000"/>
            </a:p>
          </p:txBody>
        </p:sp>
        <p:cxnSp>
          <p:nvCxnSpPr>
            <p:cNvPr id="21" name="直接箭头连接符 19"/>
            <p:cNvCxnSpPr>
              <a:cxnSpLocks noChangeShapeType="1"/>
              <a:stCxn id="24" idx="0"/>
              <a:endCxn id="8" idx="2"/>
            </p:cNvCxnSpPr>
            <p:nvPr/>
          </p:nvCxnSpPr>
          <p:spPr bwMode="auto">
            <a:xfrm flipH="1" flipV="1">
              <a:off x="5054600" y="2941638"/>
              <a:ext cx="11112" cy="576262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矩形 21"/>
            <p:cNvSpPr>
              <a:spLocks noChangeArrowheads="1"/>
            </p:cNvSpPr>
            <p:nvPr/>
          </p:nvSpPr>
          <p:spPr bwMode="auto">
            <a:xfrm>
              <a:off x="3362325" y="3517900"/>
              <a:ext cx="3406775" cy="1152525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 sz="3200"/>
                <a:t>LR</a:t>
              </a:r>
              <a:r>
                <a:rPr lang="zh-CN" altLang="en-US" sz="3200"/>
                <a:t>驱动程序</a:t>
              </a:r>
              <a:endParaRPr lang="zh-CN" altLang="en-US" sz="3200"/>
            </a:p>
          </p:txBody>
        </p:sp>
        <p:sp>
          <p:nvSpPr>
            <p:cNvPr id="23" name="矩形 22"/>
            <p:cNvSpPr>
              <a:spLocks noChangeArrowheads="1"/>
            </p:cNvSpPr>
            <p:nvPr/>
          </p:nvSpPr>
          <p:spPr bwMode="auto">
            <a:xfrm>
              <a:off x="914400" y="2438400"/>
              <a:ext cx="792162" cy="4103688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24" name="直接连接符 22"/>
            <p:cNvCxnSpPr>
              <a:cxnSpLocks noChangeShapeType="1"/>
            </p:cNvCxnSpPr>
            <p:nvPr/>
          </p:nvCxnSpPr>
          <p:spPr bwMode="auto">
            <a:xfrm>
              <a:off x="914400" y="6153150"/>
              <a:ext cx="792162" cy="0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直接箭头连接符 23"/>
            <p:cNvCxnSpPr>
              <a:cxnSpLocks noChangeShapeType="1"/>
              <a:stCxn id="24" idx="1"/>
            </p:cNvCxnSpPr>
            <p:nvPr/>
          </p:nvCxnSpPr>
          <p:spPr bwMode="auto">
            <a:xfrm flipH="1">
              <a:off x="1706562" y="4094163"/>
              <a:ext cx="1655763" cy="0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直接连接符 24"/>
            <p:cNvCxnSpPr>
              <a:cxnSpLocks noChangeShapeType="1"/>
            </p:cNvCxnSpPr>
            <p:nvPr/>
          </p:nvCxnSpPr>
          <p:spPr bwMode="auto">
            <a:xfrm>
              <a:off x="914400" y="5648325"/>
              <a:ext cx="792162" cy="0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直接连接符 25"/>
            <p:cNvCxnSpPr>
              <a:cxnSpLocks noChangeShapeType="1"/>
            </p:cNvCxnSpPr>
            <p:nvPr/>
          </p:nvCxnSpPr>
          <p:spPr bwMode="auto">
            <a:xfrm>
              <a:off x="914400" y="5145088"/>
              <a:ext cx="792162" cy="0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直接连接符 26"/>
            <p:cNvCxnSpPr>
              <a:cxnSpLocks noChangeShapeType="1"/>
            </p:cNvCxnSpPr>
            <p:nvPr/>
          </p:nvCxnSpPr>
          <p:spPr bwMode="auto">
            <a:xfrm>
              <a:off x="942975" y="4741863"/>
              <a:ext cx="763587" cy="0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直接连接符 27"/>
            <p:cNvCxnSpPr>
              <a:cxnSpLocks noChangeShapeType="1"/>
            </p:cNvCxnSpPr>
            <p:nvPr/>
          </p:nvCxnSpPr>
          <p:spPr bwMode="auto">
            <a:xfrm>
              <a:off x="942975" y="4381500"/>
              <a:ext cx="763587" cy="0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直接连接符 28"/>
            <p:cNvCxnSpPr>
              <a:cxnSpLocks noChangeShapeType="1"/>
            </p:cNvCxnSpPr>
            <p:nvPr/>
          </p:nvCxnSpPr>
          <p:spPr bwMode="auto">
            <a:xfrm>
              <a:off x="942975" y="3949700"/>
              <a:ext cx="763587" cy="0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" name="TextBox 29"/>
            <p:cNvSpPr txBox="1">
              <a:spLocks noChangeArrowheads="1"/>
            </p:cNvSpPr>
            <p:nvPr/>
          </p:nvSpPr>
          <p:spPr bwMode="auto">
            <a:xfrm>
              <a:off x="1079500" y="6110288"/>
              <a:ext cx="411162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s</a:t>
              </a:r>
              <a:r>
                <a:rPr lang="en-US" altLang="zh-CN" baseline="-25000"/>
                <a:t>0</a:t>
              </a:r>
              <a:endParaRPr lang="zh-CN" altLang="en-US" baseline="-25000"/>
            </a:p>
          </p:txBody>
        </p:sp>
        <p:sp>
          <p:nvSpPr>
            <p:cNvPr id="32" name="TextBox 30"/>
            <p:cNvSpPr txBox="1">
              <a:spLocks noChangeArrowheads="1"/>
            </p:cNvSpPr>
            <p:nvPr/>
          </p:nvSpPr>
          <p:spPr bwMode="auto">
            <a:xfrm>
              <a:off x="1093787" y="5719763"/>
              <a:ext cx="468313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X</a:t>
              </a:r>
              <a:r>
                <a:rPr lang="en-US" altLang="zh-CN" baseline="-25000"/>
                <a:t>1</a:t>
              </a:r>
              <a:endParaRPr lang="zh-CN" altLang="en-US" baseline="-25000"/>
            </a:p>
          </p:txBody>
        </p:sp>
        <p:sp>
          <p:nvSpPr>
            <p:cNvPr id="33" name="TextBox 31"/>
            <p:cNvSpPr txBox="1">
              <a:spLocks noChangeArrowheads="1"/>
            </p:cNvSpPr>
            <p:nvPr/>
          </p:nvSpPr>
          <p:spPr bwMode="auto">
            <a:xfrm>
              <a:off x="1117600" y="5216525"/>
              <a:ext cx="373062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s</a:t>
              </a:r>
              <a:r>
                <a:rPr lang="en-US" altLang="zh-CN" baseline="-25000"/>
                <a:t>1</a:t>
              </a:r>
              <a:endParaRPr lang="zh-CN" altLang="en-US" baseline="-25000"/>
            </a:p>
          </p:txBody>
        </p:sp>
        <p:sp>
          <p:nvSpPr>
            <p:cNvPr id="34" name="TextBox 32"/>
            <p:cNvSpPr txBox="1">
              <a:spLocks noChangeArrowheads="1"/>
            </p:cNvSpPr>
            <p:nvPr/>
          </p:nvSpPr>
          <p:spPr bwMode="auto">
            <a:xfrm>
              <a:off x="1069975" y="4711700"/>
              <a:ext cx="49212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 dirty="0"/>
                <a:t>…</a:t>
              </a:r>
              <a:endParaRPr lang="zh-CN" altLang="en-US" baseline="-25000" dirty="0"/>
            </a:p>
          </p:txBody>
        </p:sp>
        <p:sp>
          <p:nvSpPr>
            <p:cNvPr id="35" name="TextBox 33"/>
            <p:cNvSpPr txBox="1">
              <a:spLocks noChangeArrowheads="1"/>
            </p:cNvSpPr>
            <p:nvPr/>
          </p:nvSpPr>
          <p:spPr bwMode="auto">
            <a:xfrm>
              <a:off x="1109662" y="4352925"/>
              <a:ext cx="493713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…</a:t>
              </a:r>
              <a:endParaRPr lang="zh-CN" altLang="en-US" baseline="-25000"/>
            </a:p>
          </p:txBody>
        </p:sp>
        <p:cxnSp>
          <p:nvCxnSpPr>
            <p:cNvPr id="36" name="直接连接符 34"/>
            <p:cNvCxnSpPr>
              <a:cxnSpLocks noChangeShapeType="1"/>
            </p:cNvCxnSpPr>
            <p:nvPr/>
          </p:nvCxnSpPr>
          <p:spPr bwMode="auto">
            <a:xfrm>
              <a:off x="942975" y="3446463"/>
              <a:ext cx="763587" cy="0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直接连接符 35"/>
            <p:cNvCxnSpPr>
              <a:cxnSpLocks noChangeShapeType="1"/>
            </p:cNvCxnSpPr>
            <p:nvPr/>
          </p:nvCxnSpPr>
          <p:spPr bwMode="auto">
            <a:xfrm flipV="1">
              <a:off x="914400" y="2971800"/>
              <a:ext cx="792162" cy="0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" name="TextBox 36"/>
            <p:cNvSpPr txBox="1">
              <a:spLocks noChangeArrowheads="1"/>
            </p:cNvSpPr>
            <p:nvPr/>
          </p:nvSpPr>
          <p:spPr bwMode="auto">
            <a:xfrm>
              <a:off x="998537" y="3919538"/>
              <a:ext cx="70802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X</a:t>
              </a:r>
              <a:r>
                <a:rPr lang="en-US" altLang="zh-CN" baseline="-25000"/>
                <a:t>m-1</a:t>
              </a:r>
              <a:endParaRPr lang="zh-CN" altLang="en-US" baseline="-25000"/>
            </a:p>
          </p:txBody>
        </p:sp>
        <p:sp>
          <p:nvSpPr>
            <p:cNvPr id="39" name="TextBox 37"/>
            <p:cNvSpPr txBox="1">
              <a:spLocks noChangeArrowheads="1"/>
            </p:cNvSpPr>
            <p:nvPr/>
          </p:nvSpPr>
          <p:spPr bwMode="auto">
            <a:xfrm>
              <a:off x="1009650" y="3487738"/>
              <a:ext cx="61118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 dirty="0"/>
                <a:t>s</a:t>
              </a:r>
              <a:r>
                <a:rPr lang="en-US" altLang="zh-CN" baseline="-25000" dirty="0"/>
                <a:t>m-1</a:t>
              </a:r>
              <a:endParaRPr lang="zh-CN" altLang="en-US" baseline="-25000" dirty="0"/>
            </a:p>
          </p:txBody>
        </p:sp>
        <p:sp>
          <p:nvSpPr>
            <p:cNvPr id="40" name="TextBox 38"/>
            <p:cNvSpPr txBox="1">
              <a:spLocks noChangeArrowheads="1"/>
            </p:cNvSpPr>
            <p:nvPr/>
          </p:nvSpPr>
          <p:spPr bwMode="auto">
            <a:xfrm>
              <a:off x="1073150" y="2984500"/>
              <a:ext cx="560387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 dirty="0" err="1"/>
                <a:t>X</a:t>
              </a:r>
              <a:r>
                <a:rPr lang="en-US" altLang="zh-CN" baseline="-25000" dirty="0" err="1"/>
                <a:t>m</a:t>
              </a:r>
              <a:endParaRPr lang="zh-CN" altLang="en-US" baseline="-25000" dirty="0"/>
            </a:p>
          </p:txBody>
        </p:sp>
        <p:sp>
          <p:nvSpPr>
            <p:cNvPr id="41" name="TextBox 39"/>
            <p:cNvSpPr txBox="1">
              <a:spLocks noChangeArrowheads="1"/>
            </p:cNvSpPr>
            <p:nvPr/>
          </p:nvSpPr>
          <p:spPr bwMode="auto">
            <a:xfrm>
              <a:off x="1057275" y="2479675"/>
              <a:ext cx="465137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s</a:t>
              </a:r>
              <a:r>
                <a:rPr lang="en-US" altLang="zh-CN" baseline="-25000"/>
                <a:t>m</a:t>
              </a:r>
              <a:endParaRPr lang="zh-CN" altLang="en-US" baseline="-25000"/>
            </a:p>
          </p:txBody>
        </p:sp>
        <p:sp>
          <p:nvSpPr>
            <p:cNvPr id="42" name="矩形 41"/>
            <p:cNvSpPr>
              <a:spLocks noChangeArrowheads="1"/>
            </p:cNvSpPr>
            <p:nvPr/>
          </p:nvSpPr>
          <p:spPr bwMode="auto">
            <a:xfrm>
              <a:off x="2641600" y="5648325"/>
              <a:ext cx="4897437" cy="663575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43" name="直接箭头连接符 41"/>
            <p:cNvCxnSpPr>
              <a:cxnSpLocks noChangeShapeType="1"/>
              <a:stCxn id="24" idx="2"/>
            </p:cNvCxnSpPr>
            <p:nvPr/>
          </p:nvCxnSpPr>
          <p:spPr bwMode="auto">
            <a:xfrm flipH="1">
              <a:off x="3433762" y="4670425"/>
              <a:ext cx="1631950" cy="1008063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直接箭头连接符 42"/>
            <p:cNvCxnSpPr>
              <a:cxnSpLocks noChangeShapeType="1"/>
              <a:stCxn id="24" idx="2"/>
            </p:cNvCxnSpPr>
            <p:nvPr/>
          </p:nvCxnSpPr>
          <p:spPr bwMode="auto">
            <a:xfrm>
              <a:off x="5065712" y="4670425"/>
              <a:ext cx="1476375" cy="977900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直接连接符 43"/>
            <p:cNvCxnSpPr>
              <a:cxnSpLocks noChangeShapeType="1"/>
              <a:stCxn id="44" idx="0"/>
              <a:endCxn id="44" idx="2"/>
            </p:cNvCxnSpPr>
            <p:nvPr/>
          </p:nvCxnSpPr>
          <p:spPr bwMode="auto">
            <a:xfrm>
              <a:off x="5091112" y="5648325"/>
              <a:ext cx="0" cy="663575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6" name="TextBox 44"/>
            <p:cNvSpPr txBox="1">
              <a:spLocks noChangeArrowheads="1"/>
            </p:cNvSpPr>
            <p:nvPr/>
          </p:nvSpPr>
          <p:spPr bwMode="auto">
            <a:xfrm>
              <a:off x="2973387" y="5757863"/>
              <a:ext cx="1503363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 sz="2800"/>
                <a:t>action</a:t>
              </a:r>
              <a:r>
                <a:rPr lang="zh-CN" altLang="en-US" sz="2800"/>
                <a:t>表</a:t>
              </a:r>
              <a:endParaRPr lang="zh-CN" altLang="en-US" sz="2800"/>
            </a:p>
          </p:txBody>
        </p:sp>
        <p:sp>
          <p:nvSpPr>
            <p:cNvPr id="47" name="TextBox 45"/>
            <p:cNvSpPr txBox="1">
              <a:spLocks noChangeArrowheads="1"/>
            </p:cNvSpPr>
            <p:nvPr/>
          </p:nvSpPr>
          <p:spPr bwMode="auto">
            <a:xfrm>
              <a:off x="5837237" y="5749925"/>
              <a:ext cx="127635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 sz="2800"/>
                <a:t>goto</a:t>
              </a:r>
              <a:r>
                <a:rPr lang="zh-CN" altLang="en-US" sz="2800"/>
                <a:t>表</a:t>
              </a:r>
              <a:endParaRPr lang="zh-CN" altLang="en-US" sz="2800"/>
            </a:p>
          </p:txBody>
        </p:sp>
        <p:sp>
          <p:nvSpPr>
            <p:cNvPr id="48" name="TextBox 46"/>
            <p:cNvSpPr txBox="1">
              <a:spLocks noChangeArrowheads="1"/>
            </p:cNvSpPr>
            <p:nvPr/>
          </p:nvSpPr>
          <p:spPr bwMode="auto">
            <a:xfrm>
              <a:off x="8042275" y="3805238"/>
              <a:ext cx="1116012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800"/>
                <a:t>输出</a:t>
              </a:r>
              <a:endParaRPr lang="zh-CN" altLang="en-US" sz="2800"/>
            </a:p>
          </p:txBody>
        </p:sp>
        <p:cxnSp>
          <p:nvCxnSpPr>
            <p:cNvPr id="49" name="直接箭头连接符 47"/>
            <p:cNvCxnSpPr>
              <a:cxnSpLocks noChangeShapeType="1"/>
              <a:stCxn id="24" idx="3"/>
            </p:cNvCxnSpPr>
            <p:nvPr/>
          </p:nvCxnSpPr>
          <p:spPr bwMode="auto">
            <a:xfrm>
              <a:off x="6769100" y="4094163"/>
              <a:ext cx="1201737" cy="0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19336" y="990600"/>
            <a:ext cx="2953296" cy="4814664"/>
          </a:xfrm>
        </p:spPr>
        <p:txBody>
          <a:bodyPr/>
          <a:lstStyle/>
          <a:p>
            <a:r>
              <a:rPr kumimoji="1" lang="en-US" altLang="zh-CN" dirty="0"/>
              <a:t>LR</a:t>
            </a:r>
            <a:r>
              <a:rPr kumimoji="1" lang="zh-CN" altLang="en-US" dirty="0"/>
              <a:t>分析表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ACTION[S,</a:t>
            </a:r>
            <a:r>
              <a:rPr kumimoji="1" lang="zh-CN" altLang="en-US" dirty="0"/>
              <a:t> </a:t>
            </a:r>
            <a:r>
              <a:rPr kumimoji="1" lang="en-US" altLang="zh-CN" dirty="0"/>
              <a:t>a]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GOTO[S,</a:t>
            </a:r>
            <a:r>
              <a:rPr kumimoji="1" lang="zh-CN" altLang="en-US" dirty="0"/>
              <a:t> </a:t>
            </a:r>
            <a:r>
              <a:rPr kumimoji="1" lang="en-US" altLang="zh-CN" dirty="0"/>
              <a:t>X]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第四章 语法分析</a:t>
            </a:r>
            <a:endParaRPr kumimoji="1" lang="zh-CN" altLang="en-US" dirty="0"/>
          </a:p>
        </p:txBody>
      </p:sp>
      <p:graphicFrame>
        <p:nvGraphicFramePr>
          <p:cNvPr id="5" name="Group 2"/>
          <p:cNvGraphicFramePr/>
          <p:nvPr/>
        </p:nvGraphicFramePr>
        <p:xfrm>
          <a:off x="3460601" y="990600"/>
          <a:ext cx="8540055" cy="5192516"/>
        </p:xfrm>
        <a:graphic>
          <a:graphicData uri="http://schemas.openxmlformats.org/drawingml/2006/table">
            <a:tbl>
              <a:tblPr/>
              <a:tblGrid>
                <a:gridCol w="857180"/>
                <a:gridCol w="898452"/>
                <a:gridCol w="807972"/>
                <a:gridCol w="857180"/>
                <a:gridCol w="850831"/>
                <a:gridCol w="847656"/>
                <a:gridCol w="857180"/>
                <a:gridCol w="860355"/>
                <a:gridCol w="850831"/>
                <a:gridCol w="852418"/>
              </a:tblGrid>
              <a:tr h="37089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状态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ACTION(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动作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)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GOTO(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转换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)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  <a:tr h="370894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id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+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*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(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)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$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E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T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F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8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s5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8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s6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acc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8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r2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s7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r2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r2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8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r4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r4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r4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r4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8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s4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8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8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r6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r6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r6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r6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8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8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7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8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8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s11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8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r1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s7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r1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r1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8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r3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r3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r3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r3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08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r5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r5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r5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r5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LR</a:t>
            </a:r>
            <a:r>
              <a:rPr kumimoji="1" lang="zh-CN" altLang="en-US" dirty="0"/>
              <a:t>分析表的构造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拓广文法</a:t>
            </a:r>
            <a:r>
              <a:rPr kumimoji="1" lang="en-US" altLang="zh-CN" dirty="0"/>
              <a:t>G</a:t>
            </a:r>
            <a:r>
              <a:rPr lang="en-US" altLang="zh-CN" dirty="0"/>
              <a:t>′ </a:t>
            </a:r>
            <a:r>
              <a:rPr kumimoji="1" lang="en-US" altLang="zh-CN" dirty="0"/>
              <a:t>:</a:t>
            </a:r>
            <a:r>
              <a:rPr kumimoji="1" lang="zh-CN" altLang="en-US" dirty="0"/>
              <a:t> 在原有上下文无关文法中增加一个开始符号</a:t>
            </a:r>
            <a:r>
              <a:rPr kumimoji="1" lang="en-US" altLang="zh-CN" dirty="0"/>
              <a:t>S</a:t>
            </a:r>
            <a:r>
              <a:rPr lang="en-US" altLang="zh-CN" dirty="0"/>
              <a:t>′</a:t>
            </a:r>
            <a:r>
              <a:rPr kumimoji="1" lang="zh-CN" altLang="en-US" dirty="0"/>
              <a:t>和一条规则</a:t>
            </a:r>
            <a:r>
              <a:rPr kumimoji="1"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S</a:t>
            </a:r>
            <a:r>
              <a:rPr lang="en-US" altLang="zh-CN" dirty="0"/>
              <a:t>′ </a:t>
            </a:r>
            <a:r>
              <a:rPr kumimoji="1"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→</a:t>
            </a:r>
            <a:r>
              <a:rPr kumimoji="1"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S</a:t>
            </a:r>
            <a:endParaRPr kumimoji="1" lang="en-US" altLang="zh-CN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708025" lvl="1" indent="-255905">
              <a:spcBef>
                <a:spcPct val="40000"/>
              </a:spcBef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识别</a:t>
            </a:r>
            <a:r>
              <a:rPr lang="en-US" altLang="zh-CN" dirty="0">
                <a:latin typeface="楷体_GB2312" charset="0"/>
                <a:ea typeface="楷体_GB2312" charset="0"/>
              </a:rPr>
              <a:t>CFG G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的拓广文法的所有规范句型活前缀的</a:t>
            </a:r>
            <a:r>
              <a:rPr lang="en-US" altLang="zh-CN" dirty="0">
                <a:latin typeface="楷体_GB2312" charset="0"/>
                <a:ea typeface="楷体_GB2312" charset="0"/>
              </a:rPr>
              <a:t>DFA</a:t>
            </a:r>
            <a:endParaRPr lang="en-US" altLang="zh-CN" dirty="0">
              <a:latin typeface="楷体_GB2312" charset="0"/>
              <a:ea typeface="楷体_GB2312" charset="0"/>
            </a:endParaRPr>
          </a:p>
          <a:p>
            <a:pPr marL="1000125" lvl="2" indent="-246380">
              <a:spcBef>
                <a:spcPct val="40000"/>
              </a:spcBef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以项目集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{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S</a:t>
            </a:r>
            <a:r>
              <a:rPr lang="en-US" altLang="zh-CN" dirty="0"/>
              <a:t>′ 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→·S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的闭包为启动状态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000125" lvl="2" indent="-246380">
              <a:spcBef>
                <a:spcPct val="40000"/>
              </a:spcBef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分析器的状态</a:t>
            </a:r>
            <a:r>
              <a:rPr lang="en-US" altLang="zh-CN" dirty="0">
                <a:ea typeface="华文新魏" panose="02010800040101010101" pitchFamily="2" charset="-122"/>
              </a:rPr>
              <a:t>——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某个项目集闭包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000125" lvl="2" indent="-246380">
              <a:spcBef>
                <a:spcPct val="40000"/>
              </a:spcBef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后继项目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000125" lvl="2" indent="-246380">
              <a:spcBef>
                <a:spcPct val="40000"/>
              </a:spcBef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项目集规范族</a:t>
            </a:r>
            <a:r>
              <a:rPr lang="en-US" altLang="zh-CN" dirty="0">
                <a:ea typeface="华文新魏" panose="02010800040101010101" pitchFamily="2" charset="-122"/>
              </a:rPr>
              <a:t>——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DFA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的全部状态</a:t>
            </a:r>
            <a:endParaRPr kumimoji="1" lang="zh-CN" altLang="en-US" sz="3200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第四章 语法分析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550400" y="6356350"/>
            <a:ext cx="2641600" cy="457200"/>
          </a:xfrm>
        </p:spPr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pic>
        <p:nvPicPr>
          <p:cNvPr id="177" name="图片 17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5440" y="69850"/>
            <a:ext cx="10657184" cy="67183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第四章 语法分析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indent="-255905">
              <a:lnSpc>
                <a:spcPct val="90000"/>
              </a:lnSpc>
            </a:pP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项目集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的相容</a:t>
            </a:r>
            <a:endParaRPr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57225" lvl="1" indent="-246380">
              <a:lnSpc>
                <a:spcPct val="9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归约</a:t>
            </a:r>
            <a:r>
              <a:rPr lang="en-US" altLang="zh-CN" b="1" dirty="0">
                <a:solidFill>
                  <a:srgbClr val="FF0000"/>
                </a:solidFill>
                <a:ea typeface="华文新魏" panose="02010800040101010101" pitchFamily="2" charset="-122"/>
              </a:rPr>
              <a:t>—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归约冲突</a:t>
            </a:r>
            <a:endParaRPr lang="zh-CN" altLang="en-US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57225" lvl="1" indent="-246380">
              <a:lnSpc>
                <a:spcPct val="9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移进</a:t>
            </a:r>
            <a:r>
              <a:rPr lang="en-US" altLang="zh-CN" b="1" dirty="0">
                <a:solidFill>
                  <a:srgbClr val="FF0000"/>
                </a:solidFill>
                <a:ea typeface="华文新魏" panose="02010800040101010101" pitchFamily="2" charset="-122"/>
              </a:rPr>
              <a:t>—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归约冲突</a:t>
            </a:r>
            <a:endParaRPr lang="zh-CN" altLang="en-US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57225" lvl="1" indent="-246380">
              <a:lnSpc>
                <a:spcPct val="90000"/>
              </a:lnSpc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LR(0)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文法</a:t>
            </a:r>
            <a:r>
              <a:rPr lang="en-US" altLang="zh-CN" dirty="0">
                <a:ea typeface="华文新魏" panose="02010800040101010101" pitchFamily="2" charset="-122"/>
              </a:rPr>
              <a:t>——</a:t>
            </a:r>
            <a:r>
              <a:rPr kumimoji="1" lang="en-US" altLang="zh-CN" dirty="0"/>
              <a:t>G</a:t>
            </a:r>
            <a:r>
              <a:rPr lang="en-US" altLang="zh-CN" dirty="0"/>
              <a:t>′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的项目集规范族中的所有项目集闭包是相容的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65125" indent="-255905">
              <a:lnSpc>
                <a:spcPct val="90000"/>
              </a:lnSpc>
            </a:pP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SLR(1)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分析法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57225" lvl="1" indent="-246380">
              <a:lnSpc>
                <a:spcPct val="90000"/>
              </a:lnSpc>
            </a:pP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SLR(1)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分析表的构造：仅当</a:t>
            </a:r>
            <a:r>
              <a:rPr lang="en-US" altLang="zh-CN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a∈FOLLOW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(A)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时执行关于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A→α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的归约</a:t>
            </a:r>
            <a:r>
              <a:rPr lang="en-US" altLang="zh-CN" sz="32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US" altLang="zh-CN" sz="32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rj</a:t>
            </a:r>
            <a:r>
              <a:rPr lang="en-US" altLang="zh-CN" sz="32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)</a:t>
            </a:r>
            <a:r>
              <a:rPr lang="zh-CN" altLang="en-US" sz="3200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; 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lvl="1"/>
            <a:endParaRPr kumimoji="1"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第四章 语法分析</a:t>
            </a:r>
            <a:endParaRPr kumimoji="1"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304799" y="835496"/>
            <a:ext cx="11480801" cy="5257800"/>
          </a:xfrm>
        </p:spPr>
        <p:txBody>
          <a:bodyPr/>
          <a:lstStyle/>
          <a:p>
            <a:r>
              <a:rPr lang="en-US" altLang="zh-CN" sz="3200" dirty="0">
                <a:latin typeface="Times New Roman" panose="02020603050405020304" charset="0"/>
                <a:cs typeface="Times New Roman" panose="02020603050405020304" charset="0"/>
              </a:rPr>
              <a:t>SLR(1)</a:t>
            </a:r>
            <a:r>
              <a:rPr lang="zh-CN" altLang="en-US" sz="3200" dirty="0">
                <a:latin typeface="Times New Roman" panose="02020603050405020304" charset="0"/>
                <a:cs typeface="Times New Roman" panose="02020603050405020304" charset="0"/>
              </a:rPr>
              <a:t>分析表的构造</a:t>
            </a:r>
            <a:endParaRPr lang="en-US" altLang="zh-CN" sz="3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若项目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α</a:t>
            </a:r>
            <a:r>
              <a:rPr lang="en-US" altLang="zh-CN" dirty="0">
                <a:latin typeface="Times New Roman" panose="02020603050405020304" charset="0"/>
                <a:ea typeface="楷体_GB2312" pitchFamily="49" charset="-122"/>
                <a:cs typeface="Times New Roman" panose="02020603050405020304" charset="0"/>
              </a:rPr>
              <a:t>•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Xβ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属于</a:t>
            </a:r>
            <a:r>
              <a:rPr lang="en-US" altLang="zh-CN" dirty="0" err="1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I</a:t>
            </a:r>
            <a:r>
              <a:rPr lang="en-US" altLang="zh-CN" baseline="-25000" dirty="0" err="1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k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，且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go(</a:t>
            </a:r>
            <a:r>
              <a:rPr lang="en-US" altLang="zh-CN" dirty="0" err="1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I</a:t>
            </a:r>
            <a:r>
              <a:rPr lang="en-US" altLang="zh-CN" baseline="-25000" dirty="0" err="1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k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, X)=</a:t>
            </a:r>
            <a:r>
              <a:rPr lang="en-US" altLang="zh-CN" dirty="0" err="1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I</a:t>
            </a:r>
            <a:r>
              <a:rPr lang="en-US" altLang="zh-CN" baseline="-25000" dirty="0" err="1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j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，则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: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  <a:sym typeface="Symbol" panose="05050102010706020507" charset="2"/>
            </a:endParaRPr>
          </a:p>
          <a:p>
            <a:pPr lvl="2"/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①若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X=a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为终结符号，则置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action[k, a]= shift j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，简写为</a:t>
            </a:r>
            <a:r>
              <a:rPr lang="en-US" altLang="zh-CN" dirty="0" err="1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sj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，表示把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a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和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j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移入栈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  <a:sym typeface="Symbol" panose="05050102010706020507" charset="2"/>
            </a:endParaRPr>
          </a:p>
          <a:p>
            <a:pPr lvl="2"/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②若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X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是非终结符号，则置</a:t>
            </a:r>
            <a:r>
              <a:rPr lang="en-US" altLang="zh-CN" dirty="0" err="1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goto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[k, X]=j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  <a:sym typeface="Symbol" panose="05050102010706020507" charset="2"/>
            </a:endParaRPr>
          </a:p>
          <a:p>
            <a:pPr lvl="1"/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若项目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A→α</a:t>
            </a:r>
            <a:r>
              <a:rPr lang="en-US" altLang="zh-CN" dirty="0">
                <a:latin typeface="Times New Roman" panose="02020603050405020304" charset="0"/>
                <a:ea typeface="楷体_GB2312" pitchFamily="49" charset="-122"/>
              </a:rPr>
              <a:t>•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属于</a:t>
            </a:r>
            <a:r>
              <a:rPr lang="en-US" altLang="zh-CN" dirty="0" err="1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I</a:t>
            </a:r>
            <a:r>
              <a:rPr lang="en-US" altLang="zh-CN" baseline="-25000" dirty="0" err="1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k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，那么，对任何输入符号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a, </a:t>
            </a:r>
            <a:r>
              <a:rPr lang="en-US" altLang="zh-CN" dirty="0" err="1">
                <a:latin typeface="Times New Roman" panose="02020603050405020304" charset="0"/>
                <a:cs typeface="Times New Roman" panose="02020603050405020304" charset="0"/>
              </a:rPr>
              <a:t>a∈FOLLOW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(A)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，置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action[k, a]= reduce A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→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α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，简写为</a:t>
            </a:r>
            <a:r>
              <a:rPr lang="en-US" altLang="zh-CN" dirty="0" err="1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rj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，其中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j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为该产生式的编号，表示用第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j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个产生式归约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  <a:sym typeface="Symbol" panose="05050102010706020507" charset="2"/>
            </a:endParaRPr>
          </a:p>
          <a:p>
            <a:pPr lvl="1"/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若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S′→S</a:t>
            </a:r>
            <a:r>
              <a:rPr lang="en-US" altLang="zh-CN" dirty="0">
                <a:latin typeface="Times New Roman" panose="02020603050405020304" charset="0"/>
                <a:ea typeface="楷体_GB2312" pitchFamily="49" charset="-122"/>
              </a:rPr>
              <a:t>•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属于</a:t>
            </a:r>
            <a:r>
              <a:rPr lang="en-US" altLang="zh-CN" dirty="0" err="1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I</a:t>
            </a:r>
            <a:r>
              <a:rPr lang="en-US" altLang="zh-CN" baseline="-25000" dirty="0" err="1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k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，则置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action[k, $]=</a:t>
            </a:r>
            <a:r>
              <a:rPr lang="en-US" altLang="zh-CN" dirty="0" err="1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acc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，表示接受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  <a:sym typeface="Symbol" panose="05050102010706020507" charset="2"/>
            </a:endParaRPr>
          </a:p>
          <a:p>
            <a:pPr lvl="1"/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凡不能用以上规则填入的空白格表示出错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  <a:sym typeface="Symbol" panose="05050102010706020507" charset="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762000" y="3356992"/>
            <a:ext cx="11023600" cy="136815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anose="020B060203050402020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灯片编号占位符 1"/>
          <p:cNvSpPr txBox="1"/>
          <p:nvPr/>
        </p:nvSpPr>
        <p:spPr bwMode="auto">
          <a:xfrm>
            <a:off x="1830288" y="6273800"/>
            <a:ext cx="1981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+mn-lt"/>
                <a:ea typeface="MS PGothic" panose="020B0600070205080204" charset="-128"/>
                <a:cs typeface="MS PGothic" panose="020B0600070205080204" charset="-128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62" name="标题 1"/>
          <p:cNvSpPr txBox="1"/>
          <p:nvPr/>
        </p:nvSpPr>
        <p:spPr bwMode="auto">
          <a:xfrm>
            <a:off x="132556" y="140436"/>
            <a:ext cx="11364044" cy="563563"/>
          </a:xfrm>
          <a:prstGeom prst="rect">
            <a:avLst/>
          </a:prstGeom>
          <a:solidFill>
            <a:srgbClr val="173D89">
              <a:lumMod val="60000"/>
              <a:lumOff val="4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id*</a:t>
            </a:r>
            <a:r>
              <a:rPr kumimoji="0" lang="en-US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id+id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的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LR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分析过程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charset="0"/>
              <a:ea typeface="华文新魏" panose="02010800040101010101" pitchFamily="2" charset="-122"/>
              <a:cs typeface="Times New Roman" panose="02020603050405020304" charset="0"/>
            </a:endParaRPr>
          </a:p>
        </p:txBody>
      </p:sp>
      <p:graphicFrame>
        <p:nvGraphicFramePr>
          <p:cNvPr id="63" name="表格 62"/>
          <p:cNvGraphicFramePr>
            <a:graphicFrameLocks noGrp="1"/>
          </p:cNvGraphicFramePr>
          <p:nvPr/>
        </p:nvGraphicFramePr>
        <p:xfrm>
          <a:off x="1847751" y="764704"/>
          <a:ext cx="6840537" cy="5943600"/>
        </p:xfrm>
        <a:graphic>
          <a:graphicData uri="http://schemas.openxmlformats.org/drawingml/2006/table">
            <a:tbl>
              <a:tblPr firstRow="1" bandRow="1"/>
              <a:tblGrid>
                <a:gridCol w="792060"/>
                <a:gridCol w="1944155"/>
                <a:gridCol w="1800141"/>
                <a:gridCol w="1224096"/>
                <a:gridCol w="1080085"/>
              </a:tblGrid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zh-CN" altLang="en-US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步骤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zh-CN" altLang="en-US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栈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zh-CN" altLang="en-US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输入串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ACTION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GOTO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/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r"/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ctr"/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ctr"/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r"/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ctr"/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5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r"/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6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r"/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7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r"/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8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r"/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9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r"/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10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r"/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11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r"/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12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r"/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13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r"/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14</a:t>
                      </a:r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algn="r"/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4" name="矩形 63"/>
          <p:cNvSpPr/>
          <p:nvPr/>
        </p:nvSpPr>
        <p:spPr>
          <a:xfrm>
            <a:off x="9221688" y="1037968"/>
            <a:ext cx="1881188" cy="2554545"/>
          </a:xfrm>
          <a:prstGeom prst="rect">
            <a:avLst/>
          </a:prstGeom>
          <a:solidFill>
            <a:srgbClr val="FFFFFF">
              <a:lumMod val="95000"/>
            </a:srgbClr>
          </a:solidFill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B6F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文法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G[E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楷体_GB2312" pitchFamily="49" charset="-122"/>
                <a:sym typeface="Symbol" panose="05050102010706020507" charset="2"/>
              </a:rPr>
              <a:t>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]: 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华文新魏" panose="02010800040101010101" pitchFamily="2" charset="-122"/>
              <a:cs typeface="Times New Roman" panose="0202060305040502030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B6F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(0) S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楷体_GB2312" pitchFamily="49" charset="-122"/>
                <a:sym typeface="Symbol" panose="05050102010706020507" charset="2"/>
              </a:rPr>
              <a:t>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 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→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E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华文新魏" panose="02010800040101010101" pitchFamily="2" charset="-122"/>
              <a:cs typeface="Times New Roman" panose="0202060305040502030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B6F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(1) E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 →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E +T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华文新魏" panose="02010800040101010101" pitchFamily="2" charset="-122"/>
              <a:cs typeface="Times New Roman" panose="0202060305040502030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B6F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(2) E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 →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T      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华文新魏" panose="02010800040101010101" pitchFamily="2" charset="-122"/>
              <a:cs typeface="Times New Roman" panose="0202060305040502030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B6F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(3) T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 →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T*F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华文新魏" panose="02010800040101010101" pitchFamily="2" charset="-122"/>
              <a:cs typeface="Times New Roman" panose="0202060305040502030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B6F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(4) T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 →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F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华文新魏" panose="02010800040101010101" pitchFamily="2" charset="-122"/>
              <a:cs typeface="Times New Roman" panose="0202060305040502030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B6F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(5)  F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 →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(E)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华文新魏" panose="02010800040101010101" pitchFamily="2" charset="-122"/>
              <a:cs typeface="Times New Roman" panose="0202060305040502030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B6F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(6)  F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 →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id      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华文新魏" panose="02010800040101010101" pitchFamily="2" charset="-122"/>
              <a:cs typeface="Times New Roman" panose="02020603050405020304" charset="0"/>
            </a:endParaRPr>
          </a:p>
        </p:txBody>
      </p:sp>
      <p:sp>
        <p:nvSpPr>
          <p:cNvPr id="65" name="矩形 64"/>
          <p:cNvSpPr>
            <a:spLocks noChangeArrowheads="1"/>
          </p:cNvSpPr>
          <p:nvPr/>
        </p:nvSpPr>
        <p:spPr bwMode="auto">
          <a:xfrm>
            <a:off x="2668488" y="1125066"/>
            <a:ext cx="312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5FB6F1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0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6" name="矩形 65"/>
          <p:cNvSpPr>
            <a:spLocks noChangeArrowheads="1"/>
          </p:cNvSpPr>
          <p:nvPr/>
        </p:nvSpPr>
        <p:spPr bwMode="auto">
          <a:xfrm>
            <a:off x="5183088" y="1155229"/>
            <a:ext cx="1227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>
                <a:srgbClr val="5FB6F1"/>
              </a:buClr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id*id+id$</a:t>
            </a:r>
            <a:endParaRPr lang="zh-CN" altLang="en-US" sz="20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7" name="矩形 66"/>
          <p:cNvSpPr>
            <a:spLocks noChangeArrowheads="1"/>
          </p:cNvSpPr>
          <p:nvPr/>
        </p:nvSpPr>
        <p:spPr bwMode="auto">
          <a:xfrm>
            <a:off x="6789638" y="1155229"/>
            <a:ext cx="412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5FB6F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s5</a:t>
            </a: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8" name="矩形 67"/>
          <p:cNvSpPr>
            <a:spLocks noChangeArrowheads="1"/>
          </p:cNvSpPr>
          <p:nvPr/>
        </p:nvSpPr>
        <p:spPr bwMode="auto">
          <a:xfrm>
            <a:off x="2689126" y="1521941"/>
            <a:ext cx="7826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5FB6F1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0 </a:t>
            </a:r>
            <a:r>
              <a:rPr lang="en-US" altLang="zh-CN" sz="2000" b="1" dirty="0">
                <a:solidFill>
                  <a:srgbClr val="F63C28"/>
                </a:solidFill>
                <a:latin typeface="Times New Roman" panose="02020603050405020304" charset="0"/>
                <a:cs typeface="Times New Roman" panose="02020603050405020304" charset="0"/>
              </a:rPr>
              <a:t>id 5</a:t>
            </a:r>
            <a:endParaRPr lang="zh-CN" altLang="en-US" sz="2000" b="1" dirty="0">
              <a:solidFill>
                <a:srgbClr val="F63C28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9" name="矩形 68"/>
          <p:cNvSpPr>
            <a:spLocks noChangeArrowheads="1"/>
          </p:cNvSpPr>
          <p:nvPr/>
        </p:nvSpPr>
        <p:spPr bwMode="auto">
          <a:xfrm>
            <a:off x="5395813" y="1555279"/>
            <a:ext cx="1014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*id+id$</a:t>
            </a:r>
            <a:endParaRPr lang="zh-CN" altLang="en-US" sz="20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0" name="矩形 69"/>
          <p:cNvSpPr>
            <a:spLocks noChangeArrowheads="1"/>
          </p:cNvSpPr>
          <p:nvPr/>
        </p:nvSpPr>
        <p:spPr bwMode="auto">
          <a:xfrm>
            <a:off x="6803926" y="1561629"/>
            <a:ext cx="398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r6</a:t>
            </a:r>
            <a:endParaRPr lang="zh-CN" altLang="en-US" sz="20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1" name="矩形 70"/>
          <p:cNvSpPr>
            <a:spLocks noChangeArrowheads="1"/>
          </p:cNvSpPr>
          <p:nvPr/>
        </p:nvSpPr>
        <p:spPr bwMode="auto">
          <a:xfrm>
            <a:off x="7778651" y="1583854"/>
            <a:ext cx="312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lang="zh-CN" altLang="en-US" sz="20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2" name="矩形 71"/>
          <p:cNvSpPr>
            <a:spLocks noChangeArrowheads="1"/>
          </p:cNvSpPr>
          <p:nvPr/>
        </p:nvSpPr>
        <p:spPr bwMode="auto">
          <a:xfrm>
            <a:off x="7778651" y="1961679"/>
            <a:ext cx="312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zh-CN" altLang="en-US" sz="20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3" name="矩形 72"/>
          <p:cNvSpPr>
            <a:spLocks noChangeArrowheads="1"/>
          </p:cNvSpPr>
          <p:nvPr/>
        </p:nvSpPr>
        <p:spPr bwMode="auto">
          <a:xfrm>
            <a:off x="6797576" y="1955329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5FB6F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r4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4" name="矩形 73"/>
          <p:cNvSpPr>
            <a:spLocks noChangeArrowheads="1"/>
          </p:cNvSpPr>
          <p:nvPr/>
        </p:nvSpPr>
        <p:spPr bwMode="auto">
          <a:xfrm>
            <a:off x="2665313" y="1934691"/>
            <a:ext cx="712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0 </a:t>
            </a:r>
            <a:r>
              <a:rPr lang="en-US" altLang="zh-CN" sz="2000" b="1" dirty="0">
                <a:solidFill>
                  <a:srgbClr val="FFC000"/>
                </a:solidFill>
                <a:latin typeface="Times New Roman" panose="02020603050405020304" charset="0"/>
                <a:cs typeface="Times New Roman" panose="02020603050405020304" charset="0"/>
              </a:rPr>
              <a:t>F 3</a:t>
            </a:r>
            <a:endParaRPr lang="zh-CN" altLang="en-US" sz="2000" b="1" dirty="0">
              <a:solidFill>
                <a:srgbClr val="FFC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5" name="矩形 74"/>
          <p:cNvSpPr>
            <a:spLocks noChangeArrowheads="1"/>
          </p:cNvSpPr>
          <p:nvPr/>
        </p:nvSpPr>
        <p:spPr bwMode="auto">
          <a:xfrm>
            <a:off x="2666901" y="2334741"/>
            <a:ext cx="717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0 T 2</a:t>
            </a:r>
            <a:endParaRPr lang="zh-CN" altLang="en-US" sz="20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6" name="矩形 75"/>
          <p:cNvSpPr>
            <a:spLocks noChangeArrowheads="1"/>
          </p:cNvSpPr>
          <p:nvPr/>
        </p:nvSpPr>
        <p:spPr bwMode="auto">
          <a:xfrm>
            <a:off x="2665313" y="2734791"/>
            <a:ext cx="1101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0 T 2 * 7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7" name="矩形 76"/>
          <p:cNvSpPr>
            <a:spLocks noChangeArrowheads="1"/>
          </p:cNvSpPr>
          <p:nvPr/>
        </p:nvSpPr>
        <p:spPr bwMode="auto">
          <a:xfrm>
            <a:off x="2665313" y="3141191"/>
            <a:ext cx="1557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0 T 2 * 7 id 5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8" name="矩形 77"/>
          <p:cNvSpPr>
            <a:spLocks noChangeArrowheads="1"/>
          </p:cNvSpPr>
          <p:nvPr/>
        </p:nvSpPr>
        <p:spPr bwMode="auto">
          <a:xfrm>
            <a:off x="2665313" y="3541241"/>
            <a:ext cx="1628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0 T 2 * 7 F 10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9" name="矩形 78"/>
          <p:cNvSpPr>
            <a:spLocks noChangeArrowheads="1"/>
          </p:cNvSpPr>
          <p:nvPr/>
        </p:nvSpPr>
        <p:spPr bwMode="auto">
          <a:xfrm>
            <a:off x="2665313" y="3933354"/>
            <a:ext cx="781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0 T 2 </a:t>
            </a:r>
            <a:endParaRPr lang="zh-CN" altLang="en-US" sz="20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0" name="矩形 79"/>
          <p:cNvSpPr>
            <a:spLocks noChangeArrowheads="1"/>
          </p:cNvSpPr>
          <p:nvPr/>
        </p:nvSpPr>
        <p:spPr bwMode="auto">
          <a:xfrm>
            <a:off x="2665313" y="4346104"/>
            <a:ext cx="727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0 E 1</a:t>
            </a:r>
            <a:endParaRPr lang="zh-CN" altLang="en-US" sz="20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1" name="矩形 80"/>
          <p:cNvSpPr>
            <a:spLocks noChangeArrowheads="1"/>
          </p:cNvSpPr>
          <p:nvPr/>
        </p:nvSpPr>
        <p:spPr bwMode="auto">
          <a:xfrm>
            <a:off x="2665313" y="4725516"/>
            <a:ext cx="1127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0 E 1 + 6</a:t>
            </a:r>
            <a:endParaRPr lang="zh-CN" altLang="en-US" sz="20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2" name="矩形 81"/>
          <p:cNvSpPr>
            <a:spLocks noChangeArrowheads="1"/>
          </p:cNvSpPr>
          <p:nvPr/>
        </p:nvSpPr>
        <p:spPr bwMode="auto">
          <a:xfrm>
            <a:off x="2671663" y="5125566"/>
            <a:ext cx="1582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0 E 1 + 6 id 5</a:t>
            </a:r>
            <a:endParaRPr lang="zh-CN" altLang="en-US" sz="20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3" name="矩形 82"/>
          <p:cNvSpPr>
            <a:spLocks noChangeArrowheads="1"/>
          </p:cNvSpPr>
          <p:nvPr/>
        </p:nvSpPr>
        <p:spPr bwMode="auto">
          <a:xfrm>
            <a:off x="2665313" y="5525616"/>
            <a:ext cx="1527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0 E 1 + 6 F 3</a:t>
            </a:r>
            <a:endParaRPr lang="zh-CN" altLang="en-US" sz="20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4" name="矩形 83"/>
          <p:cNvSpPr>
            <a:spLocks noChangeArrowheads="1"/>
          </p:cNvSpPr>
          <p:nvPr/>
        </p:nvSpPr>
        <p:spPr bwMode="auto">
          <a:xfrm>
            <a:off x="2687538" y="5925666"/>
            <a:ext cx="1531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0 E 1 + 6 T 9</a:t>
            </a:r>
            <a:endParaRPr lang="zh-CN" altLang="en-US" sz="20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5" name="矩形 84"/>
          <p:cNvSpPr>
            <a:spLocks noChangeArrowheads="1"/>
          </p:cNvSpPr>
          <p:nvPr/>
        </p:nvSpPr>
        <p:spPr bwMode="auto">
          <a:xfrm>
            <a:off x="2665313" y="6325716"/>
            <a:ext cx="727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0 E 1</a:t>
            </a:r>
            <a:endParaRPr lang="zh-CN" altLang="en-US" sz="20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6" name="矩形 85"/>
          <p:cNvSpPr>
            <a:spLocks noChangeArrowheads="1"/>
          </p:cNvSpPr>
          <p:nvPr/>
        </p:nvSpPr>
        <p:spPr bwMode="auto">
          <a:xfrm>
            <a:off x="5427563" y="1969616"/>
            <a:ext cx="9826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*id+id$</a:t>
            </a:r>
            <a:endParaRPr lang="zh-CN" altLang="en-US" sz="20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7" name="矩形 86"/>
          <p:cNvSpPr>
            <a:spLocks noChangeArrowheads="1"/>
          </p:cNvSpPr>
          <p:nvPr/>
        </p:nvSpPr>
        <p:spPr bwMode="auto">
          <a:xfrm>
            <a:off x="5427563" y="2369666"/>
            <a:ext cx="9826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*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id+id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$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8" name="矩形 87"/>
          <p:cNvSpPr>
            <a:spLocks noChangeArrowheads="1"/>
          </p:cNvSpPr>
          <p:nvPr/>
        </p:nvSpPr>
        <p:spPr bwMode="auto">
          <a:xfrm>
            <a:off x="5554563" y="2741141"/>
            <a:ext cx="8556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id+id$</a:t>
            </a:r>
            <a:endParaRPr lang="zh-CN" altLang="en-US" sz="20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9" name="矩形 88"/>
          <p:cNvSpPr>
            <a:spLocks noChangeArrowheads="1"/>
          </p:cNvSpPr>
          <p:nvPr/>
        </p:nvSpPr>
        <p:spPr bwMode="auto">
          <a:xfrm>
            <a:off x="5754588" y="3141191"/>
            <a:ext cx="655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+id$</a:t>
            </a:r>
            <a:endParaRPr lang="zh-CN" altLang="en-US" sz="20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0" name="矩形 89"/>
          <p:cNvSpPr>
            <a:spLocks noChangeArrowheads="1"/>
          </p:cNvSpPr>
          <p:nvPr/>
        </p:nvSpPr>
        <p:spPr bwMode="auto">
          <a:xfrm>
            <a:off x="5760938" y="3542829"/>
            <a:ext cx="657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+id$</a:t>
            </a:r>
            <a:endParaRPr lang="zh-CN" altLang="en-US" sz="20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1" name="矩形 90"/>
          <p:cNvSpPr>
            <a:spLocks noChangeArrowheads="1"/>
          </p:cNvSpPr>
          <p:nvPr/>
        </p:nvSpPr>
        <p:spPr bwMode="auto">
          <a:xfrm>
            <a:off x="5754588" y="3931766"/>
            <a:ext cx="655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+id$</a:t>
            </a:r>
            <a:endParaRPr lang="zh-CN" altLang="en-US" sz="20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2" name="矩形 91"/>
          <p:cNvSpPr>
            <a:spLocks noChangeArrowheads="1"/>
          </p:cNvSpPr>
          <p:nvPr/>
        </p:nvSpPr>
        <p:spPr bwMode="auto">
          <a:xfrm>
            <a:off x="5754588" y="4363566"/>
            <a:ext cx="655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+id$</a:t>
            </a:r>
            <a:endParaRPr lang="zh-CN" altLang="en-US" sz="20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3" name="矩形 92"/>
          <p:cNvSpPr>
            <a:spLocks noChangeArrowheads="1"/>
          </p:cNvSpPr>
          <p:nvPr/>
        </p:nvSpPr>
        <p:spPr bwMode="auto">
          <a:xfrm>
            <a:off x="5897463" y="4725516"/>
            <a:ext cx="5127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id$</a:t>
            </a:r>
            <a:endParaRPr lang="zh-CN" altLang="en-US" sz="20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4" name="矩形 93"/>
          <p:cNvSpPr>
            <a:spLocks noChangeArrowheads="1"/>
          </p:cNvSpPr>
          <p:nvPr/>
        </p:nvSpPr>
        <p:spPr bwMode="auto">
          <a:xfrm>
            <a:off x="6078438" y="5125566"/>
            <a:ext cx="312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$</a:t>
            </a:r>
            <a:endParaRPr lang="zh-CN" altLang="en-US" sz="20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5" name="矩形 94"/>
          <p:cNvSpPr>
            <a:spLocks noChangeArrowheads="1"/>
          </p:cNvSpPr>
          <p:nvPr/>
        </p:nvSpPr>
        <p:spPr bwMode="auto">
          <a:xfrm>
            <a:off x="6078438" y="5525616"/>
            <a:ext cx="312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$</a:t>
            </a:r>
            <a:endParaRPr lang="zh-CN" altLang="en-US" sz="20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6" name="矩形 95"/>
          <p:cNvSpPr>
            <a:spLocks noChangeArrowheads="1"/>
          </p:cNvSpPr>
          <p:nvPr/>
        </p:nvSpPr>
        <p:spPr bwMode="auto">
          <a:xfrm>
            <a:off x="6073676" y="5925666"/>
            <a:ext cx="312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$</a:t>
            </a:r>
            <a:endParaRPr lang="zh-CN" altLang="en-US" sz="20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7" name="矩形 96"/>
          <p:cNvSpPr>
            <a:spLocks noChangeArrowheads="1"/>
          </p:cNvSpPr>
          <p:nvPr/>
        </p:nvSpPr>
        <p:spPr bwMode="auto">
          <a:xfrm>
            <a:off x="6073676" y="6325716"/>
            <a:ext cx="312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$</a:t>
            </a:r>
            <a:endParaRPr lang="zh-CN" altLang="en-US" sz="20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8" name="矩形 97"/>
          <p:cNvSpPr>
            <a:spLocks noChangeArrowheads="1"/>
          </p:cNvSpPr>
          <p:nvPr/>
        </p:nvSpPr>
        <p:spPr bwMode="auto">
          <a:xfrm>
            <a:off x="6803926" y="2361729"/>
            <a:ext cx="412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s7</a:t>
            </a:r>
            <a:endParaRPr lang="zh-CN" altLang="en-US" sz="20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9" name="矩形 98"/>
          <p:cNvSpPr>
            <a:spLocks noChangeArrowheads="1"/>
          </p:cNvSpPr>
          <p:nvPr/>
        </p:nvSpPr>
        <p:spPr bwMode="auto">
          <a:xfrm>
            <a:off x="6803926" y="2709391"/>
            <a:ext cx="412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s5</a:t>
            </a:r>
            <a:endParaRPr lang="zh-CN" altLang="en-US" sz="20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0" name="矩形 99"/>
          <p:cNvSpPr>
            <a:spLocks noChangeArrowheads="1"/>
          </p:cNvSpPr>
          <p:nvPr/>
        </p:nvSpPr>
        <p:spPr bwMode="auto">
          <a:xfrm>
            <a:off x="6818213" y="3109441"/>
            <a:ext cx="398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5FB6F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r6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1" name="矩形 100"/>
          <p:cNvSpPr>
            <a:spLocks noChangeArrowheads="1"/>
          </p:cNvSpPr>
          <p:nvPr/>
        </p:nvSpPr>
        <p:spPr bwMode="auto">
          <a:xfrm>
            <a:off x="6818213" y="3509491"/>
            <a:ext cx="398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5FB6F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r3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2" name="矩形 101"/>
          <p:cNvSpPr>
            <a:spLocks noChangeArrowheads="1"/>
          </p:cNvSpPr>
          <p:nvPr/>
        </p:nvSpPr>
        <p:spPr bwMode="auto">
          <a:xfrm>
            <a:off x="6842026" y="3909541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5FB6F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r2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3" name="矩形 102"/>
          <p:cNvSpPr>
            <a:spLocks noChangeArrowheads="1"/>
          </p:cNvSpPr>
          <p:nvPr/>
        </p:nvSpPr>
        <p:spPr bwMode="auto">
          <a:xfrm>
            <a:off x="6842026" y="4325466"/>
            <a:ext cx="412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5FB6F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s6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4" name="矩形 103"/>
          <p:cNvSpPr>
            <a:spLocks noChangeArrowheads="1"/>
          </p:cNvSpPr>
          <p:nvPr/>
        </p:nvSpPr>
        <p:spPr bwMode="auto">
          <a:xfrm>
            <a:off x="6842026" y="4687416"/>
            <a:ext cx="412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s5</a:t>
            </a:r>
            <a:endParaRPr lang="zh-CN" altLang="en-US" sz="20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5" name="矩形 104"/>
          <p:cNvSpPr>
            <a:spLocks noChangeArrowheads="1"/>
          </p:cNvSpPr>
          <p:nvPr/>
        </p:nvSpPr>
        <p:spPr bwMode="auto">
          <a:xfrm>
            <a:off x="6842026" y="5087466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5FB6F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r6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6" name="矩形 105"/>
          <p:cNvSpPr>
            <a:spLocks noChangeArrowheads="1"/>
          </p:cNvSpPr>
          <p:nvPr/>
        </p:nvSpPr>
        <p:spPr bwMode="auto">
          <a:xfrm>
            <a:off x="6818213" y="5497041"/>
            <a:ext cx="3984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r4</a:t>
            </a:r>
            <a:endParaRPr lang="zh-CN" altLang="en-US" sz="20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7" name="矩形 106"/>
          <p:cNvSpPr>
            <a:spLocks noChangeArrowheads="1"/>
          </p:cNvSpPr>
          <p:nvPr/>
        </p:nvSpPr>
        <p:spPr bwMode="auto">
          <a:xfrm>
            <a:off x="6842026" y="5873279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5FB6F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r1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8" name="矩形 107"/>
          <p:cNvSpPr>
            <a:spLocks noChangeArrowheads="1"/>
          </p:cNvSpPr>
          <p:nvPr/>
        </p:nvSpPr>
        <p:spPr bwMode="auto">
          <a:xfrm>
            <a:off x="6443563" y="6343179"/>
            <a:ext cx="1209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acc(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接受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zh-CN" altLang="en-US" sz="20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9" name="矩形 108"/>
          <p:cNvSpPr>
            <a:spLocks noChangeArrowheads="1"/>
          </p:cNvSpPr>
          <p:nvPr/>
        </p:nvSpPr>
        <p:spPr bwMode="auto">
          <a:xfrm>
            <a:off x="7713563" y="3144366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5FB6F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10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0" name="矩形 109"/>
          <p:cNvSpPr>
            <a:spLocks noChangeArrowheads="1"/>
          </p:cNvSpPr>
          <p:nvPr/>
        </p:nvSpPr>
        <p:spPr bwMode="auto">
          <a:xfrm>
            <a:off x="7772301" y="3523779"/>
            <a:ext cx="312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zh-CN" altLang="en-US" sz="20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1" name="矩形 110"/>
          <p:cNvSpPr>
            <a:spLocks noChangeArrowheads="1"/>
          </p:cNvSpPr>
          <p:nvPr/>
        </p:nvSpPr>
        <p:spPr bwMode="auto">
          <a:xfrm>
            <a:off x="7778651" y="3944466"/>
            <a:ext cx="312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zh-CN" altLang="en-US" sz="20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2" name="矩形 111"/>
          <p:cNvSpPr>
            <a:spLocks noChangeArrowheads="1"/>
          </p:cNvSpPr>
          <p:nvPr/>
        </p:nvSpPr>
        <p:spPr bwMode="auto">
          <a:xfrm>
            <a:off x="7753251" y="5073179"/>
            <a:ext cx="312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lang="zh-CN" altLang="en-US" sz="20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3" name="矩形 112"/>
          <p:cNvSpPr>
            <a:spLocks noChangeArrowheads="1"/>
          </p:cNvSpPr>
          <p:nvPr/>
        </p:nvSpPr>
        <p:spPr bwMode="auto">
          <a:xfrm>
            <a:off x="7756426" y="5479579"/>
            <a:ext cx="312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9</a:t>
            </a:r>
            <a:endParaRPr lang="zh-CN" altLang="en-US" sz="20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4" name="矩形 113"/>
          <p:cNvSpPr>
            <a:spLocks noChangeArrowheads="1"/>
          </p:cNvSpPr>
          <p:nvPr/>
        </p:nvSpPr>
        <p:spPr bwMode="auto">
          <a:xfrm>
            <a:off x="7756426" y="5898679"/>
            <a:ext cx="312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zh-CN" altLang="en-US" sz="200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b="1" dirty="0">
                <a:solidFill>
                  <a:srgbClr val="FF0000"/>
                </a:solidFill>
              </a:rPr>
              <a:t>试卷包含答题纸，所有答案都必须写在答题纸上</a:t>
            </a:r>
            <a:endParaRPr kumimoji="1" lang="en-US" altLang="zh-CN" dirty="0"/>
          </a:p>
          <a:p>
            <a:r>
              <a:rPr kumimoji="1" lang="zh-CN" altLang="en-US" dirty="0"/>
              <a:t>题型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一、选择题</a:t>
            </a:r>
            <a:r>
              <a:rPr kumimoji="1" lang="en-US" altLang="zh-CN" dirty="0"/>
              <a:t>(15</a:t>
            </a:r>
            <a:r>
              <a:rPr kumimoji="1" lang="zh-CN" altLang="en-US" dirty="0"/>
              <a:t>题，共</a:t>
            </a:r>
            <a:r>
              <a:rPr kumimoji="1" lang="en-US" altLang="zh-CN" dirty="0"/>
              <a:t>30</a:t>
            </a:r>
            <a:r>
              <a:rPr kumimoji="1" lang="zh-CN" altLang="en-US" dirty="0"/>
              <a:t>分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基本概念、简单计算、算法理解，涉及面较广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二、基本概念应用题</a:t>
            </a:r>
            <a:r>
              <a:rPr kumimoji="1" lang="en-US" altLang="zh-CN" dirty="0"/>
              <a:t>(4</a:t>
            </a:r>
            <a:r>
              <a:rPr kumimoji="1" lang="zh-CN" altLang="en-US" dirty="0"/>
              <a:t>题，共</a:t>
            </a:r>
            <a:r>
              <a:rPr kumimoji="1" lang="en-US" altLang="zh-CN" dirty="0"/>
              <a:t>30</a:t>
            </a:r>
            <a:r>
              <a:rPr kumimoji="1" lang="zh-CN" altLang="en-US" dirty="0"/>
              <a:t>分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考察对编译原理涉及到的概念理解，并能在具体问题上灵活运用。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三、算法应用综合计算题</a:t>
            </a:r>
            <a:r>
              <a:rPr kumimoji="1" lang="en-US" altLang="zh-CN" dirty="0"/>
              <a:t>(3</a:t>
            </a:r>
            <a:r>
              <a:rPr kumimoji="1" lang="zh-CN" altLang="en-US" dirty="0"/>
              <a:t>题，共</a:t>
            </a:r>
            <a:r>
              <a:rPr kumimoji="1" lang="en-US" altLang="zh-CN" dirty="0"/>
              <a:t>40</a:t>
            </a:r>
            <a:r>
              <a:rPr kumimoji="1" lang="zh-CN" altLang="en-US" dirty="0"/>
              <a:t>分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综合性算法的运用，要</a:t>
            </a:r>
            <a:r>
              <a:rPr kumimoji="1" lang="zh-CN" altLang="en-US" dirty="0">
                <a:solidFill>
                  <a:srgbClr val="FF0000"/>
                </a:solidFill>
              </a:rPr>
              <a:t>写出详细的求解过程</a:t>
            </a:r>
            <a:r>
              <a:rPr kumimoji="1" lang="zh-CN" altLang="en-US" dirty="0"/>
              <a:t>，</a:t>
            </a:r>
            <a:r>
              <a:rPr kumimoji="1" lang="zh-CN" altLang="en-US" dirty="0">
                <a:solidFill>
                  <a:srgbClr val="FF0000"/>
                </a:solidFill>
              </a:rPr>
              <a:t>按步骤给分</a:t>
            </a:r>
            <a:r>
              <a:rPr kumimoji="1" lang="zh-CN" altLang="en-US" dirty="0"/>
              <a:t>，直接给出答案得不到全部分数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考试相关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65174" y="942129"/>
            <a:ext cx="7433876" cy="1286272"/>
          </a:xfrm>
        </p:spPr>
        <p:txBody>
          <a:bodyPr/>
          <a:lstStyle/>
          <a:p>
            <a:pPr marL="365125" indent="-255905">
              <a:lnSpc>
                <a:spcPct val="90000"/>
              </a:lnSpc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综合属性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57225" lvl="1" indent="-246380">
              <a:lnSpc>
                <a:spcPct val="90000"/>
              </a:lnSpc>
            </a:pP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A→X</a:t>
            </a:r>
            <a:r>
              <a:rPr lang="en-US" altLang="zh-CN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…</a:t>
            </a:r>
            <a:r>
              <a:rPr lang="en-US" altLang="zh-CN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baseline="-250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altLang="zh-CN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	</a:t>
            </a:r>
            <a:r>
              <a:rPr lang="en-US" altLang="zh-CN" sz="33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A.s=f(c</a:t>
            </a:r>
            <a:r>
              <a:rPr lang="en-US" altLang="zh-CN" sz="3300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33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,c</a:t>
            </a:r>
            <a:r>
              <a:rPr lang="en-US" altLang="zh-CN" sz="3300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 sz="33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,…,</a:t>
            </a:r>
            <a:r>
              <a:rPr lang="en-US" altLang="zh-CN" sz="33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 altLang="zh-CN" sz="3300" baseline="-250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zh-CN" sz="33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sz="33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第五章 语法制导翻译</a:t>
            </a:r>
            <a:endParaRPr kumimoji="1" lang="zh-CN" altLang="en-US" dirty="0"/>
          </a:p>
        </p:txBody>
      </p:sp>
      <p:grpSp>
        <p:nvGrpSpPr>
          <p:cNvPr id="5" name="Group 4"/>
          <p:cNvGrpSpPr/>
          <p:nvPr/>
        </p:nvGrpSpPr>
        <p:grpSpPr bwMode="auto">
          <a:xfrm>
            <a:off x="7407696" y="692696"/>
            <a:ext cx="4495800" cy="2489201"/>
            <a:chOff x="1296" y="1341"/>
            <a:chExt cx="2832" cy="1568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2448" y="1341"/>
              <a:ext cx="3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200" b="1" dirty="0">
                  <a:latin typeface="Times New Roman" panose="02020603050405020304" charset="0"/>
                </a:rPr>
                <a:t>A</a:t>
              </a:r>
              <a:endParaRPr kumimoji="1" lang="en-US" altLang="zh-CN" sz="3200" b="1" dirty="0">
                <a:latin typeface="Times New Roman" panose="02020603050405020304" charset="0"/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296" y="2544"/>
              <a:ext cx="3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latin typeface="Times New Roman" panose="02020603050405020304" charset="0"/>
                </a:rPr>
                <a:t>x</a:t>
              </a:r>
              <a:r>
                <a:rPr kumimoji="1" lang="en-US" altLang="zh-CN" sz="3200" b="1" baseline="-25000">
                  <a:latin typeface="Times New Roman" panose="02020603050405020304" charset="0"/>
                </a:rPr>
                <a:t>1</a:t>
              </a:r>
              <a:endParaRPr kumimoji="1" lang="en-US" altLang="zh-CN" sz="3200" b="1">
                <a:latin typeface="Times New Roman" panose="02020603050405020304" charset="0"/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2208" y="2544"/>
              <a:ext cx="3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latin typeface="Times New Roman" panose="02020603050405020304" charset="0"/>
                </a:rPr>
                <a:t>x</a:t>
              </a:r>
              <a:r>
                <a:rPr kumimoji="1" lang="en-US" altLang="zh-CN" sz="3200" b="1" baseline="-25000">
                  <a:latin typeface="Times New Roman" panose="02020603050405020304" charset="0"/>
                </a:rPr>
                <a:t>2</a:t>
              </a:r>
              <a:endParaRPr kumimoji="1" lang="en-US" altLang="zh-CN" sz="3200" b="1">
                <a:latin typeface="Times New Roman" panose="02020603050405020304" charset="0"/>
              </a:endParaRP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3744" y="2544"/>
              <a:ext cx="3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latin typeface="Times New Roman" panose="02020603050405020304" charset="0"/>
                </a:rPr>
                <a:t>x</a:t>
              </a:r>
              <a:r>
                <a:rPr kumimoji="1" lang="en-US" altLang="zh-CN" sz="3200" b="1" baseline="-25000">
                  <a:latin typeface="Times New Roman" panose="02020603050405020304" charset="0"/>
                </a:rPr>
                <a:t>n</a:t>
              </a:r>
              <a:endParaRPr kumimoji="1" lang="en-US" altLang="zh-CN" sz="3200" b="1">
                <a:latin typeface="Times New Roman" panose="02020603050405020304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 bwMode="auto">
            <a:xfrm>
              <a:off x="1440" y="1680"/>
              <a:ext cx="2400" cy="1008"/>
              <a:chOff x="1440" y="1680"/>
              <a:chExt cx="2400" cy="1008"/>
            </a:xfrm>
          </p:grpSpPr>
          <p:sp>
            <p:nvSpPr>
              <p:cNvPr id="11" name="Line 10"/>
              <p:cNvSpPr>
                <a:spLocks noChangeShapeType="1"/>
              </p:cNvSpPr>
              <p:nvPr/>
            </p:nvSpPr>
            <p:spPr bwMode="auto">
              <a:xfrm flipH="1">
                <a:off x="1440" y="1680"/>
                <a:ext cx="1056" cy="9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Line 11"/>
              <p:cNvSpPr>
                <a:spLocks noChangeShapeType="1"/>
              </p:cNvSpPr>
              <p:nvPr/>
            </p:nvSpPr>
            <p:spPr bwMode="auto">
              <a:xfrm flipH="1">
                <a:off x="2352" y="1680"/>
                <a:ext cx="240" cy="10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Line 12"/>
              <p:cNvSpPr>
                <a:spLocks noChangeShapeType="1"/>
              </p:cNvSpPr>
              <p:nvPr/>
            </p:nvSpPr>
            <p:spPr bwMode="auto">
              <a:xfrm>
                <a:off x="2640" y="1680"/>
                <a:ext cx="1200" cy="10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4" name="Group 13"/>
          <p:cNvGrpSpPr/>
          <p:nvPr/>
        </p:nvGrpSpPr>
        <p:grpSpPr bwMode="auto">
          <a:xfrm>
            <a:off x="7864896" y="895896"/>
            <a:ext cx="4495800" cy="2362200"/>
            <a:chOff x="1536" y="2016"/>
            <a:chExt cx="2832" cy="1488"/>
          </a:xfrm>
        </p:grpSpPr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3312" y="2016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charset="0"/>
                </a:rPr>
                <a:t>A.s</a:t>
              </a:r>
              <a:endParaRPr kumimoji="1" lang="en-US" altLang="zh-CN" sz="2400" b="1">
                <a:solidFill>
                  <a:srgbClr val="000099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536" y="3168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charset="0"/>
                </a:rPr>
                <a:t>c</a:t>
              </a:r>
              <a:r>
                <a:rPr kumimoji="1" lang="en-US" altLang="zh-CN" sz="2400" b="1" baseline="-25000">
                  <a:solidFill>
                    <a:srgbClr val="000099"/>
                  </a:solidFill>
                  <a:latin typeface="Times New Roman" panose="02020603050405020304" charset="0"/>
                </a:rPr>
                <a:t>1</a:t>
              </a:r>
              <a:endParaRPr kumimoji="1" lang="en-US" altLang="zh-CN" sz="2400" b="1">
                <a:solidFill>
                  <a:srgbClr val="000099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2496" y="321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charset="0"/>
                </a:rPr>
                <a:t>c</a:t>
              </a:r>
              <a:r>
                <a:rPr kumimoji="1" lang="en-US" altLang="zh-CN" sz="2400" b="1" baseline="-25000">
                  <a:solidFill>
                    <a:srgbClr val="000099"/>
                  </a:solidFill>
                  <a:latin typeface="Times New Roman" panose="02020603050405020304" charset="0"/>
                </a:rPr>
                <a:t>2</a:t>
              </a:r>
              <a:endParaRPr kumimoji="1" lang="en-US" altLang="zh-CN" sz="2400" b="1">
                <a:solidFill>
                  <a:srgbClr val="000099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3984" y="321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charset="0"/>
                </a:rPr>
                <a:t>c</a:t>
              </a:r>
              <a:r>
                <a:rPr kumimoji="1" lang="en-US" altLang="zh-CN" sz="2400" b="1" baseline="-25000">
                  <a:solidFill>
                    <a:srgbClr val="000099"/>
                  </a:solidFill>
                  <a:latin typeface="Times New Roman" panose="02020603050405020304" charset="0"/>
                </a:rPr>
                <a:t>n</a:t>
              </a:r>
              <a:endParaRPr kumimoji="1" lang="en-US" altLang="zh-CN" sz="2400" b="1">
                <a:solidFill>
                  <a:srgbClr val="000099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>
              <a:off x="1728" y="2208"/>
              <a:ext cx="1728" cy="1104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dash"/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 flipH="1">
              <a:off x="2688" y="2256"/>
              <a:ext cx="768" cy="1056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dash"/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3504" y="2208"/>
              <a:ext cx="576" cy="1104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dash"/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2736" y="2016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charset="0"/>
                </a:rPr>
                <a:t>A.in</a:t>
              </a:r>
              <a:endParaRPr kumimoji="1" lang="en-US" altLang="zh-CN" sz="2400" b="1">
                <a:solidFill>
                  <a:srgbClr val="000099"/>
                </a:solidFill>
                <a:latin typeface="Times New Roman" panose="02020603050405020304" charset="0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3168" y="2160"/>
              <a:ext cx="240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dash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" name="内容占位符 1"/>
          <p:cNvSpPr txBox="1"/>
          <p:nvPr/>
        </p:nvSpPr>
        <p:spPr bwMode="auto">
          <a:xfrm>
            <a:off x="246021" y="2377901"/>
            <a:ext cx="7346606" cy="17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800">
                <a:solidFill>
                  <a:schemeClr val="tx1"/>
                </a:solidFill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800">
                <a:solidFill>
                  <a:schemeClr val="tx1"/>
                </a:solidFill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pPr marL="365125" indent="-255905">
              <a:lnSpc>
                <a:spcPct val="90000"/>
              </a:lnSpc>
            </a:pPr>
            <a:r>
              <a:rPr lang="zh-CN" altLang="en-US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继承属性</a:t>
            </a:r>
            <a:endParaRPr lang="zh-CN" altLang="en-US" kern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657225" lvl="1" indent="-246380">
              <a:lnSpc>
                <a:spcPct val="90000"/>
              </a:lnSpc>
            </a:pPr>
            <a:r>
              <a:rPr lang="en-US" altLang="zh-CN" kern="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A→X</a:t>
            </a:r>
            <a:r>
              <a:rPr lang="en-US" altLang="zh-CN" kern="0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kern="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kern="0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 kern="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…</a:t>
            </a:r>
            <a:r>
              <a:rPr lang="en-US" altLang="zh-CN" kern="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kern="0" baseline="-250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altLang="zh-CN" kern="0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kern="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    </a:t>
            </a:r>
            <a:r>
              <a:rPr lang="en-US" altLang="zh-CN" sz="3300" kern="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3300" kern="0" baseline="-250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3300" kern="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.in</a:t>
            </a:r>
            <a:r>
              <a:rPr lang="en-US" altLang="zh-CN" sz="3300" kern="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=f(c,c</a:t>
            </a:r>
            <a:r>
              <a:rPr lang="en-US" altLang="zh-CN" sz="3300" kern="0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3300" kern="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,c</a:t>
            </a:r>
            <a:r>
              <a:rPr lang="en-US" altLang="zh-CN" sz="3300" kern="0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 sz="3300" kern="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,…,</a:t>
            </a:r>
            <a:r>
              <a:rPr lang="en-US" altLang="zh-CN" sz="3300" kern="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 altLang="zh-CN" sz="3300" kern="0" baseline="-250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zh-CN" sz="3300" kern="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sz="3300" kern="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657225" lvl="1" indent="-246380">
              <a:lnSpc>
                <a:spcPct val="90000"/>
              </a:lnSpc>
            </a:pPr>
            <a:r>
              <a:rPr lang="en-US" altLang="zh-CN" sz="3300" kern="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1≤k&lt;</a:t>
            </a:r>
            <a:r>
              <a:rPr lang="en-US" altLang="zh-CN" sz="3300" kern="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i≤n</a:t>
            </a:r>
            <a:endParaRPr lang="en-US" altLang="zh-CN" sz="3300" kern="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26" name="Group 4"/>
          <p:cNvGrpSpPr/>
          <p:nvPr/>
        </p:nvGrpSpPr>
        <p:grpSpPr bwMode="auto">
          <a:xfrm>
            <a:off x="4544627" y="3357385"/>
            <a:ext cx="6324600" cy="2347911"/>
            <a:chOff x="1296" y="1862"/>
            <a:chExt cx="3984" cy="1479"/>
          </a:xfrm>
        </p:grpSpPr>
        <p:sp>
          <p:nvSpPr>
            <p:cNvPr id="27" name="Text Box 5"/>
            <p:cNvSpPr txBox="1">
              <a:spLocks noChangeArrowheads="1"/>
            </p:cNvSpPr>
            <p:nvPr/>
          </p:nvSpPr>
          <p:spPr bwMode="auto">
            <a:xfrm>
              <a:off x="2917" y="1862"/>
              <a:ext cx="4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latin typeface="Times New Roman" panose="02020603050405020304" charset="0"/>
                </a:rPr>
                <a:t>A</a:t>
              </a:r>
              <a:endParaRPr kumimoji="1" lang="en-US" altLang="zh-CN" sz="3200" b="1">
                <a:latin typeface="Times New Roman" panose="02020603050405020304" charset="0"/>
              </a:endParaRPr>
            </a:p>
          </p:txBody>
        </p:sp>
        <p:sp>
          <p:nvSpPr>
            <p:cNvPr id="28" name="Text Box 6"/>
            <p:cNvSpPr txBox="1">
              <a:spLocks noChangeArrowheads="1"/>
            </p:cNvSpPr>
            <p:nvPr/>
          </p:nvSpPr>
          <p:spPr bwMode="auto">
            <a:xfrm>
              <a:off x="1296" y="2960"/>
              <a:ext cx="5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latin typeface="Times New Roman" panose="02020603050405020304" charset="0"/>
                </a:rPr>
                <a:t>x</a:t>
              </a:r>
              <a:r>
                <a:rPr kumimoji="1" lang="en-US" altLang="zh-CN" sz="3200" b="1" baseline="-25000">
                  <a:latin typeface="Times New Roman" panose="02020603050405020304" charset="0"/>
                </a:rPr>
                <a:t>1</a:t>
              </a:r>
              <a:endParaRPr kumimoji="1" lang="en-US" altLang="zh-CN" sz="3200" b="1">
                <a:latin typeface="Times New Roman" panose="02020603050405020304" charset="0"/>
              </a:endParaRPr>
            </a:p>
          </p:txBody>
        </p:sp>
        <p:sp>
          <p:nvSpPr>
            <p:cNvPr id="29" name="Text Box 7"/>
            <p:cNvSpPr txBox="1">
              <a:spLocks noChangeArrowheads="1"/>
            </p:cNvSpPr>
            <p:nvPr/>
          </p:nvSpPr>
          <p:spPr bwMode="auto">
            <a:xfrm>
              <a:off x="1920" y="2976"/>
              <a:ext cx="5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latin typeface="Times New Roman" panose="02020603050405020304" charset="0"/>
                </a:rPr>
                <a:t>x</a:t>
              </a:r>
              <a:r>
                <a:rPr kumimoji="1" lang="en-US" altLang="zh-CN" sz="3200" b="1" baseline="-25000">
                  <a:latin typeface="Times New Roman" panose="02020603050405020304" charset="0"/>
                </a:rPr>
                <a:t>2</a:t>
              </a:r>
              <a:endParaRPr kumimoji="1" lang="en-US" altLang="zh-CN" sz="3200" b="1">
                <a:latin typeface="Times New Roman" panose="02020603050405020304" charset="0"/>
              </a:endParaRPr>
            </a:p>
          </p:txBody>
        </p:sp>
        <p:sp>
          <p:nvSpPr>
            <p:cNvPr id="30" name="Text Box 8"/>
            <p:cNvSpPr txBox="1">
              <a:spLocks noChangeArrowheads="1"/>
            </p:cNvSpPr>
            <p:nvPr/>
          </p:nvSpPr>
          <p:spPr bwMode="auto">
            <a:xfrm>
              <a:off x="4740" y="2958"/>
              <a:ext cx="54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latin typeface="Times New Roman" panose="02020603050405020304" charset="0"/>
                </a:rPr>
                <a:t>x</a:t>
              </a:r>
              <a:r>
                <a:rPr kumimoji="1" lang="en-US" altLang="zh-CN" sz="3200" b="1" baseline="-25000">
                  <a:latin typeface="Times New Roman" panose="02020603050405020304" charset="0"/>
                </a:rPr>
                <a:t>n</a:t>
              </a:r>
              <a:endParaRPr kumimoji="1" lang="en-US" altLang="zh-CN" sz="3200" b="1">
                <a:latin typeface="Times New Roman" panose="02020603050405020304" charset="0"/>
              </a:endParaRPr>
            </a:p>
          </p:txBody>
        </p:sp>
        <p:sp>
          <p:nvSpPr>
            <p:cNvPr id="31" name="Line 9"/>
            <p:cNvSpPr>
              <a:spLocks noChangeShapeType="1"/>
            </p:cNvSpPr>
            <p:nvPr/>
          </p:nvSpPr>
          <p:spPr bwMode="auto">
            <a:xfrm flipH="1">
              <a:off x="1499" y="2184"/>
              <a:ext cx="1485" cy="8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2976" y="2184"/>
              <a:ext cx="143" cy="8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11"/>
            <p:cNvSpPr>
              <a:spLocks noChangeShapeType="1"/>
            </p:cNvSpPr>
            <p:nvPr/>
          </p:nvSpPr>
          <p:spPr bwMode="auto">
            <a:xfrm>
              <a:off x="3187" y="2184"/>
              <a:ext cx="1688" cy="9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Text Box 12"/>
            <p:cNvSpPr txBox="1">
              <a:spLocks noChangeArrowheads="1"/>
            </p:cNvSpPr>
            <p:nvPr/>
          </p:nvSpPr>
          <p:spPr bwMode="auto">
            <a:xfrm>
              <a:off x="2832" y="2947"/>
              <a:ext cx="5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latin typeface="Times New Roman" panose="02020603050405020304" charset="0"/>
                </a:rPr>
                <a:t>x</a:t>
              </a:r>
              <a:r>
                <a:rPr kumimoji="1" lang="en-US" altLang="zh-CN" sz="3200" b="1" baseline="-25000">
                  <a:latin typeface="Times New Roman" panose="02020603050405020304" charset="0"/>
                </a:rPr>
                <a:t>k</a:t>
              </a:r>
              <a:endParaRPr kumimoji="1" lang="en-US" altLang="zh-CN" sz="3200" b="1">
                <a:latin typeface="Times New Roman" panose="02020603050405020304" charset="0"/>
              </a:endParaRPr>
            </a:p>
          </p:txBody>
        </p:sp>
        <p:sp>
          <p:nvSpPr>
            <p:cNvPr id="35" name="Line 13"/>
            <p:cNvSpPr>
              <a:spLocks noChangeShapeType="1"/>
            </p:cNvSpPr>
            <p:nvPr/>
          </p:nvSpPr>
          <p:spPr bwMode="auto">
            <a:xfrm flipH="1">
              <a:off x="2112" y="2256"/>
              <a:ext cx="911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Text Box 14"/>
            <p:cNvSpPr txBox="1">
              <a:spLocks noChangeArrowheads="1"/>
            </p:cNvSpPr>
            <p:nvPr/>
          </p:nvSpPr>
          <p:spPr bwMode="auto">
            <a:xfrm>
              <a:off x="2388" y="2928"/>
              <a:ext cx="5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latin typeface="Times New Roman" panose="02020603050405020304" charset="0"/>
                </a:rPr>
                <a:t>…</a:t>
              </a:r>
              <a:endParaRPr kumimoji="1" lang="en-US" altLang="zh-CN" sz="3200" b="1">
                <a:latin typeface="Times New Roman" panose="02020603050405020304" charset="0"/>
              </a:endParaRPr>
            </a:p>
          </p:txBody>
        </p:sp>
      </p:grpSp>
      <p:grpSp>
        <p:nvGrpSpPr>
          <p:cNvPr id="37" name="Group 15"/>
          <p:cNvGrpSpPr/>
          <p:nvPr/>
        </p:nvGrpSpPr>
        <p:grpSpPr bwMode="auto">
          <a:xfrm>
            <a:off x="4849427" y="3900311"/>
            <a:ext cx="3733800" cy="2643188"/>
            <a:chOff x="624" y="1967"/>
            <a:chExt cx="2352" cy="1665"/>
          </a:xfrm>
        </p:grpSpPr>
        <p:sp>
          <p:nvSpPr>
            <p:cNvPr id="38" name="Freeform 16"/>
            <p:cNvSpPr/>
            <p:nvPr/>
          </p:nvSpPr>
          <p:spPr bwMode="auto">
            <a:xfrm>
              <a:off x="2112" y="3200"/>
              <a:ext cx="816" cy="160"/>
            </a:xfrm>
            <a:custGeom>
              <a:avLst/>
              <a:gdLst>
                <a:gd name="T0" fmla="*/ 0 w 816"/>
                <a:gd name="T1" fmla="*/ 160 h 160"/>
                <a:gd name="T2" fmla="*/ 336 w 816"/>
                <a:gd name="T3" fmla="*/ 16 h 160"/>
                <a:gd name="T4" fmla="*/ 816 w 816"/>
                <a:gd name="T5" fmla="*/ 64 h 160"/>
                <a:gd name="T6" fmla="*/ 0 60000 65536"/>
                <a:gd name="T7" fmla="*/ 0 60000 65536"/>
                <a:gd name="T8" fmla="*/ 0 60000 65536"/>
                <a:gd name="T9" fmla="*/ 0 w 816"/>
                <a:gd name="T10" fmla="*/ 0 h 160"/>
                <a:gd name="T11" fmla="*/ 816 w 816"/>
                <a:gd name="T12" fmla="*/ 160 h 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160">
                  <a:moveTo>
                    <a:pt x="0" y="160"/>
                  </a:moveTo>
                  <a:cubicBezTo>
                    <a:pt x="100" y="96"/>
                    <a:pt x="200" y="32"/>
                    <a:pt x="336" y="16"/>
                  </a:cubicBezTo>
                  <a:cubicBezTo>
                    <a:pt x="472" y="0"/>
                    <a:pt x="644" y="32"/>
                    <a:pt x="816" y="64"/>
                  </a:cubicBezTo>
                </a:path>
              </a:pathLst>
            </a:custGeom>
            <a:noFill/>
            <a:ln w="28575" cap="flat" cmpd="sng">
              <a:solidFill>
                <a:srgbClr val="FF9900"/>
              </a:solidFill>
              <a:prstDash val="dash"/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17"/>
            <p:cNvSpPr/>
            <p:nvPr/>
          </p:nvSpPr>
          <p:spPr bwMode="auto">
            <a:xfrm rot="347131">
              <a:off x="1200" y="2976"/>
              <a:ext cx="1728" cy="336"/>
            </a:xfrm>
            <a:custGeom>
              <a:avLst/>
              <a:gdLst>
                <a:gd name="T0" fmla="*/ 0 w 816"/>
                <a:gd name="T1" fmla="*/ 336 h 160"/>
                <a:gd name="T2" fmla="*/ 712 w 816"/>
                <a:gd name="T3" fmla="*/ 34 h 160"/>
                <a:gd name="T4" fmla="*/ 1728 w 816"/>
                <a:gd name="T5" fmla="*/ 134 h 160"/>
                <a:gd name="T6" fmla="*/ 0 60000 65536"/>
                <a:gd name="T7" fmla="*/ 0 60000 65536"/>
                <a:gd name="T8" fmla="*/ 0 60000 65536"/>
                <a:gd name="T9" fmla="*/ 0 w 816"/>
                <a:gd name="T10" fmla="*/ 0 h 160"/>
                <a:gd name="T11" fmla="*/ 816 w 816"/>
                <a:gd name="T12" fmla="*/ 160 h 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160">
                  <a:moveTo>
                    <a:pt x="0" y="160"/>
                  </a:moveTo>
                  <a:cubicBezTo>
                    <a:pt x="100" y="96"/>
                    <a:pt x="200" y="32"/>
                    <a:pt x="336" y="16"/>
                  </a:cubicBezTo>
                  <a:cubicBezTo>
                    <a:pt x="472" y="0"/>
                    <a:pt x="644" y="32"/>
                    <a:pt x="816" y="64"/>
                  </a:cubicBezTo>
                </a:path>
              </a:pathLst>
            </a:custGeom>
            <a:noFill/>
            <a:ln w="28575" cap="flat" cmpd="sng">
              <a:solidFill>
                <a:srgbClr val="FF9900"/>
              </a:solidFill>
              <a:prstDash val="dash"/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18"/>
            <p:cNvSpPr/>
            <p:nvPr/>
          </p:nvSpPr>
          <p:spPr bwMode="auto">
            <a:xfrm rot="21167613" flipV="1">
              <a:off x="624" y="3264"/>
              <a:ext cx="2352" cy="368"/>
            </a:xfrm>
            <a:custGeom>
              <a:avLst/>
              <a:gdLst>
                <a:gd name="T0" fmla="*/ 0 w 816"/>
                <a:gd name="T1" fmla="*/ 368 h 160"/>
                <a:gd name="T2" fmla="*/ 968 w 816"/>
                <a:gd name="T3" fmla="*/ 37 h 160"/>
                <a:gd name="T4" fmla="*/ 2352 w 816"/>
                <a:gd name="T5" fmla="*/ 147 h 160"/>
                <a:gd name="T6" fmla="*/ 0 60000 65536"/>
                <a:gd name="T7" fmla="*/ 0 60000 65536"/>
                <a:gd name="T8" fmla="*/ 0 60000 65536"/>
                <a:gd name="T9" fmla="*/ 0 w 816"/>
                <a:gd name="T10" fmla="*/ 0 h 160"/>
                <a:gd name="T11" fmla="*/ 816 w 816"/>
                <a:gd name="T12" fmla="*/ 160 h 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160">
                  <a:moveTo>
                    <a:pt x="0" y="160"/>
                  </a:moveTo>
                  <a:cubicBezTo>
                    <a:pt x="100" y="96"/>
                    <a:pt x="200" y="32"/>
                    <a:pt x="336" y="16"/>
                  </a:cubicBezTo>
                  <a:cubicBezTo>
                    <a:pt x="472" y="0"/>
                    <a:pt x="644" y="32"/>
                    <a:pt x="816" y="64"/>
                  </a:cubicBezTo>
                </a:path>
              </a:pathLst>
            </a:custGeom>
            <a:noFill/>
            <a:ln w="28575" cap="flat" cmpd="sng">
              <a:solidFill>
                <a:srgbClr val="FF9900"/>
              </a:solidFill>
              <a:prstDash val="dash"/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19"/>
            <p:cNvSpPr/>
            <p:nvPr/>
          </p:nvSpPr>
          <p:spPr bwMode="auto">
            <a:xfrm>
              <a:off x="2544" y="1967"/>
              <a:ext cx="432" cy="1200"/>
            </a:xfrm>
            <a:custGeom>
              <a:avLst/>
              <a:gdLst>
                <a:gd name="T0" fmla="*/ 0 w 672"/>
                <a:gd name="T1" fmla="*/ 0 h 1200"/>
                <a:gd name="T2" fmla="*/ 432 w 672"/>
                <a:gd name="T3" fmla="*/ 1200 h 1200"/>
                <a:gd name="T4" fmla="*/ 0 60000 65536"/>
                <a:gd name="T5" fmla="*/ 0 60000 65536"/>
                <a:gd name="T6" fmla="*/ 0 w 672"/>
                <a:gd name="T7" fmla="*/ 0 h 1200"/>
                <a:gd name="T8" fmla="*/ 672 w 672"/>
                <a:gd name="T9" fmla="*/ 1200 h 12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72" h="1200">
                  <a:moveTo>
                    <a:pt x="0" y="0"/>
                  </a:moveTo>
                  <a:cubicBezTo>
                    <a:pt x="280" y="492"/>
                    <a:pt x="560" y="984"/>
                    <a:pt x="672" y="1200"/>
                  </a:cubicBezTo>
                </a:path>
              </a:pathLst>
            </a:custGeom>
            <a:noFill/>
            <a:ln w="28575" cap="flat" cmpd="sng">
              <a:solidFill>
                <a:srgbClr val="FF0066"/>
              </a:solidFill>
              <a:prstDash val="dashDot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2" name="Group 20"/>
          <p:cNvGrpSpPr/>
          <p:nvPr/>
        </p:nvGrpSpPr>
        <p:grpSpPr bwMode="auto">
          <a:xfrm>
            <a:off x="4468427" y="3495498"/>
            <a:ext cx="6629400" cy="2667000"/>
            <a:chOff x="432" y="1776"/>
            <a:chExt cx="4176" cy="1680"/>
          </a:xfrm>
        </p:grpSpPr>
        <p:grpSp>
          <p:nvGrpSpPr>
            <p:cNvPr id="43" name="Group 21"/>
            <p:cNvGrpSpPr/>
            <p:nvPr/>
          </p:nvGrpSpPr>
          <p:grpSpPr bwMode="auto">
            <a:xfrm>
              <a:off x="432" y="3120"/>
              <a:ext cx="4176" cy="336"/>
              <a:chOff x="432" y="3120"/>
              <a:chExt cx="4176" cy="336"/>
            </a:xfrm>
          </p:grpSpPr>
          <p:grpSp>
            <p:nvGrpSpPr>
              <p:cNvPr id="45" name="Group 22"/>
              <p:cNvGrpSpPr/>
              <p:nvPr/>
            </p:nvGrpSpPr>
            <p:grpSpPr bwMode="auto">
              <a:xfrm>
                <a:off x="432" y="3120"/>
                <a:ext cx="3072" cy="336"/>
                <a:chOff x="432" y="3120"/>
                <a:chExt cx="3072" cy="336"/>
              </a:xfrm>
            </p:grpSpPr>
            <p:sp>
              <p:nvSpPr>
                <p:cNvPr id="47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2928" y="3120"/>
                  <a:ext cx="57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400" b="1">
                      <a:solidFill>
                        <a:srgbClr val="000099"/>
                      </a:solidFill>
                      <a:latin typeface="Times New Roman" panose="02020603050405020304" charset="0"/>
                    </a:rPr>
                    <a:t>X</a:t>
                  </a:r>
                  <a:r>
                    <a:rPr kumimoji="1" lang="en-US" altLang="zh-CN" sz="2400" b="1" baseline="-25000">
                      <a:solidFill>
                        <a:srgbClr val="000099"/>
                      </a:solidFill>
                      <a:latin typeface="Times New Roman" panose="02020603050405020304" charset="0"/>
                    </a:rPr>
                    <a:t>i</a:t>
                  </a:r>
                  <a:r>
                    <a:rPr kumimoji="1" lang="en-US" altLang="zh-CN" sz="2400" b="1">
                      <a:solidFill>
                        <a:srgbClr val="000099"/>
                      </a:solidFill>
                      <a:latin typeface="Times New Roman" panose="02020603050405020304" charset="0"/>
                    </a:rPr>
                    <a:t>.in</a:t>
                  </a:r>
                  <a:endParaRPr kumimoji="1" lang="en-US" altLang="zh-CN" sz="2400" b="1">
                    <a:solidFill>
                      <a:srgbClr val="000099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48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432" y="3120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400" b="1">
                      <a:solidFill>
                        <a:srgbClr val="000099"/>
                      </a:solidFill>
                      <a:latin typeface="Times New Roman" panose="02020603050405020304" charset="0"/>
                    </a:rPr>
                    <a:t>c</a:t>
                  </a:r>
                  <a:r>
                    <a:rPr kumimoji="1" lang="en-US" altLang="zh-CN" sz="2400" b="1" baseline="-25000">
                      <a:solidFill>
                        <a:srgbClr val="000099"/>
                      </a:solidFill>
                      <a:latin typeface="Times New Roman" panose="02020603050405020304" charset="0"/>
                    </a:rPr>
                    <a:t>1</a:t>
                  </a:r>
                  <a:endParaRPr kumimoji="1" lang="en-US" altLang="zh-CN" sz="2400" b="1">
                    <a:solidFill>
                      <a:srgbClr val="000099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49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056" y="3168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400" b="1">
                      <a:solidFill>
                        <a:srgbClr val="000099"/>
                      </a:solidFill>
                      <a:latin typeface="Times New Roman" panose="02020603050405020304" charset="0"/>
                    </a:rPr>
                    <a:t>c</a:t>
                  </a:r>
                  <a:r>
                    <a:rPr kumimoji="1" lang="en-US" altLang="zh-CN" sz="2400" b="1" baseline="-25000">
                      <a:solidFill>
                        <a:srgbClr val="000099"/>
                      </a:solidFill>
                      <a:latin typeface="Times New Roman" panose="02020603050405020304" charset="0"/>
                    </a:rPr>
                    <a:t>2</a:t>
                  </a:r>
                  <a:endParaRPr kumimoji="1" lang="en-US" altLang="zh-CN" sz="2400" b="1">
                    <a:solidFill>
                      <a:srgbClr val="000099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5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920" y="3168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400" b="1">
                      <a:solidFill>
                        <a:srgbClr val="000099"/>
                      </a:solidFill>
                      <a:latin typeface="Times New Roman" panose="02020603050405020304" charset="0"/>
                    </a:rPr>
                    <a:t>c</a:t>
                  </a:r>
                  <a:r>
                    <a:rPr kumimoji="1" lang="en-US" altLang="zh-CN" sz="2400" b="1" baseline="-25000">
                      <a:solidFill>
                        <a:srgbClr val="000099"/>
                      </a:solidFill>
                      <a:latin typeface="Times New Roman" panose="02020603050405020304" charset="0"/>
                    </a:rPr>
                    <a:t>k</a:t>
                  </a:r>
                  <a:endParaRPr kumimoji="1" lang="en-US" altLang="zh-CN" sz="2400" b="1">
                    <a:solidFill>
                      <a:srgbClr val="000099"/>
                    </a:solidFill>
                    <a:latin typeface="Times New Roman" panose="02020603050405020304" charset="0"/>
                  </a:endParaRPr>
                </a:p>
              </p:txBody>
            </p:sp>
          </p:grpSp>
          <p:sp>
            <p:nvSpPr>
              <p:cNvPr id="46" name="Text Box 27"/>
              <p:cNvSpPr txBox="1">
                <a:spLocks noChangeArrowheads="1"/>
              </p:cNvSpPr>
              <p:nvPr/>
            </p:nvSpPr>
            <p:spPr bwMode="auto">
              <a:xfrm>
                <a:off x="4224" y="3168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rgbClr val="000099"/>
                    </a:solidFill>
                    <a:latin typeface="Times New Roman" panose="02020603050405020304" charset="0"/>
                  </a:rPr>
                  <a:t>c</a:t>
                </a:r>
                <a:r>
                  <a:rPr kumimoji="1" lang="en-US" altLang="zh-CN" sz="2400" b="1" baseline="-25000">
                    <a:solidFill>
                      <a:srgbClr val="000099"/>
                    </a:solidFill>
                    <a:latin typeface="Times New Roman" panose="02020603050405020304" charset="0"/>
                  </a:rPr>
                  <a:t>n</a:t>
                </a:r>
                <a:endParaRPr kumimoji="1" lang="en-US" altLang="zh-CN" sz="2400" b="1">
                  <a:solidFill>
                    <a:srgbClr val="000099"/>
                  </a:solidFill>
                  <a:latin typeface="Times New Roman" panose="02020603050405020304" charset="0"/>
                </a:endParaRPr>
              </a:p>
            </p:txBody>
          </p:sp>
        </p:grpSp>
        <p:sp>
          <p:nvSpPr>
            <p:cNvPr id="44" name="Text Box 28"/>
            <p:cNvSpPr txBox="1">
              <a:spLocks noChangeArrowheads="1"/>
            </p:cNvSpPr>
            <p:nvPr/>
          </p:nvSpPr>
          <p:spPr bwMode="auto">
            <a:xfrm>
              <a:off x="2400" y="177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0099"/>
                  </a:solidFill>
                  <a:latin typeface="Times New Roman" panose="02020603050405020304" charset="0"/>
                </a:rPr>
                <a:t>c</a:t>
              </a:r>
              <a:endParaRPr kumimoji="1" lang="en-US" altLang="zh-CN" sz="2400" b="1">
                <a:solidFill>
                  <a:srgbClr val="000099"/>
                </a:solidFill>
                <a:latin typeface="Times New Roman" panose="02020603050405020304" charset="0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836712"/>
            <a:ext cx="11379200" cy="782216"/>
          </a:xfrm>
        </p:spPr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zh-CN" altLang="en-US" dirty="0"/>
              <a:t>属性定义</a:t>
            </a:r>
            <a:r>
              <a:rPr kumimoji="1" lang="en-US" altLang="zh-CN" dirty="0"/>
              <a:t>:</a:t>
            </a:r>
            <a:r>
              <a:rPr kumimoji="1" lang="zh-CN" altLang="en-US" dirty="0"/>
              <a:t>只含综合属性的语法制导定义</a:t>
            </a:r>
            <a:r>
              <a:rPr kumimoji="1" lang="en-US" altLang="zh-CN" dirty="0"/>
              <a:t>(</a:t>
            </a:r>
            <a:r>
              <a:rPr kumimoji="1" lang="zh-CN" altLang="en-US" dirty="0"/>
              <a:t>属性文法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第五章 语法制导翻译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847528" y="1603400"/>
          <a:ext cx="8497888" cy="4633912"/>
        </p:xfrm>
        <a:graphic>
          <a:graphicData uri="http://schemas.openxmlformats.org/drawingml/2006/table">
            <a:tbl>
              <a:tblPr/>
              <a:tblGrid>
                <a:gridCol w="3025775"/>
                <a:gridCol w="5472113"/>
              </a:tblGrid>
              <a:tr h="57923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  <a:cs typeface="Times New Roman" panose="02020603050405020304" charset="0"/>
                        </a:rPr>
                        <a:t>产生式</a:t>
                      </a:r>
                      <a:endParaRPr kumimoji="0" lang="zh-CN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  <a:cs typeface="Times New Roman" panose="0202060305040502030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181E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  <a:cs typeface="Times New Roman" panose="02020603050405020304" charset="0"/>
                        </a:rPr>
                        <a:t>语义规则</a:t>
                      </a:r>
                      <a:endParaRPr kumimoji="0" lang="zh-CN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  <a:cs typeface="Times New Roman" panose="0202060305040502030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181E1"/>
                    </a:solidFill>
                  </a:tcPr>
                </a:tc>
              </a:tr>
              <a:tr h="57923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L</a:t>
                      </a:r>
                      <a:r>
                        <a:rPr kumimoji="0" lang="en-US" altLang="zh-CN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charset="2"/>
                        </a:rPr>
                        <a:t>En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charset="2"/>
                        </a:rPr>
                        <a:t> </a:t>
                      </a:r>
                      <a:endParaRPr kumimoji="0" lang="zh-CN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F4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  <a:cs typeface="Times New Roman" panose="02020603050405020304" charset="0"/>
                        </a:rPr>
                        <a:t>print(</a:t>
                      </a:r>
                      <a:r>
                        <a:rPr kumimoji="0" lang="en-US" altLang="zh-CN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  <a:cs typeface="Times New Roman" panose="02020603050405020304" charset="0"/>
                        </a:rPr>
                        <a:t>E.val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  <a:cs typeface="Times New Roman" panose="02020603050405020304" charset="0"/>
                        </a:rPr>
                        <a:t>)</a:t>
                      </a:r>
                      <a:endParaRPr kumimoji="0" lang="zh-CN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  <a:cs typeface="Times New Roman" panose="0202060305040502030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F4"/>
                    </a:solidFill>
                  </a:tcPr>
                </a:tc>
              </a:tr>
              <a:tr h="57923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charset="2"/>
                        </a:rPr>
                        <a:t>E E</a:t>
                      </a:r>
                      <a:r>
                        <a:rPr kumimoji="0" lang="en-US" altLang="zh-CN" sz="32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charset="2"/>
                        </a:rPr>
                        <a:t>1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charset="2"/>
                        </a:rPr>
                        <a:t>+T </a:t>
                      </a: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F9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charset="2"/>
                        </a:rPr>
                        <a:t>E.val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charset="2"/>
                        </a:rPr>
                        <a:t> := E</a:t>
                      </a:r>
                      <a:r>
                        <a:rPr kumimoji="0" lang="en-US" altLang="zh-CN" sz="32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charset="2"/>
                        </a:rPr>
                        <a:t>1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charset="2"/>
                        </a:rPr>
                        <a:t> .</a:t>
                      </a:r>
                      <a:r>
                        <a:rPr kumimoji="0" lang="en-US" altLang="zh-CN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charset="2"/>
                        </a:rPr>
                        <a:t>val+T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charset="2"/>
                        </a:rPr>
                        <a:t>. </a:t>
                      </a:r>
                      <a:r>
                        <a:rPr kumimoji="0" lang="en-US" altLang="zh-CN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charset="2"/>
                        </a:rPr>
                        <a:t>val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Symbol" panose="05050102010706020507" charset="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F9"/>
                    </a:solidFill>
                  </a:tcPr>
                </a:tc>
              </a:tr>
              <a:tr h="57923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charset="2"/>
                        </a:rPr>
                        <a:t>E T </a:t>
                      </a: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F4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charset="2"/>
                        </a:rPr>
                        <a:t>E </a:t>
                      </a:r>
                      <a:r>
                        <a:rPr kumimoji="0" lang="en-US" altLang="zh-CN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charset="2"/>
                        </a:rPr>
                        <a:t>val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charset="2"/>
                        </a:rPr>
                        <a:t> := T  </a:t>
                      </a:r>
                      <a:r>
                        <a:rPr kumimoji="0" lang="en-US" altLang="zh-CN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charset="2"/>
                        </a:rPr>
                        <a:t>val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Symbol" panose="05050102010706020507" charset="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F4"/>
                    </a:solidFill>
                  </a:tcPr>
                </a:tc>
              </a:tr>
              <a:tr h="57923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charset="2"/>
                        </a:rPr>
                        <a:t>T T</a:t>
                      </a:r>
                      <a:r>
                        <a:rPr kumimoji="0" lang="en-US" altLang="zh-CN" sz="32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charset="2"/>
                        </a:rPr>
                        <a:t>1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charset="2"/>
                        </a:rPr>
                        <a:t>*F </a:t>
                      </a: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F9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charset="2"/>
                        </a:rPr>
                        <a:t>T val := T</a:t>
                      </a:r>
                      <a:r>
                        <a:rPr kumimoji="0" lang="en-US" altLang="zh-CN" sz="32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charset="2"/>
                        </a:rPr>
                        <a:t>1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charset="2"/>
                        </a:rPr>
                        <a:t>  val*F  val</a:t>
                      </a:r>
                      <a:endParaRPr kumimoji="0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Symbol" panose="05050102010706020507" charset="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F9"/>
                    </a:solidFill>
                  </a:tcPr>
                </a:tc>
              </a:tr>
              <a:tr h="57923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charset="2"/>
                        </a:rPr>
                        <a:t>T F</a:t>
                      </a: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F4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charset="2"/>
                        </a:rPr>
                        <a:t>T val := F  val</a:t>
                      </a:r>
                      <a:endParaRPr kumimoji="0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Symbol" panose="05050102010706020507" charset="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F4"/>
                    </a:solidFill>
                  </a:tcPr>
                </a:tc>
              </a:tr>
              <a:tr h="57923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charset="2"/>
                        </a:rPr>
                        <a:t>F (E) </a:t>
                      </a: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F9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charset="2"/>
                        </a:rPr>
                        <a:t>F val := E val</a:t>
                      </a: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F9"/>
                    </a:solidFill>
                  </a:tcPr>
                </a:tc>
              </a:tr>
              <a:tr h="57923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charset="2"/>
                        </a:rPr>
                        <a:t>F digit </a:t>
                      </a:r>
                      <a:endParaRPr kumimoji="0" lang="zh-CN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F4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charset="2"/>
                        </a:rPr>
                        <a:t>F </a:t>
                      </a:r>
                      <a:r>
                        <a:rPr kumimoji="0" lang="en-US" altLang="zh-CN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charset="2"/>
                        </a:rPr>
                        <a:t>val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charset="2"/>
                        </a:rPr>
                        <a:t> := </a:t>
                      </a:r>
                      <a:r>
                        <a:rPr kumimoji="0" lang="en-US" altLang="zh-CN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charset="2"/>
                        </a:rPr>
                        <a:t>digitlexval</a:t>
                      </a:r>
                      <a:endParaRPr kumimoji="0" lang="zh-CN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L</a:t>
            </a:r>
            <a:r>
              <a:rPr kumimoji="1" lang="zh-CN" altLang="en-US" dirty="0"/>
              <a:t>属性定义</a:t>
            </a:r>
            <a:r>
              <a:rPr kumimoji="1" lang="en-US" altLang="zh-CN" dirty="0"/>
              <a:t>:</a:t>
            </a:r>
            <a:r>
              <a:rPr kumimoji="1" lang="zh-CN" altLang="en-US" dirty="0"/>
              <a:t> 包含综合属性和继承属性</a:t>
            </a:r>
            <a:endParaRPr kumimoji="1" lang="en-US" altLang="zh-CN" dirty="0"/>
          </a:p>
          <a:p>
            <a:pPr lvl="1">
              <a:defRPr/>
            </a:pPr>
            <a:r>
              <a:rPr kumimoji="1" lang="zh-CN" altLang="en-US" sz="3600" dirty="0"/>
              <a:t>一个语法制导定义是</a:t>
            </a:r>
            <a:r>
              <a:rPr kumimoji="1" lang="en-US" altLang="zh-CN" sz="3600" b="1" dirty="0">
                <a:solidFill>
                  <a:srgbClr val="FF0000"/>
                </a:solidFill>
              </a:rPr>
              <a:t>L-</a:t>
            </a:r>
            <a:r>
              <a:rPr kumimoji="1" lang="zh-CN" altLang="en-US" sz="3600" b="1" dirty="0">
                <a:solidFill>
                  <a:srgbClr val="FF0000"/>
                </a:solidFill>
              </a:rPr>
              <a:t>属性定义</a:t>
            </a:r>
            <a:r>
              <a:rPr kumimoji="1" lang="zh-CN" altLang="en-US" sz="3600" dirty="0"/>
              <a:t>，如果对于</a:t>
            </a:r>
            <a:r>
              <a:rPr kumimoji="1" lang="zh-CN" altLang="en-US" sz="3600" dirty="0">
                <a:sym typeface="Symbol" panose="05050102010706020507" charset="2"/>
              </a:rPr>
              <a:t></a:t>
            </a:r>
            <a:r>
              <a:rPr kumimoji="1" lang="en-US" altLang="zh-CN" sz="3600" dirty="0"/>
              <a:t>A→X</a:t>
            </a:r>
            <a:r>
              <a:rPr kumimoji="1" lang="en-US" altLang="zh-CN" sz="3600" baseline="-25000" dirty="0"/>
              <a:t>1</a:t>
            </a:r>
            <a:r>
              <a:rPr kumimoji="1" lang="en-US" altLang="zh-CN" sz="3600" dirty="0"/>
              <a:t>X</a:t>
            </a:r>
            <a:r>
              <a:rPr kumimoji="1" lang="en-US" altLang="zh-CN" sz="3600" baseline="-25000" dirty="0"/>
              <a:t>2</a:t>
            </a:r>
            <a:r>
              <a:rPr kumimoji="1" lang="en-US" altLang="zh-CN" sz="3600" dirty="0"/>
              <a:t>…</a:t>
            </a:r>
            <a:r>
              <a:rPr kumimoji="1" lang="en-US" altLang="zh-CN" sz="3600" dirty="0" err="1"/>
              <a:t>X</a:t>
            </a:r>
            <a:r>
              <a:rPr kumimoji="1" lang="en-US" altLang="zh-CN" sz="3600" baseline="-25000" dirty="0" err="1"/>
              <a:t>n</a:t>
            </a:r>
            <a:r>
              <a:rPr kumimoji="1" lang="en-US" altLang="zh-CN" sz="3600" dirty="0" err="1">
                <a:sym typeface="Symbol" panose="05050102010706020507" charset="2"/>
              </a:rPr>
              <a:t>P</a:t>
            </a:r>
            <a:r>
              <a:rPr kumimoji="1" lang="en-US" altLang="zh-CN" sz="3600" dirty="0"/>
              <a:t>, </a:t>
            </a:r>
            <a:r>
              <a:rPr kumimoji="1" lang="zh-CN" altLang="en-US" sz="3600" dirty="0"/>
              <a:t>其每一个语义规则中的</a:t>
            </a:r>
            <a:r>
              <a:rPr kumimoji="1" lang="zh-CN" altLang="en-US" sz="3600" b="1" dirty="0"/>
              <a:t>每一个属性都是一个</a:t>
            </a:r>
            <a:r>
              <a:rPr kumimoji="1" lang="zh-CN" altLang="en-US" sz="3600" b="1" dirty="0">
                <a:solidFill>
                  <a:srgbClr val="C00000"/>
                </a:solidFill>
              </a:rPr>
              <a:t>综合属性</a:t>
            </a:r>
            <a:r>
              <a:rPr kumimoji="1" lang="zh-CN" altLang="en-US" sz="3600" dirty="0"/>
              <a:t>，</a:t>
            </a:r>
            <a:r>
              <a:rPr kumimoji="1" lang="zh-CN" alt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或</a:t>
            </a:r>
            <a:r>
              <a:rPr kumimoji="1" lang="zh-CN" altLang="en-US" sz="3600" dirty="0"/>
              <a:t>是</a:t>
            </a:r>
            <a:r>
              <a:rPr kumimoji="1" lang="en-US" altLang="zh-CN" sz="3600" b="1" dirty="0" err="1">
                <a:solidFill>
                  <a:srgbClr val="C00000"/>
                </a:solidFill>
              </a:rPr>
              <a:t>X</a:t>
            </a:r>
            <a:r>
              <a:rPr kumimoji="1" lang="en-US" altLang="zh-CN" sz="3600" b="1" baseline="-25000" dirty="0" err="1">
                <a:solidFill>
                  <a:srgbClr val="C00000"/>
                </a:solidFill>
              </a:rPr>
              <a:t>j</a:t>
            </a:r>
            <a:r>
              <a:rPr kumimoji="1" lang="en-US" altLang="zh-CN" sz="3600" b="1" dirty="0">
                <a:solidFill>
                  <a:srgbClr val="C00000"/>
                </a:solidFill>
              </a:rPr>
              <a:t>(1</a:t>
            </a:r>
            <a:r>
              <a:rPr kumimoji="1" lang="en-US" altLang="zh-CN" sz="3600" b="1" dirty="0">
                <a:solidFill>
                  <a:srgbClr val="C00000"/>
                </a:solidFill>
                <a:sym typeface="Symbol" panose="05050102010706020507" charset="2"/>
              </a:rPr>
              <a:t></a:t>
            </a:r>
            <a:r>
              <a:rPr kumimoji="1" lang="en-US" altLang="zh-CN" sz="3600" b="1" dirty="0">
                <a:solidFill>
                  <a:srgbClr val="C00000"/>
                </a:solidFill>
              </a:rPr>
              <a:t>j </a:t>
            </a:r>
            <a:r>
              <a:rPr kumimoji="1" lang="en-US" altLang="zh-CN" sz="3600" b="1" dirty="0">
                <a:solidFill>
                  <a:srgbClr val="C00000"/>
                </a:solidFill>
                <a:sym typeface="Symbol" panose="05050102010706020507" charset="2"/>
              </a:rPr>
              <a:t></a:t>
            </a:r>
            <a:r>
              <a:rPr kumimoji="1" lang="en-US" altLang="zh-CN" sz="3600" b="1" dirty="0">
                <a:solidFill>
                  <a:srgbClr val="C00000"/>
                </a:solidFill>
              </a:rPr>
              <a:t> n)</a:t>
            </a:r>
            <a:r>
              <a:rPr kumimoji="1" lang="zh-CN" altLang="en-US" sz="3600" b="1" dirty="0">
                <a:solidFill>
                  <a:srgbClr val="C00000"/>
                </a:solidFill>
              </a:rPr>
              <a:t>的一个继承属性</a:t>
            </a:r>
            <a:r>
              <a:rPr kumimoji="1" lang="zh-CN" altLang="en-US" sz="3600" dirty="0"/>
              <a:t>，这个继承属性仅依赖于</a:t>
            </a:r>
            <a:r>
              <a:rPr kumimoji="1" lang="en-US" altLang="zh-CN" sz="3600" dirty="0"/>
              <a:t>:</a:t>
            </a:r>
            <a:r>
              <a:rPr kumimoji="1" lang="zh-CN" altLang="en-US" sz="3600" dirty="0"/>
              <a:t> </a:t>
            </a:r>
            <a:endParaRPr kumimoji="1" lang="zh-CN" altLang="en-US" sz="3600" dirty="0"/>
          </a:p>
          <a:p>
            <a:pPr marL="722630" lvl="2" indent="0">
              <a:buNone/>
              <a:defRPr/>
            </a:pPr>
            <a:r>
              <a:rPr kumimoji="1" lang="en-US" altLang="zh-CN" sz="3600" dirty="0"/>
              <a:t>1. </a:t>
            </a:r>
            <a:r>
              <a:rPr kumimoji="1" lang="zh-CN" altLang="en-US" sz="3600" dirty="0"/>
              <a:t>产生式中</a:t>
            </a:r>
            <a:r>
              <a:rPr kumimoji="1" lang="en-US" altLang="zh-CN" sz="3600" dirty="0" err="1"/>
              <a:t>X</a:t>
            </a:r>
            <a:r>
              <a:rPr kumimoji="1" lang="en-US" altLang="zh-CN" sz="3600" baseline="-25000" dirty="0" err="1"/>
              <a:t>j</a:t>
            </a:r>
            <a:r>
              <a:rPr kumimoji="1" lang="zh-CN" altLang="en-US" sz="3600" dirty="0"/>
              <a:t>的左边符号</a:t>
            </a:r>
            <a:r>
              <a:rPr kumimoji="1" lang="en-US" altLang="zh-CN" sz="3600" dirty="0"/>
              <a:t>X</a:t>
            </a:r>
            <a:r>
              <a:rPr kumimoji="1" lang="en-US" altLang="zh-CN" sz="3600" baseline="-25000" dirty="0"/>
              <a:t>1</a:t>
            </a:r>
            <a:r>
              <a:rPr kumimoji="1" lang="zh-CN" altLang="en-US" sz="3600" dirty="0"/>
              <a:t>，</a:t>
            </a:r>
            <a:r>
              <a:rPr kumimoji="1" lang="en-US" altLang="zh-CN" sz="3600" dirty="0"/>
              <a:t>X</a:t>
            </a:r>
            <a:r>
              <a:rPr kumimoji="1" lang="en-US" altLang="zh-CN" sz="3600" baseline="-25000" dirty="0"/>
              <a:t>2</a:t>
            </a:r>
            <a:r>
              <a:rPr kumimoji="1" lang="zh-CN" altLang="en-US" sz="3600" dirty="0"/>
              <a:t>，</a:t>
            </a:r>
            <a:r>
              <a:rPr kumimoji="1" lang="en-US" altLang="zh-CN" sz="3600" dirty="0"/>
              <a:t>…X</a:t>
            </a:r>
            <a:r>
              <a:rPr kumimoji="1" lang="en-US" altLang="zh-CN" sz="3600" baseline="-25000" dirty="0"/>
              <a:t>j-1</a:t>
            </a:r>
            <a:r>
              <a:rPr kumimoji="1" lang="zh-CN" altLang="en-US" sz="3600" dirty="0"/>
              <a:t>的属性； </a:t>
            </a:r>
            <a:endParaRPr kumimoji="1" lang="zh-CN" altLang="en-US" sz="3600" dirty="0"/>
          </a:p>
          <a:p>
            <a:pPr marL="722630" lvl="2" indent="0">
              <a:buNone/>
              <a:defRPr/>
            </a:pPr>
            <a:r>
              <a:rPr kumimoji="1" lang="en-US" altLang="zh-CN" sz="3600" dirty="0"/>
              <a:t>2. A</a:t>
            </a:r>
            <a:r>
              <a:rPr kumimoji="1" lang="zh-CN" altLang="en-US" sz="3600" dirty="0"/>
              <a:t>的继承属性。</a:t>
            </a:r>
            <a:endParaRPr kumimoji="1" lang="zh-CN" altLang="en-US" sz="3600" dirty="0"/>
          </a:p>
          <a:p>
            <a:pPr>
              <a:defRPr/>
            </a:pPr>
            <a:r>
              <a:rPr kumimoji="1" lang="zh-CN" altLang="en-US" sz="3600" b="1" dirty="0">
                <a:solidFill>
                  <a:srgbClr val="F63C28"/>
                </a:solidFill>
              </a:rPr>
              <a:t>每一个</a:t>
            </a:r>
            <a:r>
              <a:rPr kumimoji="1" lang="en-US" altLang="zh-CN" sz="3600" b="1" dirty="0">
                <a:solidFill>
                  <a:srgbClr val="F63C28"/>
                </a:solidFill>
              </a:rPr>
              <a:t>S-</a:t>
            </a:r>
            <a:r>
              <a:rPr kumimoji="1" lang="zh-CN" altLang="en-US" sz="3600" b="1" dirty="0">
                <a:solidFill>
                  <a:srgbClr val="F63C28"/>
                </a:solidFill>
              </a:rPr>
              <a:t>属性定义都是</a:t>
            </a:r>
            <a:r>
              <a:rPr kumimoji="1" lang="en-US" altLang="zh-CN" sz="3600" b="1" dirty="0">
                <a:solidFill>
                  <a:srgbClr val="F63C28"/>
                </a:solidFill>
              </a:rPr>
              <a:t>L-</a:t>
            </a:r>
            <a:r>
              <a:rPr kumimoji="1" lang="zh-CN" altLang="en-US" sz="3600" b="1" dirty="0">
                <a:solidFill>
                  <a:srgbClr val="F63C28"/>
                </a:solidFill>
              </a:rPr>
              <a:t>属性定义。</a:t>
            </a:r>
            <a:endParaRPr kumimoji="1" lang="en-US" altLang="zh-CN" sz="3600" b="1" dirty="0">
              <a:solidFill>
                <a:srgbClr val="F63C28"/>
              </a:solidFill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第五章 语法制导翻译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第五章 语法制导翻译</a:t>
            </a:r>
            <a:endParaRPr kumimoji="1" lang="zh-CN" altLang="en-US" dirty="0"/>
          </a:p>
        </p:txBody>
      </p:sp>
      <p:sp>
        <p:nvSpPr>
          <p:cNvPr id="5" name="内容占位符 1"/>
          <p:cNvSpPr txBox="1"/>
          <p:nvPr/>
        </p:nvSpPr>
        <p:spPr bwMode="auto">
          <a:xfrm>
            <a:off x="457200" y="866800"/>
            <a:ext cx="8534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800">
                <a:solidFill>
                  <a:schemeClr val="tx1"/>
                </a:solidFill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800">
                <a:solidFill>
                  <a:schemeClr val="tx1"/>
                </a:solidFill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charset="-128"/>
              </a:defRPr>
            </a:lvl9pPr>
          </a:lstStyle>
          <a:p>
            <a:r>
              <a:rPr lang="zh-CN" altLang="en-US" sz="3600" kern="0"/>
              <a:t>深度优先顺序计算属性</a:t>
            </a:r>
            <a:endParaRPr lang="zh-CN" altLang="en-US" sz="3600" kern="0"/>
          </a:p>
          <a:p>
            <a:pPr marL="0" indent="0">
              <a:buFont typeface="Times" charset="0"/>
              <a:buNone/>
            </a:pPr>
            <a:endParaRPr lang="zh-CN" altLang="en-US" sz="3600" kern="0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022987" y="1752600"/>
            <a:ext cx="8172450" cy="3970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PROCEDURE  </a:t>
            </a:r>
            <a:r>
              <a:rPr lang="en-US" altLang="zh-CN" sz="2800" dirty="0" err="1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dfvisit</a:t>
            </a:r>
            <a:r>
              <a:rPr lang="en-US" altLang="zh-CN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(</a:t>
            </a:r>
            <a:r>
              <a:rPr lang="en-US" altLang="zh-CN" sz="2800" dirty="0" err="1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n:node</a:t>
            </a:r>
            <a:r>
              <a:rPr lang="en-US" altLang="zh-CN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); </a:t>
            </a:r>
            <a:endParaRPr lang="en-US" altLang="zh-CN" sz="2800" dirty="0">
              <a:latin typeface="Times New Roman" panose="02020603050405020304" charset="0"/>
              <a:ea typeface="华文新魏" panose="02010800040101010101" pitchFamily="2" charset="-122"/>
              <a:cs typeface="Times New Roman" panose="02020603050405020304" charset="0"/>
            </a:endParaRPr>
          </a:p>
          <a:p>
            <a:pPr algn="l">
              <a:defRPr/>
            </a:pPr>
            <a:r>
              <a:rPr lang="en-US" altLang="zh-CN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         BEGIN</a:t>
            </a:r>
            <a:endParaRPr lang="en-US" altLang="zh-CN" sz="2800" dirty="0">
              <a:latin typeface="Times New Roman" panose="02020603050405020304" charset="0"/>
              <a:ea typeface="华文新魏" panose="02010800040101010101" pitchFamily="2" charset="-122"/>
              <a:cs typeface="Times New Roman" panose="02020603050405020304" charset="0"/>
            </a:endParaRPr>
          </a:p>
          <a:p>
            <a:pPr algn="l">
              <a:defRPr/>
            </a:pPr>
            <a:r>
              <a:rPr lang="en-US" altLang="zh-CN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              FOR  n </a:t>
            </a:r>
            <a:r>
              <a:rPr lang="zh-CN" altLang="en-US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的每个子结点</a:t>
            </a:r>
            <a:r>
              <a:rPr lang="en-US" altLang="zh-CN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m,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从左至右</a:t>
            </a:r>
            <a:r>
              <a:rPr lang="zh-CN" altLang="en-US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   </a:t>
            </a:r>
            <a:r>
              <a:rPr lang="en-US" altLang="zh-CN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DO</a:t>
            </a:r>
            <a:endParaRPr lang="en-US" altLang="zh-CN" sz="2800" dirty="0">
              <a:latin typeface="Times New Roman" panose="02020603050405020304" charset="0"/>
              <a:ea typeface="华文新魏" panose="02010800040101010101" pitchFamily="2" charset="-122"/>
              <a:cs typeface="Times New Roman" panose="02020603050405020304" charset="0"/>
            </a:endParaRPr>
          </a:p>
          <a:p>
            <a:pPr algn="l">
              <a:defRPr/>
            </a:pPr>
            <a:r>
              <a:rPr lang="en-US" altLang="zh-CN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                    BEGIN</a:t>
            </a:r>
            <a:endParaRPr lang="en-US" altLang="zh-CN" sz="2800" dirty="0">
              <a:latin typeface="Times New Roman" panose="02020603050405020304" charset="0"/>
              <a:ea typeface="华文新魏" panose="02010800040101010101" pitchFamily="2" charset="-122"/>
              <a:cs typeface="Times New Roman" panose="02020603050405020304" charset="0"/>
            </a:endParaRPr>
          </a:p>
          <a:p>
            <a:pPr algn="l">
              <a:defRPr/>
            </a:pPr>
            <a:r>
              <a:rPr lang="en-US" altLang="zh-CN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                        </a:t>
            </a:r>
            <a:r>
              <a:rPr lang="zh-CN" altLang="en-US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计算</a:t>
            </a:r>
            <a:r>
              <a:rPr lang="en-US" altLang="zh-CN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m</a:t>
            </a:r>
            <a:r>
              <a:rPr lang="zh-CN" altLang="en-US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的继承属性； </a:t>
            </a:r>
            <a:endParaRPr lang="zh-CN" altLang="en-US" sz="2800" dirty="0">
              <a:latin typeface="Times New Roman" panose="02020603050405020304" charset="0"/>
              <a:ea typeface="华文新魏" panose="02010800040101010101" pitchFamily="2" charset="-122"/>
              <a:cs typeface="Times New Roman" panose="02020603050405020304" charset="0"/>
            </a:endParaRPr>
          </a:p>
          <a:p>
            <a:pPr algn="l">
              <a:defRPr/>
            </a:pPr>
            <a:r>
              <a:rPr lang="zh-CN" altLang="en-US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                         </a:t>
            </a:r>
            <a:r>
              <a:rPr lang="en-US" altLang="zh-CN" sz="2800" dirty="0" err="1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dfvisit</a:t>
            </a:r>
            <a:r>
              <a:rPr lang="en-US" altLang="zh-CN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(m) </a:t>
            </a:r>
            <a:endParaRPr lang="en-US" altLang="zh-CN" sz="2800" dirty="0">
              <a:latin typeface="Times New Roman" panose="02020603050405020304" charset="0"/>
              <a:ea typeface="华文新魏" panose="02010800040101010101" pitchFamily="2" charset="-122"/>
              <a:cs typeface="Times New Roman" panose="02020603050405020304" charset="0"/>
            </a:endParaRPr>
          </a:p>
          <a:p>
            <a:pPr algn="l">
              <a:defRPr/>
            </a:pPr>
            <a:r>
              <a:rPr lang="en-US" altLang="zh-CN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                   END; </a:t>
            </a:r>
            <a:endParaRPr lang="en-US" altLang="zh-CN" sz="2800" dirty="0">
              <a:latin typeface="Times New Roman" panose="02020603050405020304" charset="0"/>
              <a:ea typeface="华文新魏" panose="02010800040101010101" pitchFamily="2" charset="-122"/>
              <a:cs typeface="Times New Roman" panose="02020603050405020304" charset="0"/>
            </a:endParaRPr>
          </a:p>
          <a:p>
            <a:pPr algn="l">
              <a:defRPr/>
            </a:pPr>
            <a:r>
              <a:rPr lang="en-US" altLang="zh-CN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             </a:t>
            </a:r>
            <a:r>
              <a:rPr lang="zh-CN" altLang="en-US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计算</a:t>
            </a:r>
            <a:r>
              <a:rPr lang="en-US" altLang="zh-CN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n</a:t>
            </a:r>
            <a:r>
              <a:rPr lang="zh-CN" altLang="en-US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的综合属性 </a:t>
            </a:r>
            <a:endParaRPr lang="zh-CN" altLang="en-US" sz="2800" dirty="0">
              <a:latin typeface="Times New Roman" panose="02020603050405020304" charset="0"/>
              <a:ea typeface="华文新魏" panose="02010800040101010101" pitchFamily="2" charset="-122"/>
              <a:cs typeface="Times New Roman" panose="02020603050405020304" charset="0"/>
            </a:endParaRPr>
          </a:p>
          <a:p>
            <a:pPr algn="l">
              <a:defRPr/>
            </a:pPr>
            <a:r>
              <a:rPr lang="zh-CN" altLang="en-US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       </a:t>
            </a:r>
            <a:r>
              <a:rPr lang="en-US" altLang="zh-CN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END;</a:t>
            </a:r>
            <a:endParaRPr lang="en-US" altLang="zh-CN" sz="2800" dirty="0">
              <a:latin typeface="Times New Roman" panose="02020603050405020304" charset="0"/>
              <a:ea typeface="华文新魏" panose="02010800040101010101" pitchFamily="2" charset="-122"/>
              <a:cs typeface="Times New Roman" panose="02020603050405020304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276600" y="2590800"/>
            <a:ext cx="6248400" cy="2209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endParaRPr lang="zh-CN" altLang="en-US">
              <a:latin typeface="Lucida Sans" panose="020B060203050402020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1" y="1052736"/>
            <a:ext cx="11379200" cy="4978400"/>
          </a:xfrm>
        </p:spPr>
        <p:txBody>
          <a:bodyPr/>
          <a:lstStyle/>
          <a:p>
            <a:r>
              <a:rPr kumimoji="1" lang="zh-CN" altLang="en-US" dirty="0"/>
              <a:t>翻译模式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语义动作被嵌入到产生式右部的适当位置，在推导过程中完成语义处理</a:t>
            </a:r>
            <a:endParaRPr kumimoji="1" lang="zh-CN" altLang="en-US" dirty="0"/>
          </a:p>
          <a:p>
            <a:r>
              <a:rPr kumimoji="1" lang="zh-CN" altLang="en-US" dirty="0"/>
              <a:t>语法制导定义与翻译模式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语法制导定义将产生式和语义动作相关联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翻译模式进一步指出动作执行的时机</a:t>
            </a:r>
            <a:r>
              <a:rPr kumimoji="1" lang="en-US" altLang="zh-CN" dirty="0"/>
              <a:t>(</a:t>
            </a:r>
            <a:r>
              <a:rPr kumimoji="1" lang="zh-CN" altLang="en-US" dirty="0">
                <a:solidFill>
                  <a:srgbClr val="FF0000"/>
                </a:solidFill>
              </a:rPr>
              <a:t>深度优先遍历算法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r>
              <a:rPr kumimoji="1" lang="en-US" altLang="zh-CN" dirty="0"/>
              <a:t>L</a:t>
            </a:r>
            <a:r>
              <a:rPr kumimoji="1" lang="zh-CN" altLang="en-US" dirty="0"/>
              <a:t>属性定义转换为翻译模式的设计原则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继承属性放置在对应非终结符号前面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综合属性放置在产生式最后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第五章 语法制导翻译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90600"/>
            <a:ext cx="11594256" cy="5365576"/>
          </a:xfrm>
        </p:spPr>
        <p:txBody>
          <a:bodyPr/>
          <a:lstStyle/>
          <a:p>
            <a:r>
              <a:rPr kumimoji="1" lang="zh-CN" altLang="en-US" dirty="0"/>
              <a:t>语义分析的任务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类型检查、类型确定、静态语义检查</a:t>
            </a:r>
            <a:endParaRPr kumimoji="1" lang="en-US" altLang="zh-CN" dirty="0"/>
          </a:p>
          <a:p>
            <a:r>
              <a:rPr kumimoji="1" lang="zh-CN" altLang="en-US" dirty="0"/>
              <a:t>中间代码的形式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三地址代码</a:t>
            </a:r>
            <a:endParaRPr kumimoji="1" lang="zh-CN" altLang="en-US" dirty="0"/>
          </a:p>
          <a:p>
            <a:pPr lvl="1"/>
            <a:endParaRPr kumimoji="1" lang="zh-CN" altLang="en-US" dirty="0"/>
          </a:p>
          <a:p>
            <a:r>
              <a:rPr kumimoji="1" lang="zh-CN" altLang="en-US" dirty="0"/>
              <a:t>各种语法单位的中间代码翻译过程</a:t>
            </a:r>
            <a:r>
              <a:rPr kumimoji="1" lang="en-US" altLang="zh-CN" dirty="0"/>
              <a:t>(</a:t>
            </a:r>
            <a:r>
              <a:rPr kumimoji="1" lang="zh-CN" altLang="en-US" dirty="0"/>
              <a:t>表达式、赋值语句、控制流语句、回填技术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利用语法制导翻译技术！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第六章 语义分析与中间代码生成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了解代码优化的分类</a:t>
            </a:r>
            <a:endParaRPr kumimoji="1" lang="en-US" altLang="zh-CN" dirty="0"/>
          </a:p>
          <a:p>
            <a:r>
              <a:rPr kumimoji="1" lang="zh-CN" altLang="en-US" dirty="0"/>
              <a:t>局部优化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常数表达式计算、删除公共子表达式、删除死代码、交换语句次序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基本块划分方法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程序流图构造方法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zh-CN" altLang="en-US" dirty="0"/>
              <a:t>循环优化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代码外提、强度削弱、改变循环条件变量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从程序流图中寻找循环的构成</a:t>
            </a:r>
            <a:endParaRPr kumimoji="1" lang="en-US" altLang="zh-CN" dirty="0"/>
          </a:p>
          <a:p>
            <a:pPr lvl="2"/>
            <a:r>
              <a:rPr kumimoji="1" lang="zh-CN" altLang="en-US" dirty="0">
                <a:solidFill>
                  <a:srgbClr val="FF0000"/>
                </a:solidFill>
              </a:rPr>
              <a:t>必经节点、回边</a:t>
            </a:r>
            <a:endParaRPr kumimoji="1" lang="zh-CN" altLang="en-US" dirty="0"/>
          </a:p>
          <a:p>
            <a:pPr lvl="1"/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第七章 代码优化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18592"/>
            <a:ext cx="11379200" cy="782216"/>
          </a:xfrm>
        </p:spPr>
        <p:txBody>
          <a:bodyPr/>
          <a:lstStyle/>
          <a:p>
            <a:r>
              <a:rPr kumimoji="1" lang="zh-CN" altLang="en-US"/>
              <a:t>存储的组织</a:t>
            </a:r>
            <a:endParaRPr kumimoji="1"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第八章 运行时刻的环境组织</a:t>
            </a:r>
            <a:endParaRPr kumimoji="1" lang="zh-CN" altLang="en-US" dirty="0"/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2152650" y="1600200"/>
            <a:ext cx="22860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2162176" y="1611313"/>
            <a:ext cx="2257425" cy="83026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代码区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/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保存目标代码 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2159001" y="2451656"/>
            <a:ext cx="2257425" cy="738664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charset="0"/>
                <a:cs typeface="Times New Roman" panose="02020603050405020304" charset="0"/>
              </a:rPr>
              <a:t>静态数据区   </a:t>
            </a:r>
            <a:endParaRPr lang="zh-CN" altLang="en-US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152651" y="3143012"/>
            <a:ext cx="2282825" cy="738664"/>
          </a:xfrm>
          <a:prstGeom prst="rect">
            <a:avLst/>
          </a:prstGeom>
          <a:solidFill>
            <a:srgbClr val="FF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charset="0"/>
                <a:cs typeface="Times New Roman" panose="02020603050405020304" charset="0"/>
              </a:rPr>
              <a:t>控制栈        </a:t>
            </a:r>
            <a:endParaRPr lang="zh-CN" altLang="en-US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3295650" y="3813175"/>
            <a:ext cx="0" cy="685800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220913" y="5127626"/>
            <a:ext cx="2241550" cy="739775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堆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 flipH="1" flipV="1">
            <a:off x="3287714" y="4498976"/>
            <a:ext cx="7937" cy="758825"/>
          </a:xfrm>
          <a:prstGeom prst="line">
            <a:avLst/>
          </a:prstGeom>
          <a:noFill/>
          <a:ln w="38100">
            <a:solidFill>
              <a:srgbClr val="99FF33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4972050" y="1524000"/>
            <a:ext cx="5467350" cy="762000"/>
          </a:xfrm>
          <a:prstGeom prst="wedgeRoundRectCallout">
            <a:avLst>
              <a:gd name="adj1" fmla="val -60931"/>
              <a:gd name="adj2" fmla="val -9375"/>
              <a:gd name="adj3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 b="0" dirty="0">
                <a:latin typeface="Times New Roman" panose="02020603050405020304" charset="0"/>
                <a:cs typeface="Times New Roman" panose="02020603050405020304" charset="0"/>
              </a:rPr>
              <a:t>编译时可以确定代码段的长度，</a:t>
            </a:r>
            <a:endParaRPr lang="zh-CN" altLang="en-US" b="0" dirty="0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/>
            <a:r>
              <a:rPr lang="zh-CN" altLang="en-US" b="0" dirty="0">
                <a:latin typeface="Times New Roman" panose="02020603050405020304" charset="0"/>
                <a:cs typeface="Times New Roman" panose="02020603050405020304" charset="0"/>
              </a:rPr>
              <a:t>可以放在一个静态确定的区域内</a:t>
            </a:r>
            <a:endParaRPr lang="zh-CN" altLang="en-US" b="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4972050" y="2438400"/>
            <a:ext cx="5467350" cy="762000"/>
          </a:xfrm>
          <a:prstGeom prst="wedgeRoundRectCallout">
            <a:avLst>
              <a:gd name="adj1" fmla="val -60931"/>
              <a:gd name="adj2" fmla="val -9375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 b="0" dirty="0">
                <a:latin typeface="Times New Roman" panose="02020603050405020304" charset="0"/>
                <a:cs typeface="Times New Roman" panose="02020603050405020304" charset="0"/>
              </a:rPr>
              <a:t>长度在编译时已知，</a:t>
            </a:r>
            <a:endParaRPr lang="zh-CN" altLang="en-US" b="0" dirty="0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/>
            <a:r>
              <a:rPr lang="zh-CN" altLang="en-US" b="0" dirty="0">
                <a:latin typeface="Times New Roman" panose="02020603050405020304" charset="0"/>
                <a:cs typeface="Times New Roman" panose="02020603050405020304" charset="0"/>
              </a:rPr>
              <a:t>优点：目标地址可以编译到目标代码中</a:t>
            </a:r>
            <a:endParaRPr lang="zh-CN" altLang="en-US" b="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AutoShape 4"/>
          <p:cNvSpPr>
            <a:spLocks noChangeArrowheads="1"/>
          </p:cNvSpPr>
          <p:nvPr/>
        </p:nvSpPr>
        <p:spPr bwMode="auto">
          <a:xfrm>
            <a:off x="4972050" y="3411539"/>
            <a:ext cx="5467350" cy="1328737"/>
          </a:xfrm>
          <a:prstGeom prst="wedgeRoundRectCallout">
            <a:avLst>
              <a:gd name="adj1" fmla="val -63426"/>
              <a:gd name="adj2" fmla="val -32366"/>
              <a:gd name="adj3" fmla="val 16667"/>
            </a:avLst>
          </a:prstGeom>
          <a:solidFill>
            <a:srgbClr val="FF3399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l" eaLnBrk="1" hangingPunct="1"/>
            <a:r>
              <a:rPr lang="zh-CN" altLang="en-US" b="0" dirty="0">
                <a:latin typeface="Times New Roman" panose="02020603050405020304" charset="0"/>
                <a:cs typeface="Times New Roman" panose="02020603050405020304" charset="0"/>
              </a:rPr>
              <a:t>支持过程的递归调用</a:t>
            </a:r>
            <a:r>
              <a:rPr lang="en-US" altLang="zh-CN" b="0" dirty="0"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zh-CN" altLang="en-US" b="0" dirty="0">
                <a:latin typeface="Times New Roman" panose="02020603050405020304" charset="0"/>
                <a:cs typeface="Times New Roman" panose="02020603050405020304" charset="0"/>
              </a:rPr>
              <a:t>为拓广的控制栈，用于管理过程的活动，保存断点的现场信息，用于返回时的恢复</a:t>
            </a:r>
            <a:endParaRPr lang="zh-CN" altLang="en-US" b="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5048250" y="5029200"/>
            <a:ext cx="5391150" cy="977900"/>
          </a:xfrm>
          <a:prstGeom prst="wedgeRoundRectCallout">
            <a:avLst>
              <a:gd name="adj1" fmla="val -61218"/>
              <a:gd name="adj2" fmla="val -9375"/>
              <a:gd name="adj3" fmla="val 16667"/>
            </a:avLst>
          </a:prstGeom>
          <a:solidFill>
            <a:srgbClr val="99FF33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程序运行时存放动态数据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/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如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中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malloc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函数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474265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分配策略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静态分配策略</a:t>
            </a:r>
            <a:endParaRPr kumimoji="1" lang="en-US" altLang="zh-CN" dirty="0"/>
          </a:p>
          <a:p>
            <a:pPr lvl="2">
              <a:lnSpc>
                <a:spcPct val="150000"/>
              </a:lnSpc>
            </a:pPr>
            <a:r>
              <a:rPr kumimoji="1" lang="en-US" altLang="zh-CN" dirty="0"/>
              <a:t>FORTRAN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动态分配策略</a:t>
            </a:r>
            <a:endParaRPr kumimoji="1" lang="en-US" altLang="zh-CN" dirty="0"/>
          </a:p>
          <a:p>
            <a:pPr lvl="2">
              <a:lnSpc>
                <a:spcPct val="150000"/>
              </a:lnSpc>
            </a:pPr>
            <a:r>
              <a:rPr kumimoji="1" lang="zh-CN" altLang="en-US" dirty="0"/>
              <a:t>栈式分配</a:t>
            </a:r>
            <a:endParaRPr kumimoji="1" lang="en-US" altLang="zh-CN" dirty="0"/>
          </a:p>
          <a:p>
            <a:pPr lvl="2">
              <a:lnSpc>
                <a:spcPct val="150000"/>
              </a:lnSpc>
            </a:pPr>
            <a:r>
              <a:rPr kumimoji="1" lang="zh-CN" altLang="en-US" dirty="0"/>
              <a:t>堆式分配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第八章 运行时刻的环境组织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710208"/>
          </a:xfrm>
        </p:spPr>
        <p:txBody>
          <a:bodyPr/>
          <a:lstStyle/>
          <a:p>
            <a:r>
              <a:rPr kumimoji="1" lang="zh-CN" altLang="en-US"/>
              <a:t>活动记录的概念</a:t>
            </a:r>
            <a:endParaRPr kumimoji="1"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第八章 运行时刻的环境组织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0013" y="1700808"/>
            <a:ext cx="11255587" cy="3360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活动记录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: 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保存过程在一次执行中所需信息的一个</a:t>
            </a:r>
            <a:r>
              <a:rPr lang="zh-CN" altLang="en-US" sz="32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连续的存储块</a:t>
            </a:r>
            <a:endParaRPr lang="zh-CN" altLang="en-US" sz="32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活动记录与控制栈的变化</a:t>
            </a:r>
            <a:endParaRPr lang="zh-CN" altLang="en-US" sz="32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当一个过程被调用时，产生被调用过程的一个新活动，用一个活动记录保存与之相关的信息，并把这个活动记录推入运行时的控制栈中；</a:t>
            </a:r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当控制返回到调用过程时，从栈中弹出该活动记录，表示该活动已经结束。</a:t>
            </a:r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机器语言、汇编语言、高级程序设计语言</a:t>
            </a:r>
            <a:endParaRPr kumimoji="1" lang="en-US" altLang="zh-CN" dirty="0"/>
          </a:p>
          <a:p>
            <a:r>
              <a:rPr kumimoji="1" lang="zh-CN" altLang="en-US" dirty="0"/>
              <a:t>语言翻译程序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汇编程序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解释程序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编译程序</a:t>
            </a:r>
            <a:endParaRPr kumimoji="1"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kumimoji="1" lang="zh-CN" altLang="en-US" dirty="0"/>
              <a:t>重点理解</a:t>
            </a:r>
            <a:endParaRPr kumimoji="1"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zh-CN" altLang="en-US" dirty="0"/>
              <a:t>编译程序的概念，编译与解释的区别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第一章 编译概述</a:t>
            </a: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1" y="932068"/>
            <a:ext cx="11379200" cy="782216"/>
          </a:xfrm>
        </p:spPr>
        <p:txBody>
          <a:bodyPr/>
          <a:lstStyle/>
          <a:p>
            <a:r>
              <a:rPr kumimoji="1" lang="zh-CN" altLang="en-US"/>
              <a:t>活动记录的内容</a:t>
            </a:r>
            <a:endParaRPr kumimoji="1" lang="zh-CN" alt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第八章 运行时刻的环境组织</a:t>
            </a:r>
            <a:endParaRPr kumimoji="1" lang="zh-CN" altLang="en-US" dirty="0"/>
          </a:p>
        </p:txBody>
      </p:sp>
      <p:sp>
        <p:nvSpPr>
          <p:cNvPr id="5" name="Rectangle 26"/>
          <p:cNvSpPr>
            <a:spLocks noChangeArrowheads="1"/>
          </p:cNvSpPr>
          <p:nvPr/>
        </p:nvSpPr>
        <p:spPr bwMode="auto">
          <a:xfrm>
            <a:off x="2000250" y="4933528"/>
            <a:ext cx="1828800" cy="45720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6" name="Group 17"/>
          <p:cNvGrpSpPr/>
          <p:nvPr/>
        </p:nvGrpSpPr>
        <p:grpSpPr bwMode="auto">
          <a:xfrm>
            <a:off x="1847850" y="1580728"/>
            <a:ext cx="2133600" cy="4572000"/>
            <a:chOff x="672" y="960"/>
            <a:chExt cx="1344" cy="2880"/>
          </a:xfrm>
        </p:grpSpPr>
        <p:sp>
          <p:nvSpPr>
            <p:cNvPr id="7" name="Rectangle 24"/>
            <p:cNvSpPr>
              <a:spLocks noChangeArrowheads="1"/>
            </p:cNvSpPr>
            <p:nvPr/>
          </p:nvSpPr>
          <p:spPr bwMode="auto">
            <a:xfrm>
              <a:off x="672" y="960"/>
              <a:ext cx="1344" cy="28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" name="Line 23"/>
            <p:cNvSpPr>
              <a:spLocks noChangeShapeType="1"/>
            </p:cNvSpPr>
            <p:nvPr/>
          </p:nvSpPr>
          <p:spPr bwMode="auto">
            <a:xfrm>
              <a:off x="672" y="3408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9" name="Line 22"/>
            <p:cNvSpPr>
              <a:spLocks noChangeShapeType="1"/>
            </p:cNvSpPr>
            <p:nvPr/>
          </p:nvSpPr>
          <p:spPr bwMode="auto">
            <a:xfrm>
              <a:off x="672" y="3024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10" name="Line 21"/>
            <p:cNvSpPr>
              <a:spLocks noChangeShapeType="1"/>
            </p:cNvSpPr>
            <p:nvPr/>
          </p:nvSpPr>
          <p:spPr bwMode="auto">
            <a:xfrm>
              <a:off x="672" y="2640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11" name="Line 20"/>
            <p:cNvSpPr>
              <a:spLocks noChangeShapeType="1"/>
            </p:cNvSpPr>
            <p:nvPr/>
          </p:nvSpPr>
          <p:spPr bwMode="auto">
            <a:xfrm>
              <a:off x="672" y="2208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auto">
            <a:xfrm>
              <a:off x="672" y="177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>
              <a:off x="672" y="1344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</p:grp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2349500" y="1656928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返回值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212975" y="2342728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实参区域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2365375" y="2952328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控制链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2360614" y="3634953"/>
            <a:ext cx="11080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存取链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2060575" y="4323928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机器状态域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2060575" y="4933528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局部数据区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2060575" y="5543128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临时数据区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" name="AutoShape 9"/>
          <p:cNvSpPr>
            <a:spLocks noChangeArrowheads="1"/>
          </p:cNvSpPr>
          <p:nvPr/>
        </p:nvSpPr>
        <p:spPr bwMode="auto">
          <a:xfrm>
            <a:off x="4362451" y="5847928"/>
            <a:ext cx="5694363" cy="533400"/>
          </a:xfrm>
          <a:prstGeom prst="wedgeRoundRectCallout">
            <a:avLst>
              <a:gd name="adj1" fmla="val -57264"/>
              <a:gd name="adj2" fmla="val -8630"/>
              <a:gd name="adj3" fmla="val 16667"/>
            </a:avLst>
          </a:prstGeom>
          <a:solidFill>
            <a:srgbClr val="FF99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存放中间计算结果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" name="AutoShape 8"/>
          <p:cNvSpPr>
            <a:spLocks noChangeArrowheads="1"/>
          </p:cNvSpPr>
          <p:nvPr/>
        </p:nvSpPr>
        <p:spPr bwMode="auto">
          <a:xfrm>
            <a:off x="4362451" y="5009728"/>
            <a:ext cx="5694363" cy="762000"/>
          </a:xfrm>
          <a:prstGeom prst="wedgeRoundRectCallout">
            <a:avLst>
              <a:gd name="adj1" fmla="val -58602"/>
              <a:gd name="adj2" fmla="val -27375"/>
              <a:gd name="adj3" fmla="val 16667"/>
            </a:avLst>
          </a:prstGeom>
          <a:solidFill>
            <a:srgbClr val="99FF33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在本次活动中，为过程中定义的局部变量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l" eaLnBrk="1" hangingPunct="1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分配的存储空间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4362451" y="4400128"/>
            <a:ext cx="5694363" cy="533400"/>
          </a:xfrm>
          <a:prstGeom prst="wedgeRoundRectCallout">
            <a:avLst>
              <a:gd name="adj1" fmla="val -57264"/>
              <a:gd name="adj2" fmla="val -8333"/>
              <a:gd name="adj3" fmla="val 16667"/>
            </a:avLst>
          </a:prstGeom>
          <a:solidFill>
            <a:schemeClr val="bg2">
              <a:lumMod val="75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保存断点的现场信息，寄存器、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PSW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等</a:t>
            </a:r>
            <a:endParaRPr lang="zh-CN" altLang="en-US">
              <a:solidFill>
                <a:schemeClr val="bg1"/>
              </a:solidFill>
              <a:latin typeface="Times New Roman" panose="02020603050405020304" charset="0"/>
              <a:ea typeface="华文新魏" panose="02010800040101010101" pitchFamily="2" charset="-122"/>
              <a:cs typeface="Times New Roman" panose="02020603050405020304" charset="0"/>
            </a:endParaRPr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auto">
          <a:xfrm>
            <a:off x="4362451" y="3561928"/>
            <a:ext cx="5694363" cy="762000"/>
          </a:xfrm>
          <a:prstGeom prst="wedgeRoundRectCallout">
            <a:avLst>
              <a:gd name="adj1" fmla="val -57264"/>
              <a:gd name="adj2" fmla="val -7917"/>
              <a:gd name="adj3" fmla="val 16667"/>
            </a:avLst>
          </a:prstGeom>
          <a:solidFill>
            <a:srgbClr val="7030A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指向直接外围过程的最近一次活动的活动</a:t>
            </a:r>
            <a:endParaRPr lang="zh-CN" alt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 eaLnBrk="1" hangingPunct="1"/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记录的指针，用于对非局部名字的访问</a:t>
            </a:r>
            <a:endParaRPr lang="zh-CN" alt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" name="AutoShape 5"/>
          <p:cNvSpPr>
            <a:spLocks noChangeArrowheads="1"/>
          </p:cNvSpPr>
          <p:nvPr/>
        </p:nvSpPr>
        <p:spPr bwMode="auto">
          <a:xfrm>
            <a:off x="4362451" y="2647528"/>
            <a:ext cx="5694363" cy="838200"/>
          </a:xfrm>
          <a:prstGeom prst="wedgeRoundRectCallout">
            <a:avLst>
              <a:gd name="adj1" fmla="val -57528"/>
              <a:gd name="adj2" fmla="val -7954"/>
              <a:gd name="adj3" fmla="val 16667"/>
            </a:avLst>
          </a:prstGeom>
          <a:solidFill>
            <a:schemeClr val="accent1">
              <a:lumMod val="5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指向调用过程的活动记录的指针，</a:t>
            </a:r>
            <a:endParaRPr lang="zh-CN" altLang="en-US" dirty="0">
              <a:solidFill>
                <a:schemeClr val="bg1"/>
              </a:solidFill>
              <a:latin typeface="Times New Roman" panose="02020603050405020304" charset="0"/>
              <a:ea typeface="华文新魏" panose="02010800040101010101" pitchFamily="2" charset="-122"/>
              <a:cs typeface="Times New Roman" panose="02020603050405020304" charset="0"/>
            </a:endParaRPr>
          </a:p>
          <a:p>
            <a:pPr algn="l">
              <a:defRPr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用于本活动结束时的恢复</a:t>
            </a:r>
            <a:endParaRPr lang="zh-CN" altLang="en-US" dirty="0">
              <a:solidFill>
                <a:schemeClr val="bg1"/>
              </a:solidFill>
              <a:latin typeface="Times New Roman" panose="02020603050405020304" charset="0"/>
              <a:ea typeface="华文新魏" panose="02010800040101010101" pitchFamily="2" charset="-122"/>
              <a:cs typeface="Times New Roman" panose="02020603050405020304" charset="0"/>
            </a:endParaRPr>
          </a:p>
        </p:txBody>
      </p:sp>
      <p:sp>
        <p:nvSpPr>
          <p:cNvPr id="26" name="AutoShape 4"/>
          <p:cNvSpPr>
            <a:spLocks noChangeArrowheads="1"/>
          </p:cNvSpPr>
          <p:nvPr/>
        </p:nvSpPr>
        <p:spPr bwMode="auto">
          <a:xfrm>
            <a:off x="4362451" y="2037928"/>
            <a:ext cx="5694363" cy="533400"/>
          </a:xfrm>
          <a:prstGeom prst="wedgeRoundRectCallout">
            <a:avLst>
              <a:gd name="adj1" fmla="val -56995"/>
              <a:gd name="adj2" fmla="val -8333"/>
              <a:gd name="adj3" fmla="val 16667"/>
            </a:avLst>
          </a:prstGeom>
          <a:solidFill>
            <a:schemeClr val="accent6">
              <a:lumMod val="5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调用过程提供给本活动的实参值</a:t>
            </a:r>
            <a:endParaRPr lang="zh-CN" altLang="en-US" dirty="0">
              <a:solidFill>
                <a:schemeClr val="bg1"/>
              </a:solidFill>
              <a:latin typeface="Times New Roman" panose="02020603050405020304" charset="0"/>
              <a:ea typeface="华文新魏" panose="02010800040101010101" pitchFamily="2" charset="-122"/>
              <a:cs typeface="Times New Roman" panose="02020603050405020304" charset="0"/>
            </a:endParaRPr>
          </a:p>
        </p:txBody>
      </p:sp>
      <p:sp>
        <p:nvSpPr>
          <p:cNvPr id="27" name="AutoShape 3"/>
          <p:cNvSpPr>
            <a:spLocks noChangeArrowheads="1"/>
          </p:cNvSpPr>
          <p:nvPr/>
        </p:nvSpPr>
        <p:spPr bwMode="auto">
          <a:xfrm>
            <a:off x="4362451" y="1428328"/>
            <a:ext cx="5694363" cy="533400"/>
          </a:xfrm>
          <a:prstGeom prst="wedgeRoundRectCallout">
            <a:avLst>
              <a:gd name="adj1" fmla="val -56190"/>
              <a:gd name="adj2" fmla="val -8333"/>
              <a:gd name="adj3" fmla="val 16667"/>
            </a:avLst>
          </a:prstGeom>
          <a:solidFill>
            <a:srgbClr val="99FF33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本活动返回给调用过程的值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836712"/>
            <a:ext cx="11379200" cy="5519464"/>
          </a:xfrm>
        </p:spPr>
        <p:txBody>
          <a:bodyPr/>
          <a:lstStyle/>
          <a:p>
            <a:r>
              <a:rPr kumimoji="1" lang="zh-CN" altLang="en-US" dirty="0"/>
              <a:t>栈式分配实现的过程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调用序列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返回序列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调用者责任和被调用者责任</a:t>
            </a:r>
            <a:endParaRPr kumimoji="1" lang="en-US" altLang="zh-CN" dirty="0"/>
          </a:p>
          <a:p>
            <a:r>
              <a:rPr kumimoji="1" lang="zh-CN" altLang="en-US" dirty="0"/>
              <a:t>调用序列、返回序列和活动记录之间的关系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活动记录是一块连续的存储区域，保存一个活动所需的全部信息，与活动一一对应。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调用序列是一段代码，完成活动记录的入栈，实现控制从调用过程到被调用过程的转移。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调用序列逻辑上是一个整体，物理上被分成两部分，分属于调用过程和被调用过程。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第八章 运行时刻的环境组织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kumimoji="1" lang="zh-CN" altLang="en-US" dirty="0"/>
              <a:t>非局部数据（非局部名字）访问方法</a:t>
            </a:r>
            <a:r>
              <a:rPr kumimoji="1" lang="en-US" altLang="zh-CN" dirty="0"/>
              <a:t>(</a:t>
            </a:r>
            <a:r>
              <a:rPr kumimoji="1" lang="zh-CN" altLang="en-US" dirty="0"/>
              <a:t>栈式分配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zh-CN" altLang="en-US" dirty="0"/>
              <a:t>存取链</a:t>
            </a:r>
            <a:r>
              <a:rPr kumimoji="1" lang="en-US" altLang="zh-CN" dirty="0"/>
              <a:t>(</a:t>
            </a:r>
            <a:r>
              <a:rPr kumimoji="1" lang="zh-CN" altLang="en-US" dirty="0"/>
              <a:t>访问链</a:t>
            </a:r>
            <a:r>
              <a:rPr kumimoji="1" lang="en-US" altLang="zh-CN" dirty="0"/>
              <a:t>)</a:t>
            </a:r>
            <a:r>
              <a:rPr kumimoji="1" lang="zh-CN" altLang="en-US" dirty="0"/>
              <a:t>可以访问非局部数据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zh-CN" altLang="en-US" dirty="0"/>
              <a:t>带嵌套过程语言</a:t>
            </a:r>
            <a:r>
              <a:rPr kumimoji="1" lang="en-US" altLang="zh-CN" dirty="0"/>
              <a:t>(PASCAL)</a:t>
            </a:r>
            <a:r>
              <a:rPr kumimoji="1" lang="zh-CN" altLang="en-US" dirty="0"/>
              <a:t>和不带嵌套过程语言</a:t>
            </a:r>
            <a:r>
              <a:rPr kumimoji="1" lang="en-US" altLang="zh-CN" dirty="0"/>
              <a:t>(C</a:t>
            </a:r>
            <a:r>
              <a:rPr kumimoji="1" lang="zh-CN" altLang="en-US" dirty="0"/>
              <a:t>语言</a:t>
            </a:r>
            <a:r>
              <a:rPr kumimoji="1" lang="en-US" altLang="zh-CN" dirty="0"/>
              <a:t>)</a:t>
            </a:r>
            <a:r>
              <a:rPr kumimoji="1" lang="zh-CN" altLang="en-US" dirty="0"/>
              <a:t>对非局部数据访问的区别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zh-CN" altLang="en-US" dirty="0"/>
              <a:t>存取链的另一种实现形式</a:t>
            </a:r>
            <a:r>
              <a:rPr kumimoji="1" lang="en-US" altLang="zh-CN" dirty="0"/>
              <a:t>DISPLAY</a:t>
            </a:r>
            <a:r>
              <a:rPr kumimoji="1" lang="zh-CN" altLang="en-US" dirty="0"/>
              <a:t>表，了解基本原理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zh-CN" altLang="en-US" dirty="0"/>
              <a:t>符号表的基本概念和作用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第八章 运行时刻的环境组织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目标代码形式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机器语言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可重定位机器代码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汇编语言</a:t>
            </a:r>
            <a:endParaRPr kumimoji="1" lang="en-US" altLang="zh-CN" dirty="0"/>
          </a:p>
          <a:p>
            <a:r>
              <a:rPr kumimoji="1" lang="zh-CN" altLang="en-US" dirty="0"/>
              <a:t>三个任务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指令选择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寄存器分配和指派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指令排序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第九章 代码生成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686800" y="6356350"/>
            <a:ext cx="1981200" cy="457200"/>
          </a:xfrm>
        </p:spPr>
        <p:txBody>
          <a:bodyPr/>
          <a:lstStyle/>
          <a:p>
            <a:fld id="{462C808B-4BFB-437F-8C5A-0F0D13D80DA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编译程序的总体逻辑结构</a:t>
            </a:r>
            <a:r>
              <a:rPr kumimoji="1" lang="en-US" altLang="zh-CN" dirty="0"/>
              <a:t>(</a:t>
            </a:r>
            <a:r>
              <a:rPr kumimoji="1" lang="zh-CN" altLang="en-US" b="1" dirty="0">
                <a:solidFill>
                  <a:srgbClr val="FF0000"/>
                </a:solidFill>
              </a:rPr>
              <a:t>分析</a:t>
            </a:r>
            <a:r>
              <a:rPr kumimoji="1" lang="en-US" altLang="zh-CN" b="1" dirty="0">
                <a:solidFill>
                  <a:srgbClr val="FF0000"/>
                </a:solidFill>
              </a:rPr>
              <a:t>-</a:t>
            </a:r>
            <a:r>
              <a:rPr kumimoji="1" lang="zh-CN" altLang="en-US" b="1" dirty="0">
                <a:solidFill>
                  <a:srgbClr val="FF0000"/>
                </a:solidFill>
              </a:rPr>
              <a:t>综合模型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5327915" y="5887524"/>
            <a:ext cx="2641600" cy="457200"/>
          </a:xfrm>
        </p:spPr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第一章 编译概述</a:t>
            </a:r>
            <a:endParaRPr kumimoji="1" lang="zh-CN" altLang="en-US" dirty="0"/>
          </a:p>
        </p:txBody>
      </p:sp>
      <p:sp>
        <p:nvSpPr>
          <p:cNvPr id="5" name="Text Box 33"/>
          <p:cNvSpPr txBox="1">
            <a:spLocks noChangeArrowheads="1"/>
          </p:cNvSpPr>
          <p:nvPr/>
        </p:nvSpPr>
        <p:spPr bwMode="auto">
          <a:xfrm>
            <a:off x="2320477" y="3068216"/>
            <a:ext cx="728663" cy="2017712"/>
          </a:xfrm>
          <a:prstGeom prst="rect">
            <a:avLst/>
          </a:prstGeom>
          <a:solidFill>
            <a:srgbClr val="3366FF"/>
          </a:solidFill>
          <a:ln w="57150">
            <a:solidFill>
              <a:srgbClr val="3366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zh-CN" altLang="en-US" b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词  法 分 析</a:t>
            </a:r>
            <a:endParaRPr lang="zh-CN" altLang="en-US" sz="3200" b="1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Text Box 34"/>
          <p:cNvSpPr txBox="1">
            <a:spLocks noChangeArrowheads="1"/>
          </p:cNvSpPr>
          <p:nvPr/>
        </p:nvSpPr>
        <p:spPr bwMode="auto">
          <a:xfrm>
            <a:off x="3617465" y="3068216"/>
            <a:ext cx="728662" cy="2016125"/>
          </a:xfrm>
          <a:prstGeom prst="rect">
            <a:avLst/>
          </a:prstGeom>
          <a:solidFill>
            <a:srgbClr val="3366FF"/>
          </a:solidFill>
          <a:ln w="57150">
            <a:solidFill>
              <a:srgbClr val="3366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zh-CN" altLang="en-US" b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 法 分 析</a:t>
            </a:r>
            <a:endParaRPr lang="zh-CN" altLang="en-US" sz="3200" b="1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Text Box 35"/>
          <p:cNvSpPr txBox="1">
            <a:spLocks noChangeArrowheads="1"/>
          </p:cNvSpPr>
          <p:nvPr/>
        </p:nvSpPr>
        <p:spPr bwMode="auto">
          <a:xfrm>
            <a:off x="4841427" y="2996778"/>
            <a:ext cx="728663" cy="2087563"/>
          </a:xfrm>
          <a:prstGeom prst="rect">
            <a:avLst/>
          </a:prstGeom>
          <a:solidFill>
            <a:srgbClr val="3366FF"/>
          </a:solidFill>
          <a:ln w="57150">
            <a:solidFill>
              <a:srgbClr val="3366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语 义 分 析</a:t>
            </a:r>
            <a:endParaRPr lang="zh-CN" altLang="en-US" sz="32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Text Box 36"/>
          <p:cNvSpPr txBox="1">
            <a:spLocks noChangeArrowheads="1"/>
          </p:cNvSpPr>
          <p:nvPr/>
        </p:nvSpPr>
        <p:spPr bwMode="auto">
          <a:xfrm>
            <a:off x="6136827" y="2996778"/>
            <a:ext cx="606425" cy="2114550"/>
          </a:xfrm>
          <a:prstGeom prst="rect">
            <a:avLst/>
          </a:prstGeom>
          <a:solidFill>
            <a:srgbClr val="3366FF"/>
          </a:solidFill>
          <a:ln w="57150">
            <a:solidFill>
              <a:srgbClr val="3366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中间代码生成</a:t>
            </a:r>
            <a:endParaRPr lang="zh-CN" altLang="en-US" b="1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Text Box 37"/>
          <p:cNvSpPr txBox="1">
            <a:spLocks noChangeArrowheads="1"/>
          </p:cNvSpPr>
          <p:nvPr/>
        </p:nvSpPr>
        <p:spPr bwMode="auto">
          <a:xfrm>
            <a:off x="7259190" y="2996778"/>
            <a:ext cx="606425" cy="2087563"/>
          </a:xfrm>
          <a:prstGeom prst="rect">
            <a:avLst/>
          </a:prstGeom>
          <a:solidFill>
            <a:srgbClr val="3366FF"/>
          </a:solidFill>
          <a:ln w="57150">
            <a:solidFill>
              <a:srgbClr val="3366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代码优化</a:t>
            </a:r>
            <a:endParaRPr lang="zh-CN" altLang="en-US" b="1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8483152" y="2996778"/>
            <a:ext cx="606425" cy="2060575"/>
          </a:xfrm>
          <a:prstGeom prst="rect">
            <a:avLst/>
          </a:prstGeom>
          <a:solidFill>
            <a:srgbClr val="3366FF"/>
          </a:solidFill>
          <a:ln w="57150">
            <a:solidFill>
              <a:srgbClr val="3366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目标代码生成</a:t>
            </a:r>
            <a:endParaRPr lang="zh-CN" altLang="en-US" b="1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" name="Text Box 39"/>
          <p:cNvSpPr txBox="1">
            <a:spLocks noChangeArrowheads="1"/>
          </p:cNvSpPr>
          <p:nvPr/>
        </p:nvSpPr>
        <p:spPr bwMode="auto">
          <a:xfrm>
            <a:off x="9521377" y="3357141"/>
            <a:ext cx="54927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目标代码</a:t>
            </a:r>
            <a:endParaRPr lang="zh-CN" altLang="en-US" b="1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" name="Text Box 40"/>
          <p:cNvSpPr txBox="1">
            <a:spLocks noChangeArrowheads="1"/>
          </p:cNvSpPr>
          <p:nvPr/>
        </p:nvSpPr>
        <p:spPr bwMode="auto">
          <a:xfrm>
            <a:off x="1383852" y="3501603"/>
            <a:ext cx="54927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源 程序</a:t>
            </a:r>
            <a:endParaRPr lang="zh-CN" altLang="en-US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3" name="Text Box 41"/>
          <p:cNvSpPr txBox="1">
            <a:spLocks noChangeArrowheads="1"/>
          </p:cNvSpPr>
          <p:nvPr/>
        </p:nvSpPr>
        <p:spPr bwMode="auto">
          <a:xfrm>
            <a:off x="2249040" y="1699791"/>
            <a:ext cx="6911975" cy="576262"/>
          </a:xfrm>
          <a:prstGeom prst="rect">
            <a:avLst/>
          </a:prstGeom>
          <a:solidFill>
            <a:srgbClr val="FFCC00"/>
          </a:solidFill>
          <a:ln w="57150">
            <a:solidFill>
              <a:srgbClr val="FFCC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符      号       表      管         理</a:t>
            </a:r>
            <a:endParaRPr lang="zh-CN" altLang="en-US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" name="Text Box 42"/>
          <p:cNvSpPr txBox="1">
            <a:spLocks noChangeArrowheads="1"/>
          </p:cNvSpPr>
          <p:nvPr/>
        </p:nvSpPr>
        <p:spPr bwMode="auto">
          <a:xfrm>
            <a:off x="2176015" y="5805066"/>
            <a:ext cx="6911975" cy="576262"/>
          </a:xfrm>
          <a:prstGeom prst="rect">
            <a:avLst/>
          </a:prstGeom>
          <a:solidFill>
            <a:srgbClr val="FFCC00"/>
          </a:solidFill>
          <a:ln w="57150">
            <a:solidFill>
              <a:srgbClr val="FFCC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错    误     诊    断    处    理    </a:t>
            </a:r>
            <a:endParaRPr lang="zh-CN" altLang="en-US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5" name="Line 43"/>
          <p:cNvSpPr>
            <a:spLocks noChangeShapeType="1"/>
          </p:cNvSpPr>
          <p:nvPr/>
        </p:nvSpPr>
        <p:spPr bwMode="auto">
          <a:xfrm flipV="1">
            <a:off x="1817240" y="4149303"/>
            <a:ext cx="533400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44"/>
          <p:cNvSpPr>
            <a:spLocks noChangeShapeType="1"/>
          </p:cNvSpPr>
          <p:nvPr/>
        </p:nvSpPr>
        <p:spPr bwMode="auto">
          <a:xfrm flipV="1">
            <a:off x="3041202" y="4149303"/>
            <a:ext cx="576263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45"/>
          <p:cNvSpPr>
            <a:spLocks noChangeShapeType="1"/>
          </p:cNvSpPr>
          <p:nvPr/>
        </p:nvSpPr>
        <p:spPr bwMode="auto">
          <a:xfrm flipV="1">
            <a:off x="4336602" y="4149303"/>
            <a:ext cx="504825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46"/>
          <p:cNvSpPr>
            <a:spLocks noChangeShapeType="1"/>
          </p:cNvSpPr>
          <p:nvPr/>
        </p:nvSpPr>
        <p:spPr bwMode="auto">
          <a:xfrm flipV="1">
            <a:off x="5560565" y="4149303"/>
            <a:ext cx="576262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47"/>
          <p:cNvSpPr>
            <a:spLocks noChangeShapeType="1"/>
          </p:cNvSpPr>
          <p:nvPr/>
        </p:nvSpPr>
        <p:spPr bwMode="auto">
          <a:xfrm>
            <a:off x="6784527" y="4120728"/>
            <a:ext cx="457200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49"/>
          <p:cNvSpPr>
            <a:spLocks noChangeShapeType="1"/>
          </p:cNvSpPr>
          <p:nvPr/>
        </p:nvSpPr>
        <p:spPr bwMode="auto">
          <a:xfrm>
            <a:off x="9089577" y="4077866"/>
            <a:ext cx="533400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56"/>
          <p:cNvSpPr>
            <a:spLocks noChangeShapeType="1"/>
          </p:cNvSpPr>
          <p:nvPr/>
        </p:nvSpPr>
        <p:spPr bwMode="auto">
          <a:xfrm flipH="1">
            <a:off x="2680840" y="5084341"/>
            <a:ext cx="0" cy="72072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62"/>
          <p:cNvSpPr>
            <a:spLocks noChangeShapeType="1"/>
          </p:cNvSpPr>
          <p:nvPr/>
        </p:nvSpPr>
        <p:spPr bwMode="auto">
          <a:xfrm>
            <a:off x="7908477" y="4077866"/>
            <a:ext cx="533400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63"/>
          <p:cNvSpPr>
            <a:spLocks noChangeShapeType="1"/>
          </p:cNvSpPr>
          <p:nvPr/>
        </p:nvSpPr>
        <p:spPr bwMode="auto">
          <a:xfrm flipH="1">
            <a:off x="3904802" y="5084341"/>
            <a:ext cx="0" cy="72072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64"/>
          <p:cNvSpPr>
            <a:spLocks noChangeShapeType="1"/>
          </p:cNvSpPr>
          <p:nvPr/>
        </p:nvSpPr>
        <p:spPr bwMode="auto">
          <a:xfrm flipH="1">
            <a:off x="5128765" y="5084341"/>
            <a:ext cx="0" cy="72072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65"/>
          <p:cNvSpPr>
            <a:spLocks noChangeShapeType="1"/>
          </p:cNvSpPr>
          <p:nvPr/>
        </p:nvSpPr>
        <p:spPr bwMode="auto">
          <a:xfrm flipH="1">
            <a:off x="6352727" y="5084341"/>
            <a:ext cx="0" cy="72072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66"/>
          <p:cNvSpPr>
            <a:spLocks noChangeShapeType="1"/>
          </p:cNvSpPr>
          <p:nvPr/>
        </p:nvSpPr>
        <p:spPr bwMode="auto">
          <a:xfrm flipH="1">
            <a:off x="7505252" y="5084341"/>
            <a:ext cx="0" cy="72072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67"/>
          <p:cNvSpPr>
            <a:spLocks noChangeShapeType="1"/>
          </p:cNvSpPr>
          <p:nvPr/>
        </p:nvSpPr>
        <p:spPr bwMode="auto">
          <a:xfrm flipH="1">
            <a:off x="8729215" y="5084341"/>
            <a:ext cx="0" cy="72072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68"/>
          <p:cNvSpPr>
            <a:spLocks noChangeShapeType="1"/>
          </p:cNvSpPr>
          <p:nvPr/>
        </p:nvSpPr>
        <p:spPr bwMode="auto">
          <a:xfrm flipH="1">
            <a:off x="2680840" y="2347491"/>
            <a:ext cx="0" cy="72072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69"/>
          <p:cNvSpPr>
            <a:spLocks noChangeShapeType="1"/>
          </p:cNvSpPr>
          <p:nvPr/>
        </p:nvSpPr>
        <p:spPr bwMode="auto">
          <a:xfrm flipH="1">
            <a:off x="3976240" y="2347491"/>
            <a:ext cx="0" cy="72072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70"/>
          <p:cNvSpPr>
            <a:spLocks noChangeShapeType="1"/>
          </p:cNvSpPr>
          <p:nvPr/>
        </p:nvSpPr>
        <p:spPr bwMode="auto">
          <a:xfrm flipH="1">
            <a:off x="5273227" y="2276053"/>
            <a:ext cx="0" cy="72072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71"/>
          <p:cNvSpPr>
            <a:spLocks noChangeShapeType="1"/>
          </p:cNvSpPr>
          <p:nvPr/>
        </p:nvSpPr>
        <p:spPr bwMode="auto">
          <a:xfrm flipH="1">
            <a:off x="6497190" y="2276053"/>
            <a:ext cx="0" cy="72072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72"/>
          <p:cNvSpPr>
            <a:spLocks noChangeShapeType="1"/>
          </p:cNvSpPr>
          <p:nvPr/>
        </p:nvSpPr>
        <p:spPr bwMode="auto">
          <a:xfrm flipH="1">
            <a:off x="7505252" y="2276053"/>
            <a:ext cx="0" cy="72072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73"/>
          <p:cNvSpPr>
            <a:spLocks noChangeShapeType="1"/>
          </p:cNvSpPr>
          <p:nvPr/>
        </p:nvSpPr>
        <p:spPr bwMode="auto">
          <a:xfrm flipH="1">
            <a:off x="8800652" y="2276053"/>
            <a:ext cx="0" cy="72072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1888677" y="2707853"/>
            <a:ext cx="3887788" cy="2736850"/>
          </a:xfrm>
          <a:prstGeom prst="rect">
            <a:avLst/>
          </a:prstGeom>
          <a:noFill/>
          <a:ln w="28575" algn="ctr">
            <a:solidFill>
              <a:srgbClr val="FF0000"/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" name="Rectangle 75"/>
          <p:cNvSpPr>
            <a:spLocks noChangeArrowheads="1"/>
          </p:cNvSpPr>
          <p:nvPr/>
        </p:nvSpPr>
        <p:spPr bwMode="auto">
          <a:xfrm>
            <a:off x="5920927" y="2707853"/>
            <a:ext cx="3529013" cy="2736850"/>
          </a:xfrm>
          <a:prstGeom prst="rect">
            <a:avLst/>
          </a:prstGeom>
          <a:noFill/>
          <a:ln w="28575" algn="ctr">
            <a:solidFill>
              <a:srgbClr val="008000"/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6" name="AutoShape 76"/>
          <p:cNvSpPr>
            <a:spLocks noChangeArrowheads="1"/>
          </p:cNvSpPr>
          <p:nvPr/>
        </p:nvSpPr>
        <p:spPr bwMode="auto">
          <a:xfrm>
            <a:off x="866326" y="5034448"/>
            <a:ext cx="1584325" cy="647700"/>
          </a:xfrm>
          <a:prstGeom prst="cloudCallout">
            <a:avLst>
              <a:gd name="adj1" fmla="val -73347"/>
              <a:gd name="adj2" fmla="val -69606"/>
            </a:avLst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ea typeface="华文新魏" panose="02010800040101010101" pitchFamily="2" charset="-122"/>
              </a:rPr>
              <a:t>分析</a:t>
            </a:r>
            <a:endParaRPr lang="zh-CN" altLang="en-US" sz="3200" dirty="0">
              <a:ea typeface="华文新魏" panose="02010800040101010101" pitchFamily="2" charset="-122"/>
            </a:endParaRPr>
          </a:p>
        </p:txBody>
      </p:sp>
      <p:sp>
        <p:nvSpPr>
          <p:cNvPr id="37" name="AutoShape 79"/>
          <p:cNvSpPr>
            <a:spLocks noChangeArrowheads="1"/>
          </p:cNvSpPr>
          <p:nvPr/>
        </p:nvSpPr>
        <p:spPr bwMode="auto">
          <a:xfrm>
            <a:off x="9087990" y="5058487"/>
            <a:ext cx="1584325" cy="647700"/>
          </a:xfrm>
          <a:prstGeom prst="cloudCallout">
            <a:avLst>
              <a:gd name="adj1" fmla="val -73347"/>
              <a:gd name="adj2" fmla="val -69606"/>
            </a:avLst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ea typeface="华文新魏" panose="02010800040101010101" pitchFamily="2" charset="-122"/>
              </a:rPr>
              <a:t>综合</a:t>
            </a:r>
            <a:endParaRPr lang="zh-CN" altLang="en-US" sz="3200" dirty="0"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44983" y="940394"/>
            <a:ext cx="5682084" cy="5440935"/>
          </a:xfrm>
        </p:spPr>
        <p:txBody>
          <a:bodyPr/>
          <a:lstStyle/>
          <a:p>
            <a:r>
              <a:rPr kumimoji="1" lang="zh-CN" altLang="en-US" dirty="0"/>
              <a:t>编译程序的总体逻辑结构</a:t>
            </a:r>
            <a:r>
              <a:rPr kumimoji="1" lang="en-US" altLang="zh-CN" dirty="0"/>
              <a:t>(</a:t>
            </a:r>
            <a:r>
              <a:rPr kumimoji="1" lang="zh-CN" altLang="en-US" b="1" dirty="0">
                <a:solidFill>
                  <a:srgbClr val="FF0000"/>
                </a:solidFill>
              </a:rPr>
              <a:t>分析</a:t>
            </a:r>
            <a:r>
              <a:rPr kumimoji="1" lang="en-US" altLang="zh-CN" b="1" dirty="0">
                <a:solidFill>
                  <a:srgbClr val="FF0000"/>
                </a:solidFill>
              </a:rPr>
              <a:t>-</a:t>
            </a:r>
            <a:r>
              <a:rPr kumimoji="1" lang="zh-CN" altLang="en-US" b="1" dirty="0">
                <a:solidFill>
                  <a:srgbClr val="FF0000"/>
                </a:solidFill>
              </a:rPr>
              <a:t>综合模型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熟悉每个阶段的输入和输出</a:t>
            </a:r>
            <a:endParaRPr kumimoji="1" lang="en-US" altLang="zh-CN" dirty="0"/>
          </a:p>
          <a:p>
            <a:r>
              <a:rPr kumimoji="1" lang="zh-CN" altLang="en-US" dirty="0"/>
              <a:t>编译的组织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前端与后端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遍</a:t>
            </a:r>
            <a:r>
              <a:rPr kumimoji="1" lang="en-US" altLang="zh-CN" dirty="0"/>
              <a:t>(pass)</a:t>
            </a:r>
            <a:r>
              <a:rPr kumimoji="1" lang="zh-CN" altLang="en-US" dirty="0"/>
              <a:t>的概念</a:t>
            </a:r>
            <a:endParaRPr kumimoji="1" lang="en-US" altLang="zh-CN" dirty="0"/>
          </a:p>
          <a:p>
            <a:pPr lvl="2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根据系统资源的状况、运行目标的要求等，可以将一个编译程序设计成多遍扫描，在每一遍扫描中，完成不同的任务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2"/>
            <a:endParaRPr kumimoji="1"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第一章 编译概述</a:t>
            </a:r>
            <a:endParaRPr kumimoji="1" lang="zh-CN" altLang="en-US" dirty="0"/>
          </a:p>
        </p:txBody>
      </p:sp>
      <p:pic>
        <p:nvPicPr>
          <p:cNvPr id="77" name="图片 7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7067" y="940395"/>
            <a:ext cx="6101581" cy="54409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3600" dirty="0"/>
              <a:t>字母表：符号的非空有穷集合</a:t>
            </a:r>
            <a:endParaRPr kumimoji="1" lang="en-US" altLang="zh-CN" sz="3600" dirty="0"/>
          </a:p>
          <a:p>
            <a:r>
              <a:rPr kumimoji="1" lang="zh-CN" altLang="en-US" sz="3600" dirty="0"/>
              <a:t>符号串及其运算</a:t>
            </a:r>
            <a:endParaRPr kumimoji="1" lang="en-US" altLang="zh-CN" sz="3600" dirty="0"/>
          </a:p>
          <a:p>
            <a:pPr lvl="1"/>
            <a:r>
              <a:rPr kumimoji="1" lang="zh-CN" altLang="en-US" sz="3200" dirty="0"/>
              <a:t>连接：字母表的连接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∑</a:t>
            </a:r>
            <a:r>
              <a:rPr lang="en-US" altLang="zh-CN" baseline="-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∑</a:t>
            </a:r>
            <a:r>
              <a:rPr lang="en-US" altLang="zh-CN" baseline="-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={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ab|a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∈∑</a:t>
            </a:r>
            <a:r>
              <a:rPr lang="en-US" altLang="zh-CN" baseline="-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b∈∑</a:t>
            </a:r>
            <a:r>
              <a:rPr lang="en-US" altLang="zh-CN" baseline="-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} 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08025" lvl="1" indent="-255905">
              <a:spcBef>
                <a:spcPct val="35000"/>
              </a:spcBef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闭包：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∑</a:t>
            </a:r>
            <a:r>
              <a:rPr lang="en-US" altLang="zh-CN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*</a:t>
            </a:r>
            <a:r>
              <a:rPr lang="zh-CN" altLang="en-US" baseline="-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∑</a:t>
            </a:r>
            <a:r>
              <a:rPr lang="en-US" altLang="zh-CN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08025" lvl="1" indent="-255905">
              <a:spcBef>
                <a:spcPct val="35000"/>
              </a:spcBef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语言和符号串集合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语言的集合定义形式，见第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章课件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050925" lvl="2" indent="-255905">
              <a:spcBef>
                <a:spcPct val="35000"/>
              </a:spcBef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x∈∑</a:t>
            </a:r>
            <a:r>
              <a:rPr lang="en-US" altLang="zh-CN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*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,  L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charset="2"/>
              </a:rPr>
              <a:t>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∑</a:t>
            </a:r>
            <a:r>
              <a:rPr lang="en-US" altLang="zh-CN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*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,  x∈ L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08025" lvl="1" indent="-255905">
              <a:spcBef>
                <a:spcPct val="35000"/>
              </a:spcBef>
            </a:pP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空符号串</a:t>
            </a:r>
            <a:r>
              <a:rPr lang="en-US" altLang="zh-CN" sz="32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ε</a:t>
            </a:r>
            <a:endParaRPr kumimoji="1" lang="en-US" altLang="zh-CN" sz="3200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第二章 文法与语言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5365576"/>
          </a:xfrm>
        </p:spPr>
        <p:txBody>
          <a:bodyPr/>
          <a:lstStyle/>
          <a:p>
            <a:r>
              <a:rPr kumimoji="1" lang="zh-CN" altLang="en-US" dirty="0"/>
              <a:t>文法的定义</a:t>
            </a:r>
            <a:endParaRPr kumimoji="1" lang="en-US" altLang="zh-CN" dirty="0"/>
          </a:p>
          <a:p>
            <a:pPr lvl="1"/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四元组：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Ｇ 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= (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Ｖ</a:t>
            </a:r>
            <a:r>
              <a:rPr lang="en-US" altLang="zh-CN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T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，Ｖ</a:t>
            </a:r>
            <a:r>
              <a:rPr lang="en-US" altLang="zh-CN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N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，Ｐ，Ｓ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1000125" lvl="2" indent="-246380">
              <a:lnSpc>
                <a:spcPct val="90000"/>
              </a:lnSpc>
              <a:spcBef>
                <a:spcPct val="35000"/>
              </a:spcBef>
            </a:pP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α→β ∈P</a:t>
            </a:r>
            <a:endParaRPr lang="en-US" altLang="zh-CN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708025" lvl="1" indent="-255905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候选式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： 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α→β</a:t>
            </a:r>
            <a:r>
              <a:rPr lang="en-US" altLang="zh-CN" baseline="-30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1</a:t>
            </a:r>
            <a:r>
              <a:rPr lang="zh-CN" altLang="en-US" baseline="-30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|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β</a:t>
            </a:r>
            <a:r>
              <a:rPr lang="en-US" altLang="zh-CN" baseline="-30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2</a:t>
            </a:r>
            <a:r>
              <a:rPr lang="zh-CN" altLang="en-US" baseline="-30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|…|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β</a:t>
            </a:r>
            <a:r>
              <a:rPr lang="en-US" altLang="zh-CN" baseline="-30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n</a:t>
            </a:r>
            <a:endParaRPr lang="en-US" altLang="zh-CN" baseline="-300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708025" lvl="1" indent="-255905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推导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：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α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Ａ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β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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α</a:t>
            </a:r>
            <a:r>
              <a:rPr lang="en-US" altLang="zh-CN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γ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β 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Ａ→</a:t>
            </a:r>
            <a:r>
              <a:rPr lang="en-US" altLang="zh-CN" dirty="0" err="1">
                <a:solidFill>
                  <a:srgbClr val="A5002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γ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∈ 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P</a:t>
            </a:r>
            <a:endParaRPr lang="en-US" altLang="zh-CN" dirty="0">
              <a:solidFill>
                <a:srgbClr val="A5002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1000125" lvl="2" indent="-246380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α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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β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； 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α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</a:t>
            </a:r>
            <a:r>
              <a:rPr lang="en-US" altLang="zh-CN" baseline="30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n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β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；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α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</a:t>
            </a:r>
            <a:r>
              <a:rPr lang="en-US" altLang="zh-CN" baseline="30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*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β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； 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α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</a:t>
            </a:r>
            <a:r>
              <a:rPr lang="en-US" altLang="zh-CN" baseline="30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+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β</a:t>
            </a:r>
            <a:endParaRPr lang="en-US" altLang="zh-CN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708025" lvl="1" indent="-255905">
              <a:lnSpc>
                <a:spcPct val="9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句型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：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S 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</a:t>
            </a:r>
            <a:r>
              <a:rPr lang="en-US" altLang="zh-CN" baseline="30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*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α    α∈(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Ｖ</a:t>
            </a:r>
            <a:r>
              <a:rPr lang="en-US" altLang="zh-CN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∪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Ｖ</a:t>
            </a:r>
            <a:r>
              <a:rPr lang="en-US" altLang="zh-CN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)</a:t>
            </a:r>
            <a:r>
              <a:rPr lang="en-US" altLang="zh-CN" baseline="30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*</a:t>
            </a:r>
            <a:endParaRPr lang="en-US" altLang="zh-CN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708025" lvl="1" indent="-255905">
              <a:lnSpc>
                <a:spcPct val="9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句子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：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S 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</a:t>
            </a:r>
            <a:r>
              <a:rPr lang="en-US" altLang="zh-CN" baseline="30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Symbol" panose="05050102010706020507" charset="2"/>
              </a:rPr>
              <a:t>* 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x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，      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x∈</a:t>
            </a:r>
            <a:r>
              <a:rPr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Ｖ</a:t>
            </a:r>
            <a:r>
              <a:rPr lang="en-US" altLang="zh-CN" baseline="-25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US" altLang="zh-CN" baseline="300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* </a:t>
            </a:r>
            <a:endParaRPr lang="en-US" altLang="zh-CN" baseline="300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708025" lvl="1" indent="-255905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归约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第二章 文法与语言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3600" dirty="0"/>
              <a:t>推导与归约</a:t>
            </a:r>
            <a:endParaRPr kumimoji="1" lang="en-US" altLang="zh-CN" sz="3600" dirty="0"/>
          </a:p>
          <a:p>
            <a:pPr lvl="1"/>
            <a:r>
              <a:rPr kumimoji="1" lang="zh-CN" altLang="en-US" sz="3200" dirty="0"/>
              <a:t>最左</a:t>
            </a:r>
            <a:r>
              <a:rPr kumimoji="1" lang="en-US" altLang="zh-CN" sz="3200" dirty="0"/>
              <a:t>(Left-most)</a:t>
            </a:r>
            <a:r>
              <a:rPr kumimoji="1" lang="zh-CN" altLang="en-US" sz="3200" dirty="0"/>
              <a:t>推导</a:t>
            </a:r>
            <a:r>
              <a:rPr kumimoji="1" lang="en-US" altLang="zh-CN" sz="3200" dirty="0"/>
              <a:t>——</a:t>
            </a:r>
            <a:r>
              <a:rPr kumimoji="1" lang="zh-CN" altLang="en-US" sz="3200" dirty="0"/>
              <a:t>最左分析</a:t>
            </a:r>
            <a:endParaRPr kumimoji="1" lang="zh-CN" altLang="en-US" sz="3200" dirty="0"/>
          </a:p>
          <a:p>
            <a:pPr lvl="2"/>
            <a:r>
              <a:rPr kumimoji="1" lang="zh-CN" altLang="en-US" sz="3200" dirty="0"/>
              <a:t>左句型</a:t>
            </a:r>
            <a:endParaRPr kumimoji="1" lang="zh-CN" altLang="en-US" sz="3200" dirty="0"/>
          </a:p>
          <a:p>
            <a:pPr lvl="2"/>
            <a:r>
              <a:rPr kumimoji="1" lang="zh-CN" altLang="en-US" sz="3200" dirty="0"/>
              <a:t>最左推导对应最右归约</a:t>
            </a:r>
            <a:endParaRPr kumimoji="1" lang="zh-CN" altLang="en-US" sz="3200" dirty="0"/>
          </a:p>
          <a:p>
            <a:pPr lvl="1"/>
            <a:r>
              <a:rPr kumimoji="1" lang="zh-CN" altLang="en-US" sz="3200" dirty="0"/>
              <a:t>最右</a:t>
            </a:r>
            <a:r>
              <a:rPr kumimoji="1" lang="en-US" altLang="zh-CN" sz="3200" dirty="0"/>
              <a:t>(Right-most)</a:t>
            </a:r>
            <a:r>
              <a:rPr kumimoji="1" lang="zh-CN" altLang="en-US" sz="3200" dirty="0"/>
              <a:t>推导</a:t>
            </a:r>
            <a:r>
              <a:rPr kumimoji="1" lang="en-US" altLang="zh-CN" sz="3200" dirty="0"/>
              <a:t>——</a:t>
            </a:r>
            <a:r>
              <a:rPr kumimoji="1" lang="zh-CN" altLang="en-US" sz="3200" dirty="0"/>
              <a:t>最右分析</a:t>
            </a:r>
            <a:endParaRPr kumimoji="1" lang="zh-CN" altLang="en-US" sz="3200" dirty="0"/>
          </a:p>
          <a:p>
            <a:pPr lvl="2"/>
            <a:r>
              <a:rPr kumimoji="1" lang="zh-CN" altLang="en-US" sz="3200" dirty="0"/>
              <a:t>规范推导、规范句型</a:t>
            </a:r>
            <a:r>
              <a:rPr kumimoji="1" lang="en-US" altLang="zh-CN" sz="3200" dirty="0"/>
              <a:t>(</a:t>
            </a:r>
            <a:r>
              <a:rPr kumimoji="1" lang="zh-CN" altLang="en-US" sz="3200" dirty="0"/>
              <a:t>右句型</a:t>
            </a:r>
            <a:r>
              <a:rPr kumimoji="1" lang="en-US" altLang="zh-CN" sz="3200" dirty="0"/>
              <a:t>)</a:t>
            </a:r>
            <a:endParaRPr kumimoji="1" lang="zh-CN" altLang="en-US" sz="3200" dirty="0"/>
          </a:p>
          <a:p>
            <a:pPr lvl="2"/>
            <a:r>
              <a:rPr kumimoji="1" lang="zh-CN" altLang="en-US" sz="3200" dirty="0"/>
              <a:t>最右推导对应最左归约</a:t>
            </a:r>
            <a:r>
              <a:rPr kumimoji="1" lang="en-US" altLang="zh-CN" sz="3200" dirty="0"/>
              <a:t>(</a:t>
            </a:r>
            <a:r>
              <a:rPr kumimoji="1" lang="zh-CN" altLang="en-US" sz="3200" dirty="0"/>
              <a:t>规范归约</a:t>
            </a:r>
            <a:r>
              <a:rPr kumimoji="1" lang="en-US" altLang="zh-CN" sz="3200" dirty="0"/>
              <a:t>)</a:t>
            </a:r>
            <a:endParaRPr kumimoji="1" lang="zh-CN" altLang="en-US" sz="3200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第二章 文法与语言</a:t>
            </a:r>
            <a:endParaRPr kumimoji="1"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主题6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rtlCol="0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anose="020B060203050402020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anose="020B060203050402020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compiler</Template>
  <TotalTime>0</TotalTime>
  <Words>6375</Words>
  <Application>WPS 演示</Application>
  <PresentationFormat>宽屏</PresentationFormat>
  <Paragraphs>1213</Paragraphs>
  <Slides>44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65" baseType="lpstr">
      <vt:lpstr>Arial</vt:lpstr>
      <vt:lpstr>宋体</vt:lpstr>
      <vt:lpstr>Wingdings</vt:lpstr>
      <vt:lpstr>Lucida Sans</vt:lpstr>
      <vt:lpstr>MS PGothic</vt:lpstr>
      <vt:lpstr>Times New Roman</vt:lpstr>
      <vt:lpstr>华文新魏</vt:lpstr>
      <vt:lpstr>Times</vt:lpstr>
      <vt:lpstr>Tahoma</vt:lpstr>
      <vt:lpstr>Consolas</vt:lpstr>
      <vt:lpstr>Comic Sans MS</vt:lpstr>
      <vt:lpstr>楷体_GB2312</vt:lpstr>
      <vt:lpstr>新宋体</vt:lpstr>
      <vt:lpstr>Symbol</vt:lpstr>
      <vt:lpstr>Monotype Sorts</vt:lpstr>
      <vt:lpstr>Wingdings</vt:lpstr>
      <vt:lpstr>微软雅黑</vt:lpstr>
      <vt:lpstr>Calibri</vt:lpstr>
      <vt:lpstr>Arial Unicode MS</vt:lpstr>
      <vt:lpstr>楷体_GB2312</vt:lpstr>
      <vt:lpstr>主题6</vt:lpstr>
      <vt:lpstr>编译原理 Principle of Compiler 2018-2019第1学期</vt:lpstr>
      <vt:lpstr>课程总结</vt:lpstr>
      <vt:lpstr>考试相关</vt:lpstr>
      <vt:lpstr>第一章 编译概述</vt:lpstr>
      <vt:lpstr>第一章 编译概述</vt:lpstr>
      <vt:lpstr>第一章 编译概述</vt:lpstr>
      <vt:lpstr>第二章 文法与语言</vt:lpstr>
      <vt:lpstr>第二章 文法与语言</vt:lpstr>
      <vt:lpstr>第二章 文法与语言</vt:lpstr>
      <vt:lpstr>第二章 文法与语言</vt:lpstr>
      <vt:lpstr>第二章 文法与语言</vt:lpstr>
      <vt:lpstr>第二章 文法与语言</vt:lpstr>
      <vt:lpstr>第二章 文法与语言</vt:lpstr>
      <vt:lpstr>第三章 词法分析</vt:lpstr>
      <vt:lpstr>第三章 词法分析</vt:lpstr>
      <vt:lpstr>第四章 语法分析</vt:lpstr>
      <vt:lpstr>第四章 语法分析</vt:lpstr>
      <vt:lpstr>第四章 语法分析</vt:lpstr>
      <vt:lpstr>第四章 语法分析</vt:lpstr>
      <vt:lpstr>第四章 语法分析</vt:lpstr>
      <vt:lpstr>第四章 语法分析</vt:lpstr>
      <vt:lpstr>第四章 语法分析</vt:lpstr>
      <vt:lpstr>第四章 语法分析</vt:lpstr>
      <vt:lpstr>第四章 语法分析</vt:lpstr>
      <vt:lpstr>第四章 语法分析</vt:lpstr>
      <vt:lpstr>PowerPoint 演示文稿</vt:lpstr>
      <vt:lpstr>第四章 语法分析</vt:lpstr>
      <vt:lpstr>第四章 语法分析</vt:lpstr>
      <vt:lpstr>PowerPoint 演示文稿</vt:lpstr>
      <vt:lpstr>第五章 语法制导翻译</vt:lpstr>
      <vt:lpstr>第五章 语法制导翻译</vt:lpstr>
      <vt:lpstr>第五章 语法制导翻译</vt:lpstr>
      <vt:lpstr>第五章 语法制导翻译</vt:lpstr>
      <vt:lpstr>第五章 语法制导翻译</vt:lpstr>
      <vt:lpstr>第六章 语义分析与中间代码生成</vt:lpstr>
      <vt:lpstr>第九章 代码优化</vt:lpstr>
      <vt:lpstr>第七章 运行时刻的环境组织</vt:lpstr>
      <vt:lpstr>第七章 运行时刻的环境组织</vt:lpstr>
      <vt:lpstr>第七章 运行时刻的环境组织</vt:lpstr>
      <vt:lpstr>第七章 运行时刻的环境组织</vt:lpstr>
      <vt:lpstr>第七章 运行时刻的环境组织</vt:lpstr>
      <vt:lpstr>第七章 运行时刻的环境组织</vt:lpstr>
      <vt:lpstr>第八章 代码生成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 Principle of Compiler 2017-2018第1学期</dc:title>
  <dc:creator>xiaoxi.huang@qq.com</dc:creator>
  <cp:lastModifiedBy>阿普</cp:lastModifiedBy>
  <cp:revision>80</cp:revision>
  <cp:lastPrinted>2012-03-05T01:42:00Z</cp:lastPrinted>
  <dcterms:created xsi:type="dcterms:W3CDTF">2018-01-08T03:02:00Z</dcterms:created>
  <dcterms:modified xsi:type="dcterms:W3CDTF">2021-05-28T02:45:46Z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52C3E46E6BD1426490DAECF41CCE6354</vt:lpwstr>
  </property>
</Properties>
</file>