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384" r:id="rId3"/>
    <p:sldId id="616" r:id="rId5"/>
    <p:sldId id="617" r:id="rId6"/>
    <p:sldId id="618" r:id="rId7"/>
    <p:sldId id="622" r:id="rId8"/>
    <p:sldId id="623" r:id="rId9"/>
    <p:sldId id="624" r:id="rId10"/>
    <p:sldId id="620" r:id="rId11"/>
    <p:sldId id="621" r:id="rId12"/>
    <p:sldId id="424" r:id="rId13"/>
    <p:sldId id="427" r:id="rId14"/>
    <p:sldId id="419" r:id="rId15"/>
    <p:sldId id="521" r:id="rId16"/>
    <p:sldId id="416" r:id="rId17"/>
    <p:sldId id="432" r:id="rId18"/>
    <p:sldId id="514" r:id="rId19"/>
    <p:sldId id="471" r:id="rId20"/>
    <p:sldId id="434" r:id="rId21"/>
    <p:sldId id="435" r:id="rId22"/>
    <p:sldId id="437" r:id="rId23"/>
    <p:sldId id="51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516" r:id="rId44"/>
    <p:sldId id="517" r:id="rId45"/>
    <p:sldId id="458" r:id="rId46"/>
    <p:sldId id="459" r:id="rId47"/>
    <p:sldId id="460" r:id="rId48"/>
    <p:sldId id="519" r:id="rId49"/>
    <p:sldId id="520" r:id="rId50"/>
    <p:sldId id="518" r:id="rId51"/>
    <p:sldId id="461" r:id="rId52"/>
    <p:sldId id="462" r:id="rId53"/>
    <p:sldId id="470" r:id="rId54"/>
    <p:sldId id="475" r:id="rId55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000099"/>
    <a:srgbClr val="FFFF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7" autoAdjust="0"/>
    <p:restoredTop sz="87868" autoAdjust="0"/>
  </p:normalViewPr>
  <p:slideViewPr>
    <p:cSldViewPr>
      <p:cViewPr varScale="1">
        <p:scale>
          <a:sx n="82" d="100"/>
          <a:sy n="82" d="100"/>
        </p:scale>
        <p:origin x="928" y="168"/>
      </p:cViewPr>
      <p:guideLst>
        <p:guide orient="horz" pos="2197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3010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35159"/>
            <a:ext cx="3429000" cy="34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838200"/>
            <a:ext cx="5549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758055" y="6356350"/>
            <a:ext cx="2372995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2508"/>
            <a:ext cx="110998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9284647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09605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emf"/><Relationship Id="rId24" Type="http://schemas.microsoft.com/office/2007/relationships/hdphoto" Target="../media/image6.wdp"/><Relationship Id="rId23" Type="http://schemas.openxmlformats.org/officeDocument/2006/relationships/image" Target="../media/image5.png"/><Relationship Id="rId22" Type="http://schemas.microsoft.com/office/2007/relationships/hdphoto" Target="../media/image4.wdp"/><Relationship Id="rId21" Type="http://schemas.openxmlformats.org/officeDocument/2006/relationships/image" Target="../media/image3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6164" y="44624"/>
            <a:ext cx="10342836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ooc1.chaoxing.com/course/205911579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324600" y="533400"/>
            <a:ext cx="4953000" cy="1731963"/>
          </a:xfrm>
        </p:spPr>
        <p:txBody>
          <a:bodyPr/>
          <a:lstStyle/>
          <a:p>
            <a:r>
              <a:rPr lang="zh-CN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2020-2021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001000" y="2590800"/>
            <a:ext cx="3886201" cy="1524000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章 编译器概述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algn="r"/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838200"/>
            <a:ext cx="11379200" cy="313309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课程主要内容— 编译器构造的原理、技术和实践：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编译的基本理论，形式文法与形式语言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编译器实现的技术（和算法）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词法分析器、语法分析器、语法制导翻译、代码优化等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编程实现几个小项目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33400" y="4851400"/>
            <a:ext cx="11379200" cy="1337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accent4"/>
                </a:solidFill>
                <a:effectLst/>
              </a:rPr>
              <a:t>*** </a:t>
            </a:r>
            <a:r>
              <a:rPr lang="zh-CN" altLang="en-US" dirty="0">
                <a:solidFill>
                  <a:schemeClr val="accent4"/>
                </a:solidFill>
                <a:effectLst/>
              </a:rPr>
              <a:t>课程性质：原理性课程，理论与实践相结合</a:t>
            </a:r>
            <a:endParaRPr lang="zh-CN" altLang="en-US" dirty="0">
              <a:solidFill>
                <a:schemeClr val="accent4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ym typeface="+mn-ea"/>
              </a:rPr>
              <a:t>*** </a:t>
            </a:r>
            <a:r>
              <a:rPr lang="zh-CN" altLang="en-US" dirty="0">
                <a:sym typeface="+mn-ea"/>
              </a:rPr>
              <a:t>编译器是成功将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理论应用到实际问题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范例</a:t>
            </a:r>
            <a:endParaRPr lang="zh-CN" altLang="en-US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dirty="0"/>
              <a:t>培养学生具备计算机学科通用的问题求解和系统设计能力，使得学生在计算机专业领域内“具备持续竞争力”</a:t>
            </a:r>
            <a:endParaRPr lang="zh-CN" altLang="en-US" dirty="0"/>
          </a:p>
          <a:p>
            <a:pPr lvl="4">
              <a:lnSpc>
                <a:spcPct val="150000"/>
              </a:lnSpc>
            </a:pPr>
            <a:r>
              <a:rPr sz="2800" dirty="0">
                <a:solidFill>
                  <a:srgbClr val="0000CC"/>
                </a:solidFill>
              </a:rPr>
              <a:t>问题抽象与形式化描述</a:t>
            </a:r>
            <a:endParaRPr sz="2800" dirty="0">
              <a:solidFill>
                <a:srgbClr val="0000CC"/>
              </a:solidFill>
            </a:endParaRPr>
          </a:p>
          <a:p>
            <a:pPr lvl="4">
              <a:lnSpc>
                <a:spcPct val="150000"/>
              </a:lnSpc>
            </a:pPr>
            <a:r>
              <a:rPr sz="2800" dirty="0">
                <a:solidFill>
                  <a:srgbClr val="0000CC"/>
                </a:solidFill>
              </a:rPr>
              <a:t>复杂问题算法分析与设计</a:t>
            </a:r>
            <a:endParaRPr sz="2800" dirty="0">
              <a:solidFill>
                <a:srgbClr val="0000CC"/>
              </a:solidFill>
            </a:endParaRPr>
          </a:p>
          <a:p>
            <a:pPr lvl="4">
              <a:lnSpc>
                <a:spcPct val="150000"/>
              </a:lnSpc>
            </a:pPr>
            <a:r>
              <a:rPr sz="2800" dirty="0">
                <a:solidFill>
                  <a:srgbClr val="0000CC"/>
                </a:solidFill>
              </a:rPr>
              <a:t>自顶向下逐步求精</a:t>
            </a:r>
            <a:endParaRPr sz="2800" dirty="0">
              <a:solidFill>
                <a:srgbClr val="0000CC"/>
              </a:solidFill>
            </a:endParaRPr>
          </a:p>
          <a:p>
            <a:pPr lvl="4">
              <a:lnSpc>
                <a:spcPct val="150000"/>
              </a:lnSpc>
            </a:pPr>
            <a:r>
              <a:rPr sz="2800" dirty="0">
                <a:solidFill>
                  <a:srgbClr val="0000CC"/>
                </a:solidFill>
              </a:rPr>
              <a:t>自底向上分步求解</a:t>
            </a:r>
            <a:endParaRPr sz="2800" dirty="0">
              <a:solidFill>
                <a:srgbClr val="0000CC"/>
              </a:solidFill>
            </a:endParaRPr>
          </a:p>
          <a:p>
            <a:pPr lvl="4">
              <a:lnSpc>
                <a:spcPct val="150000"/>
              </a:lnSpc>
            </a:pPr>
            <a:r>
              <a:rPr sz="2800" dirty="0">
                <a:solidFill>
                  <a:srgbClr val="0000CC"/>
                </a:solidFill>
              </a:rPr>
              <a:t>软硬件协同设计等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课程意义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编译理论  </a:t>
            </a:r>
            <a:r>
              <a:rPr lang="zh-CN" altLang="en-US" sz="2800" dirty="0"/>
              <a:t>的许多思想和技术可用于</a:t>
            </a:r>
            <a:r>
              <a:rPr lang="zh-CN" altLang="en-US" sz="2800" b="1" dirty="0">
                <a:solidFill>
                  <a:srgbClr val="0000FF"/>
                </a:solidFill>
              </a:rPr>
              <a:t>一般软件的设计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5705" y="2481120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有限状态技术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3596591" y="1881036"/>
            <a:ext cx="457200" cy="1570991"/>
          </a:xfrm>
          <a:prstGeom prst="leftBrace">
            <a:avLst>
              <a:gd name="adj1" fmla="val 59127"/>
              <a:gd name="adj2" fmla="val 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29990" y="1589392"/>
            <a:ext cx="3413810" cy="95410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文本编辑软件，</a:t>
            </a:r>
            <a:r>
              <a:rPr lang="en-US" altLang="zh-CN" sz="28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LaTeX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29991" y="2590800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信息检索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04591" y="3200400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模式识别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45705" y="4317203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语法制导翻译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45705" y="3626939"/>
            <a:ext cx="2438400" cy="46166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上下文无关文法</a:t>
            </a:r>
            <a:endParaRPr lang="zh-CN" altLang="en-US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 bwMode="auto">
          <a:xfrm>
            <a:off x="3672791" y="3707603"/>
            <a:ext cx="304800" cy="1145232"/>
          </a:xfrm>
          <a:prstGeom prst="rightBrace">
            <a:avLst>
              <a:gd name="adj1" fmla="val 4914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053790" y="3803167"/>
            <a:ext cx="3490010" cy="95410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语言文本分析处理程序：机器翻译系统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045705" y="5280500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代码优化技术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3647391" y="5005235"/>
            <a:ext cx="330200" cy="1073750"/>
          </a:xfrm>
          <a:prstGeom prst="leftBrace">
            <a:avLst>
              <a:gd name="adj1" fmla="val 59127"/>
              <a:gd name="adj2" fmla="val 50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53791" y="4840423"/>
            <a:ext cx="24384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校验程序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999362" y="5583973"/>
            <a:ext cx="5236029" cy="5232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由非结构化到结构化的程序转换</a:t>
            </a:r>
            <a:endParaRPr lang="zh-CN" altLang="en-US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5810" y="1004807"/>
            <a:ext cx="4038600" cy="5365576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1966 Alan Perlis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1972 </a:t>
            </a:r>
            <a:r>
              <a:rPr lang="en-US" altLang="zh-CN" sz="28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Edsger</a:t>
            </a:r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Dijkstra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1974 Donald Knuth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1976 Michael Rabin and Dana Scott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1977 John Backus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1978 Bob Floyd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1979 Ken Iverson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1980 Tony Hoare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与编译器技术相关的图灵奖获得者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6096000" y="1004808"/>
            <a:ext cx="4038600" cy="478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1984 </a:t>
            </a:r>
            <a:r>
              <a:rPr lang="en-US" altLang="zh-CN" sz="28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Niklaus</a:t>
            </a:r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Wirth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1987 John </a:t>
            </a:r>
            <a:r>
              <a:rPr lang="en-US" altLang="zh-CN" sz="28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Cocke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1991 Robin Milner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2001 Ole-Johan Dahl and Kristen </a:t>
            </a:r>
            <a:r>
              <a:rPr lang="en-US" altLang="zh-CN" sz="28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Nygaard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2003 Alan Kay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2005 Peter </a:t>
            </a:r>
            <a:r>
              <a:rPr lang="en-US" altLang="zh-CN" sz="28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Naur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2006 Fran Allen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2008 Barbara </a:t>
            </a:r>
            <a:r>
              <a:rPr lang="en-US" altLang="zh-CN" sz="28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Liskov</a:t>
            </a:r>
            <a:endParaRPr lang="en-US" altLang="zh-CN" sz="28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前导课程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—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高级语言程序设计、离散数学、数据结构和汇编语言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PASCAL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图论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各种数据结构及实现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汇编语言代码格式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上课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准时到，认真听，注意记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课后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认真完成作业、实验、观看网上课程视频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如何学习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什么是编译程序？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025769"/>
            <a:ext cx="3886200" cy="57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Rectangle 3"/>
          <p:cNvSpPr>
            <a:spLocks noGrp="1"/>
          </p:cNvSpPr>
          <p:nvPr>
            <p:ph idx="1"/>
          </p:nvPr>
        </p:nvSpPr>
        <p:spPr>
          <a:xfrm>
            <a:off x="228600" y="1043305"/>
            <a:ext cx="7519035" cy="482409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程序设计语言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CC00CC"/>
                </a:solidFill>
              </a:rPr>
              <a:t>低级语言</a:t>
            </a:r>
            <a:endParaRPr lang="en-US" altLang="zh-CN" dirty="0">
              <a:solidFill>
                <a:srgbClr val="CC00CC"/>
              </a:solidFill>
            </a:endParaRPr>
          </a:p>
          <a:p>
            <a:pPr lvl="2" eaLnBrk="1" hangingPunct="1"/>
            <a:r>
              <a:rPr lang="zh-CN" altLang="en-US" dirty="0"/>
              <a:t>机器语言、汇编语言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特点：与特定的机器有关，效率高，但使用复杂、繁琐、费时、易出错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CC00CC"/>
                </a:solidFill>
              </a:rPr>
              <a:t>高级语言</a:t>
            </a:r>
            <a:endParaRPr lang="zh-CN" altLang="en-US" dirty="0">
              <a:solidFill>
                <a:srgbClr val="CC00CC"/>
              </a:solidFill>
            </a:endParaRPr>
          </a:p>
          <a:p>
            <a:pPr lvl="2" eaLnBrk="1" hangingPunct="1"/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C </a:t>
            </a:r>
            <a:r>
              <a:rPr lang="zh-CN" altLang="en-US" dirty="0"/>
              <a:t>、</a:t>
            </a:r>
            <a:r>
              <a:rPr lang="en-US" altLang="zh-CN" dirty="0"/>
              <a:t>java </a:t>
            </a:r>
            <a:r>
              <a:rPr lang="zh-CN" altLang="en-US" dirty="0"/>
              <a:t>语言等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特点：不依赖具体机器，移植性好、对用户要求低、易使用、易维护等。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8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charRg st="8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什么是编译程序？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7200" y="1204913"/>
            <a:ext cx="8401050" cy="9921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编译程序是现代计算机系统的基本组成部分：</a:t>
            </a:r>
            <a:endParaRPr lang="zh-CN" altLang="en-US" dirty="0"/>
          </a:p>
        </p:txBody>
      </p:sp>
      <p:sp>
        <p:nvSpPr>
          <p:cNvPr id="107524" name="Oval 4"/>
          <p:cNvSpPr/>
          <p:nvPr/>
        </p:nvSpPr>
        <p:spPr>
          <a:xfrm>
            <a:off x="3876675" y="2324100"/>
            <a:ext cx="4267200" cy="2590800"/>
          </a:xfrm>
          <a:prstGeom prst="ellipse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07525" name="Oval 5"/>
          <p:cNvSpPr/>
          <p:nvPr/>
        </p:nvSpPr>
        <p:spPr>
          <a:xfrm>
            <a:off x="4333875" y="3086100"/>
            <a:ext cx="3429000" cy="1676400"/>
          </a:xfrm>
          <a:prstGeom prst="ellipse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07526" name="Oval 6"/>
          <p:cNvSpPr/>
          <p:nvPr/>
        </p:nvSpPr>
        <p:spPr>
          <a:xfrm>
            <a:off x="5095875" y="3848100"/>
            <a:ext cx="2133600" cy="838200"/>
          </a:xfrm>
          <a:prstGeom prst="ellipse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07527" name="Text Box 7"/>
          <p:cNvSpPr txBox="1"/>
          <p:nvPr/>
        </p:nvSpPr>
        <p:spPr>
          <a:xfrm>
            <a:off x="5380038" y="3238500"/>
            <a:ext cx="1447800" cy="485775"/>
          </a:xfrm>
          <a:prstGeom prst="rect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528" name="Text Box 8"/>
          <p:cNvSpPr txBox="1"/>
          <p:nvPr/>
        </p:nvSpPr>
        <p:spPr>
          <a:xfrm>
            <a:off x="5324475" y="2511425"/>
            <a:ext cx="1576388" cy="485775"/>
          </a:xfrm>
          <a:prstGeom prst="rect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529" name="Text Box 9"/>
          <p:cNvSpPr txBox="1"/>
          <p:nvPr/>
        </p:nvSpPr>
        <p:spPr>
          <a:xfrm>
            <a:off x="5705475" y="4076700"/>
            <a:ext cx="914400" cy="485775"/>
          </a:xfrm>
          <a:prstGeom prst="rect">
            <a:avLst/>
          </a:prstGeom>
          <a:solidFill>
            <a:srgbClr val="CC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裸机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530" name="Text Box 10"/>
          <p:cNvSpPr txBox="1"/>
          <p:nvPr/>
        </p:nvSpPr>
        <p:spPr>
          <a:xfrm>
            <a:off x="4884738" y="5132388"/>
            <a:ext cx="2089150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b">
            <a:spAutoFit/>
          </a:bodyPr>
          <a:p>
            <a:pPr algn="ctr" fontAlgn="ctr">
              <a:spcBef>
                <a:spcPct val="50000"/>
              </a:spcBef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bldLvl="0" animBg="1"/>
      <p:bldP spid="107525" grpId="0" bldLvl="0" animBg="1"/>
      <p:bldP spid="107526" grpId="0" bldLvl="0" animBg="1"/>
      <p:bldP spid="107527" grpId="0" bldLvl="0" animBg="1"/>
      <p:bldP spid="107528" grpId="0" bldLvl="0" animBg="1"/>
      <p:bldP spid="107529" grpId="0" bldLvl="0" animBg="1"/>
      <p:bldP spid="10753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5766435" cy="38881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从功能上看，一个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编译程序</a:t>
            </a:r>
            <a:r>
              <a:rPr lang="zh-CN" altLang="en-US" dirty="0"/>
              <a:t>就是一个</a:t>
            </a:r>
            <a:r>
              <a:rPr lang="zh-CN" altLang="en-US" dirty="0">
                <a:solidFill>
                  <a:srgbClr val="C00000"/>
                </a:solidFill>
              </a:rPr>
              <a:t>语言翻译程序</a:t>
            </a:r>
            <a:r>
              <a:rPr lang="zh-CN" altLang="en-US" dirty="0"/>
              <a:t>，它把一种语言</a:t>
            </a:r>
            <a:r>
              <a:rPr lang="en-US" altLang="zh-CN" dirty="0"/>
              <a:t>(</a:t>
            </a:r>
            <a:r>
              <a:rPr lang="zh-CN" altLang="en-US" dirty="0"/>
              <a:t>称作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源语言</a:t>
            </a:r>
            <a:r>
              <a:rPr lang="en-US" altLang="zh-CN" dirty="0"/>
              <a:t>)</a:t>
            </a:r>
            <a:r>
              <a:rPr lang="zh-CN" altLang="en-US" dirty="0"/>
              <a:t>书写的程序翻译成另一种语言</a:t>
            </a:r>
            <a:r>
              <a:rPr lang="en-US" altLang="zh-CN" dirty="0"/>
              <a:t>(</a:t>
            </a:r>
            <a:r>
              <a:rPr lang="zh-CN" altLang="en-US" dirty="0"/>
              <a:t>称作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目标语言</a:t>
            </a:r>
            <a:r>
              <a:rPr lang="en-US" altLang="zh-CN" dirty="0"/>
              <a:t>)</a:t>
            </a:r>
            <a:r>
              <a:rPr lang="zh-CN" altLang="en-US" dirty="0"/>
              <a:t>的等价的程序。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什么是编译程序？</a:t>
            </a:r>
            <a:endParaRPr lang="zh-CN" altLang="en-US" dirty="0"/>
          </a:p>
        </p:txBody>
      </p:sp>
      <p:grpSp>
        <p:nvGrpSpPr>
          <p:cNvPr id="1041" name="组合 1040"/>
          <p:cNvGrpSpPr/>
          <p:nvPr/>
        </p:nvGrpSpPr>
        <p:grpSpPr>
          <a:xfrm>
            <a:off x="7162800" y="990842"/>
            <a:ext cx="3682353" cy="5267903"/>
            <a:chOff x="4770569" y="1437697"/>
            <a:chExt cx="3682353" cy="5267903"/>
          </a:xfrm>
        </p:grpSpPr>
        <p:sp>
          <p:nvSpPr>
            <p:cNvPr id="5" name="TextBox 4"/>
            <p:cNvSpPr txBox="1"/>
            <p:nvPr/>
          </p:nvSpPr>
          <p:spPr>
            <a:xfrm>
              <a:off x="5633522" y="15348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4777082" y="2057400"/>
              <a:ext cx="1752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预处理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775372" y="3276600"/>
              <a:ext cx="1752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编译器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4775371" y="4495800"/>
              <a:ext cx="1752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汇编器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1740" y="5193268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可重定位的机器代码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4770569" y="5562600"/>
              <a:ext cx="17526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连接器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1" name="直接箭头连接符 10" title="源程序"/>
            <p:cNvCxnSpPr>
              <a:endCxn id="6" idx="0"/>
            </p:cNvCxnSpPr>
            <p:nvPr/>
          </p:nvCxnSpPr>
          <p:spPr bwMode="auto">
            <a:xfrm>
              <a:off x="5646869" y="1437697"/>
              <a:ext cx="6513" cy="61970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6" idx="2"/>
              <a:endCxn id="10" idx="0"/>
            </p:cNvCxnSpPr>
            <p:nvPr/>
          </p:nvCxnSpPr>
          <p:spPr bwMode="auto">
            <a:xfrm flipH="1">
              <a:off x="5651672" y="2667000"/>
              <a:ext cx="1710" cy="6096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5719417" y="27432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修改后的源程序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024" name="直接箭头连接符 1023"/>
            <p:cNvCxnSpPr>
              <a:stCxn id="10" idx="2"/>
              <a:endCxn id="12" idx="0"/>
            </p:cNvCxnSpPr>
            <p:nvPr/>
          </p:nvCxnSpPr>
          <p:spPr bwMode="auto">
            <a:xfrm flipH="1">
              <a:off x="5651671" y="3886200"/>
              <a:ext cx="1" cy="6096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745540" y="39725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汇编代码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031" name="直接箭头连接符 1030"/>
            <p:cNvCxnSpPr>
              <a:stCxn id="12" idx="2"/>
              <a:endCxn id="14" idx="0"/>
            </p:cNvCxnSpPr>
            <p:nvPr/>
          </p:nvCxnSpPr>
          <p:spPr bwMode="auto">
            <a:xfrm flipH="1">
              <a:off x="5646869" y="5105400"/>
              <a:ext cx="4802" cy="4572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36" name="直接箭头连接符 1035"/>
            <p:cNvCxnSpPr>
              <a:endCxn id="14" idx="3"/>
            </p:cNvCxnSpPr>
            <p:nvPr/>
          </p:nvCxnSpPr>
          <p:spPr bwMode="auto">
            <a:xfrm flipH="1">
              <a:off x="6523169" y="5867400"/>
              <a:ext cx="114492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6883262" y="552586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库文件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可重定位对象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038" name="直接箭头连接符 1037"/>
            <p:cNvCxnSpPr>
              <a:stCxn id="14" idx="2"/>
            </p:cNvCxnSpPr>
            <p:nvPr/>
          </p:nvCxnSpPr>
          <p:spPr bwMode="auto">
            <a:xfrm>
              <a:off x="5646869" y="6172200"/>
              <a:ext cx="0" cy="5334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5699879" y="6325382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目标机器代码</a:t>
              </a:r>
              <a:endPara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什么是编译程序？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057400" y="1973262"/>
            <a:ext cx="8388350" cy="2071764"/>
            <a:chOff x="533400" y="1524000"/>
            <a:chExt cx="8388350" cy="2071764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257550" y="1524000"/>
              <a:ext cx="2312988" cy="9144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/>
            <a:p>
              <a:pPr defTabSz="958850"/>
              <a:r>
                <a:rPr lang="zh-CN" altLang="en-US" sz="3200" dirty="0">
                  <a:ea typeface="华文新魏" panose="02010800040101010101" pitchFamily="2" charset="-122"/>
                </a:rPr>
                <a:t>编译器</a:t>
              </a:r>
              <a:endParaRPr lang="zh-CN" altLang="en-US" sz="3300" dirty="0">
                <a:ea typeface="华文新魏" panose="02010800040101010101" pitchFamily="2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33400" y="1652588"/>
              <a:ext cx="1403350" cy="543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91" tIns="47895" rIns="95791" bIns="47895">
              <a:spAutoFit/>
            </a:bodyPr>
            <a:lstStyle>
              <a:lvl1pPr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900" dirty="0">
                  <a:ea typeface="华文新魏" panose="02010800040101010101" pitchFamily="2" charset="-122"/>
                </a:rPr>
                <a:t>源程序</a:t>
              </a:r>
              <a:endParaRPr lang="zh-CN" altLang="en-US" sz="2900" dirty="0">
                <a:ea typeface="华文新魏" panose="02010800040101010101" pitchFamily="2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854200" y="1900238"/>
              <a:ext cx="1403350" cy="152400"/>
            </a:xfrm>
            <a:prstGeom prst="rightArrow">
              <a:avLst>
                <a:gd name="adj1" fmla="val 50000"/>
                <a:gd name="adj2" fmla="val 23020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5549900" y="1889125"/>
              <a:ext cx="1319213" cy="150813"/>
            </a:xfrm>
            <a:prstGeom prst="rightArrow">
              <a:avLst>
                <a:gd name="adj1" fmla="val 50000"/>
                <a:gd name="adj2" fmla="val 218684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942138" y="1660525"/>
              <a:ext cx="1979612" cy="543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91" tIns="47895" rIns="95791" bIns="47895">
              <a:spAutoFit/>
            </a:bodyPr>
            <a:lstStyle>
              <a:lvl1pPr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900" dirty="0">
                  <a:ea typeface="华文新魏" panose="02010800040101010101" pitchFamily="2" charset="-122"/>
                </a:rPr>
                <a:t>目标程序</a:t>
              </a:r>
              <a:endParaRPr lang="zh-CN" altLang="en-US" sz="2900" dirty="0">
                <a:ea typeface="华文新魏" panose="02010800040101010101" pitchFamily="2" charset="-122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330700" y="2443163"/>
              <a:ext cx="247650" cy="609600"/>
            </a:xfrm>
            <a:prstGeom prst="downArrow">
              <a:avLst>
                <a:gd name="adj1" fmla="val 50000"/>
                <a:gd name="adj2" fmla="val 615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557588" y="3052763"/>
              <a:ext cx="1727200" cy="543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91" tIns="47895" rIns="95791" bIns="47895">
              <a:spAutoFit/>
            </a:bodyPr>
            <a:lstStyle>
              <a:lvl1pPr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defTabSz="9588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defTabSz="958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900" dirty="0">
                  <a:ea typeface="华文新魏" panose="02010800040101010101" pitchFamily="2" charset="-122"/>
                </a:rPr>
                <a:t>错误信息</a:t>
              </a:r>
              <a:endParaRPr lang="zh-CN" altLang="en-US" sz="290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92266" y="4495800"/>
            <a:ext cx="6168973" cy="1066800"/>
            <a:chOff x="1268265" y="4495800"/>
            <a:chExt cx="6168973" cy="1066800"/>
          </a:xfrm>
        </p:grpSpPr>
        <p:sp>
          <p:nvSpPr>
            <p:cNvPr id="20" name="椭圆 19"/>
            <p:cNvSpPr/>
            <p:nvPr/>
          </p:nvSpPr>
          <p:spPr bwMode="auto">
            <a:xfrm>
              <a:off x="3159602" y="4495800"/>
              <a:ext cx="2386012" cy="1066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zh-CN" altLang="en-US" sz="32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目标程序</a:t>
              </a:r>
              <a:endPara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3" name="直接箭头连接符 22"/>
            <p:cNvCxnSpPr>
              <a:endCxn id="20" idx="2"/>
            </p:cNvCxnSpPr>
            <p:nvPr/>
          </p:nvCxnSpPr>
          <p:spPr bwMode="auto">
            <a:xfrm>
              <a:off x="2057400" y="5029200"/>
              <a:ext cx="1102202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直接箭头连接符 24"/>
            <p:cNvCxnSpPr>
              <a:stCxn id="20" idx="6"/>
            </p:cNvCxnSpPr>
            <p:nvPr/>
          </p:nvCxnSpPr>
          <p:spPr bwMode="auto">
            <a:xfrm>
              <a:off x="5545614" y="5029200"/>
              <a:ext cx="1102202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268265" y="47636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输入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37019" y="479836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686300"/>
          </a:xfr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汇编程序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/>
              <a:t>用于特定计算机上的汇编语言的翻译程序</a:t>
            </a:r>
            <a:endParaRPr lang="zh-CN" altLang="en-US" sz="3200" dirty="0"/>
          </a:p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编译程序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/>
              <a:t>将高级语言翻译成低级语言的翻译程序</a:t>
            </a:r>
            <a:endParaRPr lang="zh-CN" altLang="en-US" sz="3200" dirty="0"/>
          </a:p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解释程序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/>
              <a:t>将会话式语言翻译成目标指令的翻译程序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语言翻译程序的类别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学习形式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线下教学，“学习通”互动，线上预习</a:t>
            </a:r>
            <a:r>
              <a:rPr lang="en-US" altLang="zh-CN" dirty="0"/>
              <a:t>/</a:t>
            </a:r>
            <a:r>
              <a:rPr lang="zh-CN" altLang="en-US" dirty="0"/>
              <a:t>复习，点名用</a:t>
            </a:r>
            <a:r>
              <a:rPr lang="en-US" altLang="zh-CN" dirty="0"/>
              <a:t>“</a:t>
            </a:r>
            <a:r>
              <a:rPr lang="zh-CN" altLang="en-US" dirty="0"/>
              <a:t>上课啦</a:t>
            </a:r>
            <a:r>
              <a:rPr lang="en-US" altLang="zh-CN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课程资料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泛雅平台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https://mooc1.chaoxing.com/course/205911579.html</a:t>
            </a:r>
            <a:r>
              <a:rPr lang="en-US" altLang="zh-CN" dirty="0"/>
              <a:t>)</a:t>
            </a:r>
            <a:r>
              <a:rPr lang="zh-CN" altLang="en-US" dirty="0"/>
              <a:t>：课程内容逐步完善，每个老师将根据教学进度，逐步开放学习内容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QQ</a:t>
            </a:r>
            <a:r>
              <a:rPr lang="zh-CN" altLang="en-US" dirty="0"/>
              <a:t>群：每个老师都会给每班建立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编译程序 </a:t>
            </a:r>
            <a:r>
              <a:rPr lang="zh-CN" altLang="en-US" sz="2400" dirty="0"/>
              <a:t>将用户编写的高级语言程序（源程序）的全部语句全部翻译成机器语言程序，然后再执行机器语言程序。</a:t>
            </a:r>
            <a:endParaRPr lang="zh-CN" altLang="en-US" sz="2400" dirty="0"/>
          </a:p>
          <a:p>
            <a:pPr lvl="1"/>
            <a:r>
              <a:rPr lang="zh-CN" altLang="en-US" sz="2000" dirty="0"/>
              <a:t>特点：一次翻译多次执行。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编译和解释的区别</a:t>
            </a:r>
            <a:endParaRPr lang="zh-CN" altLang="en-US" dirty="0"/>
          </a:p>
        </p:txBody>
      </p:sp>
      <p:grpSp>
        <p:nvGrpSpPr>
          <p:cNvPr id="5" name="Group 13"/>
          <p:cNvGrpSpPr/>
          <p:nvPr/>
        </p:nvGrpSpPr>
        <p:grpSpPr bwMode="auto">
          <a:xfrm>
            <a:off x="3657600" y="1752600"/>
            <a:ext cx="6697662" cy="1295400"/>
            <a:chOff x="748" y="1253"/>
            <a:chExt cx="4219" cy="816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655" y="1797"/>
              <a:ext cx="862" cy="2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sz="20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编译程序</a:t>
              </a:r>
              <a:endPara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748" y="1803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</a:t>
              </a:r>
              <a:endPara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788" y="1797"/>
              <a:ext cx="817" cy="2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目标程序</a:t>
              </a:r>
              <a:endPara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150" y="1819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执行结果</a:t>
              </a:r>
              <a:endPara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044" y="1253"/>
              <a:ext cx="77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chemeClr val="hlink"/>
                </a:buClr>
              </a:pPr>
              <a:r>
                <a: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</a:t>
              </a:r>
              <a:endPara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517" y="1933"/>
              <a:ext cx="27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337" y="1933"/>
              <a:ext cx="31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605" y="1933"/>
              <a:ext cx="545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288" y="1525"/>
              <a:ext cx="0" cy="27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3"/>
          <p:cNvGrpSpPr/>
          <p:nvPr/>
        </p:nvGrpSpPr>
        <p:grpSpPr bwMode="auto">
          <a:xfrm>
            <a:off x="3946526" y="2217738"/>
            <a:ext cx="5329237" cy="1439863"/>
            <a:chOff x="1247" y="1480"/>
            <a:chExt cx="3357" cy="907"/>
          </a:xfrm>
        </p:grpSpPr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925" y="1480"/>
              <a:ext cx="0" cy="907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25"/>
            <p:cNvGrpSpPr/>
            <p:nvPr/>
          </p:nvGrpSpPr>
          <p:grpSpPr bwMode="auto">
            <a:xfrm>
              <a:off x="1247" y="2115"/>
              <a:ext cx="1633" cy="250"/>
              <a:chOff x="1247" y="2038"/>
              <a:chExt cx="1633" cy="250"/>
            </a:xfrm>
          </p:grpSpPr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1247" y="2160"/>
                <a:ext cx="1633" cy="0"/>
              </a:xfrm>
              <a:prstGeom prst="line">
                <a:avLst/>
              </a:prstGeom>
              <a:noFill/>
              <a:ln w="38100" cap="rnd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742" y="2038"/>
                <a:ext cx="756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kumimoji="0"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编译阶段</a:t>
                </a:r>
                <a:endParaRPr kumimoji="0"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8" name="Group 28"/>
            <p:cNvGrpSpPr/>
            <p:nvPr/>
          </p:nvGrpSpPr>
          <p:grpSpPr bwMode="auto">
            <a:xfrm>
              <a:off x="2971" y="2115"/>
              <a:ext cx="1633" cy="250"/>
              <a:chOff x="1247" y="2038"/>
              <a:chExt cx="1633" cy="250"/>
            </a:xfrm>
          </p:grpSpPr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1247" y="2160"/>
                <a:ext cx="1633" cy="0"/>
              </a:xfrm>
              <a:prstGeom prst="line">
                <a:avLst/>
              </a:prstGeom>
              <a:noFill/>
              <a:ln w="38100" cap="rnd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1742" y="2038"/>
                <a:ext cx="756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kumimoji="0"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运行阶段</a:t>
                </a:r>
                <a:endParaRPr kumimoji="0"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23" name="内容占位符 2"/>
          <p:cNvSpPr txBox="1"/>
          <p:nvPr/>
        </p:nvSpPr>
        <p:spPr bwMode="auto">
          <a:xfrm>
            <a:off x="406400" y="3733800"/>
            <a:ext cx="987901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S PGothic" panose="020B0600070205080204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sz="2400" kern="0" dirty="0">
                <a:solidFill>
                  <a:srgbClr val="C00000"/>
                </a:solidFill>
              </a:rPr>
              <a:t>解释程序 </a:t>
            </a:r>
            <a:r>
              <a:rPr lang="zh-CN" altLang="en-US" sz="2400" kern="0" dirty="0"/>
              <a:t>将源程序的一条语句翻译成机器语言程序，并立即执行，接着再翻译源程序的下一条语句并执行。</a:t>
            </a:r>
            <a:endParaRPr lang="zh-CN" altLang="en-US" sz="2400" kern="0" dirty="0"/>
          </a:p>
          <a:p>
            <a:pPr lvl="1"/>
            <a:r>
              <a:rPr lang="zh-CN" altLang="en-US" sz="2000" kern="0" dirty="0"/>
              <a:t>特点</a:t>
            </a:r>
            <a:r>
              <a:rPr lang="en-US" altLang="zh-CN" sz="2000" kern="0" dirty="0"/>
              <a:t>: </a:t>
            </a:r>
            <a:r>
              <a:rPr lang="zh-CN" altLang="en-US" sz="2000" kern="0" dirty="0"/>
              <a:t>能支持交互环境，翻译一次执行一次。可移植性好，易于查错，但速度慢</a:t>
            </a:r>
            <a:endParaRPr lang="zh-CN" altLang="en-US" sz="2000" kern="0" dirty="0"/>
          </a:p>
        </p:txBody>
      </p:sp>
      <p:grpSp>
        <p:nvGrpSpPr>
          <p:cNvPr id="24" name="Group 5"/>
          <p:cNvGrpSpPr/>
          <p:nvPr/>
        </p:nvGrpSpPr>
        <p:grpSpPr bwMode="auto">
          <a:xfrm>
            <a:off x="4038600" y="5121274"/>
            <a:ext cx="6049962" cy="935038"/>
            <a:chOff x="703" y="3203"/>
            <a:chExt cx="3811" cy="589"/>
          </a:xfrm>
        </p:grpSpPr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018" y="3294"/>
              <a:ext cx="908" cy="4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解释程序</a:t>
              </a:r>
              <a:endParaRPr lang="zh-CN" altLang="en-US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703" y="3203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源程序</a:t>
              </a:r>
              <a:endParaRPr lang="zh-CN" altLang="en-US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470" y="3369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 kern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执行结果</a:t>
              </a:r>
              <a:endParaRPr lang="zh-CN" altLang="en-US" b="1" ker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793" y="3475"/>
              <a:ext cx="590" cy="317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prstDash val="dash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defRPr/>
              </a:pPr>
              <a:r>
                <a:rPr lang="zh-CN" altLang="en-US" sz="1800" b="1" kern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数据</a:t>
              </a:r>
              <a:endParaRPr lang="zh-CN" altLang="en-US" sz="1800" b="1" ker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1429" y="3385"/>
              <a:ext cx="5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kern="0">
                <a:solidFill>
                  <a:srgbClr val="000000"/>
                </a:solidFill>
                <a:latin typeface="Times New Roman" panose="02020603050405020304" charset="0"/>
                <a:ea typeface="新宋体" panose="02010609030101010101" charset="-122"/>
                <a:cs typeface="+mn-cs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1429" y="3657"/>
              <a:ext cx="544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kern="0">
                <a:solidFill>
                  <a:srgbClr val="000000"/>
                </a:solidFill>
                <a:latin typeface="Times New Roman" panose="02020603050405020304" charset="0"/>
                <a:ea typeface="新宋体" panose="02010609030101010101" charset="-122"/>
                <a:cs typeface="+mn-cs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2925" y="3521"/>
              <a:ext cx="635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kern="0">
                <a:solidFill>
                  <a:srgbClr val="000000"/>
                </a:solidFill>
                <a:latin typeface="Times New Roman" panose="02020603050405020304" charset="0"/>
                <a:ea typeface="新宋体" panose="02010609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编译和解释的区别</a:t>
            </a:r>
            <a:endParaRPr lang="zh-CN" altLang="en-US" dirty="0"/>
          </a:p>
        </p:txBody>
      </p:sp>
      <p:sp>
        <p:nvSpPr>
          <p:cNvPr id="164866" name="Text Box 2"/>
          <p:cNvSpPr txBox="1"/>
          <p:nvPr/>
        </p:nvSpPr>
        <p:spPr>
          <a:xfrm>
            <a:off x="5359400" y="1684338"/>
            <a:ext cx="1098550" cy="366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生成代码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68" name="Rectangle 4"/>
          <p:cNvSpPr>
            <a:spLocks noGrp="1"/>
          </p:cNvSpPr>
          <p:nvPr>
            <p:ph idx="1"/>
          </p:nvPr>
        </p:nvSpPr>
        <p:spPr>
          <a:xfrm>
            <a:off x="412750" y="771525"/>
            <a:ext cx="8229600" cy="69691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64869" name="AutoShape 5"/>
          <p:cNvSpPr/>
          <p:nvPr/>
        </p:nvSpPr>
        <p:spPr>
          <a:xfrm>
            <a:off x="1470025" y="1539875"/>
            <a:ext cx="1441450" cy="251936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latin typeface="Tahoma" panose="020B0604030504040204" charset="0"/>
                <a:ea typeface="华文新魏" panose="02010800040101010101" pitchFamily="2" charset="-122"/>
              </a:rPr>
              <a:t>……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b:=2;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a:=b+2;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write a;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latin typeface="Tahoma" panose="020B0604030504040204" charset="0"/>
                <a:ea typeface="华文新魏" panose="02010800040101010101" pitchFamily="2" charset="-122"/>
              </a:rPr>
              <a:t>……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0" name="Line 6"/>
          <p:cNvSpPr/>
          <p:nvPr/>
        </p:nvSpPr>
        <p:spPr>
          <a:xfrm>
            <a:off x="2911475" y="3629025"/>
            <a:ext cx="10795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871" name="Text Box 7"/>
          <p:cNvSpPr txBox="1"/>
          <p:nvPr/>
        </p:nvSpPr>
        <p:spPr>
          <a:xfrm>
            <a:off x="3990975" y="1828800"/>
            <a:ext cx="1403350" cy="457200"/>
          </a:xfrm>
          <a:prstGeom prst="rect">
            <a:avLst/>
          </a:prstGeom>
          <a:solidFill>
            <a:srgbClr val="99CCFF"/>
          </a:solidFill>
          <a:ln w="38100">
            <a:noFill/>
          </a:ln>
        </p:spPr>
        <p:txBody>
          <a:bodyPr wrap="none" anchor="t">
            <a:spAutoFit/>
          </a:bodyPr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2" name="Text Box 8"/>
          <p:cNvSpPr txBox="1"/>
          <p:nvPr/>
        </p:nvSpPr>
        <p:spPr>
          <a:xfrm>
            <a:off x="3990975" y="3387725"/>
            <a:ext cx="1403350" cy="457200"/>
          </a:xfrm>
          <a:prstGeom prst="rect">
            <a:avLst/>
          </a:prstGeom>
          <a:solidFill>
            <a:srgbClr val="99CCFF"/>
          </a:solidFill>
          <a:ln w="38100">
            <a:noFill/>
          </a:ln>
        </p:spPr>
        <p:txBody>
          <a:bodyPr wrap="none" anchor="t">
            <a:spAutoFit/>
          </a:bodyPr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解释程序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3" name="Line 9"/>
          <p:cNvSpPr/>
          <p:nvPr/>
        </p:nvSpPr>
        <p:spPr>
          <a:xfrm>
            <a:off x="2911475" y="2044700"/>
            <a:ext cx="10795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874" name="Line 10"/>
          <p:cNvSpPr/>
          <p:nvPr/>
        </p:nvSpPr>
        <p:spPr>
          <a:xfrm>
            <a:off x="5430838" y="2044700"/>
            <a:ext cx="10795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875" name="Line 11"/>
          <p:cNvSpPr/>
          <p:nvPr/>
        </p:nvSpPr>
        <p:spPr>
          <a:xfrm>
            <a:off x="5430838" y="3629025"/>
            <a:ext cx="10795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876" name="AutoShape 12"/>
          <p:cNvSpPr/>
          <p:nvPr/>
        </p:nvSpPr>
        <p:spPr>
          <a:xfrm>
            <a:off x="6511925" y="820738"/>
            <a:ext cx="1944688" cy="208756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Tahoma" panose="020B0604030504040204" charset="0"/>
                <a:ea typeface="华文新魏" panose="02010800040101010101" pitchFamily="2" charset="-122"/>
              </a:rPr>
              <a:t>……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MOV   #2.0   R2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MOV   b         R1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ADD     R1       R2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MOV    R1       a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1800" dirty="0">
                <a:latin typeface="Tahoma" panose="020B0604030504040204" charset="0"/>
                <a:ea typeface="华文新魏" panose="02010800040101010101" pitchFamily="2" charset="-122"/>
              </a:rPr>
              <a:t>……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7" name="AutoShape 13"/>
          <p:cNvSpPr/>
          <p:nvPr/>
        </p:nvSpPr>
        <p:spPr>
          <a:xfrm>
            <a:off x="6511925" y="3124200"/>
            <a:ext cx="2016125" cy="108108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" tIns="0" rIns="18000" bIns="0" anchor="ctr"/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直接将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的值输出显示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8" name="Text Box 14"/>
          <p:cNvSpPr txBox="1"/>
          <p:nvPr/>
        </p:nvSpPr>
        <p:spPr>
          <a:xfrm>
            <a:off x="8670925" y="1677988"/>
            <a:ext cx="641350" cy="366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marL="342900" indent="-342900" algn="ctr"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879" name="Line 15"/>
          <p:cNvSpPr/>
          <p:nvPr/>
        </p:nvSpPr>
        <p:spPr>
          <a:xfrm>
            <a:off x="8455025" y="2044700"/>
            <a:ext cx="10795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880" name="Rectangle 16"/>
          <p:cNvSpPr/>
          <p:nvPr/>
        </p:nvSpPr>
        <p:spPr>
          <a:xfrm>
            <a:off x="1398588" y="4419600"/>
            <a:ext cx="8229600" cy="1728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共同点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都需进行词法、语法、语义分析。</a:t>
            </a:r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不同点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解释程序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速度慢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不生成目标代码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488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>
                                            <p:txEl>
                                              <p:charRg st="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4880">
                                            <p:txEl>
                                              <p:charRg st="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4880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8" grpId="0" build="p"/>
      <p:bldP spid="164869" grpId="0" bldLvl="0" animBg="1"/>
      <p:bldP spid="164871" grpId="0" bldLvl="0" animBg="1"/>
      <p:bldP spid="164872" grpId="0" bldLvl="0" animBg="1"/>
      <p:bldP spid="164876" grpId="0" bldLvl="0" animBg="1"/>
      <p:bldP spid="164877" grpId="0" bldLvl="0" animBg="1"/>
      <p:bldP spid="164878" grpId="0"/>
      <p:bldP spid="16488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3077" name="Picture 5" descr="C:\Users\Administrator\AppData\Roaming\Tencent\Users\15944196\QQ\WinTemp\RichOle\GB@7HDP@FI[MXLO0R8@%A(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51634"/>
            <a:ext cx="5448300" cy="64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3200400" y="1752600"/>
            <a:ext cx="1905000" cy="79232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lang="en-US" altLang="zh-CN" sz="2800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gcc</a:t>
            </a:r>
            <a:r>
              <a:rPr lang="en-US" altLang="zh-CN" sz="2800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Comic Sans MS" panose="030F0702030302020204" pitchFamily="66" charset="0"/>
                <a:ea typeface="华文新魏" panose="02010800040101010101" pitchFamily="2" charset="-122"/>
              </a:rPr>
              <a:t>编译</a:t>
            </a:r>
            <a:endParaRPr lang="zh-CN" altLang="en-US" sz="2800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4152900" y="4731657"/>
            <a:ext cx="1676400" cy="609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汇编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2814" y="35451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5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97918" y="4154403"/>
            <a:ext cx="1409700" cy="1676400"/>
            <a:chOff x="1219200" y="4191000"/>
            <a:chExt cx="1409700" cy="1676400"/>
          </a:xfrm>
        </p:grpSpPr>
        <p:sp>
          <p:nvSpPr>
            <p:cNvPr id="12" name="矩形 11"/>
            <p:cNvSpPr/>
            <p:nvPr/>
          </p:nvSpPr>
          <p:spPr bwMode="auto">
            <a:xfrm>
              <a:off x="1219200" y="4731657"/>
              <a:ext cx="1409700" cy="609600"/>
            </a:xfrm>
            <a:prstGeom prst="rect">
              <a:avLst/>
            </a:prstGeom>
            <a:noFill/>
            <a:ln w="31750" cap="flat" cmpd="sng" algn="ctr">
              <a:solidFill>
                <a:srgbClr val="0037E8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目标程序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924050" y="4191000"/>
              <a:ext cx="0" cy="54065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>
              <a:stCxn id="12" idx="2"/>
            </p:cNvCxnSpPr>
            <p:nvPr/>
          </p:nvCxnSpPr>
          <p:spPr bwMode="auto">
            <a:xfrm>
              <a:off x="1924050" y="5341257"/>
              <a:ext cx="0" cy="52614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2781696" y="5791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lt"/>
              </a:rPr>
              <a:t>6</a:t>
            </a:r>
            <a:endParaRPr lang="zh-CN" altLang="en-US" sz="36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830" y="1066470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(“%d”, &amp;x);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x=x+1;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("Value of x:%d\n",x);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/>
      <p:bldP spid="2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348540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</a:rPr>
              <a:t>传统看法</a:t>
            </a:r>
            <a:endParaRPr lang="en-US" altLang="zh-CN" dirty="0">
              <a:latin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</a:rPr>
              <a:t>编译器</a:t>
            </a:r>
            <a:r>
              <a:rPr lang="en-US" altLang="zh-CN" dirty="0">
                <a:latin typeface="Times New Roman" panose="02020603050405020304" charset="0"/>
              </a:rPr>
              <a:t>: </a:t>
            </a:r>
            <a:r>
              <a:rPr lang="zh-CN" altLang="en-US" dirty="0">
                <a:latin typeface="Times New Roman" panose="02020603050405020304" charset="0"/>
              </a:rPr>
              <a:t>一遍翻译，多遍运行</a:t>
            </a:r>
            <a:endParaRPr lang="en-US" altLang="zh-CN" dirty="0">
              <a:latin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</a:rPr>
              <a:t>解释器：一边翻译，一边运行</a:t>
            </a:r>
            <a:endParaRPr lang="en-US" altLang="zh-CN" dirty="0">
              <a:latin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</a:rPr>
              <a:t>但是</a:t>
            </a:r>
            <a:r>
              <a:rPr lang="en-US" altLang="zh-CN" dirty="0">
                <a:latin typeface="Times New Roman" panose="02020603050405020304" charset="0"/>
              </a:rPr>
              <a:t>Java</a:t>
            </a:r>
            <a:r>
              <a:rPr lang="zh-CN" altLang="en-US" dirty="0">
                <a:latin typeface="Times New Roman" panose="02020603050405020304" charset="0"/>
              </a:rPr>
              <a:t>出现之后，两者之间的界限开始模糊</a:t>
            </a:r>
            <a:endParaRPr lang="en-US" altLang="zh-CN" dirty="0">
              <a:latin typeface="Times New Roman" panose="02020603050405020304" charset="0"/>
            </a:endParaRPr>
          </a:p>
          <a:p>
            <a:pPr marL="536575" lvl="1" indent="-79375"/>
            <a:r>
              <a:rPr lang="zh-CN" altLang="en-US" dirty="0">
                <a:latin typeface="Times New Roman" panose="02020603050405020304" charset="0"/>
              </a:rPr>
              <a:t>先编译成</a:t>
            </a:r>
            <a:r>
              <a:rPr lang="en-US" altLang="zh-CN" dirty="0">
                <a:latin typeface="Times New Roman" panose="02020603050405020304" charset="0"/>
              </a:rPr>
              <a:t>Java </a:t>
            </a:r>
            <a:r>
              <a:rPr lang="en-US" altLang="zh-CN" dirty="0" err="1">
                <a:latin typeface="Times New Roman" panose="02020603050405020304" charset="0"/>
              </a:rPr>
              <a:t>bytecode</a:t>
            </a:r>
            <a:r>
              <a:rPr lang="en-US" altLang="zh-CN" dirty="0">
                <a:latin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</a:rPr>
              <a:t>字节码</a:t>
            </a:r>
            <a:r>
              <a:rPr lang="en-US" altLang="zh-CN" dirty="0">
                <a:latin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</a:rPr>
              <a:t>，再解释</a:t>
            </a:r>
            <a:r>
              <a:rPr lang="en-US" altLang="zh-CN" dirty="0">
                <a:latin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</a:rPr>
              <a:t>通过</a:t>
            </a:r>
            <a:r>
              <a:rPr lang="en-US" altLang="zh-CN" dirty="0">
                <a:latin typeface="Times New Roman" panose="02020603050405020304" charset="0"/>
              </a:rPr>
              <a:t>JVM)</a:t>
            </a:r>
            <a:endParaRPr lang="en-US" altLang="zh-CN" dirty="0">
              <a:latin typeface="Times New Roman" panose="02020603050405020304" charset="0"/>
            </a:endParaRPr>
          </a:p>
          <a:p>
            <a:pPr marL="536575" lvl="1" indent="-79375"/>
            <a:r>
              <a:rPr lang="zh-CN" altLang="en-US" dirty="0">
                <a:latin typeface="Times New Roman" panose="02020603050405020304" charset="0"/>
              </a:rPr>
              <a:t>即时编译</a:t>
            </a:r>
            <a:r>
              <a:rPr lang="en-US" altLang="zh-CN" dirty="0">
                <a:latin typeface="Times New Roman" panose="02020603050405020304" charset="0"/>
              </a:rPr>
              <a:t>(just-in-time compiling</a:t>
            </a:r>
            <a:r>
              <a:rPr lang="zh-CN" altLang="en-US" dirty="0">
                <a:latin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</a:rPr>
              <a:t>.NET</a:t>
            </a:r>
            <a:r>
              <a:rPr lang="zh-CN" altLang="en-US" dirty="0">
                <a:latin typeface="Times New Roman" panose="02020603050405020304" charset="0"/>
              </a:rPr>
              <a:t>平台也采用该策略</a:t>
            </a:r>
            <a:r>
              <a:rPr lang="en-US" altLang="zh-CN" dirty="0">
                <a:latin typeface="Times New Roman" panose="02020603050405020304" charset="0"/>
              </a:rPr>
              <a:t>)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编译与解释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81202" y="4724400"/>
            <a:ext cx="8834399" cy="1576918"/>
            <a:chOff x="164458" y="4832812"/>
            <a:chExt cx="8834399" cy="1576918"/>
          </a:xfrm>
        </p:grpSpPr>
        <p:sp>
          <p:nvSpPr>
            <p:cNvPr id="6" name="TextBox 5"/>
            <p:cNvSpPr txBox="1"/>
            <p:nvPr/>
          </p:nvSpPr>
          <p:spPr>
            <a:xfrm>
              <a:off x="164458" y="48328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562962" y="5105400"/>
              <a:ext cx="1866037" cy="5773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r>
                <a:rPr lang="en-US" altLang="zh-CN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JAVA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编译器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9" name="直接箭头连接符 8"/>
            <p:cNvCxnSpPr>
              <a:endCxn id="7" idx="1"/>
            </p:cNvCxnSpPr>
            <p:nvPr/>
          </p:nvCxnSpPr>
          <p:spPr bwMode="auto">
            <a:xfrm>
              <a:off x="718456" y="5394067"/>
              <a:ext cx="84450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sp>
          <p:nvSpPr>
            <p:cNvPr id="10" name="矩形 9"/>
            <p:cNvSpPr/>
            <p:nvPr/>
          </p:nvSpPr>
          <p:spPr bwMode="auto">
            <a:xfrm>
              <a:off x="5334000" y="5063643"/>
              <a:ext cx="1981200" cy="10323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JAVA</a:t>
              </a:r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虚拟机</a:t>
              </a:r>
              <a:endPara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  <a:p>
              <a:pPr algn="ctr"/>
              <a:r>
                <a:rPr lang="en-US" altLang="zh-CN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JVM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7" idx="3"/>
            </p:cNvCxnSpPr>
            <p:nvPr/>
          </p:nvCxnSpPr>
          <p:spPr bwMode="auto">
            <a:xfrm>
              <a:off x="3428999" y="5394067"/>
              <a:ext cx="190500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428999" y="5943600"/>
              <a:ext cx="190500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946266" y="594806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2377" y="485860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字节码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10" idx="3"/>
            </p:cNvCxnSpPr>
            <p:nvPr/>
          </p:nvCxnSpPr>
          <p:spPr bwMode="auto">
            <a:xfrm>
              <a:off x="7315200" y="5579821"/>
              <a:ext cx="168365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7617278" y="570617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1" y="995189"/>
            <a:ext cx="10058400" cy="609600"/>
          </a:xfrm>
        </p:spPr>
        <p:txBody>
          <a:bodyPr/>
          <a:lstStyle/>
          <a:p>
            <a:r>
              <a:rPr lang="zh-CN" altLang="en-US" dirty="0"/>
              <a:t>考察将英文句翻译成中文，需哪些步骤？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程序编译与自然语言翻译</a:t>
            </a:r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74826" y="2317751"/>
            <a:ext cx="3692525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ea typeface="华文新魏" panose="02010800040101010101" pitchFamily="2" charset="-122"/>
              </a:rPr>
              <a:t>识别出句子中的单词</a:t>
            </a:r>
            <a:endParaRPr lang="zh-CN" altLang="en-US" sz="2900" dirty="0"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74826" y="2820989"/>
            <a:ext cx="3979863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ea typeface="华文新魏" panose="02010800040101010101" pitchFamily="2" charset="-122"/>
              </a:rPr>
              <a:t>分析句子的语法结构</a:t>
            </a:r>
            <a:endParaRPr lang="zh-CN" altLang="en-US" sz="2900" dirty="0">
              <a:ea typeface="华文新魏" panose="0201080004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74826" y="3325814"/>
            <a:ext cx="5040313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ea typeface="华文新魏" panose="02010800040101010101" pitchFamily="2" charset="-122"/>
              </a:rPr>
              <a:t>根据句子的含义进行初步分析</a:t>
            </a:r>
            <a:endParaRPr lang="zh-CN" altLang="en-US" sz="2900" dirty="0">
              <a:ea typeface="华文新魏" panose="0201080004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5300" y="4478339"/>
            <a:ext cx="3035300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>
                <a:ea typeface="华文新魏" panose="02010800040101010101" pitchFamily="2" charset="-122"/>
              </a:rPr>
              <a:t>对译文进行修饰　</a:t>
            </a:r>
            <a:endParaRPr lang="zh-CN" altLang="en-US" sz="2900">
              <a:ea typeface="华文新魏" panose="0201080004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03389" y="5102226"/>
            <a:ext cx="3240087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ea typeface="华文新魏" panose="02010800040101010101" pitchFamily="2" charset="-122"/>
              </a:rPr>
              <a:t>写出最后的译文</a:t>
            </a:r>
            <a:endParaRPr lang="zh-CN" altLang="en-US" sz="2900" dirty="0">
              <a:ea typeface="华文新魏" panose="0201080004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80325" y="1597026"/>
            <a:ext cx="2725738" cy="60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3300" dirty="0">
                <a:solidFill>
                  <a:srgbClr val="006600"/>
                </a:solidFill>
                <a:ea typeface="华文新魏" panose="02010800040101010101" pitchFamily="2" charset="-122"/>
              </a:rPr>
              <a:t>编译程序</a:t>
            </a:r>
            <a:endParaRPr lang="zh-CN" altLang="en-US" sz="3300" dirty="0">
              <a:solidFill>
                <a:srgbClr val="006600"/>
              </a:solidFill>
              <a:ea typeface="华文新魏" panose="02010800040101010101" pitchFamily="2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700838" y="2389188"/>
            <a:ext cx="908050" cy="304800"/>
          </a:xfrm>
          <a:prstGeom prst="leftArrow">
            <a:avLst>
              <a:gd name="adj1" fmla="val 50000"/>
              <a:gd name="adj2" fmla="val 7447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870826" y="2246314"/>
            <a:ext cx="1897063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>
                <a:solidFill>
                  <a:srgbClr val="0000CC"/>
                </a:solidFill>
                <a:ea typeface="华文新魏" panose="02010800040101010101" pitchFamily="2" charset="-122"/>
              </a:rPr>
              <a:t>词法分析</a:t>
            </a:r>
            <a:endParaRPr lang="zh-CN" altLang="en-US" sz="290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920038" y="4478339"/>
            <a:ext cx="2063750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solidFill>
                  <a:srgbClr val="0000CC"/>
                </a:solidFill>
                <a:ea typeface="华文新魏" panose="02010800040101010101" pitchFamily="2" charset="-122"/>
              </a:rPr>
              <a:t>代码优化</a:t>
            </a:r>
            <a:endParaRPr lang="zh-CN" altLang="en-US" sz="2900" dirty="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861301" y="2820989"/>
            <a:ext cx="1979613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solidFill>
                  <a:srgbClr val="0000CC"/>
                </a:solidFill>
                <a:ea typeface="华文新魏" panose="02010800040101010101" pitchFamily="2" charset="-122"/>
              </a:rPr>
              <a:t>语法分析</a:t>
            </a:r>
            <a:endParaRPr lang="zh-CN" altLang="en-US" sz="2900" dirty="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896226" y="5099051"/>
            <a:ext cx="2447925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solidFill>
                  <a:srgbClr val="0000CC"/>
                </a:solidFill>
                <a:ea typeface="华文新魏" panose="02010800040101010101" pitchFamily="2" charset="-122"/>
              </a:rPr>
              <a:t>目标代码生成</a:t>
            </a:r>
            <a:endParaRPr lang="zh-CN" altLang="en-US" sz="2900" dirty="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700838" y="2894013"/>
            <a:ext cx="908050" cy="304800"/>
          </a:xfrm>
          <a:prstGeom prst="leftArrow">
            <a:avLst>
              <a:gd name="adj1" fmla="val 50000"/>
              <a:gd name="adj2" fmla="val 7447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700838" y="3397251"/>
            <a:ext cx="908050" cy="303213"/>
          </a:xfrm>
          <a:prstGeom prst="leftArrow">
            <a:avLst>
              <a:gd name="adj1" fmla="val 50000"/>
              <a:gd name="adj2" fmla="val 748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6700838" y="4603750"/>
            <a:ext cx="908050" cy="306388"/>
          </a:xfrm>
          <a:prstGeom prst="leftArrow">
            <a:avLst>
              <a:gd name="adj1" fmla="val 50000"/>
              <a:gd name="adj2" fmla="val 7409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00838" y="5197476"/>
            <a:ext cx="908050" cy="303213"/>
          </a:xfrm>
          <a:prstGeom prst="leftArrow">
            <a:avLst>
              <a:gd name="adj1" fmla="val 50000"/>
              <a:gd name="adj2" fmla="val 748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703389" y="1741488"/>
            <a:ext cx="5113337" cy="4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en-US" altLang="zh-CN" sz="2500" b="1" dirty="0">
                <a:solidFill>
                  <a:srgbClr val="CC3399"/>
                </a:solidFill>
                <a:ea typeface="华文新魏" panose="02010800040101010101" pitchFamily="2" charset="-122"/>
              </a:rPr>
              <a:t>The grey wolf will eat the goat.</a:t>
            </a:r>
            <a:endParaRPr lang="en-US" altLang="zh-CN" sz="2500" b="1" dirty="0">
              <a:solidFill>
                <a:srgbClr val="CC3399"/>
              </a:solidFill>
              <a:ea typeface="华文新魏" panose="02010800040101010101" pitchFamily="2" charset="-122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896225" y="3325814"/>
            <a:ext cx="1944688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>
                <a:solidFill>
                  <a:srgbClr val="0000CC"/>
                </a:solidFill>
                <a:ea typeface="华文新魏" panose="02010800040101010101" pitchFamily="2" charset="-122"/>
              </a:rPr>
              <a:t>语义分析</a:t>
            </a:r>
            <a:endParaRPr lang="zh-CN" altLang="en-US" sz="290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776414" y="3902076"/>
            <a:ext cx="3743325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ea typeface="华文新魏" panose="02010800040101010101" pitchFamily="2" charset="-122"/>
              </a:rPr>
              <a:t>形成句子的初步译文</a:t>
            </a:r>
            <a:endParaRPr lang="zh-CN" altLang="en-US" sz="2900" dirty="0">
              <a:ea typeface="华文新魏" panose="02010800040101010101" pitchFamily="2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896225" y="3902076"/>
            <a:ext cx="2560638" cy="5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defTabSz="9588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fontAlgn="b" hangingPunct="1">
              <a:spcBef>
                <a:spcPct val="50000"/>
              </a:spcBef>
            </a:pPr>
            <a:r>
              <a:rPr lang="zh-CN" altLang="en-US" sz="2900" dirty="0">
                <a:solidFill>
                  <a:srgbClr val="0000CC"/>
                </a:solidFill>
                <a:ea typeface="华文新魏" panose="02010800040101010101" pitchFamily="2" charset="-122"/>
              </a:rPr>
              <a:t>中间代码生成</a:t>
            </a:r>
            <a:endParaRPr lang="zh-CN" altLang="en-US" sz="2900" dirty="0">
              <a:solidFill>
                <a:srgbClr val="0000CC"/>
              </a:solidFill>
              <a:ea typeface="华文新魏" panose="02010800040101010101" pitchFamily="2" charset="-122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672263" y="4046538"/>
            <a:ext cx="908050" cy="303212"/>
          </a:xfrm>
          <a:prstGeom prst="leftArrow">
            <a:avLst>
              <a:gd name="adj1" fmla="val 50000"/>
              <a:gd name="adj2" fmla="val 748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nimBg="1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4114800" cy="464820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综合模型</a:t>
            </a:r>
            <a:endParaRPr lang="en-US" altLang="zh-CN" dirty="0"/>
          </a:p>
          <a:p>
            <a:endParaRPr lang="zh-CN" altLang="en-US" sz="2800" dirty="0"/>
          </a:p>
          <a:p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分析</a:t>
            </a:r>
            <a:r>
              <a:rPr lang="en-US" altLang="zh-CN" sz="2800" dirty="0"/>
              <a:t>:</a:t>
            </a:r>
            <a:r>
              <a:rPr lang="zh-CN" altLang="en-US" sz="2800" dirty="0"/>
              <a:t>分析源程序，生成源程序的中间表示</a:t>
            </a:r>
            <a:r>
              <a:rPr lang="en-US" altLang="zh-CN" sz="2800" dirty="0"/>
              <a:t>(</a:t>
            </a:r>
            <a:r>
              <a:rPr lang="zh-CN" altLang="en-US" sz="2800" dirty="0"/>
              <a:t>结构分析和语义分析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综合</a:t>
            </a:r>
            <a:r>
              <a:rPr lang="en-US" altLang="zh-CN" sz="2800" dirty="0"/>
              <a:t>:</a:t>
            </a:r>
            <a:r>
              <a:rPr lang="zh-CN" altLang="en-US" sz="2800" dirty="0"/>
              <a:t>将源程序的中间表示转换为目标代码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编译的逻辑过程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00688" y="1291145"/>
            <a:ext cx="1826141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词法分析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00688" y="2083307"/>
            <a:ext cx="1826141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语法分析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500688" y="2864357"/>
            <a:ext cx="1826141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语义分析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00688" y="4447095"/>
            <a:ext cx="1826141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代码优化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86400" y="5239257"/>
            <a:ext cx="2646878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目标代码生成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9245600" y="9286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源程序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9032875" y="16129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单词符号序列</a:t>
            </a:r>
            <a:endParaRPr lang="zh-CN" altLang="en-US" b="1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9174162" y="31003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带语义的树</a:t>
            </a:r>
            <a:endParaRPr lang="zh-CN" altLang="en-US" b="1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9101137" y="23336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语法分析树</a:t>
            </a:r>
            <a:endParaRPr lang="zh-CN" altLang="en-US" b="1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9104312" y="55626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目标程序代码</a:t>
            </a:r>
            <a:endParaRPr lang="zh-CN" altLang="en-US" b="1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442325" y="47450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中间代码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优化后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7373938" y="1181101"/>
            <a:ext cx="1871663" cy="2889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H="1">
            <a:off x="7373937" y="2046289"/>
            <a:ext cx="1727200" cy="287337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7445375" y="2765425"/>
            <a:ext cx="1655762" cy="2159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flipH="1">
            <a:off x="8166100" y="3486151"/>
            <a:ext cx="1079500" cy="360363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8237537" y="5129214"/>
            <a:ext cx="431800" cy="217487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>
            <a:off x="8166100" y="5562601"/>
            <a:ext cx="1079500" cy="227013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7445375" y="4781550"/>
            <a:ext cx="1079500" cy="20478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7445375" y="3125788"/>
            <a:ext cx="1871662" cy="2159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7373938" y="2478089"/>
            <a:ext cx="1800225" cy="71437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7373938" y="1685926"/>
            <a:ext cx="1800225" cy="144463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500687" y="3667632"/>
            <a:ext cx="2646878" cy="584775"/>
          </a:xfrm>
          <a:prstGeom prst="rect">
            <a:avLst/>
          </a:prstGeom>
          <a:solidFill>
            <a:srgbClr val="0066FF"/>
          </a:solidFill>
          <a:ln w="57150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8237537" y="3989388"/>
            <a:ext cx="1079500" cy="144462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9245600" y="3989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新宋体" panose="02010609030101010101" charset="-122"/>
                <a:ea typeface="华文新魏" panose="02010800040101010101" pitchFamily="2" charset="-122"/>
              </a:rPr>
              <a:t>中间代码</a:t>
            </a:r>
            <a:endParaRPr lang="zh-CN" altLang="en-US" b="1">
              <a:solidFill>
                <a:srgbClr val="FF0000"/>
              </a:solidFill>
              <a:latin typeface="新宋体" panose="02010609030101010101" charset="-122"/>
              <a:ea typeface="华文新魏" panose="02010800040101010101" pitchFamily="2" charset="-122"/>
            </a:endParaRPr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 flipH="1">
            <a:off x="7373938" y="4278314"/>
            <a:ext cx="2016125" cy="287337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14400"/>
            <a:ext cx="11379200" cy="497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读取字符序列</a:t>
            </a:r>
            <a:r>
              <a:rPr lang="en-US" altLang="zh-CN" dirty="0"/>
              <a:t>: </a:t>
            </a:r>
            <a:r>
              <a:rPr lang="zh-CN" altLang="en-US" dirty="0"/>
              <a:t>源程序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把这些字符序列切分为有意义的单词</a:t>
            </a:r>
            <a:r>
              <a:rPr lang="en-US" altLang="zh-CN" dirty="0"/>
              <a:t>(lexeme)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对于每个单词，给出其类型，生成单词符号</a:t>
            </a:r>
            <a:r>
              <a:rPr lang="en-US" altLang="zh-CN" dirty="0"/>
              <a:t>(token)</a:t>
            </a:r>
            <a:r>
              <a:rPr lang="zh-CN" altLang="en-US" dirty="0"/>
              <a:t>，表示为</a:t>
            </a:r>
            <a:r>
              <a:rPr lang="en-US" altLang="zh-CN" dirty="0"/>
              <a:t>&lt;</a:t>
            </a:r>
            <a:r>
              <a:rPr lang="zh-CN" altLang="en-US" dirty="0"/>
              <a:t>单词词类，单词值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识别</a:t>
            </a:r>
            <a:r>
              <a:rPr lang="en-US" altLang="zh-CN" dirty="0"/>
              <a:t>:</a:t>
            </a:r>
            <a:r>
              <a:rPr lang="zh-CN" altLang="en-US" dirty="0"/>
              <a:t>关键词</a:t>
            </a:r>
            <a:r>
              <a:rPr lang="en-US" altLang="zh-CN" dirty="0"/>
              <a:t>(keyword)</a:t>
            </a:r>
            <a:r>
              <a:rPr lang="zh-CN" altLang="en-US" dirty="0"/>
              <a:t>，标识符</a:t>
            </a:r>
            <a:r>
              <a:rPr lang="en-US" altLang="zh-CN" dirty="0"/>
              <a:t>(identifier)</a:t>
            </a:r>
            <a:r>
              <a:rPr lang="zh-CN" altLang="en-US" dirty="0"/>
              <a:t>，数字</a:t>
            </a:r>
            <a:r>
              <a:rPr lang="en-US" altLang="zh-CN" dirty="0"/>
              <a:t>(number)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空格只是作为分隔符，忽略掉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过滤注释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  <a:r>
              <a:rPr lang="en-US" altLang="zh-CN" dirty="0"/>
              <a:t>(Lexical Analysis)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61798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en-US" altLang="zh-CN" sz="3200" dirty="0">
                <a:latin typeface="Comic Sans MS" panose="030F0702030302020204" pitchFamily="66" charset="0"/>
              </a:rPr>
              <a:t>position := initial + rate * 60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642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898231" y="1767840"/>
            <a:ext cx="2286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 bwMode="auto">
          <a:xfrm>
            <a:off x="6041231" y="1481692"/>
            <a:ext cx="0" cy="28614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>
            <a:stCxn id="5" idx="2"/>
            <a:endCxn id="13" idx="0"/>
          </p:cNvCxnSpPr>
          <p:nvPr/>
        </p:nvCxnSpPr>
        <p:spPr bwMode="auto">
          <a:xfrm flipH="1">
            <a:off x="6038481" y="2453640"/>
            <a:ext cx="275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323362" y="2682241"/>
            <a:ext cx="743023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1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:=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2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+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3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*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60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6583" y="1096227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position := initial + rate * 60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7476" y="36311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单词类型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4" name="直接箭头连接符 23"/>
          <p:cNvCxnSpPr>
            <a:stCxn id="20" idx="0"/>
          </p:cNvCxnSpPr>
          <p:nvPr/>
        </p:nvCxnSpPr>
        <p:spPr bwMode="auto">
          <a:xfrm flipV="1">
            <a:off x="2527954" y="3128851"/>
            <a:ext cx="175332" cy="5023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oval"/>
          </a:ln>
          <a:effectLst/>
        </p:spPr>
      </p:cxnSp>
      <p:cxnSp>
        <p:nvCxnSpPr>
          <p:cNvPr id="30" name="直接箭头连接符 29"/>
          <p:cNvCxnSpPr>
            <a:stCxn id="31" idx="0"/>
          </p:cNvCxnSpPr>
          <p:nvPr/>
        </p:nvCxnSpPr>
        <p:spPr bwMode="auto">
          <a:xfrm flipH="1" flipV="1">
            <a:off x="5385963" y="3120371"/>
            <a:ext cx="862459" cy="53113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oval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258407" y="3651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符号表入口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4" name="直接箭头连接符 33"/>
          <p:cNvCxnSpPr>
            <a:stCxn id="39" idx="0"/>
          </p:cNvCxnSpPr>
          <p:nvPr/>
        </p:nvCxnSpPr>
        <p:spPr bwMode="auto">
          <a:xfrm flipH="1" flipV="1">
            <a:off x="7772400" y="3143906"/>
            <a:ext cx="1398152" cy="3765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oval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001001" y="35204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单词符号序列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35" name="表格 1034"/>
          <p:cNvGraphicFramePr>
            <a:graphicFrameLocks noGrp="1"/>
          </p:cNvGraphicFramePr>
          <p:nvPr/>
        </p:nvGraphicFramePr>
        <p:xfrm>
          <a:off x="4666934" y="4511040"/>
          <a:ext cx="2300515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/>
                <a:gridCol w="11430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position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…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initial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mic Sans MS" panose="030F0702030302020204" pitchFamily="66" charset="0"/>
                        </a:rPr>
                        <a:t>…</a:t>
                      </a:r>
                      <a:endParaRPr lang="zh-CN" altLang="en-US" sz="200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rate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mic Sans MS" panose="030F0702030302020204" pitchFamily="66" charset="0"/>
                        </a:rPr>
                        <a:t>…</a:t>
                      </a:r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37" name="直接箭头连接符 1036"/>
          <p:cNvCxnSpPr>
            <a:stCxn id="31" idx="2"/>
            <a:endCxn id="1035" idx="0"/>
          </p:cNvCxnSpPr>
          <p:nvPr/>
        </p:nvCxnSpPr>
        <p:spPr bwMode="auto">
          <a:xfrm flipH="1">
            <a:off x="5817191" y="4174726"/>
            <a:ext cx="431231" cy="33631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把词法分析器输出的单词符号作为基本单位，根据语言的语法规则，构造分析树或语法树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语法树体现了单词符号序列的语法结构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分析树的节点是单词符号或语法单元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语法树的节点通常是操作符，而其子节点则是操作数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单词符号序列→分析树</a:t>
            </a:r>
            <a:r>
              <a:rPr lang="en-US" altLang="zh-CN" dirty="0"/>
              <a:t>(</a:t>
            </a:r>
            <a:r>
              <a:rPr lang="zh-CN" altLang="en-US" dirty="0"/>
              <a:t>语法树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(</a:t>
            </a:r>
            <a:r>
              <a:rPr lang="en-US" altLang="zh-CN" sz="3600" dirty="0"/>
              <a:t>Syntax Analysis/Parsing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62200" y="0"/>
            <a:ext cx="7315200" cy="762000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Comic Sans MS" panose="030F0702030302020204" pitchFamily="66" charset="0"/>
              </a:rPr>
              <a:t>position := initial + rate * 60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642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6112" y="990601"/>
            <a:ext cx="743023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1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:=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2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+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3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*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60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98231" y="1828800"/>
            <a:ext cx="2286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语法分析器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 bwMode="auto">
          <a:xfrm>
            <a:off x="6041231" y="1452266"/>
            <a:ext cx="0" cy="3765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stCxn id="7" idx="2"/>
            <a:endCxn id="2050" idx="0"/>
          </p:cNvCxnSpPr>
          <p:nvPr/>
        </p:nvCxnSpPr>
        <p:spPr bwMode="auto">
          <a:xfrm>
            <a:off x="6041231" y="2514601"/>
            <a:ext cx="0" cy="34932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06" y="2863928"/>
            <a:ext cx="6492451" cy="346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右箭头 46"/>
          <p:cNvSpPr/>
          <p:nvPr/>
        </p:nvSpPr>
        <p:spPr bwMode="auto">
          <a:xfrm rot="10276849">
            <a:off x="7209497" y="3420295"/>
            <a:ext cx="1175876" cy="4953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16121" y="3200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分析树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pic>
        <p:nvPicPr>
          <p:cNvPr id="6" name="图片 5" descr="2021年编译原理-1班群二维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6500" y="1936115"/>
            <a:ext cx="2152650" cy="2762250"/>
          </a:xfrm>
          <a:prstGeom prst="rect">
            <a:avLst/>
          </a:prstGeom>
        </p:spPr>
      </p:pic>
      <p:pic>
        <p:nvPicPr>
          <p:cNvPr id="7" name="图片 6" descr="2021年编译原理-2班群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1936115"/>
            <a:ext cx="2152650" cy="2762250"/>
          </a:xfrm>
          <a:prstGeom prst="rect">
            <a:avLst/>
          </a:prstGeom>
        </p:spPr>
      </p:pic>
      <p:pic>
        <p:nvPicPr>
          <p:cNvPr id="8" name="图片 7" descr="2021年编译原理-3班群二维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35" y="2047875"/>
            <a:ext cx="2152650" cy="2762250"/>
          </a:xfrm>
          <a:prstGeom prst="rect">
            <a:avLst/>
          </a:prstGeom>
        </p:spPr>
      </p:pic>
      <p:pic>
        <p:nvPicPr>
          <p:cNvPr id="9" name="图片 8" descr="2021年编译原理-4班群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170" y="2118995"/>
            <a:ext cx="215265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62200" y="10886"/>
            <a:ext cx="7315200" cy="762000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Comic Sans MS" panose="030F0702030302020204" pitchFamily="66" charset="0"/>
              </a:rPr>
              <a:t>position := initial + rate * 60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5880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6112" y="990601"/>
            <a:ext cx="743023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1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:=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2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+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id, 3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*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en-US" altLang="zh-CN" b="1" dirty="0">
                <a:latin typeface="+mn-ea"/>
                <a:ea typeface="+mn-ea"/>
              </a:rPr>
              <a:t>&lt;</a:t>
            </a:r>
            <a:r>
              <a:rPr lang="en-US" altLang="zh-CN" b="1" dirty="0">
                <a:latin typeface="Comic Sans MS" panose="030F0702030302020204" pitchFamily="66" charset="0"/>
              </a:rPr>
              <a:t>60</a:t>
            </a:r>
            <a:r>
              <a:rPr lang="en-US" altLang="zh-CN" b="1" dirty="0">
                <a:latin typeface="+mn-ea"/>
                <a:ea typeface="+mn-ea"/>
              </a:rPr>
              <a:t>&gt;</a:t>
            </a: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98231" y="1828800"/>
            <a:ext cx="22860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语法分析器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 bwMode="auto">
          <a:xfrm>
            <a:off x="6041231" y="1452266"/>
            <a:ext cx="0" cy="3765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stCxn id="7" idx="2"/>
          </p:cNvCxnSpPr>
          <p:nvPr/>
        </p:nvCxnSpPr>
        <p:spPr bwMode="auto">
          <a:xfrm>
            <a:off x="6041231" y="2514600"/>
            <a:ext cx="0" cy="49021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右箭头 46"/>
          <p:cNvSpPr/>
          <p:nvPr/>
        </p:nvSpPr>
        <p:spPr bwMode="auto">
          <a:xfrm rot="10276849">
            <a:off x="7209497" y="3420295"/>
            <a:ext cx="1175876" cy="4953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16122" y="3200401"/>
            <a:ext cx="1996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语法树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Syntax Tree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930" y="3250565"/>
            <a:ext cx="4734560" cy="27990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利用语法树和符号表</a:t>
            </a:r>
            <a:endParaRPr lang="en-US" altLang="zh-CN" dirty="0"/>
          </a:p>
          <a:p>
            <a:r>
              <a:rPr lang="zh-CN" altLang="en-US" dirty="0"/>
              <a:t>收集语义信息，类型检查和类型转换</a:t>
            </a:r>
            <a:endParaRPr lang="en-US" altLang="zh-CN" dirty="0"/>
          </a:p>
          <a:p>
            <a:r>
              <a:rPr lang="zh-CN" altLang="en-US" dirty="0"/>
              <a:t>验证语法结构合法的程序是否存在语义错误</a:t>
            </a:r>
            <a:endParaRPr lang="en-US" altLang="zh-CN" dirty="0"/>
          </a:p>
          <a:p>
            <a:r>
              <a:rPr lang="zh-CN" altLang="en-US" dirty="0"/>
              <a:t>语法树→ 带语义信息的语法树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  <a:r>
              <a:rPr lang="en-US" altLang="zh-CN" dirty="0"/>
              <a:t>(Semantic Analysis)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 bwMode="auto">
          <a:xfrm>
            <a:off x="3974335" y="4247685"/>
            <a:ext cx="733916" cy="37325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39520" y="4093998"/>
            <a:ext cx="166128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语义分析器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6400801" y="4257261"/>
            <a:ext cx="540339" cy="37325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7520" y="3555365"/>
            <a:ext cx="4082415" cy="24136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0" y="3029585"/>
            <a:ext cx="4783455" cy="303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9" grpId="0" bldLvl="0" animBg="1"/>
      <p:bldP spid="20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生成源程序的中间表示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中间代码可以认为是一种面向抽象机器的代码结构，需满足两个属性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易于产生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易于翻译成目标语言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带语义</a:t>
            </a:r>
            <a:r>
              <a:rPr lang="en-US" altLang="zh-CN" dirty="0"/>
              <a:t>(</a:t>
            </a:r>
            <a:r>
              <a:rPr lang="zh-CN" altLang="en-US" dirty="0"/>
              <a:t>注释</a:t>
            </a:r>
            <a:r>
              <a:rPr lang="en-US" altLang="zh-CN" dirty="0"/>
              <a:t>)</a:t>
            </a:r>
            <a:r>
              <a:rPr lang="zh-CN" altLang="en-US" dirty="0"/>
              <a:t>的树  → 中间代码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18144"/>
            <a:ext cx="7772400" cy="743857"/>
          </a:xfrm>
        </p:spPr>
        <p:txBody>
          <a:bodyPr/>
          <a:lstStyle/>
          <a:p>
            <a:r>
              <a:rPr lang="zh-CN" altLang="en-US" dirty="0"/>
              <a:t>中间代码生成</a:t>
            </a:r>
            <a:r>
              <a:rPr lang="en-US" altLang="zh-CN" sz="2400" dirty="0"/>
              <a:t>(</a:t>
            </a:r>
            <a:r>
              <a:rPr lang="en-US" altLang="zh-CN" sz="2000" dirty="0">
                <a:latin typeface="Comic Sans MS" panose="030F0702030302020204" pitchFamily="66" charset="0"/>
              </a:rPr>
              <a:t>Intermediate code generation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740401" y="6345808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2590801" y="3139784"/>
            <a:ext cx="255474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中间代码生成器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 bwMode="auto">
          <a:xfrm>
            <a:off x="3868172" y="2715376"/>
            <a:ext cx="0" cy="50060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>
            <a:stCxn id="21" idx="2"/>
            <a:endCxn id="28" idx="0"/>
          </p:cNvCxnSpPr>
          <p:nvPr/>
        </p:nvCxnSpPr>
        <p:spPr bwMode="auto">
          <a:xfrm flipH="1">
            <a:off x="3855472" y="3825584"/>
            <a:ext cx="127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514526" y="4358984"/>
            <a:ext cx="2682145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t1:=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inttoreal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60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t2:=id3 * t1 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t3:=id2 + t2 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id1:=t3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4975840">
            <a:off x="5484843" y="4440775"/>
            <a:ext cx="609600" cy="88086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31" name="内容占位符 3"/>
          <p:cNvSpPr txBox="1"/>
          <p:nvPr/>
        </p:nvSpPr>
        <p:spPr>
          <a:xfrm>
            <a:off x="6264275" y="3757930"/>
            <a:ext cx="5103495" cy="27952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sz="28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称为三地址代码</a:t>
            </a:r>
            <a:endParaRPr lang="en-US" altLang="zh-CN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每一条指令只执行一个操作</a:t>
            </a:r>
            <a:endParaRPr lang="en-US" altLang="zh-CN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需要产生临时变量来保存中间计算结果</a:t>
            </a:r>
            <a:endParaRPr lang="en-US" altLang="zh-CN" sz="28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-84455"/>
            <a:ext cx="4783455" cy="303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1066800"/>
            <a:ext cx="9677400" cy="1219200"/>
          </a:xfrm>
        </p:spPr>
        <p:txBody>
          <a:bodyPr/>
          <a:lstStyle/>
          <a:p>
            <a:r>
              <a:rPr lang="zh-CN" altLang="en-US" dirty="0"/>
              <a:t>对中间代码进行优化</a:t>
            </a:r>
            <a:r>
              <a:rPr lang="en-US" altLang="zh-CN" dirty="0"/>
              <a:t>(</a:t>
            </a:r>
            <a:r>
              <a:rPr lang="zh-CN" altLang="en-US" dirty="0"/>
              <a:t>提高时间和空间效率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可选的步骤，与机器无关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6201"/>
            <a:ext cx="9296400" cy="638629"/>
          </a:xfrm>
        </p:spPr>
        <p:txBody>
          <a:bodyPr/>
          <a:lstStyle/>
          <a:p>
            <a:r>
              <a:rPr lang="zh-CN" altLang="en-US" sz="3600" dirty="0"/>
              <a:t>中间代码优化</a:t>
            </a:r>
            <a:r>
              <a:rPr lang="en-US" altLang="zh-CN" sz="2400" dirty="0"/>
              <a:t>(Intermediate code optimization)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819400"/>
            <a:ext cx="2326278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t1:=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inttoreal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60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t2:=id3 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t1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t3:=id2 + t2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id1:=t3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72440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60.0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来代替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inttoreal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4155079" y="3407229"/>
            <a:ext cx="645522" cy="533400"/>
          </a:xfrm>
          <a:prstGeom prst="rightArrow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2981432"/>
            <a:ext cx="2279791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t1:=id3 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60.0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t2:=id2 + t1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id1:=t2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7876" y="490906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是必需的吗？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162801" y="3336472"/>
            <a:ext cx="975455" cy="533400"/>
          </a:xfrm>
          <a:prstGeom prst="rightArrow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3401" y="3073765"/>
            <a:ext cx="2279791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t1:=id3 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60.0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id1:=id2 + t1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90600"/>
            <a:ext cx="9720942" cy="2362200"/>
          </a:xfrm>
        </p:spPr>
        <p:txBody>
          <a:bodyPr/>
          <a:lstStyle/>
          <a:p>
            <a:r>
              <a:rPr lang="zh-CN" altLang="en-US" dirty="0"/>
              <a:t>生成目标代码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源程序的中间表示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目标语言</a:t>
            </a:r>
            <a:endParaRPr lang="en-US" altLang="zh-CN" dirty="0"/>
          </a:p>
          <a:p>
            <a:r>
              <a:rPr lang="zh-CN" altLang="en-US" dirty="0"/>
              <a:t>与机器相关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  <a:r>
              <a:rPr lang="en-US" altLang="zh-CN" dirty="0"/>
              <a:t>(Code generation)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7230" y="4267201"/>
            <a:ext cx="2279791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t1:=id3 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60.0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id1:=id2 + t1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500796" y="4501002"/>
            <a:ext cx="733916" cy="373252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89781" y="4347315"/>
            <a:ext cx="166128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代码生成器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6851062" y="4510578"/>
            <a:ext cx="540339" cy="373252"/>
          </a:xfrm>
          <a:prstGeom prst="rightArrow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58743" y="3580398"/>
            <a:ext cx="3048000" cy="193899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movf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id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3</a:t>
            </a:r>
            <a:r>
              <a:rPr lang="en-US" altLang="zh-CN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2</a:t>
            </a:r>
            <a:endParaRPr lang="en-US" altLang="en-US" baseline="-25000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algn="l" eaLnBrk="1" hangingPunct="1"/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mulf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#60.0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2</a:t>
            </a:r>
            <a:endParaRPr lang="en-US" altLang="en-US" baseline="-25000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algn="l" eaLnBrk="1" hangingPunct="1"/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movf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id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2</a:t>
            </a:r>
            <a:r>
              <a:rPr lang="en-US" altLang="zh-CN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1</a:t>
            </a:r>
            <a:endParaRPr lang="en-US" altLang="en-US" baseline="-25000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algn="l" eaLnBrk="1" hangingPunct="1"/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addf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2</a:t>
            </a:r>
            <a:r>
              <a:rPr lang="en-US" altLang="zh-CN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1</a:t>
            </a:r>
            <a:endParaRPr lang="en-US" altLang="en-US" baseline="-25000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algn="l" eaLnBrk="1" hangingPunct="1"/>
            <a:r>
              <a:rPr kumimoji="0"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kumimoji="0" lang="en-US" altLang="zh-CN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mo</a:t>
            </a:r>
            <a:r>
              <a:rPr lang="en-US" altLang="en-US" dirty="0" err="1">
                <a:latin typeface="Comic Sans MS" panose="030F0702030302020204" pitchFamily="66" charset="0"/>
                <a:ea typeface="华文新魏" panose="02010800040101010101" pitchFamily="2" charset="-122"/>
              </a:rPr>
              <a:t>vf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 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1</a:t>
            </a:r>
            <a:r>
              <a:rPr lang="en-US" altLang="zh-CN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id</a:t>
            </a:r>
            <a:r>
              <a:rPr lang="en-US" altLang="en-US" baseline="-25000" dirty="0">
                <a:latin typeface="Comic Sans MS" panose="030F0702030302020204" pitchFamily="66" charset="0"/>
                <a:ea typeface="华文新魏" panose="02010800040101010101" pitchFamily="2" charset="-122"/>
              </a:rPr>
              <a:t>1</a:t>
            </a:r>
            <a:endParaRPr lang="zh-CN" altLang="en-US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 uiExpan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编译程序的组成</a:t>
            </a:r>
            <a:endParaRPr lang="zh-CN" altLang="en-US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763005" y="2478088"/>
            <a:ext cx="677108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4059992" y="2478089"/>
            <a:ext cx="677108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83955" y="2406651"/>
            <a:ext cx="677108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580227" y="2406650"/>
            <a:ext cx="553998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702590" y="2406651"/>
            <a:ext cx="553998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代码优化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926552" y="2406651"/>
            <a:ext cx="553998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907627" y="2767013"/>
            <a:ext cx="55399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770102" y="2911475"/>
            <a:ext cx="5539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 程序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640014" y="1109663"/>
            <a:ext cx="6911975" cy="523220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符      号       表      管         理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566989" y="5214938"/>
            <a:ext cx="6911975" cy="523220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错    误     诊    断    处    理    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2208213" y="3559175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432176" y="3559175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727576" y="3559175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951538" y="3559175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7175500" y="3530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480550" y="3487738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3071813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8299450" y="3487738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4295775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519738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743700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896225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9120188" y="449421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3071813" y="175736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4367213" y="1757364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664200" y="1685926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888163" y="1685926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896225" y="1685926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9191625" y="1685926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2389151" y="1828800"/>
            <a:ext cx="5014800" cy="296403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7485024" y="1852049"/>
            <a:ext cx="2408400" cy="2940787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1257300" y="4444320"/>
            <a:ext cx="1584325" cy="647700"/>
          </a:xfrm>
          <a:prstGeom prst="cloudCallout">
            <a:avLst>
              <a:gd name="adj1" fmla="val 93140"/>
              <a:gd name="adj2" fmla="val -12593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分析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478964" y="4468359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综合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bldLvl="0" animBg="1"/>
      <p:bldP spid="35" grpId="0" bldLvl="0" animBg="1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342709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管理分析过程中得到的源程序中的标识符的各种信息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记录源程序中使用的标识符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收集每个标识符的各种属性信息，包括类型、作用域、存储分配信息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变量表、常量表、过程（函数）表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检查错误的位置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检查错误的性质</a:t>
            </a:r>
            <a:r>
              <a:rPr lang="en-US" altLang="zh-CN" dirty="0"/>
              <a:t>(</a:t>
            </a:r>
            <a:r>
              <a:rPr lang="zh-CN" altLang="en-US" dirty="0"/>
              <a:t>词法、语法、语义</a:t>
            </a:r>
            <a:r>
              <a:rPr lang="en-US" altLang="zh-CN" dirty="0"/>
              <a:t>…)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错误恢复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出错处理</a:t>
            </a:r>
            <a:endParaRPr lang="zh-CN" altLang="en-US" dirty="0"/>
          </a:p>
        </p:txBody>
      </p:sp>
      <p:sp>
        <p:nvSpPr>
          <p:cNvPr id="137222" name="Rectangle 6"/>
          <p:cNvSpPr/>
          <p:nvPr/>
        </p:nvSpPr>
        <p:spPr>
          <a:xfrm>
            <a:off x="755650" y="3597275"/>
            <a:ext cx="5361940" cy="521970"/>
          </a:xfrm>
          <a:prstGeom prst="rect">
            <a:avLst/>
          </a:prstGeom>
          <a:solidFill>
            <a:srgbClr val="99CCFF"/>
          </a:solidFill>
          <a:ln w="57150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一个好的出错处理程序应该：</a:t>
            </a:r>
            <a:endParaRPr lang="zh-CN" altLang="en-US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7225" name="Rectangle 9"/>
          <p:cNvSpPr/>
          <p:nvPr/>
        </p:nvSpPr>
        <p:spPr>
          <a:xfrm>
            <a:off x="1673225" y="4173855"/>
            <a:ext cx="55683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        	    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最大限度发现错误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7228" name="Rectangle 12"/>
          <p:cNvSpPr/>
          <p:nvPr/>
        </p:nvSpPr>
        <p:spPr>
          <a:xfrm>
            <a:off x="1692275" y="4605655"/>
            <a:ext cx="85858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准       	    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准确指出错误的性质和发生地点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7234" name="Rectangle 18"/>
          <p:cNvSpPr/>
          <p:nvPr/>
        </p:nvSpPr>
        <p:spPr>
          <a:xfrm>
            <a:off x="1619250" y="5181600"/>
            <a:ext cx="7870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若能</a:t>
            </a:r>
            <a:r>
              <a:rPr lang="zh-CN" altLang="en-US" sz="28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自动校正错误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则更好，但其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代价非常高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  <p:bldP spid="137225" grpId="0"/>
      <p:bldP spid="137228" grpId="0"/>
      <p:bldP spid="1372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990600"/>
            <a:ext cx="11252201" cy="3657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包括词法分析、语法分析、语义分析、中间代码产生，以及部分代码优化工作，相关的错误处理和符号表的建立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前端依赖于源程序并在很大程度上独立于目标机器。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后端</a:t>
            </a:r>
            <a:r>
              <a:rPr lang="zh-CN" altLang="en-US" dirty="0"/>
              <a:t>主要包括代码优化、代码生成和相关错误处理。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后端依赖于目标机器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编译器的组织</a:t>
            </a:r>
            <a:r>
              <a:rPr lang="en-US" altLang="zh-CN" dirty="0"/>
              <a:t>——</a:t>
            </a:r>
            <a:r>
              <a:rPr lang="zh-CN" altLang="en-US" dirty="0"/>
              <a:t>前端与后端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024101" y="4267200"/>
            <a:ext cx="8270796" cy="1760694"/>
            <a:chOff x="492204" y="4572000"/>
            <a:chExt cx="8270796" cy="1760694"/>
          </a:xfrm>
        </p:grpSpPr>
        <p:grpSp>
          <p:nvGrpSpPr>
            <p:cNvPr id="44" name="组合 43"/>
            <p:cNvGrpSpPr/>
            <p:nvPr/>
          </p:nvGrpSpPr>
          <p:grpSpPr>
            <a:xfrm>
              <a:off x="492204" y="4572000"/>
              <a:ext cx="8270796" cy="1295400"/>
              <a:chOff x="492204" y="4572000"/>
              <a:chExt cx="8270796" cy="12954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2204" y="4804201"/>
                <a:ext cx="11079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源代码</a:t>
                </a:r>
                <a:endPara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(txt)</a:t>
                </a:r>
                <a:endPara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1828800" y="4572000"/>
                <a:ext cx="5562600" cy="1295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endParaRPr lang="zh-CN" altLang="en-US">
                  <a:latin typeface="Lucida Sans" panose="020B0602030504020204" charset="0"/>
                </a:endParaRPr>
              </a:p>
            </p:txBody>
          </p:sp>
          <p:cxnSp>
            <p:nvCxnSpPr>
              <p:cNvPr id="19" name="直接箭头连接符 18"/>
              <p:cNvCxnSpPr>
                <a:stCxn id="16" idx="1"/>
                <a:endCxn id="17" idx="1"/>
              </p:cNvCxnSpPr>
              <p:nvPr/>
            </p:nvCxnSpPr>
            <p:spPr bwMode="auto">
              <a:xfrm>
                <a:off x="492204" y="5219700"/>
                <a:ext cx="1336596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7347228" y="4804200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目标代码</a:t>
                </a:r>
                <a:endParaRPr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(exe)</a:t>
                </a:r>
                <a:endParaRPr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23" name="直接箭头连接符 22"/>
              <p:cNvCxnSpPr>
                <a:stCxn id="17" idx="3"/>
                <a:endCxn id="22" idx="3"/>
              </p:cNvCxnSpPr>
              <p:nvPr/>
            </p:nvCxnSpPr>
            <p:spPr bwMode="auto">
              <a:xfrm flipV="1">
                <a:off x="7391400" y="5219699"/>
                <a:ext cx="1371600" cy="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28" name="矩形 27"/>
              <p:cNvSpPr/>
              <p:nvPr/>
            </p:nvSpPr>
            <p:spPr bwMode="auto">
              <a:xfrm>
                <a:off x="1992086" y="4892274"/>
                <a:ext cx="1676400" cy="6821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前端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分析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5562600" y="4892274"/>
                <a:ext cx="1676400" cy="6821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algn="ctr"/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后端</a:t>
                </a:r>
                <a:endPara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综合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4114800" y="4800587"/>
                <a:ext cx="990600" cy="86557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r>
                  <a:rPr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中间表示</a:t>
                </a:r>
                <a:endPara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2" name="直接箭头连接符 31"/>
              <p:cNvCxnSpPr>
                <a:stCxn id="28" idx="3"/>
                <a:endCxn id="30" idx="2"/>
              </p:cNvCxnSpPr>
              <p:nvPr/>
            </p:nvCxnSpPr>
            <p:spPr bwMode="auto">
              <a:xfrm>
                <a:off x="3668486" y="5233373"/>
                <a:ext cx="446314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直接箭头连接符 33"/>
              <p:cNvCxnSpPr>
                <a:stCxn id="30" idx="6"/>
                <a:endCxn id="29" idx="1"/>
              </p:cNvCxnSpPr>
              <p:nvPr/>
            </p:nvCxnSpPr>
            <p:spPr bwMode="auto">
              <a:xfrm>
                <a:off x="5105400" y="5233373"/>
                <a:ext cx="457200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43" name="TextBox 42"/>
            <p:cNvSpPr txBox="1"/>
            <p:nvPr/>
          </p:nvSpPr>
          <p:spPr>
            <a:xfrm>
              <a:off x="4171518" y="587102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编译器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59485"/>
            <a:ext cx="9106535" cy="36912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课程资料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教材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谌志群，王荣波，黄孝喜，</a:t>
            </a:r>
            <a:r>
              <a:rPr lang="en-US" altLang="zh-CN" dirty="0"/>
              <a:t>《</a:t>
            </a:r>
            <a:r>
              <a:rPr lang="zh-CN" altLang="en-US" dirty="0"/>
              <a:t>编译器设计原理</a:t>
            </a:r>
            <a:r>
              <a:rPr lang="en-US" altLang="zh-CN" dirty="0"/>
              <a:t>》</a:t>
            </a:r>
            <a:r>
              <a:rPr lang="zh-CN" altLang="en-US" dirty="0"/>
              <a:t>，西安电子科技大学出版社，</a:t>
            </a:r>
            <a:r>
              <a:rPr lang="en-US" altLang="zh-CN" dirty="0"/>
              <a:t>2020</a:t>
            </a:r>
            <a:r>
              <a:rPr lang="zh-CN" altLang="en-US" dirty="0"/>
              <a:t>年。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1920" y="2000885"/>
            <a:ext cx="311912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编译器的组织</a:t>
            </a:r>
            <a:r>
              <a:rPr lang="en-US" altLang="zh-CN" dirty="0"/>
              <a:t>——</a:t>
            </a:r>
            <a:r>
              <a:rPr lang="zh-CN" altLang="en-US" dirty="0"/>
              <a:t>前端与后端</a:t>
            </a:r>
            <a:endParaRPr lang="zh-CN" altLang="en-US" dirty="0"/>
          </a:p>
        </p:txBody>
      </p:sp>
      <p:sp>
        <p:nvSpPr>
          <p:cNvPr id="140292" name="Rectangle 4"/>
          <p:cNvSpPr/>
          <p:nvPr/>
        </p:nvSpPr>
        <p:spPr>
          <a:xfrm>
            <a:off x="611188" y="1017588"/>
            <a:ext cx="1008062" cy="696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好处</a:t>
            </a:r>
            <a:endParaRPr lang="zh-CN" altLang="en-US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0303" name="Rectangle 15"/>
          <p:cNvSpPr/>
          <p:nvPr/>
        </p:nvSpPr>
        <p:spPr>
          <a:xfrm>
            <a:off x="1692275" y="1074738"/>
            <a:ext cx="5518150" cy="5191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提高开发编译器的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效率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可移植性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066800" y="1733550"/>
            <a:ext cx="8229600" cy="1066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“</a:t>
            </a:r>
            <a:r>
              <a:rPr lang="zh-CN" altLang="en-US" sz="2800" dirty="0"/>
              <a:t>同一前端</a:t>
            </a:r>
            <a:r>
              <a:rPr lang="en-US" altLang="zh-CN" sz="2800" dirty="0"/>
              <a:t>”+“</a:t>
            </a:r>
            <a:r>
              <a:rPr lang="zh-CN" altLang="en-US" sz="2800" dirty="0"/>
              <a:t>不同后端</a:t>
            </a:r>
            <a:r>
              <a:rPr lang="en-US" altLang="zh-CN" sz="2800" dirty="0"/>
              <a:t>”</a:t>
            </a:r>
            <a:r>
              <a:rPr lang="zh-CN" altLang="en-US" sz="2800" dirty="0"/>
              <a:t>→ 不同机器上的同一语言的编译程序</a:t>
            </a:r>
            <a:endParaRPr lang="zh-CN" altLang="en-US" sz="2800" dirty="0"/>
          </a:p>
        </p:txBody>
      </p:sp>
      <p:sp>
        <p:nvSpPr>
          <p:cNvPr id="7" name="Rectangle 16"/>
          <p:cNvSpPr/>
          <p:nvPr/>
        </p:nvSpPr>
        <p:spPr>
          <a:xfrm>
            <a:off x="1895475" y="2714625"/>
            <a:ext cx="7462838" cy="138430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假设我们现在要为语言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开发两个不同机器上的编译器（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位和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64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位）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81150" y="5038725"/>
            <a:ext cx="2127250" cy="519113"/>
          </a:xfrm>
          <a:prstGeom prst="rect">
            <a:avLst/>
          </a:prstGeom>
          <a:solidFill>
            <a:srgbClr val="99CCFF"/>
          </a:solidFill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语言的前端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Line 28"/>
          <p:cNvSpPr/>
          <p:nvPr/>
        </p:nvSpPr>
        <p:spPr>
          <a:xfrm>
            <a:off x="3708400" y="5297488"/>
            <a:ext cx="13684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" name="Rectangle 29"/>
          <p:cNvSpPr/>
          <p:nvPr/>
        </p:nvSpPr>
        <p:spPr>
          <a:xfrm>
            <a:off x="3852863" y="4937125"/>
            <a:ext cx="1223962" cy="701675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charset="0"/>
                <a:ea typeface="华文新魏" panose="02010800040101010101" pitchFamily="2" charset="-122"/>
              </a:rPr>
              <a:t>中间</a:t>
            </a:r>
            <a:endParaRPr lang="zh-CN" altLang="en-US" sz="2000" dirty="0">
              <a:latin typeface="Times New Roman" panose="02020603050405020304" charset="0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Times New Roman" panose="02020603050405020304" charset="0"/>
                <a:ea typeface="华文新魏" panose="02010800040101010101" pitchFamily="2" charset="-122"/>
              </a:rPr>
              <a:t>代码</a:t>
            </a:r>
            <a:endParaRPr lang="zh-CN" altLang="en-US" sz="2000" dirty="0"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23" name="Text Box 30"/>
          <p:cNvSpPr txBox="1"/>
          <p:nvPr/>
        </p:nvSpPr>
        <p:spPr>
          <a:xfrm>
            <a:off x="5437188" y="4478338"/>
            <a:ext cx="1036637" cy="519112"/>
          </a:xfrm>
          <a:prstGeom prst="rect">
            <a:avLst/>
          </a:prstGeom>
          <a:solidFill>
            <a:srgbClr val="99CCFF"/>
          </a:solidFill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后端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Text Box 31"/>
          <p:cNvSpPr txBox="1"/>
          <p:nvPr/>
        </p:nvSpPr>
        <p:spPr>
          <a:xfrm>
            <a:off x="5437188" y="5557838"/>
            <a:ext cx="1096962" cy="519112"/>
          </a:xfrm>
          <a:prstGeom prst="rect">
            <a:avLst/>
          </a:prstGeom>
          <a:solidFill>
            <a:srgbClr val="99CCFF"/>
          </a:solidFill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后端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Line 32"/>
          <p:cNvSpPr/>
          <p:nvPr/>
        </p:nvSpPr>
        <p:spPr>
          <a:xfrm>
            <a:off x="5076825" y="4694238"/>
            <a:ext cx="0" cy="1150937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33"/>
          <p:cNvSpPr/>
          <p:nvPr/>
        </p:nvSpPr>
        <p:spPr>
          <a:xfrm>
            <a:off x="5076825" y="4694238"/>
            <a:ext cx="36036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" name="Line 34"/>
          <p:cNvSpPr/>
          <p:nvPr/>
        </p:nvSpPr>
        <p:spPr>
          <a:xfrm>
            <a:off x="5076825" y="5845175"/>
            <a:ext cx="36036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" name="Text Box 35"/>
          <p:cNvSpPr txBox="1"/>
          <p:nvPr/>
        </p:nvSpPr>
        <p:spPr>
          <a:xfrm>
            <a:off x="6784975" y="4557713"/>
            <a:ext cx="1235075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位机器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 Box 36"/>
          <p:cNvSpPr txBox="1"/>
          <p:nvPr/>
        </p:nvSpPr>
        <p:spPr>
          <a:xfrm>
            <a:off x="6865938" y="5557838"/>
            <a:ext cx="1235075" cy="39687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位机器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bldLvl="0" animBg="1"/>
      <p:bldP spid="22" grpId="0"/>
      <p:bldP spid="23" grpId="0" bldLvl="0" animBg="1"/>
      <p:bldP spid="24" grpId="0" bldLvl="0" animBg="1"/>
      <p:bldP spid="28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编译器的组织</a:t>
            </a:r>
            <a:r>
              <a:rPr lang="en-US" altLang="zh-CN" dirty="0"/>
              <a:t>——</a:t>
            </a:r>
            <a:r>
              <a:rPr lang="zh-CN" altLang="en-US" dirty="0"/>
              <a:t>前端与后端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“</a:t>
            </a:r>
            <a:r>
              <a:rPr lang="zh-CN" altLang="en-US" sz="2800" dirty="0"/>
              <a:t>不同前端</a:t>
            </a:r>
            <a:r>
              <a:rPr lang="en-US" altLang="zh-CN" sz="2800" dirty="0"/>
              <a:t>”+“</a:t>
            </a:r>
            <a:r>
              <a:rPr lang="zh-CN" altLang="en-US" sz="2800" dirty="0"/>
              <a:t>同一后端</a:t>
            </a:r>
            <a:r>
              <a:rPr lang="en-US" altLang="zh-CN" sz="2800" dirty="0"/>
              <a:t>”</a:t>
            </a:r>
            <a:r>
              <a:rPr lang="zh-CN" altLang="en-US" sz="2800" dirty="0"/>
              <a:t>→ 同一机器上的几个语言的编译程序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/>
              <a:t>.Net</a:t>
            </a:r>
            <a:r>
              <a:rPr lang="zh-CN" altLang="en-US" sz="2400" dirty="0"/>
              <a:t>框架</a:t>
            </a:r>
            <a:endParaRPr lang="zh-CN" altLang="en-US" sz="2400" dirty="0"/>
          </a:p>
        </p:txBody>
      </p:sp>
      <p:pic>
        <p:nvPicPr>
          <p:cNvPr id="16896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628775"/>
            <a:ext cx="4535488" cy="47529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编译器的组织</a:t>
            </a:r>
            <a:r>
              <a:rPr lang="en-US" altLang="zh-CN" dirty="0"/>
              <a:t>——</a:t>
            </a:r>
            <a:r>
              <a:rPr lang="zh-CN" altLang="en-US" dirty="0"/>
              <a:t>前端与后端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不同前端</a:t>
            </a:r>
            <a:r>
              <a:rPr lang="en-US" altLang="zh-CN" dirty="0"/>
              <a:t>”+ “</a:t>
            </a:r>
            <a:r>
              <a:rPr lang="zh-CN" altLang="en-US" dirty="0"/>
              <a:t>不同后端</a:t>
            </a:r>
            <a:r>
              <a:rPr lang="en-US" altLang="zh-CN" dirty="0"/>
              <a:t>”</a:t>
            </a:r>
            <a:r>
              <a:rPr lang="zh-CN" altLang="en-US" dirty="0"/>
              <a:t>→不同机器上的几个语言的编译程序</a:t>
            </a:r>
            <a:endParaRPr lang="zh-CN" altLang="en-US" dirty="0"/>
          </a:p>
        </p:txBody>
      </p:sp>
      <p:pic>
        <p:nvPicPr>
          <p:cNvPr id="1710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55" y="3778250"/>
            <a:ext cx="7920038" cy="2438400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4304167" y="1895475"/>
            <a:ext cx="4728160" cy="1561414"/>
            <a:chOff x="1825040" y="2250976"/>
            <a:chExt cx="5493920" cy="2016224"/>
          </a:xfrm>
        </p:grpSpPr>
        <p:sp>
          <p:nvSpPr>
            <p:cNvPr id="6" name="椭圆 5"/>
            <p:cNvSpPr/>
            <p:nvPr/>
          </p:nvSpPr>
          <p:spPr>
            <a:xfrm>
              <a:off x="1825040" y="2539008"/>
              <a:ext cx="1656184" cy="576064"/>
            </a:xfrm>
            <a:prstGeom prst="ellipse">
              <a:avLst/>
            </a:prstGeom>
            <a:solidFill>
              <a:srgbClr val="DDD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C</a:t>
              </a:r>
              <a:r>
                <a:rPr lang="zh-CN" altLang="en-US" sz="1800" dirty="0">
                  <a:solidFill>
                    <a:srgbClr val="C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代码</a:t>
              </a:r>
              <a:endParaRPr lang="zh-CN" altLang="en-US" sz="1800" dirty="0">
                <a:solidFill>
                  <a:srgbClr val="C00000"/>
                </a:solidFill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27352" y="3312056"/>
              <a:ext cx="1653872" cy="667112"/>
            </a:xfrm>
            <a:prstGeom prst="ellipse">
              <a:avLst/>
            </a:prstGeom>
            <a:solidFill>
              <a:srgbClr val="DDDD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C++</a:t>
              </a:r>
              <a:r>
                <a:rPr lang="zh-CN" altLang="en-US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代码</a:t>
              </a:r>
              <a:endPara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516448" y="2250976"/>
              <a:ext cx="1656184" cy="576064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x86</a:t>
              </a:r>
              <a:endPara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1464" y="2933172"/>
              <a:ext cx="1653872" cy="667112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MIPS</a:t>
              </a:r>
              <a:endPara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662776" y="3691136"/>
              <a:ext cx="1656184" cy="576064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rPr>
                <a:t>ARM</a:t>
              </a:r>
              <a:endPara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 flipV="1">
              <a:off x="3481224" y="2539008"/>
              <a:ext cx="2035224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6"/>
              <a:endCxn id="9" idx="2"/>
            </p:cNvCxnSpPr>
            <p:nvPr/>
          </p:nvCxnSpPr>
          <p:spPr>
            <a:xfrm>
              <a:off x="3481224" y="2827040"/>
              <a:ext cx="2160240" cy="4396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10" idx="2"/>
            </p:cNvCxnSpPr>
            <p:nvPr/>
          </p:nvCxnSpPr>
          <p:spPr>
            <a:xfrm>
              <a:off x="3481224" y="2827040"/>
              <a:ext cx="2181552" cy="11521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6"/>
            </p:cNvCxnSpPr>
            <p:nvPr/>
          </p:nvCxnSpPr>
          <p:spPr>
            <a:xfrm flipV="1">
              <a:off x="3481224" y="2539008"/>
              <a:ext cx="2035224" cy="1106604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9" idx="2"/>
            </p:cNvCxnSpPr>
            <p:nvPr/>
          </p:nvCxnSpPr>
          <p:spPr>
            <a:xfrm flipV="1">
              <a:off x="3481224" y="3266728"/>
              <a:ext cx="2160240" cy="378884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10" idx="2"/>
            </p:cNvCxnSpPr>
            <p:nvPr/>
          </p:nvCxnSpPr>
          <p:spPr>
            <a:xfrm>
              <a:off x="3481224" y="3645612"/>
              <a:ext cx="2181552" cy="333556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另一个重要概念</a:t>
            </a:r>
            <a:r>
              <a:rPr lang="en-US" altLang="zh-CN" dirty="0"/>
              <a:t>——</a:t>
            </a:r>
            <a:r>
              <a:rPr lang="zh-CN" altLang="en-US" dirty="0"/>
              <a:t>遍</a:t>
            </a:r>
            <a:r>
              <a:rPr lang="en-US" altLang="zh-CN" dirty="0"/>
              <a:t>/</a:t>
            </a:r>
            <a:r>
              <a:rPr lang="zh-CN" altLang="en-US" dirty="0"/>
              <a:t>趟</a:t>
            </a:r>
            <a:r>
              <a:rPr lang="en-US" altLang="zh-CN" dirty="0"/>
              <a:t>(pass)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遍</a:t>
            </a:r>
            <a:r>
              <a:rPr lang="zh-CN" altLang="en-US" dirty="0"/>
              <a:t>是对源程序或源程序的中间结果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从头到尾扫描一次</a:t>
            </a:r>
            <a:r>
              <a:rPr lang="zh-CN" altLang="en-US" dirty="0"/>
              <a:t>，并作有关的加工处理，生成新的中间结果或目标程序。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编译程序可以通过</a:t>
            </a:r>
            <a:r>
              <a:rPr lang="zh-CN" altLang="en-US" dirty="0">
                <a:solidFill>
                  <a:srgbClr val="FF0000"/>
                </a:solidFill>
              </a:rPr>
              <a:t>一遍或者多遍</a:t>
            </a:r>
            <a:r>
              <a:rPr lang="zh-CN" altLang="en-US" dirty="0"/>
              <a:t>来组织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根据源语言特征、系统资源的状况、运行目标的要求。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编译程序的组织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每一遍的输入是上一遍的输出，第一遍的输入是源程序正文，最后一遍的输出是目标代码</a:t>
            </a:r>
            <a:endParaRPr lang="zh-CN" altLang="en-US" dirty="0"/>
          </a:p>
          <a:p>
            <a:pPr lvl="1"/>
            <a:r>
              <a:rPr lang="zh-CN" altLang="en-US" dirty="0"/>
              <a:t>遍数多：编译器结构清晰，但时间效率不高</a:t>
            </a:r>
            <a:endParaRPr lang="zh-CN" altLang="en-US" dirty="0"/>
          </a:p>
          <a:p>
            <a:pPr lvl="1"/>
            <a:r>
              <a:rPr lang="zh-CN" altLang="en-US" dirty="0"/>
              <a:t>遍数少：编译速度快，但对机器的内存要求高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遍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趟</a:t>
            </a:r>
            <a:r>
              <a:rPr lang="en-US" altLang="zh-CN" dirty="0">
                <a:latin typeface="Comic Sans MS" panose="030F0702030302020204" pitchFamily="66" charset="0"/>
              </a:rPr>
              <a:t>(pass)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27" name="Group 43"/>
          <p:cNvGrpSpPr/>
          <p:nvPr/>
        </p:nvGrpSpPr>
        <p:grpSpPr bwMode="auto">
          <a:xfrm>
            <a:off x="3886200" y="3168275"/>
            <a:ext cx="6418263" cy="2916239"/>
            <a:chOff x="561" y="2001"/>
            <a:chExt cx="4043" cy="1837"/>
          </a:xfrm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384" y="2977"/>
              <a:ext cx="6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送单词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>
              <a:off x="561" y="2024"/>
              <a:ext cx="868" cy="272"/>
            </a:xfrm>
            <a:prstGeom prst="parallelogram">
              <a:avLst>
                <a:gd name="adj" fmla="val 50763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源程序</a:t>
              </a:r>
              <a:endParaRPr kumimoji="0"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67" y="2606"/>
              <a:ext cx="816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词法分析</a:t>
              </a:r>
              <a:endParaRPr kumimoji="0" lang="zh-CN" altLang="en-US" dirty="0">
                <a:ea typeface="华文新魏" panose="02010800040101010101" pitchFamily="2" charset="-122"/>
              </a:endParaRPr>
            </a:p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程序</a:t>
              </a:r>
              <a:endParaRPr kumimoji="0"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920" y="2606"/>
              <a:ext cx="824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 b="1" dirty="0">
                  <a:ea typeface="华文新魏" panose="02010800040101010101" pitchFamily="2" charset="-122"/>
                </a:rPr>
                <a:t>语法分析</a:t>
              </a:r>
              <a:endParaRPr kumimoji="0" lang="zh-CN" altLang="en-US" b="1" dirty="0">
                <a:ea typeface="华文新魏" panose="02010800040101010101" pitchFamily="2" charset="-122"/>
              </a:endParaRPr>
            </a:p>
            <a:p>
              <a:pPr eaLnBrk="0" hangingPunct="0"/>
              <a:r>
                <a:rPr kumimoji="0" lang="zh-CN" altLang="en-US" b="1" dirty="0">
                  <a:ea typeface="华文新魏" panose="02010800040101010101" pitchFamily="2" charset="-122"/>
                </a:rPr>
                <a:t>程序</a:t>
              </a:r>
              <a:endParaRPr kumimoji="0" lang="zh-CN" altLang="en-US" b="1" dirty="0">
                <a:ea typeface="华文新魏" panose="02010800040101010101" pitchFamily="2" charset="-122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481" y="2606"/>
              <a:ext cx="1123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语义分析及</a:t>
              </a:r>
              <a:endParaRPr kumimoji="0" lang="zh-CN" altLang="en-US" dirty="0">
                <a:ea typeface="华文新魏" panose="02010800040101010101" pitchFamily="2" charset="-122"/>
              </a:endParaRPr>
            </a:p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代码生成程序</a:t>
              </a:r>
              <a:endParaRPr kumimoji="0"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2154" y="200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开始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1383" y="2524"/>
              <a:ext cx="6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取单词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2744" y="2524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语法单位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2744" y="2977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语义信息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3560" y="3339"/>
              <a:ext cx="907" cy="317"/>
            </a:xfrm>
            <a:prstGeom prst="parallelogram">
              <a:avLst>
                <a:gd name="adj" fmla="val 45514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 dirty="0">
                  <a:ea typeface="华文新魏" panose="02010800040101010101" pitchFamily="2" charset="-122"/>
                </a:rPr>
                <a:t>目标程序</a:t>
              </a:r>
              <a:endParaRPr kumimoji="0"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1383" y="2796"/>
              <a:ext cx="5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383" y="2977"/>
              <a:ext cx="5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975" y="2297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2744" y="2751"/>
              <a:ext cx="7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>
              <a:off x="2744" y="2977"/>
              <a:ext cx="7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4014" y="3113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2381" y="2205"/>
              <a:ext cx="0" cy="4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1565" y="3520"/>
              <a:ext cx="1440" cy="31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0" hangingPunct="0"/>
              <a:r>
                <a:rPr kumimoji="0" lang="zh-CN" altLang="en-US">
                  <a:ea typeface="华文新魏" panose="02010800040101010101" pitchFamily="2" charset="-122"/>
                </a:rPr>
                <a:t>错误的诊查处理</a:t>
              </a:r>
              <a:endParaRPr kumimoji="0"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1020" y="3113"/>
              <a:ext cx="817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2290" y="3113"/>
              <a:ext cx="0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 flipH="1">
              <a:off x="2789" y="3113"/>
              <a:ext cx="862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ea typeface="新宋体" panose="02010609030101010101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02476" y="43955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单遍编译程序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89687"/>
          </a:xfrm>
        </p:spPr>
        <p:txBody>
          <a:bodyPr/>
          <a:lstStyle/>
          <a:p>
            <a:r>
              <a:rPr lang="zh-CN" altLang="en-US" dirty="0"/>
              <a:t>把前端组织成一遍扫描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遍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趟</a:t>
            </a:r>
            <a:r>
              <a:rPr lang="en-US" altLang="zh-CN" dirty="0">
                <a:latin typeface="Comic Sans MS" panose="030F0702030302020204" pitchFamily="66" charset="0"/>
              </a:rPr>
              <a:t>(pass)</a:t>
            </a:r>
            <a:endParaRPr lang="zh-CN" altLang="en-US" dirty="0"/>
          </a:p>
        </p:txBody>
      </p:sp>
      <p:grpSp>
        <p:nvGrpSpPr>
          <p:cNvPr id="5" name="Group 85"/>
          <p:cNvGrpSpPr/>
          <p:nvPr/>
        </p:nvGrpSpPr>
        <p:grpSpPr bwMode="auto">
          <a:xfrm>
            <a:off x="2209800" y="2286000"/>
            <a:ext cx="7644832" cy="3554414"/>
            <a:chOff x="158" y="2251"/>
            <a:chExt cx="4355" cy="1837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981" y="3227"/>
              <a:ext cx="63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送单词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7" name="AutoShape 64"/>
            <p:cNvSpPr>
              <a:spLocks noChangeArrowheads="1"/>
            </p:cNvSpPr>
            <p:nvPr/>
          </p:nvSpPr>
          <p:spPr bwMode="auto">
            <a:xfrm>
              <a:off x="158" y="2274"/>
              <a:ext cx="868" cy="272"/>
            </a:xfrm>
            <a:prstGeom prst="parallelogram">
              <a:avLst>
                <a:gd name="adj" fmla="val 50763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>
                  <a:ea typeface="华文新魏" panose="02010800040101010101" pitchFamily="2" charset="-122"/>
                </a:rPr>
                <a:t>源程序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164" y="2856"/>
              <a:ext cx="816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>
                  <a:ea typeface="华文新魏" panose="02010800040101010101" pitchFamily="2" charset="-122"/>
                </a:rPr>
                <a:t>词法分析</a:t>
              </a:r>
              <a:endParaRPr lang="zh-CN" altLang="en-US">
                <a:ea typeface="华文新魏" panose="02010800040101010101" pitchFamily="2" charset="-122"/>
              </a:endParaRPr>
            </a:p>
            <a:p>
              <a:pPr algn="ctr" eaLnBrk="0" hangingPunct="0"/>
              <a:r>
                <a:rPr lang="zh-CN" altLang="en-US">
                  <a:ea typeface="华文新魏" panose="02010800040101010101" pitchFamily="2" charset="-122"/>
                </a:rPr>
                <a:t>程序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1517" y="2856"/>
              <a:ext cx="824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ea typeface="华文新魏" panose="02010800040101010101" pitchFamily="2" charset="-122"/>
                </a:rPr>
                <a:t>语法分析</a:t>
              </a:r>
              <a:endParaRPr lang="zh-CN" altLang="en-US" b="1">
                <a:ea typeface="华文新魏" panose="02010800040101010101" pitchFamily="2" charset="-122"/>
              </a:endParaRPr>
            </a:p>
            <a:p>
              <a:pPr algn="ctr" eaLnBrk="0" hangingPunct="0"/>
              <a:r>
                <a:rPr lang="zh-CN" altLang="en-US" b="1">
                  <a:ea typeface="华文新魏" panose="02010800040101010101" pitchFamily="2" charset="-122"/>
                </a:rPr>
                <a:t>程序</a:t>
              </a:r>
              <a:endParaRPr lang="zh-CN" altLang="en-US" b="1">
                <a:ea typeface="华文新魏" panose="02010800040101010101" pitchFamily="2" charset="-122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3078" y="2856"/>
              <a:ext cx="1435" cy="5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>
                  <a:ea typeface="华文新魏" panose="02010800040101010101" pitchFamily="2" charset="-122"/>
                </a:rPr>
                <a:t>语义分析及中间</a:t>
              </a:r>
              <a:endParaRPr lang="zh-CN" altLang="en-US" dirty="0">
                <a:ea typeface="华文新魏" panose="02010800040101010101" pitchFamily="2" charset="-122"/>
              </a:endParaRPr>
            </a:p>
            <a:p>
              <a:pPr algn="ctr" eaLnBrk="0" hangingPunct="0"/>
              <a:r>
                <a:rPr lang="zh-CN" altLang="en-US" dirty="0">
                  <a:ea typeface="华文新魏" panose="02010800040101010101" pitchFamily="2" charset="-122"/>
                </a:rPr>
                <a:t>代码生成程序</a:t>
              </a:r>
              <a:endParaRPr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1751" y="2251"/>
              <a:ext cx="453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开始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980" y="2774"/>
              <a:ext cx="64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取单词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2341" y="2774"/>
              <a:ext cx="76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语法单位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4" name="Text Box 71"/>
            <p:cNvSpPr txBox="1">
              <a:spLocks noChangeArrowheads="1"/>
            </p:cNvSpPr>
            <p:nvPr/>
          </p:nvSpPr>
          <p:spPr bwMode="auto">
            <a:xfrm>
              <a:off x="2341" y="3227"/>
              <a:ext cx="7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>
                  <a:solidFill>
                    <a:srgbClr val="9900CC"/>
                  </a:solidFill>
                  <a:ea typeface="华文新魏" panose="02010800040101010101" pitchFamily="2" charset="-122"/>
                </a:rPr>
                <a:t>语义信息</a:t>
              </a:r>
              <a:endParaRPr kumimoji="0" lang="zh-CN" altLang="en-US" sz="2000">
                <a:solidFill>
                  <a:srgbClr val="9900CC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5" name="AutoShape 72"/>
            <p:cNvSpPr>
              <a:spLocks noChangeArrowheads="1"/>
            </p:cNvSpPr>
            <p:nvPr/>
          </p:nvSpPr>
          <p:spPr bwMode="auto">
            <a:xfrm>
              <a:off x="3157" y="3589"/>
              <a:ext cx="907" cy="317"/>
            </a:xfrm>
            <a:prstGeom prst="parallelogram">
              <a:avLst>
                <a:gd name="adj" fmla="val 45514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>
                  <a:ea typeface="华文新魏" panose="02010800040101010101" pitchFamily="2" charset="-122"/>
                </a:rPr>
                <a:t>中间代码</a:t>
              </a:r>
              <a:endParaRPr lang="zh-CN" altLang="en-US" dirty="0">
                <a:ea typeface="华文新魏" panose="02010800040101010101" pitchFamily="2" charset="-122"/>
              </a:endParaRPr>
            </a:p>
          </p:txBody>
        </p:sp>
        <p:sp>
          <p:nvSpPr>
            <p:cNvPr id="16" name="Line 73"/>
            <p:cNvSpPr>
              <a:spLocks noChangeShapeType="1"/>
            </p:cNvSpPr>
            <p:nvPr/>
          </p:nvSpPr>
          <p:spPr bwMode="auto">
            <a:xfrm flipH="1">
              <a:off x="980" y="3046"/>
              <a:ext cx="5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>
              <a:off x="980" y="3227"/>
              <a:ext cx="5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572" y="2547"/>
              <a:ext cx="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2341" y="3001"/>
              <a:ext cx="7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 flipH="1">
              <a:off x="2341" y="3227"/>
              <a:ext cx="7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3611" y="3339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>
              <a:off x="1978" y="2455"/>
              <a:ext cx="0" cy="4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1162" y="3770"/>
              <a:ext cx="1440" cy="31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>
                  <a:ea typeface="华文新魏" panose="02010800040101010101" pitchFamily="2" charset="-122"/>
                </a:rPr>
                <a:t>错误的诊查处理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617" y="3363"/>
              <a:ext cx="817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Line 82"/>
            <p:cNvSpPr>
              <a:spLocks noChangeShapeType="1"/>
            </p:cNvSpPr>
            <p:nvPr/>
          </p:nvSpPr>
          <p:spPr bwMode="auto">
            <a:xfrm>
              <a:off x="1887" y="3363"/>
              <a:ext cx="0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Line 83"/>
            <p:cNvSpPr>
              <a:spLocks noChangeShapeType="1"/>
            </p:cNvSpPr>
            <p:nvPr/>
          </p:nvSpPr>
          <p:spPr bwMode="auto">
            <a:xfrm flipH="1">
              <a:off x="2386" y="3363"/>
              <a:ext cx="862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编译程序的生成</a:t>
            </a:r>
            <a:endParaRPr lang="zh-CN" altLang="en-US" dirty="0"/>
          </a:p>
        </p:txBody>
      </p:sp>
      <p:sp>
        <p:nvSpPr>
          <p:cNvPr id="145411" name="Rectangle 3"/>
          <p:cNvSpPr>
            <a:spLocks noGrp="1"/>
          </p:cNvSpPr>
          <p:nvPr>
            <p:ph idx="1"/>
          </p:nvPr>
        </p:nvSpPr>
        <p:spPr>
          <a:xfrm>
            <a:off x="1371600" y="1260475"/>
            <a:ext cx="8938895" cy="42259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世界上第一个编译程序是用什么语言书写的？</a:t>
            </a:r>
            <a:endParaRPr lang="zh-CN" altLang="en-US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用高级语言书写？</a:t>
            </a:r>
            <a:endParaRPr lang="zh-CN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没有编译器，如何编译？</a:t>
            </a:r>
            <a:endParaRPr lang="zh-CN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因此世界上第一个编译器只能是用</a:t>
            </a:r>
            <a:r>
              <a:rPr lang="zh-CN" altLang="en-US" dirty="0">
                <a:solidFill>
                  <a:srgbClr val="FF0000"/>
                </a:solidFill>
              </a:rPr>
              <a:t>机器语言</a:t>
            </a:r>
            <a:r>
              <a:rPr lang="zh-CN" altLang="en-US" dirty="0">
                <a:solidFill>
                  <a:schemeClr val="tx2"/>
                </a:solidFill>
              </a:rPr>
              <a:t>开发的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265634" y="3066739"/>
            <a:ext cx="5834063" cy="2949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自展技术</a:t>
            </a:r>
            <a:r>
              <a:rPr lang="en-US" altLang="zh-CN" dirty="0"/>
              <a:t>(bootstrapping)</a:t>
            </a:r>
            <a:endParaRPr lang="en-US" altLang="zh-CN" dirty="0"/>
          </a:p>
          <a:p>
            <a:pPr lvl="1"/>
            <a:r>
              <a:rPr lang="zh-CN" altLang="en-US" dirty="0"/>
              <a:t>直接用目标机器上的机器语言书写源语言的编译程序工作量太大</a:t>
            </a:r>
            <a:endParaRPr lang="zh-CN" altLang="en-US" dirty="0"/>
          </a:p>
          <a:p>
            <a:pPr lvl="1"/>
            <a:r>
              <a:rPr lang="zh-CN" altLang="en-US" dirty="0"/>
              <a:t>用目标机器上的机器语言书写源语言的一个子集的编译程序，然后再用这个子集作为书写语言，实现源语言的编译程序，这就是自展技术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编译程序的生成</a:t>
            </a:r>
            <a:endParaRPr lang="zh-CN" alt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872853" y="3489384"/>
            <a:ext cx="4267200" cy="2301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191941" y="4060554"/>
            <a:ext cx="3429000" cy="14303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85678" y="4576492"/>
            <a:ext cx="2133600" cy="838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27028" y="4108179"/>
            <a:ext cx="65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L</a:t>
            </a:r>
            <a:r>
              <a:rPr lang="en-US" altLang="zh-CN" baseline="-25000">
                <a:latin typeface="Comic Sans MS" panose="030F0702030302020204" pitchFamily="66" charset="0"/>
              </a:rPr>
              <a:t>2</a:t>
            </a:r>
            <a:endParaRPr lang="en-US" altLang="zh-CN" baseline="-25000">
              <a:latin typeface="Comic Sans MS" panose="030F0702030302020204" pitchFamily="66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41317" y="3460479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L</a:t>
            </a:r>
            <a:r>
              <a:rPr lang="en-US" altLang="zh-CN" baseline="-25000" dirty="0">
                <a:latin typeface="Comic Sans MS" panose="030F0702030302020204" pitchFamily="66" charset="0"/>
              </a:rPr>
              <a:t>3</a:t>
            </a:r>
            <a:endParaRPr lang="en-US" altLang="zh-CN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06403" y="4805092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L</a:t>
            </a:r>
            <a:r>
              <a:rPr lang="en-US" altLang="zh-CN" baseline="-25000" dirty="0">
                <a:latin typeface="Comic Sans MS" panose="030F0702030302020204" pitchFamily="66" charset="0"/>
              </a:rPr>
              <a:t>1</a:t>
            </a:r>
            <a:endParaRPr lang="en-US" altLang="zh-CN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117703" y="2909618"/>
            <a:ext cx="8001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aseline="-25000">
                <a:latin typeface="Comic Sans MS" panose="030F0702030302020204" pitchFamily="66" charset="0"/>
              </a:rPr>
              <a:t>…</a:t>
            </a:r>
            <a:endParaRPr lang="en-US" altLang="zh-CN" sz="4000" baseline="-25000">
              <a:latin typeface="Comic Sans MS" panose="030F0702030302020204" pitchFamily="66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9917" y="3677853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L</a:t>
            </a:r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1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用已有高级语言</a:t>
            </a:r>
            <a:r>
              <a:rPr lang="en-US" altLang="zh-CN" dirty="0">
                <a:latin typeface="Comic Sans MS" panose="030F0702030302020204" pitchFamily="66" charset="0"/>
              </a:rPr>
              <a:t>L1</a:t>
            </a:r>
            <a:r>
              <a:rPr lang="zh-CN" altLang="en-US" dirty="0">
                <a:latin typeface="Comic Sans MS" panose="030F0702030302020204" pitchFamily="66" charset="0"/>
              </a:rPr>
              <a:t>实现其它高级语言</a:t>
            </a:r>
            <a:r>
              <a:rPr lang="en-US" altLang="zh-CN" dirty="0">
                <a:latin typeface="Comic Sans MS" panose="030F0702030302020204" pitchFamily="66" charset="0"/>
              </a:rPr>
              <a:t>L2</a:t>
            </a:r>
            <a:r>
              <a:rPr lang="zh-CN" altLang="en-US" dirty="0">
                <a:latin typeface="Comic Sans MS" panose="030F0702030302020204" pitchFamily="66" charset="0"/>
              </a:rPr>
              <a:t>的编译程序</a:t>
            </a:r>
            <a:endParaRPr lang="zh-CN" altLang="en-US" dirty="0">
              <a:latin typeface="Comic Sans MS" panose="030F0702030302020204" pitchFamily="66" charset="0"/>
            </a:endParaRP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编译程序的生成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050143" y="2009775"/>
            <a:ext cx="2514600" cy="990600"/>
            <a:chOff x="533400" y="2209800"/>
            <a:chExt cx="2514600" cy="990600"/>
          </a:xfrm>
        </p:grpSpPr>
        <p:sp>
          <p:nvSpPr>
            <p:cNvPr id="5" name="矩形 4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L2</a:t>
              </a:r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编译器源码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334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L1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txt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 bwMode="auto">
          <a:xfrm>
            <a:off x="5332186" y="2133600"/>
            <a:ext cx="1689100" cy="7429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L1</a:t>
            </a:r>
            <a:r>
              <a: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编译器</a:t>
            </a:r>
            <a:endParaRPr lang="zh-CN" altLang="en-US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72400" y="2009775"/>
            <a:ext cx="2514600" cy="990600"/>
            <a:chOff x="533400" y="2209800"/>
            <a:chExt cx="2514600" cy="990600"/>
          </a:xfrm>
        </p:grpSpPr>
        <p:sp>
          <p:nvSpPr>
            <p:cNvPr id="11" name="矩形 10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可执行的编译器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exe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 bwMode="auto">
          <a:xfrm>
            <a:off x="4564744" y="2428875"/>
            <a:ext cx="7670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stCxn id="8" idx="3"/>
            <a:endCxn id="11" idx="1"/>
          </p:cNvCxnSpPr>
          <p:nvPr/>
        </p:nvCxnSpPr>
        <p:spPr bwMode="auto">
          <a:xfrm>
            <a:off x="7021286" y="2428875"/>
            <a:ext cx="751205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18" name="组合 17"/>
          <p:cNvGrpSpPr/>
          <p:nvPr/>
        </p:nvGrpSpPr>
        <p:grpSpPr>
          <a:xfrm>
            <a:off x="2050143" y="3657600"/>
            <a:ext cx="2514600" cy="990600"/>
            <a:chOff x="533400" y="2209800"/>
            <a:chExt cx="2514600" cy="990600"/>
          </a:xfrm>
        </p:grpSpPr>
        <p:sp>
          <p:nvSpPr>
            <p:cNvPr id="19" name="矩形 18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源程序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334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L2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txt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5332186" y="3781425"/>
            <a:ext cx="1689100" cy="7429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  <a:ea typeface="华文新魏" panose="02010800040101010101" pitchFamily="2" charset="-122"/>
              </a:rPr>
              <a:t>L2</a:t>
            </a:r>
            <a:r>
              <a: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编译器</a:t>
            </a:r>
            <a:endParaRPr lang="zh-CN" altLang="en-US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72400" y="3657600"/>
            <a:ext cx="2514600" cy="990600"/>
            <a:chOff x="533400" y="2209800"/>
            <a:chExt cx="2514600" cy="990600"/>
          </a:xfrm>
        </p:grpSpPr>
        <p:sp>
          <p:nvSpPr>
            <p:cNvPr id="26" name="矩形 25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可执行的程序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exe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cxnSp>
        <p:nvCxnSpPr>
          <p:cNvPr id="28" name="直接箭头连接符 27"/>
          <p:cNvCxnSpPr>
            <a:stCxn id="19" idx="3"/>
            <a:endCxn id="24" idx="1"/>
          </p:cNvCxnSpPr>
          <p:nvPr/>
        </p:nvCxnSpPr>
        <p:spPr bwMode="auto">
          <a:xfrm>
            <a:off x="4564744" y="4076700"/>
            <a:ext cx="7670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>
            <a:stCxn id="24" idx="3"/>
            <a:endCxn id="26" idx="1"/>
          </p:cNvCxnSpPr>
          <p:nvPr/>
        </p:nvCxnSpPr>
        <p:spPr bwMode="auto">
          <a:xfrm>
            <a:off x="7021286" y="4076700"/>
            <a:ext cx="751205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0" name="下箭头 39"/>
          <p:cNvSpPr/>
          <p:nvPr/>
        </p:nvSpPr>
        <p:spPr bwMode="auto">
          <a:xfrm rot="4269055">
            <a:off x="7020894" y="2958475"/>
            <a:ext cx="385536" cy="78105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50143" y="4981575"/>
            <a:ext cx="2514600" cy="990600"/>
            <a:chOff x="533400" y="2209800"/>
            <a:chExt cx="2514600" cy="990600"/>
          </a:xfrm>
        </p:grpSpPr>
        <p:sp>
          <p:nvSpPr>
            <p:cNvPr id="42" name="矩形 41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输入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x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圆角矩形 44"/>
          <p:cNvSpPr/>
          <p:nvPr/>
        </p:nvSpPr>
        <p:spPr bwMode="auto">
          <a:xfrm>
            <a:off x="5332186" y="5105400"/>
            <a:ext cx="1689100" cy="7429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rPr>
              <a:t>程序</a:t>
            </a:r>
            <a:endParaRPr lang="zh-CN" altLang="en-US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772400" y="4981575"/>
            <a:ext cx="2514600" cy="990600"/>
            <a:chOff x="533400" y="2209800"/>
            <a:chExt cx="2514600" cy="990600"/>
          </a:xfrm>
        </p:grpSpPr>
        <p:sp>
          <p:nvSpPr>
            <p:cNvPr id="47" name="矩形 46"/>
            <p:cNvSpPr/>
            <p:nvPr/>
          </p:nvSpPr>
          <p:spPr bwMode="auto">
            <a:xfrm>
              <a:off x="533400" y="2209800"/>
              <a:ext cx="2514600" cy="9906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1" compatLnSpc="1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输出</a:t>
              </a:r>
              <a:endParaRPr lang="zh-CN" altLang="en-US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362200" y="2209800"/>
              <a:ext cx="685800" cy="495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y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cxnSp>
        <p:nvCxnSpPr>
          <p:cNvPr id="49" name="直接箭头连接符 48"/>
          <p:cNvCxnSpPr>
            <a:stCxn id="42" idx="3"/>
            <a:endCxn id="45" idx="1"/>
          </p:cNvCxnSpPr>
          <p:nvPr/>
        </p:nvCxnSpPr>
        <p:spPr bwMode="auto">
          <a:xfrm>
            <a:off x="4564744" y="5400675"/>
            <a:ext cx="7670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stCxn id="45" idx="3"/>
            <a:endCxn id="47" idx="1"/>
          </p:cNvCxnSpPr>
          <p:nvPr/>
        </p:nvCxnSpPr>
        <p:spPr bwMode="auto">
          <a:xfrm>
            <a:off x="7021286" y="5400675"/>
            <a:ext cx="751205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1" name="下箭头 50"/>
          <p:cNvSpPr/>
          <p:nvPr/>
        </p:nvSpPr>
        <p:spPr bwMode="auto">
          <a:xfrm rot="4269055">
            <a:off x="7020894" y="4406275"/>
            <a:ext cx="385536" cy="78105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4" grpId="0" bldLvl="0" animBg="1"/>
      <p:bldP spid="40" grpId="0" bldLvl="0" animBg="1"/>
      <p:bldP spid="45" grpId="0" bldLvl="0" animBg="1"/>
      <p:bldP spid="5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构造编译程序的工具称为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编译程序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编译程序</a:t>
            </a:r>
            <a:r>
              <a:rPr lang="zh-CN" altLang="en-US" dirty="0">
                <a:latin typeface="Comic Sans MS" panose="030F0702030302020204" pitchFamily="66" charset="0"/>
              </a:rPr>
              <a:t>、编译程序产生器或翻译程序书写系统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扫描器生成器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zh-CN" altLang="en-US" dirty="0">
                <a:latin typeface="Comic Sans MS" panose="030F0702030302020204" pitchFamily="66" charset="0"/>
              </a:rPr>
              <a:t>产生词法分析器，如</a:t>
            </a:r>
            <a:r>
              <a:rPr lang="en-US" altLang="zh-CN" dirty="0" err="1">
                <a:latin typeface="Comic Sans MS" panose="030F0702030302020204" pitchFamily="66" charset="0"/>
              </a:rPr>
              <a:t>lex</a:t>
            </a:r>
            <a:r>
              <a:rPr lang="en-US" altLang="zh-CN" dirty="0">
                <a:latin typeface="Comic Sans MS" panose="030F0702030302020204" pitchFamily="66" charset="0"/>
              </a:rPr>
              <a:t>/flex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语法分析器生成器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zh-CN" altLang="en-US" dirty="0">
                <a:latin typeface="Comic Sans MS" panose="030F0702030302020204" pitchFamily="66" charset="0"/>
              </a:rPr>
              <a:t>自动产生语法分析器，如</a:t>
            </a:r>
            <a:r>
              <a:rPr lang="en-US" altLang="zh-CN" dirty="0" err="1">
                <a:latin typeface="Comic Sans MS" panose="030F0702030302020204" pitchFamily="66" charset="0"/>
              </a:rPr>
              <a:t>yacc</a:t>
            </a:r>
            <a:r>
              <a:rPr lang="en-US" altLang="zh-CN" dirty="0">
                <a:latin typeface="Comic Sans MS" panose="030F0702030302020204" pitchFamily="66" charset="0"/>
              </a:rPr>
              <a:t>/bison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语法制导翻译引擎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zh-CN" altLang="en-US" dirty="0">
                <a:latin typeface="Comic Sans MS" panose="030F0702030302020204" pitchFamily="66" charset="0"/>
              </a:rPr>
              <a:t>生成一组用于遍历分析树并生成中间代码的程序集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其他更多工具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编译程序的生成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参考书：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1" indent="-187325" algn="just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A.V.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Aho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M.S. Lam, R.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Sethi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etc. Compilers: Principles, Techniques, and Tools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，机械工业出版社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1" indent="-187325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丁文魁，杜淑敏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 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编译原理和技术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，电子工业出版社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8" y="2960831"/>
            <a:ext cx="2362200" cy="342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680706"/>
            <a:ext cx="4721277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经典的编译原理教材，因为封面有一条龙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简称“龙书”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骑士和龙的战争，隐喻着征服编译这个复杂的大系统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5682441" y="4673029"/>
            <a:ext cx="1073791" cy="39566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54" y="2960831"/>
            <a:ext cx="237807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词法分析器的自动生成程序</a:t>
            </a:r>
            <a:r>
              <a:rPr lang="en-US" altLang="zh-CN" dirty="0" err="1">
                <a:latin typeface="Comic Sans MS" panose="030F0702030302020204" pitchFamily="66" charset="0"/>
              </a:rPr>
              <a:t>Lex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语法分析器自动生成程序 </a:t>
            </a:r>
            <a:r>
              <a:rPr lang="en-US" altLang="zh-CN" dirty="0">
                <a:latin typeface="Comic Sans MS" panose="030F0702030302020204" pitchFamily="66" charset="0"/>
              </a:rPr>
              <a:t>— YACC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编译程序的构造工具</a:t>
            </a:r>
            <a:endParaRPr lang="zh-CN" altLang="en-US" dirty="0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1981201" y="1905000"/>
            <a:ext cx="8029575" cy="1019174"/>
            <a:chOff x="204" y="2062"/>
            <a:chExt cx="5058" cy="64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132" y="2195"/>
              <a:ext cx="1180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en-US" altLang="zh-CN" sz="3200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LEX</a:t>
              </a:r>
              <a:endParaRPr lang="en-US" altLang="zh-CN" sz="3200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4" y="2062"/>
              <a:ext cx="156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词法规则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</a:pPr>
              <a:r>
                <a:rPr lang="en-US" altLang="zh-CN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(</a:t>
              </a: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正规表达式</a:t>
              </a:r>
              <a:r>
                <a:rPr lang="en-US" altLang="zh-CN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)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10" y="2064"/>
              <a:ext cx="14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</a:pPr>
              <a:r>
                <a:rPr lang="zh-CN" altLang="en-US" b="1">
                  <a:latin typeface="Comic Sans MS" panose="030F0702030302020204" pitchFamily="66" charset="0"/>
                  <a:ea typeface="华文新魏" panose="02010800040101010101" pitchFamily="2" charset="-122"/>
                </a:rPr>
                <a:t>词法分析程序</a:t>
              </a:r>
              <a:endParaRPr lang="zh-CN" altLang="en-US" b="1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  <a:p>
              <a:pPr eaLnBrk="1" fontAlgn="ctr" hangingPunct="1"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  <a:ea typeface="华文新魏" panose="02010800040101010101" pitchFamily="2" charset="-122"/>
                </a:rPr>
                <a:t>(C /C++</a:t>
              </a:r>
              <a:r>
                <a:rPr lang="zh-CN" altLang="en-US" b="1">
                  <a:latin typeface="Comic Sans MS" panose="030F0702030302020204" pitchFamily="66" charset="0"/>
                  <a:ea typeface="华文新魏" panose="02010800040101010101" pitchFamily="2" charset="-122"/>
                </a:rPr>
                <a:t>程序</a:t>
              </a:r>
              <a:r>
                <a:rPr lang="en-US" altLang="zh-CN" b="1">
                  <a:latin typeface="Comic Sans MS" panose="030F0702030302020204" pitchFamily="66" charset="0"/>
                  <a:ea typeface="华文新魏" panose="02010800040101010101" pitchFamily="2" charset="-122"/>
                </a:rPr>
                <a:t>)</a:t>
              </a:r>
              <a:endParaRPr lang="en-US" altLang="zh-CN" b="1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43" y="2384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latin typeface="Comic Sans MS" panose="030F0702030302020204" pitchFamily="66" charset="0"/>
                <a:ea typeface="新宋体" panose="02010609030101010101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312" y="2384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  <a:cs typeface="+mn-cs"/>
                </a:defRPr>
              </a:lvl9pPr>
            </a:lstStyle>
            <a:p>
              <a:endParaRPr lang="zh-CN" altLang="en-US">
                <a:latin typeface="Comic Sans MS" panose="030F0702030302020204" pitchFamily="66" charset="0"/>
                <a:ea typeface="新宋体" panose="02010609030101010101" charset="-122"/>
              </a:endParaRPr>
            </a:p>
          </p:txBody>
        </p:sp>
      </p:grpSp>
      <p:grpSp>
        <p:nvGrpSpPr>
          <p:cNvPr id="11" name="Group 19"/>
          <p:cNvGrpSpPr/>
          <p:nvPr/>
        </p:nvGrpSpPr>
        <p:grpSpPr bwMode="auto">
          <a:xfrm>
            <a:off x="1998890" y="4381502"/>
            <a:ext cx="8029575" cy="1028699"/>
            <a:chOff x="226" y="3234"/>
            <a:chExt cx="5058" cy="648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154" y="3367"/>
              <a:ext cx="1180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</a:pPr>
              <a:r>
                <a:rPr lang="en-US" altLang="zh-CN" sz="3200" b="1">
                  <a:latin typeface="Comic Sans MS" panose="030F0702030302020204" pitchFamily="66" charset="0"/>
                  <a:ea typeface="华文新魏" panose="02010800040101010101" pitchFamily="2" charset="-122"/>
                </a:rPr>
                <a:t>YACC</a:t>
              </a:r>
              <a:endParaRPr lang="en-US" altLang="zh-CN" sz="3200" b="1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6" y="3234"/>
              <a:ext cx="156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语法规则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  <a:p>
              <a:pPr algn="ctr" eaLnBrk="1" fontAlgn="ctr" hangingPunct="1"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（产生式）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832" y="3242"/>
              <a:ext cx="14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语法分析程序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  <a:p>
              <a:pPr algn="ctr" eaLnBrk="1" fontAlgn="ctr" hangingPunct="1">
                <a:spcBef>
                  <a:spcPct val="50000"/>
                </a:spcBef>
              </a:pPr>
              <a:r>
                <a:rPr lang="en-US" altLang="zh-CN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(C /C++</a:t>
              </a:r>
              <a:r>
                <a:rPr lang="zh-CN" altLang="en-US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程序</a:t>
              </a:r>
              <a:r>
                <a:rPr lang="en-US" altLang="zh-CN" b="1" dirty="0">
                  <a:latin typeface="Comic Sans MS" panose="030F0702030302020204" pitchFamily="66" charset="0"/>
                  <a:ea typeface="华文新魏" panose="02010800040101010101" pitchFamily="2" charset="-122"/>
                </a:rPr>
                <a:t>)</a:t>
              </a:r>
              <a:endParaRPr lang="zh-CN" altLang="en-US" b="1" dirty="0">
                <a:latin typeface="Comic Sans MS" panose="030F0702030302020204" pitchFamily="66" charset="0"/>
                <a:ea typeface="华文新魏" panose="02010800040101010101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565" y="3556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zh-CN" alt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334" y="3556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zh-CN" altLang="en-US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(Summary)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129030"/>
            <a:ext cx="10938510" cy="49530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lnSpc>
                <a:spcPct val="120000"/>
              </a:lnSpc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理解以下术语：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marL="990600" lvl="1" indent="-53340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编译程序、解释程序、编译程序的前端和后端、遍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编译过程包括哪几个主要阶段及每个阶段的功能是什么</a:t>
            </a:r>
            <a:r>
              <a:rPr lang="en-US" altLang="zh-CN" sz="2800" b="1" dirty="0">
                <a:solidFill>
                  <a:srgbClr val="000066"/>
                </a:solidFill>
              </a:rPr>
              <a:t>?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编译过程中的 </a:t>
            </a:r>
            <a:r>
              <a:rPr lang="en-US" altLang="zh-CN" sz="2800" b="1" dirty="0">
                <a:solidFill>
                  <a:srgbClr val="000066"/>
                </a:solidFill>
              </a:rPr>
              <a:t>6 </a:t>
            </a:r>
            <a:r>
              <a:rPr lang="zh-CN" altLang="en-US" sz="2800" b="1" dirty="0">
                <a:solidFill>
                  <a:srgbClr val="000066"/>
                </a:solidFill>
              </a:rPr>
              <a:t>个阶段缺一不可，这种看法正确吗？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AutoNum type="arabicPeriod"/>
            </a:pPr>
            <a:r>
              <a:rPr lang="en-US" altLang="zh-CN" sz="2800" b="1" dirty="0">
                <a:solidFill>
                  <a:srgbClr val="000066"/>
                </a:solidFill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ahoma" panose="020B0604030504040204" charset="0"/>
              </a:rPr>
              <a:t>“</a:t>
            </a:r>
            <a:r>
              <a:rPr lang="zh-CN" altLang="en-US" sz="2800" b="1" dirty="0">
                <a:solidFill>
                  <a:srgbClr val="000066"/>
                </a:solidFill>
              </a:rPr>
              <a:t>多遍扫描的编译程序是高质量的编译程序，优于单遍扫描的程序</a:t>
            </a:r>
            <a:r>
              <a:rPr lang="zh-CN" altLang="en-US" sz="2800" b="1" dirty="0">
                <a:solidFill>
                  <a:srgbClr val="000066"/>
                </a:solidFill>
                <a:latin typeface="Tahoma" panose="020B0604030504040204" charset="0"/>
              </a:rPr>
              <a:t>”</a:t>
            </a:r>
            <a:r>
              <a:rPr lang="zh-CN" altLang="en-US" sz="2800" b="1" dirty="0">
                <a:solidFill>
                  <a:srgbClr val="000066"/>
                </a:solidFill>
              </a:rPr>
              <a:t>，这种说法正确吗？编译程序采用多遍还是单遍需要考虑哪些因素？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AutoNum type="arabicPeriod"/>
            </a:pPr>
            <a:r>
              <a:rPr lang="zh-CN" altLang="en-US" sz="2800" b="1" dirty="0">
                <a:solidFill>
                  <a:srgbClr val="000066"/>
                </a:solidFill>
              </a:rPr>
              <a:t>词法分析和语法分析都是对符号串进行识别的，二者有何区别？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2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2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2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6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2">
                                            <p:txEl>
                                              <p:charRg st="6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2">
                                            <p:txEl>
                                              <p:charRg st="6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2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2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15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2">
                                            <p:txEl>
                                              <p:charRg st="15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2">
                                            <p:txEl>
                                              <p:charRg st="15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11734800" cy="5257800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推荐阅读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陈火旺，刘春林等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程序设计语言编译原理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》(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，国防工业出版社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张素琴，吕映芝等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 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》(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第二版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，清华大学出版社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Terence Parr.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编程语言实现模式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，华中科技大学出版社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Keith D. Cooper, Linda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Torczon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 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编译器设计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，人民邮电出版社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布莱恩特，奥哈拉伦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 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深入理解计算机系统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，机械工业出版社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郑钢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自制编程语言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基于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语言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，人民邮电出版社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王亚刚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深入分析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GCC》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，机械工业出版社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Terence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Parr.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《ANTLR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权威指南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，机械工业出版社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Andrew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Appel,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Maia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Ginsburg.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《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现代编译原理：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语言描述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》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，人民邮电出版社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课时安排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48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总课时</a:t>
            </a:r>
            <a:r>
              <a:rPr lang="en-US" altLang="zh-CN" dirty="0"/>
              <a:t>: 39</a:t>
            </a:r>
            <a:r>
              <a:rPr lang="zh-CN" altLang="en-US" dirty="0"/>
              <a:t>讲课</a:t>
            </a:r>
            <a:r>
              <a:rPr lang="en-US" altLang="zh-CN" dirty="0"/>
              <a:t>+9</a:t>
            </a:r>
            <a:r>
              <a:rPr lang="zh-CN" altLang="en-US" dirty="0"/>
              <a:t>上机</a:t>
            </a:r>
            <a:endParaRPr lang="en-US" altLang="zh-CN" dirty="0"/>
          </a:p>
          <a:p>
            <a:pPr lvl="1"/>
            <a:r>
              <a:rPr lang="zh-CN" altLang="en-US" dirty="0"/>
              <a:t>任课老师将提前发布上机任务，同学们可以在家根据教学进度，把上机任务逐步完成</a:t>
            </a:r>
            <a:endParaRPr lang="en-US" altLang="zh-CN" dirty="0"/>
          </a:p>
          <a:p>
            <a:r>
              <a:rPr lang="zh-CN" altLang="en-US" dirty="0"/>
              <a:t>课程考核</a:t>
            </a:r>
            <a:r>
              <a:rPr lang="en-US" altLang="zh-CN" dirty="0"/>
              <a:t>:</a:t>
            </a:r>
            <a:r>
              <a:rPr lang="zh-CN" altLang="en-US" dirty="0"/>
              <a:t> 根据疫情发展情况和学校的教学安排，有些部分可能会有变动</a:t>
            </a:r>
            <a:endParaRPr lang="en-US" altLang="zh-CN" dirty="0"/>
          </a:p>
          <a:p>
            <a:pPr lvl="1"/>
            <a:r>
              <a:rPr lang="zh-CN" altLang="en-US" dirty="0"/>
              <a:t>成绩构成：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平时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20%</a:t>
            </a:r>
            <a:r>
              <a:rPr lang="en-US" altLang="zh-CN" dirty="0"/>
              <a:t>+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上机任务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20%</a:t>
            </a:r>
            <a:r>
              <a:rPr lang="en-US" altLang="zh-CN" dirty="0"/>
              <a:t>+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期末考试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60%</a:t>
            </a:r>
            <a:endParaRPr lang="en-US" altLang="zh-CN" dirty="0"/>
          </a:p>
          <a:p>
            <a:pPr lvl="1"/>
            <a:r>
              <a:rPr lang="zh-CN" altLang="en-US" dirty="0"/>
              <a:t>平时成绩：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作业+课堂互动+单元检测+视频学习（泛雅平台）</a:t>
            </a:r>
            <a:endParaRPr lang="en-US" altLang="zh-CN" dirty="0"/>
          </a:p>
          <a:p>
            <a:pPr lvl="1"/>
            <a:r>
              <a:rPr lang="zh-CN" altLang="en-US" dirty="0"/>
              <a:t>上机任务：根据任务完成情况、验收情况</a:t>
            </a:r>
            <a:r>
              <a:rPr lang="en-US" altLang="zh-CN" dirty="0"/>
              <a:t>(</a:t>
            </a:r>
            <a:r>
              <a:rPr lang="zh-CN" altLang="en-US" dirty="0"/>
              <a:t>待定</a:t>
            </a:r>
            <a:r>
              <a:rPr lang="en-US" altLang="zh-CN" dirty="0"/>
              <a:t>)</a:t>
            </a:r>
            <a:r>
              <a:rPr lang="zh-CN" altLang="en-US" dirty="0"/>
              <a:t>、实验报告来确定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1615440"/>
            <a:ext cx="1196594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学习安排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编译原理课程学习是非常困难的，很有挑战性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学习期间，建议同学们提前从泛雅平台进行自学，以提高课堂效率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50,&quot;width&quot;:3390}"/>
</p:tagLst>
</file>

<file path=ppt/tags/tag2.xml><?xml version="1.0" encoding="utf-8"?>
<p:tagLst xmlns:p="http://schemas.openxmlformats.org/presentationml/2006/main">
  <p:tag name="REFSHAPE" val="766449756"/>
  <p:tag name="KSO_WM_UNIT_PLACING_PICTURE_USER_VIEWPORT" val="{&quot;height&quot;:4408,&quot;width&quot;:7456}"/>
</p:tagLst>
</file>

<file path=ppt/theme/theme1.xml><?xml version="1.0" encoding="utf-8"?>
<a:theme xmlns:a="http://schemas.openxmlformats.org/drawingml/2006/main" name="主题5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6200</Words>
  <Application>WPS 演示</Application>
  <PresentationFormat>宽屏</PresentationFormat>
  <Paragraphs>903</Paragraphs>
  <Slides>52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Wingdings</vt:lpstr>
      <vt:lpstr>微软雅黑</vt:lpstr>
      <vt:lpstr>Arial Unicode MS</vt:lpstr>
      <vt:lpstr>楷体_GB2312</vt:lpstr>
      <vt:lpstr>新宋体</vt:lpstr>
      <vt:lpstr>Comic Sans MS</vt:lpstr>
      <vt:lpstr>Calibri</vt:lpstr>
      <vt:lpstr>主题5</vt:lpstr>
      <vt:lpstr>编译原理 Principle of Compiler 2019-2020第2学期</vt:lpstr>
      <vt:lpstr>课程说明</vt:lpstr>
      <vt:lpstr>课程说明</vt:lpstr>
      <vt:lpstr>课程说明</vt:lpstr>
      <vt:lpstr>课程说明</vt:lpstr>
      <vt:lpstr>课程说明</vt:lpstr>
      <vt:lpstr>课程说明</vt:lpstr>
      <vt:lpstr>课程说明</vt:lpstr>
      <vt:lpstr>课程说明</vt:lpstr>
      <vt:lpstr>课程内容</vt:lpstr>
      <vt:lpstr>课程意义</vt:lpstr>
      <vt:lpstr>应用领域</vt:lpstr>
      <vt:lpstr>与编译器技术相关的图灵奖获得者</vt:lpstr>
      <vt:lpstr>如何学习</vt:lpstr>
      <vt:lpstr>什么是编译程序？</vt:lpstr>
      <vt:lpstr>什么是编译程序？</vt:lpstr>
      <vt:lpstr>什么是编译程序？</vt:lpstr>
      <vt:lpstr>什么是编译程序？</vt:lpstr>
      <vt:lpstr>语言翻译程序的类别</vt:lpstr>
      <vt:lpstr>编译和解释的区别</vt:lpstr>
      <vt:lpstr>编译和解释的区别</vt:lpstr>
      <vt:lpstr>例子</vt:lpstr>
      <vt:lpstr>编译与解释</vt:lpstr>
      <vt:lpstr>程序编译与自然语言翻译</vt:lpstr>
      <vt:lpstr>编译的逻辑过程</vt:lpstr>
      <vt:lpstr>词法分析(Lexical Analysis)</vt:lpstr>
      <vt:lpstr>例: position := initial + rate * 60</vt:lpstr>
      <vt:lpstr>语法分析(Syntax Analysis/Parsing)</vt:lpstr>
      <vt:lpstr>例: position := initial + rate * 60</vt:lpstr>
      <vt:lpstr>例: position := initial + rate * 60</vt:lpstr>
      <vt:lpstr>语义分析(Semantic Analysis)</vt:lpstr>
      <vt:lpstr>中间代码生成(Intermediate code generation)</vt:lpstr>
      <vt:lpstr>PowerPoint 演示文稿</vt:lpstr>
      <vt:lpstr>中间代码优化(Intermediate code optimization)</vt:lpstr>
      <vt:lpstr>代码生成(Code generation)</vt:lpstr>
      <vt:lpstr>编译程序的组成</vt:lpstr>
      <vt:lpstr>符号表管理</vt:lpstr>
      <vt:lpstr>出错处理</vt:lpstr>
      <vt:lpstr>编译器的组织——前端与后端</vt:lpstr>
      <vt:lpstr>编译器的组织——前端与后端</vt:lpstr>
      <vt:lpstr>编译器的组织——前端与后端</vt:lpstr>
      <vt:lpstr>编译器的组织——前端与后端</vt:lpstr>
      <vt:lpstr>编译程序的组织</vt:lpstr>
      <vt:lpstr>遍/趟(pass)</vt:lpstr>
      <vt:lpstr>遍/趟(pass)</vt:lpstr>
      <vt:lpstr>编译程序的生成</vt:lpstr>
      <vt:lpstr>编译程序的生成</vt:lpstr>
      <vt:lpstr>编译程序的生成</vt:lpstr>
      <vt:lpstr>编译程序的生成</vt:lpstr>
      <vt:lpstr>编译程序的构造工具</vt:lpstr>
      <vt:lpstr>总结(Summary)</vt:lpstr>
      <vt:lpstr>PowerPoint 演示文稿</vt:lpstr>
    </vt:vector>
  </TitlesOfParts>
  <Company>Hangzhou Dianzi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阿普</cp:lastModifiedBy>
  <cp:revision>368</cp:revision>
  <cp:lastPrinted>2012-03-05T01:42:00Z</cp:lastPrinted>
  <dcterms:created xsi:type="dcterms:W3CDTF">2010-04-19T15:31:00Z</dcterms:created>
  <dcterms:modified xsi:type="dcterms:W3CDTF">2021-03-07T11:55:05Z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