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
  </p:notesMasterIdLst>
  <p:handoutMasterIdLst>
    <p:handoutMasterId r:id="rId102"/>
  </p:handoutMasterIdLst>
  <p:sldIdLst>
    <p:sldId id="671" r:id="rId3"/>
    <p:sldId id="384" r:id="rId4"/>
    <p:sldId id="420" r:id="rId6"/>
    <p:sldId id="522" r:id="rId7"/>
    <p:sldId id="523" r:id="rId8"/>
    <p:sldId id="524" r:id="rId9"/>
    <p:sldId id="525" r:id="rId10"/>
    <p:sldId id="526" r:id="rId11"/>
    <p:sldId id="527" r:id="rId12"/>
    <p:sldId id="528" r:id="rId13"/>
    <p:sldId id="529" r:id="rId14"/>
    <p:sldId id="530" r:id="rId15"/>
    <p:sldId id="531" r:id="rId16"/>
    <p:sldId id="532" r:id="rId17"/>
    <p:sldId id="533" r:id="rId18"/>
    <p:sldId id="534" r:id="rId19"/>
    <p:sldId id="540" r:id="rId20"/>
    <p:sldId id="542" r:id="rId21"/>
    <p:sldId id="544" r:id="rId22"/>
    <p:sldId id="546" r:id="rId23"/>
    <p:sldId id="547" r:id="rId24"/>
    <p:sldId id="545" r:id="rId25"/>
    <p:sldId id="543" r:id="rId26"/>
    <p:sldId id="541" r:id="rId27"/>
    <p:sldId id="539" r:id="rId28"/>
    <p:sldId id="549" r:id="rId29"/>
    <p:sldId id="550" r:id="rId30"/>
    <p:sldId id="551" r:id="rId31"/>
    <p:sldId id="552" r:id="rId32"/>
    <p:sldId id="553" r:id="rId33"/>
    <p:sldId id="554" r:id="rId34"/>
    <p:sldId id="555" r:id="rId35"/>
    <p:sldId id="548" r:id="rId36"/>
    <p:sldId id="556" r:id="rId37"/>
    <p:sldId id="557" r:id="rId38"/>
    <p:sldId id="558" r:id="rId39"/>
    <p:sldId id="596" r:id="rId40"/>
    <p:sldId id="559" r:id="rId41"/>
    <p:sldId id="560" r:id="rId42"/>
    <p:sldId id="561" r:id="rId43"/>
    <p:sldId id="673" r:id="rId44"/>
    <p:sldId id="563" r:id="rId45"/>
    <p:sldId id="564" r:id="rId46"/>
    <p:sldId id="565" r:id="rId47"/>
    <p:sldId id="566" r:id="rId48"/>
    <p:sldId id="567" r:id="rId49"/>
    <p:sldId id="568" r:id="rId50"/>
    <p:sldId id="569" r:id="rId51"/>
    <p:sldId id="570" r:id="rId52"/>
    <p:sldId id="571" r:id="rId53"/>
    <p:sldId id="685" r:id="rId54"/>
    <p:sldId id="686" r:id="rId55"/>
    <p:sldId id="572" r:id="rId56"/>
    <p:sldId id="573" r:id="rId57"/>
    <p:sldId id="574" r:id="rId58"/>
    <p:sldId id="575" r:id="rId59"/>
    <p:sldId id="576" r:id="rId60"/>
    <p:sldId id="577" r:id="rId61"/>
    <p:sldId id="579" r:id="rId62"/>
    <p:sldId id="676" r:id="rId63"/>
    <p:sldId id="677" r:id="rId64"/>
    <p:sldId id="678" r:id="rId65"/>
    <p:sldId id="679" r:id="rId66"/>
    <p:sldId id="580" r:id="rId67"/>
    <p:sldId id="581" r:id="rId68"/>
    <p:sldId id="595" r:id="rId69"/>
    <p:sldId id="582" r:id="rId70"/>
    <p:sldId id="687" r:id="rId71"/>
    <p:sldId id="688" r:id="rId72"/>
    <p:sldId id="583" r:id="rId73"/>
    <p:sldId id="601" r:id="rId74"/>
    <p:sldId id="602" r:id="rId75"/>
    <p:sldId id="603" r:id="rId76"/>
    <p:sldId id="604" r:id="rId77"/>
    <p:sldId id="680" r:id="rId78"/>
    <p:sldId id="681" r:id="rId79"/>
    <p:sldId id="682" r:id="rId80"/>
    <p:sldId id="683" r:id="rId81"/>
    <p:sldId id="684" r:id="rId82"/>
    <p:sldId id="584" r:id="rId83"/>
    <p:sldId id="585" r:id="rId84"/>
    <p:sldId id="586" r:id="rId85"/>
    <p:sldId id="587" r:id="rId86"/>
    <p:sldId id="588" r:id="rId87"/>
    <p:sldId id="589" r:id="rId88"/>
    <p:sldId id="590" r:id="rId89"/>
    <p:sldId id="500" r:id="rId90"/>
    <p:sldId id="502" r:id="rId91"/>
    <p:sldId id="645" r:id="rId92"/>
    <p:sldId id="646" r:id="rId93"/>
    <p:sldId id="503" r:id="rId94"/>
    <p:sldId id="658" r:id="rId95"/>
    <p:sldId id="649" r:id="rId96"/>
    <p:sldId id="504" r:id="rId97"/>
    <p:sldId id="689" r:id="rId98"/>
    <p:sldId id="690" r:id="rId99"/>
    <p:sldId id="692" r:id="rId100"/>
    <p:sldId id="501" r:id="rId101"/>
  </p:sldIdLst>
  <p:sldSz cx="12192000" cy="6858000"/>
  <p:notesSz cx="6845300" cy="9396095"/>
  <p:defaultTextStyle>
    <a:defPPr>
      <a:defRPr lang="en-US"/>
    </a:defPPr>
    <a:lvl1pPr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5pPr>
    <a:lvl6pPr marL="22860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6pPr>
    <a:lvl7pPr marL="27432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7pPr>
    <a:lvl8pPr marL="32004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8pPr>
    <a:lvl9pPr marL="36576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99"/>
    <a:srgbClr val="DEF1DE"/>
    <a:srgbClr val="0000CC"/>
    <a:srgbClr val="FFFFCC"/>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2" autoAdjust="0"/>
    <p:restoredTop sz="95147" autoAdjust="0"/>
  </p:normalViewPr>
  <p:slideViewPr>
    <p:cSldViewPr>
      <p:cViewPr varScale="1">
        <p:scale>
          <a:sx n="89" d="100"/>
          <a:sy n="89" d="100"/>
        </p:scale>
        <p:origin x="888" y="176"/>
      </p:cViewPr>
      <p:guideLst>
        <p:guide orient="horz" pos="2261"/>
        <p:guide pos="3838"/>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3098"/>
        <p:guide pos="2155"/>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9799" y="3124200"/>
            <a:ext cx="3276601" cy="3306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26" name="Rectangle 2"/>
          <p:cNvSpPr>
            <a:spLocks noGrp="1" noChangeArrowheads="1"/>
          </p:cNvSpPr>
          <p:nvPr>
            <p:ph type="ctrTitle"/>
          </p:nvPr>
        </p:nvSpPr>
        <p:spPr>
          <a:xfrm>
            <a:off x="5711957" y="457202"/>
            <a:ext cx="6480043" cy="1731963"/>
          </a:xfrm>
        </p:spPr>
        <p:txBody>
          <a:bodyPr/>
          <a:lstStyle>
            <a:lvl1pPr algn="ctr">
              <a:defRPr sz="3200" b="1">
                <a:solidFill>
                  <a:schemeClr val="tx1"/>
                </a:solidFill>
              </a:defRPr>
            </a:lvl1pPr>
          </a:lstStyle>
          <a:p>
            <a:r>
              <a:rPr lang="zh-CN" altLang="en-US"/>
              <a:t>单击此处编辑母版标题样式</a:t>
            </a:r>
            <a:endParaRPr lang="en-US" dirty="0"/>
          </a:p>
        </p:txBody>
      </p:sp>
      <p:sp>
        <p:nvSpPr>
          <p:cNvPr id="205827" name="Rectangle 3"/>
          <p:cNvSpPr>
            <a:spLocks noGrp="1" noChangeArrowheads="1"/>
          </p:cNvSpPr>
          <p:nvPr>
            <p:ph type="subTitle" idx="1"/>
          </p:nvPr>
        </p:nvSpPr>
        <p:spPr>
          <a:xfrm>
            <a:off x="5711958" y="2492896"/>
            <a:ext cx="6480047" cy="2235200"/>
          </a:xfrm>
        </p:spPr>
        <p:txBody>
          <a:bodyPr/>
          <a:lstStyle>
            <a:lvl1pPr marL="0" indent="0" algn="r">
              <a:spcBef>
                <a:spcPts val="900"/>
              </a:spcBef>
              <a:buFont typeface="Times" charset="0"/>
              <a:buNone/>
              <a:defRPr/>
            </a:lvl1pPr>
          </a:lstStyle>
          <a:p>
            <a:r>
              <a:rPr lang="zh-CN" altLang="en-US"/>
              <a:t>单击此处编辑母版副标题样式</a:t>
            </a:r>
            <a:endParaRPr lang="en-US" dirty="0"/>
          </a:p>
        </p:txBody>
      </p:sp>
      <p:sp>
        <p:nvSpPr>
          <p:cNvPr id="4" name="矩形 3"/>
          <p:cNvSpPr/>
          <p:nvPr/>
        </p:nvSpPr>
        <p:spPr bwMode="auto">
          <a:xfrm>
            <a:off x="5711957" y="2316482"/>
            <a:ext cx="6480048" cy="45719"/>
          </a:xfrm>
          <a:prstGeom prst="rect">
            <a:avLst/>
          </a:prstGeom>
          <a:gradFill flip="none" rotWithShape="1">
            <a:gsLst>
              <a:gs pos="0">
                <a:srgbClr val="03D4A8"/>
              </a:gs>
              <a:gs pos="86253">
                <a:srgbClr val="0060C0"/>
              </a:gs>
              <a:gs pos="74590">
                <a:srgbClr val="0063C0"/>
              </a:gs>
              <a:gs pos="59985">
                <a:srgbClr val="0067C0"/>
              </a:gs>
              <a:gs pos="44191">
                <a:srgbClr val="006BC0"/>
              </a:gs>
              <a:gs pos="35030">
                <a:srgbClr val="006EC0"/>
              </a:gs>
              <a:gs pos="16668">
                <a:srgbClr val="13ABD2"/>
              </a:gs>
              <a:gs pos="9000">
                <a:srgbClr val="21D6E0"/>
              </a:gs>
              <a:gs pos="27000">
                <a:srgbClr val="0070C0"/>
              </a:gs>
              <a:gs pos="100000">
                <a:srgbClr val="005CBF"/>
              </a:gs>
            </a:gsLst>
            <a:lin ang="5400000" scaled="0"/>
            <a:tileRect r="-100000" b="-100000"/>
          </a:gradFill>
          <a:ln w="9525" cap="flat" cmpd="sng" algn="ctr">
            <a:noFill/>
            <a:prstDash val="solid"/>
            <a:miter lim="800000"/>
            <a:headEnd type="none" w="med" len="med"/>
            <a:tailEnd type="none" w="med" len="med"/>
          </a:ln>
          <a:effectLst>
            <a:outerShdw blurRad="50800" dist="50800" dir="5400000" algn="ctr" rotWithShape="0">
              <a:srgbClr val="00B0F0">
                <a:alpha val="97000"/>
              </a:srgbClr>
            </a:outerShdw>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7202"/>
            <a:ext cx="5549900" cy="559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10871201" cy="609600"/>
          </a:xfrm>
        </p:spPr>
        <p:txBody>
          <a:bodyPr/>
          <a:lstStyle>
            <a:lvl1pPr>
              <a:defRPr sz="4000">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938"/>
            <a:ext cx="9144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6" y="381000"/>
            <a:ext cx="2819399" cy="5867400"/>
          </a:xfrm>
        </p:spPr>
        <p:txBody>
          <a:bodyPr vert="eaVert"/>
          <a:lstStyle>
            <a:lvl1pPr>
              <a:defRPr>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4401" y="381000"/>
            <a:ext cx="8255000" cy="5867400"/>
          </a:xfr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812800" y="73856"/>
            <a:ext cx="9956800" cy="611945"/>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06401" y="914400"/>
            <a:ext cx="9144000"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6908801" y="6273800"/>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3048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10F35DC5-7E65-8247-99AB-4E984F8A921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Completely 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011771" y="0"/>
            <a:ext cx="9956800" cy="754856"/>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Times New Roman" panose="02020603050405020304" charset="0"/>
                <a:ea typeface="华文新魏" panose="02010800040101010101" pitchFamily="2" charset="-122"/>
                <a:cs typeface="Times New Roman" panose="02020603050405020304" charset="0"/>
              </a:defRPr>
            </a:lvl1pPr>
            <a:lvl2pPr>
              <a:defRPr sz="2800">
                <a:latin typeface="Times New Roman" panose="02020603050405020304" charset="0"/>
                <a:ea typeface="华文新魏" panose="02010800040101010101" pitchFamily="2" charset="-122"/>
                <a:cs typeface="Times New Roman" panose="02020603050405020304" charset="0"/>
              </a:defRPr>
            </a:lvl2pPr>
            <a:lvl3pPr>
              <a:defRPr sz="2800">
                <a:latin typeface="Times New Roman" panose="02020603050405020304" charset="0"/>
                <a:ea typeface="华文新魏" panose="02010800040101010101" pitchFamily="2" charset="-122"/>
                <a:cs typeface="Times New Roman" panose="02020603050405020304" charset="0"/>
              </a:defRPr>
            </a:lvl3pPr>
            <a:lvl4pPr>
              <a:defRPr sz="2400">
                <a:latin typeface="Times New Roman" panose="02020603050405020304" charset="0"/>
                <a:ea typeface="华文新魏" panose="02010800040101010101" pitchFamily="2" charset="-122"/>
                <a:cs typeface="Times New Roman" panose="02020603050405020304" charset="0"/>
              </a:defRPr>
            </a:lvl4pPr>
            <a:lvl5pPr>
              <a:defRPr sz="2400">
                <a:latin typeface="Times New Roman" panose="02020603050405020304" charset="0"/>
                <a:ea typeface="华文新魏" panose="02010800040101010101" pitchFamily="2" charset="-122"/>
                <a:cs typeface="Times New Roman" panose="0202060305040502030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dt" sz="half" idx="10"/>
          </p:nvPr>
        </p:nvSpPr>
        <p:spPr>
          <a:xfrm>
            <a:off x="9144001" y="6320656"/>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143339" y="6356176"/>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xfrm>
            <a:off x="4794515" y="6356176"/>
            <a:ext cx="2641600" cy="457200"/>
          </a:xfrm>
        </p:spPr>
        <p:txBody>
          <a:bodyPr anchor="ctr" anchorCtr="0"/>
          <a:lstStyle>
            <a:lvl1pPr algn="ctr">
              <a:defRPr/>
            </a:lvl1pPr>
          </a:lstStyle>
          <a:p>
            <a:fld id="{91F816EA-24CC-2048-859A-C5EA9F275392}" type="slidenum">
              <a:rPr lang="en-US" smtClean="0"/>
            </a:fld>
            <a:endParaRPr lang="en-US" dirty="0"/>
          </a:p>
        </p:txBody>
      </p:sp>
      <p:sp>
        <p:nvSpPr>
          <p:cNvPr id="10" name="Rectangle 3"/>
          <p:cNvSpPr>
            <a:spLocks noGrp="1" noChangeArrowheads="1"/>
          </p:cNvSpPr>
          <p:nvPr>
            <p:ph type="title"/>
          </p:nvPr>
        </p:nvSpPr>
        <p:spPr bwMode="auto">
          <a:xfrm>
            <a:off x="762001" y="42508"/>
            <a:ext cx="110236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4000"/>
            </a:lvl1pPr>
          </a:lstStyle>
          <a:p>
            <a:pPr lvl="0"/>
            <a:r>
              <a:rPr lang="zh-CN" altLang="en-US" dirty="0"/>
              <a:t>单击此处编辑母版标题样式</a:t>
            </a:r>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036638"/>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06400" y="16764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990171" y="1036638"/>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990171" y="16764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1" name="Title 1"/>
          <p:cNvSpPr>
            <a:spLocks noGrp="1"/>
          </p:cNvSpPr>
          <p:nvPr>
            <p:ph type="title"/>
          </p:nvPr>
        </p:nvSpPr>
        <p:spPr>
          <a:xfrm>
            <a:off x="1117600" y="76200"/>
            <a:ext cx="9956800" cy="6858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9906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06400" y="35052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10" name="Title 1"/>
          <p:cNvSpPr>
            <a:spLocks noGrp="1"/>
          </p:cNvSpPr>
          <p:nvPr>
            <p:ph type="title"/>
          </p:nvPr>
        </p:nvSpPr>
        <p:spPr>
          <a:xfrm>
            <a:off x="1016000" y="76200"/>
            <a:ext cx="9956800" cy="6858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2"/>
            <a:ext cx="10363200" cy="1362075"/>
          </a:xfrm>
        </p:spPr>
        <p:txBody>
          <a:bodyPr anchor="t"/>
          <a:lstStyle>
            <a:lvl1pPr algn="l">
              <a:defRPr sz="3200" b="1" cap="all">
                <a:latin typeface="+mj-ea"/>
                <a:ea typeface="+mj-ea"/>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000">
                <a:latin typeface="+mn-ea"/>
                <a:ea typeface="+mn-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p:txBody>
          <a:bodyPr anchor="ctr" anchorCtr="0"/>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2" y="76200"/>
            <a:ext cx="9056045"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064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56896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556003" y="6248400"/>
            <a:ext cx="3860800" cy="457200"/>
          </a:xfr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679509" y="218728"/>
            <a:ext cx="9956800" cy="762000"/>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12800" y="44624"/>
            <a:ext cx="10363200" cy="617984"/>
          </a:xfrm>
        </p:spPr>
        <p:txBody>
          <a:bodyPr/>
          <a:lstStyle>
            <a:lvl1pPr>
              <a:defRPr sz="3600"/>
            </a:lvl1pPr>
          </a:lstStyle>
          <a:p>
            <a:r>
              <a:rPr lang="zh-CN" altLang="en-US"/>
              <a:t>单击此处编辑母版标题样式</a:t>
            </a:r>
            <a:endParaRPr lang="en-US" dirty="0"/>
          </a:p>
        </p:txBody>
      </p:sp>
      <p:sp>
        <p:nvSpPr>
          <p:cNvPr id="3" name="Rectangle 5"/>
          <p:cNvSpPr>
            <a:spLocks noGrp="1" noChangeArrowheads="1"/>
          </p:cNvSpPr>
          <p:nvPr>
            <p:ph type="dt" sz="half" idx="10"/>
          </p:nvPr>
        </p:nvSpPr>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dirty="0"/>
          </a:p>
        </p:txBody>
      </p:sp>
      <p:sp>
        <p:nvSpPr>
          <p:cNvPr id="3" name="Rectangle 6"/>
          <p:cNvSpPr>
            <a:spLocks noGrp="1" noChangeArrowheads="1"/>
          </p:cNvSpPr>
          <p:nvPr>
            <p:ph type="ftr" sz="quarter" idx="11"/>
          </p:nvPr>
        </p:nvSpPr>
        <p:spPr/>
        <p:txBody>
          <a:bodyPr/>
          <a:lstStyle>
            <a:lvl1pPr>
              <a:defRPr/>
            </a:lvl1pPr>
          </a:lstStyle>
          <a:p>
            <a:pPr>
              <a:defRPr/>
            </a:pPr>
            <a:endParaRPr lang="en-US" dirty="0"/>
          </a:p>
        </p:txBody>
      </p:sp>
      <p:sp>
        <p:nvSpPr>
          <p:cNvPr id="4"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5" y="1905002"/>
            <a:ext cx="4011084" cy="1162051"/>
          </a:xfrm>
        </p:spPr>
        <p:txBody>
          <a:bodyPr/>
          <a:lstStyle>
            <a:lvl1pPr algn="l">
              <a:defRPr sz="2000" b="1">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766741" y="273055"/>
            <a:ext cx="6815665" cy="5853113"/>
          </a:xfrm>
        </p:spPr>
        <p:txBody>
          <a:bodyPr/>
          <a:lstStyle>
            <a:lvl1pPr>
              <a:defRPr sz="3200">
                <a:latin typeface="+mn-ea"/>
                <a:ea typeface="+mn-ea"/>
              </a:defRPr>
            </a:lvl1pPr>
            <a:lvl2pPr>
              <a:defRPr sz="2800">
                <a:latin typeface="+mn-ea"/>
                <a:ea typeface="+mn-ea"/>
              </a:defRPr>
            </a:lvl2pPr>
            <a:lvl3pPr>
              <a:defRPr sz="2400">
                <a:latin typeface="+mn-ea"/>
                <a:ea typeface="+mn-ea"/>
              </a:defRPr>
            </a:lvl3pPr>
            <a:lvl4pPr>
              <a:defRPr sz="2000">
                <a:latin typeface="+mn-ea"/>
                <a:ea typeface="+mn-ea"/>
              </a:defRPr>
            </a:lvl4pPr>
            <a:lvl5pPr>
              <a:defRPr sz="2000">
                <a:latin typeface="+mn-ea"/>
                <a:ea typeface="+mn-ea"/>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09607" y="3124203"/>
            <a:ext cx="4011084" cy="3001964"/>
          </a:xfrm>
        </p:spPr>
        <p:txBody>
          <a:bodyPr/>
          <a:lstStyle>
            <a:lvl1pPr marL="0" indent="0">
              <a:buNone/>
              <a:defRPr sz="140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938"/>
            <a:ext cx="9144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2.emf"/><Relationship Id="rId26" Type="http://schemas.microsoft.com/office/2007/relationships/hdphoto" Target="../media/image6.wdp"/><Relationship Id="rId25" Type="http://schemas.openxmlformats.org/officeDocument/2006/relationships/image" Target="../media/image5.png"/><Relationship Id="rId24" Type="http://schemas.microsoft.com/office/2007/relationships/hdphoto" Target="../media/image4.wdp"/><Relationship Id="rId23" Type="http://schemas.openxmlformats.org/officeDocument/2006/relationships/image" Target="../media/image3.jpe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duotone>
              <a:schemeClr val="bg2">
                <a:shade val="45000"/>
                <a:satMod val="135000"/>
              </a:schemeClr>
              <a:prstClr val="white"/>
            </a:duotone>
            <a:extLst>
              <a:ext uri="{BEBA8EAE-BF5A-486C-A8C5-ECC9F3942E4B}">
                <a14:imgProps xmlns:a14="http://schemas.microsoft.com/office/drawing/2010/main">
                  <a14:imgLayer r:embed="rId24">
                    <a14:imgEffect>
                      <a14:saturation sat="125000"/>
                    </a14:imgEffect>
                  </a14:imgLayer>
                </a14:imgProps>
              </a:ext>
            </a:extLst>
          </a:blip>
          <a:srcRect/>
          <a:stretch>
            <a:fillRect l="25000" t="11000" b="12000"/>
          </a:stretch>
        </a:blipFill>
        <a:effectLst/>
      </p:bgPr>
    </p:bg>
    <p:spTree>
      <p:nvGrpSpPr>
        <p:cNvPr id="1" name=""/>
        <p:cNvGrpSpPr/>
        <p:nvPr/>
      </p:nvGrpSpPr>
      <p:grpSpPr>
        <a:xfrm>
          <a:off x="0" y="0"/>
          <a:ext cx="0" cy="0"/>
          <a:chOff x="0" y="0"/>
          <a:chExt cx="0" cy="0"/>
        </a:xfrm>
      </p:grpSpPr>
      <p:sp>
        <p:nvSpPr>
          <p:cNvPr id="12" name="Rectangle 246"/>
          <p:cNvSpPr>
            <a:spLocks noChangeArrowheads="1"/>
          </p:cNvSpPr>
          <p:nvPr/>
        </p:nvSpPr>
        <p:spPr bwMode="gray">
          <a:xfrm>
            <a:off x="-48683" y="6381328"/>
            <a:ext cx="12240683" cy="47667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4" name="Rectangle 246"/>
          <p:cNvSpPr>
            <a:spLocks noChangeArrowheads="1"/>
          </p:cNvSpPr>
          <p:nvPr/>
        </p:nvSpPr>
        <p:spPr bwMode="gray">
          <a:xfrm>
            <a:off x="-20363" y="19651"/>
            <a:ext cx="12212364" cy="745053"/>
          </a:xfrm>
          <a:prstGeom prst="rect">
            <a:avLst/>
          </a:prstGeom>
          <a:solidFill>
            <a:srgbClr val="00B0F0"/>
          </a:soli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028" name="Rectangle 3"/>
          <p:cNvSpPr>
            <a:spLocks noGrp="1" noChangeArrowheads="1"/>
          </p:cNvSpPr>
          <p:nvPr>
            <p:ph type="title"/>
          </p:nvPr>
        </p:nvSpPr>
        <p:spPr bwMode="auto">
          <a:xfrm>
            <a:off x="782364" y="44624"/>
            <a:ext cx="8741442"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dirty="0"/>
          </a:p>
        </p:txBody>
      </p:sp>
      <p:sp>
        <p:nvSpPr>
          <p:cNvPr id="1029" name="Rectangle 4"/>
          <p:cNvSpPr>
            <a:spLocks noGrp="1" noChangeArrowheads="1"/>
          </p:cNvSpPr>
          <p:nvPr>
            <p:ph type="body" idx="1"/>
          </p:nvPr>
        </p:nvSpPr>
        <p:spPr bwMode="auto">
          <a:xfrm>
            <a:off x="406401" y="908720"/>
            <a:ext cx="11175999" cy="533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204805" name="Rectangle 5"/>
          <p:cNvSpPr>
            <a:spLocks noGrp="1" noChangeArrowheads="1"/>
          </p:cNvSpPr>
          <p:nvPr>
            <p:ph type="dt" sz="half" idx="2"/>
          </p:nvPr>
        </p:nvSpPr>
        <p:spPr bwMode="auto">
          <a:xfrm>
            <a:off x="8727893" y="6320408"/>
            <a:ext cx="2641600" cy="457200"/>
          </a:xfrm>
          <a:prstGeom prst="rect">
            <a:avLst/>
          </a:prstGeom>
          <a:noFill/>
          <a:ln w="9525">
            <a:noFill/>
            <a:miter lim="800000"/>
          </a:ln>
          <a:effectLst/>
        </p:spPr>
        <p:txBody>
          <a:bodyPr vert="horz" wrap="square" lIns="91440" tIns="45720" rIns="91440" bIns="45720" numCol="1" anchor="ctr" anchorCtr="0" compatLnSpc="1"/>
          <a:lstStyle>
            <a:lvl1pPr>
              <a:defRPr sz="1400">
                <a:solidFill>
                  <a:schemeClr val="bg1"/>
                </a:solidFill>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657601" y="6320408"/>
            <a:ext cx="3860800" cy="457200"/>
          </a:xfrm>
          <a:prstGeom prst="rect">
            <a:avLst/>
          </a:prstGeom>
          <a:noFill/>
          <a:ln w="9525">
            <a:noFill/>
            <a:miter lim="800000"/>
          </a:ln>
          <a:effectLst/>
        </p:spPr>
        <p:txBody>
          <a:bodyPr vert="horz" wrap="square" lIns="91440" tIns="45720" rIns="91440" bIns="45720" numCol="1" anchor="ctr" anchorCtr="0" compatLnSpc="1"/>
          <a:lstStyle>
            <a:lvl1pPr algn="ctr">
              <a:defRPr sz="1400">
                <a:solidFill>
                  <a:schemeClr val="bg1"/>
                </a:solidFill>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406401" y="6345808"/>
            <a:ext cx="2641600" cy="457200"/>
          </a:xfrm>
          <a:prstGeom prst="rect">
            <a:avLst/>
          </a:prstGeom>
          <a:noFill/>
          <a:ln w="9525">
            <a:noFill/>
            <a:miter lim="800000"/>
          </a:ln>
          <a:effectLst/>
        </p:spPr>
        <p:txBody>
          <a:bodyPr vert="horz" wrap="square" lIns="91440" tIns="45720" rIns="91440" bIns="45720" numCol="1" anchor="ctr" anchorCtr="0" compatLnSpc="1"/>
          <a:lstStyle>
            <a:lvl1pPr algn="l">
              <a:defRPr sz="1400">
                <a:solidFill>
                  <a:schemeClr val="bg1"/>
                </a:solidFill>
                <a:latin typeface="+mn-lt"/>
              </a:defRPr>
            </a:lvl1pPr>
          </a:lstStyle>
          <a:p>
            <a:fld id="{91F816EA-24CC-2048-859A-C5EA9F275392}" type="slidenum">
              <a:rPr lang="en-US" smtClean="0"/>
            </a:fld>
            <a:endParaRPr lang="en-US" dirty="0"/>
          </a:p>
        </p:txBody>
      </p:sp>
      <p:pic>
        <p:nvPicPr>
          <p:cNvPr id="7" name="图片 6"/>
          <p:cNvPicPr>
            <a:picLocks noChangeAspect="1"/>
          </p:cNvPicPr>
          <p:nvPr/>
        </p:nvPicPr>
        <p:blipFill>
          <a:blip r:embed="rId25" cstate="print">
            <a:duotone>
              <a:prstClr val="black"/>
              <a:schemeClr val="accent1">
                <a:tint val="45000"/>
                <a:satMod val="400000"/>
              </a:schemeClr>
            </a:duotone>
            <a:extLst>
              <a:ext uri="{BEBA8EAE-BF5A-486C-A8C5-ECC9F3942E4B}">
                <a14:imgProps xmlns:a14="http://schemas.microsoft.com/office/drawing/2010/main">
                  <a14:imgLayer r:embed="rId26">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369493" y="46157"/>
            <a:ext cx="775179" cy="718546"/>
          </a:xfrm>
          <a:prstGeom prst="rect">
            <a:avLst/>
          </a:prstGeom>
        </p:spPr>
      </p:pic>
      <p:pic>
        <p:nvPicPr>
          <p:cNvPr id="11" name="Picture 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58938"/>
            <a:ext cx="7620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lvl1pPr algn="l" rtl="0" eaLnBrk="1" fontAlgn="base" hangingPunct="1">
        <a:spcBef>
          <a:spcPct val="0"/>
        </a:spcBef>
        <a:spcAft>
          <a:spcPct val="0"/>
        </a:spcAft>
        <a:defRPr sz="36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2pPr>
      <a:lvl3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3pPr>
      <a:lvl4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4pPr>
      <a:lvl5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5pPr>
      <a:lvl6pPr marL="457200" algn="l" rtl="0" eaLnBrk="1" fontAlgn="base" hangingPunct="1">
        <a:spcBef>
          <a:spcPct val="0"/>
        </a:spcBef>
        <a:spcAft>
          <a:spcPct val="0"/>
        </a:spcAft>
        <a:defRPr sz="3600">
          <a:solidFill>
            <a:schemeClr val="tx1"/>
          </a:solidFill>
          <a:latin typeface="Lucida Sans" panose="020B0602030504020204" charset="0"/>
        </a:defRPr>
      </a:lvl6pPr>
      <a:lvl7pPr marL="914400" algn="l" rtl="0" eaLnBrk="1" fontAlgn="base" hangingPunct="1">
        <a:spcBef>
          <a:spcPct val="0"/>
        </a:spcBef>
        <a:spcAft>
          <a:spcPct val="0"/>
        </a:spcAft>
        <a:defRPr sz="3600">
          <a:solidFill>
            <a:schemeClr val="tx1"/>
          </a:solidFill>
          <a:latin typeface="Lucida Sans" panose="020B0602030504020204" charset="0"/>
        </a:defRPr>
      </a:lvl7pPr>
      <a:lvl8pPr marL="1371600" algn="l" rtl="0" eaLnBrk="1" fontAlgn="base" hangingPunct="1">
        <a:spcBef>
          <a:spcPct val="0"/>
        </a:spcBef>
        <a:spcAft>
          <a:spcPct val="0"/>
        </a:spcAft>
        <a:defRPr sz="3600">
          <a:solidFill>
            <a:schemeClr val="tx1"/>
          </a:solidFill>
          <a:latin typeface="Lucida Sans" panose="020B0602030504020204" charset="0"/>
        </a:defRPr>
      </a:lvl8pPr>
      <a:lvl9pPr marL="1828800" algn="l" rtl="0" eaLnBrk="1" fontAlgn="base" hangingPunct="1">
        <a:spcBef>
          <a:spcPct val="0"/>
        </a:spcBef>
        <a:spcAft>
          <a:spcPct val="0"/>
        </a:spcAft>
        <a:defRPr sz="3600">
          <a:solidFill>
            <a:schemeClr val="tx1"/>
          </a:solidFill>
          <a:latin typeface="Lucida Sans" panose="020B0602030504020204" charset="0"/>
        </a:defRPr>
      </a:lvl9pPr>
    </p:titleStyle>
    <p:bodyStyle>
      <a:lvl1pPr marL="342900" indent="-342900" algn="l" rtl="0" eaLnBrk="1" fontAlgn="base" hangingPunct="1">
        <a:spcBef>
          <a:spcPct val="20000"/>
        </a:spcBef>
        <a:spcAft>
          <a:spcPct val="0"/>
        </a:spcAft>
        <a:buClr>
          <a:srgbClr val="CC0000"/>
        </a:buClr>
        <a:buFont typeface="Times" charset="0"/>
        <a:buChar char="•"/>
        <a:defRPr sz="3200">
          <a:solidFill>
            <a:schemeClr val="tx1"/>
          </a:solidFill>
          <a:latin typeface="Times New Roman" panose="02020603050405020304" charset="0"/>
          <a:ea typeface="华文新魏" panose="02010800040101010101" pitchFamily="2" charset="-122"/>
          <a:cs typeface="Times New Roman" panose="02020603050405020304" charset="0"/>
        </a:defRPr>
      </a:lvl1pPr>
      <a:lvl2pPr marL="685800" indent="-228600"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2pPr>
      <a:lvl3pPr marL="1028700" indent="-228600"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3pPr>
      <a:lvl4pPr marL="1371600" indent="-228600"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4pPr>
      <a:lvl5pPr marL="1714500" indent="-228600"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1.wmf"/><Relationship Id="rId7" Type="http://schemas.openxmlformats.org/officeDocument/2006/relationships/oleObject" Target="../embeddings/oleObject8.bin"/><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 Id="rId3" Type="http://schemas.openxmlformats.org/officeDocument/2006/relationships/oleObject" Target="../embeddings/oleObject4.bin"/><Relationship Id="rId2" Type="http://schemas.openxmlformats.org/officeDocument/2006/relationships/image" Target="../media/image9.wmf"/><Relationship Id="rId15" Type="http://schemas.openxmlformats.org/officeDocument/2006/relationships/notesSlide" Target="../notesSlides/notesSlide27.xml"/><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oleObject" Target="../embeddings/oleObject12.bin"/><Relationship Id="rId11" Type="http://schemas.openxmlformats.org/officeDocument/2006/relationships/oleObject" Target="../embeddings/oleObject11.bin"/><Relationship Id="rId10" Type="http://schemas.openxmlformats.org/officeDocument/2006/relationships/oleObject" Target="../embeddings/oleObject10.bin"/><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oleObject" Target="../embeddings/oleObject19.bin"/><Relationship Id="rId7" Type="http://schemas.openxmlformats.org/officeDocument/2006/relationships/oleObject" Target="../embeddings/oleObject18.bin"/><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 Id="rId3" Type="http://schemas.openxmlformats.org/officeDocument/2006/relationships/oleObject" Target="../embeddings/oleObject14.bin"/><Relationship Id="rId2" Type="http://schemas.openxmlformats.org/officeDocument/2006/relationships/image" Target="../media/image9.wmf"/><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oleObject" Target="../embeddings/oleObject22.bin"/><Relationship Id="rId10" Type="http://schemas.openxmlformats.org/officeDocument/2006/relationships/oleObject" Target="../embeddings/oleObject21.bin"/><Relationship Id="rId1"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0" y="838200"/>
            <a:ext cx="11379200" cy="5080635"/>
          </a:xfrm>
        </p:spPr>
        <p:txBody>
          <a:bodyPr/>
          <a:lstStyle/>
          <a:p>
            <a:pPr>
              <a:lnSpc>
                <a:spcPct val="160000"/>
              </a:lnSpc>
            </a:pPr>
            <a:r>
              <a:rPr lang="zh-CN" altLang="en-US" dirty="0"/>
              <a:t>主要概念</a:t>
            </a:r>
            <a:endParaRPr lang="en-US" altLang="zh-CN" dirty="0"/>
          </a:p>
          <a:p>
            <a:pPr lvl="1">
              <a:lnSpc>
                <a:spcPct val="160000"/>
              </a:lnSpc>
            </a:pPr>
            <a:r>
              <a:rPr lang="zh-CN" altLang="en-US" sz="3200" dirty="0"/>
              <a:t>字母表、符号串、符号串运算、语言非形式定义、语言运算、文法形式定义、（最左、最右）推导、（最右、最左）归约、句型、句子、语言形式定义</a:t>
            </a:r>
            <a:endParaRPr lang="zh-CN" altLang="en-US" sz="3200" dirty="0"/>
          </a:p>
          <a:p>
            <a:pPr lvl="1">
              <a:lnSpc>
                <a:spcPct val="160000"/>
              </a:lnSpc>
            </a:pPr>
            <a:r>
              <a:rPr lang="zh-CN" altLang="en-US" sz="3200" dirty="0"/>
              <a:t>文法和语言的关系、句型推导与分析树、句型分析、二义性</a:t>
            </a:r>
            <a:endParaRPr lang="zh-CN" altLang="en-US" sz="3200" dirty="0"/>
          </a:p>
        </p:txBody>
      </p:sp>
      <p:sp>
        <p:nvSpPr>
          <p:cNvPr id="4" name="灯片编号占位符 3"/>
          <p:cNvSpPr>
            <a:spLocks noGrp="1"/>
          </p:cNvSpPr>
          <p:nvPr>
            <p:ph type="sldNum" sz="quarter" idx="12"/>
          </p:nvPr>
        </p:nvSpPr>
        <p:spPr/>
        <p:txBody>
          <a:bodyPr/>
          <a:lstStyle/>
          <a:p>
            <a:fld id="{91F816EA-24CC-2048-859A-C5EA9F275392}" type="slidenum">
              <a:rPr lang="en-US" smtClean="0">
                <a:latin typeface="Times New Roman" panose="02020603050405020304" charset="0"/>
                <a:cs typeface="Times New Roman" panose="02020603050405020304" charset="0"/>
              </a:rPr>
            </a:fld>
            <a:endParaRPr lang="en-US" dirty="0">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lstStyle/>
          <a:p>
            <a:r>
              <a:rPr lang="zh-CN" dirty="0">
                <a:latin typeface="Times New Roman" panose="02020603050405020304" charset="0"/>
                <a:cs typeface="Times New Roman" panose="02020603050405020304" charset="0"/>
              </a:rPr>
              <a:t>复习</a:t>
            </a:r>
            <a:endParaRPr lang="zh-CN"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符号串和语言</a:t>
            </a:r>
            <a:endParaRPr lang="zh-CN" altLang="en-US" dirty="0"/>
          </a:p>
        </p:txBody>
      </p:sp>
      <p:sp>
        <p:nvSpPr>
          <p:cNvPr id="166915" name="Rectangle 3"/>
          <p:cNvSpPr>
            <a:spLocks noGrp="1"/>
          </p:cNvSpPr>
          <p:nvPr>
            <p:ph idx="1"/>
          </p:nvPr>
        </p:nvSpPr>
        <p:spPr>
          <a:xfrm>
            <a:off x="457200" y="1076325"/>
            <a:ext cx="10849610" cy="5248275"/>
          </a:xfrm>
        </p:spPr>
        <p:txBody>
          <a:bodyPr vert="horz" wrap="square" lIns="91440" tIns="45720" rIns="91440" bIns="45720" anchor="t"/>
          <a:p>
            <a:pPr eaLnBrk="1" hangingPunct="1">
              <a:spcBef>
                <a:spcPct val="50000"/>
              </a:spcBef>
            </a:pPr>
            <a:r>
              <a:rPr lang="zh-CN" altLang="en-US" dirty="0"/>
              <a:t>符号串的运算</a:t>
            </a:r>
            <a:endParaRPr lang="zh-CN" altLang="en-US" dirty="0"/>
          </a:p>
          <a:p>
            <a:pPr lvl="1" eaLnBrk="1" hangingPunct="1">
              <a:spcBef>
                <a:spcPct val="50000"/>
              </a:spcBef>
            </a:pPr>
            <a:r>
              <a:rPr lang="zh-CN" altLang="en-US" dirty="0">
                <a:solidFill>
                  <a:srgbClr val="FF9900"/>
                </a:solidFill>
              </a:rPr>
              <a:t>连接</a:t>
            </a:r>
            <a:r>
              <a:rPr lang="zh-CN" altLang="en-US" dirty="0"/>
              <a:t>：符号串</a:t>
            </a:r>
            <a:r>
              <a:rPr lang="en-US" altLang="zh-CN" dirty="0"/>
              <a:t>α</a:t>
            </a:r>
            <a:r>
              <a:rPr lang="zh-CN" altLang="en-US" dirty="0"/>
              <a:t>、</a:t>
            </a:r>
            <a:r>
              <a:rPr lang="en-US" altLang="zh-CN" dirty="0"/>
              <a:t>β</a:t>
            </a:r>
            <a:r>
              <a:rPr lang="zh-CN" altLang="en-US" dirty="0"/>
              <a:t>的连接，是把 </a:t>
            </a:r>
            <a:r>
              <a:rPr lang="en-US" altLang="zh-CN" dirty="0"/>
              <a:t>β </a:t>
            </a:r>
            <a:r>
              <a:rPr lang="zh-CN" altLang="en-US" dirty="0"/>
              <a:t>的符号写在 </a:t>
            </a:r>
            <a:r>
              <a:rPr lang="en-US" altLang="zh-CN" dirty="0"/>
              <a:t>α </a:t>
            </a:r>
            <a:r>
              <a:rPr lang="zh-CN" altLang="en-US" dirty="0"/>
              <a:t>的符号之后得到的符号串</a:t>
            </a:r>
            <a:r>
              <a:rPr lang="en-US" altLang="zh-CN" dirty="0"/>
              <a:t>αβ</a:t>
            </a:r>
            <a:endParaRPr lang="en-US" altLang="zh-CN" dirty="0"/>
          </a:p>
          <a:p>
            <a:pPr lvl="2" eaLnBrk="1" hangingPunct="1">
              <a:spcBef>
                <a:spcPct val="50000"/>
              </a:spcBef>
            </a:pPr>
            <a:r>
              <a:rPr lang="zh-CN" altLang="en-US" dirty="0"/>
              <a:t>如 </a:t>
            </a:r>
            <a:r>
              <a:rPr lang="en-US" altLang="zh-CN" dirty="0"/>
              <a:t>α= ab, β= cd </a:t>
            </a:r>
            <a:r>
              <a:rPr lang="zh-CN" altLang="en-US" dirty="0"/>
              <a:t>则</a:t>
            </a:r>
            <a:r>
              <a:rPr lang="en-US" altLang="zh-CN" dirty="0"/>
              <a:t>αβ = abcd</a:t>
            </a:r>
            <a:r>
              <a:rPr lang="zh-CN" altLang="en-US" dirty="0"/>
              <a:t>，</a:t>
            </a:r>
            <a:r>
              <a:rPr lang="en-US" altLang="zh-CN" dirty="0"/>
              <a:t>βα=cdab      </a:t>
            </a:r>
            <a:endParaRPr lang="en-US" altLang="zh-CN" dirty="0"/>
          </a:p>
          <a:p>
            <a:pPr lvl="2" eaLnBrk="1" hangingPunct="1">
              <a:spcBef>
                <a:spcPct val="50000"/>
              </a:spcBef>
            </a:pPr>
            <a:r>
              <a:rPr lang="zh-CN" altLang="en-US" dirty="0"/>
              <a:t>注：</a:t>
            </a:r>
            <a:r>
              <a:rPr lang="en-US" altLang="zh-CN" dirty="0"/>
              <a:t>εα = αε = α</a:t>
            </a:r>
            <a:endParaRPr lang="en-US" altLang="zh-CN" dirty="0"/>
          </a:p>
          <a:p>
            <a:pPr lvl="1" eaLnBrk="1" hangingPunct="1">
              <a:spcBef>
                <a:spcPct val="50000"/>
              </a:spcBef>
            </a:pPr>
            <a:r>
              <a:rPr lang="zh-CN" altLang="en-US" dirty="0">
                <a:solidFill>
                  <a:srgbClr val="FF9900"/>
                </a:solidFill>
              </a:rPr>
              <a:t>方幂</a:t>
            </a:r>
            <a:r>
              <a:rPr lang="zh-CN" altLang="en-US" dirty="0"/>
              <a:t>：符号串 </a:t>
            </a:r>
            <a:r>
              <a:rPr lang="en-US" altLang="zh-CN" dirty="0">
                <a:latin typeface="Times New Roman" panose="02020603050405020304" charset="0"/>
              </a:rPr>
              <a:t>α </a:t>
            </a:r>
            <a:r>
              <a:rPr lang="zh-CN" altLang="en-US" dirty="0"/>
              <a:t>自身连接 </a:t>
            </a:r>
            <a:r>
              <a:rPr lang="en-US" altLang="zh-CN" i="1" dirty="0">
                <a:latin typeface="Times New Roman" panose="02020603050405020304" charset="0"/>
              </a:rPr>
              <a:t>n </a:t>
            </a:r>
            <a:r>
              <a:rPr lang="zh-CN" altLang="en-US" dirty="0"/>
              <a:t>次得到的符号串 </a:t>
            </a:r>
            <a:r>
              <a:rPr lang="en-US" altLang="zh-CN" dirty="0">
                <a:latin typeface="Times New Roman" panose="02020603050405020304" charset="0"/>
              </a:rPr>
              <a:t>α</a:t>
            </a:r>
            <a:r>
              <a:rPr lang="en-US" altLang="zh-CN" i="1" dirty="0">
                <a:latin typeface="Times New Roman" panose="02020603050405020304" charset="0"/>
              </a:rPr>
              <a:t> </a:t>
            </a:r>
            <a:r>
              <a:rPr lang="en-US" altLang="zh-CN" dirty="0">
                <a:latin typeface="Times New Roman" panose="02020603050405020304" charset="0"/>
              </a:rPr>
              <a:t>α…αα ( </a:t>
            </a:r>
            <a:r>
              <a:rPr lang="en-US" altLang="zh-CN" i="1" dirty="0">
                <a:latin typeface="Times New Roman" panose="02020603050405020304" charset="0"/>
              </a:rPr>
              <a:t>n </a:t>
            </a:r>
            <a:r>
              <a:rPr lang="zh-CN" altLang="en-US" dirty="0">
                <a:latin typeface="Times New Roman" panose="02020603050405020304" charset="0"/>
              </a:rPr>
              <a:t>个 </a:t>
            </a:r>
            <a:r>
              <a:rPr lang="en-US" altLang="zh-CN" dirty="0">
                <a:latin typeface="Times New Roman" panose="02020603050405020304" charset="0"/>
              </a:rPr>
              <a:t>α ) </a:t>
            </a:r>
            <a:r>
              <a:rPr lang="zh-CN" altLang="en-US" dirty="0"/>
              <a:t>表示为 </a:t>
            </a:r>
            <a:r>
              <a:rPr lang="en-US" altLang="zh-CN" i="1" dirty="0">
                <a:latin typeface="Times New Roman" panose="02020603050405020304" charset="0"/>
              </a:rPr>
              <a:t>α</a:t>
            </a:r>
            <a:r>
              <a:rPr lang="en-US" altLang="zh-CN" i="1" baseline="30000" dirty="0">
                <a:latin typeface="Times New Roman" panose="02020603050405020304" charset="0"/>
              </a:rPr>
              <a:t>n</a:t>
            </a:r>
            <a:endParaRPr lang="en-US" altLang="zh-CN" i="1" baseline="30000" dirty="0">
              <a:latin typeface="Times New Roman" panose="02020603050405020304" charset="0"/>
            </a:endParaRPr>
          </a:p>
          <a:p>
            <a:pPr lvl="2" eaLnBrk="1" hangingPunct="1">
              <a:spcBef>
                <a:spcPct val="50000"/>
              </a:spcBef>
            </a:pPr>
            <a:r>
              <a:rPr lang="en-US" altLang="zh-CN" dirty="0">
                <a:latin typeface="Times New Roman" panose="02020603050405020304" charset="0"/>
              </a:rPr>
              <a:t>α</a:t>
            </a:r>
            <a:r>
              <a:rPr lang="en-US" altLang="zh-CN" i="1" baseline="30000" dirty="0">
                <a:latin typeface="Times New Roman" panose="02020603050405020304" charset="0"/>
              </a:rPr>
              <a:t>0</a:t>
            </a:r>
            <a:r>
              <a:rPr lang="en-US" altLang="zh-CN" i="1" dirty="0">
                <a:latin typeface="Times New Roman" panose="02020603050405020304" charset="0"/>
              </a:rPr>
              <a:t>=</a:t>
            </a:r>
            <a:r>
              <a:rPr lang="en-US" altLang="zh-CN" dirty="0"/>
              <a:t>ε</a:t>
            </a:r>
            <a:r>
              <a:rPr lang="zh-CN" altLang="en-US" dirty="0"/>
              <a:t>， </a:t>
            </a:r>
            <a:r>
              <a:rPr lang="en-US" altLang="zh-CN" dirty="0">
                <a:latin typeface="Times New Roman" panose="02020603050405020304" charset="0"/>
              </a:rPr>
              <a:t>α</a:t>
            </a:r>
            <a:r>
              <a:rPr lang="en-US" altLang="zh-CN" i="1" baseline="30000" dirty="0">
                <a:latin typeface="Times New Roman" panose="02020603050405020304" charset="0"/>
              </a:rPr>
              <a:t>1</a:t>
            </a:r>
            <a:r>
              <a:rPr lang="en-US" altLang="zh-CN" i="1" dirty="0">
                <a:latin typeface="Times New Roman" panose="02020603050405020304" charset="0"/>
              </a:rPr>
              <a:t>=</a:t>
            </a:r>
            <a:r>
              <a:rPr lang="en-US" altLang="zh-CN" dirty="0">
                <a:latin typeface="Times New Roman" panose="02020603050405020304" charset="0"/>
              </a:rPr>
              <a:t>α</a:t>
            </a:r>
            <a:r>
              <a:rPr lang="zh-CN" altLang="en-US" dirty="0">
                <a:latin typeface="Times New Roman" panose="02020603050405020304" charset="0"/>
              </a:rPr>
              <a:t>， </a:t>
            </a:r>
            <a:r>
              <a:rPr lang="en-US" altLang="zh-CN" dirty="0">
                <a:latin typeface="Times New Roman" panose="02020603050405020304" charset="0"/>
              </a:rPr>
              <a:t>α</a:t>
            </a:r>
            <a:r>
              <a:rPr lang="en-US" altLang="zh-CN" i="1" baseline="30000" dirty="0">
                <a:latin typeface="Times New Roman" panose="02020603050405020304" charset="0"/>
              </a:rPr>
              <a:t>2</a:t>
            </a:r>
            <a:r>
              <a:rPr lang="en-US" altLang="zh-CN" i="1" dirty="0">
                <a:latin typeface="Times New Roman" panose="02020603050405020304" charset="0"/>
              </a:rPr>
              <a:t>=</a:t>
            </a:r>
            <a:r>
              <a:rPr lang="en-US" altLang="zh-CN" dirty="0">
                <a:latin typeface="Times New Roman" panose="02020603050405020304" charset="0"/>
              </a:rPr>
              <a:t>αα</a:t>
            </a:r>
            <a:r>
              <a:rPr lang="zh-CN" altLang="en-US" dirty="0">
                <a:latin typeface="Times New Roman" panose="02020603050405020304" charset="0"/>
              </a:rPr>
              <a:t>，</a:t>
            </a:r>
            <a:r>
              <a:rPr lang="en-US" altLang="zh-CN" dirty="0">
                <a:latin typeface="Times New Roman" panose="02020603050405020304" charset="0"/>
              </a:rPr>
              <a:t>……</a:t>
            </a:r>
            <a:r>
              <a:rPr lang="zh-CN" altLang="en-US" dirty="0">
                <a:latin typeface="Times New Roman" panose="02020603050405020304" charset="0"/>
              </a:rPr>
              <a:t>， </a:t>
            </a:r>
            <a:r>
              <a:rPr lang="en-US" altLang="zh-CN" i="1" dirty="0">
                <a:latin typeface="Times New Roman" panose="02020603050405020304" charset="0"/>
              </a:rPr>
              <a:t>α</a:t>
            </a:r>
            <a:r>
              <a:rPr lang="en-US" altLang="zh-CN" i="1" baseline="30000" dirty="0">
                <a:latin typeface="Times New Roman" panose="02020603050405020304" charset="0"/>
              </a:rPr>
              <a:t>n</a:t>
            </a:r>
            <a:r>
              <a:rPr lang="en-US" altLang="zh-CN" i="1" dirty="0">
                <a:latin typeface="Times New Roman" panose="02020603050405020304" charset="0"/>
              </a:rPr>
              <a:t>= </a:t>
            </a:r>
            <a:r>
              <a:rPr lang="en-US" altLang="zh-CN" dirty="0">
                <a:latin typeface="Times New Roman" panose="02020603050405020304" charset="0"/>
              </a:rPr>
              <a:t>αα...α</a:t>
            </a:r>
            <a:endParaRPr lang="zh-CN" altLang="en-US"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6915">
                                            <p:txEl>
                                              <p:charRg st="0" end="7"/>
                                            </p:txEl>
                                          </p:spTgt>
                                        </p:tgtEl>
                                        <p:attrNameLst>
                                          <p:attrName>style.visibility</p:attrName>
                                        </p:attrNameLst>
                                      </p:cBhvr>
                                      <p:to>
                                        <p:strVal val="visible"/>
                                      </p:to>
                                    </p:set>
                                    <p:animEffect transition="in" filter="blinds(horizontal)">
                                      <p:cBhvr>
                                        <p:cTn id="7" dur="500"/>
                                        <p:tgtEl>
                                          <p:spTgt spid="166915">
                                            <p:txEl>
                                              <p:charRg st="0" end="7"/>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6915">
                                            <p:txEl>
                                              <p:charRg st="7" end="43"/>
                                            </p:txEl>
                                          </p:spTgt>
                                        </p:tgtEl>
                                        <p:attrNameLst>
                                          <p:attrName>style.visibility</p:attrName>
                                        </p:attrNameLst>
                                      </p:cBhvr>
                                      <p:to>
                                        <p:strVal val="visible"/>
                                      </p:to>
                                    </p:set>
                                    <p:animEffect transition="in" filter="blinds(horizontal)">
                                      <p:cBhvr>
                                        <p:cTn id="10" dur="500"/>
                                        <p:tgtEl>
                                          <p:spTgt spid="166915">
                                            <p:txEl>
                                              <p:charRg st="7" end="4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6915">
                                            <p:txEl>
                                              <p:charRg st="43" end="83"/>
                                            </p:txEl>
                                          </p:spTgt>
                                        </p:tgtEl>
                                        <p:attrNameLst>
                                          <p:attrName>style.visibility</p:attrName>
                                        </p:attrNameLst>
                                      </p:cBhvr>
                                      <p:to>
                                        <p:strVal val="visible"/>
                                      </p:to>
                                    </p:set>
                                    <p:animEffect transition="in" filter="blinds(horizontal)">
                                      <p:cBhvr>
                                        <p:cTn id="13" dur="500"/>
                                        <p:tgtEl>
                                          <p:spTgt spid="166915">
                                            <p:txEl>
                                              <p:charRg st="43" end="8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6915">
                                            <p:txEl>
                                              <p:charRg st="83" end="97"/>
                                            </p:txEl>
                                          </p:spTgt>
                                        </p:tgtEl>
                                        <p:attrNameLst>
                                          <p:attrName>style.visibility</p:attrName>
                                        </p:attrNameLst>
                                      </p:cBhvr>
                                      <p:to>
                                        <p:strVal val="visible"/>
                                      </p:to>
                                    </p:set>
                                    <p:animEffect transition="in" filter="blinds(horizontal)">
                                      <p:cBhvr>
                                        <p:cTn id="16" dur="500"/>
                                        <p:tgtEl>
                                          <p:spTgt spid="166915">
                                            <p:txEl>
                                              <p:charRg st="83" end="9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6915">
                                            <p:txEl>
                                              <p:charRg st="97" end="145"/>
                                            </p:txEl>
                                          </p:spTgt>
                                        </p:tgtEl>
                                        <p:attrNameLst>
                                          <p:attrName>style.visibility</p:attrName>
                                        </p:attrNameLst>
                                      </p:cBhvr>
                                      <p:to>
                                        <p:strVal val="visible"/>
                                      </p:to>
                                    </p:set>
                                    <p:animEffect transition="in" filter="blinds(horizontal)">
                                      <p:cBhvr>
                                        <p:cTn id="21" dur="500"/>
                                        <p:tgtEl>
                                          <p:spTgt spid="166915">
                                            <p:txEl>
                                              <p:charRg st="97" end="14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6915">
                                            <p:txEl>
                                              <p:charRg st="145" end="178"/>
                                            </p:txEl>
                                          </p:spTgt>
                                        </p:tgtEl>
                                        <p:attrNameLst>
                                          <p:attrName>style.visibility</p:attrName>
                                        </p:attrNameLst>
                                      </p:cBhvr>
                                      <p:to>
                                        <p:strVal val="visible"/>
                                      </p:to>
                                    </p:set>
                                    <p:animEffect transition="in" filter="blinds(horizontal)">
                                      <p:cBhvr>
                                        <p:cTn id="24" dur="500"/>
                                        <p:tgtEl>
                                          <p:spTgt spid="166915">
                                            <p:txEl>
                                              <p:charRg st="145"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符号串和语言</a:t>
            </a:r>
            <a:endParaRPr lang="zh-CN" altLang="en-US" dirty="0"/>
          </a:p>
        </p:txBody>
      </p:sp>
      <p:sp>
        <p:nvSpPr>
          <p:cNvPr id="167939" name="Rectangle 3"/>
          <p:cNvSpPr>
            <a:spLocks noGrp="1"/>
          </p:cNvSpPr>
          <p:nvPr>
            <p:ph idx="1"/>
          </p:nvPr>
        </p:nvSpPr>
        <p:spPr>
          <a:xfrm>
            <a:off x="457200" y="923925"/>
            <a:ext cx="10694035" cy="4171315"/>
          </a:xfrm>
        </p:spPr>
        <p:txBody>
          <a:bodyPr vert="horz" wrap="square" lIns="91440" tIns="45720" rIns="91440" bIns="45720" anchor="t"/>
          <a:p>
            <a:pPr eaLnBrk="1" hangingPunct="1">
              <a:lnSpc>
                <a:spcPct val="90000"/>
              </a:lnSpc>
              <a:spcBef>
                <a:spcPct val="50000"/>
              </a:spcBef>
            </a:pPr>
            <a:r>
              <a:rPr lang="zh-CN" altLang="en-US" sz="2800" dirty="0"/>
              <a:t>语言的非形式定义</a:t>
            </a:r>
            <a:endParaRPr lang="zh-CN" altLang="en-US" sz="2800" dirty="0"/>
          </a:p>
          <a:p>
            <a:pPr lvl="1" eaLnBrk="1" hangingPunct="1">
              <a:lnSpc>
                <a:spcPct val="90000"/>
              </a:lnSpc>
              <a:spcBef>
                <a:spcPct val="50000"/>
              </a:spcBef>
            </a:pPr>
            <a:r>
              <a:rPr lang="zh-CN" altLang="en-US" sz="2400" dirty="0"/>
              <a:t>字母表 ∑ 上的一个</a:t>
            </a:r>
            <a:r>
              <a:rPr lang="zh-CN" altLang="en-US" sz="2400" dirty="0">
                <a:solidFill>
                  <a:srgbClr val="FF9900"/>
                </a:solidFill>
              </a:rPr>
              <a:t>语言</a:t>
            </a:r>
            <a:r>
              <a:rPr lang="zh-CN" altLang="en-US" sz="2400" dirty="0"/>
              <a:t>是 ∑ 上的</a:t>
            </a:r>
            <a:r>
              <a:rPr lang="zh-CN" altLang="en-US" sz="2400" dirty="0">
                <a:solidFill>
                  <a:srgbClr val="FF9900"/>
                </a:solidFill>
              </a:rPr>
              <a:t>符号串的集合</a:t>
            </a:r>
            <a:endParaRPr lang="zh-CN" altLang="en-US" sz="2400" dirty="0">
              <a:solidFill>
                <a:srgbClr val="FF9900"/>
              </a:solidFill>
            </a:endParaRPr>
          </a:p>
          <a:p>
            <a:pPr lvl="1" eaLnBrk="1" hangingPunct="1">
              <a:lnSpc>
                <a:spcPct val="90000"/>
              </a:lnSpc>
              <a:spcBef>
                <a:spcPct val="50000"/>
              </a:spcBef>
            </a:pPr>
            <a:r>
              <a:rPr lang="zh-CN" altLang="en-US" sz="2400" dirty="0"/>
              <a:t>即：</a:t>
            </a:r>
            <a:r>
              <a:rPr lang="zh-CN" altLang="en-US" sz="2400" u="sng" dirty="0"/>
              <a:t>语言定义为字母表上的符号串集合</a:t>
            </a:r>
            <a:endParaRPr lang="zh-CN" altLang="en-US" sz="2400" u="sng" dirty="0"/>
          </a:p>
          <a:p>
            <a:pPr lvl="2" eaLnBrk="1" hangingPunct="1">
              <a:lnSpc>
                <a:spcPct val="90000"/>
              </a:lnSpc>
              <a:spcBef>
                <a:spcPct val="50000"/>
              </a:spcBef>
            </a:pPr>
            <a:r>
              <a:rPr lang="zh-CN" altLang="en-US" dirty="0"/>
              <a:t>程序设计语言：所有该语言的程序的全体</a:t>
            </a:r>
            <a:endParaRPr lang="zh-CN" altLang="en-US" dirty="0"/>
          </a:p>
          <a:p>
            <a:pPr lvl="2" eaLnBrk="1" hangingPunct="1">
              <a:lnSpc>
                <a:spcPct val="90000"/>
              </a:lnSpc>
              <a:spcBef>
                <a:spcPct val="50000"/>
              </a:spcBef>
            </a:pPr>
            <a:r>
              <a:rPr lang="zh-CN" altLang="en-US" dirty="0"/>
              <a:t>从这个角度看：</a:t>
            </a:r>
            <a:endParaRPr lang="zh-CN" altLang="en-US" dirty="0"/>
          </a:p>
          <a:p>
            <a:pPr lvl="3" eaLnBrk="1" hangingPunct="1">
              <a:lnSpc>
                <a:spcPct val="90000"/>
              </a:lnSpc>
              <a:spcBef>
                <a:spcPct val="50000"/>
              </a:spcBef>
            </a:pPr>
            <a:r>
              <a:rPr lang="zh-CN" altLang="en-US" dirty="0"/>
              <a:t>汉语：所有符合汉语语法的句子的全体</a:t>
            </a:r>
            <a:endParaRPr lang="zh-CN" altLang="en-US" dirty="0"/>
          </a:p>
          <a:p>
            <a:pPr lvl="3" eaLnBrk="1" hangingPunct="1">
              <a:lnSpc>
                <a:spcPct val="90000"/>
              </a:lnSpc>
              <a:spcBef>
                <a:spcPct val="50000"/>
              </a:spcBef>
            </a:pPr>
            <a:r>
              <a:rPr lang="zh-CN" altLang="en-US" dirty="0"/>
              <a:t>英语：所有符合英语语法的句子的全体</a:t>
            </a:r>
            <a:endParaRPr lang="zh-CN" altLang="en-US" dirty="0"/>
          </a:p>
          <a:p>
            <a:pPr lvl="1" eaLnBrk="1" hangingPunct="1">
              <a:lnSpc>
                <a:spcPct val="90000"/>
              </a:lnSpc>
              <a:spcBef>
                <a:spcPct val="50000"/>
              </a:spcBef>
            </a:pPr>
            <a:r>
              <a:rPr lang="zh-CN" altLang="en-US" sz="2400" dirty="0">
                <a:solidFill>
                  <a:srgbClr val="FF0000"/>
                </a:solidFill>
              </a:rPr>
              <a:t>注意</a:t>
            </a:r>
            <a:r>
              <a:rPr lang="zh-CN" altLang="en-US" sz="2400" dirty="0"/>
              <a:t>：空集</a:t>
            </a:r>
            <a:r>
              <a:rPr lang="en-US" altLang="zh-CN" sz="2400" dirty="0"/>
              <a:t>Φ={ }</a:t>
            </a:r>
            <a:r>
              <a:rPr lang="zh-CN" altLang="en-US" sz="2400" dirty="0"/>
              <a:t>是一个语言，</a:t>
            </a:r>
            <a:r>
              <a:rPr lang="en-US" altLang="zh-CN" sz="2400" dirty="0"/>
              <a:t>{ε}</a:t>
            </a:r>
            <a:r>
              <a:rPr lang="zh-CN" altLang="en-US" sz="2400" dirty="0"/>
              <a:t>也是一个语言，它们是一样的吗？它们与</a:t>
            </a:r>
            <a:r>
              <a:rPr lang="en-US" altLang="zh-CN" sz="2400" dirty="0"/>
              <a:t>ε</a:t>
            </a:r>
            <a:r>
              <a:rPr lang="zh-CN" altLang="en-US" sz="2400" dirty="0"/>
              <a:t>有什么关系？</a:t>
            </a:r>
            <a:endParaRPr lang="zh-CN" altLang="en-US" sz="2400" dirty="0"/>
          </a:p>
        </p:txBody>
      </p:sp>
      <p:sp>
        <p:nvSpPr>
          <p:cNvPr id="167940" name="Rectangle 4"/>
          <p:cNvSpPr/>
          <p:nvPr/>
        </p:nvSpPr>
        <p:spPr>
          <a:xfrm>
            <a:off x="1301750" y="5635625"/>
            <a:ext cx="8245475" cy="1031875"/>
          </a:xfrm>
          <a:prstGeom prst="rect">
            <a:avLst/>
          </a:prstGeom>
          <a:solidFill>
            <a:srgbClr val="CC99FF"/>
          </a:solidFill>
          <a:ln w="38100">
            <a:noFill/>
          </a:ln>
        </p:spPr>
        <p:txBody>
          <a:bodyPr anchor="t">
            <a:spAutoFit/>
          </a:bodyPr>
          <a:p>
            <a:pPr marL="342900" indent="-342900">
              <a:lnSpc>
                <a:spcPct val="110000"/>
              </a:lnSpc>
              <a:spcBef>
                <a:spcPct val="50000"/>
              </a:spcBef>
              <a:buClrTx/>
            </a:pPr>
            <a:r>
              <a:rPr lang="en-US" altLang="zh-CN" sz="2800" b="0" dirty="0">
                <a:solidFill>
                  <a:srgbClr val="0000FF"/>
                </a:solidFill>
                <a:latin typeface="华文新魏" panose="02010800040101010101" pitchFamily="2" charset="-122"/>
              </a:rPr>
              <a:t>ε</a:t>
            </a:r>
            <a:r>
              <a:rPr lang="zh-CN" altLang="zh-CN" sz="2800" b="0" dirty="0">
                <a:solidFill>
                  <a:srgbClr val="0000FF"/>
                </a:solidFill>
                <a:latin typeface="华文新魏" panose="02010800040101010101" pitchFamily="2" charset="-122"/>
              </a:rPr>
              <a:t>是符号串</a:t>
            </a:r>
            <a:r>
              <a:rPr lang="zh-CN" altLang="zh-CN" sz="2800" b="0" dirty="0">
                <a:latin typeface="华文新魏" panose="02010800040101010101" pitchFamily="2" charset="-122"/>
              </a:rPr>
              <a:t>, 不是集合，而</a:t>
            </a:r>
            <a:r>
              <a:rPr lang="zh-CN" altLang="zh-CN" sz="2800" b="0" dirty="0">
                <a:solidFill>
                  <a:srgbClr val="0000FF"/>
                </a:solidFill>
                <a:latin typeface="华文新魏" panose="02010800040101010101" pitchFamily="2" charset="-122"/>
              </a:rPr>
              <a:t>{</a:t>
            </a:r>
            <a:r>
              <a:rPr lang="en-US" altLang="zh-CN" sz="2800" b="0" dirty="0">
                <a:solidFill>
                  <a:srgbClr val="0000FF"/>
                </a:solidFill>
                <a:latin typeface="华文新魏" panose="02010800040101010101" pitchFamily="2" charset="-122"/>
              </a:rPr>
              <a:t>ε</a:t>
            </a:r>
            <a:r>
              <a:rPr lang="zh-CN" altLang="zh-CN" sz="2800" b="0" dirty="0">
                <a:solidFill>
                  <a:srgbClr val="0000FF"/>
                </a:solidFill>
                <a:latin typeface="华文新魏" panose="02010800040101010101" pitchFamily="2" charset="-122"/>
              </a:rPr>
              <a:t>}</a:t>
            </a:r>
            <a:r>
              <a:rPr lang="zh-CN" altLang="zh-CN" sz="2800" b="0" dirty="0">
                <a:latin typeface="华文新魏" panose="02010800040101010101" pitchFamily="2" charset="-122"/>
              </a:rPr>
              <a:t>表示由空符号串</a:t>
            </a:r>
            <a:r>
              <a:rPr lang="en-US" altLang="zh-CN" sz="2800" b="0" dirty="0">
                <a:latin typeface="华文新魏" panose="02010800040101010101" pitchFamily="2" charset="-122"/>
              </a:rPr>
              <a:t>ε</a:t>
            </a:r>
            <a:r>
              <a:rPr lang="zh-CN" altLang="zh-CN" sz="2800" b="0" dirty="0">
                <a:latin typeface="华文新魏" panose="02010800040101010101" pitchFamily="2" charset="-122"/>
              </a:rPr>
              <a:t>所组成的</a:t>
            </a:r>
            <a:r>
              <a:rPr lang="zh-CN" altLang="zh-CN" sz="2800" b="0" dirty="0">
                <a:solidFill>
                  <a:srgbClr val="0000FF"/>
                </a:solidFill>
                <a:latin typeface="华文新魏" panose="02010800040101010101" pitchFamily="2" charset="-122"/>
              </a:rPr>
              <a:t>集合</a:t>
            </a:r>
            <a:r>
              <a:rPr lang="zh-CN" altLang="zh-CN" sz="2800" b="0" dirty="0">
                <a:latin typeface="华文新魏" panose="02010800040101010101" pitchFamily="2" charset="-122"/>
              </a:rPr>
              <a:t>, 但这样的集合不是</a:t>
            </a:r>
            <a:r>
              <a:rPr lang="zh-CN" altLang="zh-CN" sz="2800" b="0" dirty="0">
                <a:solidFill>
                  <a:srgbClr val="0000FF"/>
                </a:solidFill>
                <a:latin typeface="华文新魏" panose="02010800040101010101" pitchFamily="2" charset="-122"/>
              </a:rPr>
              <a:t>空集合Φ={</a:t>
            </a:r>
            <a:r>
              <a:rPr lang="zh-CN" altLang="en-US" sz="2800" b="0" dirty="0">
                <a:solidFill>
                  <a:srgbClr val="0000FF"/>
                </a:solidFill>
                <a:latin typeface="华文新魏" panose="02010800040101010101" pitchFamily="2" charset="-122"/>
              </a:rPr>
              <a:t> </a:t>
            </a:r>
            <a:r>
              <a:rPr lang="zh-CN" altLang="zh-CN" sz="2800" b="0" dirty="0">
                <a:solidFill>
                  <a:srgbClr val="0000FF"/>
                </a:solidFill>
                <a:latin typeface="华文新魏" panose="02010800040101010101" pitchFamily="2" charset="-122"/>
              </a:rPr>
              <a:t>}</a:t>
            </a:r>
            <a:r>
              <a:rPr lang="zh-CN" altLang="zh-CN" sz="2800" b="0" dirty="0">
                <a:latin typeface="华文新魏" panose="02010800040101010101" pitchFamily="2" charset="-122"/>
              </a:rPr>
              <a:t> 。</a:t>
            </a:r>
            <a:endParaRPr lang="en-US" altLang="zh-CN" sz="2800" b="0" dirty="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7939">
                                            <p:txEl>
                                              <p:charRg st="0" end="9"/>
                                            </p:txEl>
                                          </p:spTgt>
                                        </p:tgtEl>
                                        <p:attrNameLst>
                                          <p:attrName>style.visibility</p:attrName>
                                        </p:attrNameLst>
                                      </p:cBhvr>
                                      <p:to>
                                        <p:strVal val="visible"/>
                                      </p:to>
                                    </p:set>
                                    <p:animEffect transition="in" filter="blinds(horizontal)">
                                      <p:cBhvr>
                                        <p:cTn id="7" dur="500"/>
                                        <p:tgtEl>
                                          <p:spTgt spid="167939">
                                            <p:txEl>
                                              <p:charRg st="0" end="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7939">
                                            <p:txEl>
                                              <p:charRg st="9" end="34"/>
                                            </p:txEl>
                                          </p:spTgt>
                                        </p:tgtEl>
                                        <p:attrNameLst>
                                          <p:attrName>style.visibility</p:attrName>
                                        </p:attrNameLst>
                                      </p:cBhvr>
                                      <p:to>
                                        <p:strVal val="visible"/>
                                      </p:to>
                                    </p:set>
                                    <p:animEffect transition="in" filter="blinds(horizontal)">
                                      <p:cBhvr>
                                        <p:cTn id="10" dur="500"/>
                                        <p:tgtEl>
                                          <p:spTgt spid="167939">
                                            <p:txEl>
                                              <p:charRg st="9" end="3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7939">
                                            <p:txEl>
                                              <p:charRg st="34" end="52"/>
                                            </p:txEl>
                                          </p:spTgt>
                                        </p:tgtEl>
                                        <p:attrNameLst>
                                          <p:attrName>style.visibility</p:attrName>
                                        </p:attrNameLst>
                                      </p:cBhvr>
                                      <p:to>
                                        <p:strVal val="visible"/>
                                      </p:to>
                                    </p:set>
                                    <p:animEffect transition="in" filter="blinds(horizontal)">
                                      <p:cBhvr>
                                        <p:cTn id="15" dur="500"/>
                                        <p:tgtEl>
                                          <p:spTgt spid="167939">
                                            <p:txEl>
                                              <p:charRg st="34" end="5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7939">
                                            <p:txEl>
                                              <p:charRg st="52" end="71"/>
                                            </p:txEl>
                                          </p:spTgt>
                                        </p:tgtEl>
                                        <p:attrNameLst>
                                          <p:attrName>style.visibility</p:attrName>
                                        </p:attrNameLst>
                                      </p:cBhvr>
                                      <p:to>
                                        <p:strVal val="visible"/>
                                      </p:to>
                                    </p:set>
                                    <p:animEffect transition="in" filter="blinds(horizontal)">
                                      <p:cBhvr>
                                        <p:cTn id="18" dur="500"/>
                                        <p:tgtEl>
                                          <p:spTgt spid="167939">
                                            <p:txEl>
                                              <p:charRg st="52" end="7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7939">
                                            <p:txEl>
                                              <p:charRg st="71" end="89"/>
                                            </p:txEl>
                                          </p:spTgt>
                                        </p:tgtEl>
                                        <p:attrNameLst>
                                          <p:attrName>style.visibility</p:attrName>
                                        </p:attrNameLst>
                                      </p:cBhvr>
                                      <p:to>
                                        <p:strVal val="visible"/>
                                      </p:to>
                                    </p:set>
                                    <p:animEffect transition="in" filter="blinds(horizontal)">
                                      <p:cBhvr>
                                        <p:cTn id="21" dur="500"/>
                                        <p:tgtEl>
                                          <p:spTgt spid="167939">
                                            <p:txEl>
                                              <p:charRg st="71" end="89"/>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7939">
                                            <p:txEl>
                                              <p:charRg st="5" end="5"/>
                                            </p:txEl>
                                          </p:spTgt>
                                        </p:tgtEl>
                                        <p:attrNameLst>
                                          <p:attrName>style.visibility</p:attrName>
                                        </p:attrNameLst>
                                      </p:cBhvr>
                                      <p:to>
                                        <p:strVal val="visible"/>
                                      </p:to>
                                    </p:set>
                                    <p:animEffect transition="in" filter="blinds(horizontal)">
                                      <p:cBhvr>
                                        <p:cTn id="24" dur="500"/>
                                        <p:tgtEl>
                                          <p:spTgt spid="167939">
                                            <p:txEl>
                                              <p:char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7939">
                                            <p:txEl>
                                              <p:charRg st="89" end="107"/>
                                            </p:txEl>
                                          </p:spTgt>
                                        </p:tgtEl>
                                        <p:attrNameLst>
                                          <p:attrName>style.visibility</p:attrName>
                                        </p:attrNameLst>
                                      </p:cBhvr>
                                      <p:to>
                                        <p:strVal val="visible"/>
                                      </p:to>
                                    </p:set>
                                    <p:animEffect transition="in" filter="blinds(horizontal)">
                                      <p:cBhvr>
                                        <p:cTn id="27" dur="500"/>
                                        <p:tgtEl>
                                          <p:spTgt spid="167939">
                                            <p:txEl>
                                              <p:charRg st="89" end="10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7939">
                                            <p:txEl>
                                              <p:charRg st="107" end="152"/>
                                            </p:txEl>
                                          </p:spTgt>
                                        </p:tgtEl>
                                        <p:attrNameLst>
                                          <p:attrName>style.visibility</p:attrName>
                                        </p:attrNameLst>
                                      </p:cBhvr>
                                      <p:to>
                                        <p:strVal val="visible"/>
                                      </p:to>
                                    </p:set>
                                    <p:animEffect transition="in" filter="blinds(horizontal)">
                                      <p:cBhvr>
                                        <p:cTn id="30" dur="500"/>
                                        <p:tgtEl>
                                          <p:spTgt spid="167939">
                                            <p:txEl>
                                              <p:charRg st="107" end="15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7940"/>
                                        </p:tgtEl>
                                        <p:attrNameLst>
                                          <p:attrName>style.visibility</p:attrName>
                                        </p:attrNameLst>
                                      </p:cBhvr>
                                      <p:to>
                                        <p:strVal val="visible"/>
                                      </p:to>
                                    </p:set>
                                    <p:animEffect transition="in" filter="blinds(horizontal)">
                                      <p:cBhvr>
                                        <p:cTn id="35" dur="500"/>
                                        <p:tgtEl>
                                          <p:spTgt spid="167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P spid="16794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符号串和语言</a:t>
            </a:r>
            <a:endParaRPr lang="zh-CN" altLang="en-US" dirty="0"/>
          </a:p>
        </p:txBody>
      </p:sp>
      <p:sp>
        <p:nvSpPr>
          <p:cNvPr id="168963" name="Rectangle 3"/>
          <p:cNvSpPr>
            <a:spLocks noGrp="1"/>
          </p:cNvSpPr>
          <p:nvPr>
            <p:ph idx="1"/>
          </p:nvPr>
        </p:nvSpPr>
        <p:spPr/>
        <p:txBody>
          <a:bodyPr vert="horz" wrap="square" lIns="91440" tIns="45720" rIns="91440" bIns="45720" anchor="t"/>
          <a:p>
            <a:pPr eaLnBrk="1" hangingPunct="1"/>
            <a:r>
              <a:rPr lang="zh-CN" altLang="en-US" dirty="0"/>
              <a:t>语言的运算</a:t>
            </a:r>
            <a:endParaRPr lang="zh-CN" altLang="en-US" dirty="0"/>
          </a:p>
          <a:p>
            <a:pPr lvl="1" eaLnBrk="1" hangingPunct="1"/>
            <a:r>
              <a:rPr lang="zh-CN" altLang="en-US" dirty="0"/>
              <a:t>既然语言是符号串的集合，那么可以根据集合的并、交、差等来定义语言的相关操作</a:t>
            </a:r>
            <a:endParaRPr lang="en-US" altLang="zh-CN" dirty="0"/>
          </a:p>
          <a:p>
            <a:pPr lvl="1" eaLnBrk="1" hangingPunct="1"/>
            <a:endParaRPr lang="zh-CN" altLang="en-US" dirty="0"/>
          </a:p>
          <a:p>
            <a:pPr lvl="1" eaLnBrk="1" hangingPunct="1"/>
            <a:r>
              <a:rPr lang="zh-CN" altLang="en-US" dirty="0">
                <a:solidFill>
                  <a:srgbClr val="FF9900"/>
                </a:solidFill>
              </a:rPr>
              <a:t>并运算</a:t>
            </a:r>
            <a:r>
              <a:rPr lang="zh-CN" altLang="en-US" dirty="0"/>
              <a:t>：</a:t>
            </a:r>
            <a:r>
              <a:rPr lang="zh-CN" altLang="en-US" sz="2400" dirty="0"/>
              <a:t>语言 </a:t>
            </a:r>
            <a:r>
              <a:rPr lang="en-US" altLang="zh-CN" sz="2400" dirty="0"/>
              <a:t>L </a:t>
            </a:r>
            <a:r>
              <a:rPr lang="zh-CN" altLang="en-US" sz="2400" dirty="0"/>
              <a:t>和 </a:t>
            </a:r>
            <a:r>
              <a:rPr lang="en-US" altLang="zh-CN" sz="2400" dirty="0"/>
              <a:t>M </a:t>
            </a:r>
            <a:r>
              <a:rPr lang="zh-CN" altLang="en-US" sz="2400" dirty="0"/>
              <a:t>的合并，记为 </a:t>
            </a:r>
            <a:r>
              <a:rPr lang="en-US" altLang="zh-CN" sz="2400" dirty="0"/>
              <a:t>L∪M</a:t>
            </a:r>
            <a:r>
              <a:rPr lang="zh-CN" altLang="en-US" sz="2400" dirty="0"/>
              <a:t>，定义为：</a:t>
            </a:r>
            <a:endParaRPr lang="zh-CN" altLang="en-US" sz="2400" dirty="0"/>
          </a:p>
          <a:p>
            <a:pPr lvl="2" eaLnBrk="1" hangingPunct="1"/>
            <a:r>
              <a:rPr lang="en-US" altLang="zh-CN" sz="2800" dirty="0"/>
              <a:t>L∪M={s|s </a:t>
            </a:r>
            <a:r>
              <a:rPr lang="en-US" altLang="zh-CN" sz="2800" dirty="0">
                <a:sym typeface="Symbol" panose="05050102010706020507" pitchFamily="18" charset="2"/>
              </a:rPr>
              <a:t>L </a:t>
            </a:r>
            <a:r>
              <a:rPr lang="zh-CN" altLang="en-US" sz="2800" dirty="0">
                <a:sym typeface="Symbol" panose="05050102010706020507" pitchFamily="18" charset="2"/>
              </a:rPr>
              <a:t>或者 </a:t>
            </a:r>
            <a:r>
              <a:rPr lang="en-US" altLang="zh-CN" sz="2800" dirty="0">
                <a:sym typeface="Symbol" panose="05050102010706020507" pitchFamily="18" charset="2"/>
              </a:rPr>
              <a:t>sM</a:t>
            </a:r>
            <a:r>
              <a:rPr lang="en-US" altLang="zh-CN" sz="2800" dirty="0"/>
              <a:t> }</a:t>
            </a:r>
            <a:endParaRPr lang="en-US" altLang="zh-CN" sz="2800" dirty="0"/>
          </a:p>
          <a:p>
            <a:pPr lvl="2" eaLnBrk="1" hangingPunct="1"/>
            <a:endParaRPr lang="en-US" altLang="zh-CN" sz="2800" dirty="0"/>
          </a:p>
          <a:p>
            <a:pPr lvl="1" eaLnBrk="1" hangingPunct="1"/>
            <a:r>
              <a:rPr lang="zh-CN" altLang="en-US" sz="3200" dirty="0">
                <a:solidFill>
                  <a:srgbClr val="FF9900"/>
                </a:solidFill>
              </a:rPr>
              <a:t>连接</a:t>
            </a:r>
            <a:r>
              <a:rPr lang="zh-CN" altLang="en-US" sz="3200" dirty="0"/>
              <a:t>：</a:t>
            </a:r>
            <a:r>
              <a:rPr lang="zh-CN" altLang="en-US" dirty="0"/>
              <a:t>语言</a:t>
            </a:r>
            <a:r>
              <a:rPr lang="en-US" altLang="zh-CN" dirty="0"/>
              <a:t>L</a:t>
            </a:r>
            <a:r>
              <a:rPr lang="zh-CN" altLang="en-US" dirty="0"/>
              <a:t>和</a:t>
            </a:r>
            <a:r>
              <a:rPr lang="en-US" altLang="zh-CN" dirty="0"/>
              <a:t>M</a:t>
            </a:r>
            <a:r>
              <a:rPr lang="zh-CN" altLang="en-US" dirty="0"/>
              <a:t>的连接，记为 </a:t>
            </a:r>
            <a:r>
              <a:rPr lang="en-US" altLang="zh-CN" dirty="0"/>
              <a:t>LM</a:t>
            </a:r>
            <a:r>
              <a:rPr lang="zh-CN" altLang="en-US" dirty="0"/>
              <a:t>，定义为：</a:t>
            </a:r>
            <a:endParaRPr lang="zh-CN" altLang="en-US" dirty="0"/>
          </a:p>
          <a:p>
            <a:pPr lvl="2" eaLnBrk="1" hangingPunct="1"/>
            <a:r>
              <a:rPr lang="en-US" altLang="zh-CN" sz="2800" dirty="0"/>
              <a:t>LM={st|s </a:t>
            </a:r>
            <a:r>
              <a:rPr lang="en-US" altLang="zh-CN" sz="2800" dirty="0">
                <a:sym typeface="Symbol" panose="05050102010706020507" pitchFamily="18" charset="2"/>
              </a:rPr>
              <a:t>L </a:t>
            </a:r>
            <a:r>
              <a:rPr lang="zh-CN" altLang="en-US" sz="2800" dirty="0">
                <a:sym typeface="Symbol" panose="05050102010706020507" pitchFamily="18" charset="2"/>
              </a:rPr>
              <a:t>且 </a:t>
            </a:r>
            <a:r>
              <a:rPr lang="en-US" altLang="zh-CN" sz="2800" dirty="0">
                <a:sym typeface="Symbol" panose="05050102010706020507" pitchFamily="18" charset="2"/>
              </a:rPr>
              <a:t>tM</a:t>
            </a:r>
            <a:r>
              <a:rPr lang="en-US" altLang="zh-CN" sz="2800" dirty="0"/>
              <a:t> }</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8963">
                                            <p:txEl>
                                              <p:charRg st="0" end="6"/>
                                            </p:txEl>
                                          </p:spTgt>
                                        </p:tgtEl>
                                        <p:attrNameLst>
                                          <p:attrName>style.visibility</p:attrName>
                                        </p:attrNameLst>
                                      </p:cBhvr>
                                      <p:to>
                                        <p:strVal val="visible"/>
                                      </p:to>
                                    </p:set>
                                    <p:animEffect transition="in" filter="blinds(horizontal)">
                                      <p:cBhvr>
                                        <p:cTn id="7" dur="500"/>
                                        <p:tgtEl>
                                          <p:spTgt spid="168963">
                                            <p:txEl>
                                              <p:charRg st="0" end="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8963">
                                            <p:txEl>
                                              <p:charRg st="6" end="44"/>
                                            </p:txEl>
                                          </p:spTgt>
                                        </p:tgtEl>
                                        <p:attrNameLst>
                                          <p:attrName>style.visibility</p:attrName>
                                        </p:attrNameLst>
                                      </p:cBhvr>
                                      <p:to>
                                        <p:strVal val="visible"/>
                                      </p:to>
                                    </p:set>
                                    <p:animEffect transition="in" filter="blinds(horizontal)">
                                      <p:cBhvr>
                                        <p:cTn id="10" dur="500"/>
                                        <p:tgtEl>
                                          <p:spTgt spid="168963">
                                            <p:txEl>
                                              <p:charRg st="6" end="4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8963">
                                            <p:txEl>
                                              <p:charRg st="45" end="74"/>
                                            </p:txEl>
                                          </p:spTgt>
                                        </p:tgtEl>
                                        <p:attrNameLst>
                                          <p:attrName>style.visibility</p:attrName>
                                        </p:attrNameLst>
                                      </p:cBhvr>
                                      <p:to>
                                        <p:strVal val="visible"/>
                                      </p:to>
                                    </p:set>
                                    <p:animEffect transition="in" filter="blinds(horizontal)">
                                      <p:cBhvr>
                                        <p:cTn id="15" dur="500"/>
                                        <p:tgtEl>
                                          <p:spTgt spid="168963">
                                            <p:txEl>
                                              <p:charRg st="45" end="7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8963">
                                            <p:txEl>
                                              <p:charRg st="74" end="95"/>
                                            </p:txEl>
                                          </p:spTgt>
                                        </p:tgtEl>
                                        <p:attrNameLst>
                                          <p:attrName>style.visibility</p:attrName>
                                        </p:attrNameLst>
                                      </p:cBhvr>
                                      <p:to>
                                        <p:strVal val="visible"/>
                                      </p:to>
                                    </p:set>
                                    <p:animEffect transition="in" filter="blinds(horizontal)">
                                      <p:cBhvr>
                                        <p:cTn id="18" dur="500"/>
                                        <p:tgtEl>
                                          <p:spTgt spid="168963">
                                            <p:txEl>
                                              <p:charRg st="74" end="9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8963">
                                            <p:txEl>
                                              <p:charRg st="96" end="119"/>
                                            </p:txEl>
                                          </p:spTgt>
                                        </p:tgtEl>
                                        <p:attrNameLst>
                                          <p:attrName>style.visibility</p:attrName>
                                        </p:attrNameLst>
                                      </p:cBhvr>
                                      <p:to>
                                        <p:strVal val="visible"/>
                                      </p:to>
                                    </p:set>
                                    <p:animEffect transition="in" filter="blinds(horizontal)">
                                      <p:cBhvr>
                                        <p:cTn id="23" dur="500"/>
                                        <p:tgtEl>
                                          <p:spTgt spid="168963">
                                            <p:txEl>
                                              <p:charRg st="96" end="119"/>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8963">
                                            <p:txEl>
                                              <p:charRg st="119" end="139"/>
                                            </p:txEl>
                                          </p:spTgt>
                                        </p:tgtEl>
                                        <p:attrNameLst>
                                          <p:attrName>style.visibility</p:attrName>
                                        </p:attrNameLst>
                                      </p:cBhvr>
                                      <p:to>
                                        <p:strVal val="visible"/>
                                      </p:to>
                                    </p:set>
                                    <p:animEffect transition="in" filter="blinds(horizontal)">
                                      <p:cBhvr>
                                        <p:cTn id="26" dur="500"/>
                                        <p:tgtEl>
                                          <p:spTgt spid="168963">
                                            <p:txEl>
                                              <p:charRg st="119"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符号串和语言</a:t>
            </a:r>
            <a:endParaRPr lang="zh-CN" altLang="en-US" dirty="0"/>
          </a:p>
        </p:txBody>
      </p:sp>
      <p:sp>
        <p:nvSpPr>
          <p:cNvPr id="168963" name="Rectangle 3"/>
          <p:cNvSpPr>
            <a:spLocks noGrp="1"/>
          </p:cNvSpPr>
          <p:nvPr>
            <p:ph idx="1"/>
          </p:nvPr>
        </p:nvSpPr>
        <p:spPr>
          <a:xfrm>
            <a:off x="762000" y="1076325"/>
            <a:ext cx="8229600" cy="4281488"/>
          </a:xfrm>
        </p:spPr>
        <p:txBody>
          <a:bodyPr vert="horz" wrap="square" lIns="91440" tIns="45720" rIns="91440" bIns="45720" anchor="t"/>
          <a:p>
            <a:pPr eaLnBrk="1" hangingPunct="1"/>
            <a:r>
              <a:rPr lang="zh-CN" altLang="en-US" dirty="0"/>
              <a:t>语言的运算</a:t>
            </a:r>
            <a:endParaRPr lang="zh-CN" altLang="en-US" dirty="0"/>
          </a:p>
          <a:p>
            <a:pPr lvl="2" eaLnBrk="1" hangingPunct="1"/>
            <a:r>
              <a:rPr lang="zh-CN" altLang="en-US" sz="2800" dirty="0"/>
              <a:t>例如：集合 </a:t>
            </a:r>
            <a:r>
              <a:rPr lang="en-US" altLang="zh-CN" sz="2800" dirty="0"/>
              <a:t>A ={ab, cde}</a:t>
            </a:r>
            <a:r>
              <a:rPr lang="zh-CN" altLang="en-US" sz="2800" dirty="0"/>
              <a:t>、</a:t>
            </a:r>
            <a:r>
              <a:rPr lang="en-US" altLang="zh-CN" sz="2800" dirty="0"/>
              <a:t>  B ={0,1}</a:t>
            </a:r>
            <a:endParaRPr lang="en-US" altLang="zh-CN" sz="2800" dirty="0"/>
          </a:p>
          <a:p>
            <a:pPr lvl="2" eaLnBrk="1" hangingPunct="1">
              <a:buNone/>
            </a:pPr>
            <a:r>
              <a:rPr lang="en-US" altLang="zh-CN" sz="2800" dirty="0"/>
              <a:t>             </a:t>
            </a:r>
            <a:r>
              <a:rPr lang="zh-CN" altLang="en-US" sz="2800" dirty="0"/>
              <a:t>则  </a:t>
            </a:r>
            <a:r>
              <a:rPr lang="en-US" altLang="zh-CN" sz="2800" dirty="0"/>
              <a:t>AB = { ab1,ab0,cde0,cde1 }</a:t>
            </a:r>
            <a:endParaRPr lang="en-US" altLang="zh-CN" sz="2800" dirty="0"/>
          </a:p>
          <a:p>
            <a:pPr lvl="2" eaLnBrk="1" hangingPunct="1">
              <a:buNone/>
            </a:pPr>
            <a:r>
              <a:rPr lang="en-US" altLang="zh-CN" dirty="0">
                <a:sym typeface="Symbol" panose="05050102010706020507" pitchFamily="18" charset="2"/>
              </a:rPr>
              <a:t>  </a:t>
            </a:r>
            <a:endParaRPr lang="en-US" altLang="zh-CN" dirty="0">
              <a:sym typeface="Symbol" panose="05050102010706020507" pitchFamily="18" charset="2"/>
            </a:endParaRPr>
          </a:p>
          <a:p>
            <a:pPr lvl="2" eaLnBrk="1" hangingPunct="1">
              <a:buNone/>
            </a:pPr>
            <a:r>
              <a:rPr lang="en-US" altLang="zh-CN" dirty="0">
                <a:sym typeface="Symbol" panose="05050102010706020507" pitchFamily="18" charset="2"/>
              </a:rPr>
              <a:t>  </a:t>
            </a:r>
            <a:r>
              <a:rPr lang="zh-CN" altLang="en-US" dirty="0">
                <a:sym typeface="Symbol" panose="05050102010706020507" pitchFamily="18" charset="2"/>
              </a:rPr>
              <a:t>* </a:t>
            </a:r>
            <a:r>
              <a:rPr lang="en-US" altLang="zh-CN" dirty="0">
                <a:sym typeface="Symbol" panose="05050102010706020507" pitchFamily="18" charset="2"/>
              </a:rPr>
              <a:t>{</a:t>
            </a:r>
            <a:r>
              <a:rPr lang="en-US" altLang="zh-CN" dirty="0"/>
              <a:t>ε}A = A </a:t>
            </a:r>
            <a:r>
              <a:rPr lang="en-US" altLang="zh-CN" dirty="0">
                <a:sym typeface="Symbol" panose="05050102010706020507" pitchFamily="18" charset="2"/>
              </a:rPr>
              <a:t>{</a:t>
            </a:r>
            <a:r>
              <a:rPr lang="en-US" altLang="zh-CN" dirty="0"/>
              <a:t>ε}= A</a:t>
            </a:r>
            <a:r>
              <a:rPr lang="zh-CN" altLang="en-US" dirty="0"/>
              <a:t>，</a:t>
            </a:r>
            <a:r>
              <a:rPr lang="zh-CN" altLang="en-US" dirty="0">
                <a:solidFill>
                  <a:srgbClr val="FF0000"/>
                </a:solidFill>
              </a:rPr>
              <a:t>为什么</a:t>
            </a:r>
            <a:r>
              <a:rPr lang="zh-CN" altLang="en-US" dirty="0"/>
              <a:t>？</a:t>
            </a:r>
            <a:endParaRPr lang="en-US" altLang="zh-CN" dirty="0"/>
          </a:p>
          <a:p>
            <a:pPr lvl="2" eaLnBrk="1" hangingPunct="1">
              <a:buNone/>
            </a:pPr>
            <a:endParaRPr lang="en-US" altLang="zh-CN" dirty="0"/>
          </a:p>
          <a:p>
            <a:pPr lvl="2" eaLnBrk="1" hangingPunct="1">
              <a:buNone/>
            </a:pPr>
            <a:r>
              <a:rPr lang="zh-CN" altLang="en-US" dirty="0"/>
              <a:t> * </a:t>
            </a:r>
            <a:r>
              <a:rPr lang="en-US" altLang="zh-CN" dirty="0"/>
              <a:t>L L … L = L</a:t>
            </a:r>
            <a:r>
              <a:rPr lang="en-US" altLang="zh-CN" baseline="30000" dirty="0"/>
              <a:t>n    </a:t>
            </a:r>
            <a:r>
              <a:rPr lang="en-US" altLang="zh-CN" dirty="0"/>
              <a:t>   L</a:t>
            </a:r>
            <a:r>
              <a:rPr lang="en-US" altLang="zh-CN" baseline="30000" dirty="0"/>
              <a:t>0</a:t>
            </a:r>
            <a:r>
              <a:rPr lang="en-US" altLang="zh-CN" dirty="0"/>
              <a:t> = {ε}</a:t>
            </a:r>
            <a:endParaRPr lang="zh-CN" altLang="en-US" dirty="0"/>
          </a:p>
        </p:txBody>
      </p:sp>
      <p:sp>
        <p:nvSpPr>
          <p:cNvPr id="168964" name="AutoShape 4"/>
          <p:cNvSpPr/>
          <p:nvPr/>
        </p:nvSpPr>
        <p:spPr>
          <a:xfrm>
            <a:off x="6605588" y="3652838"/>
            <a:ext cx="2735262" cy="576262"/>
          </a:xfrm>
          <a:prstGeom prst="wedgeRoundRectCallout">
            <a:avLst>
              <a:gd name="adj1" fmla="val -68278"/>
              <a:gd name="adj2" fmla="val -44440"/>
              <a:gd name="adj3" fmla="val 16667"/>
            </a:avLst>
          </a:prstGeom>
          <a:solidFill>
            <a:schemeClr val="tx2">
              <a:lumMod val="20000"/>
              <a:lumOff val="80000"/>
            </a:schemeClr>
          </a:solidFill>
          <a:ln w="38100" cap="flat" cmpd="sng">
            <a:solidFill>
              <a:srgbClr val="3366FF"/>
            </a:solidFill>
            <a:prstDash val="solid"/>
            <a:miter/>
            <a:headEnd type="none" w="med" len="med"/>
            <a:tailEnd type="none" w="med" len="med"/>
          </a:ln>
        </p:spPr>
        <p:txBody>
          <a:bodyPr anchor="ctr"/>
          <a:p>
            <a:pPr marL="342900" indent="-342900" algn="ctr"/>
            <a:r>
              <a:rPr lang="zh-CN" altLang="en-US" b="0" dirty="0">
                <a:latin typeface="Times New Roman" panose="02020603050405020304" charset="0"/>
              </a:rPr>
              <a:t>∵</a:t>
            </a:r>
            <a:r>
              <a:rPr lang="en-US" altLang="zh-CN" b="0" dirty="0">
                <a:latin typeface="Times New Roman" panose="02020603050405020304" charset="0"/>
              </a:rPr>
              <a:t>εx = xε= x</a:t>
            </a:r>
            <a:endParaRPr lang="zh-CN" altLang="en-US" b="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8963">
                                            <p:txEl>
                                              <p:charRg st="0" end="6"/>
                                            </p:txEl>
                                          </p:spTgt>
                                        </p:tgtEl>
                                        <p:attrNameLst>
                                          <p:attrName>style.visibility</p:attrName>
                                        </p:attrNameLst>
                                      </p:cBhvr>
                                      <p:to>
                                        <p:strVal val="visible"/>
                                      </p:to>
                                    </p:set>
                                    <p:animEffect transition="in" filter="blinds(horizontal)">
                                      <p:cBhvr>
                                        <p:cTn id="7" dur="500"/>
                                        <p:tgtEl>
                                          <p:spTgt spid="168963">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8963">
                                            <p:txEl>
                                              <p:charRg st="6" end="37"/>
                                            </p:txEl>
                                          </p:spTgt>
                                        </p:tgtEl>
                                        <p:attrNameLst>
                                          <p:attrName>style.visibility</p:attrName>
                                        </p:attrNameLst>
                                      </p:cBhvr>
                                      <p:to>
                                        <p:strVal val="visible"/>
                                      </p:to>
                                    </p:set>
                                    <p:animEffect transition="in" filter="blinds(horizontal)">
                                      <p:cBhvr>
                                        <p:cTn id="12" dur="500"/>
                                        <p:tgtEl>
                                          <p:spTgt spid="168963">
                                            <p:txEl>
                                              <p:charRg st="6" end="37"/>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8963">
                                            <p:txEl>
                                              <p:charRg st="37" end="80"/>
                                            </p:txEl>
                                          </p:spTgt>
                                        </p:tgtEl>
                                        <p:attrNameLst>
                                          <p:attrName>style.visibility</p:attrName>
                                        </p:attrNameLst>
                                      </p:cBhvr>
                                      <p:to>
                                        <p:strVal val="visible"/>
                                      </p:to>
                                    </p:set>
                                    <p:animEffect transition="in" filter="blinds(horizontal)">
                                      <p:cBhvr>
                                        <p:cTn id="15" dur="500"/>
                                        <p:tgtEl>
                                          <p:spTgt spid="168963">
                                            <p:txEl>
                                              <p:charRg st="37" end="8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63">
                                            <p:txEl>
                                              <p:charRg st="83" end="108"/>
                                            </p:txEl>
                                          </p:spTgt>
                                        </p:tgtEl>
                                        <p:attrNameLst>
                                          <p:attrName>style.visibility</p:attrName>
                                        </p:attrNameLst>
                                      </p:cBhvr>
                                      <p:to>
                                        <p:strVal val="visible"/>
                                      </p:to>
                                    </p:set>
                                    <p:animEffect transition="in" filter="blinds(horizontal)">
                                      <p:cBhvr>
                                        <p:cTn id="20" dur="500"/>
                                        <p:tgtEl>
                                          <p:spTgt spid="168963">
                                            <p:txEl>
                                              <p:charRg st="83" end="10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8964"/>
                                        </p:tgtEl>
                                        <p:attrNameLst>
                                          <p:attrName>style.visibility</p:attrName>
                                        </p:attrNameLst>
                                      </p:cBhvr>
                                      <p:to>
                                        <p:strVal val="visible"/>
                                      </p:to>
                                    </p:set>
                                    <p:animEffect transition="in" filter="blinds(horizontal)">
                                      <p:cBhvr>
                                        <p:cTn id="25" dur="500"/>
                                        <p:tgtEl>
                                          <p:spTgt spid="16896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68963">
                                            <p:txEl>
                                              <p:charRg st="109" end="140"/>
                                            </p:txEl>
                                          </p:spTgt>
                                        </p:tgtEl>
                                        <p:attrNameLst>
                                          <p:attrName>style.visibility</p:attrName>
                                        </p:attrNameLst>
                                      </p:cBhvr>
                                      <p:to>
                                        <p:strVal val="visible"/>
                                      </p:to>
                                    </p:set>
                                    <p:animEffect transition="in" filter="box(in)">
                                      <p:cBhvr>
                                        <p:cTn id="30" dur="500"/>
                                        <p:tgtEl>
                                          <p:spTgt spid="168963">
                                            <p:txEl>
                                              <p:charRg st="109"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P spid="16896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符号串和语言</a:t>
            </a:r>
            <a:endParaRPr lang="zh-CN" altLang="en-US" dirty="0"/>
          </a:p>
        </p:txBody>
      </p:sp>
      <p:sp>
        <p:nvSpPr>
          <p:cNvPr id="169987" name="Rectangle 3"/>
          <p:cNvSpPr>
            <a:spLocks noGrp="1"/>
          </p:cNvSpPr>
          <p:nvPr>
            <p:ph idx="1"/>
          </p:nvPr>
        </p:nvSpPr>
        <p:spPr>
          <a:xfrm>
            <a:off x="457200" y="847725"/>
            <a:ext cx="10492105" cy="4224655"/>
          </a:xfrm>
        </p:spPr>
        <p:txBody>
          <a:bodyPr vert="horz" wrap="square" lIns="91440" tIns="45720" rIns="91440" bIns="45720" anchor="t"/>
          <a:p>
            <a:pPr eaLnBrk="1" hangingPunct="1">
              <a:lnSpc>
                <a:spcPct val="90000"/>
              </a:lnSpc>
              <a:spcBef>
                <a:spcPct val="40000"/>
              </a:spcBef>
            </a:pPr>
            <a:r>
              <a:rPr lang="zh-CN" altLang="en-US" dirty="0"/>
              <a:t>语言的运算</a:t>
            </a:r>
            <a:endParaRPr lang="zh-CN" altLang="en-US" dirty="0"/>
          </a:p>
          <a:p>
            <a:pPr lvl="1" eaLnBrk="1" hangingPunct="1">
              <a:lnSpc>
                <a:spcPct val="90000"/>
              </a:lnSpc>
              <a:spcBef>
                <a:spcPct val="40000"/>
              </a:spcBef>
            </a:pPr>
            <a:r>
              <a:rPr lang="zh-CN" altLang="en-US" dirty="0"/>
              <a:t>语言</a:t>
            </a:r>
            <a:r>
              <a:rPr lang="en-US" altLang="zh-CN" dirty="0"/>
              <a:t>L</a:t>
            </a:r>
            <a:r>
              <a:rPr lang="zh-CN" altLang="en-US" dirty="0"/>
              <a:t>的</a:t>
            </a:r>
            <a:r>
              <a:rPr lang="zh-CN" altLang="en-US" dirty="0">
                <a:solidFill>
                  <a:srgbClr val="0000FF"/>
                </a:solidFill>
              </a:rPr>
              <a:t>正闭包</a:t>
            </a:r>
            <a:r>
              <a:rPr lang="en-US" altLang="zh-CN" dirty="0">
                <a:solidFill>
                  <a:srgbClr val="0000FF"/>
                </a:solidFill>
              </a:rPr>
              <a:t>L</a:t>
            </a:r>
            <a:r>
              <a:rPr lang="en-US" altLang="zh-CN" baseline="30000" dirty="0">
                <a:solidFill>
                  <a:srgbClr val="0000FF"/>
                </a:solidFill>
              </a:rPr>
              <a:t>+</a:t>
            </a:r>
            <a:r>
              <a:rPr lang="zh-CN" altLang="en-US" dirty="0"/>
              <a:t>和</a:t>
            </a:r>
            <a:r>
              <a:rPr lang="en-US" altLang="zh-CN" dirty="0">
                <a:solidFill>
                  <a:srgbClr val="0000FF"/>
                </a:solidFill>
              </a:rPr>
              <a:t>Kleane</a:t>
            </a:r>
            <a:r>
              <a:rPr lang="zh-CN" altLang="en-US" dirty="0">
                <a:solidFill>
                  <a:srgbClr val="0000FF"/>
                </a:solidFill>
              </a:rPr>
              <a:t>闭包</a:t>
            </a:r>
            <a:r>
              <a:rPr lang="en-US" altLang="zh-CN" dirty="0">
                <a:solidFill>
                  <a:srgbClr val="0000FF"/>
                </a:solidFill>
              </a:rPr>
              <a:t>L</a:t>
            </a:r>
            <a:r>
              <a:rPr lang="en-US" altLang="zh-CN" dirty="0">
                <a:solidFill>
                  <a:srgbClr val="0000FF"/>
                </a:solidFill>
                <a:latin typeface="Times New Roman" panose="02020603050405020304" charset="0"/>
              </a:rPr>
              <a:t>*</a:t>
            </a:r>
            <a:r>
              <a:rPr lang="zh-CN" altLang="en-US" dirty="0">
                <a:latin typeface="Times New Roman" panose="02020603050405020304" charset="0"/>
              </a:rPr>
              <a:t>，分别定义为：</a:t>
            </a:r>
            <a:endParaRPr lang="zh-CN" altLang="en-US" dirty="0">
              <a:latin typeface="Times New Roman" panose="02020603050405020304" charset="0"/>
            </a:endParaRPr>
          </a:p>
          <a:p>
            <a:pPr lvl="2" eaLnBrk="1" hangingPunct="1">
              <a:lnSpc>
                <a:spcPct val="90000"/>
              </a:lnSpc>
              <a:spcBef>
                <a:spcPct val="40000"/>
              </a:spcBef>
            </a:pPr>
            <a:r>
              <a:rPr lang="en-US" altLang="zh-CN" b="1" dirty="0">
                <a:solidFill>
                  <a:srgbClr val="0000FF"/>
                </a:solidFill>
                <a:latin typeface="Times New Roman" panose="02020603050405020304" charset="0"/>
              </a:rPr>
              <a:t>L</a:t>
            </a:r>
            <a:r>
              <a:rPr lang="en-US" altLang="zh-CN" b="1" baseline="30000" dirty="0">
                <a:solidFill>
                  <a:srgbClr val="0000FF"/>
                </a:solidFill>
                <a:latin typeface="Times New Roman" panose="02020603050405020304" charset="0"/>
              </a:rPr>
              <a:t>+</a:t>
            </a:r>
            <a:r>
              <a:rPr lang="en-US" altLang="zh-CN" b="1" dirty="0">
                <a:solidFill>
                  <a:srgbClr val="0000FF"/>
                </a:solidFill>
                <a:latin typeface="Times New Roman" panose="02020603050405020304" charset="0"/>
              </a:rPr>
              <a:t>=</a:t>
            </a:r>
            <a:r>
              <a:rPr lang="en-US" altLang="zh-CN" b="1" dirty="0">
                <a:solidFill>
                  <a:srgbClr val="0000FF"/>
                </a:solidFill>
              </a:rPr>
              <a:t>L</a:t>
            </a:r>
            <a:r>
              <a:rPr lang="en-US" altLang="zh-CN" b="1" baseline="30000" dirty="0">
                <a:solidFill>
                  <a:srgbClr val="0000FF"/>
                </a:solidFill>
              </a:rPr>
              <a:t>1</a:t>
            </a:r>
            <a:r>
              <a:rPr lang="en-US" altLang="zh-CN" b="1" dirty="0">
                <a:solidFill>
                  <a:srgbClr val="0000FF"/>
                </a:solidFill>
              </a:rPr>
              <a:t>∪L</a:t>
            </a:r>
            <a:r>
              <a:rPr lang="en-US" altLang="zh-CN" b="1" baseline="30000" dirty="0">
                <a:solidFill>
                  <a:srgbClr val="0000FF"/>
                </a:solidFill>
              </a:rPr>
              <a:t>2</a:t>
            </a:r>
            <a:r>
              <a:rPr lang="en-US" altLang="zh-CN" b="1" dirty="0">
                <a:solidFill>
                  <a:srgbClr val="0000FF"/>
                </a:solidFill>
              </a:rPr>
              <a:t>∪ </a:t>
            </a:r>
            <a:r>
              <a:rPr lang="en-US" altLang="zh-CN" b="1" dirty="0">
                <a:solidFill>
                  <a:srgbClr val="0000FF"/>
                </a:solidFill>
                <a:latin typeface="Arial" panose="020B0604020202020204" pitchFamily="34" charset="0"/>
              </a:rPr>
              <a:t>…</a:t>
            </a:r>
            <a:r>
              <a:rPr lang="en-US" altLang="zh-CN" b="1" dirty="0">
                <a:solidFill>
                  <a:srgbClr val="0000FF"/>
                </a:solidFill>
              </a:rPr>
              <a:t> ∪L</a:t>
            </a:r>
            <a:r>
              <a:rPr lang="en-US" altLang="zh-CN" b="1" i="1" baseline="30000" dirty="0">
                <a:solidFill>
                  <a:srgbClr val="0000FF"/>
                </a:solidFill>
                <a:latin typeface="Times New Roman" panose="02020603050405020304" charset="0"/>
              </a:rPr>
              <a:t>n</a:t>
            </a:r>
            <a:r>
              <a:rPr lang="en-US" altLang="zh-CN" b="1" dirty="0">
                <a:solidFill>
                  <a:srgbClr val="0000FF"/>
                </a:solidFill>
                <a:latin typeface="Times New Roman" panose="02020603050405020304" charset="0"/>
              </a:rPr>
              <a:t> </a:t>
            </a:r>
            <a:r>
              <a:rPr lang="en-US" altLang="zh-CN" b="1" dirty="0">
                <a:solidFill>
                  <a:srgbClr val="0000FF"/>
                </a:solidFill>
                <a:latin typeface="Arial" panose="020B0604020202020204" pitchFamily="34" charset="0"/>
              </a:rPr>
              <a:t>…</a:t>
            </a:r>
            <a:endParaRPr lang="en-US" altLang="zh-CN" b="1" dirty="0">
              <a:solidFill>
                <a:srgbClr val="0000FF"/>
              </a:solidFill>
            </a:endParaRPr>
          </a:p>
          <a:p>
            <a:pPr lvl="2" eaLnBrk="1" hangingPunct="1">
              <a:lnSpc>
                <a:spcPct val="90000"/>
              </a:lnSpc>
              <a:spcBef>
                <a:spcPct val="40000"/>
              </a:spcBef>
            </a:pPr>
            <a:r>
              <a:rPr lang="en-US" altLang="zh-CN" b="1" dirty="0">
                <a:solidFill>
                  <a:srgbClr val="0000FF"/>
                </a:solidFill>
                <a:latin typeface="Times New Roman" panose="02020603050405020304" charset="0"/>
              </a:rPr>
              <a:t>L</a:t>
            </a:r>
            <a:r>
              <a:rPr lang="en-US" altLang="zh-CN" b="1" baseline="30000" dirty="0">
                <a:solidFill>
                  <a:srgbClr val="0000FF"/>
                </a:solidFill>
                <a:latin typeface="Times New Roman" panose="02020603050405020304" charset="0"/>
              </a:rPr>
              <a:t>*</a:t>
            </a:r>
            <a:r>
              <a:rPr lang="en-US" altLang="zh-CN" b="1" dirty="0">
                <a:solidFill>
                  <a:srgbClr val="0000FF"/>
                </a:solidFill>
                <a:latin typeface="Times New Roman" panose="02020603050405020304" charset="0"/>
              </a:rPr>
              <a:t>= </a:t>
            </a:r>
            <a:r>
              <a:rPr lang="en-US" altLang="zh-CN" b="1" dirty="0">
                <a:solidFill>
                  <a:srgbClr val="0000FF"/>
                </a:solidFill>
              </a:rPr>
              <a:t>L</a:t>
            </a:r>
            <a:r>
              <a:rPr lang="en-US" altLang="zh-CN" b="1" baseline="30000" dirty="0">
                <a:solidFill>
                  <a:srgbClr val="0000FF"/>
                </a:solidFill>
              </a:rPr>
              <a:t>0</a:t>
            </a:r>
            <a:r>
              <a:rPr lang="en-US" altLang="zh-CN" b="1" dirty="0">
                <a:solidFill>
                  <a:srgbClr val="0000FF"/>
                </a:solidFill>
              </a:rPr>
              <a:t>∪</a:t>
            </a:r>
            <a:r>
              <a:rPr lang="en-US" altLang="zh-CN" b="1" dirty="0">
                <a:solidFill>
                  <a:srgbClr val="0000FF"/>
                </a:solidFill>
                <a:latin typeface="Times New Roman" panose="02020603050405020304" charset="0"/>
              </a:rPr>
              <a:t> </a:t>
            </a:r>
            <a:r>
              <a:rPr lang="en-US" altLang="zh-CN" b="1" dirty="0">
                <a:solidFill>
                  <a:srgbClr val="0000FF"/>
                </a:solidFill>
              </a:rPr>
              <a:t>L</a:t>
            </a:r>
            <a:r>
              <a:rPr lang="en-US" altLang="zh-CN" b="1" baseline="30000" dirty="0">
                <a:solidFill>
                  <a:srgbClr val="0000FF"/>
                </a:solidFill>
              </a:rPr>
              <a:t>1</a:t>
            </a:r>
            <a:r>
              <a:rPr lang="en-US" altLang="zh-CN" b="1" dirty="0">
                <a:solidFill>
                  <a:srgbClr val="0000FF"/>
                </a:solidFill>
              </a:rPr>
              <a:t>∪L</a:t>
            </a:r>
            <a:r>
              <a:rPr lang="en-US" altLang="zh-CN" b="1" baseline="30000" dirty="0">
                <a:solidFill>
                  <a:srgbClr val="0000FF"/>
                </a:solidFill>
              </a:rPr>
              <a:t>2</a:t>
            </a:r>
            <a:r>
              <a:rPr lang="en-US" altLang="zh-CN" b="1" dirty="0">
                <a:solidFill>
                  <a:srgbClr val="0000FF"/>
                </a:solidFill>
              </a:rPr>
              <a:t>∪ </a:t>
            </a:r>
            <a:r>
              <a:rPr lang="en-US" altLang="zh-CN" b="1" dirty="0">
                <a:solidFill>
                  <a:srgbClr val="0000FF"/>
                </a:solidFill>
                <a:latin typeface="Arial" panose="020B0604020202020204" pitchFamily="34" charset="0"/>
              </a:rPr>
              <a:t>…</a:t>
            </a:r>
            <a:r>
              <a:rPr lang="en-US" altLang="zh-CN" b="1" dirty="0">
                <a:solidFill>
                  <a:srgbClr val="0000FF"/>
                </a:solidFill>
              </a:rPr>
              <a:t> ∪L</a:t>
            </a:r>
            <a:r>
              <a:rPr lang="en-US" altLang="zh-CN" b="1" i="1" baseline="30000" dirty="0">
                <a:solidFill>
                  <a:srgbClr val="0000FF"/>
                </a:solidFill>
                <a:latin typeface="Times New Roman" panose="02020603050405020304" charset="0"/>
              </a:rPr>
              <a:t>n</a:t>
            </a:r>
            <a:r>
              <a:rPr lang="en-US" altLang="zh-CN" b="1" dirty="0">
                <a:solidFill>
                  <a:srgbClr val="0000FF"/>
                </a:solidFill>
                <a:latin typeface="Times New Roman" panose="02020603050405020304" charset="0"/>
              </a:rPr>
              <a:t> </a:t>
            </a:r>
            <a:r>
              <a:rPr lang="en-US" altLang="zh-CN" b="1" dirty="0">
                <a:solidFill>
                  <a:srgbClr val="0000FF"/>
                </a:solidFill>
              </a:rPr>
              <a:t>…={ε} ∪ L</a:t>
            </a:r>
            <a:r>
              <a:rPr lang="en-US" altLang="zh-CN" b="1" baseline="30000" dirty="0">
                <a:solidFill>
                  <a:srgbClr val="0000FF"/>
                </a:solidFill>
              </a:rPr>
              <a:t>+</a:t>
            </a:r>
            <a:endParaRPr lang="en-US" altLang="zh-CN" b="1" dirty="0">
              <a:solidFill>
                <a:srgbClr val="0000FF"/>
              </a:solidFill>
            </a:endParaRPr>
          </a:p>
          <a:p>
            <a:pPr lvl="1" eaLnBrk="1" hangingPunct="1">
              <a:lnSpc>
                <a:spcPct val="90000"/>
              </a:lnSpc>
              <a:spcBef>
                <a:spcPct val="40000"/>
              </a:spcBef>
            </a:pPr>
            <a:r>
              <a:rPr lang="zh-CN" altLang="en-US" dirty="0">
                <a:solidFill>
                  <a:srgbClr val="FF0000"/>
                </a:solidFill>
              </a:rPr>
              <a:t>注意</a:t>
            </a:r>
            <a:r>
              <a:rPr lang="en-US" altLang="zh-CN" dirty="0">
                <a:solidFill>
                  <a:srgbClr val="FF0000"/>
                </a:solidFill>
              </a:rPr>
              <a:t>:</a:t>
            </a:r>
            <a:r>
              <a:rPr lang="en-US" altLang="zh-CN" dirty="0"/>
              <a:t> </a:t>
            </a:r>
            <a:r>
              <a:rPr lang="zh-CN" altLang="en-US" dirty="0"/>
              <a:t>后面通常是考虑字母表∑的</a:t>
            </a:r>
            <a:r>
              <a:rPr lang="zh-CN" altLang="en-US" dirty="0">
                <a:latin typeface="Times New Roman" panose="02020603050405020304" charset="0"/>
              </a:rPr>
              <a:t>*</a:t>
            </a:r>
            <a:r>
              <a:rPr lang="zh-CN" altLang="en-US" dirty="0"/>
              <a:t>闭包和</a:t>
            </a:r>
            <a:r>
              <a:rPr lang="en-US" altLang="zh-CN" dirty="0"/>
              <a:t>+</a:t>
            </a:r>
            <a:r>
              <a:rPr lang="zh-CN" altLang="en-US" dirty="0"/>
              <a:t>闭包</a:t>
            </a:r>
            <a:endParaRPr lang="zh-CN" altLang="en-US" dirty="0"/>
          </a:p>
          <a:p>
            <a:pPr lvl="2" eaLnBrk="1" hangingPunct="1">
              <a:lnSpc>
                <a:spcPct val="90000"/>
              </a:lnSpc>
              <a:spcBef>
                <a:spcPct val="40000"/>
              </a:spcBef>
            </a:pPr>
            <a:r>
              <a:rPr lang="zh-CN" altLang="en-US" dirty="0"/>
              <a:t>例如，设∑</a:t>
            </a:r>
            <a:r>
              <a:rPr lang="en-US" altLang="zh-CN" dirty="0"/>
              <a:t>={ a, b }, </a:t>
            </a:r>
            <a:r>
              <a:rPr lang="zh-CN" altLang="en-US" dirty="0"/>
              <a:t>则：</a:t>
            </a:r>
            <a:endParaRPr lang="zh-CN" altLang="en-US" dirty="0"/>
          </a:p>
          <a:p>
            <a:pPr lvl="2" eaLnBrk="1" hangingPunct="1">
              <a:lnSpc>
                <a:spcPct val="90000"/>
              </a:lnSpc>
              <a:spcBef>
                <a:spcPct val="40000"/>
              </a:spcBef>
              <a:buNone/>
            </a:pPr>
            <a:r>
              <a:rPr lang="zh-CN" altLang="en-US" dirty="0"/>
              <a:t>     ∑</a:t>
            </a:r>
            <a:r>
              <a:rPr lang="en-US" altLang="zh-CN" dirty="0"/>
              <a:t> </a:t>
            </a:r>
            <a:r>
              <a:rPr lang="en-US" altLang="zh-CN" baseline="30000" dirty="0"/>
              <a:t>+</a:t>
            </a:r>
            <a:r>
              <a:rPr lang="en-US" altLang="zh-CN" dirty="0"/>
              <a:t>={ a, b, aa, ab, ba, bb, aaa, aab, </a:t>
            </a:r>
            <a:r>
              <a:rPr lang="en-US" altLang="zh-CN" dirty="0">
                <a:latin typeface="Arial" panose="020B0604020202020204" pitchFamily="34" charset="0"/>
              </a:rPr>
              <a:t>…</a:t>
            </a:r>
            <a:r>
              <a:rPr lang="en-US" altLang="zh-CN" dirty="0"/>
              <a:t>}</a:t>
            </a:r>
            <a:endParaRPr lang="en-US" altLang="zh-CN" dirty="0"/>
          </a:p>
          <a:p>
            <a:pPr lvl="2" eaLnBrk="1" hangingPunct="1">
              <a:lnSpc>
                <a:spcPct val="90000"/>
              </a:lnSpc>
              <a:spcBef>
                <a:spcPct val="40000"/>
              </a:spcBef>
              <a:buNone/>
            </a:pPr>
            <a:r>
              <a:rPr lang="zh-CN" altLang="en-US" dirty="0"/>
              <a:t>     ∑</a:t>
            </a:r>
            <a:r>
              <a:rPr lang="en-US" altLang="zh-CN" dirty="0"/>
              <a:t> </a:t>
            </a:r>
            <a:r>
              <a:rPr lang="en-US" altLang="zh-CN" baseline="30000" dirty="0">
                <a:latin typeface="Times New Roman" panose="02020603050405020304" charset="0"/>
              </a:rPr>
              <a:t>*</a:t>
            </a:r>
            <a:r>
              <a:rPr lang="en-US" altLang="zh-CN" dirty="0"/>
              <a:t>={ε, a, b, aa, ab, ba, bb, aaa, aab, </a:t>
            </a:r>
            <a:r>
              <a:rPr lang="en-US" altLang="zh-CN" dirty="0">
                <a:latin typeface="Arial" panose="020B0604020202020204" pitchFamily="34" charset="0"/>
              </a:rPr>
              <a:t>…</a:t>
            </a:r>
            <a:r>
              <a:rPr lang="en-US" altLang="zh-CN" dirty="0"/>
              <a:t>}</a:t>
            </a:r>
            <a:endParaRPr lang="en-US" altLang="zh-CN" dirty="0"/>
          </a:p>
        </p:txBody>
      </p:sp>
      <p:sp>
        <p:nvSpPr>
          <p:cNvPr id="169989" name="Text Box 5"/>
          <p:cNvSpPr txBox="1"/>
          <p:nvPr/>
        </p:nvSpPr>
        <p:spPr>
          <a:xfrm>
            <a:off x="708025" y="5514975"/>
            <a:ext cx="8580438" cy="1198880"/>
          </a:xfrm>
          <a:prstGeom prst="rect">
            <a:avLst/>
          </a:prstGeom>
          <a:solidFill>
            <a:srgbClr val="99CCFF"/>
          </a:solidFill>
          <a:ln w="38100">
            <a:noFill/>
          </a:ln>
        </p:spPr>
        <p:txBody>
          <a:bodyPr anchor="t">
            <a:spAutoFit/>
          </a:bodyPr>
          <a:p>
            <a:pPr marL="342900" indent="-342900"/>
            <a:r>
              <a:rPr lang="zh-CN" altLang="en-US" b="0" dirty="0">
                <a:latin typeface="黑体" panose="02010609060101010101" charset="-122"/>
                <a:ea typeface="黑体" panose="02010609060101010101" charset="-122"/>
                <a:cs typeface="黑体" panose="02010609060101010101" charset="-122"/>
              </a:rPr>
              <a:t>     可见,字母表∑的正闭包表示字母表中元素</a:t>
            </a:r>
            <a:r>
              <a:rPr lang="en-US" altLang="zh-CN" b="0" dirty="0">
                <a:latin typeface="黑体" panose="02010609060101010101" charset="-122"/>
                <a:ea typeface="黑体" panose="02010609060101010101" charset="-122"/>
                <a:cs typeface="黑体" panose="02010609060101010101" charset="-122"/>
              </a:rPr>
              <a:t>a, b</a:t>
            </a:r>
            <a:r>
              <a:rPr lang="zh-CN" altLang="en-US" b="0" dirty="0">
                <a:latin typeface="黑体" panose="02010609060101010101" charset="-122"/>
                <a:ea typeface="黑体" panose="02010609060101010101" charset="-122"/>
                <a:cs typeface="黑体" panose="02010609060101010101" charset="-122"/>
              </a:rPr>
              <a:t>构成的所有符号串的集合,集合</a:t>
            </a:r>
            <a:r>
              <a:rPr lang="en-US" altLang="zh-CN" b="0" dirty="0">
                <a:latin typeface="黑体" panose="02010609060101010101" charset="-122"/>
                <a:ea typeface="黑体" panose="02010609060101010101" charset="-122"/>
                <a:cs typeface="黑体" panose="02010609060101010101" charset="-122"/>
              </a:rPr>
              <a:t>A</a:t>
            </a:r>
            <a:r>
              <a:rPr lang="zh-CN" altLang="en-US" b="0" dirty="0">
                <a:latin typeface="黑体" panose="02010609060101010101" charset="-122"/>
                <a:ea typeface="黑体" panose="02010609060101010101" charset="-122"/>
                <a:cs typeface="黑体" panose="02010609060101010101" charset="-122"/>
              </a:rPr>
              <a:t>的</a:t>
            </a:r>
            <a:r>
              <a:rPr lang="en-US" altLang="zh-CN" b="0" dirty="0">
                <a:latin typeface="黑体" panose="02010609060101010101" charset="-122"/>
                <a:ea typeface="黑体" panose="02010609060101010101" charset="-122"/>
                <a:cs typeface="黑体" panose="02010609060101010101" charset="-122"/>
              </a:rPr>
              <a:t>*</a:t>
            </a:r>
            <a:r>
              <a:rPr lang="zh-CN" altLang="en-US" b="0" dirty="0">
                <a:latin typeface="黑体" panose="02010609060101010101" charset="-122"/>
                <a:ea typeface="黑体" panose="02010609060101010101" charset="-122"/>
                <a:cs typeface="黑体" panose="02010609060101010101" charset="-122"/>
              </a:rPr>
              <a:t>闭包比集合</a:t>
            </a:r>
            <a:r>
              <a:rPr lang="en-US" altLang="zh-CN" b="0" dirty="0">
                <a:latin typeface="黑体" panose="02010609060101010101" charset="-122"/>
                <a:ea typeface="黑体" panose="02010609060101010101" charset="-122"/>
                <a:cs typeface="黑体" panose="02010609060101010101" charset="-122"/>
              </a:rPr>
              <a:t>A</a:t>
            </a:r>
            <a:r>
              <a:rPr lang="zh-CN" altLang="en-US" b="0" dirty="0">
                <a:latin typeface="黑体" panose="02010609060101010101" charset="-122"/>
                <a:ea typeface="黑体" panose="02010609060101010101" charset="-122"/>
                <a:cs typeface="黑体" panose="02010609060101010101" charset="-122"/>
              </a:rPr>
              <a:t>的正闭包多含一个空符号串</a:t>
            </a:r>
            <a:r>
              <a:rPr lang="zh-CN" altLang="en-US" b="0" dirty="0">
                <a:latin typeface="黑体" panose="02010609060101010101" charset="-122"/>
                <a:ea typeface="黑体" panose="02010609060101010101" charset="-122"/>
                <a:cs typeface="黑体" panose="02010609060101010101" charset="-122"/>
                <a:sym typeface="Symbol" panose="05050102010706020507" pitchFamily="18" charset="2"/>
              </a:rPr>
              <a:t></a:t>
            </a:r>
            <a:r>
              <a:rPr lang="zh-CN" altLang="en-US" b="0" dirty="0">
                <a:latin typeface="黑体" panose="02010609060101010101" charset="-122"/>
                <a:ea typeface="黑体" panose="02010609060101010101" charset="-122"/>
                <a:cs typeface="黑体" panose="02010609060101010101" charset="-122"/>
              </a:rPr>
              <a:t>。</a:t>
            </a:r>
            <a:endParaRPr lang="zh-CN" altLang="en-US" b="0" dirty="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9987">
                                            <p:txEl>
                                              <p:charRg st="0" end="6"/>
                                            </p:txEl>
                                          </p:spTgt>
                                        </p:tgtEl>
                                        <p:attrNameLst>
                                          <p:attrName>style.visibility</p:attrName>
                                        </p:attrNameLst>
                                      </p:cBhvr>
                                      <p:to>
                                        <p:strVal val="visible"/>
                                      </p:to>
                                    </p:set>
                                    <p:animEffect transition="in" filter="blinds(horizontal)">
                                      <p:cBhvr>
                                        <p:cTn id="7" dur="500"/>
                                        <p:tgtEl>
                                          <p:spTgt spid="169987">
                                            <p:txEl>
                                              <p:charRg st="0" end="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9987">
                                            <p:txEl>
                                              <p:charRg st="6" end="34"/>
                                            </p:txEl>
                                          </p:spTgt>
                                        </p:tgtEl>
                                        <p:attrNameLst>
                                          <p:attrName>style.visibility</p:attrName>
                                        </p:attrNameLst>
                                      </p:cBhvr>
                                      <p:to>
                                        <p:strVal val="visible"/>
                                      </p:to>
                                    </p:set>
                                    <p:animEffect transition="in" filter="blinds(horizontal)">
                                      <p:cBhvr>
                                        <p:cTn id="10" dur="500"/>
                                        <p:tgtEl>
                                          <p:spTgt spid="169987">
                                            <p:txEl>
                                              <p:charRg st="6" end="3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9987">
                                            <p:txEl>
                                              <p:charRg st="34" end="52"/>
                                            </p:txEl>
                                          </p:spTgt>
                                        </p:tgtEl>
                                        <p:attrNameLst>
                                          <p:attrName>style.visibility</p:attrName>
                                        </p:attrNameLst>
                                      </p:cBhvr>
                                      <p:to>
                                        <p:strVal val="visible"/>
                                      </p:to>
                                    </p:set>
                                    <p:animEffect transition="in" filter="blinds(horizontal)">
                                      <p:cBhvr>
                                        <p:cTn id="13" dur="500"/>
                                        <p:tgtEl>
                                          <p:spTgt spid="169987">
                                            <p:txEl>
                                              <p:charRg st="34" end="5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9987">
                                            <p:txEl>
                                              <p:charRg st="52" end="84"/>
                                            </p:txEl>
                                          </p:spTgt>
                                        </p:tgtEl>
                                        <p:attrNameLst>
                                          <p:attrName>style.visibility</p:attrName>
                                        </p:attrNameLst>
                                      </p:cBhvr>
                                      <p:to>
                                        <p:strVal val="visible"/>
                                      </p:to>
                                    </p:set>
                                    <p:animEffect transition="in" filter="blinds(horizontal)">
                                      <p:cBhvr>
                                        <p:cTn id="16" dur="500"/>
                                        <p:tgtEl>
                                          <p:spTgt spid="169987">
                                            <p:txEl>
                                              <p:charRg st="52" end="8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9987">
                                            <p:txEl>
                                              <p:charRg st="84" end="108"/>
                                            </p:txEl>
                                          </p:spTgt>
                                        </p:tgtEl>
                                        <p:attrNameLst>
                                          <p:attrName>style.visibility</p:attrName>
                                        </p:attrNameLst>
                                      </p:cBhvr>
                                      <p:to>
                                        <p:strVal val="visible"/>
                                      </p:to>
                                    </p:set>
                                    <p:animEffect transition="in" filter="blinds(horizontal)">
                                      <p:cBhvr>
                                        <p:cTn id="21" dur="500"/>
                                        <p:tgtEl>
                                          <p:spTgt spid="169987">
                                            <p:txEl>
                                              <p:charRg st="84" end="108"/>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9987">
                                            <p:txEl>
                                              <p:charRg st="108" end="127"/>
                                            </p:txEl>
                                          </p:spTgt>
                                        </p:tgtEl>
                                        <p:attrNameLst>
                                          <p:attrName>style.visibility</p:attrName>
                                        </p:attrNameLst>
                                      </p:cBhvr>
                                      <p:to>
                                        <p:strVal val="visible"/>
                                      </p:to>
                                    </p:set>
                                    <p:animEffect transition="in" filter="blinds(horizontal)">
                                      <p:cBhvr>
                                        <p:cTn id="24" dur="500"/>
                                        <p:tgtEl>
                                          <p:spTgt spid="169987">
                                            <p:txEl>
                                              <p:charRg st="108" end="127"/>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9987">
                                            <p:txEl>
                                              <p:charRg st="127" end="173"/>
                                            </p:txEl>
                                          </p:spTgt>
                                        </p:tgtEl>
                                        <p:attrNameLst>
                                          <p:attrName>style.visibility</p:attrName>
                                        </p:attrNameLst>
                                      </p:cBhvr>
                                      <p:to>
                                        <p:strVal val="visible"/>
                                      </p:to>
                                    </p:set>
                                    <p:animEffect transition="in" filter="blinds(horizontal)">
                                      <p:cBhvr>
                                        <p:cTn id="27" dur="500"/>
                                        <p:tgtEl>
                                          <p:spTgt spid="169987">
                                            <p:txEl>
                                              <p:charRg st="127" end="17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9987">
                                            <p:txEl>
                                              <p:charRg st="173" end="221"/>
                                            </p:txEl>
                                          </p:spTgt>
                                        </p:tgtEl>
                                        <p:attrNameLst>
                                          <p:attrName>style.visibility</p:attrName>
                                        </p:attrNameLst>
                                      </p:cBhvr>
                                      <p:to>
                                        <p:strVal val="visible"/>
                                      </p:to>
                                    </p:set>
                                    <p:animEffect transition="in" filter="blinds(horizontal)">
                                      <p:cBhvr>
                                        <p:cTn id="30" dur="500"/>
                                        <p:tgtEl>
                                          <p:spTgt spid="169987">
                                            <p:txEl>
                                              <p:charRg st="173" end="22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69989"/>
                                        </p:tgtEl>
                                        <p:attrNameLst>
                                          <p:attrName>style.visibility</p:attrName>
                                        </p:attrNameLst>
                                      </p:cBhvr>
                                      <p:to>
                                        <p:strVal val="visible"/>
                                      </p:to>
                                    </p:set>
                                    <p:animEffect transition="in" filter="checkerboard(across)">
                                      <p:cBhvr>
                                        <p:cTn id="35" dur="500"/>
                                        <p:tgtEl>
                                          <p:spTgt spid="16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P spid="16998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符号串和语言</a:t>
            </a:r>
            <a:endParaRPr lang="zh-CN" altLang="en-US" dirty="0"/>
          </a:p>
        </p:txBody>
      </p:sp>
      <p:sp>
        <p:nvSpPr>
          <p:cNvPr id="20483" name="Rectangle 3"/>
          <p:cNvSpPr/>
          <p:nvPr/>
        </p:nvSpPr>
        <p:spPr>
          <a:xfrm>
            <a:off x="357505" y="1247775"/>
            <a:ext cx="11084560" cy="1513205"/>
          </a:xfrm>
          <a:prstGeom prst="rect">
            <a:avLst/>
          </a:prstGeom>
          <a:noFill/>
          <a:ln w="9525">
            <a:noFill/>
          </a:ln>
        </p:spPr>
        <p:txBody>
          <a:bodyPr anchor="t"/>
          <a:p>
            <a:pPr marL="1143000" lvl="2" indent="-228600" algn="l" defTabSz="914400" rtl="0" eaLnBrk="1" fontAlgn="base" hangingPunct="1">
              <a:spcBef>
                <a:spcPct val="20000"/>
              </a:spcBef>
              <a:spcAft>
                <a:spcPct val="0"/>
              </a:spcAft>
              <a:buClr>
                <a:schemeClr val="folHlink"/>
              </a:buClr>
              <a:buSzPct val="50000"/>
              <a:buFont typeface="Wingdings" panose="05000000000000000000" pitchFamily="2" charset="2"/>
              <a:buChar char="n"/>
              <a:tabLst>
                <a:tab pos="2954655" algn="l"/>
              </a:tabLst>
            </a:pPr>
            <a:r>
              <a:rPr lang="zh-CN" altLang="en-US" sz="2800" dirty="0">
                <a:solidFill>
                  <a:schemeClr val="tx2"/>
                </a:solidFill>
                <a:latin typeface="黑体" panose="02010609060101010101" charset="-122"/>
                <a:ea typeface="黑体" panose="02010609060101010101" charset="-122"/>
                <a:cs typeface="黑体" panose="02010609060101010101" charset="-122"/>
              </a:rPr>
              <a:t>综合性的例子：</a:t>
            </a:r>
            <a:endParaRPr lang="en-US" altLang="zh-CN" sz="2800" dirty="0">
              <a:solidFill>
                <a:schemeClr val="tx2"/>
              </a:solidFill>
              <a:latin typeface="黑体" panose="02010609060101010101" charset="-122"/>
              <a:ea typeface="黑体" panose="02010609060101010101" charset="-122"/>
              <a:cs typeface="黑体" panose="02010609060101010101" charset="-122"/>
            </a:endParaRPr>
          </a:p>
          <a:p>
            <a:pPr marL="1600200" lvl="3" indent="-228600" algn="l" defTabSz="914400" rtl="0" eaLnBrk="1" fontAlgn="base" hangingPunct="1">
              <a:spcBef>
                <a:spcPct val="20000"/>
              </a:spcBef>
              <a:spcAft>
                <a:spcPct val="0"/>
              </a:spcAft>
              <a:buClr>
                <a:schemeClr val="accent2"/>
              </a:buClr>
              <a:buSzPct val="55000"/>
              <a:buFont typeface="Wingdings" panose="05000000000000000000" pitchFamily="2" charset="2"/>
              <a:buNone/>
              <a:tabLst>
                <a:tab pos="2954655" algn="l"/>
              </a:tabLst>
            </a:pPr>
            <a:r>
              <a:rPr lang="en-US" altLang="zh-CN" sz="2800" dirty="0">
                <a:solidFill>
                  <a:schemeClr val="tx2"/>
                </a:solidFill>
                <a:latin typeface="黑体" panose="02010609060101010101" charset="-122"/>
                <a:ea typeface="黑体" panose="02010609060101010101" charset="-122"/>
                <a:cs typeface="黑体" panose="02010609060101010101" charset="-122"/>
              </a:rPr>
              <a:t> L = { A , B , C , … , Z , a , b , c , … , z }</a:t>
            </a:r>
            <a:endParaRPr lang="en-US" altLang="zh-CN" sz="2800" dirty="0">
              <a:solidFill>
                <a:schemeClr val="tx2"/>
              </a:solidFill>
              <a:latin typeface="黑体" panose="02010609060101010101" charset="-122"/>
              <a:ea typeface="黑体" panose="02010609060101010101" charset="-122"/>
              <a:cs typeface="黑体" panose="02010609060101010101" charset="-122"/>
            </a:endParaRPr>
          </a:p>
          <a:p>
            <a:pPr marL="1600200" lvl="3" indent="-228600" algn="l" defTabSz="914400" rtl="0" eaLnBrk="1" fontAlgn="base" hangingPunct="1">
              <a:spcBef>
                <a:spcPct val="20000"/>
              </a:spcBef>
              <a:spcAft>
                <a:spcPct val="0"/>
              </a:spcAft>
              <a:buClr>
                <a:schemeClr val="accent2"/>
              </a:buClr>
              <a:buSzPct val="55000"/>
              <a:buFont typeface="Wingdings" panose="05000000000000000000" pitchFamily="2" charset="2"/>
              <a:buNone/>
              <a:tabLst>
                <a:tab pos="2954655" algn="l"/>
              </a:tabLst>
            </a:pPr>
            <a:r>
              <a:rPr lang="en-US" altLang="zh-CN" sz="2800" dirty="0">
                <a:solidFill>
                  <a:schemeClr val="tx2"/>
                </a:solidFill>
                <a:latin typeface="黑体" panose="02010609060101010101" charset="-122"/>
                <a:ea typeface="黑体" panose="02010609060101010101" charset="-122"/>
                <a:cs typeface="黑体" panose="02010609060101010101" charset="-122"/>
              </a:rPr>
              <a:t> D = { 0 , 1 , … , 9 }</a:t>
            </a:r>
            <a:endParaRPr lang="en-US" altLang="zh-CN" sz="2800" dirty="0">
              <a:solidFill>
                <a:schemeClr val="tx2"/>
              </a:solidFill>
              <a:latin typeface="黑体" panose="02010609060101010101" charset="-122"/>
              <a:ea typeface="黑体" panose="02010609060101010101" charset="-122"/>
              <a:cs typeface="黑体" panose="02010609060101010101" charset="-122"/>
            </a:endParaRPr>
          </a:p>
        </p:txBody>
      </p:sp>
      <p:sp>
        <p:nvSpPr>
          <p:cNvPr id="8" name="Rectangle 4"/>
          <p:cNvSpPr/>
          <p:nvPr/>
        </p:nvSpPr>
        <p:spPr>
          <a:xfrm>
            <a:off x="357188" y="3208338"/>
            <a:ext cx="8135937" cy="1008062"/>
          </a:xfrm>
          <a:prstGeom prst="rect">
            <a:avLst/>
          </a:prstGeom>
          <a:noFill/>
          <a:ln w="9525">
            <a:noFill/>
          </a:ln>
        </p:spPr>
        <p:txBody>
          <a:bodyPr anchor="t"/>
          <a:p>
            <a:pPr marL="1600200" lvl="3" indent="-228600" eaLnBrk="1" hangingPunct="1">
              <a:spcBef>
                <a:spcPct val="20000"/>
              </a:spcBef>
              <a:buClr>
                <a:schemeClr val="accent2"/>
              </a:buClr>
              <a:buSzPct val="55000"/>
              <a:buFont typeface="Wingdings" panose="05000000000000000000" pitchFamily="2" charset="2"/>
              <a:buChar char="n"/>
            </a:pPr>
            <a:r>
              <a:rPr lang="zh-CN" altLang="en-US" dirty="0">
                <a:latin typeface="黑体" panose="02010609060101010101" charset="-122"/>
                <a:ea typeface="黑体" panose="02010609060101010101" charset="-122"/>
                <a:cs typeface="黑体" panose="02010609060101010101" charset="-122"/>
              </a:rPr>
              <a:t>把 </a:t>
            </a:r>
            <a:r>
              <a:rPr lang="en-US" altLang="zh-CN" dirty="0">
                <a:latin typeface="黑体" panose="02010609060101010101" charset="-122"/>
                <a:ea typeface="黑体" panose="02010609060101010101" charset="-122"/>
                <a:cs typeface="黑体" panose="02010609060101010101" charset="-122"/>
              </a:rPr>
              <a:t>L </a:t>
            </a:r>
            <a:r>
              <a:rPr lang="zh-CN" altLang="en-US" dirty="0">
                <a:latin typeface="黑体" panose="02010609060101010101" charset="-122"/>
                <a:ea typeface="黑体" panose="02010609060101010101" charset="-122"/>
                <a:cs typeface="黑体" panose="02010609060101010101" charset="-122"/>
              </a:rPr>
              <a:t>和 </a:t>
            </a:r>
            <a:r>
              <a:rPr lang="en-US" altLang="zh-CN" dirty="0">
                <a:latin typeface="黑体" panose="02010609060101010101" charset="-122"/>
                <a:ea typeface="黑体" panose="02010609060101010101" charset="-122"/>
                <a:cs typeface="黑体" panose="02010609060101010101" charset="-122"/>
              </a:rPr>
              <a:t>D </a:t>
            </a:r>
            <a:r>
              <a:rPr lang="zh-CN" altLang="en-US" dirty="0">
                <a:latin typeface="黑体" panose="02010609060101010101" charset="-122"/>
                <a:ea typeface="黑体" panose="02010609060101010101" charset="-122"/>
                <a:cs typeface="黑体" panose="02010609060101010101" charset="-122"/>
              </a:rPr>
              <a:t>两个字母表看作长度为 </a:t>
            </a:r>
            <a:r>
              <a:rPr lang="en-US" altLang="zh-CN" dirty="0">
                <a:latin typeface="黑体" panose="02010609060101010101" charset="-122"/>
                <a:ea typeface="黑体" panose="02010609060101010101" charset="-122"/>
                <a:cs typeface="黑体" panose="02010609060101010101" charset="-122"/>
              </a:rPr>
              <a:t>1 </a:t>
            </a:r>
            <a:r>
              <a:rPr lang="zh-CN" altLang="en-US" dirty="0">
                <a:latin typeface="黑体" panose="02010609060101010101" charset="-122"/>
                <a:ea typeface="黑体" panose="02010609060101010101" charset="-122"/>
                <a:cs typeface="黑体" panose="02010609060101010101" charset="-122"/>
              </a:rPr>
              <a:t>的符号串集合，即语言</a:t>
            </a:r>
            <a:endParaRPr lang="zh-CN" altLang="en-US" dirty="0">
              <a:latin typeface="黑体" panose="02010609060101010101" charset="-122"/>
              <a:ea typeface="黑体" panose="02010609060101010101" charset="-122"/>
              <a:cs typeface="黑体" panose="02010609060101010101" charset="-122"/>
            </a:endParaRPr>
          </a:p>
        </p:txBody>
      </p:sp>
      <p:sp>
        <p:nvSpPr>
          <p:cNvPr id="9" name="Rectangle 5"/>
          <p:cNvSpPr/>
          <p:nvPr/>
        </p:nvSpPr>
        <p:spPr>
          <a:xfrm>
            <a:off x="357188" y="4056063"/>
            <a:ext cx="8135937" cy="1368425"/>
          </a:xfrm>
          <a:prstGeom prst="rect">
            <a:avLst/>
          </a:prstGeom>
          <a:noFill/>
          <a:ln w="9525">
            <a:noFill/>
          </a:ln>
        </p:spPr>
        <p:txBody>
          <a:bodyPr anchor="t"/>
          <a:p>
            <a:pPr marL="1600200" lvl="3" indent="-228600" eaLnBrk="1" hangingPunct="1">
              <a:lnSpc>
                <a:spcPct val="140000"/>
              </a:lnSpc>
              <a:spcBef>
                <a:spcPct val="20000"/>
              </a:spcBef>
              <a:buClr>
                <a:schemeClr val="accent2"/>
              </a:buClr>
              <a:buSzPct val="55000"/>
              <a:buFont typeface="Wingdings" panose="05000000000000000000" pitchFamily="2" charset="2"/>
            </a:pPr>
            <a:r>
              <a:rPr lang="en-US" altLang="zh-CN" dirty="0">
                <a:latin typeface="黑体" panose="02010609060101010101" charset="-122"/>
                <a:ea typeface="黑体" panose="02010609060101010101" charset="-122"/>
              </a:rPr>
              <a:t>1. L ∪ D     2. LD    3. L</a:t>
            </a:r>
            <a:r>
              <a:rPr lang="en-US" altLang="zh-CN" baseline="30000" dirty="0">
                <a:latin typeface="黑体" panose="02010609060101010101" charset="-122"/>
                <a:ea typeface="黑体" panose="02010609060101010101" charset="-122"/>
              </a:rPr>
              <a:t>4</a:t>
            </a:r>
            <a:r>
              <a:rPr lang="en-US" altLang="zh-CN" dirty="0">
                <a:latin typeface="黑体" panose="02010609060101010101" charset="-122"/>
                <a:ea typeface="黑体" panose="02010609060101010101" charset="-122"/>
              </a:rPr>
              <a:t>   4. L</a:t>
            </a:r>
            <a:r>
              <a:rPr lang="en-US" altLang="zh-CN" baseline="30000" dirty="0">
                <a:latin typeface="黑体" panose="02010609060101010101" charset="-122"/>
                <a:ea typeface="黑体" panose="02010609060101010101" charset="-122"/>
              </a:rPr>
              <a:t>*</a:t>
            </a:r>
            <a:r>
              <a:rPr lang="en-US" altLang="zh-CN" dirty="0">
                <a:latin typeface="黑体" panose="02010609060101010101" charset="-122"/>
                <a:ea typeface="黑体" panose="02010609060101010101" charset="-122"/>
              </a:rPr>
              <a:t>    </a:t>
            </a:r>
            <a:endParaRPr lang="en-US" altLang="zh-CN" dirty="0">
              <a:latin typeface="黑体" panose="02010609060101010101" charset="-122"/>
              <a:ea typeface="黑体" panose="02010609060101010101" charset="-122"/>
            </a:endParaRPr>
          </a:p>
          <a:p>
            <a:pPr marL="1600200" lvl="3" indent="-228600" eaLnBrk="1" hangingPunct="1">
              <a:lnSpc>
                <a:spcPct val="140000"/>
              </a:lnSpc>
              <a:spcBef>
                <a:spcPct val="20000"/>
              </a:spcBef>
              <a:buClr>
                <a:schemeClr val="accent2"/>
              </a:buClr>
              <a:buSzPct val="55000"/>
              <a:buFont typeface="Wingdings" panose="05000000000000000000" pitchFamily="2" charset="2"/>
            </a:pPr>
            <a:r>
              <a:rPr lang="en-US" altLang="zh-CN" dirty="0">
                <a:latin typeface="黑体" panose="02010609060101010101" charset="-122"/>
                <a:ea typeface="黑体" panose="02010609060101010101" charset="-122"/>
              </a:rPr>
              <a:t>5. L(L ∪ D)</a:t>
            </a:r>
            <a:r>
              <a:rPr lang="en-US" altLang="zh-CN" baseline="30000" dirty="0">
                <a:latin typeface="黑体" panose="02010609060101010101" charset="-122"/>
                <a:ea typeface="黑体" panose="02010609060101010101" charset="-122"/>
              </a:rPr>
              <a:t>*</a:t>
            </a:r>
            <a:r>
              <a:rPr lang="en-US" altLang="zh-CN" dirty="0">
                <a:latin typeface="黑体" panose="02010609060101010101" charset="-122"/>
                <a:ea typeface="黑体" panose="02010609060101010101" charset="-122"/>
              </a:rPr>
              <a:t>    6. D</a:t>
            </a:r>
            <a:r>
              <a:rPr lang="en-US" altLang="zh-CN" baseline="30000" dirty="0">
                <a:latin typeface="黑体" panose="02010609060101010101" charset="-122"/>
                <a:ea typeface="黑体" panose="02010609060101010101" charset="-122"/>
              </a:rPr>
              <a:t>+</a:t>
            </a:r>
            <a:endParaRPr lang="en-US" altLang="zh-CN" baseline="30000" dirty="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3" name="内容占位符 2"/>
          <p:cNvSpPr>
            <a:spLocks noGrp="1"/>
          </p:cNvSpPr>
          <p:nvPr>
            <p:ph idx="4294967295"/>
          </p:nvPr>
        </p:nvSpPr>
        <p:spPr>
          <a:xfrm>
            <a:off x="457200" y="1076325"/>
            <a:ext cx="8229600" cy="4352925"/>
          </a:xfrm>
        </p:spPr>
        <p:txBody>
          <a:bodyPr vert="horz" wrap="square" lIns="91440" tIns="45720" rIns="91440" bIns="45720" anchor="t"/>
          <a:p>
            <a:pPr eaLnBrk="1" hangingPunct="1">
              <a:lnSpc>
                <a:spcPct val="150000"/>
              </a:lnSpc>
            </a:pPr>
            <a:r>
              <a:rPr lang="zh-CN" altLang="en-US" dirty="0">
                <a:solidFill>
                  <a:schemeClr val="tx2"/>
                </a:solidFill>
                <a:latin typeface="Tahoma" panose="020B0604030504040204" charset="0"/>
              </a:rPr>
              <a:t>如何来描述一种语言？</a:t>
            </a:r>
            <a:endParaRPr lang="en-US" altLang="zh-CN" dirty="0">
              <a:solidFill>
                <a:schemeClr val="tx2"/>
              </a:solidFill>
              <a:latin typeface="Tahoma" panose="020B0604030504040204" charset="0"/>
            </a:endParaRPr>
          </a:p>
          <a:p>
            <a:pPr lvl="1" eaLnBrk="1" hangingPunct="1">
              <a:lnSpc>
                <a:spcPct val="125000"/>
              </a:lnSpc>
            </a:pPr>
            <a:endParaRPr lang="en-US" altLang="zh-CN" dirty="0">
              <a:latin typeface="Tahoma" panose="020B0604030504040204" charset="0"/>
            </a:endParaRPr>
          </a:p>
          <a:p>
            <a:pPr lvl="1" eaLnBrk="1" hangingPunct="1">
              <a:lnSpc>
                <a:spcPct val="125000"/>
              </a:lnSpc>
            </a:pPr>
            <a:r>
              <a:rPr lang="zh-CN" altLang="en-US" dirty="0">
                <a:latin typeface="Tahoma" panose="020B0604030504040204" charset="0"/>
              </a:rPr>
              <a:t>如果语言是有穷的（只含有有穷多个句子），可以将句子逐一列出来表示</a:t>
            </a:r>
            <a:endParaRPr lang="en-US" altLang="zh-CN" dirty="0">
              <a:latin typeface="Tahoma" panose="020B0604030504040204" charset="0"/>
            </a:endParaRPr>
          </a:p>
          <a:p>
            <a:pPr lvl="1" eaLnBrk="1" hangingPunct="1">
              <a:lnSpc>
                <a:spcPct val="125000"/>
              </a:lnSpc>
            </a:pPr>
            <a:endParaRPr lang="en-US" altLang="zh-CN" dirty="0">
              <a:latin typeface="Tahoma" panose="020B0604030504040204" charset="0"/>
            </a:endParaRPr>
          </a:p>
          <a:p>
            <a:pPr lvl="1" eaLnBrk="1" hangingPunct="1">
              <a:lnSpc>
                <a:spcPct val="125000"/>
              </a:lnSpc>
            </a:pPr>
            <a:r>
              <a:rPr lang="zh-CN" altLang="en-US" dirty="0">
                <a:latin typeface="Tahoma" panose="020B0604030504040204" charset="0"/>
              </a:rPr>
              <a:t>如果语言是无穷的，找出语言的有穷表示。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charRg st="0" end="11"/>
                                            </p:txEl>
                                          </p:spTgt>
                                        </p:tgtEl>
                                        <p:attrNameLst>
                                          <p:attrName>style.visibility</p:attrName>
                                        </p:attrNameLst>
                                      </p:cBhvr>
                                      <p:to>
                                        <p:strVal val="visible"/>
                                      </p:to>
                                    </p:set>
                                    <p:animEffect transition="in" filter="fade">
                                      <p:cBhvr>
                                        <p:cTn id="7" dur="500"/>
                                        <p:tgtEl>
                                          <p:spTgt spid="3">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charRg st="12" end="45"/>
                                            </p:txEl>
                                          </p:spTgt>
                                        </p:tgtEl>
                                        <p:attrNameLst>
                                          <p:attrName>style.visibility</p:attrName>
                                        </p:attrNameLst>
                                      </p:cBhvr>
                                      <p:to>
                                        <p:strVal val="visible"/>
                                      </p:to>
                                    </p:set>
                                    <p:animEffect transition="in" filter="fade">
                                      <p:cBhvr>
                                        <p:cTn id="12" dur="500"/>
                                        <p:tgtEl>
                                          <p:spTgt spid="3">
                                            <p:txEl>
                                              <p:charRg st="12"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charRg st="46" end="66"/>
                                            </p:txEl>
                                          </p:spTgt>
                                        </p:tgtEl>
                                        <p:attrNameLst>
                                          <p:attrName>style.visibility</p:attrName>
                                        </p:attrNameLst>
                                      </p:cBhvr>
                                      <p:to>
                                        <p:strVal val="visible"/>
                                      </p:to>
                                    </p:set>
                                    <p:animEffect transition="in" filter="fade">
                                      <p:cBhvr>
                                        <p:cTn id="17" dur="500"/>
                                        <p:tgtEl>
                                          <p:spTgt spid="3">
                                            <p:txEl>
                                              <p:charRg st="46"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23556" name="Rectangle 4"/>
          <p:cNvSpPr/>
          <p:nvPr/>
        </p:nvSpPr>
        <p:spPr>
          <a:xfrm>
            <a:off x="3779838" y="1428750"/>
            <a:ext cx="4248150" cy="647700"/>
          </a:xfrm>
          <a:prstGeom prst="rect">
            <a:avLst/>
          </a:prstGeom>
          <a:noFill/>
          <a:ln w="9525">
            <a:noFill/>
          </a:ln>
        </p:spPr>
        <p:txBody>
          <a:bodyPr anchor="t"/>
          <a:p>
            <a:pPr marL="342900" indent="-342900">
              <a:lnSpc>
                <a:spcPct val="120000"/>
              </a:lnSpc>
              <a:spcBef>
                <a:spcPct val="20000"/>
              </a:spcBef>
              <a:buClr>
                <a:schemeClr val="folHlink"/>
              </a:buClr>
              <a:buSzPct val="60000"/>
            </a:pPr>
            <a:r>
              <a:rPr lang="zh-CN" altLang="en-US" sz="2800" b="0" dirty="0">
                <a:latin typeface="Tahoma" panose="020B0604030504040204" charset="0"/>
                <a:ea typeface="楷体_GB2312" pitchFamily="49" charset="-122"/>
              </a:rPr>
              <a:t>语言有穷表示的两个途经</a:t>
            </a:r>
            <a:endParaRPr lang="zh-CN" altLang="en-US" sz="2800" b="0" dirty="0">
              <a:latin typeface="Tahoma" panose="020B0604030504040204" charset="0"/>
              <a:ea typeface="楷体_GB2312" pitchFamily="49" charset="-122"/>
            </a:endParaRPr>
          </a:p>
        </p:txBody>
      </p:sp>
      <p:sp>
        <p:nvSpPr>
          <p:cNvPr id="7" name="Rectangle 7"/>
          <p:cNvSpPr/>
          <p:nvPr/>
        </p:nvSpPr>
        <p:spPr>
          <a:xfrm>
            <a:off x="671195" y="5103813"/>
            <a:ext cx="8135938" cy="601662"/>
          </a:xfrm>
          <a:prstGeom prst="rect">
            <a:avLst/>
          </a:prstGeom>
          <a:noFill/>
          <a:ln w="9525">
            <a:noFill/>
          </a:ln>
        </p:spPr>
        <p:txBody>
          <a:bodyPr anchor="t"/>
          <a:p>
            <a:pPr marL="1600200" lvl="3" indent="-228600" eaLnBrk="1" hangingPunct="1">
              <a:spcBef>
                <a:spcPct val="20000"/>
              </a:spcBef>
              <a:buClr>
                <a:schemeClr val="accent2"/>
              </a:buClr>
              <a:buSzPct val="55000"/>
              <a:buFont typeface="Wingdings" panose="05000000000000000000" pitchFamily="2" charset="2"/>
            </a:pPr>
            <a:r>
              <a:rPr lang="en-US" altLang="zh-CN" dirty="0">
                <a:latin typeface="黑体" panose="02010609060101010101" charset="-122"/>
                <a:ea typeface="黑体" panose="02010609060101010101" charset="-122"/>
                <a:cs typeface="黑体" panose="02010609060101010101" charset="-122"/>
              </a:rPr>
              <a:t>** </a:t>
            </a:r>
            <a:r>
              <a:rPr lang="zh-CN" altLang="en-US" dirty="0">
                <a:latin typeface="黑体" panose="02010609060101010101" charset="-122"/>
                <a:ea typeface="黑体" panose="02010609060101010101" charset="-122"/>
                <a:cs typeface="黑体" panose="02010609060101010101" charset="-122"/>
              </a:rPr>
              <a:t>文法即是以生成方式描述语言的</a:t>
            </a:r>
            <a:endParaRPr lang="zh-CN" altLang="en-US" sz="2000" dirty="0">
              <a:latin typeface="黑体" panose="02010609060101010101" charset="-122"/>
              <a:ea typeface="黑体" panose="02010609060101010101" charset="-122"/>
              <a:cs typeface="黑体" panose="02010609060101010101" charset="-122"/>
            </a:endParaRPr>
          </a:p>
        </p:txBody>
      </p:sp>
      <p:sp>
        <p:nvSpPr>
          <p:cNvPr id="8" name="Text Box 8"/>
          <p:cNvSpPr txBox="1"/>
          <p:nvPr/>
        </p:nvSpPr>
        <p:spPr>
          <a:xfrm>
            <a:off x="969963" y="2003425"/>
            <a:ext cx="1857375" cy="523240"/>
          </a:xfrm>
          <a:prstGeom prst="rect">
            <a:avLst/>
          </a:prstGeom>
          <a:solidFill>
            <a:srgbClr val="CC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latin typeface="黑体" panose="02010609060101010101" charset="-122"/>
                <a:ea typeface="黑体" panose="02010609060101010101" charset="-122"/>
              </a:rPr>
              <a:t>生成方式</a:t>
            </a:r>
            <a:endParaRPr lang="zh-CN" altLang="en-US" sz="2800" dirty="0">
              <a:latin typeface="黑体" panose="02010609060101010101" charset="-122"/>
              <a:ea typeface="黑体" panose="02010609060101010101" charset="-122"/>
            </a:endParaRPr>
          </a:p>
        </p:txBody>
      </p:sp>
      <p:sp>
        <p:nvSpPr>
          <p:cNvPr id="9" name="AutoShape 9"/>
          <p:cNvSpPr>
            <a:spLocks noChangeArrowheads="1"/>
          </p:cNvSpPr>
          <p:nvPr/>
        </p:nvSpPr>
        <p:spPr bwMode="auto">
          <a:xfrm>
            <a:off x="4067175" y="2724150"/>
            <a:ext cx="3600450" cy="1728788"/>
          </a:xfrm>
          <a:prstGeom prst="cloudCallout">
            <a:avLst>
              <a:gd name="adj1" fmla="val -82630"/>
              <a:gd name="adj2" fmla="val -73231"/>
            </a:avLst>
          </a:prstGeom>
          <a:solidFill>
            <a:schemeClr val="bg2">
              <a:lumMod val="40000"/>
              <a:lumOff val="60000"/>
            </a:schemeClr>
          </a:solidFill>
          <a:ln w="9525">
            <a:solidFill>
              <a:schemeClr val="bg2"/>
            </a:solidFill>
            <a:round/>
          </a:ln>
          <a:effectLst/>
        </p:spPr>
        <p:txBody>
          <a:bodyPr lIns="90000" tIns="46800" rIns="90000" bIns="46800" anchor="ctr"/>
          <a:p>
            <a:pPr marL="0" marR="0" lvl="0" indent="0" algn="ctr"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语言中的每个句子可以用严格定义的规则来构造</a:t>
            </a:r>
            <a:endParaRPr kumimoji="0" lang="zh-CN" altLang="en-US" sz="2400" b="1" i="0" u="none" strike="noStrike" kern="120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24580" name="Text Box 5"/>
          <p:cNvSpPr txBox="1"/>
          <p:nvPr/>
        </p:nvSpPr>
        <p:spPr>
          <a:xfrm>
            <a:off x="8181975" y="1500188"/>
            <a:ext cx="1857375" cy="523240"/>
          </a:xfrm>
          <a:prstGeom prst="rect">
            <a:avLst/>
          </a:prstGeom>
          <a:solidFill>
            <a:srgbClr val="CC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latin typeface="黑体" panose="02010609060101010101" charset="-122"/>
                <a:ea typeface="黑体" panose="02010609060101010101" charset="-122"/>
              </a:rPr>
              <a:t>识别方式</a:t>
            </a:r>
            <a:endParaRPr lang="zh-CN" altLang="en-US" sz="2800" dirty="0">
              <a:latin typeface="黑体" panose="02010609060101010101" charset="-122"/>
              <a:ea typeface="黑体" panose="02010609060101010101" charset="-122"/>
            </a:endParaRPr>
          </a:p>
        </p:txBody>
      </p:sp>
      <p:sp>
        <p:nvSpPr>
          <p:cNvPr id="11" name="AutoShape 6"/>
          <p:cNvSpPr>
            <a:spLocks noChangeArrowheads="1"/>
          </p:cNvSpPr>
          <p:nvPr/>
        </p:nvSpPr>
        <p:spPr bwMode="auto">
          <a:xfrm>
            <a:off x="1327150" y="2149475"/>
            <a:ext cx="7200900" cy="2881313"/>
          </a:xfrm>
          <a:prstGeom prst="cloudCallout">
            <a:avLst>
              <a:gd name="adj1" fmla="val 41356"/>
              <a:gd name="adj2" fmla="val -66144"/>
            </a:avLst>
          </a:prstGeom>
          <a:solidFill>
            <a:schemeClr val="accent2">
              <a:lumMod val="40000"/>
              <a:lumOff val="60000"/>
            </a:schemeClr>
          </a:solidFill>
          <a:ln w="9525">
            <a:solidFill>
              <a:schemeClr val="bg2"/>
            </a:solidFill>
            <a:round/>
          </a:ln>
          <a:effectLst/>
        </p:spPr>
        <p:txBody>
          <a:bodyPr lIns="90000" tIns="46800" rIns="90000" bIns="46800" anchor="ctr"/>
          <a:p>
            <a:pPr marL="0" marR="0" lvl="0" indent="0" algn="ctr" defTabSz="914400" rtl="0" eaLnBrk="1" fontAlgn="base" latinLnBrk="0" hangingPunct="1">
              <a:lnSpc>
                <a:spcPct val="120000"/>
              </a:lnSpc>
              <a:spcBef>
                <a:spcPct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用一个过程，当输入的一任意串属于语言时，该过程经有限次计算后就会停止并回答</a:t>
            </a:r>
            <a:r>
              <a:rPr kumimoji="0" lang="zh-CN" altLang="en-US" sz="2400" b="1" i="0" u="none" strike="noStrike" kern="1200" cap="none" spc="0" normalizeH="0" baseline="0" noProof="0">
                <a:ln>
                  <a:noFill/>
                </a:ln>
                <a:solidFill>
                  <a:schemeClr val="tx2"/>
                </a:solidFill>
                <a:effectLst/>
                <a:uLnTx/>
                <a:uFillTx/>
                <a:latin typeface="Times New Roman" panose="02020603050405020304"/>
                <a:ea typeface="华文新魏" panose="02010800040101010101" pitchFamily="2" charset="-122"/>
                <a:cs typeface="+mn-cs"/>
                <a:sym typeface="+mn-ea"/>
              </a:rPr>
              <a:t>“</a:t>
            </a:r>
            <a:r>
              <a:rPr kumimoji="0" lang="zh-CN" altLang="en-US" sz="2400" b="1" i="0" u="none" strike="noStrike" kern="120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是</a:t>
            </a:r>
            <a:r>
              <a:rPr kumimoji="0" lang="zh-CN" altLang="en-US" sz="2400" b="1" i="0" u="none" strike="noStrike" kern="1200" cap="none" spc="0" normalizeH="0" baseline="0" noProof="0">
                <a:ln>
                  <a:noFill/>
                </a:ln>
                <a:solidFill>
                  <a:schemeClr val="tx2"/>
                </a:solidFill>
                <a:effectLst/>
                <a:uLnTx/>
                <a:uFillTx/>
                <a:latin typeface="Times New Roman" panose="02020603050405020304"/>
                <a:ea typeface="华文新魏" panose="02010800040101010101" pitchFamily="2" charset="-122"/>
                <a:cs typeface="+mn-cs"/>
                <a:sym typeface="+mn-ea"/>
              </a:rPr>
              <a:t>”</a:t>
            </a:r>
            <a:r>
              <a:rPr kumimoji="0" lang="zh-CN" altLang="en-US" sz="2400" b="1" i="0" u="none" strike="noStrike" kern="120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，若不属于，要么能停止并回答</a:t>
            </a:r>
            <a:r>
              <a:rPr kumimoji="0" lang="zh-CN" altLang="en-US" sz="2400" b="1" i="0" u="none" strike="noStrike" kern="1200" cap="none" spc="0" normalizeH="0" baseline="0" noProof="0">
                <a:ln>
                  <a:noFill/>
                </a:ln>
                <a:solidFill>
                  <a:schemeClr val="tx2"/>
                </a:solidFill>
                <a:effectLst/>
                <a:uLnTx/>
                <a:uFillTx/>
                <a:latin typeface="Times New Roman" panose="02020603050405020304"/>
                <a:ea typeface="华文新魏" panose="02010800040101010101" pitchFamily="2" charset="-122"/>
                <a:cs typeface="+mn-cs"/>
                <a:sym typeface="+mn-ea"/>
              </a:rPr>
              <a:t>“</a:t>
            </a:r>
            <a:r>
              <a:rPr kumimoji="0" lang="zh-CN" altLang="en-US" sz="2400" b="1" i="0" u="none" strike="noStrike" kern="120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不是</a:t>
            </a:r>
            <a:r>
              <a:rPr kumimoji="0" lang="zh-CN" altLang="en-US" sz="2400" b="1" i="0" u="none" strike="noStrike" kern="1200" cap="none" spc="0" normalizeH="0" baseline="0" noProof="0">
                <a:ln>
                  <a:noFill/>
                </a:ln>
                <a:solidFill>
                  <a:schemeClr val="tx2"/>
                </a:solidFill>
                <a:effectLst/>
                <a:uLnTx/>
                <a:uFillTx/>
                <a:latin typeface="Times New Roman" panose="02020603050405020304"/>
                <a:ea typeface="华文新魏" panose="02010800040101010101" pitchFamily="2" charset="-122"/>
                <a:cs typeface="+mn-cs"/>
                <a:sym typeface="+mn-ea"/>
              </a:rPr>
              <a:t>”</a:t>
            </a:r>
            <a:r>
              <a:rPr kumimoji="0" lang="zh-CN" altLang="en-US" sz="2400" b="1" i="0" u="none" strike="noStrike" kern="120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，（要么永远运行下去）</a:t>
            </a:r>
            <a:endParaRPr kumimoji="0" lang="zh-CN" altLang="en-US" sz="2400" b="1" i="0" u="none" strike="noStrike" kern="120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endParaRPr>
          </a:p>
        </p:txBody>
      </p:sp>
      <p:sp>
        <p:nvSpPr>
          <p:cNvPr id="12" name="Rectangle 4"/>
          <p:cNvSpPr/>
          <p:nvPr/>
        </p:nvSpPr>
        <p:spPr>
          <a:xfrm>
            <a:off x="1758950" y="5364163"/>
            <a:ext cx="8135938" cy="601662"/>
          </a:xfrm>
          <a:prstGeom prst="rect">
            <a:avLst/>
          </a:prstGeom>
          <a:noFill/>
          <a:ln w="9525">
            <a:noFill/>
          </a:ln>
        </p:spPr>
        <p:txBody>
          <a:bodyPr anchor="t"/>
          <a:p>
            <a:pPr marL="1600200" lvl="3" indent="-228600" eaLnBrk="1" hangingPunct="1">
              <a:spcBef>
                <a:spcPct val="20000"/>
              </a:spcBef>
              <a:buClr>
                <a:schemeClr val="accent2"/>
              </a:buClr>
              <a:buSzPct val="55000"/>
              <a:buFont typeface="Wingdings" panose="05000000000000000000" pitchFamily="2" charset="2"/>
            </a:pPr>
            <a:r>
              <a:rPr lang="en-US" altLang="zh-CN" dirty="0">
                <a:latin typeface="黑体" panose="02010609060101010101" charset="-122"/>
                <a:ea typeface="黑体" panose="02010609060101010101" charset="-122"/>
                <a:cs typeface="黑体" panose="02010609060101010101" charset="-122"/>
              </a:rPr>
              <a:t>** </a:t>
            </a:r>
            <a:r>
              <a:rPr lang="zh-CN" altLang="en-US" dirty="0">
                <a:latin typeface="黑体" panose="02010609060101010101" charset="-122"/>
                <a:ea typeface="黑体" panose="02010609060101010101" charset="-122"/>
                <a:cs typeface="黑体" panose="02010609060101010101" charset="-122"/>
              </a:rPr>
              <a:t>自动机即是以识别方式描述语言的</a:t>
            </a:r>
            <a:endParaRPr lang="zh-CN" altLang="en-US" sz="2000" dirty="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3" name="内容占位符 2"/>
          <p:cNvSpPr>
            <a:spLocks noGrp="1"/>
          </p:cNvSpPr>
          <p:nvPr>
            <p:ph idx="4294967295"/>
          </p:nvPr>
        </p:nvSpPr>
        <p:spPr>
          <a:xfrm>
            <a:off x="990600" y="1076325"/>
            <a:ext cx="8229600" cy="768350"/>
          </a:xfrm>
        </p:spPr>
        <p:txBody>
          <a:bodyPr vert="horz" wrap="square" lIns="91440" tIns="45720" rIns="91440" bIns="45720" anchor="t"/>
          <a:p>
            <a:pPr eaLnBrk="1" hangingPunct="1"/>
            <a:r>
              <a:rPr lang="zh-CN" altLang="en-US" dirty="0"/>
              <a:t>文法的形式定义</a:t>
            </a:r>
            <a:endParaRPr lang="zh-CN" altLang="en-US" dirty="0"/>
          </a:p>
        </p:txBody>
      </p:sp>
      <p:sp>
        <p:nvSpPr>
          <p:cNvPr id="5" name="Text Box 6"/>
          <p:cNvSpPr txBox="1"/>
          <p:nvPr/>
        </p:nvSpPr>
        <p:spPr>
          <a:xfrm>
            <a:off x="2728913" y="2187575"/>
            <a:ext cx="4970462" cy="523240"/>
          </a:xfrm>
          <a:prstGeom prst="rect">
            <a:avLst/>
          </a:prstGeom>
          <a:solidFill>
            <a:srgbClr val="D9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b="0" dirty="0">
                <a:latin typeface="黑体" panose="02010609060101010101" charset="-122"/>
                <a:ea typeface="黑体" panose="02010609060101010101" charset="-122"/>
                <a:cs typeface="黑体" panose="02010609060101010101" charset="-122"/>
              </a:rPr>
              <a:t>文法 </a:t>
            </a:r>
            <a:r>
              <a:rPr lang="en-US" altLang="zh-CN" sz="2800" b="0" dirty="0">
                <a:latin typeface="黑体" panose="02010609060101010101" charset="-122"/>
                <a:ea typeface="黑体" panose="02010609060101010101" charset="-122"/>
                <a:cs typeface="黑体" panose="02010609060101010101" charset="-122"/>
              </a:rPr>
              <a:t>G</a:t>
            </a:r>
            <a:endParaRPr lang="en-US" altLang="zh-CN" sz="2800" b="0" dirty="0">
              <a:latin typeface="黑体" panose="02010609060101010101" charset="-122"/>
              <a:ea typeface="黑体" panose="02010609060101010101" charset="-122"/>
              <a:cs typeface="黑体" panose="02010609060101010101" charset="-122"/>
            </a:endParaRPr>
          </a:p>
        </p:txBody>
      </p:sp>
      <p:sp>
        <p:nvSpPr>
          <p:cNvPr id="6" name="Text Box 7"/>
          <p:cNvSpPr txBox="1"/>
          <p:nvPr/>
        </p:nvSpPr>
        <p:spPr>
          <a:xfrm>
            <a:off x="2800350" y="2852738"/>
            <a:ext cx="1019175" cy="541337"/>
          </a:xfrm>
          <a:prstGeom prst="rect">
            <a:avLst/>
          </a:prstGeom>
          <a:solidFill>
            <a:srgbClr val="FF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en-US" altLang="zh-CN" sz="2800" b="0" dirty="0">
                <a:solidFill>
                  <a:schemeClr val="tx2"/>
                </a:solidFill>
                <a:latin typeface="华文新魏" panose="02010800040101010101" pitchFamily="2" charset="-122"/>
              </a:rPr>
              <a:t>V</a:t>
            </a:r>
            <a:r>
              <a:rPr lang="en-US" altLang="zh-CN" sz="2800" b="0" baseline="-25000" dirty="0">
                <a:solidFill>
                  <a:schemeClr val="tx2"/>
                </a:solidFill>
                <a:latin typeface="华文新魏" panose="02010800040101010101" pitchFamily="2" charset="-122"/>
              </a:rPr>
              <a:t>T</a:t>
            </a:r>
            <a:endParaRPr lang="en-US" altLang="zh-CN" sz="2800" b="0" baseline="-25000" dirty="0">
              <a:solidFill>
                <a:schemeClr val="tx2"/>
              </a:solidFill>
              <a:latin typeface="华文新魏" panose="02010800040101010101" pitchFamily="2" charset="-122"/>
            </a:endParaRPr>
          </a:p>
        </p:txBody>
      </p:sp>
      <p:sp>
        <p:nvSpPr>
          <p:cNvPr id="7" name="Text Box 9"/>
          <p:cNvSpPr txBox="1"/>
          <p:nvPr/>
        </p:nvSpPr>
        <p:spPr>
          <a:xfrm>
            <a:off x="4097338" y="2852738"/>
            <a:ext cx="1019175" cy="541337"/>
          </a:xfrm>
          <a:prstGeom prst="rect">
            <a:avLst/>
          </a:prstGeom>
          <a:solidFill>
            <a:srgbClr val="FF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en-US" altLang="zh-CN" sz="2800" b="0" dirty="0">
                <a:solidFill>
                  <a:schemeClr val="tx2"/>
                </a:solidFill>
                <a:latin typeface="华文新魏" panose="02010800040101010101" pitchFamily="2" charset="-122"/>
              </a:rPr>
              <a:t>V</a:t>
            </a:r>
            <a:r>
              <a:rPr lang="en-US" altLang="zh-CN" sz="2800" b="0" baseline="-25000" dirty="0">
                <a:solidFill>
                  <a:schemeClr val="tx2"/>
                </a:solidFill>
                <a:latin typeface="华文新魏" panose="02010800040101010101" pitchFamily="2" charset="-122"/>
              </a:rPr>
              <a:t>N</a:t>
            </a:r>
            <a:endParaRPr lang="en-US" altLang="zh-CN" sz="2800" b="0" baseline="-25000" dirty="0">
              <a:solidFill>
                <a:schemeClr val="tx2"/>
              </a:solidFill>
              <a:latin typeface="华文新魏" panose="02010800040101010101" pitchFamily="2" charset="-122"/>
            </a:endParaRPr>
          </a:p>
        </p:txBody>
      </p:sp>
      <p:sp>
        <p:nvSpPr>
          <p:cNvPr id="8" name="Text Box 10"/>
          <p:cNvSpPr txBox="1"/>
          <p:nvPr/>
        </p:nvSpPr>
        <p:spPr>
          <a:xfrm>
            <a:off x="5392738" y="2852738"/>
            <a:ext cx="1019175" cy="541337"/>
          </a:xfrm>
          <a:prstGeom prst="rect">
            <a:avLst/>
          </a:prstGeom>
          <a:solidFill>
            <a:srgbClr val="FF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en-US" altLang="zh-CN" sz="2800" b="0" dirty="0">
                <a:solidFill>
                  <a:schemeClr val="tx2"/>
                </a:solidFill>
                <a:latin typeface="华文新魏" panose="02010800040101010101" pitchFamily="2" charset="-122"/>
              </a:rPr>
              <a:t>S</a:t>
            </a:r>
            <a:endParaRPr lang="en-US" altLang="zh-CN" sz="2800" b="0" baseline="-25000" dirty="0">
              <a:solidFill>
                <a:schemeClr val="tx2"/>
              </a:solidFill>
              <a:latin typeface="华文新魏" panose="02010800040101010101" pitchFamily="2" charset="-122"/>
            </a:endParaRPr>
          </a:p>
        </p:txBody>
      </p:sp>
      <p:sp>
        <p:nvSpPr>
          <p:cNvPr id="9" name="Text Box 11"/>
          <p:cNvSpPr txBox="1"/>
          <p:nvPr/>
        </p:nvSpPr>
        <p:spPr>
          <a:xfrm>
            <a:off x="6689725" y="2852738"/>
            <a:ext cx="1019175" cy="541337"/>
          </a:xfrm>
          <a:prstGeom prst="rect">
            <a:avLst/>
          </a:prstGeom>
          <a:solidFill>
            <a:srgbClr val="FF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en-US" altLang="zh-CN" sz="2800" b="0" dirty="0">
                <a:solidFill>
                  <a:schemeClr val="tx2"/>
                </a:solidFill>
                <a:latin typeface="华文新魏" panose="02010800040101010101" pitchFamily="2" charset="-122"/>
              </a:rPr>
              <a:t>P</a:t>
            </a:r>
            <a:endParaRPr lang="en-US" altLang="zh-CN" sz="2800" b="0" baseline="-25000" dirty="0">
              <a:solidFill>
                <a:schemeClr val="tx2"/>
              </a:solidFill>
              <a:latin typeface="华文新魏" panose="02010800040101010101" pitchFamily="2" charset="-122"/>
            </a:endParaRPr>
          </a:p>
        </p:txBody>
      </p:sp>
      <p:sp>
        <p:nvSpPr>
          <p:cNvPr id="10" name="AutoShape 12"/>
          <p:cNvSpPr/>
          <p:nvPr/>
        </p:nvSpPr>
        <p:spPr>
          <a:xfrm>
            <a:off x="784225" y="4292600"/>
            <a:ext cx="1871663" cy="576263"/>
          </a:xfrm>
          <a:prstGeom prst="wedgeRoundRectCallout">
            <a:avLst>
              <a:gd name="adj1" fmla="val 66542"/>
              <a:gd name="adj2" fmla="val -203444"/>
              <a:gd name="adj3" fmla="val 16667"/>
            </a:avLst>
          </a:prstGeom>
          <a:noFill/>
          <a:ln w="9525" cap="flat" cmpd="sng">
            <a:solidFill>
              <a:schemeClr val="tx2"/>
            </a:solidFill>
            <a:prstDash val="solid"/>
            <a:miter/>
            <a:headEnd type="none" w="med" len="med"/>
            <a:tailEnd type="none" w="med" len="med"/>
          </a:ln>
        </p:spPr>
        <p:txBody>
          <a:bodyPr anchor="b"/>
          <a:p>
            <a:pPr algn="ctr"/>
            <a:r>
              <a:rPr lang="zh-CN" altLang="en-US" b="0" dirty="0">
                <a:latin typeface="黑体" panose="02010609060101010101" charset="-122"/>
                <a:ea typeface="黑体" panose="02010609060101010101" charset="-122"/>
              </a:rPr>
              <a:t>终结符号集</a:t>
            </a:r>
            <a:endParaRPr lang="zh-CN" altLang="en-US" b="0" dirty="0">
              <a:latin typeface="黑体" panose="02010609060101010101" charset="-122"/>
              <a:ea typeface="黑体" panose="02010609060101010101" charset="-122"/>
            </a:endParaRPr>
          </a:p>
        </p:txBody>
      </p:sp>
      <p:sp>
        <p:nvSpPr>
          <p:cNvPr id="11" name="AutoShape 13"/>
          <p:cNvSpPr/>
          <p:nvPr/>
        </p:nvSpPr>
        <p:spPr>
          <a:xfrm>
            <a:off x="3160713" y="4940300"/>
            <a:ext cx="2232025" cy="576263"/>
          </a:xfrm>
          <a:prstGeom prst="wedgeRoundRectCallout">
            <a:avLst>
              <a:gd name="adj1" fmla="val -1634"/>
              <a:gd name="adj2" fmla="val -311157"/>
              <a:gd name="adj3" fmla="val 16667"/>
            </a:avLst>
          </a:prstGeom>
          <a:noFill/>
          <a:ln w="9525" cap="flat" cmpd="sng">
            <a:solidFill>
              <a:schemeClr val="tx2"/>
            </a:solidFill>
            <a:prstDash val="solid"/>
            <a:miter/>
            <a:headEnd type="none" w="med" len="med"/>
            <a:tailEnd type="none" w="med" len="med"/>
          </a:ln>
        </p:spPr>
        <p:txBody>
          <a:bodyPr anchor="b"/>
          <a:p>
            <a:pPr algn="ctr"/>
            <a:r>
              <a:rPr lang="zh-CN" altLang="en-US" b="0" dirty="0">
                <a:latin typeface="黑体" panose="02010609060101010101" charset="-122"/>
                <a:ea typeface="黑体" panose="02010609060101010101" charset="-122"/>
              </a:rPr>
              <a:t>非终结符号集</a:t>
            </a:r>
            <a:endParaRPr lang="zh-CN" altLang="en-US" b="0" dirty="0">
              <a:latin typeface="黑体" panose="02010609060101010101" charset="-122"/>
              <a:ea typeface="黑体" panose="02010609060101010101" charset="-122"/>
            </a:endParaRPr>
          </a:p>
        </p:txBody>
      </p:sp>
      <p:sp>
        <p:nvSpPr>
          <p:cNvPr id="12" name="AutoShape 14"/>
          <p:cNvSpPr/>
          <p:nvPr/>
        </p:nvSpPr>
        <p:spPr>
          <a:xfrm>
            <a:off x="5753100" y="4797425"/>
            <a:ext cx="1871663" cy="576263"/>
          </a:xfrm>
          <a:prstGeom prst="wedgeRoundRectCallout">
            <a:avLst>
              <a:gd name="adj1" fmla="val -47796"/>
              <a:gd name="adj2" fmla="val -290222"/>
              <a:gd name="adj3" fmla="val 16667"/>
            </a:avLst>
          </a:prstGeom>
          <a:noFill/>
          <a:ln w="9525" cap="flat" cmpd="sng">
            <a:solidFill>
              <a:schemeClr val="tx2"/>
            </a:solidFill>
            <a:prstDash val="solid"/>
            <a:miter/>
            <a:headEnd type="none" w="med" len="med"/>
            <a:tailEnd type="none" w="med" len="med"/>
          </a:ln>
        </p:spPr>
        <p:txBody>
          <a:bodyPr anchor="b"/>
          <a:p>
            <a:pPr algn="ctr"/>
            <a:r>
              <a:rPr lang="zh-CN" altLang="en-US" b="0" dirty="0">
                <a:latin typeface="黑体" panose="02010609060101010101" charset="-122"/>
                <a:ea typeface="黑体" panose="02010609060101010101" charset="-122"/>
              </a:rPr>
              <a:t>开始符号</a:t>
            </a:r>
            <a:endParaRPr lang="zh-CN" altLang="en-US" b="0" dirty="0">
              <a:latin typeface="黑体" panose="02010609060101010101" charset="-122"/>
              <a:ea typeface="黑体" panose="02010609060101010101" charset="-122"/>
            </a:endParaRPr>
          </a:p>
        </p:txBody>
      </p:sp>
      <p:sp>
        <p:nvSpPr>
          <p:cNvPr id="13" name="AutoShape 15"/>
          <p:cNvSpPr/>
          <p:nvPr/>
        </p:nvSpPr>
        <p:spPr>
          <a:xfrm>
            <a:off x="7697788" y="4005263"/>
            <a:ext cx="1871662" cy="576262"/>
          </a:xfrm>
          <a:prstGeom prst="wedgeRoundRectCallout">
            <a:avLst>
              <a:gd name="adj1" fmla="val -85282"/>
              <a:gd name="adj2" fmla="val -150551"/>
              <a:gd name="adj3" fmla="val 16667"/>
            </a:avLst>
          </a:prstGeom>
          <a:noFill/>
          <a:ln w="9525" cap="flat" cmpd="sng">
            <a:solidFill>
              <a:schemeClr val="tx2"/>
            </a:solidFill>
            <a:prstDash val="solid"/>
            <a:miter/>
            <a:headEnd type="none" w="med" len="med"/>
            <a:tailEnd type="none" w="med" len="med"/>
          </a:ln>
        </p:spPr>
        <p:txBody>
          <a:bodyPr anchor="b"/>
          <a:p>
            <a:pPr algn="ctr"/>
            <a:r>
              <a:rPr lang="zh-CN" altLang="en-US" b="0" dirty="0">
                <a:latin typeface="黑体" panose="02010609060101010101" charset="-122"/>
                <a:ea typeface="黑体" panose="02010609060101010101" charset="-122"/>
              </a:rPr>
              <a:t>产生式集合</a:t>
            </a:r>
            <a:endParaRPr lang="zh-CN" altLang="en-US" b="0" dirty="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charRg st="0" end="8"/>
                                            </p:txEl>
                                          </p:spTgt>
                                        </p:tgtEl>
                                        <p:attrNameLst>
                                          <p:attrName>style.visibility</p:attrName>
                                        </p:attrNameLst>
                                      </p:cBhvr>
                                      <p:to>
                                        <p:strVal val="visible"/>
                                      </p:to>
                                    </p:set>
                                    <p:animEffect transition="in" filter="fade">
                                      <p:cBhvr>
                                        <p:cTn id="7" dur="500"/>
                                        <p:tgtEl>
                                          <p:spTgt spid="3">
                                            <p:txEl>
                                              <p:charRg st="0" end="8"/>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ppt_y</p:attrName>
                                        </p:attrNameLst>
                                      </p:cBhvr>
                                      <p:tavLst>
                                        <p:tav tm="0">
                                          <p:val>
                                            <p:strVal val="#ppt_y-#ppt_h*1.125000"/>
                                          </p:val>
                                        </p:tav>
                                        <p:tav tm="100000">
                                          <p:val>
                                            <p:strVal val="#ppt_y"/>
                                          </p:val>
                                        </p:tav>
                                      </p:tavLst>
                                    </p:anim>
                                    <p:animEffect transition="in" filter="wipe(down)">
                                      <p:cBhvr>
                                        <p:cTn id="15" dur="500"/>
                                        <p:tgtEl>
                                          <p:spTgt spid="6"/>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down)">
                                      <p:cBhvr>
                                        <p:cTn id="19" dur="500"/>
                                        <p:tgtEl>
                                          <p:spTgt spid="7"/>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down)">
                                      <p:cBhvr>
                                        <p:cTn id="23" dur="500"/>
                                        <p:tgtEl>
                                          <p:spTgt spid="8"/>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p:tgtEl>
                                          <p:spTgt spid="9"/>
                                        </p:tgtEl>
                                        <p:attrNameLst>
                                          <p:attrName>ppt_y</p:attrName>
                                        </p:attrNameLst>
                                      </p:cBhvr>
                                      <p:tavLst>
                                        <p:tav tm="0">
                                          <p:val>
                                            <p:strVal val="#ppt_y-#ppt_h*1.125000"/>
                                          </p:val>
                                        </p:tav>
                                        <p:tav tm="100000">
                                          <p:val>
                                            <p:strVal val="#ppt_y"/>
                                          </p:val>
                                        </p:tav>
                                      </p:tavLst>
                                    </p:anim>
                                    <p:animEffect transition="in" filter="wipe(down)">
                                      <p:cBhvr>
                                        <p:cTn id="27" dur="500"/>
                                        <p:tgtEl>
                                          <p:spTgt spid="9"/>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000000"/>
                                          </p:val>
                                        </p:tav>
                                        <p:tav tm="100000">
                                          <p:val>
                                            <p:strVal val="#ppt_w"/>
                                          </p:val>
                                        </p:tav>
                                      </p:tavLst>
                                    </p:anim>
                                    <p:anim calcmode="lin" valueType="num">
                                      <p:cBhvr>
                                        <p:cTn id="32" dur="500" fill="hold"/>
                                        <p:tgtEl>
                                          <p:spTgt spid="10"/>
                                        </p:tgtEl>
                                        <p:attrNameLst>
                                          <p:attrName>ppt_h</p:attrName>
                                        </p:attrNameLst>
                                      </p:cBhvr>
                                      <p:tavLst>
                                        <p:tav tm="0">
                                          <p:val>
                                            <p:fltVal val="0.00000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000000"/>
                                          </p:val>
                                        </p:tav>
                                        <p:tav tm="100000">
                                          <p:val>
                                            <p:strVal val="#ppt_w"/>
                                          </p:val>
                                        </p:tav>
                                      </p:tavLst>
                                    </p:anim>
                                    <p:anim calcmode="lin" valueType="num">
                                      <p:cBhvr>
                                        <p:cTn id="37" dur="500" fill="hold"/>
                                        <p:tgtEl>
                                          <p:spTgt spid="11"/>
                                        </p:tgtEl>
                                        <p:attrNameLst>
                                          <p:attrName>ppt_h</p:attrName>
                                        </p:attrNameLst>
                                      </p:cBhvr>
                                      <p:tavLst>
                                        <p:tav tm="0">
                                          <p:val>
                                            <p:fltVal val="0.00000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000000"/>
                                          </p:val>
                                        </p:tav>
                                        <p:tav tm="100000">
                                          <p:val>
                                            <p:strVal val="#ppt_w"/>
                                          </p:val>
                                        </p:tav>
                                      </p:tavLst>
                                    </p:anim>
                                    <p:anim calcmode="lin" valueType="num">
                                      <p:cBhvr>
                                        <p:cTn id="42" dur="500" fill="hold"/>
                                        <p:tgtEl>
                                          <p:spTgt spid="12"/>
                                        </p:tgtEl>
                                        <p:attrNameLst>
                                          <p:attrName>ppt_h</p:attrName>
                                        </p:attrNameLst>
                                      </p:cBhvr>
                                      <p:tavLst>
                                        <p:tav tm="0">
                                          <p:val>
                                            <p:fltVal val="0.00000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000000"/>
                                          </p:val>
                                        </p:tav>
                                        <p:tav tm="100000">
                                          <p:val>
                                            <p:strVal val="#ppt_w"/>
                                          </p:val>
                                        </p:tav>
                                      </p:tavLst>
                                    </p:anim>
                                    <p:anim calcmode="lin" valueType="num">
                                      <p:cBhvr>
                                        <p:cTn id="47" dur="500" fill="hold"/>
                                        <p:tgtEl>
                                          <p:spTgt spid="13"/>
                                        </p:tgtEl>
                                        <p:attrNameLst>
                                          <p:attrName>ppt_h</p:attrName>
                                        </p:attrNameLst>
                                      </p:cBhvr>
                                      <p:tavLst>
                                        <p:tav tm="0">
                                          <p:val>
                                            <p:fltVal val="0.000000"/>
                                          </p:val>
                                        </p:tav>
                                        <p:tav tm="100000">
                                          <p:val>
                                            <p:strVal val="#ppt_h"/>
                                          </p:val>
                                        </p:tav>
                                      </p:tavLst>
                                    </p:anim>
                                    <p:animEffect transition="in" filter="fad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5715000" y="457201"/>
            <a:ext cx="6324600" cy="1731963"/>
          </a:xfrm>
        </p:spPr>
        <p:txBody>
          <a:bodyPr/>
          <a:lstStyle/>
          <a:p>
            <a:r>
              <a:rPr lang="zh-CN" altLang="en-US" sz="4400" dirty="0">
                <a:solidFill>
                  <a:prstClr val="black"/>
                </a:solidFill>
                <a:latin typeface="Consolas" panose="020B0609020204030204" pitchFamily="49" charset="0"/>
                <a:cs typeface="Consolas" panose="020B0609020204030204" pitchFamily="49" charset="0"/>
              </a:rPr>
              <a:t>编译原理</a:t>
            </a:r>
            <a:br>
              <a:rPr lang="en-US" altLang="zh-CN" sz="4000"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Principle of Compiler</a:t>
            </a:r>
            <a:br>
              <a:rPr lang="en-US" altLang="zh-CN"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2020-2021</a:t>
            </a:r>
            <a:r>
              <a:rPr lang="zh-CN" altLang="en-US" dirty="0">
                <a:solidFill>
                  <a:prstClr val="black"/>
                </a:solidFill>
                <a:latin typeface="Consolas" panose="020B0609020204030204" pitchFamily="49" charset="0"/>
                <a:cs typeface="Consolas" panose="020B0609020204030204" pitchFamily="49" charset="0"/>
              </a:rPr>
              <a:t>第</a:t>
            </a:r>
            <a:r>
              <a:rPr lang="en-US" altLang="zh-CN" dirty="0">
                <a:solidFill>
                  <a:prstClr val="black"/>
                </a:solidFill>
                <a:latin typeface="Consolas" panose="020B0609020204030204" pitchFamily="49" charset="0"/>
                <a:cs typeface="Consolas" panose="020B0609020204030204" pitchFamily="49" charset="0"/>
              </a:rPr>
              <a:t>2</a:t>
            </a:r>
            <a:r>
              <a:rPr lang="zh-CN" altLang="en-US" dirty="0">
                <a:solidFill>
                  <a:prstClr val="black"/>
                </a:solidFill>
                <a:latin typeface="Consolas" panose="020B0609020204030204" pitchFamily="49" charset="0"/>
                <a:cs typeface="Consolas" panose="020B0609020204030204" pitchFamily="49" charset="0"/>
              </a:rPr>
              <a:t>学期</a:t>
            </a:r>
            <a:endParaRPr lang="en-US" sz="4000" dirty="0">
              <a:latin typeface="Comic Sans MS" panose="030F0702030302020204" pitchFamily="66" charset="0"/>
            </a:endParaRPr>
          </a:p>
        </p:txBody>
      </p:sp>
      <p:sp>
        <p:nvSpPr>
          <p:cNvPr id="16387" name="Rectangle 6"/>
          <p:cNvSpPr>
            <a:spLocks noGrp="1" noChangeArrowheads="1"/>
          </p:cNvSpPr>
          <p:nvPr>
            <p:ph type="subTitle" idx="1"/>
          </p:nvPr>
        </p:nvSpPr>
        <p:spPr>
          <a:xfrm>
            <a:off x="6923314" y="2514600"/>
            <a:ext cx="5105400" cy="1524000"/>
          </a:xfrm>
        </p:spPr>
        <p:txBody>
          <a:bodyPr/>
          <a:lstStyle/>
          <a:p>
            <a:r>
              <a:rPr lang="zh-CN" altLang="en-US" sz="2800" dirty="0">
                <a:solidFill>
                  <a:srgbClr val="FF0000"/>
                </a:solidFill>
                <a:latin typeface="华文新魏" panose="02010800040101010101" pitchFamily="2" charset="-122"/>
              </a:rPr>
              <a:t>第2章 形式文法与形式语言</a:t>
            </a:r>
            <a:endParaRPr lang="zh-CN" altLang="en-US" sz="2800" dirty="0">
              <a:solidFill>
                <a:srgbClr val="FF0000"/>
              </a:solidFill>
              <a:latin typeface="华文新魏" panose="02010800040101010101" pitchFamily="2" charset="-122"/>
            </a:endParaRPr>
          </a:p>
          <a:p>
            <a:r>
              <a:rPr lang="zh-CN" dirty="0">
                <a:latin typeface="华文新魏" panose="02010800040101010101" pitchFamily="2" charset="-122"/>
              </a:rPr>
              <a:t>谌志群</a:t>
            </a:r>
            <a:endParaRPr lang="zh-CN" dirty="0">
              <a:latin typeface="华文新魏" panose="0201080004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181251" name="Rectangle 3"/>
          <p:cNvSpPr>
            <a:spLocks noGrp="1"/>
          </p:cNvSpPr>
          <p:nvPr>
            <p:ph idx="1"/>
          </p:nvPr>
        </p:nvSpPr>
        <p:spPr>
          <a:xfrm>
            <a:off x="1371600" y="1076325"/>
            <a:ext cx="8229600" cy="623888"/>
          </a:xfrm>
        </p:spPr>
        <p:txBody>
          <a:bodyPr vert="horz" wrap="square" lIns="91440" tIns="45720" rIns="91440" bIns="45720" anchor="t"/>
          <a:p>
            <a:pPr eaLnBrk="1" hangingPunct="1"/>
            <a:r>
              <a:rPr lang="zh-CN" altLang="en-US" dirty="0"/>
              <a:t>文法的形式定义</a:t>
            </a:r>
            <a:endParaRPr lang="zh-CN" altLang="en-US" dirty="0"/>
          </a:p>
        </p:txBody>
      </p:sp>
      <p:sp>
        <p:nvSpPr>
          <p:cNvPr id="181252" name="Text Box 4"/>
          <p:cNvSpPr txBox="1"/>
          <p:nvPr/>
        </p:nvSpPr>
        <p:spPr>
          <a:xfrm>
            <a:off x="1166813" y="2060575"/>
            <a:ext cx="2232025" cy="461645"/>
          </a:xfrm>
          <a:prstGeom prst="rect">
            <a:avLst/>
          </a:prstGeom>
          <a:solidFill>
            <a:srgbClr val="CC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buClrTx/>
            </a:pPr>
            <a:r>
              <a:rPr lang="zh-CN" altLang="en-US" dirty="0">
                <a:solidFill>
                  <a:schemeClr val="tx2"/>
                </a:solidFill>
                <a:latin typeface="黑体" panose="02010609060101010101" charset="-122"/>
                <a:ea typeface="黑体" panose="02010609060101010101" charset="-122"/>
                <a:cs typeface="黑体" panose="02010609060101010101" charset="-122"/>
              </a:rPr>
              <a:t>终结符号集 </a:t>
            </a:r>
            <a:r>
              <a:rPr lang="en-US" altLang="zh-CN" dirty="0">
                <a:solidFill>
                  <a:schemeClr val="tx2"/>
                </a:solidFill>
                <a:latin typeface="黑体" panose="02010609060101010101" charset="-122"/>
                <a:ea typeface="黑体" panose="02010609060101010101" charset="-122"/>
                <a:cs typeface="黑体" panose="02010609060101010101" charset="-122"/>
              </a:rPr>
              <a:t>V</a:t>
            </a:r>
            <a:r>
              <a:rPr lang="en-US" altLang="zh-CN" baseline="-25000" dirty="0">
                <a:solidFill>
                  <a:schemeClr val="tx2"/>
                </a:solidFill>
                <a:latin typeface="黑体" panose="02010609060101010101" charset="-122"/>
                <a:ea typeface="黑体" panose="02010609060101010101" charset="-122"/>
                <a:cs typeface="黑体" panose="02010609060101010101" charset="-122"/>
              </a:rPr>
              <a:t>T</a:t>
            </a:r>
            <a:endParaRPr lang="en-US" altLang="zh-CN" baseline="-25000" dirty="0">
              <a:solidFill>
                <a:schemeClr val="tx2"/>
              </a:solidFill>
              <a:latin typeface="黑体" panose="02010609060101010101" charset="-122"/>
              <a:ea typeface="黑体" panose="02010609060101010101" charset="-122"/>
              <a:cs typeface="黑体" panose="02010609060101010101" charset="-122"/>
            </a:endParaRPr>
          </a:p>
        </p:txBody>
      </p:sp>
      <p:sp>
        <p:nvSpPr>
          <p:cNvPr id="181254" name="Rectangle 6"/>
          <p:cNvSpPr/>
          <p:nvPr/>
        </p:nvSpPr>
        <p:spPr>
          <a:xfrm>
            <a:off x="3998913" y="1700213"/>
            <a:ext cx="6265862" cy="1200150"/>
          </a:xfrm>
          <a:prstGeom prst="rect">
            <a:avLst/>
          </a:prstGeom>
          <a:solidFill>
            <a:srgbClr val="CC99FF"/>
          </a:solidFill>
          <a:ln w="38100">
            <a:noFill/>
          </a:ln>
        </p:spPr>
        <p:txBody>
          <a:bodyPr lIns="0" rIns="0" anchor="t">
            <a:spAutoFit/>
          </a:bodyPr>
          <a:p>
            <a:pPr>
              <a:spcBef>
                <a:spcPct val="20000"/>
              </a:spcBef>
              <a:buSzPct val="55000"/>
            </a:pPr>
            <a:r>
              <a:rPr lang="zh-CN" altLang="en-US" b="0" dirty="0">
                <a:latin typeface="黑体" panose="02010609060101010101" charset="-122"/>
                <a:ea typeface="黑体" panose="02010609060101010101" charset="-122"/>
                <a:cs typeface="黑体" panose="02010609060101010101" charset="-122"/>
              </a:rPr>
              <a:t>代表</a:t>
            </a:r>
            <a:r>
              <a:rPr lang="zh-CN" altLang="en-US" dirty="0">
                <a:solidFill>
                  <a:srgbClr val="FF0000"/>
                </a:solidFill>
                <a:latin typeface="黑体" panose="02010609060101010101" charset="-122"/>
                <a:ea typeface="黑体" panose="02010609060101010101" charset="-122"/>
                <a:cs typeface="黑体" panose="02010609060101010101" charset="-122"/>
              </a:rPr>
              <a:t>语言中不可再分的基本符号</a:t>
            </a:r>
            <a:r>
              <a:rPr lang="zh-CN" altLang="en-US" b="0" dirty="0">
                <a:latin typeface="黑体" panose="02010609060101010101" charset="-122"/>
                <a:ea typeface="黑体" panose="02010609060101010101" charset="-122"/>
                <a:cs typeface="黑体" panose="02010609060101010101" charset="-122"/>
              </a:rPr>
              <a:t>，如</a:t>
            </a:r>
            <a:r>
              <a:rPr lang="en-US" altLang="zh-CN" b="0" dirty="0">
                <a:latin typeface="黑体" panose="02010609060101010101" charset="-122"/>
                <a:ea typeface="黑体" panose="02010609060101010101" charset="-122"/>
                <a:cs typeface="黑体" panose="02010609060101010101" charset="-122"/>
              </a:rPr>
              <a:t>PASCAL</a:t>
            </a:r>
            <a:r>
              <a:rPr lang="zh-CN" altLang="en-US" b="0" dirty="0">
                <a:latin typeface="黑体" panose="02010609060101010101" charset="-122"/>
                <a:ea typeface="黑体" panose="02010609060101010101" charset="-122"/>
                <a:cs typeface="黑体" panose="02010609060101010101" charset="-122"/>
              </a:rPr>
              <a:t>语言中的基本字</a:t>
            </a:r>
            <a:r>
              <a:rPr lang="en-US" altLang="zh-CN" b="0" dirty="0">
                <a:latin typeface="黑体" panose="02010609060101010101" charset="-122"/>
                <a:ea typeface="黑体" panose="02010609060101010101" charset="-122"/>
                <a:cs typeface="黑体" panose="02010609060101010101" charset="-122"/>
              </a:rPr>
              <a:t>,</a:t>
            </a:r>
            <a:r>
              <a:rPr lang="zh-CN" altLang="en-US" b="0" dirty="0">
                <a:latin typeface="黑体" panose="02010609060101010101" charset="-122"/>
                <a:ea typeface="黑体" panose="02010609060101010101" charset="-122"/>
                <a:cs typeface="黑体" panose="02010609060101010101" charset="-122"/>
              </a:rPr>
              <a:t>其中的元素一般用小写字母或数字表示（</a:t>
            </a:r>
            <a:r>
              <a:rPr lang="en-US" altLang="zh-CN" b="0" dirty="0">
                <a:latin typeface="黑体" panose="02010609060101010101" charset="-122"/>
                <a:ea typeface="黑体" panose="02010609060101010101" charset="-122"/>
                <a:cs typeface="黑体" panose="02010609060101010101" charset="-122"/>
              </a:rPr>
              <a:t>a,b,c,…,0,1…) </a:t>
            </a:r>
            <a:endParaRPr lang="en-US" altLang="zh-CN" b="0" dirty="0">
              <a:latin typeface="黑体" panose="02010609060101010101" charset="-122"/>
              <a:ea typeface="黑体" panose="02010609060101010101" charset="-122"/>
              <a:cs typeface="黑体" panose="02010609060101010101" charset="-122"/>
            </a:endParaRPr>
          </a:p>
        </p:txBody>
      </p:sp>
      <p:sp>
        <p:nvSpPr>
          <p:cNvPr id="181255" name="Text Box 7"/>
          <p:cNvSpPr txBox="1"/>
          <p:nvPr/>
        </p:nvSpPr>
        <p:spPr>
          <a:xfrm>
            <a:off x="985838" y="3644900"/>
            <a:ext cx="2500312" cy="479425"/>
          </a:xfrm>
          <a:prstGeom prst="rect">
            <a:avLst/>
          </a:prstGeom>
          <a:solidFill>
            <a:srgbClr val="CCFFFF"/>
          </a:solidFill>
          <a:ln w="22225" cap="flat" cmpd="sng">
            <a:solidFill>
              <a:srgbClr val="006699"/>
            </a:solidFill>
            <a:prstDash val="solid"/>
            <a:miter/>
            <a:headEnd type="none" w="med" len="med"/>
            <a:tailEnd type="none" w="med" len="med"/>
          </a:ln>
        </p:spPr>
        <p:txBody>
          <a:bodyPr lIns="0" tIns="46800" rIns="0" bIns="46800" anchor="t">
            <a:spAutoFit/>
          </a:bodyPr>
          <a:p>
            <a:pPr algn="ctr">
              <a:buClrTx/>
            </a:pPr>
            <a:r>
              <a:rPr lang="zh-CN" altLang="en-US" dirty="0">
                <a:solidFill>
                  <a:schemeClr val="tx2"/>
                </a:solidFill>
                <a:latin typeface="黑体" panose="02010609060101010101" charset="-122"/>
                <a:ea typeface="黑体" panose="02010609060101010101" charset="-122"/>
                <a:cs typeface="黑体" panose="02010609060101010101" charset="-122"/>
              </a:rPr>
              <a:t>非终结符号集 </a:t>
            </a:r>
            <a:r>
              <a:rPr lang="en-US" altLang="zh-CN" dirty="0">
                <a:solidFill>
                  <a:schemeClr val="tx2"/>
                </a:solidFill>
                <a:latin typeface="黑体" panose="02010609060101010101" charset="-122"/>
                <a:ea typeface="黑体" panose="02010609060101010101" charset="-122"/>
                <a:cs typeface="黑体" panose="02010609060101010101" charset="-122"/>
              </a:rPr>
              <a:t>V</a:t>
            </a:r>
            <a:r>
              <a:rPr lang="en-US" altLang="zh-CN" baseline="-25000" dirty="0">
                <a:solidFill>
                  <a:schemeClr val="tx2"/>
                </a:solidFill>
                <a:latin typeface="黑体" panose="02010609060101010101" charset="-122"/>
                <a:ea typeface="黑体" panose="02010609060101010101" charset="-122"/>
                <a:cs typeface="黑体" panose="02010609060101010101" charset="-122"/>
              </a:rPr>
              <a:t>N  </a:t>
            </a:r>
            <a:endParaRPr lang="en-US" altLang="zh-CN" baseline="-25000" dirty="0">
              <a:solidFill>
                <a:schemeClr val="tx2"/>
              </a:solidFill>
              <a:latin typeface="黑体" panose="02010609060101010101" charset="-122"/>
              <a:ea typeface="黑体" panose="02010609060101010101" charset="-122"/>
              <a:cs typeface="黑体" panose="02010609060101010101" charset="-122"/>
            </a:endParaRPr>
          </a:p>
        </p:txBody>
      </p:sp>
      <p:sp>
        <p:nvSpPr>
          <p:cNvPr id="181256" name="Rectangle 8"/>
          <p:cNvSpPr/>
          <p:nvPr/>
        </p:nvSpPr>
        <p:spPr>
          <a:xfrm>
            <a:off x="3998913" y="3221038"/>
            <a:ext cx="6337300" cy="1420495"/>
          </a:xfrm>
          <a:prstGeom prst="rect">
            <a:avLst/>
          </a:prstGeom>
          <a:solidFill>
            <a:srgbClr val="CC99FF"/>
          </a:solidFill>
          <a:ln w="38100">
            <a:noFill/>
          </a:ln>
        </p:spPr>
        <p:txBody>
          <a:bodyPr lIns="0" rIns="0" anchor="t">
            <a:spAutoFit/>
          </a:bodyPr>
          <a:p>
            <a:pPr>
              <a:lnSpc>
                <a:spcPct val="120000"/>
              </a:lnSpc>
              <a:spcBef>
                <a:spcPct val="20000"/>
              </a:spcBef>
              <a:buSzPct val="55000"/>
            </a:pPr>
            <a:r>
              <a:rPr lang="zh-CN" altLang="en-US" b="0" dirty="0">
                <a:latin typeface="黑体" panose="02010609060101010101" charset="-122"/>
                <a:ea typeface="黑体" panose="02010609060101010101" charset="-122"/>
                <a:cs typeface="黑体" panose="02010609060101010101" charset="-122"/>
              </a:rPr>
              <a:t>代表</a:t>
            </a:r>
            <a:r>
              <a:rPr lang="zh-CN" altLang="en-US" dirty="0">
                <a:solidFill>
                  <a:srgbClr val="FF0000"/>
                </a:solidFill>
                <a:latin typeface="黑体" panose="02010609060101010101" charset="-122"/>
                <a:ea typeface="黑体" panose="02010609060101010101" charset="-122"/>
                <a:cs typeface="黑体" panose="02010609060101010101" charset="-122"/>
              </a:rPr>
              <a:t>语法单位</a:t>
            </a:r>
            <a:r>
              <a:rPr lang="zh-CN" altLang="en-US" b="0" dirty="0">
                <a:latin typeface="黑体" panose="02010609060101010101" charset="-122"/>
                <a:ea typeface="黑体" panose="02010609060101010101" charset="-122"/>
                <a:cs typeface="黑体" panose="02010609060101010101" charset="-122"/>
              </a:rPr>
              <a:t>，如</a:t>
            </a:r>
            <a:r>
              <a:rPr lang="en-US" altLang="zh-CN" b="0" dirty="0">
                <a:latin typeface="黑体" panose="02010609060101010101" charset="-122"/>
                <a:ea typeface="黑体" panose="02010609060101010101" charset="-122"/>
                <a:cs typeface="黑体" panose="02010609060101010101" charset="-122"/>
              </a:rPr>
              <a:t>PASCAL</a:t>
            </a:r>
            <a:r>
              <a:rPr lang="zh-CN" altLang="en-US" b="0" dirty="0">
                <a:latin typeface="黑体" panose="02010609060101010101" charset="-122"/>
                <a:ea typeface="黑体" panose="02010609060101010101" charset="-122"/>
                <a:cs typeface="黑体" panose="02010609060101010101" charset="-122"/>
              </a:rPr>
              <a:t>语</a:t>
            </a:r>
            <a:r>
              <a:rPr lang="zh-CN" altLang="en-US" b="0" dirty="0">
                <a:latin typeface="黑体" panose="02010609060101010101" charset="-122"/>
                <a:ea typeface="黑体" panose="02010609060101010101" charset="-122"/>
                <a:cs typeface="黑体" panose="02010609060101010101" charset="-122"/>
              </a:rPr>
              <a:t>言中的语句、表达式、子程序等，其中的元素一般用大写字母表示</a:t>
            </a:r>
            <a:r>
              <a:rPr lang="en-US" altLang="zh-CN" b="0" dirty="0">
                <a:latin typeface="黑体" panose="02010609060101010101" charset="-122"/>
                <a:ea typeface="黑体" panose="02010609060101010101" charset="-122"/>
                <a:cs typeface="黑体" panose="02010609060101010101" charset="-122"/>
              </a:rPr>
              <a:t>(A,B,C…)</a:t>
            </a:r>
            <a:r>
              <a:rPr lang="zh-CN" altLang="en-US" b="0" dirty="0">
                <a:latin typeface="黑体" panose="02010609060101010101" charset="-122"/>
                <a:ea typeface="黑体" panose="02010609060101010101" charset="-122"/>
                <a:cs typeface="黑体" panose="02010609060101010101" charset="-122"/>
              </a:rPr>
              <a:t>，或者用尖括号括起一个串来表示</a:t>
            </a:r>
            <a:endParaRPr lang="zh-CN" altLang="en-US" b="0" dirty="0">
              <a:latin typeface="黑体" panose="02010609060101010101" charset="-122"/>
              <a:ea typeface="黑体" panose="02010609060101010101" charset="-122"/>
              <a:cs typeface="黑体" panose="02010609060101010101" charset="-122"/>
            </a:endParaRPr>
          </a:p>
        </p:txBody>
      </p:sp>
      <p:sp>
        <p:nvSpPr>
          <p:cNvPr id="181257" name="Text Box 9"/>
          <p:cNvSpPr txBox="1"/>
          <p:nvPr/>
        </p:nvSpPr>
        <p:spPr>
          <a:xfrm>
            <a:off x="1093788" y="5397500"/>
            <a:ext cx="2305050" cy="479425"/>
          </a:xfrm>
          <a:prstGeom prst="rect">
            <a:avLst/>
          </a:prstGeom>
          <a:solidFill>
            <a:srgbClr val="CC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buClrTx/>
            </a:pPr>
            <a:r>
              <a:rPr lang="zh-CN" altLang="en-US" dirty="0">
                <a:solidFill>
                  <a:schemeClr val="tx2"/>
                </a:solidFill>
                <a:latin typeface="黑体" panose="02010609060101010101" charset="-122"/>
                <a:ea typeface="黑体" panose="02010609060101010101" charset="-122"/>
                <a:cs typeface="黑体" panose="02010609060101010101" charset="-122"/>
              </a:rPr>
              <a:t>开始符号 </a:t>
            </a:r>
            <a:r>
              <a:rPr lang="en-US" altLang="zh-CN" dirty="0">
                <a:solidFill>
                  <a:schemeClr val="tx2"/>
                </a:solidFill>
                <a:latin typeface="黑体" panose="02010609060101010101" charset="-122"/>
                <a:ea typeface="黑体" panose="02010609060101010101" charset="-122"/>
                <a:cs typeface="黑体" panose="02010609060101010101" charset="-122"/>
              </a:rPr>
              <a:t>S</a:t>
            </a:r>
            <a:endParaRPr lang="en-US" altLang="zh-CN" baseline="-25000" dirty="0">
              <a:solidFill>
                <a:schemeClr val="tx2"/>
              </a:solidFill>
              <a:latin typeface="黑体" panose="02010609060101010101" charset="-122"/>
              <a:ea typeface="黑体" panose="02010609060101010101" charset="-122"/>
              <a:cs typeface="黑体" panose="02010609060101010101" charset="-122"/>
            </a:endParaRPr>
          </a:p>
        </p:txBody>
      </p:sp>
      <p:sp>
        <p:nvSpPr>
          <p:cNvPr id="181258" name="Rectangle 10"/>
          <p:cNvSpPr/>
          <p:nvPr/>
        </p:nvSpPr>
        <p:spPr>
          <a:xfrm>
            <a:off x="3998913" y="5197475"/>
            <a:ext cx="6337300" cy="968375"/>
          </a:xfrm>
          <a:prstGeom prst="rect">
            <a:avLst/>
          </a:prstGeom>
          <a:solidFill>
            <a:srgbClr val="CC99FF"/>
          </a:solidFill>
          <a:ln w="38100">
            <a:noFill/>
          </a:ln>
        </p:spPr>
        <p:txBody>
          <a:bodyPr lIns="0" rIns="0" anchor="t">
            <a:spAutoFit/>
          </a:bodyPr>
          <a:p>
            <a:pPr>
              <a:lnSpc>
                <a:spcPct val="120000"/>
              </a:lnSpc>
              <a:spcBef>
                <a:spcPct val="20000"/>
              </a:spcBef>
              <a:buSzPct val="55000"/>
            </a:pPr>
            <a:r>
              <a:rPr lang="zh-CN" altLang="en-US" b="0" dirty="0">
                <a:latin typeface="黑体" panose="02010609060101010101" charset="-122"/>
                <a:ea typeface="黑体" panose="02010609060101010101" charset="-122"/>
                <a:cs typeface="黑体" panose="02010609060101010101" charset="-122"/>
              </a:rPr>
              <a:t>是一个</a:t>
            </a:r>
            <a:r>
              <a:rPr lang="zh-CN" altLang="en-US" b="0" dirty="0">
                <a:solidFill>
                  <a:srgbClr val="FF0000"/>
                </a:solidFill>
                <a:latin typeface="黑体" panose="02010609060101010101" charset="-122"/>
                <a:ea typeface="黑体" panose="02010609060101010101" charset="-122"/>
                <a:cs typeface="黑体" panose="02010609060101010101" charset="-122"/>
              </a:rPr>
              <a:t>特殊的非终结符号</a:t>
            </a:r>
            <a:r>
              <a:rPr lang="zh-CN" altLang="en-US" b="0" dirty="0">
                <a:latin typeface="黑体" panose="02010609060101010101" charset="-122"/>
                <a:ea typeface="黑体" panose="02010609060101010101" charset="-122"/>
                <a:cs typeface="黑体" panose="02010609060101010101" charset="-122"/>
              </a:rPr>
              <a:t>，代表最高级的语法单位，</a:t>
            </a:r>
            <a:r>
              <a:rPr lang="en-US" altLang="zh-CN" b="0" dirty="0">
                <a:latin typeface="黑体" panose="02010609060101010101" charset="-122"/>
                <a:ea typeface="黑体" panose="02010609060101010101" charset="-122"/>
                <a:cs typeface="黑体" panose="02010609060101010101" charset="-122"/>
              </a:rPr>
              <a:t>S </a:t>
            </a:r>
            <a:r>
              <a:rPr lang="zh-CN" altLang="en-US" b="0" dirty="0">
                <a:latin typeface="黑体" panose="02010609060101010101" charset="-122"/>
                <a:ea typeface="黑体" panose="02010609060101010101" charset="-122"/>
                <a:cs typeface="黑体" panose="02010609060101010101" charset="-122"/>
              </a:rPr>
              <a:t>至少要在一条产生式中作为左部出现</a:t>
            </a:r>
            <a:endParaRPr lang="zh-CN" altLang="en-US" b="0" dirty="0">
              <a:latin typeface="黑体" panose="02010609060101010101" charset="-122"/>
              <a:ea typeface="黑体" panose="02010609060101010101" charset="-122"/>
              <a:cs typeface="黑体" panose="02010609060101010101" charset="-122"/>
            </a:endParaRPr>
          </a:p>
        </p:txBody>
      </p:sp>
      <p:sp>
        <p:nvSpPr>
          <p:cNvPr id="181259" name="Text Box 11"/>
          <p:cNvSpPr txBox="1"/>
          <p:nvPr/>
        </p:nvSpPr>
        <p:spPr>
          <a:xfrm>
            <a:off x="949325" y="2827338"/>
            <a:ext cx="2495550" cy="457200"/>
          </a:xfrm>
          <a:prstGeom prst="rect">
            <a:avLst/>
          </a:prstGeom>
          <a:noFill/>
          <a:ln w="38100">
            <a:noFill/>
          </a:ln>
        </p:spPr>
        <p:txBody>
          <a:bodyPr wrap="none" anchor="t">
            <a:spAutoFit/>
          </a:bodyPr>
          <a:p>
            <a:pPr marL="342900" indent="-342900" algn="ctr"/>
            <a:r>
              <a:rPr lang="zh-CN" altLang="en-US" dirty="0">
                <a:solidFill>
                  <a:srgbClr val="FF0000"/>
                </a:solidFill>
                <a:latin typeface="黑体" panose="02010609060101010101" charset="-122"/>
                <a:ea typeface="黑体" panose="02010609060101010101" charset="-122"/>
                <a:cs typeface="黑体" panose="02010609060101010101" charset="-122"/>
              </a:rPr>
              <a:t>注意：</a:t>
            </a:r>
            <a:r>
              <a:rPr lang="en-US" altLang="zh-CN" dirty="0">
                <a:solidFill>
                  <a:srgbClr val="FF0000"/>
                </a:solidFill>
                <a:latin typeface="黑体" panose="02010609060101010101" charset="-122"/>
                <a:ea typeface="黑体" panose="02010609060101010101" charset="-122"/>
                <a:cs typeface="黑体" panose="02010609060101010101" charset="-122"/>
              </a:rPr>
              <a:t>V</a:t>
            </a:r>
            <a:r>
              <a:rPr lang="en-US" altLang="zh-CN" baseline="-25000" dirty="0">
                <a:solidFill>
                  <a:srgbClr val="FF0000"/>
                </a:solidFill>
                <a:latin typeface="黑体" panose="02010609060101010101" charset="-122"/>
                <a:ea typeface="黑体" panose="02010609060101010101" charset="-122"/>
                <a:cs typeface="黑体" panose="02010609060101010101" charset="-122"/>
              </a:rPr>
              <a:t>T</a:t>
            </a:r>
            <a:r>
              <a:rPr lang="en-US" altLang="zh-CN" dirty="0">
                <a:solidFill>
                  <a:srgbClr val="FF0000"/>
                </a:solidFill>
                <a:latin typeface="黑体" panose="02010609060101010101" charset="-122"/>
                <a:ea typeface="黑体" panose="02010609060101010101" charset="-122"/>
                <a:cs typeface="黑体" panose="02010609060101010101" charset="-122"/>
              </a:rPr>
              <a:t>∩V</a:t>
            </a:r>
            <a:r>
              <a:rPr lang="en-US" altLang="zh-CN" baseline="-25000" dirty="0">
                <a:solidFill>
                  <a:srgbClr val="FF0000"/>
                </a:solidFill>
                <a:latin typeface="黑体" panose="02010609060101010101" charset="-122"/>
                <a:ea typeface="黑体" panose="02010609060101010101" charset="-122"/>
                <a:cs typeface="黑体" panose="02010609060101010101" charset="-122"/>
              </a:rPr>
              <a:t>N</a:t>
            </a:r>
            <a:r>
              <a:rPr lang="en-US" altLang="zh-CN" dirty="0">
                <a:solidFill>
                  <a:srgbClr val="FF0000"/>
                </a:solidFill>
                <a:latin typeface="黑体" panose="02010609060101010101" charset="-122"/>
                <a:ea typeface="黑体" panose="02010609060101010101" charset="-122"/>
                <a:cs typeface="黑体" panose="02010609060101010101" charset="-122"/>
              </a:rPr>
              <a:t>=∅</a:t>
            </a:r>
            <a:endParaRPr lang="zh-CN" altLang="en-US" dirty="0">
              <a:solidFill>
                <a:srgbClr val="FF0000"/>
              </a:solidFill>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1251">
                                            <p:txEl>
                                              <p:charRg st="0" end="8"/>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81252"/>
                                        </p:tgtEl>
                                        <p:attrNameLst>
                                          <p:attrName>style.visibility</p:attrName>
                                        </p:attrNameLst>
                                      </p:cBhvr>
                                      <p:to>
                                        <p:strVal val="visible"/>
                                      </p:to>
                                    </p:set>
                                    <p:anim calcmode="lin" valueType="num">
                                      <p:cBhvr additive="base">
                                        <p:cTn id="10" dur="500" fill="hold"/>
                                        <p:tgtEl>
                                          <p:spTgt spid="181252"/>
                                        </p:tgtEl>
                                        <p:attrNameLst>
                                          <p:attrName>ppt_x</p:attrName>
                                        </p:attrNameLst>
                                      </p:cBhvr>
                                      <p:tavLst>
                                        <p:tav tm="0">
                                          <p:val>
                                            <p:strVal val="0-#ppt_w/2"/>
                                          </p:val>
                                        </p:tav>
                                        <p:tav tm="100000">
                                          <p:val>
                                            <p:strVal val="#ppt_x"/>
                                          </p:val>
                                        </p:tav>
                                      </p:tavLst>
                                    </p:anim>
                                    <p:anim calcmode="lin" valueType="num">
                                      <p:cBhvr additive="base">
                                        <p:cTn id="11" dur="500" fill="hold"/>
                                        <p:tgtEl>
                                          <p:spTgt spid="181252"/>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12" presetClass="entr" presetSubtype="2" fill="hold" grpId="0" nodeType="afterEffect">
                                  <p:stCondLst>
                                    <p:cond delay="0"/>
                                  </p:stCondLst>
                                  <p:childTnLst>
                                    <p:set>
                                      <p:cBhvr>
                                        <p:cTn id="14" dur="1" fill="hold">
                                          <p:stCondLst>
                                            <p:cond delay="0"/>
                                          </p:stCondLst>
                                        </p:cTn>
                                        <p:tgtEl>
                                          <p:spTgt spid="181254"/>
                                        </p:tgtEl>
                                        <p:attrNameLst>
                                          <p:attrName>style.visibility</p:attrName>
                                        </p:attrNameLst>
                                      </p:cBhvr>
                                      <p:to>
                                        <p:strVal val="visible"/>
                                      </p:to>
                                    </p:set>
                                    <p:animEffect transition="in" filter="slide(fromRight)">
                                      <p:cBhvr>
                                        <p:cTn id="15" dur="500"/>
                                        <p:tgtEl>
                                          <p:spTgt spid="18125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81255"/>
                                        </p:tgtEl>
                                        <p:attrNameLst>
                                          <p:attrName>style.visibility</p:attrName>
                                        </p:attrNameLst>
                                      </p:cBhvr>
                                      <p:to>
                                        <p:strVal val="visible"/>
                                      </p:to>
                                    </p:set>
                                    <p:anim calcmode="lin" valueType="num">
                                      <p:cBhvr additive="base">
                                        <p:cTn id="20" dur="500" fill="hold"/>
                                        <p:tgtEl>
                                          <p:spTgt spid="181255"/>
                                        </p:tgtEl>
                                        <p:attrNameLst>
                                          <p:attrName>ppt_x</p:attrName>
                                        </p:attrNameLst>
                                      </p:cBhvr>
                                      <p:tavLst>
                                        <p:tav tm="0">
                                          <p:val>
                                            <p:strVal val="0-#ppt_w/2"/>
                                          </p:val>
                                        </p:tav>
                                        <p:tav tm="100000">
                                          <p:val>
                                            <p:strVal val="#ppt_x"/>
                                          </p:val>
                                        </p:tav>
                                      </p:tavLst>
                                    </p:anim>
                                    <p:anim calcmode="lin" valueType="num">
                                      <p:cBhvr additive="base">
                                        <p:cTn id="21" dur="500" fill="hold"/>
                                        <p:tgtEl>
                                          <p:spTgt spid="181255"/>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2" presetClass="entr" presetSubtype="2" fill="hold" grpId="0" nodeType="afterEffect">
                                  <p:stCondLst>
                                    <p:cond delay="0"/>
                                  </p:stCondLst>
                                  <p:childTnLst>
                                    <p:set>
                                      <p:cBhvr>
                                        <p:cTn id="24" dur="1" fill="hold">
                                          <p:stCondLst>
                                            <p:cond delay="0"/>
                                          </p:stCondLst>
                                        </p:cTn>
                                        <p:tgtEl>
                                          <p:spTgt spid="181256"/>
                                        </p:tgtEl>
                                        <p:attrNameLst>
                                          <p:attrName>style.visibility</p:attrName>
                                        </p:attrNameLst>
                                      </p:cBhvr>
                                      <p:to>
                                        <p:strVal val="visible"/>
                                      </p:to>
                                    </p:set>
                                    <p:animEffect transition="in" filter="slide(fromRight)">
                                      <p:cBhvr>
                                        <p:cTn id="25" dur="500"/>
                                        <p:tgtEl>
                                          <p:spTgt spid="18125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81259"/>
                                        </p:tgtEl>
                                        <p:attrNameLst>
                                          <p:attrName>style.visibility</p:attrName>
                                        </p:attrNameLst>
                                      </p:cBhvr>
                                      <p:to>
                                        <p:strVal val="visible"/>
                                      </p:to>
                                    </p:set>
                                    <p:animEffect transition="in" filter="wipe(down)">
                                      <p:cBhvr>
                                        <p:cTn id="30" dur="500"/>
                                        <p:tgtEl>
                                          <p:spTgt spid="18125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81257"/>
                                        </p:tgtEl>
                                        <p:attrNameLst>
                                          <p:attrName>style.visibility</p:attrName>
                                        </p:attrNameLst>
                                      </p:cBhvr>
                                      <p:to>
                                        <p:strVal val="visible"/>
                                      </p:to>
                                    </p:set>
                                    <p:anim calcmode="lin" valueType="num">
                                      <p:cBhvr additive="base">
                                        <p:cTn id="35" dur="500" fill="hold"/>
                                        <p:tgtEl>
                                          <p:spTgt spid="181257"/>
                                        </p:tgtEl>
                                        <p:attrNameLst>
                                          <p:attrName>ppt_x</p:attrName>
                                        </p:attrNameLst>
                                      </p:cBhvr>
                                      <p:tavLst>
                                        <p:tav tm="0">
                                          <p:val>
                                            <p:strVal val="0-#ppt_w/2"/>
                                          </p:val>
                                        </p:tav>
                                        <p:tav tm="100000">
                                          <p:val>
                                            <p:strVal val="#ppt_x"/>
                                          </p:val>
                                        </p:tav>
                                      </p:tavLst>
                                    </p:anim>
                                    <p:anim calcmode="lin" valueType="num">
                                      <p:cBhvr additive="base">
                                        <p:cTn id="36" dur="500" fill="hold"/>
                                        <p:tgtEl>
                                          <p:spTgt spid="181257"/>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2" presetClass="entr" presetSubtype="2" fill="hold" grpId="0" nodeType="afterEffect">
                                  <p:stCondLst>
                                    <p:cond delay="0"/>
                                  </p:stCondLst>
                                  <p:childTnLst>
                                    <p:set>
                                      <p:cBhvr>
                                        <p:cTn id="39" dur="1" fill="hold">
                                          <p:stCondLst>
                                            <p:cond delay="0"/>
                                          </p:stCondLst>
                                        </p:cTn>
                                        <p:tgtEl>
                                          <p:spTgt spid="181258"/>
                                        </p:tgtEl>
                                        <p:attrNameLst>
                                          <p:attrName>style.visibility</p:attrName>
                                        </p:attrNameLst>
                                      </p:cBhvr>
                                      <p:to>
                                        <p:strVal val="visible"/>
                                      </p:to>
                                    </p:set>
                                    <p:animEffect transition="in" filter="slide(fromRight)">
                                      <p:cBhvr>
                                        <p:cTn id="40" dur="500"/>
                                        <p:tgtEl>
                                          <p:spTgt spid="181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P spid="181252" grpId="0" bldLvl="0" animBg="1"/>
      <p:bldP spid="181254" grpId="0" bldLvl="0" animBg="1"/>
      <p:bldP spid="181255" grpId="0" bldLvl="0" animBg="1"/>
      <p:bldP spid="181256" grpId="0" bldLvl="0" animBg="1"/>
      <p:bldP spid="181257" grpId="0" bldLvl="0" animBg="1"/>
      <p:bldP spid="181258" grpId="0" bldLvl="0" animBg="1"/>
      <p:bldP spid="1812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182275" name="Rectangle 3"/>
          <p:cNvSpPr>
            <a:spLocks noGrp="1"/>
          </p:cNvSpPr>
          <p:nvPr>
            <p:ph idx="1"/>
          </p:nvPr>
        </p:nvSpPr>
        <p:spPr>
          <a:xfrm>
            <a:off x="990600" y="1076325"/>
            <a:ext cx="8229600" cy="696913"/>
          </a:xfrm>
        </p:spPr>
        <p:txBody>
          <a:bodyPr vert="horz" wrap="square" lIns="91440" tIns="45720" rIns="91440" bIns="45720" anchor="t"/>
          <a:p>
            <a:pPr eaLnBrk="1" hangingPunct="1"/>
            <a:r>
              <a:rPr lang="zh-CN" altLang="en-US" dirty="0"/>
              <a:t>文法的形式定义</a:t>
            </a:r>
            <a:endParaRPr lang="zh-CN" altLang="en-US" dirty="0"/>
          </a:p>
        </p:txBody>
      </p:sp>
      <p:sp>
        <p:nvSpPr>
          <p:cNvPr id="182276" name="Text Box 4"/>
          <p:cNvSpPr txBox="1"/>
          <p:nvPr/>
        </p:nvSpPr>
        <p:spPr>
          <a:xfrm>
            <a:off x="857250" y="1870075"/>
            <a:ext cx="2447925" cy="479425"/>
          </a:xfrm>
          <a:prstGeom prst="rect">
            <a:avLst/>
          </a:prstGeom>
          <a:solidFill>
            <a:srgbClr val="CC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buClrTx/>
            </a:pPr>
            <a:r>
              <a:rPr lang="zh-CN" altLang="en-US" dirty="0">
                <a:solidFill>
                  <a:schemeClr val="tx2"/>
                </a:solidFill>
                <a:latin typeface="华文新魏" panose="02010800040101010101" pitchFamily="2" charset="-122"/>
              </a:rPr>
              <a:t>产生式集合 </a:t>
            </a:r>
            <a:r>
              <a:rPr lang="en-US" altLang="zh-CN" dirty="0">
                <a:solidFill>
                  <a:schemeClr val="tx2"/>
                </a:solidFill>
                <a:latin typeface="华文新魏" panose="02010800040101010101" pitchFamily="2" charset="-122"/>
              </a:rPr>
              <a:t>P</a:t>
            </a:r>
            <a:endParaRPr lang="en-US" altLang="zh-CN" baseline="-25000" dirty="0">
              <a:solidFill>
                <a:schemeClr val="tx2"/>
              </a:solidFill>
              <a:latin typeface="华文新魏" panose="02010800040101010101" pitchFamily="2" charset="-122"/>
            </a:endParaRPr>
          </a:p>
        </p:txBody>
      </p:sp>
      <p:sp>
        <p:nvSpPr>
          <p:cNvPr id="182277" name="Text Box 5"/>
          <p:cNvSpPr txBox="1">
            <a:spLocks noChangeArrowheads="1"/>
          </p:cNvSpPr>
          <p:nvPr/>
        </p:nvSpPr>
        <p:spPr bwMode="auto">
          <a:xfrm>
            <a:off x="928688" y="2636838"/>
            <a:ext cx="8569325"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252000" rIns="0">
            <a:spAutoFit/>
          </a:bodyPr>
          <a:lstStyle>
            <a:lvl1pPr marL="180975" indent="-180975" algn="ctr">
              <a:defRPr sz="2400" b="1">
                <a:solidFill>
                  <a:schemeClr val="tx1"/>
                </a:solidFill>
                <a:latin typeface="华文新魏" panose="02010800040101010101" pitchFamily="2" charset="-122"/>
                <a:ea typeface="华文新魏" panose="02010800040101010101" pitchFamily="2" charset="-122"/>
              </a:defRPr>
            </a:lvl1pPr>
            <a:lvl2pPr marL="627380" indent="-182880" algn="ctr">
              <a:defRPr sz="2400" b="1">
                <a:solidFill>
                  <a:schemeClr val="tx1"/>
                </a:solidFill>
                <a:latin typeface="华文新魏" panose="02010800040101010101" pitchFamily="2" charset="-122"/>
                <a:ea typeface="华文新魏" panose="02010800040101010101" pitchFamily="2" charset="-122"/>
              </a:defRPr>
            </a:lvl2pPr>
            <a:lvl3pPr algn="ctr">
              <a:defRPr sz="2400" b="1">
                <a:solidFill>
                  <a:schemeClr val="tx1"/>
                </a:solidFill>
                <a:latin typeface="华文新魏" panose="02010800040101010101" pitchFamily="2" charset="-122"/>
                <a:ea typeface="华文新魏" panose="02010800040101010101" pitchFamily="2" charset="-122"/>
              </a:defRPr>
            </a:lvl3pPr>
            <a:lvl4pPr algn="ctr">
              <a:defRPr sz="2400" b="1">
                <a:solidFill>
                  <a:schemeClr val="tx1"/>
                </a:solidFill>
                <a:latin typeface="华文新魏" panose="02010800040101010101" pitchFamily="2" charset="-122"/>
                <a:ea typeface="华文新魏" panose="02010800040101010101" pitchFamily="2" charset="-122"/>
              </a:defRPr>
            </a:lvl4pPr>
            <a:lvl5pPr algn="ctr">
              <a:defRPr sz="2400" b="1">
                <a:solidFill>
                  <a:schemeClr val="tx1"/>
                </a:solidFill>
                <a:latin typeface="华文新魏" panose="02010800040101010101" pitchFamily="2" charset="-122"/>
                <a:ea typeface="华文新魏" panose="02010800040101010101" pitchFamily="2" charset="-122"/>
              </a:defRPr>
            </a:lvl5pPr>
            <a:lvl6pPr algn="ctr" fontAlgn="base">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algn="ctr" fontAlgn="base">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algn="ctr" fontAlgn="base">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algn="ctr" fontAlgn="base">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marL="342900" marR="0" lvl="0" indent="-342900" algn="l" defTabSz="914400" rtl="0" eaLnBrk="1" fontAlgn="base" latinLnBrk="0" hangingPunct="1">
              <a:lnSpc>
                <a:spcPct val="125000"/>
              </a:lnSpc>
              <a:spcBef>
                <a:spcPct val="30000"/>
              </a:spcBef>
              <a:spcAft>
                <a:spcPct val="0"/>
              </a:spcAft>
              <a:buClr>
                <a:schemeClr val="hlink"/>
              </a:buClr>
              <a:buSzTx/>
              <a:buFont typeface="Wingdings" panose="05000000000000000000" pitchFamily="2" charset="2"/>
              <a:buChar char="ü"/>
              <a:defRPr/>
            </a:pP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产生式（重写规则、生成式），是形如</a:t>
            </a:r>
            <a:r>
              <a:rPr kumimoji="0" lang="en-US" altLang="zh-CN" sz="2400" b="1" i="0" u="none" strike="noStrike" kern="120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cs typeface="+mn-cs"/>
              </a:rPr>
              <a:t>α→β</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或</a:t>
            </a:r>
            <a:r>
              <a:rPr kumimoji="0" lang="en-US" altLang="zh-CN" sz="2400" b="1" i="0" u="none" strike="noStrike" kern="120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cs typeface="+mn-cs"/>
              </a:rPr>
              <a:t>α∷=β</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的（</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α</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β</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）有序对，且</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α∈V</a:t>
            </a:r>
            <a:r>
              <a:rPr kumimoji="0" lang="en-US" altLang="zh-CN" sz="2400" b="1" i="0" u="none" strike="noStrike" kern="1200" cap="none" spc="0" normalizeH="0" baseline="3000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β∈V</a:t>
            </a:r>
            <a:r>
              <a:rPr kumimoji="0" lang="en-US" altLang="zh-CN" sz="2400" b="1" i="0" u="none" strike="noStrike" kern="1200" cap="none" spc="0" normalizeH="0" baseline="30000" noProof="0" dirty="0" smtClean="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，其中 </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V=</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V</a:t>
            </a:r>
            <a:r>
              <a:rPr kumimoji="0" lang="en-US" altLang="zh-CN" sz="2400" b="1" i="0" u="none" strike="noStrike" kern="1200" cap="none" spc="0" normalizeH="0" baseline="-2500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∪V</a:t>
            </a:r>
            <a:r>
              <a:rPr kumimoji="0" lang="en-US" altLang="zh-CN" sz="2400" b="1" i="0" u="none" strike="noStrike" kern="1200" cap="none" spc="0" normalizeH="0" baseline="-2500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N</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87400" marR="0" lvl="1" indent="-342900" algn="l" defTabSz="914400" rtl="0" eaLnBrk="1" fontAlgn="base" latinLnBrk="0" hangingPunct="1">
              <a:lnSpc>
                <a:spcPct val="125000"/>
              </a:lnSpc>
              <a:spcBef>
                <a:spcPct val="30000"/>
              </a:spcBef>
              <a:spcAft>
                <a:spcPct val="0"/>
              </a:spcAft>
              <a:buClr>
                <a:schemeClr val="hlink"/>
              </a:buClr>
              <a:buSzTx/>
              <a:buFont typeface="Wingdings" panose="05000000000000000000" pitchFamily="2" charset="2"/>
              <a:buChar char="ü"/>
              <a:defRPr/>
            </a:pP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α</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称为产生式的</a:t>
            </a:r>
            <a:r>
              <a:rPr kumimoji="0" lang="zh-CN" altLang="en-US" sz="2400" b="1" i="0" u="none" strike="noStrike" kern="120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cs typeface="+mn-cs"/>
              </a:rPr>
              <a:t>左部</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，不能为空</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ε</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，且至少有一个</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V</a:t>
            </a:r>
            <a:r>
              <a:rPr kumimoji="0" lang="en-US" altLang="zh-CN" sz="2400" b="1" i="0" u="none" strike="noStrike" kern="1200" cap="none" spc="0" normalizeH="0" baseline="-2500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N</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中的元素出现</a:t>
            </a:r>
            <a:endPar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87400" marR="0" lvl="1" indent="-342900" algn="l" defTabSz="914400" rtl="0" eaLnBrk="1" fontAlgn="base" latinLnBrk="0" hangingPunct="1">
              <a:lnSpc>
                <a:spcPct val="125000"/>
              </a:lnSpc>
              <a:spcBef>
                <a:spcPct val="30000"/>
              </a:spcBef>
              <a:spcAft>
                <a:spcPct val="0"/>
              </a:spcAft>
              <a:buClr>
                <a:schemeClr val="hlink"/>
              </a:buClr>
              <a:buSzTx/>
              <a:buFont typeface="Wingdings" panose="05000000000000000000" pitchFamily="2" charset="2"/>
              <a:buChar char="ü"/>
              <a:defRPr/>
            </a:pP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β</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称为产生式的</a:t>
            </a:r>
            <a:r>
              <a:rPr kumimoji="0" lang="zh-CN" altLang="en-US" sz="2400" b="1" i="0" u="none" strike="noStrike" kern="120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cs typeface="+mn-cs"/>
              </a:rPr>
              <a:t>右部</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，可以为空</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ε</a:t>
            </a:r>
            <a:endPar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627380" marR="0" lvl="1" indent="-182880" algn="l" defTabSz="914400" rtl="0" eaLnBrk="1" fontAlgn="base" latinLnBrk="0" hangingPunct="1">
              <a:lnSpc>
                <a:spcPct val="125000"/>
              </a:lnSpc>
              <a:spcBef>
                <a:spcPct val="3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        （如：</a:t>
            </a:r>
            <a:r>
              <a:rPr kumimoji="0" lang="en-US" altLang="zh-CN"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A → ε </a:t>
            </a:r>
            <a:r>
              <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400" b="1" i="0" u="none" strike="noStrike" kern="120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82278" name="AutoShape 6"/>
          <p:cNvSpPr/>
          <p:nvPr/>
        </p:nvSpPr>
        <p:spPr>
          <a:xfrm>
            <a:off x="5033963" y="1557338"/>
            <a:ext cx="4429125" cy="647700"/>
          </a:xfrm>
          <a:prstGeom prst="wedgeRoundRectCallout">
            <a:avLst>
              <a:gd name="adj1" fmla="val -11519"/>
              <a:gd name="adj2" fmla="val 143384"/>
              <a:gd name="adj3" fmla="val 16667"/>
            </a:avLst>
          </a:prstGeom>
          <a:solidFill>
            <a:srgbClr val="DDDDDD"/>
          </a:solidFill>
          <a:ln w="38100" cap="flat" cmpd="sng">
            <a:solidFill>
              <a:srgbClr val="99CCFF"/>
            </a:solidFill>
            <a:prstDash val="solid"/>
            <a:miter/>
            <a:headEnd type="none" w="med" len="med"/>
            <a:tailEnd type="none" w="med" len="med"/>
          </a:ln>
        </p:spPr>
        <p:txBody>
          <a:bodyPr anchor="ctr"/>
          <a:p>
            <a:pPr marL="342900" indent="-342900" algn="ctr"/>
            <a:r>
              <a:rPr lang="zh-CN" altLang="en-US" dirty="0">
                <a:solidFill>
                  <a:srgbClr val="CC00CC"/>
                </a:solidFill>
                <a:latin typeface="黑体" panose="02010609060101010101" charset="-122"/>
                <a:ea typeface="黑体" panose="02010609060101010101" charset="-122"/>
                <a:cs typeface="黑体" panose="02010609060101010101" charset="-122"/>
              </a:rPr>
              <a:t>读作“</a:t>
            </a:r>
            <a:r>
              <a:rPr lang="en-US" altLang="zh-CN" dirty="0">
                <a:solidFill>
                  <a:srgbClr val="CC00CC"/>
                </a:solidFill>
                <a:latin typeface="黑体" panose="02010609060101010101" charset="-122"/>
                <a:ea typeface="黑体" panose="02010609060101010101" charset="-122"/>
                <a:cs typeface="黑体" panose="02010609060101010101" charset="-122"/>
              </a:rPr>
              <a:t>α</a:t>
            </a:r>
            <a:r>
              <a:rPr lang="zh-CN" altLang="en-US" dirty="0">
                <a:solidFill>
                  <a:srgbClr val="CC00CC"/>
                </a:solidFill>
                <a:latin typeface="黑体" panose="02010609060101010101" charset="-122"/>
                <a:ea typeface="黑体" panose="02010609060101010101" charset="-122"/>
                <a:cs typeface="黑体" panose="02010609060101010101" charset="-122"/>
              </a:rPr>
              <a:t>产生，或者定义为</a:t>
            </a:r>
            <a:r>
              <a:rPr lang="en-US" altLang="zh-CN" dirty="0">
                <a:solidFill>
                  <a:srgbClr val="CC00CC"/>
                </a:solidFill>
                <a:latin typeface="黑体" panose="02010609060101010101" charset="-122"/>
                <a:ea typeface="黑体" panose="02010609060101010101" charset="-122"/>
                <a:cs typeface="黑体" panose="02010609060101010101" charset="-122"/>
              </a:rPr>
              <a:t>β”</a:t>
            </a:r>
            <a:endParaRPr lang="en-US" altLang="zh-CN" dirty="0">
              <a:solidFill>
                <a:srgbClr val="CC00CC"/>
              </a:solidFill>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2275">
                                            <p:txEl>
                                              <p:charRg st="0" end="8"/>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82276"/>
                                        </p:tgtEl>
                                        <p:attrNameLst>
                                          <p:attrName>style.visibility</p:attrName>
                                        </p:attrNameLst>
                                      </p:cBhvr>
                                      <p:to>
                                        <p:strVal val="visible"/>
                                      </p:to>
                                    </p:set>
                                    <p:anim calcmode="lin" valueType="num">
                                      <p:cBhvr additive="base">
                                        <p:cTn id="10" dur="500" fill="hold"/>
                                        <p:tgtEl>
                                          <p:spTgt spid="182276"/>
                                        </p:tgtEl>
                                        <p:attrNameLst>
                                          <p:attrName>ppt_x</p:attrName>
                                        </p:attrNameLst>
                                      </p:cBhvr>
                                      <p:tavLst>
                                        <p:tav tm="0">
                                          <p:val>
                                            <p:strVal val="0-#ppt_w/2"/>
                                          </p:val>
                                        </p:tav>
                                        <p:tav tm="100000">
                                          <p:val>
                                            <p:strVal val="#ppt_x"/>
                                          </p:val>
                                        </p:tav>
                                      </p:tavLst>
                                    </p:anim>
                                    <p:anim calcmode="lin" valueType="num">
                                      <p:cBhvr additive="base">
                                        <p:cTn id="11" dur="500" fill="hold"/>
                                        <p:tgtEl>
                                          <p:spTgt spid="182276"/>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82277">
                                            <p:txEl>
                                              <p:charRg st="0" end="59"/>
                                            </p:txEl>
                                          </p:spTgt>
                                        </p:tgtEl>
                                        <p:attrNameLst>
                                          <p:attrName>style.visibility</p:attrName>
                                        </p:attrNameLst>
                                      </p:cBhvr>
                                      <p:to>
                                        <p:strVal val="visible"/>
                                      </p:to>
                                    </p:set>
                                    <p:animEffect transition="in" filter="blinds(horizontal)">
                                      <p:cBhvr>
                                        <p:cTn id="16" dur="500"/>
                                        <p:tgtEl>
                                          <p:spTgt spid="182277">
                                            <p:txEl>
                                              <p:charRg st="0" end="59"/>
                                            </p:txEl>
                                          </p:spTgt>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82278"/>
                                        </p:tgtEl>
                                        <p:attrNameLst>
                                          <p:attrName>style.visibility</p:attrName>
                                        </p:attrNameLst>
                                      </p:cBhvr>
                                      <p:to>
                                        <p:strVal val="visible"/>
                                      </p:to>
                                    </p:set>
                                    <p:animEffect transition="in" filter="slide(fromBottom)">
                                      <p:cBhvr>
                                        <p:cTn id="20" dur="500"/>
                                        <p:tgtEl>
                                          <p:spTgt spid="18227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82277">
                                            <p:txEl>
                                              <p:charRg st="59" end="90"/>
                                            </p:txEl>
                                          </p:spTgt>
                                        </p:tgtEl>
                                        <p:attrNameLst>
                                          <p:attrName>style.visibility</p:attrName>
                                        </p:attrNameLst>
                                      </p:cBhvr>
                                      <p:to>
                                        <p:strVal val="visible"/>
                                      </p:to>
                                    </p:set>
                                    <p:animEffect transition="in" filter="blinds(horizontal)">
                                      <p:cBhvr>
                                        <p:cTn id="25" dur="500"/>
                                        <p:tgtEl>
                                          <p:spTgt spid="182277">
                                            <p:txEl>
                                              <p:charRg st="59" end="9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2277">
                                            <p:txEl>
                                              <p:charRg st="90" end="106"/>
                                            </p:txEl>
                                          </p:spTgt>
                                        </p:tgtEl>
                                        <p:attrNameLst>
                                          <p:attrName>style.visibility</p:attrName>
                                        </p:attrNameLst>
                                      </p:cBhvr>
                                      <p:to>
                                        <p:strVal val="visible"/>
                                      </p:to>
                                    </p:set>
                                    <p:animEffect transition="in" filter="blinds(horizontal)">
                                      <p:cBhvr>
                                        <p:cTn id="30" dur="500"/>
                                        <p:tgtEl>
                                          <p:spTgt spid="182277">
                                            <p:txEl>
                                              <p:charRg st="90" end="10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82277">
                                            <p:txEl>
                                              <p:charRg st="106" end="125"/>
                                            </p:txEl>
                                          </p:spTgt>
                                        </p:tgtEl>
                                        <p:attrNameLst>
                                          <p:attrName>style.visibility</p:attrName>
                                        </p:attrNameLst>
                                      </p:cBhvr>
                                      <p:to>
                                        <p:strVal val="visible"/>
                                      </p:to>
                                    </p:set>
                                    <p:animEffect transition="in" filter="blinds(horizontal)">
                                      <p:cBhvr>
                                        <p:cTn id="35" dur="500"/>
                                        <p:tgtEl>
                                          <p:spTgt spid="182277">
                                            <p:txEl>
                                              <p:charRg st="106"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P spid="182276" grpId="0" bldLvl="0" animBg="1"/>
      <p:bldP spid="182277" grpId="0" uiExpand="1" build="allAtOnce"/>
      <p:bldP spid="18227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183299" name="Rectangle 3"/>
          <p:cNvSpPr>
            <a:spLocks noGrp="1"/>
          </p:cNvSpPr>
          <p:nvPr>
            <p:ph idx="1"/>
          </p:nvPr>
        </p:nvSpPr>
        <p:spPr>
          <a:xfrm>
            <a:off x="406400" y="1066800"/>
            <a:ext cx="11379200" cy="4978400"/>
          </a:xfrm>
        </p:spPr>
        <p:txBody>
          <a:bodyPr vert="horz" wrap="square" lIns="91440" tIns="45720" rIns="91440" bIns="45720" anchor="t"/>
          <a:p>
            <a:pPr eaLnBrk="1" hangingPunct="1">
              <a:lnSpc>
                <a:spcPct val="110000"/>
              </a:lnSpc>
            </a:pPr>
            <a:r>
              <a:rPr lang="zh-CN" altLang="en-US" dirty="0"/>
              <a:t>例</a:t>
            </a:r>
            <a:r>
              <a:rPr lang="en-US" altLang="zh-CN" dirty="0"/>
              <a:t>1</a:t>
            </a:r>
            <a:r>
              <a:rPr lang="zh-CN" altLang="en-US" dirty="0"/>
              <a:t>：文法 </a:t>
            </a:r>
            <a:r>
              <a:rPr lang="en-US" altLang="zh-CN" dirty="0">
                <a:latin typeface="Times New Roman" panose="02020603050405020304" charset="0"/>
                <a:ea typeface="Arial Unicode MS" panose="020B0604020202020204" charset="-122"/>
              </a:rPr>
              <a:t>G</a:t>
            </a:r>
            <a:r>
              <a:rPr lang="en-US" altLang="zh-CN" dirty="0"/>
              <a:t> = </a:t>
            </a:r>
            <a:r>
              <a:rPr lang="zh-CN" altLang="en-US" dirty="0"/>
              <a:t>（</a:t>
            </a:r>
            <a:r>
              <a:rPr lang="en-US" altLang="zh-CN" dirty="0"/>
              <a:t>V</a:t>
            </a:r>
            <a:r>
              <a:rPr lang="en-US" altLang="zh-CN" baseline="-25000" dirty="0"/>
              <a:t>T</a:t>
            </a:r>
            <a:r>
              <a:rPr lang="zh-CN" altLang="en-US" dirty="0"/>
              <a:t>，</a:t>
            </a:r>
            <a:r>
              <a:rPr lang="en-US" altLang="zh-CN" dirty="0"/>
              <a:t>V</a:t>
            </a:r>
            <a:r>
              <a:rPr lang="en-US" altLang="zh-CN" baseline="-25000" dirty="0"/>
              <a:t>N</a:t>
            </a:r>
            <a:r>
              <a:rPr lang="zh-CN" altLang="en-US" dirty="0"/>
              <a:t>，</a:t>
            </a:r>
            <a:r>
              <a:rPr lang="en-US" altLang="zh-CN" dirty="0"/>
              <a:t>S</a:t>
            </a:r>
            <a:r>
              <a:rPr lang="zh-CN" altLang="en-US" dirty="0"/>
              <a:t>，</a:t>
            </a:r>
            <a:r>
              <a:rPr lang="en-US" altLang="zh-CN" dirty="0"/>
              <a:t>P</a:t>
            </a:r>
            <a:r>
              <a:rPr lang="zh-CN" altLang="en-US" dirty="0"/>
              <a:t>）</a:t>
            </a:r>
            <a:endParaRPr lang="zh-CN" altLang="en-US" dirty="0"/>
          </a:p>
          <a:p>
            <a:pPr eaLnBrk="1" hangingPunct="1">
              <a:lnSpc>
                <a:spcPct val="110000"/>
              </a:lnSpc>
              <a:buNone/>
            </a:pPr>
            <a:r>
              <a:rPr lang="zh-CN" altLang="en-US" dirty="0"/>
              <a:t>		       </a:t>
            </a:r>
            <a:r>
              <a:rPr lang="en-US" altLang="zh-CN" dirty="0"/>
              <a:t>V</a:t>
            </a:r>
            <a:r>
              <a:rPr lang="en-US" altLang="zh-CN" baseline="-25000" dirty="0"/>
              <a:t>N</a:t>
            </a:r>
            <a:r>
              <a:rPr lang="en-US" altLang="zh-CN" dirty="0"/>
              <a:t> = { S }</a:t>
            </a:r>
            <a:endParaRPr lang="en-US" altLang="zh-CN" dirty="0"/>
          </a:p>
          <a:p>
            <a:pPr eaLnBrk="1" hangingPunct="1">
              <a:lnSpc>
                <a:spcPct val="110000"/>
              </a:lnSpc>
              <a:buNone/>
            </a:pPr>
            <a:r>
              <a:rPr lang="en-US" altLang="zh-CN" dirty="0"/>
              <a:t>                 V</a:t>
            </a:r>
            <a:r>
              <a:rPr lang="en-US" altLang="zh-CN" baseline="-25000" dirty="0"/>
              <a:t>T</a:t>
            </a:r>
            <a:r>
              <a:rPr lang="en-US" altLang="zh-CN" dirty="0"/>
              <a:t> ={ 0, 1 }</a:t>
            </a:r>
            <a:endParaRPr lang="en-US" altLang="zh-CN" dirty="0"/>
          </a:p>
          <a:p>
            <a:pPr eaLnBrk="1" hangingPunct="1">
              <a:lnSpc>
                <a:spcPct val="110000"/>
              </a:lnSpc>
              <a:buNone/>
            </a:pPr>
            <a:r>
              <a:rPr lang="en-US" altLang="zh-CN" dirty="0"/>
              <a:t>		       P = { S→0S1,  S→01 }</a:t>
            </a:r>
            <a:endParaRPr lang="en-US" altLang="zh-CN" dirty="0"/>
          </a:p>
          <a:p>
            <a:pPr eaLnBrk="1" hangingPunct="1">
              <a:lnSpc>
                <a:spcPct val="110000"/>
              </a:lnSpc>
            </a:pPr>
            <a:r>
              <a:rPr lang="zh-CN" altLang="en-US" dirty="0"/>
              <a:t>约定：可以只写出产生式，</a:t>
            </a:r>
            <a:r>
              <a:rPr lang="zh-CN" altLang="en-US" dirty="0">
                <a:solidFill>
                  <a:srgbClr val="CC00CC"/>
                </a:solidFill>
              </a:rPr>
              <a:t>通过产生式可以得到文法的其它部分，并把文法记为</a:t>
            </a:r>
            <a:r>
              <a:rPr lang="en-US" altLang="zh-CN" dirty="0">
                <a:solidFill>
                  <a:srgbClr val="CC00CC"/>
                </a:solidFill>
                <a:latin typeface="Times New Roman" panose="02020603050405020304" charset="0"/>
              </a:rPr>
              <a:t>G</a:t>
            </a:r>
            <a:r>
              <a:rPr lang="en-US" altLang="zh-CN" dirty="0">
                <a:solidFill>
                  <a:srgbClr val="CC00CC"/>
                </a:solidFill>
              </a:rPr>
              <a:t>[S]</a:t>
            </a:r>
            <a:r>
              <a:rPr lang="zh-CN" altLang="en-US" dirty="0">
                <a:solidFill>
                  <a:srgbClr val="CC00CC"/>
                </a:solidFill>
              </a:rPr>
              <a:t>，其中 </a:t>
            </a:r>
            <a:r>
              <a:rPr lang="en-US" altLang="zh-CN" dirty="0">
                <a:solidFill>
                  <a:srgbClr val="CC00CC"/>
                </a:solidFill>
              </a:rPr>
              <a:t>S </a:t>
            </a:r>
            <a:r>
              <a:rPr lang="zh-CN" altLang="en-US" dirty="0">
                <a:solidFill>
                  <a:srgbClr val="CC00CC"/>
                </a:solidFill>
              </a:rPr>
              <a:t>为开始符号</a:t>
            </a:r>
            <a:endParaRPr lang="zh-CN" altLang="en-US" dirty="0">
              <a:solidFill>
                <a:srgbClr val="CC00CC"/>
              </a:solidFill>
            </a:endParaRPr>
          </a:p>
          <a:p>
            <a:pPr eaLnBrk="1" hangingPunct="1">
              <a:lnSpc>
                <a:spcPct val="110000"/>
              </a:lnSpc>
            </a:pPr>
            <a:r>
              <a:rPr lang="zh-CN" altLang="en-US" dirty="0"/>
              <a:t>简写：左部相同的产生式可以写在一起，如</a:t>
            </a:r>
            <a:r>
              <a:rPr lang="en-US" altLang="zh-CN" dirty="0"/>
              <a:t>:</a:t>
            </a:r>
            <a:endParaRPr lang="en-US" altLang="zh-CN" dirty="0"/>
          </a:p>
          <a:p>
            <a:pPr eaLnBrk="1" hangingPunct="1">
              <a:lnSpc>
                <a:spcPct val="110000"/>
              </a:lnSpc>
              <a:buNone/>
            </a:pPr>
            <a:r>
              <a:rPr lang="en-US" altLang="zh-CN" dirty="0"/>
              <a:t>					S →0S1 | 01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3299">
                                            <p:txEl>
                                              <p:charRg st="0" end="22"/>
                                            </p:txEl>
                                          </p:spTgt>
                                        </p:tgtEl>
                                        <p:attrNameLst>
                                          <p:attrName>style.visibility</p:attrName>
                                        </p:attrNameLst>
                                      </p:cBhvr>
                                      <p:to>
                                        <p:strVal val="visible"/>
                                      </p:to>
                                    </p:set>
                                    <p:animEffect transition="in" filter="blinds(horizontal)">
                                      <p:cBhvr>
                                        <p:cTn id="7" dur="500"/>
                                        <p:tgtEl>
                                          <p:spTgt spid="183299">
                                            <p:txEl>
                                              <p:charRg st="0" end="2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3299">
                                            <p:txEl>
                                              <p:charRg st="22" end="42"/>
                                            </p:txEl>
                                          </p:spTgt>
                                        </p:tgtEl>
                                        <p:attrNameLst>
                                          <p:attrName>style.visibility</p:attrName>
                                        </p:attrNameLst>
                                      </p:cBhvr>
                                      <p:to>
                                        <p:strVal val="visible"/>
                                      </p:to>
                                    </p:set>
                                    <p:animEffect transition="in" filter="blinds(horizontal)">
                                      <p:cBhvr>
                                        <p:cTn id="10" dur="500"/>
                                        <p:tgtEl>
                                          <p:spTgt spid="183299">
                                            <p:txEl>
                                              <p:charRg st="22" end="4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3299">
                                            <p:txEl>
                                              <p:charRg st="42" end="72"/>
                                            </p:txEl>
                                          </p:spTgt>
                                        </p:tgtEl>
                                        <p:attrNameLst>
                                          <p:attrName>style.visibility</p:attrName>
                                        </p:attrNameLst>
                                      </p:cBhvr>
                                      <p:to>
                                        <p:strVal val="visible"/>
                                      </p:to>
                                    </p:set>
                                    <p:animEffect transition="in" filter="blinds(horizontal)">
                                      <p:cBhvr>
                                        <p:cTn id="13" dur="500"/>
                                        <p:tgtEl>
                                          <p:spTgt spid="183299">
                                            <p:txEl>
                                              <p:charRg st="42" end="7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3299">
                                            <p:txEl>
                                              <p:charRg st="72" end="102"/>
                                            </p:txEl>
                                          </p:spTgt>
                                        </p:tgtEl>
                                        <p:attrNameLst>
                                          <p:attrName>style.visibility</p:attrName>
                                        </p:attrNameLst>
                                      </p:cBhvr>
                                      <p:to>
                                        <p:strVal val="visible"/>
                                      </p:to>
                                    </p:set>
                                    <p:animEffect transition="in" filter="blinds(horizontal)">
                                      <p:cBhvr>
                                        <p:cTn id="16" dur="500"/>
                                        <p:tgtEl>
                                          <p:spTgt spid="183299">
                                            <p:txEl>
                                              <p:charRg st="72" end="10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83299">
                                            <p:txEl>
                                              <p:charRg st="102" end="153"/>
                                            </p:txEl>
                                          </p:spTgt>
                                        </p:tgtEl>
                                        <p:attrNameLst>
                                          <p:attrName>style.visibility</p:attrName>
                                        </p:attrNameLst>
                                      </p:cBhvr>
                                      <p:to>
                                        <p:strVal val="visible"/>
                                      </p:to>
                                    </p:set>
                                    <p:animEffect transition="in" filter="blinds(horizontal)">
                                      <p:cBhvr>
                                        <p:cTn id="21" dur="500"/>
                                        <p:tgtEl>
                                          <p:spTgt spid="183299">
                                            <p:txEl>
                                              <p:charRg st="102" end="15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83299">
                                            <p:txEl>
                                              <p:charRg st="153" end="174"/>
                                            </p:txEl>
                                          </p:spTgt>
                                        </p:tgtEl>
                                        <p:attrNameLst>
                                          <p:attrName>style.visibility</p:attrName>
                                        </p:attrNameLst>
                                      </p:cBhvr>
                                      <p:to>
                                        <p:strVal val="visible"/>
                                      </p:to>
                                    </p:set>
                                    <p:animEffect transition="in" filter="blinds(horizontal)">
                                      <p:cBhvr>
                                        <p:cTn id="26" dur="500"/>
                                        <p:tgtEl>
                                          <p:spTgt spid="183299">
                                            <p:txEl>
                                              <p:charRg st="153" end="174"/>
                                            </p:txEl>
                                          </p:spTgt>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83299">
                                            <p:txEl>
                                              <p:charRg st="174" end="191"/>
                                            </p:txEl>
                                          </p:spTgt>
                                        </p:tgtEl>
                                        <p:attrNameLst>
                                          <p:attrName>style.visibility</p:attrName>
                                        </p:attrNameLst>
                                      </p:cBhvr>
                                      <p:to>
                                        <p:strVal val="visible"/>
                                      </p:to>
                                    </p:set>
                                    <p:animEffect transition="in" filter="blinds(horizontal)">
                                      <p:cBhvr>
                                        <p:cTn id="30" dur="500"/>
                                        <p:tgtEl>
                                          <p:spTgt spid="183299">
                                            <p:txEl>
                                              <p:charRg st="174"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184323" name="Rectangle 3"/>
          <p:cNvSpPr>
            <a:spLocks noGrp="1"/>
          </p:cNvSpPr>
          <p:nvPr>
            <p:ph idx="1"/>
          </p:nvPr>
        </p:nvSpPr>
        <p:spPr>
          <a:xfrm>
            <a:off x="696913" y="923925"/>
            <a:ext cx="8135937" cy="5448300"/>
          </a:xfrm>
        </p:spPr>
        <p:txBody>
          <a:bodyPr vert="horz" wrap="square" lIns="91440" tIns="45720" rIns="91440" bIns="45720" anchor="t"/>
          <a:p>
            <a:pPr>
              <a:lnSpc>
                <a:spcPct val="110000"/>
              </a:lnSpc>
              <a:buClr>
                <a:schemeClr val="folHlink"/>
              </a:buClr>
              <a:buSzPct val="60000"/>
              <a:buNone/>
            </a:pPr>
            <a:r>
              <a:rPr lang="zh-CN" altLang="en-US" dirty="0"/>
              <a:t>例</a:t>
            </a:r>
            <a:r>
              <a:rPr lang="en-US" altLang="zh-CN" dirty="0"/>
              <a:t>2</a:t>
            </a:r>
            <a:r>
              <a:rPr lang="zh-CN" altLang="en-US" dirty="0"/>
              <a:t>：</a:t>
            </a:r>
            <a:r>
              <a:rPr lang="zh-CN" altLang="en-US" sz="2800" dirty="0">
                <a:latin typeface="Tahoma" panose="020B0604030504040204" charset="0"/>
              </a:rPr>
              <a:t>文法 </a:t>
            </a:r>
            <a:r>
              <a:rPr lang="en-US" altLang="zh-CN" sz="2800" dirty="0">
                <a:latin typeface="Tahoma" panose="020B0604030504040204" charset="0"/>
              </a:rPr>
              <a:t>G = </a:t>
            </a:r>
            <a:r>
              <a:rPr lang="zh-CN" altLang="en-US" sz="2800" dirty="0">
                <a:latin typeface="Tahoma" panose="020B0604030504040204" charset="0"/>
              </a:rPr>
              <a:t>（</a:t>
            </a:r>
            <a:r>
              <a:rPr lang="en-US" altLang="zh-CN" sz="2800" dirty="0">
                <a:latin typeface="Tahoma" panose="020B0604030504040204" charset="0"/>
              </a:rPr>
              <a:t>V</a:t>
            </a:r>
            <a:r>
              <a:rPr lang="en-US" altLang="zh-CN" sz="2800" baseline="-25000" dirty="0">
                <a:latin typeface="Tahoma" panose="020B0604030504040204" charset="0"/>
              </a:rPr>
              <a:t>T</a:t>
            </a:r>
            <a:r>
              <a:rPr lang="zh-CN" altLang="en-US" sz="2800" dirty="0">
                <a:latin typeface="Tahoma" panose="020B0604030504040204" charset="0"/>
              </a:rPr>
              <a:t>，</a:t>
            </a:r>
            <a:r>
              <a:rPr lang="en-US" altLang="zh-CN" sz="2800" dirty="0">
                <a:latin typeface="Tahoma" panose="020B0604030504040204" charset="0"/>
              </a:rPr>
              <a:t>V</a:t>
            </a:r>
            <a:r>
              <a:rPr lang="en-US" altLang="zh-CN" sz="2800" baseline="-25000" dirty="0">
                <a:latin typeface="Tahoma" panose="020B0604030504040204" charset="0"/>
              </a:rPr>
              <a:t>N</a:t>
            </a:r>
            <a:r>
              <a:rPr lang="zh-CN" altLang="en-US" sz="2800" dirty="0">
                <a:latin typeface="Tahoma" panose="020B0604030504040204" charset="0"/>
              </a:rPr>
              <a:t>，</a:t>
            </a:r>
            <a:r>
              <a:rPr lang="en-US" altLang="zh-CN" sz="2800" dirty="0">
                <a:latin typeface="Tahoma" panose="020B0604030504040204" charset="0"/>
              </a:rPr>
              <a:t>S</a:t>
            </a:r>
            <a:r>
              <a:rPr lang="zh-CN" altLang="en-US" sz="2800" dirty="0">
                <a:latin typeface="Tahoma" panose="020B0604030504040204" charset="0"/>
              </a:rPr>
              <a:t>，</a:t>
            </a:r>
            <a:r>
              <a:rPr lang="en-US" altLang="zh-CN" sz="2800" dirty="0">
                <a:latin typeface="Tahoma" panose="020B0604030504040204" charset="0"/>
              </a:rPr>
              <a:t>P</a:t>
            </a:r>
            <a:r>
              <a:rPr lang="zh-CN" altLang="en-US" sz="2800" dirty="0">
                <a:latin typeface="Tahoma" panose="020B0604030504040204" charset="0"/>
              </a:rPr>
              <a:t>）</a:t>
            </a:r>
            <a:endParaRPr lang="zh-CN" altLang="en-US" sz="2800" dirty="0">
              <a:latin typeface="Tahoma" panose="020B0604030504040204" charset="0"/>
            </a:endParaRPr>
          </a:p>
          <a:p>
            <a:pPr>
              <a:lnSpc>
                <a:spcPct val="110000"/>
              </a:lnSpc>
              <a:buClr>
                <a:schemeClr val="folHlink"/>
              </a:buClr>
              <a:buSzPct val="60000"/>
              <a:buNone/>
            </a:pPr>
            <a:r>
              <a:rPr lang="zh-CN" altLang="en-US" sz="2800" dirty="0">
                <a:latin typeface="Tahoma" panose="020B0604030504040204" charset="0"/>
              </a:rPr>
              <a:t>		</a:t>
            </a:r>
            <a:r>
              <a:rPr lang="en-US" altLang="zh-CN" sz="2800" dirty="0">
                <a:latin typeface="Tahoma" panose="020B0604030504040204" charset="0"/>
              </a:rPr>
              <a:t>V</a:t>
            </a:r>
            <a:r>
              <a:rPr lang="en-US" altLang="zh-CN" sz="2800" baseline="-25000" dirty="0">
                <a:latin typeface="Tahoma" panose="020B0604030504040204" charset="0"/>
              </a:rPr>
              <a:t>N</a:t>
            </a:r>
            <a:r>
              <a:rPr lang="en-US" altLang="zh-CN" sz="2800" dirty="0">
                <a:latin typeface="Tahoma" panose="020B0604030504040204" charset="0"/>
              </a:rPr>
              <a:t> = {&lt;</a:t>
            </a:r>
            <a:r>
              <a:rPr lang="zh-CN" altLang="en-US" sz="2800" dirty="0">
                <a:latin typeface="Tahoma" panose="020B0604030504040204" charset="0"/>
              </a:rPr>
              <a:t>标识符</a:t>
            </a:r>
            <a:r>
              <a:rPr lang="en-US" altLang="zh-CN" sz="2800" dirty="0">
                <a:latin typeface="Tahoma" panose="020B0604030504040204" charset="0"/>
              </a:rPr>
              <a:t>&gt;</a:t>
            </a:r>
            <a:r>
              <a:rPr lang="zh-CN" altLang="en-US" sz="2800" dirty="0">
                <a:latin typeface="Tahoma" panose="020B0604030504040204" charset="0"/>
              </a:rPr>
              <a:t>，</a:t>
            </a:r>
            <a:r>
              <a:rPr lang="en-US" altLang="zh-CN" sz="2800" dirty="0">
                <a:latin typeface="Tahoma" panose="020B0604030504040204" charset="0"/>
              </a:rPr>
              <a:t>&lt;</a:t>
            </a:r>
            <a:r>
              <a:rPr lang="zh-CN" altLang="en-US" sz="2800" dirty="0">
                <a:latin typeface="Tahoma" panose="020B0604030504040204" charset="0"/>
              </a:rPr>
              <a:t>字母</a:t>
            </a:r>
            <a:r>
              <a:rPr lang="en-US" altLang="zh-CN" sz="2800" dirty="0">
                <a:latin typeface="Tahoma" panose="020B0604030504040204" charset="0"/>
              </a:rPr>
              <a:t>&gt;</a:t>
            </a:r>
            <a:r>
              <a:rPr lang="zh-CN" altLang="en-US" sz="2800" dirty="0">
                <a:latin typeface="Tahoma" panose="020B0604030504040204" charset="0"/>
              </a:rPr>
              <a:t>，</a:t>
            </a:r>
            <a:r>
              <a:rPr lang="en-US" altLang="zh-CN" sz="2800" dirty="0">
                <a:latin typeface="Tahoma" panose="020B0604030504040204" charset="0"/>
              </a:rPr>
              <a:t>&lt;</a:t>
            </a:r>
            <a:r>
              <a:rPr lang="zh-CN" altLang="en-US" sz="2800" dirty="0">
                <a:latin typeface="Tahoma" panose="020B0604030504040204" charset="0"/>
              </a:rPr>
              <a:t>数字</a:t>
            </a:r>
            <a:r>
              <a:rPr lang="en-US" altLang="zh-CN" sz="2800" dirty="0">
                <a:latin typeface="Tahoma" panose="020B0604030504040204" charset="0"/>
              </a:rPr>
              <a:t>&gt;}</a:t>
            </a:r>
            <a:endParaRPr lang="en-US" altLang="zh-CN" sz="2800" dirty="0">
              <a:latin typeface="Tahoma" panose="020B0604030504040204" charset="0"/>
            </a:endParaRPr>
          </a:p>
          <a:p>
            <a:pPr>
              <a:lnSpc>
                <a:spcPct val="110000"/>
              </a:lnSpc>
              <a:buClr>
                <a:schemeClr val="folHlink"/>
              </a:buClr>
              <a:buSzPct val="60000"/>
              <a:buNone/>
            </a:pPr>
            <a:r>
              <a:rPr lang="en-US" altLang="zh-CN" sz="2800" dirty="0">
                <a:latin typeface="Tahoma" panose="020B0604030504040204" charset="0"/>
              </a:rPr>
              <a:t>		V</a:t>
            </a:r>
            <a:r>
              <a:rPr lang="en-US" altLang="zh-CN" sz="2800" baseline="-25000" dirty="0">
                <a:latin typeface="Tahoma" panose="020B0604030504040204" charset="0"/>
              </a:rPr>
              <a:t>T</a:t>
            </a:r>
            <a:r>
              <a:rPr lang="en-US" altLang="zh-CN" sz="2800" dirty="0">
                <a:latin typeface="Tahoma" panose="020B0604030504040204" charset="0"/>
              </a:rPr>
              <a:t> = { a , b , c , </a:t>
            </a:r>
            <a:r>
              <a:rPr lang="en-US" altLang="zh-CN" sz="2800" dirty="0">
                <a:latin typeface="Times New Roman" panose="02020603050405020304" charset="0"/>
              </a:rPr>
              <a:t>… </a:t>
            </a:r>
            <a:r>
              <a:rPr lang="en-US" altLang="zh-CN" sz="2800" dirty="0">
                <a:latin typeface="Tahoma" panose="020B0604030504040204" charset="0"/>
              </a:rPr>
              <a:t>x , y , z , 0 , 1 , </a:t>
            </a:r>
            <a:r>
              <a:rPr lang="en-US" altLang="zh-CN" sz="2800" dirty="0">
                <a:latin typeface="Times New Roman" panose="02020603050405020304" charset="0"/>
              </a:rPr>
              <a:t>… </a:t>
            </a:r>
            <a:r>
              <a:rPr lang="en-US" altLang="zh-CN" sz="2800" dirty="0">
                <a:latin typeface="Tahoma" panose="020B0604030504040204" charset="0"/>
              </a:rPr>
              <a:t>, 9 }</a:t>
            </a:r>
            <a:endParaRPr lang="en-US" altLang="zh-CN" sz="2800" dirty="0">
              <a:latin typeface="Tahoma" panose="020B0604030504040204" charset="0"/>
            </a:endParaRPr>
          </a:p>
          <a:p>
            <a:pPr>
              <a:lnSpc>
                <a:spcPct val="110000"/>
              </a:lnSpc>
              <a:buClr>
                <a:schemeClr val="folHlink"/>
              </a:buClr>
              <a:buSzPct val="60000"/>
              <a:buNone/>
            </a:pPr>
            <a:r>
              <a:rPr lang="en-US" altLang="zh-CN" sz="2800" dirty="0">
                <a:latin typeface="Tahoma" panose="020B0604030504040204" charset="0"/>
              </a:rPr>
              <a:t>		P = {	&lt;</a:t>
            </a:r>
            <a:r>
              <a:rPr lang="zh-CN" altLang="en-US" sz="2800" dirty="0">
                <a:latin typeface="Tahoma" panose="020B0604030504040204" charset="0"/>
              </a:rPr>
              <a:t>标识符</a:t>
            </a:r>
            <a:r>
              <a:rPr lang="en-US" altLang="zh-CN" sz="2800" dirty="0">
                <a:latin typeface="Tahoma" panose="020B0604030504040204" charset="0"/>
              </a:rPr>
              <a:t>&gt;→&lt;</a:t>
            </a:r>
            <a:r>
              <a:rPr lang="zh-CN" altLang="en-US" sz="2800" dirty="0">
                <a:latin typeface="Tahoma" panose="020B0604030504040204" charset="0"/>
              </a:rPr>
              <a:t>字母</a:t>
            </a:r>
            <a:r>
              <a:rPr lang="en-US" altLang="zh-CN" sz="2800" dirty="0">
                <a:latin typeface="Tahoma" panose="020B0604030504040204" charset="0"/>
              </a:rPr>
              <a:t>&gt;</a:t>
            </a:r>
            <a:endParaRPr lang="en-US" altLang="zh-CN" sz="2800" dirty="0">
              <a:latin typeface="Tahoma" panose="020B0604030504040204" charset="0"/>
            </a:endParaRPr>
          </a:p>
          <a:p>
            <a:pPr>
              <a:lnSpc>
                <a:spcPct val="110000"/>
              </a:lnSpc>
              <a:buClr>
                <a:schemeClr val="folHlink"/>
              </a:buClr>
              <a:buSzPct val="60000"/>
              <a:buNone/>
            </a:pPr>
            <a:r>
              <a:rPr lang="en-US" altLang="zh-CN" sz="2800" dirty="0">
                <a:latin typeface="Tahoma" panose="020B0604030504040204" charset="0"/>
              </a:rPr>
              <a:t>  		 	&lt;</a:t>
            </a:r>
            <a:r>
              <a:rPr lang="zh-CN" altLang="en-US" sz="2800" dirty="0">
                <a:latin typeface="Tahoma" panose="020B0604030504040204" charset="0"/>
              </a:rPr>
              <a:t>标识符</a:t>
            </a:r>
            <a:r>
              <a:rPr lang="en-US" altLang="zh-CN" sz="2800" dirty="0">
                <a:latin typeface="Tahoma" panose="020B0604030504040204" charset="0"/>
              </a:rPr>
              <a:t>&gt;→&lt;</a:t>
            </a:r>
            <a:r>
              <a:rPr lang="zh-CN" altLang="en-US" sz="2800" dirty="0">
                <a:latin typeface="Tahoma" panose="020B0604030504040204" charset="0"/>
              </a:rPr>
              <a:t>标识符</a:t>
            </a:r>
            <a:r>
              <a:rPr lang="en-US" altLang="zh-CN" sz="2800" dirty="0">
                <a:latin typeface="Tahoma" panose="020B0604030504040204" charset="0"/>
              </a:rPr>
              <a:t>&gt;&lt;</a:t>
            </a:r>
            <a:r>
              <a:rPr lang="zh-CN" altLang="en-US" sz="2800" dirty="0">
                <a:latin typeface="Tahoma" panose="020B0604030504040204" charset="0"/>
              </a:rPr>
              <a:t>字母</a:t>
            </a:r>
            <a:r>
              <a:rPr lang="en-US" altLang="zh-CN" sz="2800" dirty="0">
                <a:latin typeface="Tahoma" panose="020B0604030504040204" charset="0"/>
              </a:rPr>
              <a:t>&gt;</a:t>
            </a:r>
            <a:endParaRPr lang="en-US" altLang="zh-CN" sz="2800" dirty="0">
              <a:latin typeface="Tahoma" panose="020B0604030504040204" charset="0"/>
            </a:endParaRPr>
          </a:p>
          <a:p>
            <a:pPr>
              <a:lnSpc>
                <a:spcPct val="110000"/>
              </a:lnSpc>
              <a:buClr>
                <a:schemeClr val="folHlink"/>
              </a:buClr>
              <a:buSzPct val="60000"/>
              <a:buNone/>
            </a:pPr>
            <a:r>
              <a:rPr lang="en-US" altLang="zh-CN" sz="2800" dirty="0">
                <a:latin typeface="Tahoma" panose="020B0604030504040204" charset="0"/>
              </a:rPr>
              <a:t>      	 	&lt;</a:t>
            </a:r>
            <a:r>
              <a:rPr lang="zh-CN" altLang="en-US" sz="2800" dirty="0">
                <a:latin typeface="Tahoma" panose="020B0604030504040204" charset="0"/>
              </a:rPr>
              <a:t>标识符</a:t>
            </a:r>
            <a:r>
              <a:rPr lang="en-US" altLang="zh-CN" sz="2800" dirty="0">
                <a:latin typeface="Tahoma" panose="020B0604030504040204" charset="0"/>
              </a:rPr>
              <a:t>&gt;→&lt;</a:t>
            </a:r>
            <a:r>
              <a:rPr lang="zh-CN" altLang="en-US" sz="2800" dirty="0">
                <a:latin typeface="Tahoma" panose="020B0604030504040204" charset="0"/>
              </a:rPr>
              <a:t>标识符</a:t>
            </a:r>
            <a:r>
              <a:rPr lang="en-US" altLang="zh-CN" sz="2800" dirty="0">
                <a:latin typeface="Tahoma" panose="020B0604030504040204" charset="0"/>
              </a:rPr>
              <a:t>&gt;&lt;</a:t>
            </a:r>
            <a:r>
              <a:rPr lang="zh-CN" altLang="en-US" sz="2800" dirty="0">
                <a:latin typeface="Tahoma" panose="020B0604030504040204" charset="0"/>
              </a:rPr>
              <a:t>数字</a:t>
            </a:r>
            <a:r>
              <a:rPr lang="en-US" altLang="zh-CN" sz="2800" dirty="0">
                <a:latin typeface="Tahoma" panose="020B0604030504040204" charset="0"/>
              </a:rPr>
              <a:t>&gt;</a:t>
            </a:r>
            <a:endParaRPr lang="en-US" altLang="zh-CN" sz="2800" dirty="0">
              <a:latin typeface="Tahoma" panose="020B0604030504040204" charset="0"/>
            </a:endParaRPr>
          </a:p>
          <a:p>
            <a:pPr>
              <a:lnSpc>
                <a:spcPct val="110000"/>
              </a:lnSpc>
              <a:buClr>
                <a:schemeClr val="folHlink"/>
              </a:buClr>
              <a:buSzPct val="60000"/>
              <a:buNone/>
            </a:pPr>
            <a:r>
              <a:rPr lang="en-US" altLang="zh-CN" sz="2800" dirty="0">
                <a:latin typeface="Tahoma" panose="020B0604030504040204" charset="0"/>
              </a:rPr>
              <a:t>        		&lt;</a:t>
            </a:r>
            <a:r>
              <a:rPr lang="zh-CN" altLang="en-US" sz="2800" dirty="0">
                <a:latin typeface="Tahoma" panose="020B0604030504040204" charset="0"/>
              </a:rPr>
              <a:t>字母</a:t>
            </a:r>
            <a:r>
              <a:rPr lang="en-US" altLang="zh-CN" sz="2800" dirty="0">
                <a:latin typeface="Tahoma" panose="020B0604030504040204" charset="0"/>
              </a:rPr>
              <a:t>&gt;→a,</a:t>
            </a:r>
            <a:r>
              <a:rPr lang="en-US" altLang="zh-CN" sz="2800" dirty="0">
                <a:latin typeface="Times New Roman" panose="02020603050405020304" charset="0"/>
              </a:rPr>
              <a:t>…</a:t>
            </a:r>
            <a:r>
              <a:rPr lang="en-US" altLang="zh-CN" sz="2800" dirty="0">
                <a:latin typeface="Tahoma" panose="020B0604030504040204" charset="0"/>
              </a:rPr>
              <a:t>, &lt;</a:t>
            </a:r>
            <a:r>
              <a:rPr lang="zh-CN" altLang="en-US" sz="2800" dirty="0">
                <a:latin typeface="Tahoma" panose="020B0604030504040204" charset="0"/>
              </a:rPr>
              <a:t>字母</a:t>
            </a:r>
            <a:r>
              <a:rPr lang="en-US" altLang="zh-CN" sz="2800" dirty="0">
                <a:latin typeface="Tahoma" panose="020B0604030504040204" charset="0"/>
              </a:rPr>
              <a:t>&gt;→z</a:t>
            </a:r>
            <a:endParaRPr lang="en-US" altLang="zh-CN" sz="2800" dirty="0">
              <a:latin typeface="Tahoma" panose="020B0604030504040204" charset="0"/>
            </a:endParaRPr>
          </a:p>
          <a:p>
            <a:pPr>
              <a:lnSpc>
                <a:spcPct val="110000"/>
              </a:lnSpc>
              <a:buClr>
                <a:schemeClr val="folHlink"/>
              </a:buClr>
              <a:buSzPct val="60000"/>
              <a:buNone/>
            </a:pPr>
            <a:r>
              <a:rPr lang="en-US" altLang="zh-CN" sz="2800" dirty="0">
                <a:latin typeface="Tahoma" panose="020B0604030504040204" charset="0"/>
              </a:rPr>
              <a:t>        		&lt;</a:t>
            </a:r>
            <a:r>
              <a:rPr lang="zh-CN" altLang="en-US" sz="2800" dirty="0">
                <a:latin typeface="Tahoma" panose="020B0604030504040204" charset="0"/>
              </a:rPr>
              <a:t>数字</a:t>
            </a:r>
            <a:r>
              <a:rPr lang="en-US" altLang="zh-CN" sz="2800" dirty="0">
                <a:latin typeface="Tahoma" panose="020B0604030504040204" charset="0"/>
              </a:rPr>
              <a:t>&gt;→0,</a:t>
            </a:r>
            <a:r>
              <a:rPr lang="en-US" altLang="zh-CN" sz="2800" dirty="0">
                <a:latin typeface="Times New Roman" panose="02020603050405020304" charset="0"/>
              </a:rPr>
              <a:t>…</a:t>
            </a:r>
            <a:r>
              <a:rPr lang="en-US" altLang="zh-CN" sz="2800" dirty="0">
                <a:latin typeface="Tahoma" panose="020B0604030504040204" charset="0"/>
              </a:rPr>
              <a:t>, &lt;</a:t>
            </a:r>
            <a:r>
              <a:rPr lang="zh-CN" altLang="en-US" sz="2800" dirty="0">
                <a:latin typeface="Tahoma" panose="020B0604030504040204" charset="0"/>
              </a:rPr>
              <a:t>数字</a:t>
            </a:r>
            <a:r>
              <a:rPr lang="en-US" altLang="zh-CN" sz="2800" dirty="0">
                <a:latin typeface="Tahoma" panose="020B0604030504040204" charset="0"/>
              </a:rPr>
              <a:t>&gt;→9   }</a:t>
            </a:r>
            <a:endParaRPr lang="en-US" altLang="zh-CN" sz="2800" dirty="0">
              <a:latin typeface="Tahoma" panose="020B0604030504040204" charset="0"/>
            </a:endParaRPr>
          </a:p>
          <a:p>
            <a:pPr>
              <a:lnSpc>
                <a:spcPct val="110000"/>
              </a:lnSpc>
              <a:buClr>
                <a:schemeClr val="folHlink"/>
              </a:buClr>
              <a:buSzPct val="60000"/>
              <a:buNone/>
            </a:pPr>
            <a:r>
              <a:rPr lang="en-US" altLang="zh-CN" sz="2800" dirty="0">
                <a:latin typeface="Tahoma" panose="020B0604030504040204" charset="0"/>
              </a:rPr>
              <a:t>		S = &lt;</a:t>
            </a:r>
            <a:r>
              <a:rPr lang="zh-CN" altLang="en-US" sz="2800" dirty="0">
                <a:latin typeface="Tahoma" panose="020B0604030504040204" charset="0"/>
              </a:rPr>
              <a:t>标识符</a:t>
            </a:r>
            <a:r>
              <a:rPr lang="en-US" altLang="zh-CN" sz="2800" dirty="0">
                <a:latin typeface="Tahoma" panose="020B0604030504040204" charset="0"/>
              </a:rPr>
              <a:t>&gt;</a:t>
            </a:r>
            <a:endParaRPr lang="en-US" altLang="zh-CN"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4323">
                                            <p:txEl>
                                              <p:charRg st="0" end="22"/>
                                            </p:txEl>
                                          </p:spTgt>
                                        </p:tgtEl>
                                        <p:attrNameLst>
                                          <p:attrName>style.visibility</p:attrName>
                                        </p:attrNameLst>
                                      </p:cBhvr>
                                      <p:to>
                                        <p:strVal val="visible"/>
                                      </p:to>
                                    </p:set>
                                    <p:animEffect transition="in" filter="blinds(horizontal)">
                                      <p:cBhvr>
                                        <p:cTn id="7" dur="500"/>
                                        <p:tgtEl>
                                          <p:spTgt spid="184323">
                                            <p:txEl>
                                              <p:charRg st="0" end="2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84323">
                                            <p:txEl>
                                              <p:charRg st="22" end="47"/>
                                            </p:txEl>
                                          </p:spTgt>
                                        </p:tgtEl>
                                        <p:attrNameLst>
                                          <p:attrName>style.visibility</p:attrName>
                                        </p:attrNameLst>
                                      </p:cBhvr>
                                      <p:to>
                                        <p:strVal val="visible"/>
                                      </p:to>
                                    </p:set>
                                    <p:animEffect transition="in" filter="blinds(horizontal)">
                                      <p:cBhvr>
                                        <p:cTn id="11" dur="500"/>
                                        <p:tgtEl>
                                          <p:spTgt spid="184323">
                                            <p:txEl>
                                              <p:charRg st="22" end="47"/>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84323">
                                            <p:txEl>
                                              <p:charRg st="47" end="98"/>
                                            </p:txEl>
                                          </p:spTgt>
                                        </p:tgtEl>
                                        <p:attrNameLst>
                                          <p:attrName>style.visibility</p:attrName>
                                        </p:attrNameLst>
                                      </p:cBhvr>
                                      <p:to>
                                        <p:strVal val="visible"/>
                                      </p:to>
                                    </p:set>
                                    <p:animEffect transition="in" filter="blinds(horizontal)">
                                      <p:cBhvr>
                                        <p:cTn id="15" dur="500"/>
                                        <p:tgtEl>
                                          <p:spTgt spid="184323">
                                            <p:txEl>
                                              <p:charRg st="47" end="98"/>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84323">
                                            <p:txEl>
                                              <p:charRg st="98" end="117"/>
                                            </p:txEl>
                                          </p:spTgt>
                                        </p:tgtEl>
                                        <p:attrNameLst>
                                          <p:attrName>style.visibility</p:attrName>
                                        </p:attrNameLst>
                                      </p:cBhvr>
                                      <p:to>
                                        <p:strVal val="visible"/>
                                      </p:to>
                                    </p:set>
                                    <p:animEffect transition="in" filter="blinds(horizontal)">
                                      <p:cBhvr>
                                        <p:cTn id="19" dur="500"/>
                                        <p:tgtEl>
                                          <p:spTgt spid="184323">
                                            <p:txEl>
                                              <p:charRg st="98" end="117"/>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84323">
                                            <p:txEl>
                                              <p:charRg st="117" end="139"/>
                                            </p:txEl>
                                          </p:spTgt>
                                        </p:tgtEl>
                                        <p:attrNameLst>
                                          <p:attrName>style.visibility</p:attrName>
                                        </p:attrNameLst>
                                      </p:cBhvr>
                                      <p:to>
                                        <p:strVal val="visible"/>
                                      </p:to>
                                    </p:set>
                                    <p:animEffect transition="in" filter="blinds(horizontal)">
                                      <p:cBhvr>
                                        <p:cTn id="23" dur="500"/>
                                        <p:tgtEl>
                                          <p:spTgt spid="184323">
                                            <p:txEl>
                                              <p:charRg st="117" end="139"/>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84323">
                                            <p:txEl>
                                              <p:charRg st="139" end="164"/>
                                            </p:txEl>
                                          </p:spTgt>
                                        </p:tgtEl>
                                        <p:attrNameLst>
                                          <p:attrName>style.visibility</p:attrName>
                                        </p:attrNameLst>
                                      </p:cBhvr>
                                      <p:to>
                                        <p:strVal val="visible"/>
                                      </p:to>
                                    </p:set>
                                    <p:animEffect transition="in" filter="blinds(horizontal)">
                                      <p:cBhvr>
                                        <p:cTn id="27" dur="500"/>
                                        <p:tgtEl>
                                          <p:spTgt spid="184323">
                                            <p:txEl>
                                              <p:charRg st="139" end="164"/>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84323">
                                            <p:txEl>
                                              <p:charRg st="164" end="191"/>
                                            </p:txEl>
                                          </p:spTgt>
                                        </p:tgtEl>
                                        <p:attrNameLst>
                                          <p:attrName>style.visibility</p:attrName>
                                        </p:attrNameLst>
                                      </p:cBhvr>
                                      <p:to>
                                        <p:strVal val="visible"/>
                                      </p:to>
                                    </p:set>
                                    <p:animEffect transition="in" filter="blinds(horizontal)">
                                      <p:cBhvr>
                                        <p:cTn id="31" dur="500"/>
                                        <p:tgtEl>
                                          <p:spTgt spid="184323">
                                            <p:txEl>
                                              <p:charRg st="164" end="191"/>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184323">
                                            <p:txEl>
                                              <p:charRg st="191" end="222"/>
                                            </p:txEl>
                                          </p:spTgt>
                                        </p:tgtEl>
                                        <p:attrNameLst>
                                          <p:attrName>style.visibility</p:attrName>
                                        </p:attrNameLst>
                                      </p:cBhvr>
                                      <p:to>
                                        <p:strVal val="visible"/>
                                      </p:to>
                                    </p:set>
                                    <p:animEffect transition="in" filter="blinds(horizontal)">
                                      <p:cBhvr>
                                        <p:cTn id="35" dur="500"/>
                                        <p:tgtEl>
                                          <p:spTgt spid="184323">
                                            <p:txEl>
                                              <p:charRg st="191" end="222"/>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184323">
                                            <p:txEl>
                                              <p:charRg st="222" end="234"/>
                                            </p:txEl>
                                          </p:spTgt>
                                        </p:tgtEl>
                                        <p:attrNameLst>
                                          <p:attrName>style.visibility</p:attrName>
                                        </p:attrNameLst>
                                      </p:cBhvr>
                                      <p:to>
                                        <p:strVal val="visible"/>
                                      </p:to>
                                    </p:set>
                                    <p:animEffect transition="in" filter="blinds(horizontal)">
                                      <p:cBhvr>
                                        <p:cTn id="39" dur="500"/>
                                        <p:tgtEl>
                                          <p:spTgt spid="184323">
                                            <p:txEl>
                                              <p:charRg st="222" end="2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30723" name="Text Box 6"/>
          <p:cNvSpPr txBox="1"/>
          <p:nvPr/>
        </p:nvSpPr>
        <p:spPr>
          <a:xfrm>
            <a:off x="2686050" y="1785938"/>
            <a:ext cx="2592388" cy="523240"/>
          </a:xfrm>
          <a:prstGeom prst="rect">
            <a:avLst/>
          </a:prstGeom>
          <a:solidFill>
            <a:srgbClr val="D9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黑体" panose="02010609060101010101" charset="-122"/>
                <a:ea typeface="黑体" panose="02010609060101010101" charset="-122"/>
                <a:cs typeface="黑体" panose="02010609060101010101" charset="-122"/>
              </a:rPr>
              <a:t>推 导</a:t>
            </a:r>
            <a:endParaRPr lang="zh-CN" altLang="en-US" sz="2800" dirty="0">
              <a:solidFill>
                <a:schemeClr val="tx2"/>
              </a:solidFill>
              <a:latin typeface="黑体" panose="02010609060101010101" charset="-122"/>
              <a:ea typeface="黑体" panose="02010609060101010101" charset="-122"/>
              <a:cs typeface="黑体" panose="02010609060101010101" charset="-122"/>
            </a:endParaRPr>
          </a:p>
        </p:txBody>
      </p:sp>
      <p:sp>
        <p:nvSpPr>
          <p:cNvPr id="7" name="Text Box 7"/>
          <p:cNvSpPr txBox="1"/>
          <p:nvPr/>
        </p:nvSpPr>
        <p:spPr>
          <a:xfrm>
            <a:off x="2686050" y="2781300"/>
            <a:ext cx="2592388" cy="541338"/>
          </a:xfrm>
          <a:prstGeom prst="rect">
            <a:avLst/>
          </a:prstGeom>
          <a:solidFill>
            <a:srgbClr val="FF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黑体" panose="02010609060101010101" charset="-122"/>
                <a:ea typeface="黑体" panose="02010609060101010101" charset="-122"/>
              </a:rPr>
              <a:t>直接推导</a:t>
            </a:r>
            <a:endParaRPr lang="zh-CN" altLang="en-US" sz="2800" baseline="-25000" dirty="0">
              <a:solidFill>
                <a:schemeClr val="tx2"/>
              </a:solidFill>
              <a:latin typeface="黑体" panose="02010609060101010101" charset="-122"/>
              <a:ea typeface="黑体" panose="02010609060101010101" charset="-122"/>
            </a:endParaRPr>
          </a:p>
        </p:txBody>
      </p:sp>
      <p:sp>
        <p:nvSpPr>
          <p:cNvPr id="8" name="Text Box 8"/>
          <p:cNvSpPr txBox="1"/>
          <p:nvPr/>
        </p:nvSpPr>
        <p:spPr>
          <a:xfrm>
            <a:off x="5567363" y="2781300"/>
            <a:ext cx="2592387" cy="541338"/>
          </a:xfrm>
          <a:prstGeom prst="rect">
            <a:avLst/>
          </a:prstGeom>
          <a:solidFill>
            <a:srgbClr val="FF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黑体" panose="02010609060101010101" charset="-122"/>
                <a:ea typeface="黑体" panose="02010609060101010101" charset="-122"/>
              </a:rPr>
              <a:t>直接归约</a:t>
            </a:r>
            <a:endParaRPr lang="zh-CN" altLang="en-US" sz="2800" baseline="-25000" dirty="0">
              <a:solidFill>
                <a:schemeClr val="tx2"/>
              </a:solidFill>
              <a:latin typeface="黑体" panose="02010609060101010101" charset="-122"/>
              <a:ea typeface="黑体" panose="02010609060101010101" charset="-122"/>
            </a:endParaRPr>
          </a:p>
        </p:txBody>
      </p:sp>
      <p:sp>
        <p:nvSpPr>
          <p:cNvPr id="30726" name="Text Box 11"/>
          <p:cNvSpPr txBox="1"/>
          <p:nvPr/>
        </p:nvSpPr>
        <p:spPr>
          <a:xfrm>
            <a:off x="5567363" y="1785938"/>
            <a:ext cx="2592387" cy="541337"/>
          </a:xfrm>
          <a:prstGeom prst="rect">
            <a:avLst/>
          </a:prstGeom>
          <a:solidFill>
            <a:srgbClr val="D9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黑体" panose="02010609060101010101" charset="-122"/>
                <a:ea typeface="黑体" panose="02010609060101010101" charset="-122"/>
                <a:cs typeface="黑体" panose="02010609060101010101" charset="-122"/>
              </a:rPr>
              <a:t>归 约</a:t>
            </a:r>
            <a:endParaRPr lang="zh-CN" altLang="en-US" sz="2800" dirty="0">
              <a:solidFill>
                <a:schemeClr val="tx2"/>
              </a:solidFill>
              <a:latin typeface="黑体" panose="02010609060101010101" charset="-122"/>
              <a:ea typeface="黑体" panose="02010609060101010101" charset="-122"/>
              <a:cs typeface="黑体" panose="02010609060101010101" charset="-122"/>
            </a:endParaRPr>
          </a:p>
        </p:txBody>
      </p:sp>
      <p:sp>
        <p:nvSpPr>
          <p:cNvPr id="10" name="AutoShape 12"/>
          <p:cNvSpPr/>
          <p:nvPr/>
        </p:nvSpPr>
        <p:spPr>
          <a:xfrm>
            <a:off x="1390650" y="3933825"/>
            <a:ext cx="5184775" cy="1366838"/>
          </a:xfrm>
          <a:prstGeom prst="wedgeRectCallout">
            <a:avLst>
              <a:gd name="adj1" fmla="val 1593"/>
              <a:gd name="adj2" fmla="val -94718"/>
            </a:avLst>
          </a:prstGeom>
          <a:noFill/>
          <a:ln w="9525" cap="flat" cmpd="sng">
            <a:solidFill>
              <a:schemeClr val="tx2"/>
            </a:solidFill>
            <a:prstDash val="solid"/>
            <a:miter/>
            <a:headEnd type="none" w="med" len="med"/>
            <a:tailEnd type="none" w="med" len="med"/>
          </a:ln>
        </p:spPr>
        <p:txBody>
          <a:bodyPr anchor="b"/>
          <a:p>
            <a:pPr>
              <a:lnSpc>
                <a:spcPct val="115000"/>
              </a:lnSpc>
            </a:pPr>
            <a:r>
              <a:rPr lang="en-US" altLang="zh-CN" b="0" dirty="0">
                <a:latin typeface="黑体" panose="02010609060101010101" charset="-122"/>
                <a:ea typeface="黑体" panose="02010609060101010101" charset="-122"/>
                <a:cs typeface="黑体" panose="02010609060101010101" charset="-122"/>
              </a:rPr>
              <a:t>  </a:t>
            </a:r>
            <a:r>
              <a:rPr lang="zh-CN" altLang="en-US" b="0" dirty="0">
                <a:latin typeface="黑体" panose="02010609060101010101" charset="-122"/>
                <a:ea typeface="黑体" panose="02010609060101010101" charset="-122"/>
                <a:cs typeface="黑体" panose="02010609060101010101" charset="-122"/>
              </a:rPr>
              <a:t>如果 </a:t>
            </a:r>
            <a:r>
              <a:rPr lang="en-US" altLang="zh-CN" b="0" dirty="0">
                <a:latin typeface="黑体" panose="02010609060101010101" charset="-122"/>
                <a:ea typeface="黑体" panose="02010609060101010101" charset="-122"/>
                <a:cs typeface="黑体" panose="02010609060101010101" charset="-122"/>
              </a:rPr>
              <a:t>A → γ </a:t>
            </a:r>
            <a:r>
              <a:rPr lang="zh-CN" altLang="en-US" b="0" dirty="0">
                <a:latin typeface="黑体" panose="02010609060101010101" charset="-122"/>
                <a:ea typeface="黑体" panose="02010609060101010101" charset="-122"/>
                <a:cs typeface="黑体" panose="02010609060101010101" charset="-122"/>
              </a:rPr>
              <a:t>是 </a:t>
            </a:r>
            <a:r>
              <a:rPr lang="en-US" altLang="zh-CN" b="0" dirty="0">
                <a:latin typeface="黑体" panose="02010609060101010101" charset="-122"/>
                <a:ea typeface="黑体" panose="02010609060101010101" charset="-122"/>
                <a:cs typeface="黑体" panose="02010609060101010101" charset="-122"/>
              </a:rPr>
              <a:t>G </a:t>
            </a:r>
            <a:r>
              <a:rPr lang="zh-CN" altLang="en-US" b="0" dirty="0">
                <a:latin typeface="黑体" panose="02010609060101010101" charset="-122"/>
                <a:ea typeface="黑体" panose="02010609060101010101" charset="-122"/>
                <a:cs typeface="黑体" panose="02010609060101010101" charset="-122"/>
              </a:rPr>
              <a:t>的一条产生式，则称用</a:t>
            </a:r>
            <a:r>
              <a:rPr lang="en-US" altLang="zh-CN" b="0" dirty="0">
                <a:latin typeface="黑体" panose="02010609060101010101" charset="-122"/>
                <a:ea typeface="黑体" panose="02010609060101010101" charset="-122"/>
                <a:cs typeface="黑体" panose="02010609060101010101" charset="-122"/>
              </a:rPr>
              <a:t>αγβ</a:t>
            </a:r>
            <a:r>
              <a:rPr lang="zh-CN" altLang="en-US" b="0" dirty="0">
                <a:latin typeface="黑体" panose="02010609060101010101" charset="-122"/>
                <a:ea typeface="黑体" panose="02010609060101010101" charset="-122"/>
                <a:cs typeface="黑体" panose="02010609060101010101" charset="-122"/>
              </a:rPr>
              <a:t>代替</a:t>
            </a:r>
            <a:r>
              <a:rPr lang="en-US" altLang="zh-CN" b="0" dirty="0">
                <a:latin typeface="黑体" panose="02010609060101010101" charset="-122"/>
                <a:ea typeface="黑体" panose="02010609060101010101" charset="-122"/>
                <a:cs typeface="黑体" panose="02010609060101010101" charset="-122"/>
              </a:rPr>
              <a:t>αAβ</a:t>
            </a:r>
            <a:r>
              <a:rPr lang="zh-CN" altLang="en-US" b="0" dirty="0">
                <a:latin typeface="黑体" panose="02010609060101010101" charset="-122"/>
                <a:ea typeface="黑体" panose="02010609060101010101" charset="-122"/>
                <a:cs typeface="黑体" panose="02010609060101010101" charset="-122"/>
              </a:rPr>
              <a:t>为一步</a:t>
            </a:r>
            <a:r>
              <a:rPr lang="zh-CN" altLang="en-US" dirty="0">
                <a:latin typeface="黑体" panose="02010609060101010101" charset="-122"/>
                <a:ea typeface="黑体" panose="02010609060101010101" charset="-122"/>
                <a:cs typeface="黑体" panose="02010609060101010101" charset="-122"/>
              </a:rPr>
              <a:t>直接推导</a:t>
            </a:r>
            <a:r>
              <a:rPr lang="zh-CN" altLang="en-US" b="0" dirty="0">
                <a:latin typeface="黑体" panose="02010609060101010101" charset="-122"/>
                <a:ea typeface="黑体" panose="02010609060101010101" charset="-122"/>
                <a:cs typeface="黑体" panose="02010609060101010101" charset="-122"/>
              </a:rPr>
              <a:t>，记为</a:t>
            </a:r>
            <a:r>
              <a:rPr lang="en-US" altLang="zh-CN" b="0" dirty="0">
                <a:latin typeface="黑体" panose="02010609060101010101" charset="-122"/>
                <a:ea typeface="黑体" panose="02010609060101010101" charset="-122"/>
                <a:cs typeface="黑体" panose="02010609060101010101" charset="-122"/>
              </a:rPr>
              <a:t>αAβ </a:t>
            </a:r>
            <a:r>
              <a:rPr lang="en-US" altLang="zh-CN" b="0" dirty="0">
                <a:latin typeface="黑体" panose="02010609060101010101" charset="-122"/>
                <a:ea typeface="黑体" panose="02010609060101010101" charset="-122"/>
                <a:cs typeface="黑体" panose="02010609060101010101" charset="-122"/>
                <a:sym typeface="Symbol" panose="05050102010706020507" pitchFamily="18" charset="2"/>
              </a:rPr>
              <a:t></a:t>
            </a:r>
            <a:r>
              <a:rPr lang="en-US" altLang="zh-CN" dirty="0">
                <a:latin typeface="黑体" panose="02010609060101010101" charset="-122"/>
                <a:ea typeface="黑体" panose="02010609060101010101" charset="-122"/>
                <a:cs typeface="黑体" panose="02010609060101010101" charset="-122"/>
              </a:rPr>
              <a:t> </a:t>
            </a:r>
            <a:r>
              <a:rPr lang="en-US" altLang="zh-CN" b="0" dirty="0">
                <a:latin typeface="黑体" panose="02010609060101010101" charset="-122"/>
                <a:ea typeface="黑体" panose="02010609060101010101" charset="-122"/>
                <a:cs typeface="黑体" panose="02010609060101010101" charset="-122"/>
              </a:rPr>
              <a:t>αγβ</a:t>
            </a:r>
            <a:endParaRPr lang="en-US" altLang="zh-CN" b="0" dirty="0">
              <a:latin typeface="黑体" panose="02010609060101010101" charset="-122"/>
              <a:ea typeface="黑体" panose="02010609060101010101" charset="-122"/>
              <a:cs typeface="黑体" panose="02010609060101010101" charset="-122"/>
            </a:endParaRPr>
          </a:p>
        </p:txBody>
      </p:sp>
      <p:grpSp>
        <p:nvGrpSpPr>
          <p:cNvPr id="3" name="Group 22"/>
          <p:cNvGrpSpPr/>
          <p:nvPr/>
        </p:nvGrpSpPr>
        <p:grpSpPr>
          <a:xfrm>
            <a:off x="7754938" y="4076700"/>
            <a:ext cx="2305050" cy="792163"/>
            <a:chOff x="3877" y="2568"/>
            <a:chExt cx="1452" cy="499"/>
          </a:xfrm>
        </p:grpSpPr>
        <p:sp>
          <p:nvSpPr>
            <p:cNvPr id="30729" name="Rectangle 13"/>
            <p:cNvSpPr/>
            <p:nvPr/>
          </p:nvSpPr>
          <p:spPr>
            <a:xfrm>
              <a:off x="3877" y="2835"/>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α</a:t>
              </a:r>
              <a:endParaRPr lang="en-US" altLang="zh-CN" sz="2000" dirty="0">
                <a:solidFill>
                  <a:schemeClr val="tx2"/>
                </a:solidFill>
                <a:latin typeface="华文新魏" panose="02010800040101010101" pitchFamily="2" charset="-122"/>
              </a:endParaRPr>
            </a:p>
          </p:txBody>
        </p:sp>
        <p:sp>
          <p:nvSpPr>
            <p:cNvPr id="30730" name="Rectangle 15"/>
            <p:cNvSpPr/>
            <p:nvPr/>
          </p:nvSpPr>
          <p:spPr>
            <a:xfrm>
              <a:off x="4058" y="2835"/>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A</a:t>
              </a:r>
              <a:endParaRPr lang="en-US" altLang="zh-CN" sz="2000" dirty="0">
                <a:solidFill>
                  <a:schemeClr val="tx2"/>
                </a:solidFill>
                <a:latin typeface="华文新魏" panose="02010800040101010101" pitchFamily="2" charset="-122"/>
              </a:endParaRPr>
            </a:p>
          </p:txBody>
        </p:sp>
        <p:sp>
          <p:nvSpPr>
            <p:cNvPr id="30731" name="Rectangle 16"/>
            <p:cNvSpPr/>
            <p:nvPr/>
          </p:nvSpPr>
          <p:spPr>
            <a:xfrm>
              <a:off x="4239" y="2835"/>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β</a:t>
              </a:r>
              <a:endParaRPr lang="en-US" altLang="zh-CN" sz="2000" dirty="0">
                <a:solidFill>
                  <a:schemeClr val="tx2"/>
                </a:solidFill>
                <a:latin typeface="华文新魏" panose="02010800040101010101" pitchFamily="2" charset="-122"/>
              </a:endParaRPr>
            </a:p>
          </p:txBody>
        </p:sp>
        <p:sp>
          <p:nvSpPr>
            <p:cNvPr id="30732" name="Rectangle 17"/>
            <p:cNvSpPr/>
            <p:nvPr/>
          </p:nvSpPr>
          <p:spPr>
            <a:xfrm>
              <a:off x="4785" y="2835"/>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α</a:t>
              </a:r>
              <a:endParaRPr lang="en-US" altLang="zh-CN" sz="2000" dirty="0">
                <a:solidFill>
                  <a:schemeClr val="tx2"/>
                </a:solidFill>
                <a:latin typeface="华文新魏" panose="02010800040101010101" pitchFamily="2" charset="-122"/>
              </a:endParaRPr>
            </a:p>
          </p:txBody>
        </p:sp>
        <p:sp>
          <p:nvSpPr>
            <p:cNvPr id="30733" name="Rectangle 18"/>
            <p:cNvSpPr/>
            <p:nvPr/>
          </p:nvSpPr>
          <p:spPr>
            <a:xfrm>
              <a:off x="4966" y="2835"/>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γ</a:t>
              </a:r>
              <a:endParaRPr lang="en-US" altLang="zh-CN" sz="2000" dirty="0">
                <a:solidFill>
                  <a:schemeClr val="tx2"/>
                </a:solidFill>
                <a:latin typeface="华文新魏" panose="02010800040101010101" pitchFamily="2" charset="-122"/>
              </a:endParaRPr>
            </a:p>
          </p:txBody>
        </p:sp>
        <p:sp>
          <p:nvSpPr>
            <p:cNvPr id="30734" name="Rectangle 19"/>
            <p:cNvSpPr/>
            <p:nvPr/>
          </p:nvSpPr>
          <p:spPr>
            <a:xfrm>
              <a:off x="5147" y="2835"/>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β</a:t>
              </a:r>
              <a:endParaRPr lang="en-US" altLang="zh-CN" sz="2000" dirty="0">
                <a:solidFill>
                  <a:schemeClr val="tx2"/>
                </a:solidFill>
                <a:latin typeface="华文新魏" panose="02010800040101010101" pitchFamily="2" charset="-122"/>
              </a:endParaRPr>
            </a:p>
          </p:txBody>
        </p:sp>
        <p:sp>
          <p:nvSpPr>
            <p:cNvPr id="30735" name="Freeform 21"/>
            <p:cNvSpPr/>
            <p:nvPr/>
          </p:nvSpPr>
          <p:spPr>
            <a:xfrm>
              <a:off x="4150" y="2568"/>
              <a:ext cx="907" cy="226"/>
            </a:xfrm>
            <a:custGeom>
              <a:avLst/>
              <a:gdLst/>
              <a:ahLst/>
              <a:cxnLst>
                <a:cxn ang="0">
                  <a:pos x="0" y="225"/>
                </a:cxn>
                <a:cxn ang="0">
                  <a:pos x="390" y="0"/>
                </a:cxn>
                <a:cxn ang="0">
                  <a:pos x="907" y="226"/>
                </a:cxn>
              </a:cxnLst>
              <a:pathLst>
                <a:path w="635" h="175">
                  <a:moveTo>
                    <a:pt x="0" y="174"/>
                  </a:moveTo>
                  <a:lnTo>
                    <a:pt x="273" y="0"/>
                  </a:lnTo>
                  <a:lnTo>
                    <a:pt x="635" y="175"/>
                  </a:lnTo>
                </a:path>
              </a:pathLst>
            </a:custGeom>
            <a:noFill/>
            <a:ln w="41275" cap="flat" cmpd="sng">
              <a:solidFill>
                <a:schemeClr val="tx2"/>
              </a:solidFill>
              <a:prstDash val="solid"/>
              <a:round/>
              <a:headEnd type="none" w="med" len="med"/>
              <a:tailEnd type="triangl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amond(in)">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3" name="Rectangle 3"/>
          <p:cNvSpPr/>
          <p:nvPr/>
        </p:nvSpPr>
        <p:spPr>
          <a:xfrm>
            <a:off x="1136650" y="4437063"/>
            <a:ext cx="8135938" cy="1150937"/>
          </a:xfrm>
          <a:prstGeom prst="rect">
            <a:avLst/>
          </a:prstGeom>
          <a:noFill/>
          <a:ln w="9525">
            <a:noFill/>
          </a:ln>
        </p:spPr>
        <p:txBody>
          <a:bodyPr anchor="t"/>
          <a:p>
            <a:pPr marL="742950" lvl="1" indent="-285750" eaLnBrk="1" hangingPunct="1">
              <a:lnSpc>
                <a:spcPct val="150000"/>
              </a:lnSpc>
              <a:spcBef>
                <a:spcPct val="20000"/>
              </a:spcBef>
              <a:buClr>
                <a:schemeClr val="hlink"/>
              </a:buClr>
              <a:buSzPct val="55000"/>
              <a:buFont typeface="Wingdings" panose="05000000000000000000" pitchFamily="2" charset="2"/>
              <a:buChar char="n"/>
            </a:pPr>
            <a:r>
              <a:rPr lang="zh-CN" altLang="zh-CN" dirty="0">
                <a:latin typeface="黑体" panose="02010609060101010101" charset="-122"/>
                <a:ea typeface="黑体" panose="02010609060101010101" charset="-122"/>
              </a:rPr>
              <a:t>推导是用产生式的右部代替左部，归约是用产生式的左部代替右部，归约是推导的</a:t>
            </a:r>
            <a:r>
              <a:rPr lang="zh-CN" altLang="zh-CN" u="sng" dirty="0">
                <a:latin typeface="黑体" panose="02010609060101010101" charset="-122"/>
                <a:ea typeface="黑体" panose="02010609060101010101" charset="-122"/>
              </a:rPr>
              <a:t>逆过程</a:t>
            </a:r>
            <a:endParaRPr lang="zh-CN" altLang="en-US" u="sng" dirty="0">
              <a:latin typeface="黑体" panose="02010609060101010101" charset="-122"/>
              <a:ea typeface="黑体" panose="02010609060101010101" charset="-122"/>
            </a:endParaRPr>
          </a:p>
        </p:txBody>
      </p:sp>
      <p:sp>
        <p:nvSpPr>
          <p:cNvPr id="31748" name="Text Box 5"/>
          <p:cNvSpPr txBox="1"/>
          <p:nvPr/>
        </p:nvSpPr>
        <p:spPr>
          <a:xfrm>
            <a:off x="2000250" y="1557338"/>
            <a:ext cx="2592388" cy="523240"/>
          </a:xfrm>
          <a:prstGeom prst="rect">
            <a:avLst/>
          </a:prstGeom>
          <a:solidFill>
            <a:srgbClr val="FF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黑体" panose="02010609060101010101" charset="-122"/>
                <a:ea typeface="黑体" panose="02010609060101010101" charset="-122"/>
              </a:rPr>
              <a:t>直接推导</a:t>
            </a:r>
            <a:endParaRPr lang="zh-CN" altLang="en-US" sz="2800" baseline="-25000" dirty="0">
              <a:solidFill>
                <a:schemeClr val="tx2"/>
              </a:solidFill>
              <a:latin typeface="黑体" panose="02010609060101010101" charset="-122"/>
              <a:ea typeface="黑体" panose="02010609060101010101" charset="-122"/>
            </a:endParaRPr>
          </a:p>
        </p:txBody>
      </p:sp>
      <p:sp>
        <p:nvSpPr>
          <p:cNvPr id="31749" name="Text Box 6"/>
          <p:cNvSpPr txBox="1"/>
          <p:nvPr/>
        </p:nvSpPr>
        <p:spPr>
          <a:xfrm>
            <a:off x="4881563" y="1557338"/>
            <a:ext cx="2592387" cy="541337"/>
          </a:xfrm>
          <a:prstGeom prst="rect">
            <a:avLst/>
          </a:prstGeom>
          <a:solidFill>
            <a:srgbClr val="FF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黑体" panose="02010609060101010101" charset="-122"/>
                <a:ea typeface="黑体" panose="02010609060101010101" charset="-122"/>
              </a:rPr>
              <a:t>直接归约</a:t>
            </a:r>
            <a:endParaRPr lang="zh-CN" altLang="en-US" sz="2800" baseline="-25000" dirty="0">
              <a:solidFill>
                <a:schemeClr val="tx2"/>
              </a:solidFill>
              <a:latin typeface="黑体" panose="02010609060101010101" charset="-122"/>
              <a:ea typeface="黑体" panose="02010609060101010101" charset="-122"/>
            </a:endParaRPr>
          </a:p>
        </p:txBody>
      </p:sp>
      <p:sp>
        <p:nvSpPr>
          <p:cNvPr id="7" name="AutoShape 8"/>
          <p:cNvSpPr/>
          <p:nvPr/>
        </p:nvSpPr>
        <p:spPr>
          <a:xfrm>
            <a:off x="4665663" y="2781300"/>
            <a:ext cx="4319587" cy="1008063"/>
          </a:xfrm>
          <a:prstGeom prst="wedgeRectCallout">
            <a:avLst>
              <a:gd name="adj1" fmla="val -15713"/>
              <a:gd name="adj2" fmla="val -116458"/>
            </a:avLst>
          </a:prstGeom>
          <a:noFill/>
          <a:ln w="9525" cap="flat" cmpd="sng">
            <a:solidFill>
              <a:schemeClr val="tx2"/>
            </a:solidFill>
            <a:prstDash val="solid"/>
            <a:miter/>
            <a:headEnd type="none" w="med" len="med"/>
            <a:tailEnd type="none" w="med" len="med"/>
          </a:ln>
        </p:spPr>
        <p:txBody>
          <a:bodyPr anchor="b"/>
          <a:p>
            <a:pPr>
              <a:lnSpc>
                <a:spcPct val="130000"/>
              </a:lnSpc>
              <a:spcBef>
                <a:spcPct val="20000"/>
              </a:spcBef>
              <a:buClr>
                <a:schemeClr val="folHlink"/>
              </a:buClr>
              <a:buSzPct val="50000"/>
            </a:pPr>
            <a:r>
              <a:rPr lang="en-US" altLang="zh-CN" b="0" dirty="0">
                <a:latin typeface="华文新魏" panose="02010800040101010101" pitchFamily="2" charset="-122"/>
              </a:rPr>
              <a:t>   </a:t>
            </a:r>
            <a:r>
              <a:rPr lang="zh-CN" altLang="en-US" b="0" dirty="0">
                <a:latin typeface="华文新魏" panose="02010800040101010101" pitchFamily="2" charset="-122"/>
              </a:rPr>
              <a:t>用</a:t>
            </a:r>
            <a:r>
              <a:rPr lang="en-US" altLang="zh-CN" b="0" dirty="0">
                <a:latin typeface="华文新魏" panose="02010800040101010101" pitchFamily="2" charset="-122"/>
              </a:rPr>
              <a:t>αAβ</a:t>
            </a:r>
            <a:r>
              <a:rPr lang="zh-CN" altLang="en-US" b="0" dirty="0">
                <a:latin typeface="华文新魏" panose="02010800040101010101" pitchFamily="2" charset="-122"/>
              </a:rPr>
              <a:t>代替</a:t>
            </a:r>
            <a:r>
              <a:rPr lang="en-US" altLang="zh-CN" b="0" dirty="0">
                <a:latin typeface="华文新魏" panose="02010800040101010101" pitchFamily="2" charset="-122"/>
              </a:rPr>
              <a:t>αγβ</a:t>
            </a:r>
            <a:r>
              <a:rPr lang="zh-CN" altLang="en-US" b="0" dirty="0">
                <a:latin typeface="华文新魏" panose="02010800040101010101" pitchFamily="2" charset="-122"/>
              </a:rPr>
              <a:t>为一步</a:t>
            </a:r>
            <a:r>
              <a:rPr lang="zh-CN" altLang="en-US" dirty="0">
                <a:latin typeface="华文新魏" panose="02010800040101010101" pitchFamily="2" charset="-122"/>
              </a:rPr>
              <a:t>直接归约</a:t>
            </a:r>
            <a:r>
              <a:rPr lang="zh-CN" altLang="en-US" b="0" dirty="0">
                <a:latin typeface="华文新魏" panose="02010800040101010101" pitchFamily="2" charset="-122"/>
              </a:rPr>
              <a:t>，记为</a:t>
            </a:r>
            <a:r>
              <a:rPr lang="en-US" altLang="zh-CN" b="0" dirty="0">
                <a:latin typeface="华文新魏" panose="02010800040101010101" pitchFamily="2" charset="-122"/>
              </a:rPr>
              <a:t>αγβ</a:t>
            </a:r>
            <a:r>
              <a:rPr lang="en-US" altLang="zh-CN" dirty="0">
                <a:latin typeface="Times New Roman" panose="02020603050405020304" charset="0"/>
                <a:sym typeface="Euclid Symbol" pitchFamily="18" charset="2"/>
              </a:rPr>
              <a:t>  </a:t>
            </a:r>
            <a:r>
              <a:rPr lang="en-US" altLang="zh-CN" b="0" dirty="0">
                <a:latin typeface="华文新魏" panose="02010800040101010101" pitchFamily="2" charset="-122"/>
              </a:rPr>
              <a:t>αAβ</a:t>
            </a:r>
            <a:endParaRPr lang="en-US" altLang="zh-CN" b="0" dirty="0">
              <a:latin typeface="华文新魏" panose="02010800040101010101" pitchFamily="2" charset="-122"/>
            </a:endParaRPr>
          </a:p>
        </p:txBody>
      </p:sp>
      <p:grpSp>
        <p:nvGrpSpPr>
          <p:cNvPr id="5" name="Group 16"/>
          <p:cNvGrpSpPr/>
          <p:nvPr/>
        </p:nvGrpSpPr>
        <p:grpSpPr>
          <a:xfrm>
            <a:off x="1279525" y="2781300"/>
            <a:ext cx="2305050" cy="792163"/>
            <a:chOff x="566" y="2160"/>
            <a:chExt cx="1452" cy="499"/>
          </a:xfrm>
        </p:grpSpPr>
        <p:sp>
          <p:nvSpPr>
            <p:cNvPr id="31752" name="Rectangle 9"/>
            <p:cNvSpPr/>
            <p:nvPr/>
          </p:nvSpPr>
          <p:spPr>
            <a:xfrm>
              <a:off x="566" y="2427"/>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α</a:t>
              </a:r>
              <a:endParaRPr lang="en-US" altLang="zh-CN" sz="2000" dirty="0">
                <a:solidFill>
                  <a:schemeClr val="tx2"/>
                </a:solidFill>
                <a:latin typeface="华文新魏" panose="02010800040101010101" pitchFamily="2" charset="-122"/>
              </a:endParaRPr>
            </a:p>
          </p:txBody>
        </p:sp>
        <p:sp>
          <p:nvSpPr>
            <p:cNvPr id="31753" name="Rectangle 10"/>
            <p:cNvSpPr/>
            <p:nvPr/>
          </p:nvSpPr>
          <p:spPr>
            <a:xfrm>
              <a:off x="747" y="2427"/>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A</a:t>
              </a:r>
              <a:endParaRPr lang="en-US" altLang="zh-CN" sz="2000" dirty="0">
                <a:solidFill>
                  <a:schemeClr val="tx2"/>
                </a:solidFill>
                <a:latin typeface="华文新魏" panose="02010800040101010101" pitchFamily="2" charset="-122"/>
              </a:endParaRPr>
            </a:p>
          </p:txBody>
        </p:sp>
        <p:sp>
          <p:nvSpPr>
            <p:cNvPr id="31754" name="Rectangle 11"/>
            <p:cNvSpPr/>
            <p:nvPr/>
          </p:nvSpPr>
          <p:spPr>
            <a:xfrm>
              <a:off x="928" y="2427"/>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β</a:t>
              </a:r>
              <a:endParaRPr lang="en-US" altLang="zh-CN" sz="2000" dirty="0">
                <a:solidFill>
                  <a:schemeClr val="tx2"/>
                </a:solidFill>
                <a:latin typeface="华文新魏" panose="02010800040101010101" pitchFamily="2" charset="-122"/>
              </a:endParaRPr>
            </a:p>
          </p:txBody>
        </p:sp>
        <p:sp>
          <p:nvSpPr>
            <p:cNvPr id="31755" name="Rectangle 12"/>
            <p:cNvSpPr/>
            <p:nvPr/>
          </p:nvSpPr>
          <p:spPr>
            <a:xfrm>
              <a:off x="1474" y="2427"/>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α</a:t>
              </a:r>
              <a:endParaRPr lang="en-US" altLang="zh-CN" sz="2000" dirty="0">
                <a:solidFill>
                  <a:schemeClr val="tx2"/>
                </a:solidFill>
                <a:latin typeface="华文新魏" panose="02010800040101010101" pitchFamily="2" charset="-122"/>
              </a:endParaRPr>
            </a:p>
          </p:txBody>
        </p:sp>
        <p:sp>
          <p:nvSpPr>
            <p:cNvPr id="31756" name="Rectangle 13"/>
            <p:cNvSpPr/>
            <p:nvPr/>
          </p:nvSpPr>
          <p:spPr>
            <a:xfrm>
              <a:off x="1655" y="2427"/>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γ</a:t>
              </a:r>
              <a:endParaRPr lang="en-US" altLang="zh-CN" sz="2000" dirty="0">
                <a:solidFill>
                  <a:schemeClr val="tx2"/>
                </a:solidFill>
                <a:latin typeface="华文新魏" panose="02010800040101010101" pitchFamily="2" charset="-122"/>
              </a:endParaRPr>
            </a:p>
          </p:txBody>
        </p:sp>
        <p:sp>
          <p:nvSpPr>
            <p:cNvPr id="31757" name="Rectangle 14"/>
            <p:cNvSpPr/>
            <p:nvPr/>
          </p:nvSpPr>
          <p:spPr>
            <a:xfrm>
              <a:off x="1836" y="2427"/>
              <a:ext cx="182" cy="232"/>
            </a:xfrm>
            <a:prstGeom prst="rect">
              <a:avLst/>
            </a:prstGeom>
            <a:solidFill>
              <a:srgbClr val="FF9900"/>
            </a:solidFill>
            <a:ln w="9525" cap="flat" cmpd="sng">
              <a:solidFill>
                <a:schemeClr val="bg2"/>
              </a:solidFill>
              <a:prstDash val="solid"/>
              <a:miter/>
              <a:headEnd type="none" w="med" len="med"/>
              <a:tailEnd type="none" w="med" len="med"/>
            </a:ln>
          </p:spPr>
          <p:txBody>
            <a:bodyPr wrap="none" lIns="90000" tIns="46800" rIns="90000" bIns="46800" anchor="ctr"/>
            <a:p>
              <a:pPr algn="ctr"/>
              <a:r>
                <a:rPr lang="en-US" altLang="zh-CN" sz="2000" dirty="0">
                  <a:solidFill>
                    <a:schemeClr val="tx2"/>
                  </a:solidFill>
                  <a:latin typeface="华文新魏" panose="02010800040101010101" pitchFamily="2" charset="-122"/>
                </a:rPr>
                <a:t>β</a:t>
              </a:r>
              <a:endParaRPr lang="en-US" altLang="zh-CN" sz="2000" dirty="0">
                <a:solidFill>
                  <a:schemeClr val="tx2"/>
                </a:solidFill>
                <a:latin typeface="华文新魏" panose="02010800040101010101" pitchFamily="2" charset="-122"/>
              </a:endParaRPr>
            </a:p>
          </p:txBody>
        </p:sp>
        <p:sp>
          <p:nvSpPr>
            <p:cNvPr id="31758" name="Freeform 15"/>
            <p:cNvSpPr/>
            <p:nvPr/>
          </p:nvSpPr>
          <p:spPr>
            <a:xfrm>
              <a:off x="839" y="2160"/>
              <a:ext cx="907" cy="226"/>
            </a:xfrm>
            <a:custGeom>
              <a:avLst/>
              <a:gdLst/>
              <a:ahLst/>
              <a:cxnLst>
                <a:cxn ang="0">
                  <a:pos x="0" y="225"/>
                </a:cxn>
                <a:cxn ang="0">
                  <a:pos x="390" y="0"/>
                </a:cxn>
                <a:cxn ang="0">
                  <a:pos x="907" y="226"/>
                </a:cxn>
              </a:cxnLst>
              <a:pathLst>
                <a:path w="635" h="175">
                  <a:moveTo>
                    <a:pt x="0" y="174"/>
                  </a:moveTo>
                  <a:lnTo>
                    <a:pt x="273" y="0"/>
                  </a:lnTo>
                  <a:lnTo>
                    <a:pt x="635" y="175"/>
                  </a:lnTo>
                </a:path>
              </a:pathLst>
            </a:custGeom>
            <a:noFill/>
            <a:ln w="41275" cap="flat" cmpd="sng">
              <a:solidFill>
                <a:schemeClr val="tx2"/>
              </a:solidFill>
              <a:prstDash val="solid"/>
              <a:round/>
              <a:headEnd type="triangl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32771" name="Rectangle 4"/>
          <p:cNvSpPr/>
          <p:nvPr/>
        </p:nvSpPr>
        <p:spPr>
          <a:xfrm>
            <a:off x="795338" y="1057275"/>
            <a:ext cx="8064500" cy="2520950"/>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3200" dirty="0">
                <a:solidFill>
                  <a:schemeClr val="tx2"/>
                </a:solidFill>
                <a:latin typeface="黑体" panose="02010609060101010101" charset="-122"/>
                <a:ea typeface="黑体" panose="02010609060101010101" charset="-122"/>
                <a:cs typeface="黑体" panose="02010609060101010101" charset="-122"/>
              </a:rPr>
              <a:t>推导的长度</a:t>
            </a:r>
            <a:endParaRPr lang="zh-CN" altLang="en-US" sz="3200" dirty="0">
              <a:solidFill>
                <a:schemeClr val="tx2"/>
              </a:solidFill>
              <a:latin typeface="黑体" panose="02010609060101010101" charset="-122"/>
              <a:ea typeface="黑体" panose="02010609060101010101" charset="-122"/>
              <a:cs typeface="黑体" panose="02010609060101010101" charset="-122"/>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黑体" panose="02010609060101010101" charset="-122"/>
                <a:ea typeface="黑体" panose="02010609060101010101" charset="-122"/>
                <a:cs typeface="黑体" panose="02010609060101010101" charset="-122"/>
              </a:rPr>
              <a:t>直接推导的次数</a:t>
            </a:r>
            <a:endParaRPr lang="zh-CN" altLang="en-US" sz="2800" dirty="0">
              <a:solidFill>
                <a:schemeClr val="tx1"/>
              </a:solidFill>
              <a:latin typeface="黑体" panose="02010609060101010101" charset="-122"/>
              <a:ea typeface="黑体" panose="02010609060101010101" charset="-122"/>
              <a:cs typeface="黑体" panose="02010609060101010101" charset="-122"/>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黑体" panose="02010609060101010101" charset="-122"/>
                <a:ea typeface="黑体" panose="02010609060101010101" charset="-122"/>
                <a:cs typeface="黑体" panose="02010609060101010101" charset="-122"/>
              </a:rPr>
              <a:t>α   β</a:t>
            </a:r>
            <a:r>
              <a:rPr lang="zh-CN" altLang="en-US" sz="2800" dirty="0">
                <a:solidFill>
                  <a:schemeClr val="tx1"/>
                </a:solidFill>
                <a:latin typeface="黑体" panose="02010609060101010101" charset="-122"/>
                <a:ea typeface="黑体" panose="02010609060101010101" charset="-122"/>
                <a:cs typeface="黑体" panose="02010609060101010101" charset="-122"/>
              </a:rPr>
              <a:t>，长度大于等于 </a:t>
            </a:r>
            <a:r>
              <a:rPr lang="en-US" altLang="zh-CN" sz="2800" dirty="0">
                <a:solidFill>
                  <a:schemeClr val="tx1"/>
                </a:solidFill>
                <a:latin typeface="黑体" panose="02010609060101010101" charset="-122"/>
                <a:ea typeface="黑体" panose="02010609060101010101" charset="-122"/>
                <a:cs typeface="黑体" panose="02010609060101010101" charset="-122"/>
              </a:rPr>
              <a:t>1 </a:t>
            </a:r>
            <a:r>
              <a:rPr lang="zh-CN" altLang="en-US" sz="2800" dirty="0">
                <a:solidFill>
                  <a:schemeClr val="tx1"/>
                </a:solidFill>
                <a:latin typeface="黑体" panose="02010609060101010101" charset="-122"/>
                <a:ea typeface="黑体" panose="02010609060101010101" charset="-122"/>
                <a:cs typeface="黑体" panose="02010609060101010101" charset="-122"/>
              </a:rPr>
              <a:t>的推导</a:t>
            </a:r>
            <a:endParaRPr lang="zh-CN" altLang="en-US" sz="2800" dirty="0">
              <a:solidFill>
                <a:schemeClr val="tx1"/>
              </a:solidFill>
              <a:latin typeface="黑体" panose="02010609060101010101" charset="-122"/>
              <a:ea typeface="黑体" panose="02010609060101010101" charset="-122"/>
              <a:cs typeface="黑体" panose="02010609060101010101" charset="-122"/>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黑体" panose="02010609060101010101" charset="-122"/>
                <a:ea typeface="黑体" panose="02010609060101010101" charset="-122"/>
                <a:cs typeface="黑体" panose="02010609060101010101" charset="-122"/>
              </a:rPr>
              <a:t>α   β</a:t>
            </a:r>
            <a:r>
              <a:rPr lang="zh-CN" altLang="en-US" sz="2800" dirty="0">
                <a:solidFill>
                  <a:schemeClr val="tx1"/>
                </a:solidFill>
                <a:latin typeface="黑体" panose="02010609060101010101" charset="-122"/>
                <a:ea typeface="黑体" panose="02010609060101010101" charset="-122"/>
                <a:cs typeface="黑体" panose="02010609060101010101" charset="-122"/>
              </a:rPr>
              <a:t>，长度大于等于 </a:t>
            </a:r>
            <a:r>
              <a:rPr lang="en-US" altLang="zh-CN" sz="2800" dirty="0">
                <a:solidFill>
                  <a:schemeClr val="tx1"/>
                </a:solidFill>
                <a:latin typeface="黑体" panose="02010609060101010101" charset="-122"/>
                <a:ea typeface="黑体" panose="02010609060101010101" charset="-122"/>
                <a:cs typeface="黑体" panose="02010609060101010101" charset="-122"/>
              </a:rPr>
              <a:t>0 </a:t>
            </a:r>
            <a:r>
              <a:rPr lang="zh-CN" altLang="en-US" sz="2800" dirty="0">
                <a:solidFill>
                  <a:schemeClr val="tx1"/>
                </a:solidFill>
                <a:latin typeface="黑体" panose="02010609060101010101" charset="-122"/>
                <a:ea typeface="黑体" panose="02010609060101010101" charset="-122"/>
                <a:cs typeface="黑体" panose="02010609060101010101" charset="-122"/>
              </a:rPr>
              <a:t>的推导</a:t>
            </a:r>
            <a:endParaRPr lang="zh-CN" altLang="en-US" sz="2800" dirty="0">
              <a:solidFill>
                <a:schemeClr val="tx1"/>
              </a:solidFill>
              <a:latin typeface="黑体" panose="02010609060101010101" charset="-122"/>
              <a:ea typeface="黑体" panose="02010609060101010101" charset="-122"/>
              <a:cs typeface="黑体" panose="02010609060101010101" charset="-122"/>
            </a:endParaRPr>
          </a:p>
        </p:txBody>
      </p:sp>
      <p:sp>
        <p:nvSpPr>
          <p:cNvPr id="32772" name="Rectangle 5"/>
          <p:cNvSpPr/>
          <p:nvPr/>
        </p:nvSpPr>
        <p:spPr>
          <a:xfrm>
            <a:off x="795338" y="3754438"/>
            <a:ext cx="8208962" cy="2160587"/>
          </a:xfrm>
          <a:prstGeom prst="rect">
            <a:avLst/>
          </a:prstGeom>
          <a:noFill/>
          <a:ln w="9525" cap="flat" cmpd="sng">
            <a:solidFill>
              <a:schemeClr val="tx2"/>
            </a:solidFill>
            <a:prstDash val="solid"/>
            <a:miter/>
            <a:headEnd type="none" w="med" len="med"/>
            <a:tailEnd type="none" w="med" len="med"/>
          </a:ln>
        </p:spPr>
        <p:txBody>
          <a:bodyPr anchor="t"/>
          <a:p>
            <a:pPr marL="1143000" lvl="2" indent="-228600" eaLnBrk="1" hangingPunct="1">
              <a:lnSpc>
                <a:spcPct val="120000"/>
              </a:lnSpc>
              <a:spcBef>
                <a:spcPct val="20000"/>
              </a:spcBef>
              <a:buClr>
                <a:schemeClr val="folHlink"/>
              </a:buClr>
              <a:buSzPct val="50000"/>
              <a:buFont typeface="Wingdings" panose="05000000000000000000" pitchFamily="2" charset="2"/>
              <a:buChar char="n"/>
            </a:pPr>
            <a:r>
              <a:rPr lang="zh-CN" altLang="en-US" dirty="0">
                <a:latin typeface="楷体_GB2312" pitchFamily="49" charset="-122"/>
                <a:ea typeface="楷体_GB2312" pitchFamily="49" charset="-122"/>
              </a:rPr>
              <a:t>推导的例子：</a:t>
            </a:r>
            <a:endParaRPr lang="zh-CN" altLang="en-US" dirty="0">
              <a:latin typeface="楷体_GB2312" pitchFamily="49" charset="-122"/>
              <a:ea typeface="楷体_GB2312" pitchFamily="49" charset="-122"/>
            </a:endParaRPr>
          </a:p>
          <a:p>
            <a:pPr marL="1143000" lvl="2" indent="-228600" eaLnBrk="1" hangingPunct="1">
              <a:lnSpc>
                <a:spcPct val="120000"/>
              </a:lnSpc>
              <a:spcBef>
                <a:spcPct val="20000"/>
              </a:spcBef>
              <a:buClr>
                <a:schemeClr val="folHlink"/>
              </a:buClr>
              <a:buSzPct val="50000"/>
              <a:buFont typeface="Wingdings" panose="05000000000000000000" pitchFamily="2" charset="2"/>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S </a:t>
            </a:r>
            <a:r>
              <a:rPr lang="en-US" altLang="zh-CN" dirty="0">
                <a:latin typeface="Tahoma" panose="020B0604030504040204" charset="0"/>
                <a:sym typeface="Symbol" panose="05050102010706020507" pitchFamily="18" charset="2"/>
              </a:rPr>
              <a:t></a:t>
            </a:r>
            <a:r>
              <a:rPr lang="en-US" altLang="zh-CN" dirty="0">
                <a:latin typeface="楷体_GB2312" pitchFamily="49" charset="-122"/>
                <a:ea typeface="楷体_GB2312" pitchFamily="49" charset="-122"/>
              </a:rPr>
              <a:t> 0S1 </a:t>
            </a:r>
            <a:r>
              <a:rPr lang="en-US" altLang="zh-CN" dirty="0">
                <a:latin typeface="Tahoma" panose="020B0604030504040204" charset="0"/>
                <a:sym typeface="Symbol" panose="05050102010706020507" pitchFamily="18" charset="2"/>
              </a:rPr>
              <a:t></a:t>
            </a:r>
            <a:r>
              <a:rPr lang="en-US" altLang="zh-CN" dirty="0">
                <a:latin typeface="楷体_GB2312" pitchFamily="49" charset="-122"/>
                <a:ea typeface="楷体_GB2312" pitchFamily="49" charset="-122"/>
              </a:rPr>
              <a:t> 00S11 </a:t>
            </a:r>
            <a:r>
              <a:rPr lang="en-US" altLang="zh-CN" dirty="0">
                <a:latin typeface="Tahoma" panose="020B0604030504040204" charset="0"/>
                <a:sym typeface="Symbol" panose="05050102010706020507" pitchFamily="18" charset="2"/>
              </a:rPr>
              <a:t></a:t>
            </a:r>
            <a:r>
              <a:rPr lang="en-US" altLang="zh-CN" dirty="0">
                <a:latin typeface="楷体_GB2312" pitchFamily="49" charset="-122"/>
                <a:ea typeface="楷体_GB2312" pitchFamily="49" charset="-122"/>
              </a:rPr>
              <a:t> 000111</a:t>
            </a:r>
            <a:r>
              <a:rPr lang="zh-CN" altLang="en-US" dirty="0">
                <a:latin typeface="楷体_GB2312" pitchFamily="49" charset="-122"/>
                <a:ea typeface="楷体_GB2312" pitchFamily="49" charset="-122"/>
              </a:rPr>
              <a:t>，长度为 </a:t>
            </a:r>
            <a:r>
              <a:rPr lang="en-US" altLang="zh-CN" dirty="0">
                <a:latin typeface="楷体_GB2312" pitchFamily="49" charset="-122"/>
                <a:ea typeface="楷体_GB2312" pitchFamily="49" charset="-122"/>
              </a:rPr>
              <a:t>3</a:t>
            </a:r>
            <a:endParaRPr lang="en-US" altLang="zh-CN" dirty="0">
              <a:latin typeface="楷体_GB2312" pitchFamily="49" charset="-122"/>
              <a:ea typeface="楷体_GB2312" pitchFamily="49" charset="-122"/>
            </a:endParaRPr>
          </a:p>
          <a:p>
            <a:pPr marL="1143000" lvl="2" indent="-228600" eaLnBrk="1" hangingPunct="1">
              <a:lnSpc>
                <a:spcPct val="120000"/>
              </a:lnSpc>
              <a:spcBef>
                <a:spcPct val="20000"/>
              </a:spcBef>
              <a:buClr>
                <a:schemeClr val="folHlink"/>
              </a:buClr>
              <a:buSzPct val="50000"/>
              <a:buFont typeface="Wingdings" panose="05000000000000000000" pitchFamily="2" charset="2"/>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记为：</a:t>
            </a:r>
            <a:r>
              <a:rPr lang="en-US" altLang="zh-CN" dirty="0">
                <a:latin typeface="楷体_GB2312" pitchFamily="49" charset="-122"/>
                <a:ea typeface="楷体_GB2312" pitchFamily="49" charset="-122"/>
              </a:rPr>
              <a:t>S    000111</a:t>
            </a:r>
            <a:endParaRPr lang="en-US" altLang="zh-CN" dirty="0">
              <a:latin typeface="楷体_GB2312" pitchFamily="49" charset="-122"/>
              <a:ea typeface="楷体_GB2312" pitchFamily="49" charset="-122"/>
            </a:endParaRPr>
          </a:p>
          <a:p>
            <a:pPr marL="1143000" lvl="2" indent="-228600" eaLnBrk="1" hangingPunct="1">
              <a:lnSpc>
                <a:spcPct val="120000"/>
              </a:lnSpc>
              <a:spcBef>
                <a:spcPct val="20000"/>
              </a:spcBef>
              <a:buClr>
                <a:schemeClr val="folHlink"/>
              </a:buClr>
              <a:buSzPct val="50000"/>
              <a:buFont typeface="Wingdings" panose="05000000000000000000" pitchFamily="2" charset="2"/>
            </a:pPr>
            <a:r>
              <a:rPr lang="en-US" altLang="zh-CN" dirty="0">
                <a:latin typeface="楷体_GB2312" pitchFamily="49" charset="-122"/>
                <a:ea typeface="楷体_GB2312" pitchFamily="49" charset="-122"/>
              </a:rPr>
              <a:t>                         S    S</a:t>
            </a:r>
            <a:endParaRPr lang="en-US" altLang="zh-CN" dirty="0">
              <a:latin typeface="楷体_GB2312" pitchFamily="49" charset="-122"/>
              <a:ea typeface="楷体_GB2312" pitchFamily="49" charset="-122"/>
            </a:endParaRPr>
          </a:p>
        </p:txBody>
      </p:sp>
      <p:pic>
        <p:nvPicPr>
          <p:cNvPr id="32773" name="Picture 26" descr="11"/>
          <p:cNvPicPr>
            <a:picLocks noChangeAspect="1"/>
          </p:cNvPicPr>
          <p:nvPr/>
        </p:nvPicPr>
        <p:blipFill>
          <a:blip r:embed="rId1"/>
          <a:stretch>
            <a:fillRect/>
          </a:stretch>
        </p:blipFill>
        <p:spPr>
          <a:xfrm>
            <a:off x="2379663" y="2195513"/>
            <a:ext cx="428625" cy="647700"/>
          </a:xfrm>
          <a:prstGeom prst="rect">
            <a:avLst/>
          </a:prstGeom>
          <a:noFill/>
          <a:ln w="9525">
            <a:noFill/>
          </a:ln>
        </p:spPr>
      </p:pic>
      <p:pic>
        <p:nvPicPr>
          <p:cNvPr id="32774" name="Picture 27" descr="22"/>
          <p:cNvPicPr>
            <a:picLocks noChangeAspect="1"/>
          </p:cNvPicPr>
          <p:nvPr/>
        </p:nvPicPr>
        <p:blipFill>
          <a:blip r:embed="rId2"/>
          <a:stretch>
            <a:fillRect/>
          </a:stretch>
        </p:blipFill>
        <p:spPr>
          <a:xfrm>
            <a:off x="2382838" y="2911475"/>
            <a:ext cx="428625" cy="646113"/>
          </a:xfrm>
          <a:prstGeom prst="rect">
            <a:avLst/>
          </a:prstGeom>
          <a:noFill/>
          <a:ln w="9525">
            <a:noFill/>
          </a:ln>
        </p:spPr>
      </p:pic>
      <p:pic>
        <p:nvPicPr>
          <p:cNvPr id="32775" name="Picture 29" descr="11"/>
          <p:cNvPicPr>
            <a:picLocks noChangeAspect="1"/>
          </p:cNvPicPr>
          <p:nvPr/>
        </p:nvPicPr>
        <p:blipFill>
          <a:blip r:embed="rId1"/>
          <a:stretch>
            <a:fillRect/>
          </a:stretch>
        </p:blipFill>
        <p:spPr>
          <a:xfrm>
            <a:off x="3581400" y="4691063"/>
            <a:ext cx="428625" cy="647700"/>
          </a:xfrm>
          <a:prstGeom prst="rect">
            <a:avLst/>
          </a:prstGeom>
          <a:noFill/>
          <a:ln w="9525">
            <a:noFill/>
          </a:ln>
        </p:spPr>
      </p:pic>
      <p:pic>
        <p:nvPicPr>
          <p:cNvPr id="32776" name="Picture 31" descr="22"/>
          <p:cNvPicPr>
            <a:picLocks noChangeAspect="1"/>
          </p:cNvPicPr>
          <p:nvPr/>
        </p:nvPicPr>
        <p:blipFill>
          <a:blip r:embed="rId2"/>
          <a:stretch>
            <a:fillRect/>
          </a:stretch>
        </p:blipFill>
        <p:spPr>
          <a:xfrm>
            <a:off x="5867400" y="5194300"/>
            <a:ext cx="428625" cy="646113"/>
          </a:xfrm>
          <a:prstGeom prst="rect">
            <a:avLst/>
          </a:prstGeom>
          <a:noFill/>
          <a:ln w="9525">
            <a:noFill/>
          </a:ln>
        </p:spPr>
      </p:pic>
      <p:sp>
        <p:nvSpPr>
          <p:cNvPr id="3" name="文本框 2"/>
          <p:cNvSpPr txBox="1"/>
          <p:nvPr/>
        </p:nvSpPr>
        <p:spPr>
          <a:xfrm>
            <a:off x="9297035" y="1405255"/>
            <a:ext cx="2060575" cy="1124585"/>
          </a:xfrm>
          <a:prstGeom prst="rect">
            <a:avLst/>
          </a:prstGeom>
          <a:noFill/>
          <a:ln w="12700" cmpd="sng">
            <a:solidFill>
              <a:schemeClr val="accent1">
                <a:shade val="50000"/>
              </a:schemeClr>
            </a:solidFill>
            <a:prstDash val="solid"/>
          </a:ln>
        </p:spPr>
        <p:txBody>
          <a:bodyPr wrap="square" rtlCol="0" anchor="t">
            <a:spAutoFit/>
          </a:bodyPr>
          <a:p>
            <a:pPr>
              <a:lnSpc>
                <a:spcPct val="120000"/>
              </a:lnSpc>
            </a:pPr>
            <a:r>
              <a:rPr lang="en-US" altLang="zh-CN" sz="2800" dirty="0">
                <a:sym typeface="+mn-ea"/>
              </a:rPr>
              <a:t> S→0S1</a:t>
            </a:r>
            <a:endParaRPr lang="en-US" altLang="zh-CN" sz="2800" dirty="0">
              <a:sym typeface="+mn-ea"/>
            </a:endParaRPr>
          </a:p>
          <a:p>
            <a:pPr>
              <a:lnSpc>
                <a:spcPct val="120000"/>
              </a:lnSpc>
            </a:pPr>
            <a:r>
              <a:rPr lang="en-US" altLang="zh-CN" sz="2800" dirty="0">
                <a:sym typeface="+mn-ea"/>
              </a:rPr>
              <a:t> S→01</a:t>
            </a:r>
            <a:endParaRPr lang="zh-CN" altLang="en-US" sz="2800" dirty="0">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33795" name="Text Box 19"/>
          <p:cNvSpPr txBox="1"/>
          <p:nvPr/>
        </p:nvSpPr>
        <p:spPr>
          <a:xfrm>
            <a:off x="1908175" y="1452563"/>
            <a:ext cx="2089150" cy="523240"/>
          </a:xfrm>
          <a:prstGeom prst="rect">
            <a:avLst/>
          </a:prstGeom>
          <a:solidFill>
            <a:srgbClr val="D9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黑体" panose="02010609060101010101" charset="-122"/>
                <a:ea typeface="黑体" panose="02010609060101010101" charset="-122"/>
              </a:rPr>
              <a:t>最左推导</a:t>
            </a:r>
            <a:endParaRPr lang="zh-CN" altLang="en-US" sz="2800" baseline="-25000" dirty="0">
              <a:solidFill>
                <a:schemeClr val="tx2"/>
              </a:solidFill>
              <a:latin typeface="黑体" panose="02010609060101010101" charset="-122"/>
              <a:ea typeface="黑体" panose="02010609060101010101" charset="-122"/>
            </a:endParaRPr>
          </a:p>
        </p:txBody>
      </p:sp>
      <p:sp>
        <p:nvSpPr>
          <p:cNvPr id="33796" name="Text Box 20"/>
          <p:cNvSpPr txBox="1"/>
          <p:nvPr/>
        </p:nvSpPr>
        <p:spPr>
          <a:xfrm>
            <a:off x="7165975" y="1414463"/>
            <a:ext cx="2087563" cy="541337"/>
          </a:xfrm>
          <a:prstGeom prst="rect">
            <a:avLst/>
          </a:prstGeom>
          <a:solidFill>
            <a:srgbClr val="D9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黑体" panose="02010609060101010101" charset="-122"/>
                <a:ea typeface="黑体" panose="02010609060101010101" charset="-122"/>
              </a:rPr>
              <a:t>最右推导</a:t>
            </a:r>
            <a:endParaRPr lang="zh-CN" altLang="en-US" sz="2800" baseline="-25000" dirty="0">
              <a:solidFill>
                <a:schemeClr val="tx2"/>
              </a:solidFill>
              <a:latin typeface="黑体" panose="02010609060101010101" charset="-122"/>
              <a:ea typeface="黑体" panose="02010609060101010101" charset="-122"/>
            </a:endParaRPr>
          </a:p>
        </p:txBody>
      </p:sp>
      <p:sp>
        <p:nvSpPr>
          <p:cNvPr id="6" name="AutoShape 21"/>
          <p:cNvSpPr/>
          <p:nvPr/>
        </p:nvSpPr>
        <p:spPr>
          <a:xfrm>
            <a:off x="828675" y="4116388"/>
            <a:ext cx="4608513" cy="576262"/>
          </a:xfrm>
          <a:prstGeom prst="wedgeRectCallout">
            <a:avLst>
              <a:gd name="adj1" fmla="val -16000"/>
              <a:gd name="adj2" fmla="val -413083"/>
            </a:avLst>
          </a:prstGeom>
          <a:noFill/>
          <a:ln w="9525" cap="flat" cmpd="sng">
            <a:solidFill>
              <a:schemeClr val="tx2"/>
            </a:solidFill>
            <a:prstDash val="solid"/>
            <a:miter/>
            <a:headEnd type="none" w="med" len="med"/>
            <a:tailEnd type="none" w="med" len="med"/>
          </a:ln>
        </p:spPr>
        <p:txBody>
          <a:bodyPr anchor="b"/>
          <a:p>
            <a:pPr>
              <a:lnSpc>
                <a:spcPct val="130000"/>
              </a:lnSpc>
              <a:spcBef>
                <a:spcPct val="20000"/>
              </a:spcBef>
              <a:buClr>
                <a:schemeClr val="folHlink"/>
              </a:buClr>
              <a:buSzPct val="50000"/>
            </a:pPr>
            <a:r>
              <a:rPr lang="zh-CN" altLang="en-US" dirty="0">
                <a:latin typeface="黑体" panose="02010609060101010101" charset="-122"/>
                <a:ea typeface="黑体" panose="02010609060101010101" charset="-122"/>
                <a:cs typeface="黑体" panose="02010609060101010101" charset="-122"/>
              </a:rPr>
              <a:t>对</a:t>
            </a:r>
            <a:r>
              <a:rPr lang="en-US" altLang="zh-CN" dirty="0">
                <a:latin typeface="黑体" panose="02010609060101010101" charset="-122"/>
                <a:ea typeface="黑体" panose="02010609060101010101" charset="-122"/>
                <a:cs typeface="黑体" panose="02010609060101010101" charset="-122"/>
              </a:rPr>
              <a:t>α</a:t>
            </a:r>
            <a:r>
              <a:rPr lang="zh-CN" altLang="en-US" dirty="0">
                <a:latin typeface="黑体" panose="02010609060101010101" charset="-122"/>
                <a:ea typeface="黑体" panose="02010609060101010101" charset="-122"/>
                <a:cs typeface="黑体" panose="02010609060101010101" charset="-122"/>
              </a:rPr>
              <a:t>中的最</a:t>
            </a:r>
            <a:r>
              <a:rPr lang="zh-CN" altLang="en-US" u="sng" dirty="0">
                <a:latin typeface="黑体" panose="02010609060101010101" charset="-122"/>
                <a:ea typeface="黑体" panose="02010609060101010101" charset="-122"/>
                <a:cs typeface="黑体" panose="02010609060101010101" charset="-122"/>
              </a:rPr>
              <a:t>左</a:t>
            </a:r>
            <a:r>
              <a:rPr lang="zh-CN" altLang="en-US" dirty="0">
                <a:latin typeface="黑体" panose="02010609060101010101" charset="-122"/>
                <a:ea typeface="黑体" panose="02010609060101010101" charset="-122"/>
                <a:cs typeface="黑体" panose="02010609060101010101" charset="-122"/>
              </a:rPr>
              <a:t>非终结符进行展开</a:t>
            </a:r>
            <a:endParaRPr lang="zh-CN" altLang="en-US" dirty="0">
              <a:latin typeface="黑体" panose="02010609060101010101" charset="-122"/>
              <a:ea typeface="黑体" panose="02010609060101010101" charset="-122"/>
              <a:cs typeface="黑体" panose="02010609060101010101" charset="-122"/>
            </a:endParaRPr>
          </a:p>
        </p:txBody>
      </p:sp>
      <p:sp>
        <p:nvSpPr>
          <p:cNvPr id="7" name="AutoShape 28"/>
          <p:cNvSpPr/>
          <p:nvPr/>
        </p:nvSpPr>
        <p:spPr>
          <a:xfrm>
            <a:off x="4573588" y="2892425"/>
            <a:ext cx="4608512" cy="576263"/>
          </a:xfrm>
          <a:prstGeom prst="wedgeRectCallout">
            <a:avLst>
              <a:gd name="adj1" fmla="val 35083"/>
              <a:gd name="adj2" fmla="val -209505"/>
            </a:avLst>
          </a:prstGeom>
          <a:noFill/>
          <a:ln w="9525" cap="flat" cmpd="sng">
            <a:solidFill>
              <a:schemeClr val="tx2"/>
            </a:solidFill>
            <a:prstDash val="solid"/>
            <a:miter/>
            <a:headEnd type="none" w="med" len="med"/>
            <a:tailEnd type="none" w="med" len="med"/>
          </a:ln>
        </p:spPr>
        <p:txBody>
          <a:bodyPr anchor="b"/>
          <a:p>
            <a:pPr>
              <a:lnSpc>
                <a:spcPct val="130000"/>
              </a:lnSpc>
              <a:spcBef>
                <a:spcPct val="20000"/>
              </a:spcBef>
              <a:buClr>
                <a:schemeClr val="folHlink"/>
              </a:buClr>
              <a:buSzPct val="50000"/>
            </a:pPr>
            <a:r>
              <a:rPr lang="zh-CN" altLang="en-US" dirty="0">
                <a:latin typeface="黑体" panose="02010609060101010101" charset="-122"/>
                <a:ea typeface="黑体" panose="02010609060101010101" charset="-122"/>
                <a:cs typeface="黑体" panose="02010609060101010101" charset="-122"/>
              </a:rPr>
              <a:t>对</a:t>
            </a:r>
            <a:r>
              <a:rPr lang="en-US" altLang="zh-CN" dirty="0">
                <a:latin typeface="黑体" panose="02010609060101010101" charset="-122"/>
                <a:ea typeface="黑体" panose="02010609060101010101" charset="-122"/>
                <a:cs typeface="黑体" panose="02010609060101010101" charset="-122"/>
              </a:rPr>
              <a:t>α</a:t>
            </a:r>
            <a:r>
              <a:rPr lang="zh-CN" altLang="en-US" dirty="0">
                <a:latin typeface="黑体" panose="02010609060101010101" charset="-122"/>
                <a:ea typeface="黑体" panose="02010609060101010101" charset="-122"/>
                <a:cs typeface="黑体" panose="02010609060101010101" charset="-122"/>
              </a:rPr>
              <a:t>中的最</a:t>
            </a:r>
            <a:r>
              <a:rPr lang="zh-CN" altLang="en-US" u="sng" dirty="0">
                <a:latin typeface="黑体" panose="02010609060101010101" charset="-122"/>
                <a:ea typeface="黑体" panose="02010609060101010101" charset="-122"/>
                <a:cs typeface="黑体" panose="02010609060101010101" charset="-122"/>
              </a:rPr>
              <a:t>右</a:t>
            </a:r>
            <a:r>
              <a:rPr lang="zh-CN" altLang="en-US" dirty="0">
                <a:latin typeface="黑体" panose="02010609060101010101" charset="-122"/>
                <a:ea typeface="黑体" panose="02010609060101010101" charset="-122"/>
                <a:cs typeface="黑体" panose="02010609060101010101" charset="-122"/>
              </a:rPr>
              <a:t>非终结符进行展开</a:t>
            </a:r>
            <a:endParaRPr lang="zh-CN" altLang="en-US" dirty="0">
              <a:latin typeface="黑体" panose="02010609060101010101" charset="-122"/>
              <a:ea typeface="黑体" panose="02010609060101010101" charset="-122"/>
              <a:cs typeface="黑体" panose="02010609060101010101" charset="-122"/>
            </a:endParaRPr>
          </a:p>
        </p:txBody>
      </p:sp>
      <p:graphicFrame>
        <p:nvGraphicFramePr>
          <p:cNvPr id="8" name="Object 2"/>
          <p:cNvGraphicFramePr>
            <a:graphicFrameLocks noChangeAspect="1"/>
          </p:cNvGraphicFramePr>
          <p:nvPr/>
        </p:nvGraphicFramePr>
        <p:xfrm>
          <a:off x="3925888" y="4692650"/>
          <a:ext cx="623887" cy="936625"/>
        </p:xfrm>
        <a:graphic>
          <a:graphicData uri="http://schemas.openxmlformats.org/presentationml/2006/ole">
            <mc:AlternateContent xmlns:mc="http://schemas.openxmlformats.org/markup-compatibility/2006">
              <mc:Choice xmlns:v="urn:schemas-microsoft-com:vml" Requires="v">
                <p:oleObj spid="_x0000_s3078" name="" r:id="rId1" imgW="177800" imgH="266065" progId="Equation.DSMT4">
                  <p:embed/>
                </p:oleObj>
              </mc:Choice>
              <mc:Fallback>
                <p:oleObj name="" r:id="rId1" imgW="177800" imgH="266065" progId="Equation.DSMT4">
                  <p:embed/>
                  <p:pic>
                    <p:nvPicPr>
                      <p:cNvPr id="0" name="图片 3077"/>
                      <p:cNvPicPr/>
                      <p:nvPr/>
                    </p:nvPicPr>
                    <p:blipFill>
                      <a:blip r:embed="rId2"/>
                      <a:stretch>
                        <a:fillRect/>
                      </a:stretch>
                    </p:blipFill>
                    <p:spPr>
                      <a:xfrm>
                        <a:off x="3925888" y="4692650"/>
                        <a:ext cx="623887" cy="936625"/>
                      </a:xfrm>
                      <a:prstGeom prst="rect">
                        <a:avLst/>
                      </a:prstGeom>
                      <a:noFill/>
                      <a:ln w="38100">
                        <a:noFill/>
                        <a:miter/>
                      </a:ln>
                    </p:spPr>
                  </p:pic>
                </p:oleObj>
              </mc:Fallback>
            </mc:AlternateContent>
          </a:graphicData>
        </a:graphic>
      </p:graphicFrame>
      <p:graphicFrame>
        <p:nvGraphicFramePr>
          <p:cNvPr id="9" name="Object 3"/>
          <p:cNvGraphicFramePr>
            <a:graphicFrameLocks noChangeAspect="1"/>
          </p:cNvGraphicFramePr>
          <p:nvPr/>
        </p:nvGraphicFramePr>
        <p:xfrm>
          <a:off x="8005763" y="3516313"/>
          <a:ext cx="720725" cy="1055687"/>
        </p:xfrm>
        <a:graphic>
          <a:graphicData uri="http://schemas.openxmlformats.org/presentationml/2006/ole">
            <mc:AlternateContent xmlns:mc="http://schemas.openxmlformats.org/markup-compatibility/2006">
              <mc:Choice xmlns:v="urn:schemas-microsoft-com:vml" Requires="v">
                <p:oleObj spid="_x0000_s3077" name="" r:id="rId3" imgW="190500" imgH="279400" progId="Equation.DSMT4">
                  <p:embed/>
                </p:oleObj>
              </mc:Choice>
              <mc:Fallback>
                <p:oleObj name="" r:id="rId3" imgW="190500" imgH="279400" progId="Equation.DSMT4">
                  <p:embed/>
                  <p:pic>
                    <p:nvPicPr>
                      <p:cNvPr id="0" name="图片 3076"/>
                      <p:cNvPicPr/>
                      <p:nvPr/>
                    </p:nvPicPr>
                    <p:blipFill>
                      <a:blip r:embed="rId4"/>
                      <a:stretch>
                        <a:fillRect/>
                      </a:stretch>
                    </p:blipFill>
                    <p:spPr>
                      <a:xfrm>
                        <a:off x="8005763" y="3516313"/>
                        <a:ext cx="720725" cy="10556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34819" name="Rectangle 3"/>
          <p:cNvSpPr/>
          <p:nvPr/>
        </p:nvSpPr>
        <p:spPr>
          <a:xfrm>
            <a:off x="1720850" y="1118553"/>
            <a:ext cx="6985000" cy="2592387"/>
          </a:xfrm>
          <a:prstGeom prst="rect">
            <a:avLst/>
          </a:prstGeom>
          <a:noFill/>
          <a:ln w="9525" cap="flat" cmpd="sng">
            <a:solidFill>
              <a:schemeClr val="tx2"/>
            </a:solidFill>
            <a:prstDash val="solid"/>
            <a:miter/>
            <a:headEnd type="none" w="med" len="med"/>
            <a:tailEnd type="none" w="med" len="med"/>
          </a:ln>
        </p:spPr>
        <p:txBody>
          <a:bodyPr anchor="t"/>
          <a:p>
            <a:pPr marL="0" indent="0">
              <a:spcBef>
                <a:spcPct val="20000"/>
              </a:spcBef>
              <a:buClr>
                <a:schemeClr val="folHlink"/>
              </a:buClr>
              <a:buSzPct val="60000"/>
              <a:buNone/>
            </a:pPr>
            <a:r>
              <a:rPr lang="zh-CN" altLang="en-US" b="0" dirty="0">
                <a:latin typeface="黑体" panose="02010609060101010101" charset="-122"/>
                <a:ea typeface="黑体" panose="02010609060101010101" charset="-122"/>
                <a:cs typeface="黑体" panose="02010609060101010101" charset="-122"/>
              </a:rPr>
              <a:t>例子：表达式文法          </a:t>
            </a:r>
            <a:r>
              <a:rPr lang="en-US" altLang="zh-CN" b="0" dirty="0">
                <a:latin typeface="黑体" panose="02010609060101010101" charset="-122"/>
                <a:ea typeface="黑体" panose="02010609060101010101" charset="-122"/>
                <a:cs typeface="黑体" panose="02010609060101010101" charset="-122"/>
              </a:rPr>
              <a:t>E → E + T</a:t>
            </a:r>
            <a:endParaRPr lang="en-US" altLang="zh-CN" b="0" dirty="0">
              <a:latin typeface="黑体" panose="02010609060101010101" charset="-122"/>
              <a:ea typeface="黑体" panose="02010609060101010101" charset="-122"/>
              <a:cs typeface="黑体" panose="02010609060101010101" charset="-122"/>
            </a:endParaRPr>
          </a:p>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None/>
            </a:pPr>
            <a:r>
              <a:rPr lang="en-US" altLang="zh-CN" sz="2400" dirty="0">
                <a:solidFill>
                  <a:schemeClr val="tx1"/>
                </a:solidFill>
                <a:latin typeface="黑体" panose="02010609060101010101" charset="-122"/>
                <a:ea typeface="黑体" panose="02010609060101010101" charset="-122"/>
                <a:cs typeface="黑体" panose="02010609060101010101" charset="-122"/>
              </a:rPr>
              <a:t>   			  E → T</a:t>
            </a:r>
            <a:endParaRPr lang="en-US" altLang="zh-CN" sz="2400" dirty="0">
              <a:solidFill>
                <a:schemeClr val="tx1"/>
              </a:solidFill>
              <a:latin typeface="黑体" panose="02010609060101010101" charset="-122"/>
              <a:ea typeface="黑体" panose="02010609060101010101" charset="-122"/>
              <a:cs typeface="黑体" panose="02010609060101010101" charset="-122"/>
            </a:endParaRPr>
          </a:p>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None/>
            </a:pPr>
            <a:r>
              <a:rPr lang="en-US" altLang="zh-CN" sz="2400" dirty="0">
                <a:solidFill>
                  <a:schemeClr val="tx1"/>
                </a:solidFill>
                <a:latin typeface="黑体" panose="02010609060101010101" charset="-122"/>
                <a:ea typeface="黑体" panose="02010609060101010101" charset="-122"/>
                <a:cs typeface="黑体" panose="02010609060101010101" charset="-122"/>
              </a:rPr>
              <a:t>				  T → T * F</a:t>
            </a:r>
            <a:endParaRPr lang="en-US" altLang="zh-CN" sz="2400" dirty="0">
              <a:solidFill>
                <a:schemeClr val="tx1"/>
              </a:solidFill>
              <a:latin typeface="黑体" panose="02010609060101010101" charset="-122"/>
              <a:ea typeface="黑体" panose="02010609060101010101" charset="-122"/>
              <a:cs typeface="黑体" panose="02010609060101010101" charset="-122"/>
            </a:endParaRPr>
          </a:p>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None/>
            </a:pPr>
            <a:r>
              <a:rPr lang="en-US" altLang="zh-CN" sz="2400" dirty="0">
                <a:solidFill>
                  <a:schemeClr val="tx1"/>
                </a:solidFill>
                <a:latin typeface="黑体" panose="02010609060101010101" charset="-122"/>
                <a:ea typeface="黑体" panose="02010609060101010101" charset="-122"/>
                <a:cs typeface="黑体" panose="02010609060101010101" charset="-122"/>
              </a:rPr>
              <a:t>				  T → F</a:t>
            </a:r>
            <a:endParaRPr lang="en-US" altLang="zh-CN" sz="2400" dirty="0">
              <a:solidFill>
                <a:schemeClr val="tx1"/>
              </a:solidFill>
              <a:latin typeface="黑体" panose="02010609060101010101" charset="-122"/>
              <a:ea typeface="黑体" panose="02010609060101010101" charset="-122"/>
              <a:cs typeface="黑体" panose="02010609060101010101" charset="-122"/>
            </a:endParaRPr>
          </a:p>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None/>
            </a:pPr>
            <a:r>
              <a:rPr lang="en-US" altLang="zh-CN" sz="2400" dirty="0">
                <a:solidFill>
                  <a:schemeClr val="tx1"/>
                </a:solidFill>
                <a:latin typeface="黑体" panose="02010609060101010101" charset="-122"/>
                <a:ea typeface="黑体" panose="02010609060101010101" charset="-122"/>
                <a:cs typeface="黑体" panose="02010609060101010101" charset="-122"/>
              </a:rPr>
              <a:t>				  F →</a:t>
            </a:r>
            <a:r>
              <a:rPr lang="zh-CN" altLang="en-US" sz="2400" dirty="0">
                <a:solidFill>
                  <a:schemeClr val="tx1"/>
                </a:solidFill>
                <a:latin typeface="黑体" panose="02010609060101010101" charset="-122"/>
                <a:ea typeface="黑体" panose="02010609060101010101" charset="-122"/>
                <a:cs typeface="黑体" panose="02010609060101010101" charset="-122"/>
              </a:rPr>
              <a:t>（</a:t>
            </a:r>
            <a:r>
              <a:rPr lang="en-US" altLang="zh-CN" sz="2400" dirty="0">
                <a:solidFill>
                  <a:schemeClr val="tx1"/>
                </a:solidFill>
                <a:latin typeface="黑体" panose="02010609060101010101" charset="-122"/>
                <a:ea typeface="黑体" panose="02010609060101010101" charset="-122"/>
                <a:cs typeface="黑体" panose="02010609060101010101" charset="-122"/>
              </a:rPr>
              <a:t>E</a:t>
            </a:r>
            <a:r>
              <a:rPr lang="zh-CN" altLang="en-US" sz="2400" dirty="0">
                <a:solidFill>
                  <a:schemeClr val="tx1"/>
                </a:solidFill>
                <a:latin typeface="黑体" panose="02010609060101010101" charset="-122"/>
                <a:ea typeface="黑体" panose="02010609060101010101" charset="-122"/>
                <a:cs typeface="黑体" panose="02010609060101010101" charset="-122"/>
              </a:rPr>
              <a:t>）</a:t>
            </a:r>
            <a:endParaRPr lang="zh-CN" altLang="en-US" sz="2400" dirty="0">
              <a:solidFill>
                <a:schemeClr val="tx1"/>
              </a:solidFill>
              <a:latin typeface="黑体" panose="02010609060101010101" charset="-122"/>
              <a:ea typeface="黑体" panose="02010609060101010101" charset="-122"/>
              <a:cs typeface="黑体" panose="02010609060101010101" charset="-122"/>
            </a:endParaRPr>
          </a:p>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None/>
            </a:pPr>
            <a:r>
              <a:rPr lang="zh-CN" altLang="en-US" sz="2400" dirty="0">
                <a:solidFill>
                  <a:schemeClr val="tx1"/>
                </a:solidFill>
                <a:latin typeface="黑体" panose="02010609060101010101" charset="-122"/>
                <a:ea typeface="黑体" panose="02010609060101010101" charset="-122"/>
                <a:cs typeface="黑体" panose="02010609060101010101" charset="-122"/>
              </a:rPr>
              <a:t>				  </a:t>
            </a:r>
            <a:r>
              <a:rPr lang="en-US" altLang="zh-CN" sz="2400" dirty="0">
                <a:solidFill>
                  <a:schemeClr val="tx1"/>
                </a:solidFill>
                <a:latin typeface="黑体" panose="02010609060101010101" charset="-122"/>
                <a:ea typeface="黑体" panose="02010609060101010101" charset="-122"/>
                <a:cs typeface="黑体" panose="02010609060101010101" charset="-122"/>
              </a:rPr>
              <a:t>F → a</a:t>
            </a:r>
            <a:endParaRPr lang="en-US" altLang="zh-CN" sz="2400" dirty="0">
              <a:solidFill>
                <a:schemeClr val="tx1"/>
              </a:solidFill>
              <a:latin typeface="黑体" panose="02010609060101010101" charset="-122"/>
              <a:ea typeface="黑体" panose="02010609060101010101" charset="-122"/>
              <a:cs typeface="黑体" panose="02010609060101010101" charset="-122"/>
            </a:endParaRPr>
          </a:p>
        </p:txBody>
      </p:sp>
      <p:sp>
        <p:nvSpPr>
          <p:cNvPr id="5" name="Rectangle 4"/>
          <p:cNvSpPr/>
          <p:nvPr/>
        </p:nvSpPr>
        <p:spPr>
          <a:xfrm>
            <a:off x="685800" y="3937000"/>
            <a:ext cx="9144000" cy="433388"/>
          </a:xfrm>
          <a:prstGeom prst="rect">
            <a:avLst/>
          </a:prstGeom>
          <a:noFill/>
          <a:ln w="9525">
            <a:noFill/>
          </a:ln>
        </p:spPr>
        <p:txBody>
          <a:bodyPr anchor="t"/>
          <a:p>
            <a:pPr marL="1143000" lvl="2" indent="-228600" eaLnBrk="1" hangingPunct="1">
              <a:spcBef>
                <a:spcPct val="20000"/>
              </a:spcBef>
              <a:buClr>
                <a:schemeClr val="folHlink"/>
              </a:buClr>
              <a:buSzPct val="50000"/>
              <a:buFont typeface="Wingdings" panose="05000000000000000000" pitchFamily="2" charset="2"/>
            </a:pPr>
            <a:r>
              <a:rPr lang="zh-CN" altLang="en-US" dirty="0">
                <a:solidFill>
                  <a:schemeClr val="tx2"/>
                </a:solidFill>
                <a:latin typeface="Tahoma" panose="020B0604030504040204" charset="0"/>
              </a:rPr>
              <a:t>最左推导：</a:t>
            </a:r>
            <a:r>
              <a:rPr lang="en-US" altLang="zh-CN" dirty="0">
                <a:solidFill>
                  <a:schemeClr val="tx2"/>
                </a:solidFill>
                <a:latin typeface="Tahoma" panose="020B0604030504040204" charset="0"/>
              </a:rPr>
              <a:t>E     T     T*F     F*F     a*F     a*a</a:t>
            </a:r>
            <a:endParaRPr lang="en-US" altLang="zh-CN" dirty="0">
              <a:solidFill>
                <a:schemeClr val="tx2"/>
              </a:solidFill>
              <a:latin typeface="Tahoma" panose="020B0604030504040204" charset="0"/>
            </a:endParaRPr>
          </a:p>
        </p:txBody>
      </p:sp>
      <p:sp>
        <p:nvSpPr>
          <p:cNvPr id="6" name="Rectangle 11"/>
          <p:cNvSpPr/>
          <p:nvPr/>
        </p:nvSpPr>
        <p:spPr>
          <a:xfrm>
            <a:off x="1441450" y="5429250"/>
            <a:ext cx="5329238" cy="460375"/>
          </a:xfrm>
          <a:prstGeom prst="rect">
            <a:avLst/>
          </a:prstGeom>
          <a:noFill/>
          <a:ln w="9525">
            <a:noFill/>
          </a:ln>
        </p:spPr>
        <p:txBody>
          <a:bodyPr anchor="b">
            <a:spAutoFit/>
          </a:bodyPr>
          <a:p>
            <a:pPr lvl="2" indent="0" eaLnBrk="1" hangingPunct="1">
              <a:spcBef>
                <a:spcPct val="20000"/>
              </a:spcBef>
            </a:pPr>
            <a:r>
              <a:rPr lang="en-US" altLang="zh-CN" dirty="0">
                <a:latin typeface="黑体" panose="02010609060101010101" charset="-122"/>
                <a:ea typeface="黑体" panose="02010609060101010101" charset="-122"/>
                <a:cs typeface="黑体" panose="02010609060101010101" charset="-122"/>
              </a:rPr>
              <a:t>** </a:t>
            </a:r>
            <a:r>
              <a:rPr lang="zh-CN" altLang="en-US" dirty="0">
                <a:latin typeface="黑体" panose="02010609060101010101" charset="-122"/>
                <a:ea typeface="黑体" panose="02010609060101010101" charset="-122"/>
                <a:cs typeface="黑体" panose="02010609060101010101" charset="-122"/>
              </a:rPr>
              <a:t>最右推导又称为</a:t>
            </a:r>
            <a:r>
              <a:rPr lang="zh-CN" altLang="en-US" u="sng" dirty="0">
                <a:latin typeface="黑体" panose="02010609060101010101" charset="-122"/>
                <a:ea typeface="黑体" panose="02010609060101010101" charset="-122"/>
                <a:cs typeface="黑体" panose="02010609060101010101" charset="-122"/>
              </a:rPr>
              <a:t>规范推导</a:t>
            </a:r>
            <a:endParaRPr lang="zh-CN" altLang="en-US" u="sng" dirty="0">
              <a:latin typeface="黑体" panose="02010609060101010101" charset="-122"/>
              <a:ea typeface="黑体" panose="02010609060101010101" charset="-122"/>
              <a:cs typeface="黑体" panose="02010609060101010101" charset="-122"/>
            </a:endParaRPr>
          </a:p>
        </p:txBody>
      </p:sp>
      <p:sp>
        <p:nvSpPr>
          <p:cNvPr id="7" name="Rectangle 12"/>
          <p:cNvSpPr/>
          <p:nvPr/>
        </p:nvSpPr>
        <p:spPr>
          <a:xfrm>
            <a:off x="650875" y="4584700"/>
            <a:ext cx="9144000" cy="504825"/>
          </a:xfrm>
          <a:prstGeom prst="rect">
            <a:avLst/>
          </a:prstGeom>
          <a:noFill/>
          <a:ln w="9525">
            <a:noFill/>
          </a:ln>
        </p:spPr>
        <p:txBody>
          <a:bodyPr anchor="t"/>
          <a:p>
            <a:pPr marL="1143000" lvl="2" indent="-228600" eaLnBrk="1" hangingPunct="1">
              <a:spcBef>
                <a:spcPct val="20000"/>
              </a:spcBef>
              <a:buClr>
                <a:schemeClr val="folHlink"/>
              </a:buClr>
              <a:buSzPct val="50000"/>
              <a:buFont typeface="Wingdings" panose="05000000000000000000" pitchFamily="2" charset="2"/>
            </a:pPr>
            <a:r>
              <a:rPr lang="zh-CN" altLang="en-US" dirty="0">
                <a:solidFill>
                  <a:schemeClr val="tx2"/>
                </a:solidFill>
                <a:latin typeface="Tahoma" panose="020B0604030504040204" charset="0"/>
              </a:rPr>
              <a:t>最右推导：</a:t>
            </a:r>
            <a:r>
              <a:rPr lang="en-US" altLang="zh-CN" dirty="0">
                <a:solidFill>
                  <a:schemeClr val="tx2"/>
                </a:solidFill>
                <a:latin typeface="Tahoma" panose="020B0604030504040204" charset="0"/>
              </a:rPr>
              <a:t>E     T     T*F     T*a     F*a     a*a</a:t>
            </a:r>
            <a:endParaRPr lang="en-US" altLang="zh-CN" dirty="0">
              <a:solidFill>
                <a:schemeClr val="tx2"/>
              </a:solidFill>
              <a:latin typeface="Tahoma" panose="020B0604030504040204" charset="0"/>
            </a:endParaRPr>
          </a:p>
        </p:txBody>
      </p:sp>
      <p:graphicFrame>
        <p:nvGraphicFramePr>
          <p:cNvPr id="34823" name="Object 2"/>
          <p:cNvGraphicFramePr>
            <a:graphicFrameLocks noGrp="1" noChangeAspect="1"/>
          </p:cNvGraphicFramePr>
          <p:nvPr>
            <p:ph idx="1"/>
          </p:nvPr>
        </p:nvGraphicFramePr>
        <p:xfrm>
          <a:off x="6834188" y="3886200"/>
          <a:ext cx="369887" cy="555625"/>
        </p:xfrm>
        <a:graphic>
          <a:graphicData uri="http://schemas.openxmlformats.org/presentationml/2006/ole">
            <mc:AlternateContent xmlns:mc="http://schemas.openxmlformats.org/markup-compatibility/2006">
              <mc:Choice xmlns:v="urn:schemas-microsoft-com:vml" Requires="v">
                <p:oleObj spid="_x0000_s3085" name="" r:id="rId1" imgW="177800" imgH="266065" progId="Equation.3">
                  <p:embed/>
                </p:oleObj>
              </mc:Choice>
              <mc:Fallback>
                <p:oleObj name="" r:id="rId1" imgW="177800" imgH="266065" progId="Equation.3">
                  <p:embed/>
                  <p:pic>
                    <p:nvPicPr>
                      <p:cNvPr id="0" name="图片 3084"/>
                      <p:cNvPicPr/>
                      <p:nvPr/>
                    </p:nvPicPr>
                    <p:blipFill>
                      <a:blip r:embed="rId2"/>
                      <a:stretch>
                        <a:fillRect/>
                      </a:stretch>
                    </p:blipFill>
                    <p:spPr>
                      <a:xfrm>
                        <a:off x="6834188" y="3886200"/>
                        <a:ext cx="369887" cy="555625"/>
                      </a:xfrm>
                      <a:prstGeom prst="rect">
                        <a:avLst/>
                      </a:prstGeom>
                      <a:noFill/>
                      <a:ln w="38100">
                        <a:miter/>
                      </a:ln>
                    </p:spPr>
                  </p:pic>
                </p:oleObj>
              </mc:Fallback>
            </mc:AlternateContent>
          </a:graphicData>
        </a:graphic>
      </p:graphicFrame>
      <p:graphicFrame>
        <p:nvGraphicFramePr>
          <p:cNvPr id="34824" name="Object 3"/>
          <p:cNvGraphicFramePr>
            <a:graphicFrameLocks noChangeAspect="1"/>
          </p:cNvGraphicFramePr>
          <p:nvPr/>
        </p:nvGraphicFramePr>
        <p:xfrm>
          <a:off x="3305175" y="3937000"/>
          <a:ext cx="369888" cy="555625"/>
        </p:xfrm>
        <a:graphic>
          <a:graphicData uri="http://schemas.openxmlformats.org/presentationml/2006/ole">
            <mc:AlternateContent xmlns:mc="http://schemas.openxmlformats.org/markup-compatibility/2006">
              <mc:Choice xmlns:v="urn:schemas-microsoft-com:vml" Requires="v">
                <p:oleObj spid="_x0000_s3087" name="" r:id="rId3" imgW="177800" imgH="266065" progId="Equation.3">
                  <p:embed/>
                </p:oleObj>
              </mc:Choice>
              <mc:Fallback>
                <p:oleObj name="" r:id="rId3" imgW="177800" imgH="266065" progId="Equation.3">
                  <p:embed/>
                  <p:pic>
                    <p:nvPicPr>
                      <p:cNvPr id="0" name="图片 3086"/>
                      <p:cNvPicPr/>
                      <p:nvPr/>
                    </p:nvPicPr>
                    <p:blipFill>
                      <a:blip r:embed="rId2"/>
                      <a:stretch>
                        <a:fillRect/>
                      </a:stretch>
                    </p:blipFill>
                    <p:spPr>
                      <a:xfrm>
                        <a:off x="3305175" y="3937000"/>
                        <a:ext cx="369888" cy="555625"/>
                      </a:xfrm>
                      <a:prstGeom prst="rect">
                        <a:avLst/>
                      </a:prstGeom>
                      <a:noFill/>
                      <a:ln w="38100">
                        <a:noFill/>
                        <a:miter/>
                      </a:ln>
                    </p:spPr>
                  </p:pic>
                </p:oleObj>
              </mc:Fallback>
            </mc:AlternateContent>
          </a:graphicData>
        </a:graphic>
      </p:graphicFrame>
      <p:graphicFrame>
        <p:nvGraphicFramePr>
          <p:cNvPr id="34825" name="Object 4"/>
          <p:cNvGraphicFramePr>
            <a:graphicFrameLocks noChangeAspect="1"/>
          </p:cNvGraphicFramePr>
          <p:nvPr/>
        </p:nvGraphicFramePr>
        <p:xfrm>
          <a:off x="3952875" y="3937000"/>
          <a:ext cx="369888" cy="555625"/>
        </p:xfrm>
        <a:graphic>
          <a:graphicData uri="http://schemas.openxmlformats.org/presentationml/2006/ole">
            <mc:AlternateContent xmlns:mc="http://schemas.openxmlformats.org/markup-compatibility/2006">
              <mc:Choice xmlns:v="urn:schemas-microsoft-com:vml" Requires="v">
                <p:oleObj spid="_x0000_s3084" name="" r:id="rId4" imgW="177800" imgH="266065" progId="Equation.3">
                  <p:embed/>
                </p:oleObj>
              </mc:Choice>
              <mc:Fallback>
                <p:oleObj name="" r:id="rId4" imgW="177800" imgH="266065" progId="Equation.3">
                  <p:embed/>
                  <p:pic>
                    <p:nvPicPr>
                      <p:cNvPr id="0" name="图片 3083"/>
                      <p:cNvPicPr/>
                      <p:nvPr/>
                    </p:nvPicPr>
                    <p:blipFill>
                      <a:blip r:embed="rId2"/>
                      <a:stretch>
                        <a:fillRect/>
                      </a:stretch>
                    </p:blipFill>
                    <p:spPr>
                      <a:xfrm>
                        <a:off x="3952875" y="3937000"/>
                        <a:ext cx="369888" cy="555625"/>
                      </a:xfrm>
                      <a:prstGeom prst="rect">
                        <a:avLst/>
                      </a:prstGeom>
                      <a:noFill/>
                      <a:ln w="38100">
                        <a:noFill/>
                        <a:miter/>
                      </a:ln>
                    </p:spPr>
                  </p:pic>
                </p:oleObj>
              </mc:Fallback>
            </mc:AlternateContent>
          </a:graphicData>
        </a:graphic>
      </p:graphicFrame>
      <p:graphicFrame>
        <p:nvGraphicFramePr>
          <p:cNvPr id="34826" name="Object 5"/>
          <p:cNvGraphicFramePr>
            <a:graphicFrameLocks noChangeAspect="1"/>
          </p:cNvGraphicFramePr>
          <p:nvPr/>
        </p:nvGraphicFramePr>
        <p:xfrm>
          <a:off x="4889500" y="3937000"/>
          <a:ext cx="369888" cy="555625"/>
        </p:xfrm>
        <a:graphic>
          <a:graphicData uri="http://schemas.openxmlformats.org/presentationml/2006/ole">
            <mc:AlternateContent xmlns:mc="http://schemas.openxmlformats.org/markup-compatibility/2006">
              <mc:Choice xmlns:v="urn:schemas-microsoft-com:vml" Requires="v">
                <p:oleObj spid="_x0000_s3081" name="" r:id="rId5" imgW="177800" imgH="266065" progId="Equation.3">
                  <p:embed/>
                </p:oleObj>
              </mc:Choice>
              <mc:Fallback>
                <p:oleObj name="" r:id="rId5" imgW="177800" imgH="266065" progId="Equation.3">
                  <p:embed/>
                  <p:pic>
                    <p:nvPicPr>
                      <p:cNvPr id="0" name="图片 3080"/>
                      <p:cNvPicPr/>
                      <p:nvPr/>
                    </p:nvPicPr>
                    <p:blipFill>
                      <a:blip r:embed="rId2"/>
                      <a:stretch>
                        <a:fillRect/>
                      </a:stretch>
                    </p:blipFill>
                    <p:spPr>
                      <a:xfrm>
                        <a:off x="4889500" y="3937000"/>
                        <a:ext cx="369888" cy="555625"/>
                      </a:xfrm>
                      <a:prstGeom prst="rect">
                        <a:avLst/>
                      </a:prstGeom>
                      <a:noFill/>
                      <a:ln w="38100">
                        <a:noFill/>
                        <a:miter/>
                      </a:ln>
                    </p:spPr>
                  </p:pic>
                </p:oleObj>
              </mc:Fallback>
            </mc:AlternateContent>
          </a:graphicData>
        </a:graphic>
      </p:graphicFrame>
      <p:graphicFrame>
        <p:nvGraphicFramePr>
          <p:cNvPr id="34827" name="Object 6"/>
          <p:cNvGraphicFramePr>
            <a:graphicFrameLocks noChangeAspect="1"/>
          </p:cNvGraphicFramePr>
          <p:nvPr/>
        </p:nvGraphicFramePr>
        <p:xfrm>
          <a:off x="5888038" y="3937000"/>
          <a:ext cx="369887" cy="555625"/>
        </p:xfrm>
        <a:graphic>
          <a:graphicData uri="http://schemas.openxmlformats.org/presentationml/2006/ole">
            <mc:AlternateContent xmlns:mc="http://schemas.openxmlformats.org/markup-compatibility/2006">
              <mc:Choice xmlns:v="urn:schemas-microsoft-com:vml" Requires="v">
                <p:oleObj spid="_x0000_s3079" name="" r:id="rId6" imgW="177800" imgH="266065" progId="Equation.3">
                  <p:embed/>
                </p:oleObj>
              </mc:Choice>
              <mc:Fallback>
                <p:oleObj name="" r:id="rId6" imgW="177800" imgH="266065" progId="Equation.3">
                  <p:embed/>
                  <p:pic>
                    <p:nvPicPr>
                      <p:cNvPr id="0" name="图片 3078"/>
                      <p:cNvPicPr/>
                      <p:nvPr/>
                    </p:nvPicPr>
                    <p:blipFill>
                      <a:blip r:embed="rId2"/>
                      <a:stretch>
                        <a:fillRect/>
                      </a:stretch>
                    </p:blipFill>
                    <p:spPr>
                      <a:xfrm>
                        <a:off x="5888038" y="3937000"/>
                        <a:ext cx="369887" cy="555625"/>
                      </a:xfrm>
                      <a:prstGeom prst="rect">
                        <a:avLst/>
                      </a:prstGeom>
                      <a:noFill/>
                      <a:ln w="38100">
                        <a:noFill/>
                        <a:miter/>
                      </a:ln>
                    </p:spPr>
                  </p:pic>
                </p:oleObj>
              </mc:Fallback>
            </mc:AlternateContent>
          </a:graphicData>
        </a:graphic>
      </p:graphicFrame>
      <p:graphicFrame>
        <p:nvGraphicFramePr>
          <p:cNvPr id="34828" name="Object 7"/>
          <p:cNvGraphicFramePr>
            <a:graphicFrameLocks noChangeAspect="1"/>
          </p:cNvGraphicFramePr>
          <p:nvPr/>
        </p:nvGraphicFramePr>
        <p:xfrm>
          <a:off x="3281363" y="4586288"/>
          <a:ext cx="384175" cy="576262"/>
        </p:xfrm>
        <a:graphic>
          <a:graphicData uri="http://schemas.openxmlformats.org/presentationml/2006/ole">
            <mc:AlternateContent xmlns:mc="http://schemas.openxmlformats.org/markup-compatibility/2006">
              <mc:Choice xmlns:v="urn:schemas-microsoft-com:vml" Requires="v">
                <p:oleObj spid="_x0000_s3076" name="" r:id="rId7" imgW="177800" imgH="266065" progId="Equation.3">
                  <p:embed/>
                </p:oleObj>
              </mc:Choice>
              <mc:Fallback>
                <p:oleObj name="" r:id="rId7" imgW="177800" imgH="266065" progId="Equation.3">
                  <p:embed/>
                  <p:pic>
                    <p:nvPicPr>
                      <p:cNvPr id="0" name="图片 3075"/>
                      <p:cNvPicPr/>
                      <p:nvPr/>
                    </p:nvPicPr>
                    <p:blipFill>
                      <a:blip r:embed="rId8"/>
                      <a:stretch>
                        <a:fillRect/>
                      </a:stretch>
                    </p:blipFill>
                    <p:spPr>
                      <a:xfrm>
                        <a:off x="3281363" y="4586288"/>
                        <a:ext cx="384175" cy="576262"/>
                      </a:xfrm>
                      <a:prstGeom prst="rect">
                        <a:avLst/>
                      </a:prstGeom>
                      <a:noFill/>
                      <a:ln w="38100">
                        <a:noFill/>
                        <a:miter/>
                      </a:ln>
                    </p:spPr>
                  </p:pic>
                </p:oleObj>
              </mc:Fallback>
            </mc:AlternateContent>
          </a:graphicData>
        </a:graphic>
      </p:graphicFrame>
      <p:graphicFrame>
        <p:nvGraphicFramePr>
          <p:cNvPr id="34829" name="Object 8"/>
          <p:cNvGraphicFramePr>
            <a:graphicFrameLocks noChangeAspect="1"/>
          </p:cNvGraphicFramePr>
          <p:nvPr/>
        </p:nvGraphicFramePr>
        <p:xfrm>
          <a:off x="3881438" y="4586288"/>
          <a:ext cx="384175" cy="576262"/>
        </p:xfrm>
        <a:graphic>
          <a:graphicData uri="http://schemas.openxmlformats.org/presentationml/2006/ole">
            <mc:AlternateContent xmlns:mc="http://schemas.openxmlformats.org/markup-compatibility/2006">
              <mc:Choice xmlns:v="urn:schemas-microsoft-com:vml" Requires="v">
                <p:oleObj spid="_x0000_s3080" name="" r:id="rId9" imgW="177800" imgH="266065" progId="Equation.3">
                  <p:embed/>
                </p:oleObj>
              </mc:Choice>
              <mc:Fallback>
                <p:oleObj name="" r:id="rId9" imgW="177800" imgH="266065" progId="Equation.3">
                  <p:embed/>
                  <p:pic>
                    <p:nvPicPr>
                      <p:cNvPr id="0" name="图片 3079"/>
                      <p:cNvPicPr/>
                      <p:nvPr/>
                    </p:nvPicPr>
                    <p:blipFill>
                      <a:blip r:embed="rId8"/>
                      <a:stretch>
                        <a:fillRect/>
                      </a:stretch>
                    </p:blipFill>
                    <p:spPr>
                      <a:xfrm>
                        <a:off x="3881438" y="4586288"/>
                        <a:ext cx="384175" cy="576262"/>
                      </a:xfrm>
                      <a:prstGeom prst="rect">
                        <a:avLst/>
                      </a:prstGeom>
                      <a:noFill/>
                      <a:ln w="38100">
                        <a:noFill/>
                        <a:miter/>
                      </a:ln>
                    </p:spPr>
                  </p:pic>
                </p:oleObj>
              </mc:Fallback>
            </mc:AlternateContent>
          </a:graphicData>
        </a:graphic>
      </p:graphicFrame>
      <p:graphicFrame>
        <p:nvGraphicFramePr>
          <p:cNvPr id="34830" name="Object 9"/>
          <p:cNvGraphicFramePr>
            <a:graphicFrameLocks noChangeAspect="1"/>
          </p:cNvGraphicFramePr>
          <p:nvPr/>
        </p:nvGraphicFramePr>
        <p:xfrm>
          <a:off x="4889500" y="4586288"/>
          <a:ext cx="384175" cy="576262"/>
        </p:xfrm>
        <a:graphic>
          <a:graphicData uri="http://schemas.openxmlformats.org/presentationml/2006/ole">
            <mc:AlternateContent xmlns:mc="http://schemas.openxmlformats.org/markup-compatibility/2006">
              <mc:Choice xmlns:v="urn:schemas-microsoft-com:vml" Requires="v">
                <p:oleObj spid="_x0000_s3086" name="" r:id="rId10" imgW="177800" imgH="266065" progId="Equation.3">
                  <p:embed/>
                </p:oleObj>
              </mc:Choice>
              <mc:Fallback>
                <p:oleObj name="" r:id="rId10" imgW="177800" imgH="266065" progId="Equation.3">
                  <p:embed/>
                  <p:pic>
                    <p:nvPicPr>
                      <p:cNvPr id="0" name="图片 3085"/>
                      <p:cNvPicPr/>
                      <p:nvPr/>
                    </p:nvPicPr>
                    <p:blipFill>
                      <a:blip r:embed="rId8"/>
                      <a:stretch>
                        <a:fillRect/>
                      </a:stretch>
                    </p:blipFill>
                    <p:spPr>
                      <a:xfrm>
                        <a:off x="4889500" y="4586288"/>
                        <a:ext cx="384175" cy="576262"/>
                      </a:xfrm>
                      <a:prstGeom prst="rect">
                        <a:avLst/>
                      </a:prstGeom>
                      <a:noFill/>
                      <a:ln w="38100">
                        <a:noFill/>
                        <a:miter/>
                      </a:ln>
                    </p:spPr>
                  </p:pic>
                </p:oleObj>
              </mc:Fallback>
            </mc:AlternateContent>
          </a:graphicData>
        </a:graphic>
      </p:graphicFrame>
      <p:graphicFrame>
        <p:nvGraphicFramePr>
          <p:cNvPr id="34831" name="Object 10"/>
          <p:cNvGraphicFramePr>
            <a:graphicFrameLocks noChangeAspect="1"/>
          </p:cNvGraphicFramePr>
          <p:nvPr/>
        </p:nvGraphicFramePr>
        <p:xfrm>
          <a:off x="5873750" y="4586288"/>
          <a:ext cx="384175" cy="576262"/>
        </p:xfrm>
        <a:graphic>
          <a:graphicData uri="http://schemas.openxmlformats.org/presentationml/2006/ole">
            <mc:AlternateContent xmlns:mc="http://schemas.openxmlformats.org/markup-compatibility/2006">
              <mc:Choice xmlns:v="urn:schemas-microsoft-com:vml" Requires="v">
                <p:oleObj spid="_x0000_s3082" name="" r:id="rId11" imgW="177800" imgH="266065" progId="Equation.3">
                  <p:embed/>
                </p:oleObj>
              </mc:Choice>
              <mc:Fallback>
                <p:oleObj name="" r:id="rId11" imgW="177800" imgH="266065" progId="Equation.3">
                  <p:embed/>
                  <p:pic>
                    <p:nvPicPr>
                      <p:cNvPr id="0" name="图片 3081"/>
                      <p:cNvPicPr/>
                      <p:nvPr/>
                    </p:nvPicPr>
                    <p:blipFill>
                      <a:blip r:embed="rId8"/>
                      <a:stretch>
                        <a:fillRect/>
                      </a:stretch>
                    </p:blipFill>
                    <p:spPr>
                      <a:xfrm>
                        <a:off x="5873750" y="4586288"/>
                        <a:ext cx="384175" cy="576262"/>
                      </a:xfrm>
                      <a:prstGeom prst="rect">
                        <a:avLst/>
                      </a:prstGeom>
                      <a:noFill/>
                      <a:ln w="38100">
                        <a:noFill/>
                        <a:miter/>
                      </a:ln>
                    </p:spPr>
                  </p:pic>
                </p:oleObj>
              </mc:Fallback>
            </mc:AlternateContent>
          </a:graphicData>
        </a:graphic>
      </p:graphicFrame>
      <p:graphicFrame>
        <p:nvGraphicFramePr>
          <p:cNvPr id="34832" name="Object 11"/>
          <p:cNvGraphicFramePr>
            <a:graphicFrameLocks noChangeAspect="1"/>
          </p:cNvGraphicFramePr>
          <p:nvPr/>
        </p:nvGraphicFramePr>
        <p:xfrm>
          <a:off x="6834188" y="4586288"/>
          <a:ext cx="384175" cy="576262"/>
        </p:xfrm>
        <a:graphic>
          <a:graphicData uri="http://schemas.openxmlformats.org/presentationml/2006/ole">
            <mc:AlternateContent xmlns:mc="http://schemas.openxmlformats.org/markup-compatibility/2006">
              <mc:Choice xmlns:v="urn:schemas-microsoft-com:vml" Requires="v">
                <p:oleObj spid="_x0000_s3083" name="" r:id="rId12" imgW="177800" imgH="266065" progId="Equation.3">
                  <p:embed/>
                </p:oleObj>
              </mc:Choice>
              <mc:Fallback>
                <p:oleObj name="" r:id="rId12" imgW="177800" imgH="266065" progId="Equation.3">
                  <p:embed/>
                  <p:pic>
                    <p:nvPicPr>
                      <p:cNvPr id="0" name="图片 3082"/>
                      <p:cNvPicPr/>
                      <p:nvPr/>
                    </p:nvPicPr>
                    <p:blipFill>
                      <a:blip r:embed="rId8"/>
                      <a:stretch>
                        <a:fillRect/>
                      </a:stretch>
                    </p:blipFill>
                    <p:spPr>
                      <a:xfrm>
                        <a:off x="6834188" y="4586288"/>
                        <a:ext cx="384175" cy="5762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35843" name="Text Box 7"/>
          <p:cNvSpPr txBox="1"/>
          <p:nvPr/>
        </p:nvSpPr>
        <p:spPr>
          <a:xfrm>
            <a:off x="2249488" y="1204913"/>
            <a:ext cx="2089150" cy="523240"/>
          </a:xfrm>
          <a:prstGeom prst="rect">
            <a:avLst/>
          </a:prstGeom>
          <a:solidFill>
            <a:srgbClr val="D9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黑体" panose="02010609060101010101" charset="-122"/>
                <a:ea typeface="黑体" panose="02010609060101010101" charset="-122"/>
              </a:rPr>
              <a:t>最右归约</a:t>
            </a:r>
            <a:endParaRPr lang="zh-CN" altLang="en-US" sz="2800" baseline="-25000" dirty="0">
              <a:solidFill>
                <a:schemeClr val="tx2"/>
              </a:solidFill>
              <a:latin typeface="黑体" panose="02010609060101010101" charset="-122"/>
              <a:ea typeface="黑体" panose="02010609060101010101" charset="-122"/>
            </a:endParaRPr>
          </a:p>
        </p:txBody>
      </p:sp>
      <p:sp>
        <p:nvSpPr>
          <p:cNvPr id="35844" name="Text Box 8"/>
          <p:cNvSpPr txBox="1"/>
          <p:nvPr/>
        </p:nvSpPr>
        <p:spPr>
          <a:xfrm>
            <a:off x="4699000" y="1204913"/>
            <a:ext cx="2087563" cy="541337"/>
          </a:xfrm>
          <a:prstGeom prst="rect">
            <a:avLst/>
          </a:prstGeom>
          <a:solidFill>
            <a:srgbClr val="D9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黑体" panose="02010609060101010101" charset="-122"/>
                <a:ea typeface="黑体" panose="02010609060101010101" charset="-122"/>
              </a:rPr>
              <a:t>最左归约</a:t>
            </a:r>
            <a:endParaRPr lang="zh-CN" altLang="en-US" sz="2800" baseline="-25000" dirty="0">
              <a:solidFill>
                <a:schemeClr val="tx2"/>
              </a:solidFill>
              <a:latin typeface="黑体" panose="02010609060101010101" charset="-122"/>
              <a:ea typeface="黑体" panose="02010609060101010101" charset="-122"/>
            </a:endParaRPr>
          </a:p>
        </p:txBody>
      </p:sp>
      <p:sp>
        <p:nvSpPr>
          <p:cNvPr id="6" name="AutoShape 9"/>
          <p:cNvSpPr/>
          <p:nvPr/>
        </p:nvSpPr>
        <p:spPr>
          <a:xfrm>
            <a:off x="1314450" y="3797300"/>
            <a:ext cx="4824413" cy="1081088"/>
          </a:xfrm>
          <a:prstGeom prst="wedgeRectCallout">
            <a:avLst>
              <a:gd name="adj1" fmla="val -21111"/>
              <a:gd name="adj2" fmla="val -238986"/>
            </a:avLst>
          </a:prstGeom>
          <a:noFill/>
          <a:ln w="9525" cap="flat" cmpd="sng">
            <a:solidFill>
              <a:schemeClr val="tx2"/>
            </a:solidFill>
            <a:prstDash val="solid"/>
            <a:miter/>
            <a:headEnd type="none" w="med" len="med"/>
            <a:tailEnd type="none" w="med" len="med"/>
          </a:ln>
        </p:spPr>
        <p:txBody>
          <a:bodyPr anchor="b"/>
          <a:p>
            <a:pPr>
              <a:lnSpc>
                <a:spcPct val="130000"/>
              </a:lnSpc>
              <a:spcBef>
                <a:spcPct val="20000"/>
              </a:spcBef>
              <a:buClr>
                <a:schemeClr val="folHlink"/>
              </a:buClr>
              <a:buSzPct val="50000"/>
            </a:pPr>
            <a:r>
              <a:rPr lang="zh-CN" altLang="en-US" dirty="0">
                <a:latin typeface="黑体" panose="02010609060101010101" charset="-122"/>
                <a:ea typeface="黑体" panose="02010609060101010101" charset="-122"/>
              </a:rPr>
              <a:t>即对最右边的</a:t>
            </a:r>
            <a:r>
              <a:rPr lang="zh-CN" altLang="en-US" u="sng" dirty="0">
                <a:latin typeface="黑体" panose="02010609060101010101" charset="-122"/>
                <a:ea typeface="黑体" panose="02010609060101010101" charset="-122"/>
              </a:rPr>
              <a:t>可归约串</a:t>
            </a:r>
            <a:r>
              <a:rPr lang="zh-CN" altLang="en-US" dirty="0">
                <a:latin typeface="黑体" panose="02010609060101010101" charset="-122"/>
                <a:ea typeface="黑体" panose="02010609060101010101" charset="-122"/>
              </a:rPr>
              <a:t>进行归约，</a:t>
            </a:r>
            <a:endParaRPr lang="en-US" altLang="zh-CN" dirty="0">
              <a:latin typeface="黑体" panose="02010609060101010101" charset="-122"/>
              <a:ea typeface="黑体" panose="02010609060101010101" charset="-122"/>
            </a:endParaRPr>
          </a:p>
          <a:p>
            <a:pPr>
              <a:lnSpc>
                <a:spcPct val="130000"/>
              </a:lnSpc>
              <a:spcBef>
                <a:spcPct val="20000"/>
              </a:spcBef>
              <a:buClr>
                <a:schemeClr val="folHlink"/>
              </a:buClr>
              <a:buSzPct val="50000"/>
            </a:pPr>
            <a:r>
              <a:rPr lang="zh-CN" altLang="en-US" dirty="0">
                <a:latin typeface="黑体" panose="02010609060101010101" charset="-122"/>
                <a:ea typeface="黑体" panose="02010609060101010101" charset="-122"/>
              </a:rPr>
              <a:t>最右归约的逆过程是最左推导</a:t>
            </a:r>
            <a:endParaRPr lang="zh-CN" altLang="en-US" dirty="0">
              <a:latin typeface="黑体" panose="02010609060101010101" charset="-122"/>
              <a:ea typeface="黑体" panose="02010609060101010101" charset="-122"/>
            </a:endParaRPr>
          </a:p>
        </p:txBody>
      </p:sp>
      <p:sp>
        <p:nvSpPr>
          <p:cNvPr id="7" name="AutoShape 10"/>
          <p:cNvSpPr/>
          <p:nvPr/>
        </p:nvSpPr>
        <p:spPr>
          <a:xfrm>
            <a:off x="4770438" y="1997075"/>
            <a:ext cx="4824412" cy="936625"/>
          </a:xfrm>
          <a:prstGeom prst="wedgeRectCallout">
            <a:avLst>
              <a:gd name="adj1" fmla="val -40426"/>
              <a:gd name="adj2" fmla="val -74917"/>
            </a:avLst>
          </a:prstGeom>
          <a:noFill/>
          <a:ln w="9525" cap="flat" cmpd="sng">
            <a:solidFill>
              <a:schemeClr val="tx2"/>
            </a:solidFill>
            <a:prstDash val="solid"/>
            <a:miter/>
            <a:headEnd type="none" w="med" len="med"/>
            <a:tailEnd type="none" w="med" len="med"/>
          </a:ln>
        </p:spPr>
        <p:txBody>
          <a:bodyPr anchor="b"/>
          <a:p>
            <a:pPr>
              <a:lnSpc>
                <a:spcPct val="130000"/>
              </a:lnSpc>
              <a:spcBef>
                <a:spcPct val="20000"/>
              </a:spcBef>
              <a:buClr>
                <a:schemeClr val="folHlink"/>
              </a:buClr>
              <a:buSzPct val="50000"/>
            </a:pPr>
            <a:r>
              <a:rPr lang="zh-CN" altLang="en-US" dirty="0">
                <a:latin typeface="黑体" panose="02010609060101010101" charset="-122"/>
                <a:ea typeface="黑体" panose="02010609060101010101" charset="-122"/>
              </a:rPr>
              <a:t>即对最左边的</a:t>
            </a:r>
            <a:r>
              <a:rPr lang="zh-CN" altLang="en-US" u="sng" dirty="0">
                <a:latin typeface="黑体" panose="02010609060101010101" charset="-122"/>
                <a:ea typeface="黑体" panose="02010609060101010101" charset="-122"/>
              </a:rPr>
              <a:t>可归约串</a:t>
            </a:r>
            <a:r>
              <a:rPr lang="zh-CN" altLang="en-US" dirty="0">
                <a:latin typeface="黑体" panose="02010609060101010101" charset="-122"/>
                <a:ea typeface="黑体" panose="02010609060101010101" charset="-122"/>
              </a:rPr>
              <a:t>进行归约，</a:t>
            </a:r>
            <a:endParaRPr lang="zh-CN" altLang="en-US" dirty="0">
              <a:latin typeface="黑体" panose="02010609060101010101" charset="-122"/>
              <a:ea typeface="黑体" panose="02010609060101010101" charset="-122"/>
            </a:endParaRPr>
          </a:p>
          <a:p>
            <a:pPr>
              <a:lnSpc>
                <a:spcPct val="130000"/>
              </a:lnSpc>
              <a:spcBef>
                <a:spcPct val="20000"/>
              </a:spcBef>
              <a:buClr>
                <a:schemeClr val="folHlink"/>
              </a:buClr>
              <a:buSzPct val="50000"/>
            </a:pPr>
            <a:r>
              <a:rPr lang="zh-CN" altLang="en-US" dirty="0">
                <a:latin typeface="黑体" panose="02010609060101010101" charset="-122"/>
                <a:ea typeface="黑体" panose="02010609060101010101" charset="-122"/>
              </a:rPr>
              <a:t>最左归约的逆过程是最右推导</a:t>
            </a:r>
            <a:endParaRPr lang="zh-CN" altLang="en-US" dirty="0">
              <a:latin typeface="黑体" panose="02010609060101010101" charset="-122"/>
              <a:ea typeface="黑体" panose="02010609060101010101" charset="-122"/>
            </a:endParaRPr>
          </a:p>
        </p:txBody>
      </p:sp>
      <p:sp>
        <p:nvSpPr>
          <p:cNvPr id="8" name="Rectangle 11"/>
          <p:cNvSpPr/>
          <p:nvPr/>
        </p:nvSpPr>
        <p:spPr>
          <a:xfrm>
            <a:off x="1309688" y="5156200"/>
            <a:ext cx="5967412" cy="466725"/>
          </a:xfrm>
          <a:prstGeom prst="rect">
            <a:avLst/>
          </a:prstGeom>
          <a:noFill/>
          <a:ln w="9525" cap="flat" cmpd="sng">
            <a:solidFill>
              <a:schemeClr val="tx2"/>
            </a:solidFill>
            <a:prstDash val="dash"/>
            <a:miter/>
            <a:headEnd type="none" w="med" len="med"/>
            <a:tailEnd type="none" w="med" len="med"/>
          </a:ln>
        </p:spPr>
        <p:txBody>
          <a:bodyPr anchor="b">
            <a:spAutoFit/>
          </a:bodyPr>
          <a:p>
            <a:pPr algn="ctr"/>
            <a:r>
              <a:rPr lang="en-US" altLang="zh-CN" dirty="0">
                <a:solidFill>
                  <a:schemeClr val="tx2"/>
                </a:solidFill>
                <a:latin typeface="华文新魏" panose="02010800040101010101" pitchFamily="2" charset="-122"/>
              </a:rPr>
              <a:t>a*a </a:t>
            </a:r>
            <a:r>
              <a:rPr lang="en-US" altLang="zh-CN" dirty="0">
                <a:latin typeface="Times New Roman" panose="02020603050405020304" charset="0"/>
                <a:sym typeface="Euclid Symbol" pitchFamily="18" charset="2"/>
              </a:rPr>
              <a:t></a:t>
            </a:r>
            <a:r>
              <a:rPr lang="en-US" altLang="zh-CN" dirty="0">
                <a:solidFill>
                  <a:schemeClr val="tx2"/>
                </a:solidFill>
                <a:latin typeface="华文新魏" panose="02010800040101010101" pitchFamily="2" charset="-122"/>
              </a:rPr>
              <a:t> a*F </a:t>
            </a:r>
            <a:r>
              <a:rPr lang="en-US" altLang="zh-CN" dirty="0">
                <a:latin typeface="Times New Roman" panose="02020603050405020304" charset="0"/>
                <a:sym typeface="Euclid Symbol" pitchFamily="18" charset="2"/>
              </a:rPr>
              <a:t></a:t>
            </a:r>
            <a:r>
              <a:rPr lang="en-US" altLang="zh-CN" dirty="0">
                <a:solidFill>
                  <a:schemeClr val="tx2"/>
                </a:solidFill>
                <a:latin typeface="华文新魏" panose="02010800040101010101" pitchFamily="2" charset="-122"/>
              </a:rPr>
              <a:t> F*F </a:t>
            </a:r>
            <a:r>
              <a:rPr lang="en-US" altLang="zh-CN" dirty="0">
                <a:latin typeface="Times New Roman" panose="02020603050405020304" charset="0"/>
                <a:sym typeface="Euclid Symbol" pitchFamily="18" charset="2"/>
              </a:rPr>
              <a:t> </a:t>
            </a:r>
            <a:r>
              <a:rPr lang="en-US" altLang="zh-CN" dirty="0">
                <a:solidFill>
                  <a:schemeClr val="tx2"/>
                </a:solidFill>
                <a:latin typeface="华文新魏" panose="02010800040101010101" pitchFamily="2" charset="-122"/>
              </a:rPr>
              <a:t>T*F </a:t>
            </a:r>
            <a:r>
              <a:rPr lang="en-US" altLang="zh-CN" dirty="0">
                <a:latin typeface="Times New Roman" panose="02020603050405020304" charset="0"/>
                <a:sym typeface="Euclid Symbol" pitchFamily="18" charset="2"/>
              </a:rPr>
              <a:t></a:t>
            </a:r>
            <a:r>
              <a:rPr lang="en-US" altLang="zh-CN" dirty="0">
                <a:solidFill>
                  <a:schemeClr val="tx2"/>
                </a:solidFill>
                <a:latin typeface="华文新魏" panose="02010800040101010101" pitchFamily="2" charset="-122"/>
              </a:rPr>
              <a:t> T </a:t>
            </a:r>
            <a:r>
              <a:rPr lang="en-US" altLang="zh-CN" dirty="0">
                <a:latin typeface="Times New Roman" panose="02020603050405020304" charset="0"/>
                <a:sym typeface="Euclid Symbol" pitchFamily="18" charset="2"/>
              </a:rPr>
              <a:t></a:t>
            </a:r>
            <a:r>
              <a:rPr lang="en-US" altLang="zh-CN" dirty="0">
                <a:solidFill>
                  <a:schemeClr val="tx2"/>
                </a:solidFill>
                <a:latin typeface="华文新魏" panose="02010800040101010101" pitchFamily="2" charset="-122"/>
              </a:rPr>
              <a:t> E</a:t>
            </a:r>
            <a:endParaRPr lang="en-US" altLang="zh-CN" dirty="0">
              <a:solidFill>
                <a:schemeClr val="tx2"/>
              </a:solidFill>
              <a:latin typeface="华文新魏" panose="02010800040101010101" pitchFamily="2" charset="-122"/>
            </a:endParaRPr>
          </a:p>
        </p:txBody>
      </p:sp>
      <p:sp>
        <p:nvSpPr>
          <p:cNvPr id="9" name="Rectangle 12"/>
          <p:cNvSpPr/>
          <p:nvPr/>
        </p:nvSpPr>
        <p:spPr>
          <a:xfrm>
            <a:off x="3919538" y="3068638"/>
            <a:ext cx="5772150" cy="466725"/>
          </a:xfrm>
          <a:prstGeom prst="rect">
            <a:avLst/>
          </a:prstGeom>
          <a:noFill/>
          <a:ln w="9525" cap="flat" cmpd="sng">
            <a:solidFill>
              <a:schemeClr val="tx2"/>
            </a:solidFill>
            <a:prstDash val="dash"/>
            <a:miter/>
            <a:headEnd type="none" w="med" len="med"/>
            <a:tailEnd type="none" w="med" len="med"/>
          </a:ln>
        </p:spPr>
        <p:txBody>
          <a:bodyPr anchor="b">
            <a:spAutoFit/>
          </a:bodyPr>
          <a:p>
            <a:pPr algn="ctr">
              <a:spcBef>
                <a:spcPct val="20000"/>
              </a:spcBef>
              <a:buClr>
                <a:schemeClr val="folHlink"/>
              </a:buClr>
              <a:buSzPct val="50000"/>
            </a:pPr>
            <a:r>
              <a:rPr lang="en-US" altLang="zh-CN" dirty="0">
                <a:solidFill>
                  <a:schemeClr val="tx2"/>
                </a:solidFill>
                <a:latin typeface="华文新魏" panose="02010800040101010101" pitchFamily="2" charset="-122"/>
              </a:rPr>
              <a:t>a*a </a:t>
            </a:r>
            <a:r>
              <a:rPr lang="en-US" altLang="zh-CN" dirty="0">
                <a:latin typeface="Times New Roman" panose="02020603050405020304" charset="0"/>
                <a:sym typeface="Euclid Symbol" pitchFamily="18" charset="2"/>
              </a:rPr>
              <a:t></a:t>
            </a:r>
            <a:r>
              <a:rPr lang="en-US" altLang="zh-CN" dirty="0">
                <a:solidFill>
                  <a:schemeClr val="tx2"/>
                </a:solidFill>
                <a:latin typeface="华文新魏" panose="02010800040101010101" pitchFamily="2" charset="-122"/>
              </a:rPr>
              <a:t>  F*a </a:t>
            </a:r>
            <a:r>
              <a:rPr lang="en-US" altLang="zh-CN" dirty="0">
                <a:latin typeface="Times New Roman" panose="02020603050405020304" charset="0"/>
                <a:sym typeface="Euclid Symbol" pitchFamily="18" charset="2"/>
              </a:rPr>
              <a:t></a:t>
            </a:r>
            <a:r>
              <a:rPr lang="en-US" altLang="zh-CN" dirty="0">
                <a:solidFill>
                  <a:schemeClr val="tx2"/>
                </a:solidFill>
                <a:latin typeface="华文新魏" panose="02010800040101010101" pitchFamily="2" charset="-122"/>
              </a:rPr>
              <a:t> T*a </a:t>
            </a:r>
            <a:r>
              <a:rPr lang="en-US" altLang="zh-CN" dirty="0">
                <a:latin typeface="Times New Roman" panose="02020603050405020304" charset="0"/>
                <a:sym typeface="Euclid Symbol" pitchFamily="18" charset="2"/>
              </a:rPr>
              <a:t></a:t>
            </a:r>
            <a:r>
              <a:rPr lang="en-US" altLang="zh-CN" dirty="0">
                <a:solidFill>
                  <a:schemeClr val="tx2"/>
                </a:solidFill>
                <a:latin typeface="华文新魏" panose="02010800040101010101" pitchFamily="2" charset="-122"/>
              </a:rPr>
              <a:t> T*F </a:t>
            </a:r>
            <a:r>
              <a:rPr lang="en-US" altLang="zh-CN" dirty="0">
                <a:latin typeface="Times New Roman" panose="02020603050405020304" charset="0"/>
                <a:sym typeface="Euclid Symbol" pitchFamily="18" charset="2"/>
              </a:rPr>
              <a:t> </a:t>
            </a:r>
            <a:r>
              <a:rPr lang="en-US" altLang="zh-CN" dirty="0">
                <a:solidFill>
                  <a:schemeClr val="tx2"/>
                </a:solidFill>
                <a:latin typeface="华文新魏" panose="02010800040101010101" pitchFamily="2" charset="-122"/>
              </a:rPr>
              <a:t>T </a:t>
            </a:r>
            <a:r>
              <a:rPr lang="en-US" altLang="zh-CN" dirty="0">
                <a:latin typeface="Times New Roman" panose="02020603050405020304" charset="0"/>
                <a:sym typeface="Euclid Symbol" pitchFamily="18" charset="2"/>
              </a:rPr>
              <a:t></a:t>
            </a:r>
            <a:r>
              <a:rPr lang="en-US" altLang="zh-CN" dirty="0">
                <a:solidFill>
                  <a:schemeClr val="tx2"/>
                </a:solidFill>
                <a:latin typeface="华文新魏" panose="02010800040101010101" pitchFamily="2" charset="-122"/>
              </a:rPr>
              <a:t> E</a:t>
            </a:r>
            <a:endParaRPr lang="en-US" altLang="zh-CN" dirty="0">
              <a:solidFill>
                <a:schemeClr val="tx2"/>
              </a:solidFill>
              <a:latin typeface="华文新魏" panose="02010800040101010101" pitchFamily="2" charset="-122"/>
            </a:endParaRPr>
          </a:p>
        </p:txBody>
      </p:sp>
      <p:sp>
        <p:nvSpPr>
          <p:cNvPr id="10" name="Rectangle 13"/>
          <p:cNvSpPr/>
          <p:nvPr/>
        </p:nvSpPr>
        <p:spPr>
          <a:xfrm>
            <a:off x="7507605" y="4159250"/>
            <a:ext cx="4006850" cy="460375"/>
          </a:xfrm>
          <a:prstGeom prst="rect">
            <a:avLst/>
          </a:prstGeom>
          <a:noFill/>
          <a:ln w="9525">
            <a:noFill/>
          </a:ln>
        </p:spPr>
        <p:txBody>
          <a:bodyPr wrap="square" anchor="b">
            <a:spAutoFit/>
          </a:bodyPr>
          <a:p>
            <a:pPr>
              <a:spcBef>
                <a:spcPct val="20000"/>
              </a:spcBef>
            </a:pPr>
            <a:r>
              <a:rPr lang="en-US" altLang="zh-CN" b="0" dirty="0">
                <a:latin typeface="黑体" panose="02010609060101010101" charset="-122"/>
                <a:ea typeface="黑体" panose="02010609060101010101" charset="-122"/>
                <a:cs typeface="黑体" panose="02010609060101010101" charset="-122"/>
              </a:rPr>
              <a:t>** </a:t>
            </a:r>
            <a:r>
              <a:rPr lang="zh-CN" altLang="en-US" b="0" dirty="0">
                <a:latin typeface="黑体" panose="02010609060101010101" charset="-122"/>
                <a:ea typeface="黑体" panose="02010609060101010101" charset="-122"/>
                <a:cs typeface="黑体" panose="02010609060101010101" charset="-122"/>
              </a:rPr>
              <a:t>最左归约称为</a:t>
            </a:r>
            <a:r>
              <a:rPr lang="zh-CN" altLang="en-US" b="0" u="sng" dirty="0">
                <a:latin typeface="黑体" panose="02010609060101010101" charset="-122"/>
                <a:ea typeface="黑体" panose="02010609060101010101" charset="-122"/>
                <a:cs typeface="黑体" panose="02010609060101010101" charset="-122"/>
              </a:rPr>
              <a:t>规范归约</a:t>
            </a:r>
            <a:endParaRPr lang="zh-CN" altLang="en-US" b="0" u="sng" dirty="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t>提纲</a:t>
            </a:r>
            <a:endParaRPr lang="zh-CN" altLang="en-US" dirty="0"/>
          </a:p>
        </p:txBody>
      </p:sp>
      <p:sp>
        <p:nvSpPr>
          <p:cNvPr id="106499" name="Rectangle 3"/>
          <p:cNvSpPr>
            <a:spLocks noGrp="1"/>
          </p:cNvSpPr>
          <p:nvPr>
            <p:ph idx="1"/>
          </p:nvPr>
        </p:nvSpPr>
        <p:spPr>
          <a:xfrm>
            <a:off x="1213485" y="990600"/>
            <a:ext cx="6937375" cy="4978400"/>
          </a:xfrm>
        </p:spPr>
        <p:txBody>
          <a:bodyPr vert="horz" wrap="square" lIns="91440" tIns="45720" rIns="91440" bIns="45720" anchor="t"/>
          <a:p>
            <a:pPr eaLnBrk="1" hangingPunct="1">
              <a:lnSpc>
                <a:spcPct val="180000"/>
              </a:lnSpc>
            </a:pPr>
            <a:r>
              <a:rPr lang="zh-CN" altLang="en-US" dirty="0">
                <a:solidFill>
                  <a:srgbClr val="CC00CC"/>
                </a:solidFill>
              </a:rPr>
              <a:t>语言概述</a:t>
            </a:r>
            <a:endParaRPr lang="zh-CN" altLang="en-US" dirty="0">
              <a:solidFill>
                <a:srgbClr val="CC00CC"/>
              </a:solidFill>
            </a:endParaRPr>
          </a:p>
          <a:p>
            <a:pPr eaLnBrk="1" hangingPunct="1">
              <a:lnSpc>
                <a:spcPct val="180000"/>
              </a:lnSpc>
            </a:pPr>
            <a:r>
              <a:rPr lang="zh-CN" altLang="en-US" dirty="0"/>
              <a:t>符号串和语言</a:t>
            </a:r>
            <a:endParaRPr lang="zh-CN" altLang="en-US" dirty="0"/>
          </a:p>
          <a:p>
            <a:pPr eaLnBrk="1" hangingPunct="1">
              <a:lnSpc>
                <a:spcPct val="180000"/>
              </a:lnSpc>
            </a:pPr>
            <a:r>
              <a:rPr lang="zh-CN" altLang="en-US" dirty="0"/>
              <a:t>文法和语言</a:t>
            </a:r>
            <a:endParaRPr lang="zh-CN" altLang="en-US" dirty="0"/>
          </a:p>
          <a:p>
            <a:pPr eaLnBrk="1" hangingPunct="1">
              <a:lnSpc>
                <a:spcPct val="180000"/>
              </a:lnSpc>
            </a:pPr>
            <a:r>
              <a:rPr lang="zh-CN" altLang="en-US" dirty="0"/>
              <a:t>分析树和二义性</a:t>
            </a:r>
            <a:endParaRPr lang="zh-CN" altLang="en-US" dirty="0"/>
          </a:p>
          <a:p>
            <a:pPr eaLnBrk="1" hangingPunct="1">
              <a:lnSpc>
                <a:spcPct val="180000"/>
              </a:lnSpc>
            </a:pPr>
            <a:r>
              <a:rPr lang="zh-CN" altLang="en-US" dirty="0"/>
              <a:t>形式语言概观</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06499">
                                            <p:txEl>
                                              <p:charRg st="0" end="5"/>
                                            </p:txEl>
                                          </p:spTgt>
                                        </p:tgtEl>
                                        <p:attrNameLst>
                                          <p:attrName>style.visibility</p:attrName>
                                        </p:attrNameLst>
                                      </p:cBhvr>
                                      <p:to>
                                        <p:strVal val="visible"/>
                                      </p:to>
                                    </p:set>
                                    <p:animEffect transition="in" filter="diamond(in)">
                                      <p:cBhvr>
                                        <p:cTn id="7" dur="1000"/>
                                        <p:tgtEl>
                                          <p:spTgt spid="106499">
                                            <p:txEl>
                                              <p:charRg st="0" end="5"/>
                                            </p:txEl>
                                          </p:spTgt>
                                        </p:tgtEl>
                                      </p:cBhvr>
                                    </p:animEffect>
                                  </p:childTnLst>
                                </p:cTn>
                              </p:par>
                            </p:childTnLst>
                          </p:cTn>
                        </p:par>
                        <p:par>
                          <p:cTn id="8" fill="hold">
                            <p:stCondLst>
                              <p:cond delay="1000"/>
                            </p:stCondLst>
                            <p:childTnLst>
                              <p:par>
                                <p:cTn id="9" presetID="8" presetClass="entr" presetSubtype="16" fill="hold" grpId="0" nodeType="afterEffect">
                                  <p:stCondLst>
                                    <p:cond delay="0"/>
                                  </p:stCondLst>
                                  <p:childTnLst>
                                    <p:set>
                                      <p:cBhvr>
                                        <p:cTn id="10" dur="1" fill="hold">
                                          <p:stCondLst>
                                            <p:cond delay="0"/>
                                          </p:stCondLst>
                                        </p:cTn>
                                        <p:tgtEl>
                                          <p:spTgt spid="106499">
                                            <p:txEl>
                                              <p:charRg st="5" end="12"/>
                                            </p:txEl>
                                          </p:spTgt>
                                        </p:tgtEl>
                                        <p:attrNameLst>
                                          <p:attrName>style.visibility</p:attrName>
                                        </p:attrNameLst>
                                      </p:cBhvr>
                                      <p:to>
                                        <p:strVal val="visible"/>
                                      </p:to>
                                    </p:set>
                                    <p:animEffect transition="in" filter="diamond(in)">
                                      <p:cBhvr>
                                        <p:cTn id="11" dur="1000"/>
                                        <p:tgtEl>
                                          <p:spTgt spid="106499">
                                            <p:txEl>
                                              <p:charRg st="5" end="12"/>
                                            </p:txEl>
                                          </p:spTgt>
                                        </p:tgtEl>
                                      </p:cBhvr>
                                    </p:animEffect>
                                  </p:childTnLst>
                                </p:cTn>
                              </p:par>
                            </p:childTnLst>
                          </p:cTn>
                        </p:par>
                        <p:par>
                          <p:cTn id="12" fill="hold">
                            <p:stCondLst>
                              <p:cond delay="2000"/>
                            </p:stCondLst>
                            <p:childTnLst>
                              <p:par>
                                <p:cTn id="13" presetID="8" presetClass="entr" presetSubtype="16" fill="hold" grpId="0" nodeType="afterEffect">
                                  <p:stCondLst>
                                    <p:cond delay="0"/>
                                  </p:stCondLst>
                                  <p:childTnLst>
                                    <p:set>
                                      <p:cBhvr>
                                        <p:cTn id="14" dur="1" fill="hold">
                                          <p:stCondLst>
                                            <p:cond delay="0"/>
                                          </p:stCondLst>
                                        </p:cTn>
                                        <p:tgtEl>
                                          <p:spTgt spid="106499">
                                            <p:txEl>
                                              <p:charRg st="12" end="18"/>
                                            </p:txEl>
                                          </p:spTgt>
                                        </p:tgtEl>
                                        <p:attrNameLst>
                                          <p:attrName>style.visibility</p:attrName>
                                        </p:attrNameLst>
                                      </p:cBhvr>
                                      <p:to>
                                        <p:strVal val="visible"/>
                                      </p:to>
                                    </p:set>
                                    <p:animEffect transition="in" filter="diamond(in)">
                                      <p:cBhvr>
                                        <p:cTn id="15" dur="1000"/>
                                        <p:tgtEl>
                                          <p:spTgt spid="106499">
                                            <p:txEl>
                                              <p:charRg st="12" end="18"/>
                                            </p:txEl>
                                          </p:spTgt>
                                        </p:tgtEl>
                                      </p:cBhvr>
                                    </p:animEffect>
                                  </p:childTnLst>
                                </p:cTn>
                              </p:par>
                            </p:childTnLst>
                          </p:cTn>
                        </p:par>
                        <p:par>
                          <p:cTn id="16" fill="hold">
                            <p:stCondLst>
                              <p:cond delay="3000"/>
                            </p:stCondLst>
                            <p:childTnLst>
                              <p:par>
                                <p:cTn id="17" presetID="8" presetClass="entr" presetSubtype="16" fill="hold" grpId="0" nodeType="afterEffect">
                                  <p:stCondLst>
                                    <p:cond delay="0"/>
                                  </p:stCondLst>
                                  <p:childTnLst>
                                    <p:set>
                                      <p:cBhvr>
                                        <p:cTn id="18" dur="1" fill="hold">
                                          <p:stCondLst>
                                            <p:cond delay="0"/>
                                          </p:stCondLst>
                                        </p:cTn>
                                        <p:tgtEl>
                                          <p:spTgt spid="106499">
                                            <p:txEl>
                                              <p:charRg st="18" end="26"/>
                                            </p:txEl>
                                          </p:spTgt>
                                        </p:tgtEl>
                                        <p:attrNameLst>
                                          <p:attrName>style.visibility</p:attrName>
                                        </p:attrNameLst>
                                      </p:cBhvr>
                                      <p:to>
                                        <p:strVal val="visible"/>
                                      </p:to>
                                    </p:set>
                                    <p:animEffect transition="in" filter="diamond(in)">
                                      <p:cBhvr>
                                        <p:cTn id="19" dur="1000"/>
                                        <p:tgtEl>
                                          <p:spTgt spid="106499">
                                            <p:txEl>
                                              <p:charRg st="18" end="26"/>
                                            </p:txEl>
                                          </p:spTgt>
                                        </p:tgtEl>
                                      </p:cBhvr>
                                    </p:animEffect>
                                  </p:childTnLst>
                                </p:cTn>
                              </p:par>
                            </p:childTnLst>
                          </p:cTn>
                        </p:par>
                        <p:par>
                          <p:cTn id="20" fill="hold">
                            <p:stCondLst>
                              <p:cond delay="4000"/>
                            </p:stCondLst>
                            <p:childTnLst>
                              <p:par>
                                <p:cTn id="21" presetID="8" presetClass="entr" presetSubtype="16" fill="hold" grpId="0" nodeType="afterEffect">
                                  <p:stCondLst>
                                    <p:cond delay="0"/>
                                  </p:stCondLst>
                                  <p:childTnLst>
                                    <p:set>
                                      <p:cBhvr>
                                        <p:cTn id="22" dur="1" fill="hold">
                                          <p:stCondLst>
                                            <p:cond delay="0"/>
                                          </p:stCondLst>
                                        </p:cTn>
                                        <p:tgtEl>
                                          <p:spTgt spid="106499">
                                            <p:txEl>
                                              <p:charRg st="26" end="33"/>
                                            </p:txEl>
                                          </p:spTgt>
                                        </p:tgtEl>
                                        <p:attrNameLst>
                                          <p:attrName>style.visibility</p:attrName>
                                        </p:attrNameLst>
                                      </p:cBhvr>
                                      <p:to>
                                        <p:strVal val="visible"/>
                                      </p:to>
                                    </p:set>
                                    <p:animEffect transition="in" filter="diamond(in)">
                                      <p:cBhvr>
                                        <p:cTn id="23" dur="1000"/>
                                        <p:tgtEl>
                                          <p:spTgt spid="106499">
                                            <p:txEl>
                                              <p:charRg st="26"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36867" name="Text Box 9"/>
          <p:cNvSpPr txBox="1"/>
          <p:nvPr/>
        </p:nvSpPr>
        <p:spPr>
          <a:xfrm>
            <a:off x="2225675" y="1409700"/>
            <a:ext cx="1460500" cy="541338"/>
          </a:xfrm>
          <a:prstGeom prst="rect">
            <a:avLst/>
          </a:prstGeom>
          <a:solidFill>
            <a:srgbClr val="D9FFFF"/>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楷体_GB2312" pitchFamily="49" charset="-122"/>
                <a:ea typeface="楷体_GB2312" pitchFamily="49" charset="-122"/>
              </a:rPr>
              <a:t>句型</a:t>
            </a:r>
            <a:endParaRPr lang="zh-CN" altLang="en-US" sz="2800" dirty="0">
              <a:solidFill>
                <a:schemeClr val="tx2"/>
              </a:solidFill>
              <a:latin typeface="楷体_GB2312" pitchFamily="49" charset="-122"/>
              <a:ea typeface="楷体_GB2312" pitchFamily="49" charset="-122"/>
            </a:endParaRPr>
          </a:p>
        </p:txBody>
      </p:sp>
      <p:sp>
        <p:nvSpPr>
          <p:cNvPr id="36868" name="Text Box 10"/>
          <p:cNvSpPr txBox="1"/>
          <p:nvPr/>
        </p:nvSpPr>
        <p:spPr>
          <a:xfrm>
            <a:off x="6718300" y="1697038"/>
            <a:ext cx="1368425" cy="541337"/>
          </a:xfrm>
          <a:prstGeom prst="rect">
            <a:avLst/>
          </a:prstGeom>
          <a:solidFill>
            <a:srgbClr val="CCFFCC"/>
          </a:solidFill>
          <a:ln w="22225" cap="flat" cmpd="sng">
            <a:solidFill>
              <a:srgbClr val="006699"/>
            </a:solidFill>
            <a:prstDash val="solid"/>
            <a:miter/>
            <a:headEnd type="none" w="med" len="med"/>
            <a:tailEnd type="none" w="med" len="med"/>
          </a:ln>
        </p:spPr>
        <p:txBody>
          <a:bodyPr lIns="90000" tIns="46800" rIns="90000" bIns="46800" anchor="t">
            <a:spAutoFit/>
          </a:bodyPr>
          <a:p>
            <a:pPr algn="ctr"/>
            <a:r>
              <a:rPr lang="zh-CN" altLang="en-US" sz="2800" dirty="0">
                <a:solidFill>
                  <a:schemeClr val="tx2"/>
                </a:solidFill>
                <a:latin typeface="楷体_GB2312" pitchFamily="49" charset="-122"/>
                <a:ea typeface="楷体_GB2312" pitchFamily="49" charset="-122"/>
              </a:rPr>
              <a:t>句子</a:t>
            </a:r>
            <a:endParaRPr lang="zh-CN" altLang="en-US" sz="2800" baseline="-25000" dirty="0">
              <a:solidFill>
                <a:schemeClr val="tx2"/>
              </a:solidFill>
              <a:latin typeface="楷体_GB2312" pitchFamily="49" charset="-122"/>
              <a:ea typeface="楷体_GB2312" pitchFamily="49" charset="-122"/>
            </a:endParaRPr>
          </a:p>
        </p:txBody>
      </p:sp>
      <p:sp>
        <p:nvSpPr>
          <p:cNvPr id="6" name="AutoShape 15"/>
          <p:cNvSpPr/>
          <p:nvPr/>
        </p:nvSpPr>
        <p:spPr>
          <a:xfrm>
            <a:off x="6502400" y="2994025"/>
            <a:ext cx="3455988" cy="1511300"/>
          </a:xfrm>
          <a:prstGeom prst="wedgeRectCallout">
            <a:avLst>
              <a:gd name="adj1" fmla="val -10403"/>
              <a:gd name="adj2" fmla="val -97162"/>
            </a:avLst>
          </a:prstGeom>
          <a:noFill/>
          <a:ln w="9525" cap="flat" cmpd="sng">
            <a:solidFill>
              <a:schemeClr val="tx2"/>
            </a:solidFill>
            <a:prstDash val="solid"/>
            <a:miter/>
            <a:headEnd type="none" w="med" len="med"/>
            <a:tailEnd type="none" w="med" len="med"/>
          </a:ln>
        </p:spPr>
        <p:txBody>
          <a:bodyPr anchor="b"/>
          <a:p>
            <a:pPr>
              <a:lnSpc>
                <a:spcPct val="130000"/>
              </a:lnSpc>
              <a:spcBef>
                <a:spcPct val="20000"/>
              </a:spcBef>
              <a:buClr>
                <a:schemeClr val="folHlink"/>
              </a:buClr>
              <a:buSzPct val="50000"/>
            </a:pPr>
            <a:r>
              <a:rPr lang="en-US" altLang="zh-CN" b="0" dirty="0">
                <a:latin typeface="黑体" panose="02010609060101010101" charset="-122"/>
                <a:ea typeface="黑体" panose="02010609060101010101" charset="-122"/>
                <a:cs typeface="黑体" panose="02010609060101010101" charset="-122"/>
              </a:rPr>
              <a:t>  </a:t>
            </a:r>
            <a:r>
              <a:rPr lang="zh-CN" altLang="en-US" b="0" dirty="0">
                <a:latin typeface="黑体" panose="02010609060101010101" charset="-122"/>
                <a:ea typeface="黑体" panose="02010609060101010101" charset="-122"/>
                <a:cs typeface="黑体" panose="02010609060101010101" charset="-122"/>
              </a:rPr>
              <a:t>只包含终结符号的句型称为句子。句子是一种特殊的句型。</a:t>
            </a:r>
            <a:endParaRPr lang="zh-CN" altLang="en-US" b="0" dirty="0">
              <a:latin typeface="黑体" panose="02010609060101010101" charset="-122"/>
              <a:ea typeface="黑体" panose="02010609060101010101" charset="-122"/>
              <a:cs typeface="黑体" panose="02010609060101010101" charset="-122"/>
            </a:endParaRPr>
          </a:p>
        </p:txBody>
      </p:sp>
      <p:sp>
        <p:nvSpPr>
          <p:cNvPr id="36870" name="AutoShape 16"/>
          <p:cNvSpPr/>
          <p:nvPr/>
        </p:nvSpPr>
        <p:spPr>
          <a:xfrm>
            <a:off x="1217613" y="3136900"/>
            <a:ext cx="4392612" cy="2449513"/>
          </a:xfrm>
          <a:prstGeom prst="wedgeRectCallout">
            <a:avLst>
              <a:gd name="adj1" fmla="val 2185"/>
              <a:gd name="adj2" fmla="val -97829"/>
            </a:avLst>
          </a:prstGeom>
          <a:noFill/>
          <a:ln w="9525" cap="flat" cmpd="sng">
            <a:solidFill>
              <a:schemeClr val="tx2"/>
            </a:solidFill>
            <a:prstDash val="solid"/>
            <a:miter/>
            <a:headEnd type="none" w="med" len="med"/>
            <a:tailEnd type="none" w="med" len="med"/>
          </a:ln>
        </p:spPr>
        <p:txBody>
          <a:bodyPr anchor="b"/>
          <a:p>
            <a:pPr>
              <a:lnSpc>
                <a:spcPct val="130000"/>
              </a:lnSpc>
              <a:spcBef>
                <a:spcPct val="20000"/>
              </a:spcBef>
              <a:buClr>
                <a:schemeClr val="folHlink"/>
              </a:buClr>
              <a:buSzPct val="50000"/>
            </a:pPr>
            <a:r>
              <a:rPr lang="en-US" altLang="zh-CN" b="0" dirty="0">
                <a:latin typeface="黑体" panose="02010609060101010101" charset="-122"/>
                <a:ea typeface="黑体" panose="02010609060101010101" charset="-122"/>
                <a:cs typeface="黑体" panose="02010609060101010101" charset="-122"/>
              </a:rPr>
              <a:t>  </a:t>
            </a:r>
            <a:r>
              <a:rPr lang="zh-CN" altLang="en-US" b="0" dirty="0">
                <a:latin typeface="黑体" panose="02010609060101010101" charset="-122"/>
                <a:ea typeface="黑体" panose="02010609060101010101" charset="-122"/>
                <a:cs typeface="黑体" panose="02010609060101010101" charset="-122"/>
              </a:rPr>
              <a:t>从文法的开始符号出发进行零步或多于零步的推导得到的文法符号串（</a:t>
            </a:r>
            <a:r>
              <a:rPr lang="en-US" altLang="zh-CN" b="0" dirty="0">
                <a:latin typeface="黑体" panose="02010609060101010101" charset="-122"/>
                <a:ea typeface="黑体" panose="02010609060101010101" charset="-122"/>
                <a:cs typeface="黑体" panose="02010609060101010101" charset="-122"/>
              </a:rPr>
              <a:t>S      α</a:t>
            </a:r>
            <a:r>
              <a:rPr lang="zh-CN" altLang="en-US" b="0" dirty="0">
                <a:latin typeface="黑体" panose="02010609060101010101" charset="-122"/>
                <a:ea typeface="黑体" panose="02010609060101010101" charset="-122"/>
                <a:cs typeface="黑体" panose="02010609060101010101" charset="-122"/>
              </a:rPr>
              <a:t>）。句型可以既包含终结符号又包含非终结符号。</a:t>
            </a:r>
            <a:endParaRPr lang="zh-CN" altLang="en-US" b="0" dirty="0">
              <a:latin typeface="黑体" panose="02010609060101010101" charset="-122"/>
              <a:ea typeface="黑体" panose="02010609060101010101" charset="-122"/>
              <a:cs typeface="黑体" panose="02010609060101010101" charset="-122"/>
            </a:endParaRPr>
          </a:p>
        </p:txBody>
      </p:sp>
      <p:pic>
        <p:nvPicPr>
          <p:cNvPr id="36871" name="Picture 17" descr="22"/>
          <p:cNvPicPr>
            <a:picLocks noChangeAspect="1"/>
          </p:cNvPicPr>
          <p:nvPr/>
        </p:nvPicPr>
        <p:blipFill>
          <a:blip r:embed="rId1"/>
          <a:stretch>
            <a:fillRect/>
          </a:stretch>
        </p:blipFill>
        <p:spPr>
          <a:xfrm>
            <a:off x="3567113" y="4049713"/>
            <a:ext cx="428625" cy="6461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37891" name="Rectangle 9"/>
          <p:cNvSpPr/>
          <p:nvPr/>
        </p:nvSpPr>
        <p:spPr>
          <a:xfrm>
            <a:off x="7726363" y="815975"/>
            <a:ext cx="2017712" cy="2232025"/>
          </a:xfrm>
          <a:prstGeom prst="rect">
            <a:avLst/>
          </a:prstGeom>
          <a:noFill/>
          <a:ln w="9525" cap="flat" cmpd="sng">
            <a:solidFill>
              <a:schemeClr val="tx1"/>
            </a:solidFill>
            <a:prstDash val="solid"/>
            <a:miter/>
            <a:headEnd type="none" w="med" len="med"/>
            <a:tailEnd type="none" w="med" len="med"/>
          </a:ln>
        </p:spPr>
        <p:txBody>
          <a:bodyPr anchor="t"/>
          <a:p>
            <a:pPr marL="0" indent="0">
              <a:spcBef>
                <a:spcPct val="20000"/>
              </a:spcBef>
              <a:buClr>
                <a:schemeClr val="folHlink"/>
              </a:buClr>
              <a:buSzPct val="60000"/>
              <a:buNone/>
            </a:pPr>
            <a:r>
              <a:rPr lang="en-US" altLang="zh-CN" sz="2000" b="0" dirty="0">
                <a:latin typeface="Times New Roman" panose="02020603050405020304" charset="0"/>
              </a:rPr>
              <a:t>     E → E + T</a:t>
            </a:r>
            <a:endParaRPr lang="en-US" altLang="zh-CN" sz="2000" b="0" dirty="0">
              <a:latin typeface="Times New Roman" panose="02020603050405020304" charset="0"/>
            </a:endParaRPr>
          </a:p>
          <a:p>
            <a:pPr marL="342900" indent="-342900">
              <a:spcBef>
                <a:spcPct val="20000"/>
              </a:spcBef>
              <a:buClr>
                <a:schemeClr val="folHlink"/>
              </a:buClr>
              <a:buSzPct val="60000"/>
            </a:pPr>
            <a:r>
              <a:rPr lang="en-US" altLang="zh-CN" sz="2000" b="0" dirty="0">
                <a:latin typeface="Times New Roman" panose="02020603050405020304" charset="0"/>
              </a:rPr>
              <a:t>     E → T</a:t>
            </a:r>
            <a:endParaRPr lang="en-US" altLang="zh-CN" sz="2000" b="0" dirty="0">
              <a:latin typeface="Times New Roman" panose="02020603050405020304" charset="0"/>
            </a:endParaRPr>
          </a:p>
          <a:p>
            <a:pPr marL="342900" indent="-342900">
              <a:spcBef>
                <a:spcPct val="20000"/>
              </a:spcBef>
              <a:buClr>
                <a:schemeClr val="folHlink"/>
              </a:buClr>
              <a:buSzPct val="60000"/>
            </a:pPr>
            <a:r>
              <a:rPr lang="en-US" altLang="zh-CN" sz="2000" b="0" dirty="0">
                <a:latin typeface="Times New Roman" panose="02020603050405020304" charset="0"/>
              </a:rPr>
              <a:t>     T → T * F</a:t>
            </a:r>
            <a:endParaRPr lang="en-US" altLang="zh-CN" sz="2000" b="0" dirty="0">
              <a:latin typeface="Times New Roman" panose="02020603050405020304" charset="0"/>
            </a:endParaRPr>
          </a:p>
          <a:p>
            <a:pPr marL="342900" indent="-342900">
              <a:spcBef>
                <a:spcPct val="20000"/>
              </a:spcBef>
              <a:buClr>
                <a:schemeClr val="folHlink"/>
              </a:buClr>
              <a:buSzPct val="60000"/>
            </a:pPr>
            <a:r>
              <a:rPr lang="en-US" altLang="zh-CN" sz="2000" b="0" dirty="0">
                <a:latin typeface="Times New Roman" panose="02020603050405020304" charset="0"/>
              </a:rPr>
              <a:t>     T → F</a:t>
            </a:r>
            <a:endParaRPr lang="en-US" altLang="zh-CN" sz="2000" b="0" dirty="0">
              <a:latin typeface="Times New Roman" panose="02020603050405020304" charset="0"/>
            </a:endParaRPr>
          </a:p>
          <a:p>
            <a:pPr marL="342900" indent="-342900">
              <a:spcBef>
                <a:spcPct val="20000"/>
              </a:spcBef>
              <a:buClr>
                <a:schemeClr val="folHlink"/>
              </a:buClr>
              <a:buSzPct val="60000"/>
            </a:pPr>
            <a:r>
              <a:rPr lang="en-US" altLang="zh-CN" sz="2000" b="0" dirty="0">
                <a:latin typeface="Times New Roman" panose="02020603050405020304" charset="0"/>
              </a:rPr>
              <a:t>     F → </a:t>
            </a:r>
            <a:r>
              <a:rPr lang="zh-CN" altLang="en-US" sz="2000" b="0" dirty="0">
                <a:latin typeface="Times New Roman" panose="02020603050405020304" charset="0"/>
              </a:rPr>
              <a:t>（</a:t>
            </a:r>
            <a:r>
              <a:rPr lang="en-US" altLang="zh-CN" sz="2000" b="0" dirty="0">
                <a:latin typeface="Times New Roman" panose="02020603050405020304" charset="0"/>
              </a:rPr>
              <a:t>E</a:t>
            </a:r>
            <a:r>
              <a:rPr lang="zh-CN" altLang="en-US" sz="2000" b="0" dirty="0">
                <a:latin typeface="Times New Roman" panose="02020603050405020304" charset="0"/>
              </a:rPr>
              <a:t>）</a:t>
            </a:r>
            <a:endParaRPr lang="zh-CN" altLang="en-US" sz="2000" b="0" dirty="0">
              <a:latin typeface="Times New Roman" panose="02020603050405020304" charset="0"/>
            </a:endParaRPr>
          </a:p>
          <a:p>
            <a:pPr marL="342900" indent="-342900">
              <a:spcBef>
                <a:spcPct val="20000"/>
              </a:spcBef>
              <a:buClr>
                <a:schemeClr val="folHlink"/>
              </a:buClr>
              <a:buSzPct val="60000"/>
            </a:pPr>
            <a:r>
              <a:rPr lang="zh-CN" altLang="en-US" sz="2000" b="0" dirty="0">
                <a:latin typeface="Times New Roman" panose="02020603050405020304" charset="0"/>
              </a:rPr>
              <a:t>     </a:t>
            </a:r>
            <a:r>
              <a:rPr lang="en-US" altLang="zh-CN" sz="2000" b="0" dirty="0">
                <a:latin typeface="Times New Roman" panose="02020603050405020304" charset="0"/>
              </a:rPr>
              <a:t>F → a</a:t>
            </a:r>
            <a:endParaRPr lang="en-US" altLang="zh-CN" sz="2000" b="0" dirty="0">
              <a:latin typeface="Times New Roman" panose="02020603050405020304" charset="0"/>
            </a:endParaRPr>
          </a:p>
        </p:txBody>
      </p:sp>
      <p:sp>
        <p:nvSpPr>
          <p:cNvPr id="37892" name="Rectangle 4"/>
          <p:cNvSpPr/>
          <p:nvPr/>
        </p:nvSpPr>
        <p:spPr>
          <a:xfrm>
            <a:off x="1423988" y="2952750"/>
            <a:ext cx="8064500" cy="1584325"/>
          </a:xfrm>
          <a:prstGeom prst="rect">
            <a:avLst/>
          </a:prstGeom>
          <a:noFill/>
          <a:ln w="9525">
            <a:noFill/>
          </a:ln>
        </p:spPr>
        <p:txBody>
          <a:bodyPr anchor="t"/>
          <a:p>
            <a:pPr marL="742950" lvl="1" indent="-285750" eaLnBrk="1" hangingPunct="1">
              <a:spcBef>
                <a:spcPct val="20000"/>
              </a:spcBef>
              <a:buClr>
                <a:schemeClr val="hlink"/>
              </a:buClr>
              <a:buSzPct val="55000"/>
              <a:buFont typeface="Wingdings" panose="05000000000000000000" pitchFamily="2" charset="2"/>
              <a:buChar char="n"/>
            </a:pPr>
            <a:r>
              <a:rPr lang="zh-CN" altLang="en-US" dirty="0">
                <a:latin typeface="黑体" panose="02010609060101010101" charset="-122"/>
                <a:ea typeface="黑体" panose="02010609060101010101" charset="-122"/>
              </a:rPr>
              <a:t>例：在推导</a:t>
            </a:r>
            <a:endParaRPr lang="zh-CN" altLang="en-US" dirty="0">
              <a:latin typeface="黑体" panose="02010609060101010101" charset="-122"/>
              <a:ea typeface="黑体" panose="02010609060101010101" charset="-122"/>
            </a:endParaRPr>
          </a:p>
          <a:p>
            <a:pPr marL="742950" lvl="1" indent="-285750" eaLnBrk="1" hangingPunct="1">
              <a:spcBef>
                <a:spcPct val="20000"/>
              </a:spcBef>
              <a:buClr>
                <a:schemeClr val="hlink"/>
              </a:buClr>
              <a:buSzPct val="55000"/>
              <a:buFont typeface="Wingdings" panose="05000000000000000000" pitchFamily="2" charset="2"/>
            </a:pPr>
            <a:r>
              <a:rPr lang="zh-CN" altLang="en-US" dirty="0">
                <a:latin typeface="Tahoma" panose="020B0604030504040204" charset="0"/>
              </a:rPr>
              <a:t>			</a:t>
            </a:r>
            <a:r>
              <a:rPr lang="en-US" altLang="zh-CN" dirty="0">
                <a:latin typeface="Tahoma" panose="020B0604030504040204" charset="0"/>
              </a:rPr>
              <a:t>E </a:t>
            </a:r>
            <a:r>
              <a:rPr lang="en-US" altLang="zh-CN" sz="2800" dirty="0">
                <a:latin typeface="Tahoma" panose="020B0604030504040204" charset="0"/>
                <a:sym typeface="Symbol" panose="05050102010706020507" pitchFamily="18" charset="2"/>
              </a:rPr>
              <a:t></a:t>
            </a:r>
            <a:r>
              <a:rPr lang="en-US" altLang="zh-CN" dirty="0">
                <a:latin typeface="Tahoma" panose="020B0604030504040204" charset="0"/>
              </a:rPr>
              <a:t> T </a:t>
            </a:r>
            <a:r>
              <a:rPr lang="en-US" altLang="zh-CN" sz="2800" dirty="0">
                <a:latin typeface="Tahoma" panose="020B0604030504040204" charset="0"/>
                <a:sym typeface="Symbol" panose="05050102010706020507" pitchFamily="18" charset="2"/>
              </a:rPr>
              <a:t></a:t>
            </a:r>
            <a:r>
              <a:rPr lang="en-US" altLang="zh-CN" dirty="0">
                <a:latin typeface="Tahoma" panose="020B0604030504040204" charset="0"/>
              </a:rPr>
              <a:t> T*F </a:t>
            </a:r>
            <a:r>
              <a:rPr lang="en-US" altLang="zh-CN" sz="2800" dirty="0">
                <a:latin typeface="Tahoma" panose="020B0604030504040204" charset="0"/>
                <a:sym typeface="Symbol" panose="05050102010706020507" pitchFamily="18" charset="2"/>
              </a:rPr>
              <a:t></a:t>
            </a:r>
            <a:r>
              <a:rPr lang="en-US" altLang="zh-CN" dirty="0">
                <a:latin typeface="Tahoma" panose="020B0604030504040204" charset="0"/>
              </a:rPr>
              <a:t> F*F </a:t>
            </a:r>
            <a:r>
              <a:rPr lang="en-US" altLang="zh-CN" sz="2800" dirty="0">
                <a:latin typeface="Tahoma" panose="020B0604030504040204" charset="0"/>
                <a:sym typeface="Symbol" panose="05050102010706020507" pitchFamily="18" charset="2"/>
              </a:rPr>
              <a:t></a:t>
            </a:r>
            <a:r>
              <a:rPr lang="en-US" altLang="zh-CN" dirty="0">
                <a:latin typeface="Tahoma" panose="020B0604030504040204" charset="0"/>
              </a:rPr>
              <a:t> a*F </a:t>
            </a:r>
            <a:r>
              <a:rPr lang="en-US" altLang="zh-CN" sz="2800" dirty="0">
                <a:latin typeface="Tahoma" panose="020B0604030504040204" charset="0"/>
                <a:sym typeface="Symbol" panose="05050102010706020507" pitchFamily="18" charset="2"/>
              </a:rPr>
              <a:t></a:t>
            </a:r>
            <a:r>
              <a:rPr lang="en-US" altLang="zh-CN" dirty="0">
                <a:latin typeface="Tahoma" panose="020B0604030504040204" charset="0"/>
              </a:rPr>
              <a:t> a*a   </a:t>
            </a:r>
            <a:r>
              <a:rPr lang="zh-CN" altLang="en-US" dirty="0">
                <a:latin typeface="Tahoma" panose="020B0604030504040204" charset="0"/>
              </a:rPr>
              <a:t>中，</a:t>
            </a:r>
            <a:endParaRPr lang="zh-CN" altLang="en-US" dirty="0">
              <a:latin typeface="Tahoma" panose="020B0604030504040204" charset="0"/>
            </a:endParaRPr>
          </a:p>
        </p:txBody>
      </p:sp>
      <p:sp>
        <p:nvSpPr>
          <p:cNvPr id="6" name="Rectangle 5"/>
          <p:cNvSpPr/>
          <p:nvPr/>
        </p:nvSpPr>
        <p:spPr>
          <a:xfrm>
            <a:off x="1712913" y="4465638"/>
            <a:ext cx="6911975" cy="647700"/>
          </a:xfrm>
          <a:prstGeom prst="rect">
            <a:avLst/>
          </a:prstGeom>
          <a:noFill/>
          <a:ln w="9525">
            <a:noFill/>
          </a:ln>
        </p:spPr>
        <p:txBody>
          <a:bodyPr anchor="t"/>
          <a:p>
            <a:pPr marL="742950" lvl="1" indent="-285750" eaLnBrk="1" hangingPunct="1">
              <a:spcBef>
                <a:spcPct val="20000"/>
              </a:spcBef>
              <a:buClr>
                <a:schemeClr val="hlink"/>
              </a:buClr>
              <a:buSzPct val="55000"/>
              <a:buFont typeface="Wingdings" panose="05000000000000000000" pitchFamily="2" charset="2"/>
            </a:pPr>
            <a:r>
              <a:rPr lang="zh-CN" altLang="en-US" dirty="0">
                <a:latin typeface="Tahoma" panose="020B0604030504040204" charset="0"/>
              </a:rPr>
              <a:t>句型有： </a:t>
            </a:r>
            <a:r>
              <a:rPr lang="en-US" altLang="zh-CN" dirty="0">
                <a:latin typeface="Tahoma" panose="020B0604030504040204" charset="0"/>
              </a:rPr>
              <a:t>E </a:t>
            </a:r>
            <a:r>
              <a:rPr lang="zh-CN" altLang="en-US" dirty="0">
                <a:latin typeface="Tahoma" panose="020B0604030504040204" charset="0"/>
              </a:rPr>
              <a:t>、</a:t>
            </a:r>
            <a:r>
              <a:rPr lang="en-US" altLang="zh-CN" dirty="0">
                <a:latin typeface="Tahoma" panose="020B0604030504040204" charset="0"/>
              </a:rPr>
              <a:t>T</a:t>
            </a:r>
            <a:r>
              <a:rPr lang="zh-CN" altLang="en-US" dirty="0">
                <a:latin typeface="Tahoma" panose="020B0604030504040204" charset="0"/>
              </a:rPr>
              <a:t>、</a:t>
            </a:r>
            <a:r>
              <a:rPr lang="en-US" altLang="zh-CN" dirty="0">
                <a:latin typeface="Tahoma" panose="020B0604030504040204" charset="0"/>
              </a:rPr>
              <a:t>T*F </a:t>
            </a:r>
            <a:r>
              <a:rPr lang="zh-CN" altLang="en-US" dirty="0">
                <a:latin typeface="Tahoma" panose="020B0604030504040204" charset="0"/>
              </a:rPr>
              <a:t>、</a:t>
            </a:r>
            <a:r>
              <a:rPr lang="en-US" altLang="zh-CN" dirty="0">
                <a:latin typeface="Tahoma" panose="020B0604030504040204" charset="0"/>
              </a:rPr>
              <a:t>F*F </a:t>
            </a:r>
            <a:r>
              <a:rPr lang="zh-CN" altLang="en-US" dirty="0">
                <a:latin typeface="Tahoma" panose="020B0604030504040204" charset="0"/>
              </a:rPr>
              <a:t>、</a:t>
            </a:r>
            <a:r>
              <a:rPr lang="en-US" altLang="zh-CN" dirty="0">
                <a:latin typeface="Tahoma" panose="020B0604030504040204" charset="0"/>
              </a:rPr>
              <a:t>a*F </a:t>
            </a:r>
            <a:r>
              <a:rPr lang="zh-CN" altLang="en-US" dirty="0">
                <a:latin typeface="Tahoma" panose="020B0604030504040204" charset="0"/>
              </a:rPr>
              <a:t>、</a:t>
            </a:r>
            <a:r>
              <a:rPr lang="en-US" altLang="zh-CN" dirty="0">
                <a:latin typeface="Tahoma" panose="020B0604030504040204" charset="0"/>
              </a:rPr>
              <a:t>a*a</a:t>
            </a:r>
            <a:endParaRPr lang="en-US" altLang="zh-CN" dirty="0">
              <a:latin typeface="Tahoma" panose="020B0604030504040204" charset="0"/>
            </a:endParaRPr>
          </a:p>
        </p:txBody>
      </p:sp>
      <p:sp>
        <p:nvSpPr>
          <p:cNvPr id="7" name="Rectangle 7"/>
          <p:cNvSpPr/>
          <p:nvPr/>
        </p:nvSpPr>
        <p:spPr>
          <a:xfrm>
            <a:off x="1782763" y="5400675"/>
            <a:ext cx="2952750" cy="647700"/>
          </a:xfrm>
          <a:prstGeom prst="rect">
            <a:avLst/>
          </a:prstGeom>
          <a:noFill/>
          <a:ln w="9525">
            <a:noFill/>
          </a:ln>
        </p:spPr>
        <p:txBody>
          <a:bodyPr anchor="t"/>
          <a:p>
            <a:pPr marL="742950" lvl="1" indent="-285750" eaLnBrk="1" hangingPunct="1">
              <a:spcBef>
                <a:spcPct val="20000"/>
              </a:spcBef>
              <a:buClr>
                <a:schemeClr val="hlink"/>
              </a:buClr>
              <a:buSzPct val="55000"/>
              <a:buFont typeface="Wingdings" panose="05000000000000000000" pitchFamily="2" charset="2"/>
            </a:pPr>
            <a:r>
              <a:rPr lang="zh-CN" altLang="en-US" dirty="0">
                <a:latin typeface="Tahoma" panose="020B0604030504040204" charset="0"/>
              </a:rPr>
              <a:t>句子是： </a:t>
            </a:r>
            <a:r>
              <a:rPr lang="en-US" altLang="zh-CN" dirty="0">
                <a:latin typeface="Tahoma" panose="020B0604030504040204" charset="0"/>
              </a:rPr>
              <a:t>a*a</a:t>
            </a:r>
            <a:endParaRPr lang="en-US" altLang="zh-CN"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191491" name="Rectangle 3"/>
          <p:cNvSpPr>
            <a:spLocks noGrp="1"/>
          </p:cNvSpPr>
          <p:nvPr>
            <p:ph idx="1"/>
          </p:nvPr>
        </p:nvSpPr>
        <p:spPr>
          <a:xfrm>
            <a:off x="555625" y="847725"/>
            <a:ext cx="10821035" cy="5377180"/>
          </a:xfrm>
        </p:spPr>
        <p:txBody>
          <a:bodyPr vert="horz" wrap="square" lIns="91440" tIns="45720" rIns="91440" bIns="45720" anchor="t"/>
          <a:p>
            <a:pPr eaLnBrk="1" hangingPunct="1">
              <a:lnSpc>
                <a:spcPct val="120000"/>
              </a:lnSpc>
            </a:pPr>
            <a:r>
              <a:rPr lang="zh-CN" altLang="en-US" sz="2800" dirty="0"/>
              <a:t>语言的形式定义</a:t>
            </a:r>
            <a:endParaRPr lang="zh-CN" altLang="en-US" sz="2800" dirty="0"/>
          </a:p>
          <a:p>
            <a:pPr lvl="1" eaLnBrk="1" hangingPunct="1">
              <a:lnSpc>
                <a:spcPct val="120000"/>
              </a:lnSpc>
            </a:pPr>
            <a:r>
              <a:rPr lang="zh-CN" altLang="en-US" sz="2400" dirty="0"/>
              <a:t>文法 </a:t>
            </a:r>
            <a:r>
              <a:rPr lang="en-US" altLang="zh-CN" sz="2400" dirty="0">
                <a:latin typeface="Times New Roman" panose="02020603050405020304" charset="0"/>
              </a:rPr>
              <a:t>G</a:t>
            </a:r>
            <a:r>
              <a:rPr lang="en-US" altLang="zh-CN" sz="2400" dirty="0"/>
              <a:t> </a:t>
            </a:r>
            <a:r>
              <a:rPr lang="zh-CN" altLang="en-US" sz="2400" dirty="0"/>
              <a:t>推导出的所有句子组成的集合，称为</a:t>
            </a:r>
            <a:r>
              <a:rPr lang="zh-CN" altLang="en-US" sz="2400" dirty="0">
                <a:solidFill>
                  <a:srgbClr val="FF0000"/>
                </a:solidFill>
              </a:rPr>
              <a:t>语言</a:t>
            </a:r>
            <a:r>
              <a:rPr lang="zh-CN" altLang="en-US" sz="2400" dirty="0"/>
              <a:t>，记为 </a:t>
            </a:r>
            <a:r>
              <a:rPr lang="en-US" altLang="zh-CN" sz="2400" dirty="0"/>
              <a:t>L(</a:t>
            </a:r>
            <a:r>
              <a:rPr lang="en-US" altLang="zh-CN" sz="2400" dirty="0">
                <a:latin typeface="Times New Roman" panose="02020603050405020304" charset="0"/>
              </a:rPr>
              <a:t>G)</a:t>
            </a:r>
            <a:r>
              <a:rPr lang="zh-CN" altLang="en-US" sz="2400" dirty="0">
                <a:latin typeface="Times New Roman" panose="02020603050405020304" charset="0"/>
              </a:rPr>
              <a:t>，即：</a:t>
            </a:r>
            <a:endParaRPr lang="zh-CN" altLang="en-US" sz="2400" dirty="0">
              <a:latin typeface="Times New Roman" panose="02020603050405020304" charset="0"/>
            </a:endParaRPr>
          </a:p>
          <a:p>
            <a:pPr eaLnBrk="1" hangingPunct="1">
              <a:lnSpc>
                <a:spcPct val="120000"/>
              </a:lnSpc>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 </a:t>
            </a:r>
            <a:r>
              <a:rPr lang="en-US" altLang="zh-CN" sz="2800" dirty="0"/>
              <a:t>L</a:t>
            </a:r>
            <a:r>
              <a:rPr lang="en-US" altLang="zh-CN" sz="2800" dirty="0">
                <a:latin typeface="Times New Roman" panose="02020603050405020304" charset="0"/>
                <a:ea typeface="楷体_GB2312" pitchFamily="49" charset="-122"/>
              </a:rPr>
              <a:t>(</a:t>
            </a:r>
            <a:r>
              <a:rPr lang="zh-CN" altLang="en-US" sz="2800" dirty="0">
                <a:latin typeface="楷体_GB2312" pitchFamily="49" charset="-122"/>
                <a:ea typeface="楷体_GB2312" pitchFamily="49" charset="-122"/>
              </a:rPr>
              <a:t>Ｇ</a:t>
            </a:r>
            <a:r>
              <a:rPr lang="zh-CN" altLang="en-US" sz="2800" dirty="0">
                <a:latin typeface="Times New Roman" panose="02020603050405020304" charset="0"/>
                <a:ea typeface="楷体_GB2312" pitchFamily="49" charset="-122"/>
              </a:rPr>
              <a:t>)</a:t>
            </a:r>
            <a:r>
              <a:rPr lang="en-US" altLang="zh-CN" sz="2800" dirty="0">
                <a:latin typeface="Times New Roman" panose="02020603050405020304" charset="0"/>
                <a:ea typeface="楷体_GB2312" pitchFamily="49" charset="-122"/>
              </a:rPr>
              <a:t>=</a:t>
            </a:r>
            <a:r>
              <a:rPr lang="en-US" altLang="zh-CN" sz="2800" dirty="0"/>
              <a:t>{x| S </a:t>
            </a:r>
            <a:r>
              <a:rPr lang="zh-CN" altLang="en-US" sz="2800" dirty="0">
                <a:latin typeface="楷体_GB2312" pitchFamily="49" charset="-122"/>
                <a:ea typeface="楷体_GB2312" pitchFamily="49" charset="-122"/>
                <a:sym typeface="Symbol" panose="05050102010706020507" pitchFamily="18" charset="2"/>
              </a:rPr>
              <a:t></a:t>
            </a:r>
            <a:r>
              <a:rPr lang="zh-CN" altLang="en-US" sz="2800" baseline="30000" dirty="0">
                <a:latin typeface="楷体_GB2312" pitchFamily="49" charset="-122"/>
                <a:ea typeface="楷体_GB2312" pitchFamily="49" charset="-122"/>
                <a:sym typeface="Symbol" panose="05050102010706020507" pitchFamily="18" charset="2"/>
              </a:rPr>
              <a:t>*</a:t>
            </a:r>
            <a:r>
              <a:rPr lang="zh-CN" altLang="en-US" sz="2800" dirty="0">
                <a:sym typeface="Symbol" panose="05050102010706020507" pitchFamily="18" charset="2"/>
              </a:rPr>
              <a:t> </a:t>
            </a:r>
            <a:r>
              <a:rPr lang="en-US" altLang="zh-CN" sz="2800" dirty="0"/>
              <a:t>x </a:t>
            </a:r>
            <a:r>
              <a:rPr lang="zh-CN" altLang="en-US" sz="2800" dirty="0"/>
              <a:t>且 </a:t>
            </a:r>
            <a:r>
              <a:rPr lang="en-US" altLang="zh-CN" sz="2800" dirty="0"/>
              <a:t>x∈V</a:t>
            </a:r>
            <a:r>
              <a:rPr lang="en-US" altLang="zh-CN" sz="2800" baseline="-25000" dirty="0"/>
              <a:t>T</a:t>
            </a:r>
            <a:r>
              <a:rPr lang="en-US" altLang="zh-CN" sz="2800" baseline="30000" dirty="0">
                <a:latin typeface="楷体_GB2312" pitchFamily="49" charset="-122"/>
                <a:ea typeface="楷体_GB2312" pitchFamily="49" charset="-122"/>
              </a:rPr>
              <a:t>*</a:t>
            </a:r>
            <a:r>
              <a:rPr lang="en-US" altLang="zh-CN" sz="2800" dirty="0"/>
              <a:t>}</a:t>
            </a:r>
            <a:endParaRPr lang="en-US" altLang="zh-CN" sz="2800" dirty="0"/>
          </a:p>
          <a:p>
            <a:pPr eaLnBrk="1" hangingPunct="1">
              <a:lnSpc>
                <a:spcPct val="120000"/>
              </a:lnSpc>
            </a:pPr>
            <a:r>
              <a:rPr lang="zh-CN" altLang="en-US" sz="2800" dirty="0">
                <a:latin typeface="Times New Roman" panose="02020603050405020304" charset="0"/>
              </a:rPr>
              <a:t>文法的作用</a:t>
            </a:r>
            <a:r>
              <a:rPr lang="en-US" altLang="zh-CN" sz="2800" dirty="0">
                <a:latin typeface="Times New Roman" panose="02020603050405020304" charset="0"/>
              </a:rPr>
              <a:t>——</a:t>
            </a:r>
            <a:r>
              <a:rPr lang="zh-CN" altLang="en-US" sz="2800" dirty="0">
                <a:latin typeface="Times New Roman" panose="02020603050405020304" charset="0"/>
              </a:rPr>
              <a:t>语言的有穷描述</a:t>
            </a:r>
            <a:endParaRPr lang="zh-CN" altLang="en-US" sz="2800" dirty="0">
              <a:latin typeface="Times New Roman" panose="02020603050405020304" charset="0"/>
            </a:endParaRPr>
          </a:p>
          <a:p>
            <a:pPr lvl="1" eaLnBrk="1" hangingPunct="1">
              <a:lnSpc>
                <a:spcPct val="120000"/>
              </a:lnSpc>
            </a:pPr>
            <a:r>
              <a:rPr lang="zh-CN" altLang="en-US" sz="2400" dirty="0">
                <a:latin typeface="Times New Roman" panose="02020603050405020304" charset="0"/>
              </a:rPr>
              <a:t>以</a:t>
            </a:r>
            <a:r>
              <a:rPr lang="zh-CN" altLang="en-US" sz="2400" dirty="0">
                <a:solidFill>
                  <a:srgbClr val="CC00CC"/>
                </a:solidFill>
                <a:latin typeface="Times New Roman" panose="02020603050405020304" charset="0"/>
              </a:rPr>
              <a:t>有限的规则</a:t>
            </a:r>
            <a:r>
              <a:rPr lang="zh-CN" altLang="en-US" sz="2400" dirty="0">
                <a:latin typeface="Times New Roman" panose="02020603050405020304" charset="0"/>
              </a:rPr>
              <a:t>描述</a:t>
            </a:r>
            <a:r>
              <a:rPr lang="zh-CN" altLang="en-US" sz="2400" dirty="0">
                <a:solidFill>
                  <a:srgbClr val="CC00CC"/>
                </a:solidFill>
                <a:latin typeface="Times New Roman" panose="02020603050405020304" charset="0"/>
              </a:rPr>
              <a:t>无限的语言现象</a:t>
            </a:r>
            <a:endParaRPr lang="zh-CN" altLang="en-US" sz="2400" dirty="0">
              <a:solidFill>
                <a:srgbClr val="CC00CC"/>
              </a:solidFill>
              <a:latin typeface="Times New Roman" panose="02020603050405020304" charset="0"/>
            </a:endParaRPr>
          </a:p>
          <a:p>
            <a:pPr lvl="1" eaLnBrk="1" hangingPunct="1">
              <a:lnSpc>
                <a:spcPct val="120000"/>
              </a:lnSpc>
            </a:pPr>
            <a:r>
              <a:rPr lang="zh-CN" altLang="en-US" sz="2400" dirty="0">
                <a:solidFill>
                  <a:srgbClr val="FF0000"/>
                </a:solidFill>
              </a:rPr>
              <a:t>有限</a:t>
            </a:r>
            <a:r>
              <a:rPr lang="zh-CN" altLang="en-US" sz="2400" dirty="0"/>
              <a:t>：产生式集合、终结符集合、非终结符集合</a:t>
            </a:r>
            <a:endParaRPr lang="zh-CN" altLang="en-US" sz="2400" dirty="0"/>
          </a:p>
          <a:p>
            <a:pPr lvl="1" eaLnBrk="1" hangingPunct="1">
              <a:lnSpc>
                <a:spcPct val="120000"/>
              </a:lnSpc>
            </a:pPr>
            <a:r>
              <a:rPr lang="zh-CN" altLang="en-US" sz="2400" dirty="0">
                <a:solidFill>
                  <a:srgbClr val="FF0000"/>
                </a:solidFill>
              </a:rPr>
              <a:t>无限</a:t>
            </a:r>
            <a:r>
              <a:rPr lang="zh-CN" altLang="en-US" sz="2400" dirty="0"/>
              <a:t>：可以导出无穷多个句子（</a:t>
            </a:r>
            <a:r>
              <a:rPr lang="en-US" altLang="zh-CN" sz="2400" dirty="0"/>
              <a:t>L</a:t>
            </a:r>
            <a:r>
              <a:rPr lang="zh-CN" altLang="en-US" sz="2400" dirty="0"/>
              <a:t>也可是有穷）</a:t>
            </a:r>
            <a:endParaRPr lang="zh-CN" altLang="en-US" sz="2400" dirty="0"/>
          </a:p>
          <a:p>
            <a:pPr eaLnBrk="1" hangingPunct="1">
              <a:lnSpc>
                <a:spcPct val="120000"/>
              </a:lnSpc>
            </a:pPr>
            <a:r>
              <a:rPr lang="zh-CN" altLang="en-US" sz="2800" dirty="0">
                <a:solidFill>
                  <a:srgbClr val="FF0000"/>
                </a:solidFill>
              </a:rPr>
              <a:t>注意：</a:t>
            </a:r>
            <a:endParaRPr lang="zh-CN" altLang="en-US" sz="2800" dirty="0">
              <a:solidFill>
                <a:srgbClr val="FF0000"/>
              </a:solidFill>
            </a:endParaRPr>
          </a:p>
          <a:p>
            <a:pPr lvl="1" eaLnBrk="1" hangingPunct="1">
              <a:lnSpc>
                <a:spcPct val="120000"/>
              </a:lnSpc>
            </a:pPr>
            <a:r>
              <a:rPr lang="en-US" altLang="zh-CN" sz="2400" dirty="0"/>
              <a:t>(1)  </a:t>
            </a:r>
            <a:r>
              <a:rPr lang="zh-CN" altLang="en-US" sz="2400" dirty="0"/>
              <a:t>一旦文法给定，语言也就确定。</a:t>
            </a:r>
            <a:endParaRPr lang="zh-CN" altLang="en-US" sz="2400" dirty="0"/>
          </a:p>
          <a:p>
            <a:pPr lvl="1" eaLnBrk="1" hangingPunct="1">
              <a:lnSpc>
                <a:spcPct val="120000"/>
              </a:lnSpc>
              <a:spcBef>
                <a:spcPct val="25000"/>
              </a:spcBef>
            </a:pPr>
            <a:r>
              <a:rPr lang="en-US" altLang="zh-CN" sz="2400" dirty="0"/>
              <a:t>(2)   L(</a:t>
            </a:r>
            <a:r>
              <a:rPr lang="en-US" altLang="zh-CN" sz="2400" dirty="0">
                <a:latin typeface="Times New Roman" panose="02020603050405020304" charset="0"/>
              </a:rPr>
              <a:t>G</a:t>
            </a:r>
            <a:r>
              <a:rPr lang="en-US" altLang="zh-CN" sz="2400" dirty="0"/>
              <a:t>)</a:t>
            </a:r>
            <a:r>
              <a:rPr lang="zh-CN" altLang="en-US" sz="2400" dirty="0"/>
              <a:t>是</a:t>
            </a:r>
            <a:r>
              <a:rPr lang="en-US" altLang="zh-CN" sz="2400" dirty="0"/>
              <a:t>V</a:t>
            </a:r>
            <a:r>
              <a:rPr lang="en-US" altLang="zh-CN" sz="2400" baseline="-25000" dirty="0"/>
              <a:t>T</a:t>
            </a:r>
            <a:r>
              <a:rPr lang="en-US" altLang="zh-CN" sz="2400" baseline="30000" dirty="0">
                <a:latin typeface="Times New Roman" panose="02020603050405020304" charset="0"/>
              </a:rPr>
              <a:t>*</a:t>
            </a:r>
            <a:r>
              <a:rPr lang="zh-CN" altLang="en-US" sz="2400" dirty="0"/>
              <a:t>的子集</a:t>
            </a:r>
            <a:r>
              <a:rPr lang="en-US" altLang="zh-CN"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1491">
                                            <p:txEl>
                                              <p:charRg st="0" end="8"/>
                                            </p:txEl>
                                          </p:spTgt>
                                        </p:tgtEl>
                                        <p:attrNameLst>
                                          <p:attrName>style.visibility</p:attrName>
                                        </p:attrNameLst>
                                      </p:cBhvr>
                                      <p:to>
                                        <p:strVal val="visible"/>
                                      </p:to>
                                    </p:set>
                                    <p:animEffect transition="in" filter="blinds(horizontal)">
                                      <p:cBhvr>
                                        <p:cTn id="7" dur="500"/>
                                        <p:tgtEl>
                                          <p:spTgt spid="191491">
                                            <p:txEl>
                                              <p:charRg st="0"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1491">
                                            <p:txEl>
                                              <p:charRg st="8" end="43"/>
                                            </p:txEl>
                                          </p:spTgt>
                                        </p:tgtEl>
                                        <p:attrNameLst>
                                          <p:attrName>style.visibility</p:attrName>
                                        </p:attrNameLst>
                                      </p:cBhvr>
                                      <p:to>
                                        <p:strVal val="visible"/>
                                      </p:to>
                                    </p:set>
                                    <p:animEffect transition="in" filter="blinds(horizontal)">
                                      <p:cBhvr>
                                        <p:cTn id="10" dur="500"/>
                                        <p:tgtEl>
                                          <p:spTgt spid="191491">
                                            <p:txEl>
                                              <p:charRg st="8" end="43"/>
                                            </p:txEl>
                                          </p:spTgt>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191491">
                                            <p:txEl>
                                              <p:charRg st="43" end="71"/>
                                            </p:txEl>
                                          </p:spTgt>
                                        </p:tgtEl>
                                        <p:attrNameLst>
                                          <p:attrName>style.visibility</p:attrName>
                                        </p:attrNameLst>
                                      </p:cBhvr>
                                      <p:to>
                                        <p:strVal val="visible"/>
                                      </p:to>
                                    </p:set>
                                    <p:animEffect transition="in" filter="blinds(horizontal)">
                                      <p:cBhvr>
                                        <p:cTn id="14" dur="500"/>
                                        <p:tgtEl>
                                          <p:spTgt spid="191491">
                                            <p:txEl>
                                              <p:charRg st="43" end="7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91491">
                                            <p:txEl>
                                              <p:charRg st="71" end="86"/>
                                            </p:txEl>
                                          </p:spTgt>
                                        </p:tgtEl>
                                        <p:attrNameLst>
                                          <p:attrName>style.visibility</p:attrName>
                                        </p:attrNameLst>
                                      </p:cBhvr>
                                      <p:to>
                                        <p:strVal val="visible"/>
                                      </p:to>
                                    </p:set>
                                    <p:animEffect transition="in" filter="blinds(horizontal)">
                                      <p:cBhvr>
                                        <p:cTn id="19" dur="500"/>
                                        <p:tgtEl>
                                          <p:spTgt spid="191491">
                                            <p:txEl>
                                              <p:charRg st="71" end="86"/>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91491">
                                            <p:txEl>
                                              <p:charRg st="86" end="102"/>
                                            </p:txEl>
                                          </p:spTgt>
                                        </p:tgtEl>
                                        <p:attrNameLst>
                                          <p:attrName>style.visibility</p:attrName>
                                        </p:attrNameLst>
                                      </p:cBhvr>
                                      <p:to>
                                        <p:strVal val="visible"/>
                                      </p:to>
                                    </p:set>
                                    <p:animEffect transition="in" filter="blinds(horizontal)">
                                      <p:cBhvr>
                                        <p:cTn id="22" dur="500"/>
                                        <p:tgtEl>
                                          <p:spTgt spid="191491">
                                            <p:txEl>
                                              <p:charRg st="86" end="10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1491">
                                            <p:txEl>
                                              <p:charRg st="102" end="124"/>
                                            </p:txEl>
                                          </p:spTgt>
                                        </p:tgtEl>
                                        <p:attrNameLst>
                                          <p:attrName>style.visibility</p:attrName>
                                        </p:attrNameLst>
                                      </p:cBhvr>
                                      <p:to>
                                        <p:strVal val="visible"/>
                                      </p:to>
                                    </p:set>
                                    <p:animEffect transition="in" filter="blinds(horizontal)">
                                      <p:cBhvr>
                                        <p:cTn id="27" dur="500"/>
                                        <p:tgtEl>
                                          <p:spTgt spid="191491">
                                            <p:txEl>
                                              <p:charRg st="102" end="12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91491">
                                            <p:txEl>
                                              <p:charRg st="124" end="146"/>
                                            </p:txEl>
                                          </p:spTgt>
                                        </p:tgtEl>
                                        <p:attrNameLst>
                                          <p:attrName>style.visibility</p:attrName>
                                        </p:attrNameLst>
                                      </p:cBhvr>
                                      <p:to>
                                        <p:strVal val="visible"/>
                                      </p:to>
                                    </p:set>
                                    <p:animEffect transition="in" filter="blinds(horizontal)">
                                      <p:cBhvr>
                                        <p:cTn id="30" dur="500"/>
                                        <p:tgtEl>
                                          <p:spTgt spid="191491">
                                            <p:txEl>
                                              <p:charRg st="124" end="14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1491">
                                            <p:txEl>
                                              <p:charRg st="146" end="150"/>
                                            </p:txEl>
                                          </p:spTgt>
                                        </p:tgtEl>
                                        <p:attrNameLst>
                                          <p:attrName>style.visibility</p:attrName>
                                        </p:attrNameLst>
                                      </p:cBhvr>
                                      <p:to>
                                        <p:strVal val="visible"/>
                                      </p:to>
                                    </p:set>
                                    <p:animEffect transition="in" filter="blinds(horizontal)">
                                      <p:cBhvr>
                                        <p:cTn id="35" dur="500"/>
                                        <p:tgtEl>
                                          <p:spTgt spid="191491">
                                            <p:txEl>
                                              <p:charRg st="146" end="15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91491">
                                            <p:txEl>
                                              <p:charRg st="150" end="170"/>
                                            </p:txEl>
                                          </p:spTgt>
                                        </p:tgtEl>
                                        <p:attrNameLst>
                                          <p:attrName>style.visibility</p:attrName>
                                        </p:attrNameLst>
                                      </p:cBhvr>
                                      <p:to>
                                        <p:strVal val="visible"/>
                                      </p:to>
                                    </p:set>
                                    <p:animEffect transition="in" filter="blinds(horizontal)">
                                      <p:cBhvr>
                                        <p:cTn id="38" dur="500"/>
                                        <p:tgtEl>
                                          <p:spTgt spid="191491">
                                            <p:txEl>
                                              <p:charRg st="150" end="170"/>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91491">
                                            <p:txEl>
                                              <p:charRg st="170" end="189"/>
                                            </p:txEl>
                                          </p:spTgt>
                                        </p:tgtEl>
                                        <p:attrNameLst>
                                          <p:attrName>style.visibility</p:attrName>
                                        </p:attrNameLst>
                                      </p:cBhvr>
                                      <p:to>
                                        <p:strVal val="visible"/>
                                      </p:to>
                                    </p:set>
                                    <p:animEffect transition="in" filter="blinds(horizontal)">
                                      <p:cBhvr>
                                        <p:cTn id="41" dur="500"/>
                                        <p:tgtEl>
                                          <p:spTgt spid="191491">
                                            <p:txEl>
                                              <p:charRg st="170"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194563" name="Rectangle 3"/>
          <p:cNvSpPr>
            <a:spLocks noGrp="1"/>
          </p:cNvSpPr>
          <p:nvPr>
            <p:ph idx="1"/>
          </p:nvPr>
        </p:nvSpPr>
        <p:spPr>
          <a:xfrm>
            <a:off x="849313" y="976313"/>
            <a:ext cx="8229600" cy="2232025"/>
          </a:xfrm>
        </p:spPr>
        <p:txBody>
          <a:bodyPr vert="horz" wrap="square" lIns="91440" tIns="45720" rIns="91440" bIns="45720" anchor="t"/>
          <a:p>
            <a:pPr eaLnBrk="1" hangingPunct="1"/>
            <a:r>
              <a:rPr lang="zh-CN" altLang="en-US" dirty="0"/>
              <a:t>从文法推出语言</a:t>
            </a:r>
            <a:endParaRPr lang="zh-CN" altLang="en-US" dirty="0"/>
          </a:p>
          <a:p>
            <a:pPr lvl="1" eaLnBrk="1" hangingPunct="1"/>
            <a:r>
              <a:rPr lang="zh-CN" altLang="pt-BR" dirty="0">
                <a:latin typeface="Times New Roman" panose="02020603050405020304" charset="0"/>
              </a:rPr>
              <a:t>例</a:t>
            </a:r>
            <a:r>
              <a:rPr lang="pt-BR" altLang="zh-CN" dirty="0">
                <a:latin typeface="Times New Roman" panose="02020603050405020304" charset="0"/>
              </a:rPr>
              <a:t>3</a:t>
            </a:r>
            <a:r>
              <a:rPr lang="zh-CN" altLang="pt-BR" dirty="0">
                <a:latin typeface="Times New Roman" panose="02020603050405020304" charset="0"/>
              </a:rPr>
              <a:t>：设有文法</a:t>
            </a:r>
            <a:r>
              <a:rPr lang="pt-BR" altLang="zh-CN" dirty="0">
                <a:latin typeface="Times New Roman" panose="02020603050405020304" charset="0"/>
              </a:rPr>
              <a:t>G</a:t>
            </a:r>
            <a:r>
              <a:rPr lang="pt-BR" altLang="zh-CN" baseline="-25000" dirty="0"/>
              <a:t>1</a:t>
            </a:r>
            <a:r>
              <a:rPr lang="zh-CN" altLang="pt-BR" dirty="0"/>
              <a:t>：   </a:t>
            </a:r>
            <a:r>
              <a:rPr lang="pt-BR" altLang="zh-CN" dirty="0"/>
              <a:t>S → A</a:t>
            </a:r>
            <a:endParaRPr lang="pt-BR" altLang="zh-CN" dirty="0"/>
          </a:p>
          <a:p>
            <a:pPr lvl="1" eaLnBrk="1" hangingPunct="1">
              <a:buNone/>
            </a:pPr>
            <a:r>
              <a:rPr lang="pt-BR" altLang="zh-CN" dirty="0"/>
              <a:t>	                                     A → 0A1</a:t>
            </a:r>
            <a:endParaRPr lang="pt-BR" altLang="zh-CN" dirty="0"/>
          </a:p>
          <a:p>
            <a:pPr lvl="1" eaLnBrk="1" hangingPunct="1">
              <a:buNone/>
            </a:pPr>
            <a:r>
              <a:rPr lang="pt-BR" altLang="zh-CN" dirty="0"/>
              <a:t>	                                     A → 01</a:t>
            </a:r>
            <a:endParaRPr lang="zh-CN" altLang="en-US" dirty="0"/>
          </a:p>
        </p:txBody>
      </p:sp>
      <p:sp>
        <p:nvSpPr>
          <p:cNvPr id="194564" name="Rectangle 4"/>
          <p:cNvSpPr/>
          <p:nvPr/>
        </p:nvSpPr>
        <p:spPr>
          <a:xfrm>
            <a:off x="992188" y="3281363"/>
            <a:ext cx="8137525" cy="1066800"/>
          </a:xfrm>
          <a:prstGeom prst="rect">
            <a:avLst/>
          </a:prstGeom>
          <a:noFill/>
          <a:ln w="38100">
            <a:noFill/>
          </a:ln>
        </p:spPr>
        <p:txBody>
          <a:bodyPr anchor="t">
            <a:spAutoFit/>
          </a:bodyPr>
          <a:p>
            <a:r>
              <a:rPr lang="en-US" altLang="zh-CN" sz="3200" b="0" dirty="0">
                <a:latin typeface="Times New Roman" panose="02020603050405020304" charset="0"/>
              </a:rPr>
              <a:t>G</a:t>
            </a:r>
            <a:r>
              <a:rPr lang="en-US" altLang="zh-CN" sz="3200" b="0" baseline="-25000" dirty="0">
                <a:latin typeface="华文新魏" panose="02010800040101010101" pitchFamily="2" charset="-122"/>
              </a:rPr>
              <a:t>1</a:t>
            </a:r>
            <a:r>
              <a:rPr lang="zh-CN" altLang="en-US" sz="3200" b="0" dirty="0">
                <a:latin typeface="华文新魏" panose="02010800040101010101" pitchFamily="2" charset="-122"/>
              </a:rPr>
              <a:t>表示的语言是由一个或多个 </a:t>
            </a:r>
            <a:r>
              <a:rPr lang="en-US" altLang="zh-CN" sz="3200" b="0" dirty="0">
                <a:latin typeface="华文新魏" panose="02010800040101010101" pitchFamily="2" charset="-122"/>
              </a:rPr>
              <a:t>0 </a:t>
            </a:r>
            <a:r>
              <a:rPr lang="zh-CN" altLang="en-US" sz="3200" b="0" dirty="0">
                <a:latin typeface="华文新魏" panose="02010800040101010101" pitchFamily="2" charset="-122"/>
              </a:rPr>
              <a:t>开头，后跟同样数目的 </a:t>
            </a:r>
            <a:r>
              <a:rPr lang="en-US" altLang="zh-CN" sz="3200" b="0" dirty="0">
                <a:latin typeface="华文新魏" panose="02010800040101010101" pitchFamily="2" charset="-122"/>
              </a:rPr>
              <a:t>1 </a:t>
            </a:r>
            <a:r>
              <a:rPr lang="zh-CN" altLang="en-US" sz="3200" b="0" dirty="0">
                <a:latin typeface="华文新魏" panose="02010800040101010101" pitchFamily="2" charset="-122"/>
              </a:rPr>
              <a:t>的符号串构成的集合，记为：</a:t>
            </a:r>
            <a:endParaRPr lang="zh-CN" altLang="en-US" sz="3200" b="0" dirty="0">
              <a:latin typeface="华文新魏" panose="02010800040101010101" pitchFamily="2" charset="-122"/>
            </a:endParaRPr>
          </a:p>
        </p:txBody>
      </p:sp>
      <p:sp>
        <p:nvSpPr>
          <p:cNvPr id="194565" name="Rectangle 5"/>
          <p:cNvSpPr/>
          <p:nvPr/>
        </p:nvSpPr>
        <p:spPr>
          <a:xfrm>
            <a:off x="1423988" y="4432300"/>
            <a:ext cx="6697662" cy="649288"/>
          </a:xfrm>
          <a:prstGeom prst="rect">
            <a:avLst/>
          </a:prstGeom>
          <a:noFill/>
          <a:ln w="9525">
            <a:noFill/>
          </a:ln>
        </p:spPr>
        <p:txBody>
          <a:bodyPr anchor="t"/>
          <a:p>
            <a:pPr marL="1143000" lvl="2" indent="-228600" eaLnBrk="1" hangingPunct="1">
              <a:spcBef>
                <a:spcPct val="20000"/>
              </a:spcBef>
              <a:buClr>
                <a:schemeClr val="tx1"/>
              </a:buClr>
            </a:pPr>
            <a:r>
              <a:rPr lang="en-US" altLang="zh-CN" sz="3200" dirty="0">
                <a:latin typeface="华文新魏" panose="02010800040101010101" pitchFamily="2" charset="-122"/>
              </a:rPr>
              <a:t>L ( </a:t>
            </a:r>
            <a:r>
              <a:rPr lang="en-US" altLang="zh-CN" sz="3200" dirty="0">
                <a:latin typeface="Times New Roman" panose="02020603050405020304" charset="0"/>
              </a:rPr>
              <a:t>G</a:t>
            </a:r>
            <a:r>
              <a:rPr lang="en-US" altLang="zh-CN" sz="3200" baseline="-25000" dirty="0">
                <a:latin typeface="华文新魏" panose="02010800040101010101" pitchFamily="2" charset="-122"/>
              </a:rPr>
              <a:t>1</a:t>
            </a:r>
            <a:r>
              <a:rPr lang="en-US" altLang="zh-CN" sz="3200" dirty="0">
                <a:latin typeface="华文新魏" panose="02010800040101010101" pitchFamily="2" charset="-122"/>
              </a:rPr>
              <a:t> ) = { 0 </a:t>
            </a:r>
            <a:r>
              <a:rPr lang="en-US" altLang="zh-CN" sz="3200" baseline="30000" dirty="0">
                <a:latin typeface="华文新魏" panose="02010800040101010101" pitchFamily="2" charset="-122"/>
              </a:rPr>
              <a:t>n </a:t>
            </a:r>
            <a:r>
              <a:rPr lang="en-US" altLang="zh-CN" sz="3200" dirty="0">
                <a:latin typeface="华文新魏" panose="02010800040101010101" pitchFamily="2" charset="-122"/>
              </a:rPr>
              <a:t>1 </a:t>
            </a:r>
            <a:r>
              <a:rPr lang="en-US" altLang="zh-CN" sz="3200" baseline="30000" dirty="0">
                <a:latin typeface="华文新魏" panose="02010800040101010101" pitchFamily="2" charset="-122"/>
              </a:rPr>
              <a:t>n </a:t>
            </a:r>
            <a:r>
              <a:rPr lang="en-US" altLang="zh-CN" sz="3200" dirty="0">
                <a:latin typeface="华文新魏" panose="02010800040101010101" pitchFamily="2" charset="-122"/>
              </a:rPr>
              <a:t>| n ≥ 1 }</a:t>
            </a:r>
            <a:endParaRPr lang="en-US" altLang="zh-CN" sz="3200" dirty="0">
              <a:latin typeface="华文新魏" panose="02010800040101010101" pitchFamily="2" charset="-122"/>
            </a:endParaRPr>
          </a:p>
        </p:txBody>
      </p:sp>
      <p:sp>
        <p:nvSpPr>
          <p:cNvPr id="194566" name="Text Box 6"/>
          <p:cNvSpPr txBox="1"/>
          <p:nvPr/>
        </p:nvSpPr>
        <p:spPr>
          <a:xfrm>
            <a:off x="631825" y="5297488"/>
            <a:ext cx="8572500" cy="519112"/>
          </a:xfrm>
          <a:prstGeom prst="rect">
            <a:avLst/>
          </a:prstGeom>
          <a:noFill/>
          <a:ln w="38100">
            <a:noFill/>
          </a:ln>
        </p:spPr>
        <p:txBody>
          <a:bodyPr wrap="none" anchor="t">
            <a:spAutoFit/>
          </a:bodyPr>
          <a:p>
            <a:pPr marL="342900" indent="-342900" algn="ctr"/>
            <a:r>
              <a:rPr lang="en-US" altLang="zh-CN" sz="2800" b="0" dirty="0">
                <a:latin typeface="华文新魏" panose="02010800040101010101" pitchFamily="2" charset="-122"/>
              </a:rPr>
              <a:t>S </a:t>
            </a:r>
            <a:r>
              <a:rPr lang="zh-CN" altLang="en-US" sz="2800" b="0" dirty="0">
                <a:latin typeface="华文新魏" panose="02010800040101010101" pitchFamily="2" charset="-122"/>
                <a:sym typeface="Symbol" panose="05050102010706020507" pitchFamily="18" charset="2"/>
              </a:rPr>
              <a:t></a:t>
            </a:r>
            <a:r>
              <a:rPr lang="en-US" altLang="zh-CN" sz="2800" b="0" dirty="0">
                <a:latin typeface="华文新魏" panose="02010800040101010101" pitchFamily="2" charset="-122"/>
                <a:sym typeface="Symbol" panose="05050102010706020507" pitchFamily="18" charset="2"/>
              </a:rPr>
              <a:t>A </a:t>
            </a:r>
            <a:r>
              <a:rPr lang="zh-CN" altLang="en-US" sz="2800" b="0" dirty="0">
                <a:latin typeface="华文新魏" panose="02010800040101010101" pitchFamily="2" charset="-122"/>
                <a:sym typeface="Symbol" panose="05050102010706020507" pitchFamily="18" charset="2"/>
              </a:rPr>
              <a:t></a:t>
            </a:r>
            <a:r>
              <a:rPr lang="en-US" altLang="zh-CN" sz="2800" b="0" dirty="0">
                <a:latin typeface="华文新魏" panose="02010800040101010101" pitchFamily="2" charset="-122"/>
                <a:sym typeface="Symbol" panose="05050102010706020507" pitchFamily="18" charset="2"/>
              </a:rPr>
              <a:t>0A1 </a:t>
            </a:r>
            <a:r>
              <a:rPr lang="zh-CN" altLang="en-US" sz="2800" b="0" dirty="0">
                <a:latin typeface="华文新魏" panose="02010800040101010101" pitchFamily="2" charset="-122"/>
                <a:sym typeface="Symbol" panose="05050102010706020507" pitchFamily="18" charset="2"/>
              </a:rPr>
              <a:t></a:t>
            </a:r>
            <a:r>
              <a:rPr lang="en-US" altLang="zh-CN" sz="2800" b="0" dirty="0">
                <a:latin typeface="华文新魏" panose="02010800040101010101" pitchFamily="2" charset="-122"/>
                <a:sym typeface="Symbol" panose="05050102010706020507" pitchFamily="18" charset="2"/>
              </a:rPr>
              <a:t>00A11 </a:t>
            </a:r>
            <a:r>
              <a:rPr lang="zh-CN" altLang="en-US" sz="2800" b="0" dirty="0">
                <a:latin typeface="华文新魏" panose="02010800040101010101" pitchFamily="2" charset="-122"/>
                <a:sym typeface="Symbol" panose="05050102010706020507" pitchFamily="18" charset="2"/>
              </a:rPr>
              <a:t></a:t>
            </a:r>
            <a:r>
              <a:rPr lang="en-US" altLang="zh-CN" sz="2800" b="0" dirty="0">
                <a:latin typeface="华文新魏" panose="02010800040101010101" pitchFamily="2" charset="-122"/>
                <a:sym typeface="Symbol" panose="05050102010706020507" pitchFamily="18" charset="2"/>
              </a:rPr>
              <a:t>0</a:t>
            </a:r>
            <a:r>
              <a:rPr lang="en-US" altLang="zh-CN" sz="2800" b="0" baseline="30000" dirty="0">
                <a:latin typeface="华文新魏" panose="02010800040101010101" pitchFamily="2" charset="-122"/>
                <a:sym typeface="Symbol" panose="05050102010706020507" pitchFamily="18" charset="2"/>
              </a:rPr>
              <a:t>3</a:t>
            </a:r>
            <a:r>
              <a:rPr lang="en-US" altLang="zh-CN" sz="2800" b="0" dirty="0">
                <a:latin typeface="华文新魏" panose="02010800040101010101" pitchFamily="2" charset="-122"/>
                <a:sym typeface="Symbol" panose="05050102010706020507" pitchFamily="18" charset="2"/>
              </a:rPr>
              <a:t>A1</a:t>
            </a:r>
            <a:r>
              <a:rPr lang="en-US" altLang="zh-CN" sz="2800" b="0" baseline="30000" dirty="0">
                <a:latin typeface="华文新魏" panose="02010800040101010101" pitchFamily="2" charset="-122"/>
                <a:sym typeface="Symbol" panose="05050102010706020507" pitchFamily="18" charset="2"/>
              </a:rPr>
              <a:t>3</a:t>
            </a:r>
            <a:r>
              <a:rPr lang="en-US" altLang="zh-CN" sz="2800" b="0" dirty="0">
                <a:latin typeface="华文新魏" panose="02010800040101010101" pitchFamily="2" charset="-122"/>
                <a:sym typeface="Symbol" panose="05050102010706020507" pitchFamily="18" charset="2"/>
              </a:rPr>
              <a:t> </a:t>
            </a:r>
            <a:r>
              <a:rPr lang="zh-CN" altLang="en-US" sz="2800" b="0" dirty="0">
                <a:latin typeface="华文新魏" panose="02010800040101010101" pitchFamily="2" charset="-122"/>
                <a:sym typeface="Symbol" panose="05050102010706020507" pitchFamily="18" charset="2"/>
              </a:rPr>
              <a:t></a:t>
            </a:r>
            <a:r>
              <a:rPr lang="en-US" altLang="zh-CN" sz="2800" b="0" dirty="0">
                <a:latin typeface="Tahoma" panose="020B0604030504040204" charset="0"/>
                <a:sym typeface="Symbol" panose="05050102010706020507" pitchFamily="18" charset="2"/>
              </a:rPr>
              <a:t>…</a:t>
            </a:r>
            <a:r>
              <a:rPr lang="en-US" altLang="zh-CN" sz="2800" b="0" dirty="0">
                <a:latin typeface="华文新魏" panose="02010800040101010101" pitchFamily="2" charset="-122"/>
                <a:sym typeface="Symbol" panose="05050102010706020507" pitchFamily="18" charset="2"/>
              </a:rPr>
              <a:t> </a:t>
            </a:r>
            <a:r>
              <a:rPr lang="zh-CN" altLang="en-US" sz="2800" b="0" dirty="0">
                <a:latin typeface="华文新魏" panose="02010800040101010101" pitchFamily="2" charset="-122"/>
                <a:sym typeface="Symbol" panose="05050102010706020507" pitchFamily="18" charset="2"/>
              </a:rPr>
              <a:t></a:t>
            </a:r>
            <a:r>
              <a:rPr lang="en-US" altLang="zh-CN" sz="2800" b="0" dirty="0">
                <a:latin typeface="华文新魏" panose="02010800040101010101" pitchFamily="2" charset="-122"/>
                <a:sym typeface="Symbol" panose="05050102010706020507" pitchFamily="18" charset="2"/>
              </a:rPr>
              <a:t>0</a:t>
            </a:r>
            <a:r>
              <a:rPr lang="en-US" altLang="zh-CN" sz="2800" b="0" baseline="30000" dirty="0">
                <a:latin typeface="华文新魏" panose="02010800040101010101" pitchFamily="2" charset="-122"/>
                <a:sym typeface="Symbol" panose="05050102010706020507" pitchFamily="18" charset="2"/>
              </a:rPr>
              <a:t>n-1</a:t>
            </a:r>
            <a:r>
              <a:rPr lang="en-US" altLang="zh-CN" sz="2800" b="0" dirty="0">
                <a:latin typeface="华文新魏" panose="02010800040101010101" pitchFamily="2" charset="-122"/>
                <a:sym typeface="Symbol" panose="05050102010706020507" pitchFamily="18" charset="2"/>
              </a:rPr>
              <a:t>A1</a:t>
            </a:r>
            <a:r>
              <a:rPr lang="en-US" altLang="zh-CN" sz="2800" b="0" baseline="30000" dirty="0">
                <a:latin typeface="华文新魏" panose="02010800040101010101" pitchFamily="2" charset="-122"/>
                <a:sym typeface="Symbol" panose="05050102010706020507" pitchFamily="18" charset="2"/>
              </a:rPr>
              <a:t>n-1</a:t>
            </a:r>
            <a:r>
              <a:rPr lang="en-US" altLang="zh-CN" sz="2800" b="0" dirty="0">
                <a:latin typeface="华文新魏" panose="02010800040101010101" pitchFamily="2" charset="-122"/>
                <a:sym typeface="Symbol" panose="05050102010706020507" pitchFamily="18" charset="2"/>
              </a:rPr>
              <a:t> </a:t>
            </a:r>
            <a:r>
              <a:rPr lang="zh-CN" altLang="en-US" sz="2800" b="0" dirty="0">
                <a:latin typeface="华文新魏" panose="02010800040101010101" pitchFamily="2" charset="-122"/>
                <a:sym typeface="Symbol" panose="05050102010706020507" pitchFamily="18" charset="2"/>
              </a:rPr>
              <a:t> </a:t>
            </a:r>
            <a:r>
              <a:rPr lang="en-US" altLang="zh-CN" sz="2800" b="0" dirty="0">
                <a:latin typeface="华文新魏" panose="02010800040101010101" pitchFamily="2" charset="-122"/>
              </a:rPr>
              <a:t>0 </a:t>
            </a:r>
            <a:r>
              <a:rPr lang="en-US" altLang="zh-CN" sz="2800" b="0" baseline="30000" dirty="0">
                <a:latin typeface="华文新魏" panose="02010800040101010101" pitchFamily="2" charset="-122"/>
              </a:rPr>
              <a:t>n</a:t>
            </a:r>
            <a:r>
              <a:rPr lang="en-US" altLang="zh-CN" sz="2800" b="0" dirty="0">
                <a:latin typeface="华文新魏" panose="02010800040101010101" pitchFamily="2" charset="-122"/>
              </a:rPr>
              <a:t> 1 </a:t>
            </a:r>
            <a:r>
              <a:rPr lang="en-US" altLang="zh-CN" sz="2800" b="0" baseline="30000" dirty="0">
                <a:latin typeface="华文新魏" panose="02010800040101010101" pitchFamily="2" charset="-122"/>
              </a:rPr>
              <a:t>n</a:t>
            </a:r>
            <a:r>
              <a:rPr lang="en-US" altLang="zh-CN" sz="2800" b="0" dirty="0">
                <a:latin typeface="华文新魏" panose="02010800040101010101" pitchFamily="2" charset="-122"/>
              </a:rPr>
              <a:t> </a:t>
            </a:r>
            <a:endParaRPr lang="en-US" altLang="zh-CN" sz="2800" b="0" dirty="0">
              <a:latin typeface="华文新魏" panose="02010800040101010101" pitchFamily="2" charset="-122"/>
            </a:endParaRPr>
          </a:p>
        </p:txBody>
      </p:sp>
      <p:sp>
        <p:nvSpPr>
          <p:cNvPr id="194567" name="Rectangle 7"/>
          <p:cNvSpPr/>
          <p:nvPr/>
        </p:nvSpPr>
        <p:spPr>
          <a:xfrm>
            <a:off x="996950" y="3205163"/>
            <a:ext cx="8208963" cy="1198880"/>
          </a:xfrm>
          <a:prstGeom prst="rect">
            <a:avLst/>
          </a:prstGeom>
          <a:solidFill>
            <a:srgbClr val="CC99FF"/>
          </a:solidFill>
          <a:ln w="38100">
            <a:noFill/>
          </a:ln>
        </p:spPr>
        <p:txBody>
          <a:bodyPr anchor="t">
            <a:spAutoFit/>
          </a:bodyPr>
          <a:p>
            <a:pPr marL="808355" indent="-808355"/>
            <a:r>
              <a:rPr lang="zh-CN" altLang="en-US" dirty="0">
                <a:solidFill>
                  <a:srgbClr val="FF0000"/>
                </a:solidFill>
                <a:latin typeface="黑体" panose="02010609060101010101" charset="-122"/>
                <a:ea typeface="黑体" panose="02010609060101010101" charset="-122"/>
                <a:cs typeface="黑体" panose="02010609060101010101" charset="-122"/>
              </a:rPr>
              <a:t>分析</a:t>
            </a:r>
            <a:r>
              <a:rPr lang="zh-CN" altLang="en-US" dirty="0">
                <a:solidFill>
                  <a:srgbClr val="0000FF"/>
                </a:solidFill>
                <a:latin typeface="黑体" panose="02010609060101010101" charset="-122"/>
                <a:ea typeface="黑体" panose="02010609060101010101" charset="-122"/>
                <a:cs typeface="黑体" panose="02010609060101010101" charset="-122"/>
              </a:rPr>
              <a:t> 由识别符号 </a:t>
            </a:r>
            <a:r>
              <a:rPr lang="en-US" altLang="zh-CN" dirty="0">
                <a:solidFill>
                  <a:srgbClr val="0000FF"/>
                </a:solidFill>
                <a:latin typeface="黑体" panose="02010609060101010101" charset="-122"/>
                <a:ea typeface="黑体" panose="02010609060101010101" charset="-122"/>
                <a:cs typeface="黑体" panose="02010609060101010101" charset="-122"/>
              </a:rPr>
              <a:t>S </a:t>
            </a:r>
            <a:r>
              <a:rPr lang="zh-CN" altLang="en-US" dirty="0">
                <a:solidFill>
                  <a:srgbClr val="0000FF"/>
                </a:solidFill>
                <a:latin typeface="黑体" panose="02010609060101010101" charset="-122"/>
                <a:ea typeface="黑体" panose="02010609060101010101" charset="-122"/>
                <a:cs typeface="黑体" panose="02010609060101010101" charset="-122"/>
              </a:rPr>
              <a:t>出发，将推出一些什么样的句子？也就是说，</a:t>
            </a:r>
            <a:r>
              <a:rPr lang="en-US" altLang="zh-CN" dirty="0">
                <a:solidFill>
                  <a:srgbClr val="0000FF"/>
                </a:solidFill>
                <a:latin typeface="黑体" panose="02010609060101010101" charset="-122"/>
                <a:ea typeface="黑体" panose="02010609060101010101" charset="-122"/>
                <a:cs typeface="黑体" panose="02010609060101010101" charset="-122"/>
              </a:rPr>
              <a:t>L(</a:t>
            </a:r>
            <a:r>
              <a:rPr lang="pt-BR" altLang="zh-CN" dirty="0">
                <a:solidFill>
                  <a:srgbClr val="0000FF"/>
                </a:solidFill>
                <a:latin typeface="黑体" panose="02010609060101010101" charset="-122"/>
                <a:ea typeface="黑体" panose="02010609060101010101" charset="-122"/>
                <a:cs typeface="黑体" panose="02010609060101010101" charset="-122"/>
              </a:rPr>
              <a:t>G</a:t>
            </a:r>
            <a:r>
              <a:rPr lang="pt-BR" altLang="zh-CN" baseline="-25000" dirty="0">
                <a:solidFill>
                  <a:srgbClr val="0000FF"/>
                </a:solidFill>
                <a:latin typeface="黑体" panose="02010609060101010101" charset="-122"/>
                <a:ea typeface="黑体" panose="02010609060101010101" charset="-122"/>
                <a:cs typeface="黑体" panose="02010609060101010101" charset="-122"/>
              </a:rPr>
              <a:t>1</a:t>
            </a:r>
            <a:r>
              <a:rPr lang="en-US" altLang="zh-CN" dirty="0">
                <a:solidFill>
                  <a:srgbClr val="0000FF"/>
                </a:solidFill>
                <a:latin typeface="黑体" panose="02010609060101010101" charset="-122"/>
                <a:ea typeface="黑体" panose="02010609060101010101" charset="-122"/>
                <a:cs typeface="黑体" panose="02010609060101010101" charset="-122"/>
              </a:rPr>
              <a:t>) </a:t>
            </a:r>
            <a:r>
              <a:rPr lang="zh-CN" altLang="en-US" dirty="0">
                <a:solidFill>
                  <a:srgbClr val="0000FF"/>
                </a:solidFill>
                <a:latin typeface="黑体" panose="02010609060101010101" charset="-122"/>
                <a:ea typeface="黑体" panose="02010609060101010101" charset="-122"/>
                <a:cs typeface="黑体" panose="02010609060101010101" charset="-122"/>
              </a:rPr>
              <a:t>是由什么样的一些符号串所组成的集合，找出其中的规律，用式子或自然语言描述出来</a:t>
            </a:r>
            <a:endParaRPr lang="zh-CN" altLang="en-US" dirty="0">
              <a:solidFill>
                <a:srgbClr val="0000FF"/>
              </a:solidFill>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4563">
                                            <p:txEl>
                                              <p:charRg st="0" end="8"/>
                                            </p:txEl>
                                          </p:spTgt>
                                        </p:tgtEl>
                                        <p:attrNameLst>
                                          <p:attrName>style.visibility</p:attrName>
                                        </p:attrNameLst>
                                      </p:cBhvr>
                                      <p:to>
                                        <p:strVal val="visible"/>
                                      </p:to>
                                    </p:set>
                                    <p:animEffect transition="in" filter="blinds(horizontal)">
                                      <p:cBhvr>
                                        <p:cTn id="7" dur="500"/>
                                        <p:tgtEl>
                                          <p:spTgt spid="194563">
                                            <p:txEl>
                                              <p:charRg st="0" end="8"/>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94563">
                                            <p:txEl>
                                              <p:charRg st="8" end="27"/>
                                            </p:txEl>
                                          </p:spTgt>
                                        </p:tgtEl>
                                        <p:attrNameLst>
                                          <p:attrName>style.visibility</p:attrName>
                                        </p:attrNameLst>
                                      </p:cBhvr>
                                      <p:to>
                                        <p:strVal val="visible"/>
                                      </p:to>
                                    </p:set>
                                    <p:animEffect transition="in" filter="blinds(horizontal)">
                                      <p:cBhvr>
                                        <p:cTn id="11" dur="500"/>
                                        <p:tgtEl>
                                          <p:spTgt spid="194563">
                                            <p:txEl>
                                              <p:charRg st="8" end="27"/>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94563">
                                            <p:txEl>
                                              <p:charRg st="27" end="73"/>
                                            </p:txEl>
                                          </p:spTgt>
                                        </p:tgtEl>
                                        <p:attrNameLst>
                                          <p:attrName>style.visibility</p:attrName>
                                        </p:attrNameLst>
                                      </p:cBhvr>
                                      <p:to>
                                        <p:strVal val="visible"/>
                                      </p:to>
                                    </p:set>
                                    <p:animEffect transition="in" filter="blinds(horizontal)">
                                      <p:cBhvr>
                                        <p:cTn id="14" dur="500"/>
                                        <p:tgtEl>
                                          <p:spTgt spid="194563">
                                            <p:txEl>
                                              <p:charRg st="27" end="73"/>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94563">
                                            <p:txEl>
                                              <p:charRg st="73" end="118"/>
                                            </p:txEl>
                                          </p:spTgt>
                                        </p:tgtEl>
                                        <p:attrNameLst>
                                          <p:attrName>style.visibility</p:attrName>
                                        </p:attrNameLst>
                                      </p:cBhvr>
                                      <p:to>
                                        <p:strVal val="visible"/>
                                      </p:to>
                                    </p:set>
                                    <p:animEffect transition="in" filter="blinds(horizontal)">
                                      <p:cBhvr>
                                        <p:cTn id="17" dur="500"/>
                                        <p:tgtEl>
                                          <p:spTgt spid="194563">
                                            <p:txEl>
                                              <p:charRg st="73" end="118"/>
                                            </p:txEl>
                                          </p:spTgt>
                                        </p:tgtEl>
                                      </p:cBhvr>
                                    </p:animEffect>
                                  </p:childTnLst>
                                </p:cTn>
                              </p:par>
                            </p:childTnLst>
                          </p:cTn>
                        </p:par>
                        <p:par>
                          <p:cTn id="18" fill="hold">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194567"/>
                                        </p:tgtEl>
                                        <p:attrNameLst>
                                          <p:attrName>style.visibility</p:attrName>
                                        </p:attrNameLst>
                                      </p:cBhvr>
                                      <p:to>
                                        <p:strVal val="visible"/>
                                      </p:to>
                                    </p:set>
                                    <p:animEffect transition="in" filter="blinds(horizontal)">
                                      <p:cBhvr>
                                        <p:cTn id="21" dur="500"/>
                                        <p:tgtEl>
                                          <p:spTgt spid="19456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4566"/>
                                        </p:tgtEl>
                                        <p:attrNameLst>
                                          <p:attrName>style.visibility</p:attrName>
                                        </p:attrNameLst>
                                      </p:cBhvr>
                                      <p:to>
                                        <p:strVal val="visible"/>
                                      </p:to>
                                    </p:set>
                                    <p:animEffect transition="in" filter="wipe(left)">
                                      <p:cBhvr>
                                        <p:cTn id="26" dur="2000"/>
                                        <p:tgtEl>
                                          <p:spTgt spid="19456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94567"/>
                                        </p:tgtEl>
                                        <p:attrNameLst>
                                          <p:attrName>style.visibility</p:attrName>
                                        </p:attrNameLst>
                                      </p:cBhvr>
                                      <p:to>
                                        <p:strVal val="hidden"/>
                                      </p:to>
                                    </p:set>
                                  </p:childTnLst>
                                </p:cTn>
                              </p:par>
                            </p:childTnLst>
                          </p:cTn>
                        </p:par>
                        <p:par>
                          <p:cTn id="31" fill="hold">
                            <p:stCondLst>
                              <p:cond delay="0"/>
                            </p:stCondLst>
                            <p:childTnLst>
                              <p:par>
                                <p:cTn id="32" presetID="3" presetClass="entr" presetSubtype="10" fill="hold" grpId="0" nodeType="afterEffect">
                                  <p:stCondLst>
                                    <p:cond delay="0"/>
                                  </p:stCondLst>
                                  <p:childTnLst>
                                    <p:set>
                                      <p:cBhvr>
                                        <p:cTn id="33" dur="1" fill="hold">
                                          <p:stCondLst>
                                            <p:cond delay="0"/>
                                          </p:stCondLst>
                                        </p:cTn>
                                        <p:tgtEl>
                                          <p:spTgt spid="194564"/>
                                        </p:tgtEl>
                                        <p:attrNameLst>
                                          <p:attrName>style.visibility</p:attrName>
                                        </p:attrNameLst>
                                      </p:cBhvr>
                                      <p:to>
                                        <p:strVal val="visible"/>
                                      </p:to>
                                    </p:set>
                                    <p:animEffect transition="in" filter="blinds(horizontal)">
                                      <p:cBhvr>
                                        <p:cTn id="34" dur="500"/>
                                        <p:tgtEl>
                                          <p:spTgt spid="194564"/>
                                        </p:tgtEl>
                                      </p:cBhvr>
                                    </p:animEffect>
                                  </p:childTnLst>
                                </p:cTn>
                              </p:par>
                            </p:childTnLst>
                          </p:cTn>
                        </p:par>
                        <p:par>
                          <p:cTn id="35" fill="hold">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194565"/>
                                        </p:tgtEl>
                                        <p:attrNameLst>
                                          <p:attrName>style.visibility</p:attrName>
                                        </p:attrNameLst>
                                      </p:cBhvr>
                                      <p:to>
                                        <p:strVal val="visible"/>
                                      </p:to>
                                    </p:set>
                                    <p:animEffect transition="in" filter="checkerboard(across)">
                                      <p:cBhvr>
                                        <p:cTn id="38" dur="500"/>
                                        <p:tgtEl>
                                          <p:spTgt spid="19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P spid="194564" grpId="0"/>
      <p:bldP spid="194565" grpId="0"/>
      <p:bldP spid="194566" grpId="0"/>
      <p:bldP spid="194567" grpId="0" bldLvl="0" animBg="1"/>
      <p:bldP spid="194567" grpId="1"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202755" name="Rectangle 3"/>
          <p:cNvSpPr>
            <a:spLocks noGrp="1"/>
          </p:cNvSpPr>
          <p:nvPr>
            <p:ph idx="1"/>
          </p:nvPr>
        </p:nvSpPr>
        <p:spPr/>
        <p:txBody>
          <a:bodyPr vert="horz" wrap="square" lIns="91440" tIns="45720" rIns="91440" bIns="45720" anchor="t"/>
          <a:p>
            <a:pPr eaLnBrk="1" hangingPunct="1"/>
            <a:r>
              <a:rPr lang="zh-CN" altLang="en-US" dirty="0"/>
              <a:t>从文法推出语言</a:t>
            </a:r>
            <a:endParaRPr lang="zh-CN" altLang="en-US" dirty="0"/>
          </a:p>
          <a:p>
            <a:pPr lvl="1" eaLnBrk="1" hangingPunct="1"/>
            <a:endParaRPr lang="en-US" altLang="zh-CN" dirty="0"/>
          </a:p>
          <a:p>
            <a:pPr lvl="1" eaLnBrk="1" hangingPunct="1"/>
            <a:r>
              <a:rPr lang="zh-CN" altLang="en-US" dirty="0"/>
              <a:t>例</a:t>
            </a:r>
            <a:r>
              <a:rPr lang="en-US" altLang="zh-CN" dirty="0"/>
              <a:t>4  </a:t>
            </a:r>
            <a:r>
              <a:rPr lang="zh-CN" altLang="en-US" dirty="0"/>
              <a:t>设有文法</a:t>
            </a:r>
            <a:r>
              <a:rPr lang="en-US" altLang="zh-CN" dirty="0">
                <a:latin typeface="Times New Roman" panose="02020603050405020304" charset="0"/>
              </a:rPr>
              <a:t>G</a:t>
            </a:r>
            <a:r>
              <a:rPr lang="en-US" altLang="zh-CN" dirty="0"/>
              <a:t>[S]</a:t>
            </a:r>
            <a:r>
              <a:rPr lang="zh-CN" altLang="en-US" dirty="0"/>
              <a:t>：</a:t>
            </a:r>
            <a:r>
              <a:rPr lang="en-US" altLang="zh-CN" dirty="0"/>
              <a:t>S→0S | 1S |ε</a:t>
            </a:r>
            <a:endParaRPr lang="en-US" altLang="zh-CN" dirty="0"/>
          </a:p>
          <a:p>
            <a:pPr eaLnBrk="1" hangingPunct="1">
              <a:buNone/>
            </a:pPr>
            <a:r>
              <a:rPr lang="zh-CN" altLang="en-US" dirty="0">
                <a:solidFill>
                  <a:srgbClr val="0000FF"/>
                </a:solidFill>
              </a:rPr>
              <a:t>        该文法所定义的语言是什么？</a:t>
            </a:r>
            <a:endParaRPr lang="zh-CN" altLang="en-US" dirty="0">
              <a:solidFill>
                <a:srgbClr val="0000FF"/>
              </a:solidFill>
            </a:endParaRPr>
          </a:p>
        </p:txBody>
      </p:sp>
      <p:sp>
        <p:nvSpPr>
          <p:cNvPr id="202757" name="Rectangle 5"/>
          <p:cNvSpPr/>
          <p:nvPr/>
        </p:nvSpPr>
        <p:spPr>
          <a:xfrm>
            <a:off x="468313" y="3776663"/>
            <a:ext cx="7704137" cy="1366837"/>
          </a:xfrm>
          <a:prstGeom prst="rect">
            <a:avLst/>
          </a:prstGeom>
          <a:noFill/>
          <a:ln w="9525">
            <a:noFill/>
          </a:ln>
        </p:spPr>
        <p:txBody>
          <a:bodyPr anchor="t">
            <a:spAutoFit/>
          </a:bodyPr>
          <a:p>
            <a:pPr>
              <a:lnSpc>
                <a:spcPct val="110000"/>
              </a:lnSpc>
              <a:buClrTx/>
            </a:pPr>
            <a:r>
              <a:rPr lang="en-US" altLang="zh-CN" sz="3600" b="0" dirty="0">
                <a:solidFill>
                  <a:srgbClr val="FF0000"/>
                </a:solidFill>
                <a:latin typeface="华文新魏" panose="02010800040101010101" pitchFamily="2" charset="-122"/>
              </a:rPr>
              <a:t>L(</a:t>
            </a:r>
            <a:r>
              <a:rPr lang="en-US" altLang="zh-CN" sz="3600" b="0" dirty="0">
                <a:solidFill>
                  <a:srgbClr val="FF0000"/>
                </a:solidFill>
                <a:latin typeface="Times New Roman" panose="02020603050405020304" charset="0"/>
              </a:rPr>
              <a:t>G</a:t>
            </a:r>
            <a:r>
              <a:rPr lang="en-US" altLang="zh-CN" sz="3600" b="0" dirty="0">
                <a:solidFill>
                  <a:srgbClr val="FF0000"/>
                </a:solidFill>
                <a:latin typeface="华文新魏" panose="02010800040101010101" pitchFamily="2" charset="-122"/>
              </a:rPr>
              <a:t>[S])={ε, 0, 1, 00, 01, 10, 11, </a:t>
            </a:r>
            <a:r>
              <a:rPr lang="en-US" altLang="zh-CN" sz="4000" dirty="0">
                <a:solidFill>
                  <a:srgbClr val="FF0000"/>
                </a:solidFill>
                <a:latin typeface="Times New Roman" panose="02020603050405020304" charset="0"/>
                <a:ea typeface="Tahoma" panose="020B0604030504040204" charset="0"/>
              </a:rPr>
              <a:t>…</a:t>
            </a:r>
            <a:r>
              <a:rPr lang="en-US" altLang="zh-CN" sz="3600" b="0" dirty="0">
                <a:solidFill>
                  <a:srgbClr val="FF0000"/>
                </a:solidFill>
                <a:latin typeface="华文新魏" panose="02010800040101010101" pitchFamily="2" charset="-122"/>
              </a:rPr>
              <a:t>}</a:t>
            </a:r>
            <a:endParaRPr lang="en-US" altLang="zh-CN" sz="3600" b="0" dirty="0">
              <a:solidFill>
                <a:srgbClr val="FF0000"/>
              </a:solidFill>
              <a:latin typeface="华文新魏" panose="02010800040101010101" pitchFamily="2" charset="-122"/>
            </a:endParaRPr>
          </a:p>
          <a:p>
            <a:pPr>
              <a:lnSpc>
                <a:spcPct val="110000"/>
              </a:lnSpc>
              <a:buClrTx/>
            </a:pPr>
            <a:r>
              <a:rPr lang="en-US" altLang="zh-CN" sz="3600" b="0" dirty="0">
                <a:solidFill>
                  <a:srgbClr val="FF0000"/>
                </a:solidFill>
                <a:latin typeface="华文新魏" panose="02010800040101010101" pitchFamily="2" charset="-122"/>
              </a:rPr>
              <a:t>             ={ x | x</a:t>
            </a:r>
            <a:r>
              <a:rPr lang="zh-CN" altLang="en-US" sz="3600" b="0" dirty="0">
                <a:solidFill>
                  <a:srgbClr val="FF0000"/>
                </a:solidFill>
                <a:latin typeface="华文新魏" panose="02010800040101010101" pitchFamily="2" charset="-122"/>
              </a:rPr>
              <a:t>∈{0, 1}* </a:t>
            </a:r>
            <a:r>
              <a:rPr lang="en-US" altLang="zh-CN" sz="3600" b="0" dirty="0">
                <a:solidFill>
                  <a:srgbClr val="FF0000"/>
                </a:solidFill>
                <a:latin typeface="华文新魏" panose="02010800040101010101" pitchFamily="2" charset="-122"/>
              </a:rPr>
              <a:t>}</a:t>
            </a:r>
            <a:endParaRPr lang="zh-CN" altLang="en-US" sz="3600" b="0" dirty="0">
              <a:solidFill>
                <a:srgbClr val="FF0000"/>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2755">
                                            <p:txEl>
                                              <p:charRg st="0" end="8"/>
                                            </p:txEl>
                                          </p:spTgt>
                                        </p:tgtEl>
                                        <p:attrNameLst>
                                          <p:attrName>style.visibility</p:attrName>
                                        </p:attrNameLst>
                                      </p:cBhvr>
                                      <p:to>
                                        <p:strVal val="visible"/>
                                      </p:to>
                                    </p:set>
                                    <p:animEffect transition="in" filter="blinds(horizontal)">
                                      <p:cBhvr>
                                        <p:cTn id="7" dur="500"/>
                                        <p:tgtEl>
                                          <p:spTgt spid="202755">
                                            <p:txEl>
                                              <p:charRg st="0"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2755">
                                            <p:txEl>
                                              <p:charRg st="9" end="35"/>
                                            </p:txEl>
                                          </p:spTgt>
                                        </p:tgtEl>
                                        <p:attrNameLst>
                                          <p:attrName>style.visibility</p:attrName>
                                        </p:attrNameLst>
                                      </p:cBhvr>
                                      <p:to>
                                        <p:strVal val="visible"/>
                                      </p:to>
                                    </p:set>
                                    <p:animEffect transition="in" filter="blinds(horizontal)">
                                      <p:cBhvr>
                                        <p:cTn id="10" dur="500"/>
                                        <p:tgtEl>
                                          <p:spTgt spid="202755">
                                            <p:txEl>
                                              <p:charRg st="9" end="35"/>
                                            </p:txEl>
                                          </p:spTgt>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02755">
                                            <p:txEl>
                                              <p:charRg st="35" end="57"/>
                                            </p:txEl>
                                          </p:spTgt>
                                        </p:tgtEl>
                                        <p:attrNameLst>
                                          <p:attrName>style.visibility</p:attrName>
                                        </p:attrNameLst>
                                      </p:cBhvr>
                                      <p:to>
                                        <p:strVal val="visible"/>
                                      </p:to>
                                    </p:set>
                                    <p:animEffect transition="in" filter="blinds(horizontal)">
                                      <p:cBhvr>
                                        <p:cTn id="14" dur="500"/>
                                        <p:tgtEl>
                                          <p:spTgt spid="202755">
                                            <p:txEl>
                                              <p:charRg st="35" end="57"/>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2757"/>
                                        </p:tgtEl>
                                        <p:attrNameLst>
                                          <p:attrName>style.visibility</p:attrName>
                                        </p:attrNameLst>
                                      </p:cBhvr>
                                      <p:to>
                                        <p:strVal val="visible"/>
                                      </p:to>
                                    </p:set>
                                    <p:animEffect transition="in" filter="wipe(left)">
                                      <p:cBhvr>
                                        <p:cTn id="19" dur="2000"/>
                                        <p:tgtEl>
                                          <p:spTgt spid="202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P spid="20275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203779" name="Rectangle 3"/>
          <p:cNvSpPr>
            <a:spLocks noGrp="1"/>
          </p:cNvSpPr>
          <p:nvPr>
            <p:ph idx="1"/>
          </p:nvPr>
        </p:nvSpPr>
        <p:spPr>
          <a:xfrm>
            <a:off x="635000" y="914400"/>
            <a:ext cx="11379200" cy="4978400"/>
          </a:xfrm>
        </p:spPr>
        <p:txBody>
          <a:bodyPr vert="horz" wrap="square" lIns="91440" tIns="45720" rIns="91440" bIns="45720" anchor="t"/>
          <a:p>
            <a:pPr eaLnBrk="1" hangingPunct="1"/>
            <a:r>
              <a:rPr lang="zh-CN" altLang="en-US" dirty="0"/>
              <a:t>从文法推出语言</a:t>
            </a:r>
            <a:endParaRPr lang="zh-CN" altLang="en-US" dirty="0"/>
          </a:p>
          <a:p>
            <a:pPr lvl="1" eaLnBrk="1" hangingPunct="1"/>
            <a:r>
              <a:rPr lang="zh-CN" altLang="zh-CN" dirty="0"/>
              <a:t>例5  设有文法</a:t>
            </a:r>
            <a:r>
              <a:rPr lang="zh-CN" altLang="zh-CN" dirty="0">
                <a:latin typeface="Times New Roman" panose="02020603050405020304" charset="0"/>
              </a:rPr>
              <a:t>G</a:t>
            </a:r>
            <a:r>
              <a:rPr lang="zh-CN" altLang="zh-CN" dirty="0"/>
              <a:t>[A]：A→yB</a:t>
            </a:r>
            <a:endParaRPr lang="zh-CN" altLang="zh-CN" dirty="0"/>
          </a:p>
          <a:p>
            <a:pPr lvl="1" eaLnBrk="1" hangingPunct="1">
              <a:buNone/>
            </a:pPr>
            <a:r>
              <a:rPr lang="zh-CN" altLang="en-US" dirty="0"/>
              <a:t>                                         </a:t>
            </a:r>
            <a:r>
              <a:rPr lang="zh-CN" altLang="zh-CN" dirty="0"/>
              <a:t>B →xB | x</a:t>
            </a:r>
            <a:endParaRPr lang="zh-CN" altLang="zh-CN" dirty="0"/>
          </a:p>
          <a:p>
            <a:pPr eaLnBrk="1" hangingPunct="1">
              <a:buNone/>
            </a:pPr>
            <a:r>
              <a:rPr lang="zh-CN" altLang="zh-CN" dirty="0"/>
              <a:t> </a:t>
            </a:r>
            <a:r>
              <a:rPr lang="zh-CN" altLang="en-US" dirty="0">
                <a:solidFill>
                  <a:srgbClr val="0000FF"/>
                </a:solidFill>
              </a:rPr>
              <a:t>该文法所定义的语言是什么？</a:t>
            </a:r>
            <a:endParaRPr lang="zh-CN" altLang="en-US" dirty="0">
              <a:solidFill>
                <a:srgbClr val="0000FF"/>
              </a:solidFill>
            </a:endParaRPr>
          </a:p>
        </p:txBody>
      </p:sp>
      <p:sp>
        <p:nvSpPr>
          <p:cNvPr id="203780" name="Rectangle 4"/>
          <p:cNvSpPr/>
          <p:nvPr/>
        </p:nvSpPr>
        <p:spPr>
          <a:xfrm>
            <a:off x="925830" y="3513455"/>
            <a:ext cx="9549765" cy="1038860"/>
          </a:xfrm>
          <a:prstGeom prst="rect">
            <a:avLst/>
          </a:prstGeom>
          <a:noFill/>
          <a:ln w="9525">
            <a:noFill/>
          </a:ln>
        </p:spPr>
        <p:txBody>
          <a:bodyPr wrap="square" anchor="t">
            <a:spAutoFit/>
          </a:bodyPr>
          <a:p>
            <a:pPr>
              <a:lnSpc>
                <a:spcPct val="110000"/>
              </a:lnSpc>
              <a:buClrTx/>
            </a:pPr>
            <a:r>
              <a:rPr lang="zh-CN" altLang="en-US" sz="2800" b="0" dirty="0">
                <a:solidFill>
                  <a:srgbClr val="FF0000"/>
                </a:solidFill>
                <a:latin typeface="黑体" panose="02010609060101010101" charset="-122"/>
                <a:ea typeface="黑体" panose="02010609060101010101" charset="-122"/>
                <a:cs typeface="黑体" panose="02010609060101010101" charset="-122"/>
              </a:rPr>
              <a:t>分析</a:t>
            </a:r>
            <a:r>
              <a:rPr lang="zh-CN" altLang="en-US" sz="2800" b="0" dirty="0">
                <a:latin typeface="黑体" panose="02010609060101010101" charset="-122"/>
                <a:ea typeface="黑体" panose="02010609060101010101" charset="-122"/>
                <a:cs typeface="黑体" panose="02010609060101010101" charset="-122"/>
              </a:rPr>
              <a:t> 从文法开始符号 </a:t>
            </a:r>
            <a:r>
              <a:rPr lang="en-US" altLang="zh-CN" sz="2800" b="0" dirty="0">
                <a:latin typeface="黑体" panose="02010609060101010101" charset="-122"/>
                <a:ea typeface="黑体" panose="02010609060101010101" charset="-122"/>
                <a:cs typeface="黑体" panose="02010609060101010101" charset="-122"/>
              </a:rPr>
              <a:t>A </a:t>
            </a:r>
            <a:r>
              <a:rPr lang="zh-CN" altLang="en-US" sz="2800" b="0" dirty="0">
                <a:latin typeface="黑体" panose="02010609060101010101" charset="-122"/>
                <a:ea typeface="黑体" panose="02010609060101010101" charset="-122"/>
                <a:cs typeface="黑体" panose="02010609060101010101" charset="-122"/>
              </a:rPr>
              <a:t>出发可推导出以 </a:t>
            </a:r>
            <a:r>
              <a:rPr lang="en-US" altLang="zh-CN" sz="2800" b="0" dirty="0">
                <a:latin typeface="黑体" panose="02010609060101010101" charset="-122"/>
                <a:ea typeface="黑体" panose="02010609060101010101" charset="-122"/>
                <a:cs typeface="黑体" panose="02010609060101010101" charset="-122"/>
              </a:rPr>
              <a:t>y </a:t>
            </a:r>
            <a:r>
              <a:rPr lang="zh-CN" altLang="en-US" sz="2800" b="0" dirty="0">
                <a:latin typeface="黑体" panose="02010609060101010101" charset="-122"/>
                <a:ea typeface="黑体" panose="02010609060101010101" charset="-122"/>
                <a:cs typeface="黑体" panose="02010609060101010101" charset="-122"/>
              </a:rPr>
              <a:t>开头后面跟一个或多个 </a:t>
            </a:r>
            <a:r>
              <a:rPr lang="en-US" altLang="zh-CN" sz="2800" b="0" dirty="0">
                <a:latin typeface="黑体" panose="02010609060101010101" charset="-122"/>
                <a:ea typeface="黑体" panose="02010609060101010101" charset="-122"/>
                <a:cs typeface="黑体" panose="02010609060101010101" charset="-122"/>
              </a:rPr>
              <a:t>x </a:t>
            </a:r>
            <a:r>
              <a:rPr lang="zh-CN" altLang="en-US" sz="2800" b="0" dirty="0">
                <a:latin typeface="黑体" panose="02010609060101010101" charset="-122"/>
                <a:ea typeface="黑体" panose="02010609060101010101" charset="-122"/>
                <a:cs typeface="黑体" panose="02010609060101010101" charset="-122"/>
              </a:rPr>
              <a:t>结尾的符号串，所以该文法定义的语言为</a:t>
            </a:r>
            <a:endParaRPr lang="zh-CN" altLang="en-US" sz="2800" b="0" dirty="0">
              <a:latin typeface="黑体" panose="02010609060101010101" charset="-122"/>
              <a:ea typeface="黑体" panose="02010609060101010101" charset="-122"/>
              <a:cs typeface="黑体" panose="02010609060101010101" charset="-122"/>
            </a:endParaRPr>
          </a:p>
        </p:txBody>
      </p:sp>
      <p:sp>
        <p:nvSpPr>
          <p:cNvPr id="203781" name="Rectangle 5"/>
          <p:cNvSpPr/>
          <p:nvPr/>
        </p:nvSpPr>
        <p:spPr>
          <a:xfrm>
            <a:off x="1847850" y="5365750"/>
            <a:ext cx="5105400" cy="584200"/>
          </a:xfrm>
          <a:prstGeom prst="rect">
            <a:avLst/>
          </a:prstGeom>
          <a:noFill/>
          <a:ln w="9525">
            <a:noFill/>
          </a:ln>
        </p:spPr>
        <p:txBody>
          <a:bodyPr anchor="t">
            <a:spAutoFit/>
          </a:bodyPr>
          <a:p>
            <a:pPr>
              <a:buClrTx/>
            </a:pPr>
            <a:r>
              <a:rPr lang="en-US" altLang="zh-CN" sz="3200" b="0" dirty="0">
                <a:solidFill>
                  <a:srgbClr val="FF0000"/>
                </a:solidFill>
                <a:latin typeface="华文新魏" panose="02010800040101010101" pitchFamily="2" charset="-122"/>
              </a:rPr>
              <a:t>L(</a:t>
            </a:r>
            <a:r>
              <a:rPr lang="en-US" altLang="zh-CN" sz="3200" b="0" dirty="0">
                <a:solidFill>
                  <a:srgbClr val="FF0000"/>
                </a:solidFill>
                <a:latin typeface="Times New Roman" panose="02020603050405020304" charset="0"/>
              </a:rPr>
              <a:t>G</a:t>
            </a:r>
            <a:r>
              <a:rPr lang="en-US" altLang="zh-CN" sz="3200" b="0" dirty="0">
                <a:solidFill>
                  <a:srgbClr val="FF0000"/>
                </a:solidFill>
                <a:latin typeface="华文新魏" panose="02010800040101010101" pitchFamily="2" charset="-122"/>
              </a:rPr>
              <a:t>[A])={ yx</a:t>
            </a:r>
            <a:r>
              <a:rPr lang="en-US" altLang="zh-CN" sz="3200" b="0" baseline="30000" dirty="0">
                <a:solidFill>
                  <a:srgbClr val="FF0000"/>
                </a:solidFill>
                <a:latin typeface="华文新魏" panose="02010800040101010101" pitchFamily="2" charset="-122"/>
              </a:rPr>
              <a:t>n </a:t>
            </a:r>
            <a:r>
              <a:rPr lang="en-US" altLang="zh-CN" sz="3200" b="0" dirty="0">
                <a:solidFill>
                  <a:srgbClr val="FF0000"/>
                </a:solidFill>
                <a:latin typeface="华文新魏" panose="02010800040101010101" pitchFamily="2" charset="-122"/>
              </a:rPr>
              <a:t>| n</a:t>
            </a:r>
            <a:r>
              <a:rPr lang="zh-CN" altLang="en-US" sz="3200" b="0" dirty="0">
                <a:solidFill>
                  <a:srgbClr val="FF0000"/>
                </a:solidFill>
                <a:latin typeface="华文新魏" panose="02010800040101010101" pitchFamily="2" charset="-122"/>
              </a:rPr>
              <a:t>≥</a:t>
            </a:r>
            <a:r>
              <a:rPr lang="en-US" altLang="zh-CN" sz="3200" b="0" dirty="0">
                <a:solidFill>
                  <a:srgbClr val="FF0000"/>
                </a:solidFill>
                <a:latin typeface="华文新魏" panose="02010800040101010101" pitchFamily="2" charset="-122"/>
              </a:rPr>
              <a:t>1}</a:t>
            </a:r>
            <a:endParaRPr lang="zh-CN" altLang="en-US" sz="3200" b="0" dirty="0">
              <a:solidFill>
                <a:srgbClr val="FF0000"/>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3779">
                                            <p:txEl>
                                              <p:charRg st="0" end="8"/>
                                            </p:txEl>
                                          </p:spTgt>
                                        </p:tgtEl>
                                        <p:attrNameLst>
                                          <p:attrName>style.visibility</p:attrName>
                                        </p:attrNameLst>
                                      </p:cBhvr>
                                      <p:to>
                                        <p:strVal val="visible"/>
                                      </p:to>
                                    </p:set>
                                    <p:animEffect transition="in" filter="blinds(horizontal)">
                                      <p:cBhvr>
                                        <p:cTn id="7" dur="500"/>
                                        <p:tgtEl>
                                          <p:spTgt spid="203779">
                                            <p:txEl>
                                              <p:charRg st="0"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3779">
                                            <p:txEl>
                                              <p:charRg st="8" end="26"/>
                                            </p:txEl>
                                          </p:spTgt>
                                        </p:tgtEl>
                                        <p:attrNameLst>
                                          <p:attrName>style.visibility</p:attrName>
                                        </p:attrNameLst>
                                      </p:cBhvr>
                                      <p:to>
                                        <p:strVal val="visible"/>
                                      </p:to>
                                    </p:set>
                                    <p:animEffect transition="in" filter="blinds(horizontal)">
                                      <p:cBhvr>
                                        <p:cTn id="10" dur="500"/>
                                        <p:tgtEl>
                                          <p:spTgt spid="203779">
                                            <p:txEl>
                                              <p:charRg st="8" end="26"/>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3779">
                                            <p:txEl>
                                              <p:charRg st="26" end="77"/>
                                            </p:txEl>
                                          </p:spTgt>
                                        </p:tgtEl>
                                        <p:attrNameLst>
                                          <p:attrName>style.visibility</p:attrName>
                                        </p:attrNameLst>
                                      </p:cBhvr>
                                      <p:to>
                                        <p:strVal val="visible"/>
                                      </p:to>
                                    </p:set>
                                    <p:animEffect transition="in" filter="blinds(horizontal)">
                                      <p:cBhvr>
                                        <p:cTn id="13" dur="500"/>
                                        <p:tgtEl>
                                          <p:spTgt spid="203779">
                                            <p:txEl>
                                              <p:charRg st="26" end="7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03779">
                                            <p:txEl>
                                              <p:charRg st="77" end="92"/>
                                            </p:txEl>
                                          </p:spTgt>
                                        </p:tgtEl>
                                        <p:attrNameLst>
                                          <p:attrName>style.visibility</p:attrName>
                                        </p:attrNameLst>
                                      </p:cBhvr>
                                      <p:to>
                                        <p:strVal val="visible"/>
                                      </p:to>
                                    </p:set>
                                    <p:animEffect transition="in" filter="blinds(horizontal)">
                                      <p:cBhvr>
                                        <p:cTn id="18" dur="500"/>
                                        <p:tgtEl>
                                          <p:spTgt spid="203779">
                                            <p:txEl>
                                              <p:charRg st="77" end="9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3780"/>
                                        </p:tgtEl>
                                        <p:attrNameLst>
                                          <p:attrName>style.visibility</p:attrName>
                                        </p:attrNameLst>
                                      </p:cBhvr>
                                      <p:to>
                                        <p:strVal val="visible"/>
                                      </p:to>
                                    </p:set>
                                    <p:animEffect transition="in" filter="blinds(horizontal)">
                                      <p:cBhvr>
                                        <p:cTn id="23" dur="500"/>
                                        <p:tgtEl>
                                          <p:spTgt spid="20378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wd">
                                    <p:tmPct val="100000"/>
                                  </p:iterate>
                                  <p:childTnLst>
                                    <p:set>
                                      <p:cBhvr>
                                        <p:cTn id="27" dur="1" fill="hold">
                                          <p:stCondLst>
                                            <p:cond delay="0"/>
                                          </p:stCondLst>
                                        </p:cTn>
                                        <p:tgtEl>
                                          <p:spTgt spid="203781"/>
                                        </p:tgtEl>
                                        <p:attrNameLst>
                                          <p:attrName>style.visibility</p:attrName>
                                        </p:attrNameLst>
                                      </p:cBhvr>
                                      <p:to>
                                        <p:strVal val="visible"/>
                                      </p:to>
                                    </p:set>
                                    <p:animEffect transition="in" filter="wipe(left)">
                                      <p:cBhvr>
                                        <p:cTn id="28" dur="300"/>
                                        <p:tgtEl>
                                          <p:spTgt spid="20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P spid="203780" grpId="0"/>
      <p:bldP spid="20378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195587" name="Rectangle 3"/>
          <p:cNvSpPr>
            <a:spLocks noGrp="1"/>
          </p:cNvSpPr>
          <p:nvPr>
            <p:ph idx="1"/>
          </p:nvPr>
        </p:nvSpPr>
        <p:spPr>
          <a:xfrm>
            <a:off x="773113" y="1052513"/>
            <a:ext cx="4460875" cy="2733675"/>
          </a:xfrm>
        </p:spPr>
        <p:txBody>
          <a:bodyPr vert="horz" wrap="square" lIns="91440" tIns="45720" rIns="91440" bIns="45720" anchor="t"/>
          <a:p>
            <a:pPr eaLnBrk="1" hangingPunct="1">
              <a:lnSpc>
                <a:spcPct val="90000"/>
              </a:lnSpc>
            </a:pPr>
            <a:r>
              <a:rPr lang="zh-CN" altLang="en-US" dirty="0"/>
              <a:t>从文法推出语言</a:t>
            </a:r>
            <a:endParaRPr lang="zh-CN" altLang="en-US" dirty="0"/>
          </a:p>
          <a:p>
            <a:pPr lvl="1" eaLnBrk="1" hangingPunct="1">
              <a:lnSpc>
                <a:spcPct val="90000"/>
              </a:lnSpc>
            </a:pPr>
            <a:endParaRPr lang="pt-BR" altLang="zh-CN" sz="2400" dirty="0">
              <a:latin typeface="Times New Roman" panose="02020603050405020304" charset="0"/>
            </a:endParaRPr>
          </a:p>
          <a:p>
            <a:pPr lvl="1" eaLnBrk="1" hangingPunct="1">
              <a:lnSpc>
                <a:spcPct val="90000"/>
              </a:lnSpc>
            </a:pPr>
            <a:r>
              <a:rPr lang="pt-BR" altLang="zh-CN" sz="2400" dirty="0">
                <a:latin typeface="Times New Roman" panose="02020603050405020304" charset="0"/>
              </a:rPr>
              <a:t>G</a:t>
            </a:r>
            <a:r>
              <a:rPr lang="pt-BR" altLang="zh-CN" sz="2400" baseline="-25000" dirty="0"/>
              <a:t>2</a:t>
            </a:r>
            <a:r>
              <a:rPr lang="zh-CN" altLang="pt-BR" sz="2400" dirty="0"/>
              <a:t>：    </a:t>
            </a:r>
            <a:r>
              <a:rPr lang="en-US" altLang="zh-CN" sz="2400" dirty="0"/>
              <a:t>E → id</a:t>
            </a:r>
            <a:endParaRPr lang="en-US" altLang="zh-CN" sz="2400" dirty="0"/>
          </a:p>
          <a:p>
            <a:pPr lvl="1" eaLnBrk="1" hangingPunct="1">
              <a:lnSpc>
                <a:spcPct val="90000"/>
              </a:lnSpc>
              <a:buNone/>
            </a:pPr>
            <a:r>
              <a:rPr lang="en-US" altLang="zh-CN" sz="2400" dirty="0"/>
              <a:t>		          E → E + E</a:t>
            </a:r>
            <a:endParaRPr lang="en-US" altLang="zh-CN" sz="2400" dirty="0"/>
          </a:p>
          <a:p>
            <a:pPr lvl="1" eaLnBrk="1" hangingPunct="1">
              <a:lnSpc>
                <a:spcPct val="90000"/>
              </a:lnSpc>
              <a:buNone/>
            </a:pPr>
            <a:r>
              <a:rPr lang="en-US" altLang="zh-CN" sz="2400" dirty="0"/>
              <a:t>		          E → E * E</a:t>
            </a:r>
            <a:endParaRPr lang="en-US" altLang="zh-CN" sz="2400" dirty="0"/>
          </a:p>
          <a:p>
            <a:pPr lvl="1" eaLnBrk="1" hangingPunct="1">
              <a:lnSpc>
                <a:spcPct val="90000"/>
              </a:lnSpc>
              <a:buNone/>
            </a:pPr>
            <a:r>
              <a:rPr lang="en-US" altLang="zh-CN" sz="2400" dirty="0"/>
              <a:t>		          E → (E)</a:t>
            </a:r>
            <a:endParaRPr lang="zh-CN" altLang="en-US" sz="2400" dirty="0"/>
          </a:p>
        </p:txBody>
      </p:sp>
      <p:sp>
        <p:nvSpPr>
          <p:cNvPr id="195588" name="Rectangle 4"/>
          <p:cNvSpPr/>
          <p:nvPr/>
        </p:nvSpPr>
        <p:spPr>
          <a:xfrm>
            <a:off x="628650" y="4810760"/>
            <a:ext cx="8496300" cy="521970"/>
          </a:xfrm>
          <a:prstGeom prst="rect">
            <a:avLst/>
          </a:prstGeom>
          <a:noFill/>
          <a:ln w="38100">
            <a:noFill/>
          </a:ln>
        </p:spPr>
        <p:txBody>
          <a:bodyPr anchor="t">
            <a:spAutoFit/>
          </a:bodyPr>
          <a:p>
            <a:r>
              <a:rPr lang="en-US" altLang="zh-CN" sz="2800" b="0" dirty="0">
                <a:latin typeface="黑体" panose="02010609060101010101" charset="-122"/>
                <a:ea typeface="黑体" panose="02010609060101010101" charset="-122"/>
                <a:cs typeface="黑体" panose="02010609060101010101" charset="-122"/>
              </a:rPr>
              <a:t>G</a:t>
            </a:r>
            <a:r>
              <a:rPr lang="en-US" altLang="zh-CN" sz="2800" b="0" baseline="-25000" dirty="0">
                <a:latin typeface="黑体" panose="02010609060101010101" charset="-122"/>
                <a:ea typeface="黑体" panose="02010609060101010101" charset="-122"/>
                <a:cs typeface="黑体" panose="02010609060101010101" charset="-122"/>
              </a:rPr>
              <a:t>2</a:t>
            </a:r>
            <a:r>
              <a:rPr lang="zh-CN" altLang="en-US" sz="2800" b="0" dirty="0">
                <a:latin typeface="黑体" panose="02010609060101010101" charset="-122"/>
                <a:ea typeface="黑体" panose="02010609060101010101" charset="-122"/>
                <a:cs typeface="黑体" panose="02010609060101010101" charset="-122"/>
              </a:rPr>
              <a:t>和</a:t>
            </a:r>
            <a:r>
              <a:rPr lang="en-US" altLang="zh-CN" sz="2800" b="0" dirty="0">
                <a:latin typeface="黑体" panose="02010609060101010101" charset="-122"/>
                <a:ea typeface="黑体" panose="02010609060101010101" charset="-122"/>
                <a:cs typeface="黑体" panose="02010609060101010101" charset="-122"/>
              </a:rPr>
              <a:t>G</a:t>
            </a:r>
            <a:r>
              <a:rPr lang="en-US" altLang="zh-CN" sz="2800" b="0" baseline="-25000" dirty="0">
                <a:latin typeface="黑体" panose="02010609060101010101" charset="-122"/>
                <a:ea typeface="黑体" panose="02010609060101010101" charset="-122"/>
                <a:cs typeface="黑体" panose="02010609060101010101" charset="-122"/>
              </a:rPr>
              <a:t>3</a:t>
            </a:r>
            <a:r>
              <a:rPr lang="zh-CN" altLang="en-US" sz="2800" b="0" dirty="0">
                <a:latin typeface="黑体" panose="02010609060101010101" charset="-122"/>
                <a:ea typeface="黑体" panose="02010609060101010101" charset="-122"/>
                <a:cs typeface="黑体" panose="02010609060101010101" charset="-122"/>
              </a:rPr>
              <a:t>产生的语言都是所有表达式构成的集合</a:t>
            </a:r>
            <a:endParaRPr lang="zh-CN" altLang="en-US" sz="2800" b="0" dirty="0">
              <a:latin typeface="黑体" panose="02010609060101010101" charset="-122"/>
              <a:ea typeface="黑体" panose="02010609060101010101" charset="-122"/>
              <a:cs typeface="黑体" panose="02010609060101010101" charset="-122"/>
            </a:endParaRPr>
          </a:p>
        </p:txBody>
      </p:sp>
      <p:sp>
        <p:nvSpPr>
          <p:cNvPr id="6" name="Rectangle 3"/>
          <p:cNvSpPr txBox="1"/>
          <p:nvPr/>
        </p:nvSpPr>
        <p:spPr>
          <a:xfrm>
            <a:off x="5898198" y="1912620"/>
            <a:ext cx="3840162" cy="2500313"/>
          </a:xfrm>
          <a:prstGeom prst="rect">
            <a:avLst/>
          </a:prstGeom>
          <a:noFill/>
          <a:ln w="9525">
            <a:noFill/>
          </a:ln>
        </p:spPr>
        <p:txBody>
          <a:bodyPr anchor="t"/>
          <a:p>
            <a:pPr marL="742950" lvl="1" indent="-285750" eaLnBrk="1" hangingPunct="1">
              <a:lnSpc>
                <a:spcPct val="90000"/>
              </a:lnSpc>
              <a:spcBef>
                <a:spcPct val="20000"/>
              </a:spcBef>
              <a:buClr>
                <a:schemeClr val="accent1"/>
              </a:buClr>
              <a:buFont typeface="Wingdings" panose="05000000000000000000" pitchFamily="2" charset="2"/>
              <a:buChar char="§"/>
            </a:pPr>
            <a:r>
              <a:rPr lang="en-US" altLang="zh-CN" b="0" dirty="0">
                <a:latin typeface="Times New Roman" panose="02020603050405020304" charset="0"/>
                <a:cs typeface="Times New Roman" panose="02020603050405020304" charset="0"/>
              </a:rPr>
              <a:t>G</a:t>
            </a:r>
            <a:r>
              <a:rPr lang="en-US" altLang="zh-CN" b="0" baseline="-25000" dirty="0">
                <a:latin typeface="Times New Roman" panose="02020603050405020304" charset="0"/>
                <a:cs typeface="Times New Roman" panose="02020603050405020304" charset="0"/>
              </a:rPr>
              <a:t>3</a:t>
            </a:r>
            <a:r>
              <a:rPr lang="zh-CN" altLang="en-US" b="0" dirty="0">
                <a:latin typeface="Times New Roman" panose="02020603050405020304" charset="0"/>
                <a:cs typeface="Times New Roman" panose="02020603050405020304" charset="0"/>
              </a:rPr>
              <a:t>：      </a:t>
            </a:r>
            <a:r>
              <a:rPr lang="en-US" altLang="zh-CN" b="0" dirty="0">
                <a:latin typeface="Times New Roman" panose="02020603050405020304" charset="0"/>
                <a:cs typeface="Times New Roman" panose="02020603050405020304" charset="0"/>
              </a:rPr>
              <a:t>E → E + T</a:t>
            </a:r>
            <a:endParaRPr lang="en-US" altLang="zh-CN" b="0" dirty="0">
              <a:latin typeface="Times New Roman" panose="02020603050405020304" charset="0"/>
              <a:cs typeface="Times New Roman" panose="02020603050405020304" charset="0"/>
            </a:endParaRPr>
          </a:p>
          <a:p>
            <a:pPr marL="742950" lvl="1" indent="-285750" eaLnBrk="1" hangingPunct="1">
              <a:lnSpc>
                <a:spcPct val="90000"/>
              </a:lnSpc>
              <a:spcBef>
                <a:spcPct val="20000"/>
              </a:spcBef>
              <a:buClr>
                <a:schemeClr val="accent1"/>
              </a:buClr>
            </a:pPr>
            <a:r>
              <a:rPr lang="en-US" altLang="zh-CN" b="0" dirty="0">
                <a:latin typeface="Times New Roman" panose="02020603050405020304" charset="0"/>
                <a:cs typeface="Times New Roman" panose="02020603050405020304" charset="0"/>
              </a:rPr>
              <a:t>   	 	          E → T</a:t>
            </a:r>
            <a:endParaRPr lang="en-US" altLang="zh-CN" b="0" dirty="0">
              <a:latin typeface="Times New Roman" panose="02020603050405020304" charset="0"/>
              <a:cs typeface="Times New Roman" panose="02020603050405020304" charset="0"/>
            </a:endParaRPr>
          </a:p>
          <a:p>
            <a:pPr marL="742950" lvl="1" indent="-285750" eaLnBrk="1" hangingPunct="1">
              <a:lnSpc>
                <a:spcPct val="90000"/>
              </a:lnSpc>
              <a:spcBef>
                <a:spcPct val="20000"/>
              </a:spcBef>
              <a:buClr>
                <a:schemeClr val="accent1"/>
              </a:buClr>
            </a:pPr>
            <a:r>
              <a:rPr lang="en-US" altLang="zh-CN" b="0" dirty="0">
                <a:latin typeface="Times New Roman" panose="02020603050405020304" charset="0"/>
                <a:cs typeface="Times New Roman" panose="02020603050405020304" charset="0"/>
              </a:rPr>
              <a:t>	            T → T * F</a:t>
            </a:r>
            <a:endParaRPr lang="en-US" altLang="zh-CN" b="0" dirty="0">
              <a:latin typeface="Times New Roman" panose="02020603050405020304" charset="0"/>
              <a:cs typeface="Times New Roman" panose="02020603050405020304" charset="0"/>
            </a:endParaRPr>
          </a:p>
          <a:p>
            <a:pPr marL="742950" lvl="1" indent="-285750" eaLnBrk="1" hangingPunct="1">
              <a:lnSpc>
                <a:spcPct val="90000"/>
              </a:lnSpc>
              <a:spcBef>
                <a:spcPct val="20000"/>
              </a:spcBef>
              <a:buClr>
                <a:schemeClr val="accent1"/>
              </a:buClr>
            </a:pPr>
            <a:r>
              <a:rPr lang="en-US" altLang="zh-CN" b="0" dirty="0">
                <a:latin typeface="Times New Roman" panose="02020603050405020304" charset="0"/>
                <a:cs typeface="Times New Roman" panose="02020603050405020304" charset="0"/>
              </a:rPr>
              <a:t>	            T → F</a:t>
            </a:r>
            <a:endParaRPr lang="en-US" altLang="zh-CN" b="0" dirty="0">
              <a:latin typeface="Times New Roman" panose="02020603050405020304" charset="0"/>
              <a:cs typeface="Times New Roman" panose="02020603050405020304" charset="0"/>
            </a:endParaRPr>
          </a:p>
          <a:p>
            <a:pPr marL="742950" lvl="1" indent="-285750" eaLnBrk="1" hangingPunct="1">
              <a:lnSpc>
                <a:spcPct val="90000"/>
              </a:lnSpc>
              <a:spcBef>
                <a:spcPct val="20000"/>
              </a:spcBef>
              <a:buClr>
                <a:schemeClr val="accent1"/>
              </a:buClr>
            </a:pPr>
            <a:r>
              <a:rPr lang="en-US" altLang="zh-CN" b="0" dirty="0">
                <a:latin typeface="Times New Roman" panose="02020603050405020304" charset="0"/>
                <a:cs typeface="Times New Roman" panose="02020603050405020304" charset="0"/>
              </a:rPr>
              <a:t>	            F → (E)</a:t>
            </a:r>
            <a:endParaRPr lang="zh-CN" altLang="en-US" b="0" dirty="0">
              <a:latin typeface="Times New Roman" panose="02020603050405020304" charset="0"/>
              <a:cs typeface="Times New Roman" panose="02020603050405020304" charset="0"/>
            </a:endParaRPr>
          </a:p>
          <a:p>
            <a:pPr marL="742950" lvl="1" indent="-285750" eaLnBrk="1" hangingPunct="1">
              <a:lnSpc>
                <a:spcPct val="90000"/>
              </a:lnSpc>
              <a:spcBef>
                <a:spcPct val="20000"/>
              </a:spcBef>
              <a:buClr>
                <a:schemeClr val="accent1"/>
              </a:buClr>
            </a:pPr>
            <a:r>
              <a:rPr lang="zh-CN" altLang="en-US" b="0" dirty="0">
                <a:latin typeface="Times New Roman" panose="02020603050405020304" charset="0"/>
                <a:cs typeface="Times New Roman" panose="02020603050405020304" charset="0"/>
              </a:rPr>
              <a:t>	            </a:t>
            </a:r>
            <a:r>
              <a:rPr lang="en-US" altLang="zh-CN" b="0" dirty="0">
                <a:latin typeface="Times New Roman" panose="02020603050405020304" charset="0"/>
                <a:cs typeface="Times New Roman" panose="02020603050405020304" charset="0"/>
              </a:rPr>
              <a:t>F → id</a:t>
            </a:r>
            <a:endParaRPr lang="zh-CN" altLang="en-US" b="0" dirty="0">
              <a:latin typeface="Times New Roman" panose="02020603050405020304" charset="0"/>
              <a:cs typeface="Times New Roman" panose="02020603050405020304" charset="0"/>
            </a:endParaRPr>
          </a:p>
        </p:txBody>
      </p:sp>
      <p:sp>
        <p:nvSpPr>
          <p:cNvPr id="3" name="Rectangle 3"/>
          <p:cNvSpPr txBox="1"/>
          <p:nvPr/>
        </p:nvSpPr>
        <p:spPr>
          <a:xfrm>
            <a:off x="8989695" y="4577080"/>
            <a:ext cx="2795905" cy="1274445"/>
          </a:xfrm>
          <a:prstGeom prst="rect">
            <a:avLst/>
          </a:prstGeom>
          <a:noFill/>
          <a:ln w="9525">
            <a:noFill/>
          </a:ln>
        </p:spPr>
        <p:txBody>
          <a:bodyPr anchor="t"/>
          <a:p>
            <a:pPr marL="742950" lvl="1" indent="-285750" eaLnBrk="1" hangingPunct="1">
              <a:lnSpc>
                <a:spcPct val="90000"/>
              </a:lnSpc>
              <a:spcBef>
                <a:spcPct val="20000"/>
              </a:spcBef>
              <a:buClr>
                <a:schemeClr val="accent1"/>
              </a:buClr>
            </a:pPr>
            <a:r>
              <a:rPr lang="zh-CN" altLang="en-US" b="0" dirty="0">
                <a:latin typeface="Times New Roman" panose="02020603050405020304" charset="0"/>
                <a:ea typeface="宋体" panose="02010600030101010101" pitchFamily="2" charset="-122"/>
                <a:cs typeface="Times New Roman" panose="02020603050405020304" charset="0"/>
              </a:rPr>
              <a:t>如：</a:t>
            </a:r>
            <a:endParaRPr lang="zh-CN" altLang="en-US" b="0" dirty="0">
              <a:latin typeface="Times New Roman" panose="02020603050405020304" charset="0"/>
              <a:ea typeface="宋体" panose="02010600030101010101" pitchFamily="2" charset="-122"/>
              <a:cs typeface="Times New Roman" panose="02020603050405020304" charset="0"/>
            </a:endParaRPr>
          </a:p>
          <a:p>
            <a:pPr marL="742950" lvl="1" indent="-285750" eaLnBrk="1" hangingPunct="1">
              <a:lnSpc>
                <a:spcPct val="90000"/>
              </a:lnSpc>
              <a:spcBef>
                <a:spcPct val="20000"/>
              </a:spcBef>
              <a:buClr>
                <a:schemeClr val="accent1"/>
              </a:buClr>
            </a:pPr>
            <a:r>
              <a:rPr lang="en-US" altLang="zh-CN" b="0" dirty="0">
                <a:latin typeface="Times New Roman" panose="02020603050405020304" charset="0"/>
                <a:cs typeface="Times New Roman" panose="02020603050405020304" charset="0"/>
              </a:rPr>
              <a:t>id*(id+id)</a:t>
            </a:r>
            <a:endParaRPr lang="zh-CN" altLang="en-US" b="0" dirty="0">
              <a:latin typeface="Times New Roman" panose="02020603050405020304" charset="0"/>
              <a:cs typeface="Times New Roman" panose="02020603050405020304" charset="0"/>
            </a:endParaRPr>
          </a:p>
          <a:p>
            <a:pPr marL="742950" lvl="1" indent="-285750" eaLnBrk="1" hangingPunct="1">
              <a:lnSpc>
                <a:spcPct val="90000"/>
              </a:lnSpc>
              <a:spcBef>
                <a:spcPct val="20000"/>
              </a:spcBef>
              <a:buClr>
                <a:schemeClr val="accent1"/>
              </a:buClr>
            </a:pPr>
            <a:r>
              <a:rPr lang="en-US" altLang="zh-CN" b="0" dirty="0">
                <a:latin typeface="Times New Roman" panose="02020603050405020304" charset="0"/>
                <a:cs typeface="Times New Roman" panose="02020603050405020304" charset="0"/>
              </a:rPr>
              <a:t>id+id+id</a:t>
            </a:r>
            <a:endParaRPr lang="zh-CN" altLang="en-US" b="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5587">
                                            <p:txEl>
                                              <p:charRg st="0" end="8"/>
                                            </p:txEl>
                                          </p:spTgt>
                                        </p:tgtEl>
                                        <p:attrNameLst>
                                          <p:attrName>style.visibility</p:attrName>
                                        </p:attrNameLst>
                                      </p:cBhvr>
                                      <p:to>
                                        <p:strVal val="visible"/>
                                      </p:to>
                                    </p:set>
                                    <p:animEffect transition="in" filter="blinds(horizontal)">
                                      <p:cBhvr>
                                        <p:cTn id="7" dur="500"/>
                                        <p:tgtEl>
                                          <p:spTgt spid="195587">
                                            <p:txEl>
                                              <p:charRg st="0" end="8"/>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95587">
                                            <p:txEl>
                                              <p:charRg st="9" end="23"/>
                                            </p:txEl>
                                          </p:spTgt>
                                        </p:tgtEl>
                                        <p:attrNameLst>
                                          <p:attrName>style.visibility</p:attrName>
                                        </p:attrNameLst>
                                      </p:cBhvr>
                                      <p:to>
                                        <p:strVal val="visible"/>
                                      </p:to>
                                    </p:set>
                                    <p:animEffect transition="in" filter="blinds(horizontal)">
                                      <p:cBhvr>
                                        <p:cTn id="11" dur="500"/>
                                        <p:tgtEl>
                                          <p:spTgt spid="195587">
                                            <p:txEl>
                                              <p:charRg st="9" end="23"/>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95587">
                                            <p:txEl>
                                              <p:charRg st="23" end="45"/>
                                            </p:txEl>
                                          </p:spTgt>
                                        </p:tgtEl>
                                        <p:attrNameLst>
                                          <p:attrName>style.visibility</p:attrName>
                                        </p:attrNameLst>
                                      </p:cBhvr>
                                      <p:to>
                                        <p:strVal val="visible"/>
                                      </p:to>
                                    </p:set>
                                    <p:animEffect transition="in" filter="blinds(horizontal)">
                                      <p:cBhvr>
                                        <p:cTn id="14" dur="500"/>
                                        <p:tgtEl>
                                          <p:spTgt spid="195587">
                                            <p:txEl>
                                              <p:charRg st="23" end="45"/>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95587">
                                            <p:txEl>
                                              <p:charRg st="45" end="67"/>
                                            </p:txEl>
                                          </p:spTgt>
                                        </p:tgtEl>
                                        <p:attrNameLst>
                                          <p:attrName>style.visibility</p:attrName>
                                        </p:attrNameLst>
                                      </p:cBhvr>
                                      <p:to>
                                        <p:strVal val="visible"/>
                                      </p:to>
                                    </p:set>
                                    <p:animEffect transition="in" filter="blinds(horizontal)">
                                      <p:cBhvr>
                                        <p:cTn id="17" dur="500"/>
                                        <p:tgtEl>
                                          <p:spTgt spid="195587">
                                            <p:txEl>
                                              <p:charRg st="45" end="67"/>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95587">
                                            <p:txEl>
                                              <p:charRg st="67" end="87"/>
                                            </p:txEl>
                                          </p:spTgt>
                                        </p:tgtEl>
                                        <p:attrNameLst>
                                          <p:attrName>style.visibility</p:attrName>
                                        </p:attrNameLst>
                                      </p:cBhvr>
                                      <p:to>
                                        <p:strVal val="visible"/>
                                      </p:to>
                                    </p:set>
                                    <p:animEffect transition="in" filter="blinds(horizontal)">
                                      <p:cBhvr>
                                        <p:cTn id="20" dur="500"/>
                                        <p:tgtEl>
                                          <p:spTgt spid="195587">
                                            <p:txEl>
                                              <p:charRg st="67" end="87"/>
                                            </p:txEl>
                                          </p:spTgt>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6">
                                            <p:txEl>
                                              <p:charRg st="0" end="17"/>
                                            </p:txEl>
                                          </p:spTgt>
                                        </p:tgtEl>
                                        <p:attrNameLst>
                                          <p:attrName>style.visibility</p:attrName>
                                        </p:attrNameLst>
                                      </p:cBhvr>
                                      <p:to>
                                        <p:strVal val="visible"/>
                                      </p:to>
                                    </p:set>
                                    <p:animEffect transition="in" filter="blinds(horizontal)">
                                      <p:cBhvr>
                                        <p:cTn id="24" dur="500"/>
                                        <p:tgtEl>
                                          <p:spTgt spid="6">
                                            <p:txEl>
                                              <p:charRg st="0" end="17"/>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
                                            <p:txEl>
                                              <p:charRg st="17" end="39"/>
                                            </p:txEl>
                                          </p:spTgt>
                                        </p:tgtEl>
                                        <p:attrNameLst>
                                          <p:attrName>style.visibility</p:attrName>
                                        </p:attrNameLst>
                                      </p:cBhvr>
                                      <p:to>
                                        <p:strVal val="visible"/>
                                      </p:to>
                                    </p:set>
                                    <p:animEffect transition="in" filter="blinds(horizontal)">
                                      <p:cBhvr>
                                        <p:cTn id="27" dur="500"/>
                                        <p:tgtEl>
                                          <p:spTgt spid="6">
                                            <p:txEl>
                                              <p:charRg st="17" end="39"/>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xEl>
                                              <p:charRg st="39" end="62"/>
                                            </p:txEl>
                                          </p:spTgt>
                                        </p:tgtEl>
                                        <p:attrNameLst>
                                          <p:attrName>style.visibility</p:attrName>
                                        </p:attrNameLst>
                                      </p:cBhvr>
                                      <p:to>
                                        <p:strVal val="visible"/>
                                      </p:to>
                                    </p:set>
                                    <p:animEffect transition="in" filter="blinds(horizontal)">
                                      <p:cBhvr>
                                        <p:cTn id="30" dur="500"/>
                                        <p:tgtEl>
                                          <p:spTgt spid="6">
                                            <p:txEl>
                                              <p:charRg st="39" end="62"/>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
                                            <p:txEl>
                                              <p:charRg st="62" end="81"/>
                                            </p:txEl>
                                          </p:spTgt>
                                        </p:tgtEl>
                                        <p:attrNameLst>
                                          <p:attrName>style.visibility</p:attrName>
                                        </p:attrNameLst>
                                      </p:cBhvr>
                                      <p:to>
                                        <p:strVal val="visible"/>
                                      </p:to>
                                    </p:set>
                                    <p:animEffect transition="in" filter="blinds(horizontal)">
                                      <p:cBhvr>
                                        <p:cTn id="33" dur="500"/>
                                        <p:tgtEl>
                                          <p:spTgt spid="6">
                                            <p:txEl>
                                              <p:charRg st="62" end="81"/>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
                                            <p:txEl>
                                              <p:charRg st="81" end="102"/>
                                            </p:txEl>
                                          </p:spTgt>
                                        </p:tgtEl>
                                        <p:attrNameLst>
                                          <p:attrName>style.visibility</p:attrName>
                                        </p:attrNameLst>
                                      </p:cBhvr>
                                      <p:to>
                                        <p:strVal val="visible"/>
                                      </p:to>
                                    </p:set>
                                    <p:animEffect transition="in" filter="blinds(horizontal)">
                                      <p:cBhvr>
                                        <p:cTn id="36" dur="500"/>
                                        <p:tgtEl>
                                          <p:spTgt spid="6">
                                            <p:txEl>
                                              <p:charRg st="81" end="102"/>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
                                            <p:txEl>
                                              <p:charRg st="102" end="122"/>
                                            </p:txEl>
                                          </p:spTgt>
                                        </p:tgtEl>
                                        <p:attrNameLst>
                                          <p:attrName>style.visibility</p:attrName>
                                        </p:attrNameLst>
                                      </p:cBhvr>
                                      <p:to>
                                        <p:strVal val="visible"/>
                                      </p:to>
                                    </p:set>
                                    <p:animEffect transition="in" filter="blinds(horizontal)">
                                      <p:cBhvr>
                                        <p:cTn id="39" dur="500"/>
                                        <p:tgtEl>
                                          <p:spTgt spid="6">
                                            <p:txEl>
                                              <p:charRg st="102" end="12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95588"/>
                                        </p:tgtEl>
                                        <p:attrNameLst>
                                          <p:attrName>style.visibility</p:attrName>
                                        </p:attrNameLst>
                                      </p:cBhvr>
                                      <p:to>
                                        <p:strVal val="visible"/>
                                      </p:to>
                                    </p:set>
                                    <p:animEffect transition="in" filter="box(in)">
                                      <p:cBhvr>
                                        <p:cTn id="44" dur="500"/>
                                        <p:tgtEl>
                                          <p:spTgt spid="19558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charRg st="81" end="102"/>
                                            </p:txEl>
                                          </p:spTgt>
                                        </p:tgtEl>
                                        <p:attrNameLst>
                                          <p:attrName>style.visibility</p:attrName>
                                        </p:attrNameLst>
                                      </p:cBhvr>
                                      <p:to>
                                        <p:strVal val="visible"/>
                                      </p:to>
                                    </p:set>
                                    <p:animEffect transition="in" filter="blinds(horizontal)">
                                      <p:cBhvr>
                                        <p:cTn id="47" dur="500"/>
                                        <p:tgtEl>
                                          <p:spTgt spid="3">
                                            <p:txEl>
                                              <p:charRg st="81" end="102"/>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
                                            <p:txEl>
                                              <p:charRg st="1" end="1"/>
                                            </p:txEl>
                                          </p:spTgt>
                                        </p:tgtEl>
                                        <p:attrNameLst>
                                          <p:attrName>style.visibility</p:attrName>
                                        </p:attrNameLst>
                                      </p:cBhvr>
                                      <p:to>
                                        <p:strVal val="visible"/>
                                      </p:to>
                                    </p:set>
                                    <p:animEffect transition="in" filter="blinds(horizontal)">
                                      <p:cBhvr>
                                        <p:cTn id="50" dur="500"/>
                                        <p:tgtEl>
                                          <p:spTgt spid="3">
                                            <p:txEl>
                                              <p:charRg st="1" end="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
                                            <p:txEl>
                                              <p:charRg st="102" end="122"/>
                                            </p:txEl>
                                          </p:spTgt>
                                        </p:tgtEl>
                                        <p:attrNameLst>
                                          <p:attrName>style.visibility</p:attrName>
                                        </p:attrNameLst>
                                      </p:cBhvr>
                                      <p:to>
                                        <p:strVal val="visible"/>
                                      </p:to>
                                    </p:set>
                                    <p:animEffect transition="in" filter="blinds(horizontal)">
                                      <p:cBhvr>
                                        <p:cTn id="53" dur="500"/>
                                        <p:tgtEl>
                                          <p:spTgt spid="3">
                                            <p:txEl>
                                              <p:charRg st="102"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P spid="195588" grpId="0"/>
      <p:bldP spid="6" grpId="0" build="p"/>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14400"/>
            <a:ext cx="10972800" cy="5410200"/>
          </a:xfrm>
        </p:spPr>
        <p:txBody>
          <a:bodyPr>
            <a:normAutofit/>
          </a:bodyPr>
          <a:lstStyle/>
          <a:p>
            <a:r>
              <a:rPr lang="zh-CN" altLang="en-US" sz="2800" dirty="0"/>
              <a:t>例子</a:t>
            </a:r>
            <a:r>
              <a:rPr lang="en-US" altLang="zh-CN" sz="2800" dirty="0"/>
              <a:t>:</a:t>
            </a:r>
            <a:r>
              <a:rPr lang="zh-CN" altLang="en-US" sz="2800" dirty="0"/>
              <a:t>生成简单英语句子的文法</a:t>
            </a:r>
            <a:r>
              <a:rPr lang="en-US" altLang="zh-CN" sz="2800" dirty="0"/>
              <a:t>G=(V</a:t>
            </a:r>
            <a:r>
              <a:rPr lang="en-US" altLang="zh-CN" sz="2800" baseline="-25000" dirty="0"/>
              <a:t>T</a:t>
            </a:r>
            <a:r>
              <a:rPr lang="en-US" altLang="zh-CN" sz="2800" dirty="0"/>
              <a:t>, V</a:t>
            </a:r>
            <a:r>
              <a:rPr lang="en-US" altLang="zh-CN" sz="2800" baseline="-25000" dirty="0"/>
              <a:t>N</a:t>
            </a:r>
            <a:r>
              <a:rPr lang="en-US" altLang="zh-CN" sz="2800" dirty="0"/>
              <a:t>, S, P)</a:t>
            </a:r>
            <a:r>
              <a:rPr lang="zh-CN" altLang="en-US" sz="2800" dirty="0"/>
              <a:t>，其中</a:t>
            </a:r>
            <a:endParaRPr lang="en-US" altLang="zh-CN" sz="2400" dirty="0"/>
          </a:p>
          <a:p>
            <a:pPr lvl="1"/>
            <a:r>
              <a:rPr lang="en-US" altLang="zh-CN" dirty="0">
                <a:latin typeface="Times New Roman" panose="02020603050405020304" charset="0"/>
              </a:rPr>
              <a:t>V</a:t>
            </a:r>
            <a:r>
              <a:rPr lang="en-US" altLang="zh-CN" baseline="-25000" dirty="0">
                <a:latin typeface="Times New Roman" panose="02020603050405020304" charset="0"/>
              </a:rPr>
              <a:t>N</a:t>
            </a:r>
            <a:r>
              <a:rPr lang="en-US" altLang="zh-CN" dirty="0">
                <a:latin typeface="Times New Roman" panose="02020603050405020304" charset="0"/>
              </a:rPr>
              <a:t>={S, NP, VP, V, N}</a:t>
            </a:r>
            <a:endParaRPr lang="en-US" altLang="zh-CN" dirty="0">
              <a:latin typeface="Times New Roman" panose="02020603050405020304" charset="0"/>
            </a:endParaRPr>
          </a:p>
          <a:p>
            <a:pPr lvl="1"/>
            <a:r>
              <a:rPr lang="en-US" altLang="zh-CN" dirty="0">
                <a:latin typeface="Times New Roman" panose="02020603050405020304" charset="0"/>
              </a:rPr>
              <a:t>V</a:t>
            </a:r>
            <a:r>
              <a:rPr lang="en-US" altLang="zh-CN" baseline="-25000" dirty="0">
                <a:latin typeface="Times New Roman" panose="02020603050405020304" charset="0"/>
              </a:rPr>
              <a:t>T</a:t>
            </a:r>
            <a:r>
              <a:rPr lang="en-US" altLang="zh-CN" dirty="0">
                <a:latin typeface="Times New Roman" panose="02020603050405020304" charset="0"/>
              </a:rPr>
              <a:t>={</a:t>
            </a:r>
            <a:r>
              <a:rPr lang="zh-CN" altLang="en-US" dirty="0">
                <a:latin typeface="Times New Roman" panose="02020603050405020304" charset="0"/>
              </a:rPr>
              <a:t>所有的名词和动词</a:t>
            </a:r>
            <a:r>
              <a:rPr lang="en-US" altLang="zh-CN" dirty="0">
                <a:latin typeface="Times New Roman" panose="02020603050405020304" charset="0"/>
              </a:rPr>
              <a:t>}</a:t>
            </a:r>
            <a:endParaRPr lang="en-US" altLang="zh-CN" dirty="0">
              <a:latin typeface="Times New Roman" panose="02020603050405020304" charset="0"/>
            </a:endParaRPr>
          </a:p>
          <a:p>
            <a:pPr lvl="1"/>
            <a:r>
              <a:rPr lang="en-US" altLang="zh-CN" dirty="0">
                <a:latin typeface="Times New Roman" panose="02020603050405020304" charset="0"/>
              </a:rPr>
              <a:t>P = { S</a:t>
            </a:r>
            <a:r>
              <a:rPr lang="zh-CN" altLang="en-US" dirty="0">
                <a:latin typeface="Times New Roman" panose="02020603050405020304" charset="0"/>
              </a:rPr>
              <a:t>→ </a:t>
            </a:r>
            <a:r>
              <a:rPr lang="en-US" altLang="zh-CN" dirty="0">
                <a:latin typeface="Times New Roman" panose="02020603050405020304" charset="0"/>
              </a:rPr>
              <a:t>NP  VP</a:t>
            </a:r>
            <a:endParaRPr lang="en-US" altLang="zh-CN" dirty="0">
              <a:latin typeface="Times New Roman" panose="02020603050405020304" charset="0"/>
            </a:endParaRPr>
          </a:p>
          <a:p>
            <a:pPr marL="457200" lvl="1" indent="0">
              <a:buNone/>
            </a:pPr>
            <a:r>
              <a:rPr lang="en-US" altLang="zh-CN" dirty="0">
                <a:latin typeface="Times New Roman" panose="02020603050405020304" charset="0"/>
              </a:rPr>
              <a:t>           NP</a:t>
            </a:r>
            <a:r>
              <a:rPr lang="zh-CN" altLang="en-US" dirty="0">
                <a:latin typeface="Times New Roman" panose="02020603050405020304" charset="0"/>
              </a:rPr>
              <a:t>→ </a:t>
            </a:r>
            <a:r>
              <a:rPr lang="en-US" altLang="zh-CN" dirty="0">
                <a:latin typeface="Times New Roman" panose="02020603050405020304" charset="0"/>
              </a:rPr>
              <a:t>N</a:t>
            </a:r>
            <a:endParaRPr lang="en-US" altLang="zh-CN" dirty="0">
              <a:latin typeface="Times New Roman" panose="02020603050405020304" charset="0"/>
            </a:endParaRPr>
          </a:p>
          <a:p>
            <a:pPr marL="457200" lvl="1" indent="0">
              <a:buNone/>
            </a:pPr>
            <a:r>
              <a:rPr lang="en-US" altLang="zh-CN" dirty="0">
                <a:latin typeface="Times New Roman" panose="02020603050405020304" charset="0"/>
              </a:rPr>
              <a:t>           VP</a:t>
            </a:r>
            <a:r>
              <a:rPr lang="zh-CN" altLang="en-US" dirty="0">
                <a:latin typeface="Times New Roman" panose="02020603050405020304" charset="0"/>
              </a:rPr>
              <a:t>→ </a:t>
            </a:r>
            <a:r>
              <a:rPr lang="en-US" altLang="zh-CN" dirty="0">
                <a:latin typeface="Times New Roman" panose="02020603050405020304" charset="0"/>
              </a:rPr>
              <a:t>V</a:t>
            </a:r>
            <a:endParaRPr lang="en-US" altLang="zh-CN" dirty="0">
              <a:latin typeface="Times New Roman" panose="02020603050405020304" charset="0"/>
            </a:endParaRPr>
          </a:p>
          <a:p>
            <a:pPr marL="457200" lvl="1" indent="0">
              <a:buNone/>
            </a:pPr>
            <a:r>
              <a:rPr lang="en-US" altLang="zh-CN" dirty="0">
                <a:latin typeface="Times New Roman" panose="02020603050405020304" charset="0"/>
              </a:rPr>
              <a:t>           VP</a:t>
            </a:r>
            <a:r>
              <a:rPr lang="zh-CN" altLang="en-US" dirty="0">
                <a:latin typeface="Times New Roman" panose="02020603050405020304" charset="0"/>
              </a:rPr>
              <a:t>→</a:t>
            </a:r>
            <a:r>
              <a:rPr lang="en-US" altLang="zh-CN" dirty="0">
                <a:latin typeface="Times New Roman" panose="02020603050405020304" charset="0"/>
              </a:rPr>
              <a:t>V</a:t>
            </a:r>
            <a:r>
              <a:rPr lang="en-US" altLang="zh-CN" dirty="0">
                <a:latin typeface="Times New Roman" panose="02020603050405020304" charset="0"/>
              </a:rPr>
              <a:t> NP</a:t>
            </a:r>
            <a:endParaRPr lang="en-US" altLang="zh-CN" dirty="0">
              <a:latin typeface="Times New Roman" panose="02020603050405020304" charset="0"/>
            </a:endParaRPr>
          </a:p>
          <a:p>
            <a:pPr marL="457200" lvl="1" indent="0">
              <a:buNone/>
            </a:pPr>
            <a:r>
              <a:rPr lang="en-US" altLang="zh-CN" dirty="0">
                <a:latin typeface="Times New Roman" panose="02020603050405020304" charset="0"/>
              </a:rPr>
              <a:t>           N </a:t>
            </a:r>
            <a:r>
              <a:rPr lang="zh-CN" altLang="en-US" dirty="0">
                <a:latin typeface="Times New Roman" panose="02020603050405020304" charset="0"/>
              </a:rPr>
              <a:t>→名词</a:t>
            </a:r>
            <a:endParaRPr lang="en-US" altLang="zh-CN" dirty="0">
              <a:latin typeface="Times New Roman" panose="02020603050405020304" charset="0"/>
            </a:endParaRPr>
          </a:p>
          <a:p>
            <a:pPr marL="457200" lvl="1" indent="0">
              <a:buNone/>
            </a:pPr>
            <a:r>
              <a:rPr lang="en-US" altLang="zh-CN" dirty="0">
                <a:latin typeface="Times New Roman" panose="02020603050405020304" charset="0"/>
              </a:rPr>
              <a:t>           V</a:t>
            </a:r>
            <a:r>
              <a:rPr lang="zh-CN" altLang="en-US" dirty="0">
                <a:latin typeface="Times New Roman" panose="02020603050405020304" charset="0"/>
              </a:rPr>
              <a:t>→动词</a:t>
            </a:r>
            <a:r>
              <a:rPr lang="en-US" altLang="zh-CN" dirty="0">
                <a:latin typeface="Times New Roman" panose="02020603050405020304" charset="0"/>
              </a:rPr>
              <a:t>}</a:t>
            </a:r>
            <a:endParaRPr lang="en-US" altLang="zh-CN" dirty="0">
              <a:latin typeface="Times New Roman" panose="02020603050405020304" charset="0"/>
            </a:endParaRPr>
          </a:p>
          <a:p>
            <a:pPr lvl="1"/>
            <a:r>
              <a:rPr lang="zh-CN" altLang="en-US" dirty="0">
                <a:latin typeface="Times New Roman" panose="02020603050405020304" charset="0"/>
              </a:rPr>
              <a:t>可以产生</a:t>
            </a:r>
            <a:r>
              <a:rPr lang="en-US" altLang="zh-CN" dirty="0">
                <a:latin typeface="Times New Roman" panose="02020603050405020304" charset="0"/>
              </a:rPr>
              <a:t>John loves Mary</a:t>
            </a:r>
            <a:r>
              <a:rPr lang="zh-CN" altLang="en-US" dirty="0">
                <a:latin typeface="Times New Roman" panose="02020603050405020304" charset="0"/>
              </a:rPr>
              <a:t>，</a:t>
            </a:r>
            <a:r>
              <a:rPr lang="en-US" altLang="zh-CN" dirty="0">
                <a:latin typeface="Times New Roman" panose="02020603050405020304" charset="0"/>
              </a:rPr>
              <a:t>Mary hates John</a:t>
            </a:r>
            <a:r>
              <a:rPr lang="zh-CN" altLang="en-US" dirty="0">
                <a:latin typeface="Times New Roman" panose="02020603050405020304" charset="0"/>
              </a:rPr>
              <a:t>之类的简单句子</a:t>
            </a:r>
            <a:endParaRPr lang="zh-CN" altLang="en-US" dirty="0">
              <a:latin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文法和语言</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205827" name="Rectangle 3"/>
          <p:cNvSpPr>
            <a:spLocks noGrp="1"/>
          </p:cNvSpPr>
          <p:nvPr>
            <p:ph idx="1"/>
          </p:nvPr>
        </p:nvSpPr>
        <p:spPr/>
        <p:txBody>
          <a:bodyPr vert="horz" wrap="square" lIns="91440" tIns="45720" rIns="91440" bIns="45720" anchor="t"/>
          <a:p>
            <a:pPr eaLnBrk="1" hangingPunct="1"/>
            <a:r>
              <a:rPr lang="zh-CN" altLang="en-US" dirty="0"/>
              <a:t>从文法推出语言</a:t>
            </a:r>
            <a:endParaRPr lang="zh-CN" altLang="en-US" dirty="0"/>
          </a:p>
          <a:p>
            <a:pPr lvl="1" eaLnBrk="1" hangingPunct="1">
              <a:lnSpc>
                <a:spcPct val="150000"/>
              </a:lnSpc>
              <a:spcBef>
                <a:spcPct val="50000"/>
              </a:spcBef>
            </a:pPr>
            <a:r>
              <a:rPr lang="zh-CN" altLang="en-US" sz="3200" dirty="0"/>
              <a:t>由此可见，从已知文法确定语言的中心思想是：从</a:t>
            </a:r>
            <a:r>
              <a:rPr lang="zh-CN" altLang="en-US" sz="3200" dirty="0">
                <a:solidFill>
                  <a:srgbClr val="FF0000"/>
                </a:solidFill>
              </a:rPr>
              <a:t>文法的开始符号</a:t>
            </a:r>
            <a:r>
              <a:rPr lang="zh-CN" altLang="en-US" sz="3200" dirty="0"/>
              <a:t>出发，反复连续地</a:t>
            </a:r>
            <a:r>
              <a:rPr lang="zh-CN" altLang="en-US" sz="3200" dirty="0">
                <a:solidFill>
                  <a:srgbClr val="FF0000"/>
                </a:solidFill>
              </a:rPr>
              <a:t>使用规则替换、展开非终结符</a:t>
            </a:r>
            <a:r>
              <a:rPr lang="zh-CN" altLang="en-US" sz="3200" dirty="0"/>
              <a:t>，找出句子的规律，</a:t>
            </a:r>
            <a:r>
              <a:rPr lang="zh-CN" altLang="en-US" sz="3200" dirty="0">
                <a:solidFill>
                  <a:srgbClr val="FF0000"/>
                </a:solidFill>
              </a:rPr>
              <a:t>用式子或自然语言描述出来</a:t>
            </a:r>
            <a:r>
              <a:rPr lang="zh-CN" altLang="en-US" sz="3200" dirty="0"/>
              <a:t>。 </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827">
                                            <p:txEl>
                                              <p:charRg st="0" end="8"/>
                                            </p:txEl>
                                          </p:spTgt>
                                        </p:tgtEl>
                                        <p:attrNameLst>
                                          <p:attrName>style.visibility</p:attrName>
                                        </p:attrNameLst>
                                      </p:cBhvr>
                                      <p:to>
                                        <p:strVal val="visible"/>
                                      </p:to>
                                    </p:set>
                                    <p:animEffect transition="in" filter="blinds(horizontal)">
                                      <p:cBhvr>
                                        <p:cTn id="7" dur="500"/>
                                        <p:tgtEl>
                                          <p:spTgt spid="205827">
                                            <p:txEl>
                                              <p:charRg st="0" end="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5827">
                                            <p:txEl>
                                              <p:charRg st="8" end="82"/>
                                            </p:txEl>
                                          </p:spTgt>
                                        </p:tgtEl>
                                        <p:attrNameLst>
                                          <p:attrName>style.visibility</p:attrName>
                                        </p:attrNameLst>
                                      </p:cBhvr>
                                      <p:to>
                                        <p:strVal val="visible"/>
                                      </p:to>
                                    </p:set>
                                    <p:animEffect transition="in" filter="blinds(horizontal)">
                                      <p:cBhvr>
                                        <p:cTn id="10" dur="500"/>
                                        <p:tgtEl>
                                          <p:spTgt spid="205827">
                                            <p:txEl>
                                              <p:charRg st="8"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206851" name="Rectangle 3"/>
          <p:cNvSpPr>
            <a:spLocks noGrp="1"/>
          </p:cNvSpPr>
          <p:nvPr>
            <p:ph idx="1"/>
          </p:nvPr>
        </p:nvSpPr>
        <p:spPr/>
        <p:txBody>
          <a:bodyPr vert="horz" wrap="square" lIns="91440" tIns="45720" rIns="91440" bIns="45720" anchor="t"/>
          <a:p>
            <a:pPr eaLnBrk="1" hangingPunct="1"/>
            <a:r>
              <a:rPr lang="zh-CN" altLang="en-US" dirty="0"/>
              <a:t>从已知语言构造文法</a:t>
            </a:r>
            <a:endParaRPr lang="zh-CN" altLang="en-US" dirty="0"/>
          </a:p>
          <a:p>
            <a:pPr lvl="1" eaLnBrk="1" hangingPunct="1">
              <a:spcBef>
                <a:spcPct val="35000"/>
              </a:spcBef>
            </a:pPr>
            <a:r>
              <a:rPr lang="zh-CN" altLang="en-US" sz="3200" dirty="0"/>
              <a:t>例</a:t>
            </a:r>
            <a:r>
              <a:rPr lang="en-US" altLang="zh-CN" sz="3200" dirty="0"/>
              <a:t>6  </a:t>
            </a:r>
            <a:r>
              <a:rPr lang="zh-CN" altLang="en-US" sz="3200" dirty="0"/>
              <a:t>设字母表∑={</a:t>
            </a:r>
            <a:r>
              <a:rPr lang="en-US" altLang="zh-CN" sz="3200" dirty="0"/>
              <a:t>a, b}，</a:t>
            </a:r>
            <a:r>
              <a:rPr lang="zh-CN" altLang="en-US" sz="3200" dirty="0"/>
              <a:t>试设计一个文法，描述语言 </a:t>
            </a:r>
            <a:r>
              <a:rPr lang="en-US" altLang="zh-CN" sz="3200" dirty="0"/>
              <a:t>L= { a</a:t>
            </a:r>
            <a:r>
              <a:rPr lang="en-US" altLang="zh-CN" sz="3200" baseline="30000" dirty="0"/>
              <a:t>2n</a:t>
            </a:r>
            <a:r>
              <a:rPr lang="en-US" altLang="zh-CN" sz="3200" dirty="0"/>
              <a:t> , b</a:t>
            </a:r>
            <a:r>
              <a:rPr lang="en-US" altLang="zh-CN" sz="3200" baseline="30000" dirty="0"/>
              <a:t>2n</a:t>
            </a:r>
            <a:r>
              <a:rPr lang="en-US" altLang="zh-CN" sz="3200" dirty="0"/>
              <a:t> | n</a:t>
            </a:r>
            <a:r>
              <a:rPr lang="en-US" altLang="zh-CN" sz="3200" dirty="0">
                <a:sym typeface="Symbol" panose="05050102010706020507" pitchFamily="18" charset="2"/>
              </a:rPr>
              <a:t>≥1 </a:t>
            </a:r>
            <a:r>
              <a:rPr lang="en-US" altLang="zh-CN" sz="3200" dirty="0"/>
              <a:t>}</a:t>
            </a:r>
            <a:endParaRPr lang="en-US" altLang="zh-CN" sz="3200" dirty="0"/>
          </a:p>
          <a:p>
            <a:pPr lvl="1" eaLnBrk="1" hangingPunct="1">
              <a:lnSpc>
                <a:spcPts val="4200"/>
              </a:lnSpc>
              <a:spcBef>
                <a:spcPct val="35000"/>
              </a:spcBef>
            </a:pPr>
            <a:endParaRPr lang="en-US" altLang="zh-CN" sz="1100" dirty="0">
              <a:solidFill>
                <a:srgbClr val="FF0000"/>
              </a:solidFill>
            </a:endParaRPr>
          </a:p>
          <a:p>
            <a:pPr lvl="1" eaLnBrk="1" hangingPunct="1">
              <a:lnSpc>
                <a:spcPts val="4200"/>
              </a:lnSpc>
              <a:spcBef>
                <a:spcPct val="35000"/>
              </a:spcBef>
              <a:buNone/>
            </a:pPr>
            <a:r>
              <a:rPr lang="en-US" altLang="zh-CN" dirty="0">
                <a:solidFill>
                  <a:srgbClr val="FF0000"/>
                </a:solidFill>
              </a:rPr>
              <a:t>      </a:t>
            </a:r>
            <a:r>
              <a:rPr lang="zh-CN" altLang="en-US" dirty="0">
                <a:solidFill>
                  <a:srgbClr val="FF0000"/>
                </a:solidFill>
              </a:rPr>
              <a:t>** 分析</a:t>
            </a:r>
            <a:r>
              <a:rPr lang="zh-CN" altLang="en-US" dirty="0"/>
              <a:t>  设计一个文法来描述一个语言</a:t>
            </a:r>
            <a:r>
              <a:rPr lang="en-US" altLang="zh-CN" dirty="0"/>
              <a:t>, </a:t>
            </a:r>
            <a:r>
              <a:rPr lang="zh-CN" altLang="en-US" dirty="0">
                <a:solidFill>
                  <a:srgbClr val="CC00CC"/>
                </a:solidFill>
              </a:rPr>
              <a:t>关键是设计一组规则，用于生成语言中的符号串</a:t>
            </a:r>
            <a:r>
              <a:rPr lang="zh-CN" altLang="en-US" dirty="0"/>
              <a:t>。因此，为设计该语言文法，必须分析这个语言是由怎样一些符号串组成的，即</a:t>
            </a:r>
            <a:r>
              <a:rPr lang="zh-CN" altLang="en-US" dirty="0">
                <a:solidFill>
                  <a:srgbClr val="CC00CC"/>
                </a:solidFill>
              </a:rPr>
              <a:t>首先分析语言中串的结构特征</a:t>
            </a:r>
            <a:endParaRPr lang="zh-CN" altLang="en-US" dirty="0">
              <a:solidFill>
                <a:srgbClr val="CC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6851">
                                            <p:txEl>
                                              <p:charRg st="0" end="10"/>
                                            </p:txEl>
                                          </p:spTgt>
                                        </p:tgtEl>
                                        <p:attrNameLst>
                                          <p:attrName>style.visibility</p:attrName>
                                        </p:attrNameLst>
                                      </p:cBhvr>
                                      <p:to>
                                        <p:strVal val="visible"/>
                                      </p:to>
                                    </p:set>
                                    <p:animEffect transition="in" filter="blinds(horizontal)">
                                      <p:cBhvr>
                                        <p:cTn id="7" dur="500"/>
                                        <p:tgtEl>
                                          <p:spTgt spid="206851">
                                            <p:txEl>
                                              <p:charRg st="0" end="1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6851">
                                            <p:txEl>
                                              <p:charRg st="10" end="63"/>
                                            </p:txEl>
                                          </p:spTgt>
                                        </p:tgtEl>
                                        <p:attrNameLst>
                                          <p:attrName>style.visibility</p:attrName>
                                        </p:attrNameLst>
                                      </p:cBhvr>
                                      <p:to>
                                        <p:strVal val="visible"/>
                                      </p:to>
                                    </p:set>
                                    <p:animEffect transition="in" filter="blinds(horizontal)">
                                      <p:cBhvr>
                                        <p:cTn id="10" dur="500"/>
                                        <p:tgtEl>
                                          <p:spTgt spid="206851">
                                            <p:txEl>
                                              <p:charRg st="10" end="6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06851">
                                            <p:txEl>
                                              <p:charRg st="64" end="162"/>
                                            </p:txEl>
                                          </p:spTgt>
                                        </p:tgtEl>
                                        <p:attrNameLst>
                                          <p:attrName>style.visibility</p:attrName>
                                        </p:attrNameLst>
                                      </p:cBhvr>
                                      <p:to>
                                        <p:strVal val="visible"/>
                                      </p:to>
                                    </p:set>
                                    <p:animEffect transition="in" filter="wipe(up)">
                                      <p:cBhvr>
                                        <p:cTn id="15" dur="500"/>
                                        <p:tgtEl>
                                          <p:spTgt spid="206851">
                                            <p:txEl>
                                              <p:charRg st="64" end="1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t>语言概述</a:t>
            </a:r>
            <a:endParaRPr lang="zh-CN" altLang="en-US" dirty="0"/>
          </a:p>
        </p:txBody>
      </p:sp>
      <p:sp>
        <p:nvSpPr>
          <p:cNvPr id="163843" name="Rectangle 3"/>
          <p:cNvSpPr>
            <a:spLocks noGrp="1"/>
          </p:cNvSpPr>
          <p:nvPr>
            <p:ph idx="1"/>
          </p:nvPr>
        </p:nvSpPr>
        <p:spPr>
          <a:xfrm>
            <a:off x="609600" y="800100"/>
            <a:ext cx="10389235" cy="5248275"/>
          </a:xfrm>
        </p:spPr>
        <p:txBody>
          <a:bodyPr vert="horz" wrap="square" lIns="91440" tIns="45720" rIns="91440" bIns="45720" anchor="t"/>
          <a:p>
            <a:pPr eaLnBrk="1" hangingPunct="1">
              <a:spcBef>
                <a:spcPct val="30000"/>
              </a:spcBef>
            </a:pPr>
            <a:r>
              <a:rPr lang="zh-CN" altLang="en-US" dirty="0">
                <a:latin typeface="宋体" panose="02010600030101010101" pitchFamily="2" charset="-122"/>
              </a:rPr>
              <a:t>什么是</a:t>
            </a:r>
            <a:r>
              <a:rPr lang="zh-CN" altLang="en-US" dirty="0">
                <a:solidFill>
                  <a:srgbClr val="FF0000"/>
                </a:solidFill>
                <a:latin typeface="宋体" panose="02010600030101010101" pitchFamily="2" charset="-122"/>
              </a:rPr>
              <a:t>语言</a:t>
            </a:r>
            <a:r>
              <a:rPr lang="zh-CN" altLang="en-US" dirty="0">
                <a:latin typeface="宋体" panose="02010600030101010101" pitchFamily="2" charset="-122"/>
              </a:rPr>
              <a:t>？</a:t>
            </a:r>
            <a:endParaRPr lang="zh-CN" altLang="en-US" dirty="0">
              <a:latin typeface="宋体" panose="02010600030101010101" pitchFamily="2" charset="-122"/>
            </a:endParaRPr>
          </a:p>
          <a:p>
            <a:pPr lvl="1" eaLnBrk="1" hangingPunct="1">
              <a:spcBef>
                <a:spcPct val="30000"/>
              </a:spcBef>
            </a:pPr>
            <a:endParaRPr lang="en-US" altLang="zh-CN" sz="1000" b="1" dirty="0"/>
          </a:p>
          <a:p>
            <a:pPr lvl="1" eaLnBrk="1" hangingPunct="1">
              <a:spcBef>
                <a:spcPct val="30000"/>
              </a:spcBef>
            </a:pPr>
            <a:r>
              <a:rPr lang="zh-CN" altLang="en-US" b="1" dirty="0"/>
              <a:t>自然语言</a:t>
            </a:r>
            <a:r>
              <a:rPr lang="en-US" altLang="zh-CN" b="1" dirty="0"/>
              <a:t>(Natural Language)</a:t>
            </a:r>
            <a:endParaRPr lang="en-US" altLang="zh-CN" b="1" dirty="0"/>
          </a:p>
          <a:p>
            <a:pPr lvl="2" eaLnBrk="1" hangingPunct="1">
              <a:spcBef>
                <a:spcPct val="30000"/>
              </a:spcBef>
            </a:pPr>
            <a:r>
              <a:rPr lang="zh-CN" altLang="en-US" b="1" dirty="0"/>
              <a:t>是人与人的通讯工具</a:t>
            </a:r>
            <a:endParaRPr lang="zh-CN" altLang="en-US" b="1" dirty="0"/>
          </a:p>
          <a:p>
            <a:pPr lvl="2" eaLnBrk="1" hangingPunct="1">
              <a:spcBef>
                <a:spcPct val="30000"/>
              </a:spcBef>
            </a:pPr>
            <a:r>
              <a:rPr lang="zh-CN" altLang="en-US" b="1" dirty="0"/>
              <a:t>特点：环境、背景知识、语气、模糊性、歧义性</a:t>
            </a:r>
            <a:endParaRPr lang="en-US" altLang="zh-CN" b="1" dirty="0"/>
          </a:p>
          <a:p>
            <a:pPr lvl="2" eaLnBrk="1" hangingPunct="1">
              <a:spcBef>
                <a:spcPct val="30000"/>
              </a:spcBef>
              <a:buNone/>
            </a:pPr>
            <a:r>
              <a:rPr lang="en-US" altLang="zh-CN" b="1" dirty="0">
                <a:latin typeface="Arial" panose="020B0604020202020204" pitchFamily="34" charset="0"/>
              </a:rPr>
              <a:t>                                           ——</a:t>
            </a:r>
            <a:r>
              <a:rPr lang="zh-CN" altLang="en-US" b="1" dirty="0"/>
              <a:t>难以形式化</a:t>
            </a:r>
            <a:endParaRPr lang="en-US" altLang="zh-CN" b="1" dirty="0"/>
          </a:p>
          <a:p>
            <a:pPr lvl="2" eaLnBrk="1" hangingPunct="1">
              <a:spcBef>
                <a:spcPct val="30000"/>
              </a:spcBef>
            </a:pPr>
            <a:endParaRPr lang="zh-CN" altLang="en-US" b="1" dirty="0"/>
          </a:p>
          <a:p>
            <a:pPr lvl="1" eaLnBrk="1" hangingPunct="1">
              <a:spcBef>
                <a:spcPct val="30000"/>
              </a:spcBef>
            </a:pPr>
            <a:r>
              <a:rPr lang="zh-CN" altLang="en-US" b="1" dirty="0"/>
              <a:t>计算机语言</a:t>
            </a:r>
            <a:r>
              <a:rPr lang="en-US" altLang="zh-CN" b="1" dirty="0"/>
              <a:t>(Computer Language)</a:t>
            </a:r>
            <a:endParaRPr lang="en-US" altLang="zh-CN" b="1" dirty="0"/>
          </a:p>
          <a:p>
            <a:pPr lvl="2" eaLnBrk="1" hangingPunct="1">
              <a:spcBef>
                <a:spcPct val="30000"/>
              </a:spcBef>
            </a:pPr>
            <a:r>
              <a:rPr lang="zh-CN" altLang="en-US" b="1" dirty="0"/>
              <a:t>计算机系统间、人机间通讯工具</a:t>
            </a:r>
            <a:endParaRPr lang="zh-CN" altLang="en-US" b="1" dirty="0"/>
          </a:p>
          <a:p>
            <a:pPr lvl="2" eaLnBrk="1" hangingPunct="1">
              <a:spcBef>
                <a:spcPct val="30000"/>
              </a:spcBef>
            </a:pPr>
            <a:r>
              <a:rPr lang="zh-CN" altLang="en-US" b="1" dirty="0"/>
              <a:t>严格的语法</a:t>
            </a:r>
            <a:r>
              <a:rPr lang="en-US" altLang="zh-CN" b="1" dirty="0"/>
              <a:t>(Grammar)</a:t>
            </a:r>
            <a:r>
              <a:rPr lang="zh-CN" altLang="en-US" b="1" dirty="0"/>
              <a:t>、语义</a:t>
            </a:r>
            <a:r>
              <a:rPr lang="en-US" altLang="zh-CN" b="1" dirty="0"/>
              <a:t>(semantics) </a:t>
            </a:r>
            <a:r>
              <a:rPr lang="en-US" altLang="zh-CN" b="1" dirty="0">
                <a:latin typeface="Arial" panose="020B0604020202020204" pitchFamily="34" charset="0"/>
              </a:rPr>
              <a:t>——</a:t>
            </a:r>
            <a:r>
              <a:rPr lang="zh-CN" altLang="en-US" b="1" dirty="0"/>
              <a:t>形式化语言</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3843">
                                            <p:txEl>
                                              <p:charRg st="0" end="7"/>
                                            </p:txEl>
                                          </p:spTgt>
                                        </p:tgtEl>
                                        <p:attrNameLst>
                                          <p:attrName>style.visibility</p:attrName>
                                        </p:attrNameLst>
                                      </p:cBhvr>
                                      <p:to>
                                        <p:strVal val="visible"/>
                                      </p:to>
                                    </p:set>
                                    <p:animEffect transition="in" filter="blinds(horizontal)">
                                      <p:cBhvr>
                                        <p:cTn id="7" dur="500"/>
                                        <p:tgtEl>
                                          <p:spTgt spid="163843">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43">
                                            <p:txEl>
                                              <p:charRg st="8" end="31"/>
                                            </p:txEl>
                                          </p:spTgt>
                                        </p:tgtEl>
                                        <p:attrNameLst>
                                          <p:attrName>style.visibility</p:attrName>
                                        </p:attrNameLst>
                                      </p:cBhvr>
                                      <p:to>
                                        <p:strVal val="visible"/>
                                      </p:to>
                                    </p:set>
                                    <p:animEffect transition="in" filter="blinds(horizontal)">
                                      <p:cBhvr>
                                        <p:cTn id="12" dur="500"/>
                                        <p:tgtEl>
                                          <p:spTgt spid="163843">
                                            <p:txEl>
                                              <p:charRg st="8" end="3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3843">
                                            <p:txEl>
                                              <p:charRg st="31" end="41"/>
                                            </p:txEl>
                                          </p:spTgt>
                                        </p:tgtEl>
                                        <p:attrNameLst>
                                          <p:attrName>style.visibility</p:attrName>
                                        </p:attrNameLst>
                                      </p:cBhvr>
                                      <p:to>
                                        <p:strVal val="visible"/>
                                      </p:to>
                                    </p:set>
                                    <p:animEffect transition="in" filter="blinds(horizontal)">
                                      <p:cBhvr>
                                        <p:cTn id="15" dur="500"/>
                                        <p:tgtEl>
                                          <p:spTgt spid="163843">
                                            <p:txEl>
                                              <p:charRg st="31" end="4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3843">
                                            <p:txEl>
                                              <p:charRg st="41" end="59"/>
                                            </p:txEl>
                                          </p:spTgt>
                                        </p:tgtEl>
                                        <p:attrNameLst>
                                          <p:attrName>style.visibility</p:attrName>
                                        </p:attrNameLst>
                                      </p:cBhvr>
                                      <p:to>
                                        <p:strVal val="visible"/>
                                      </p:to>
                                    </p:set>
                                    <p:animEffect transition="in" filter="blinds(horizontal)">
                                      <p:cBhvr>
                                        <p:cTn id="18" dur="500"/>
                                        <p:tgtEl>
                                          <p:spTgt spid="163843">
                                            <p:txEl>
                                              <p:charRg st="41" end="59"/>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3843">
                                            <p:txEl>
                                              <p:charRg st="59" end="110"/>
                                            </p:txEl>
                                          </p:spTgt>
                                        </p:tgtEl>
                                        <p:attrNameLst>
                                          <p:attrName>style.visibility</p:attrName>
                                        </p:attrNameLst>
                                      </p:cBhvr>
                                      <p:to>
                                        <p:strVal val="visible"/>
                                      </p:to>
                                    </p:set>
                                    <p:animEffect transition="in" filter="blinds(horizontal)">
                                      <p:cBhvr>
                                        <p:cTn id="21" dur="500"/>
                                        <p:tgtEl>
                                          <p:spTgt spid="163843">
                                            <p:txEl>
                                              <p:charRg st="59" end="1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3843">
                                            <p:txEl>
                                              <p:charRg st="111" end="136"/>
                                            </p:txEl>
                                          </p:spTgt>
                                        </p:tgtEl>
                                        <p:attrNameLst>
                                          <p:attrName>style.visibility</p:attrName>
                                        </p:attrNameLst>
                                      </p:cBhvr>
                                      <p:to>
                                        <p:strVal val="visible"/>
                                      </p:to>
                                    </p:set>
                                    <p:animEffect transition="in" filter="blinds(horizontal)">
                                      <p:cBhvr>
                                        <p:cTn id="26" dur="500"/>
                                        <p:tgtEl>
                                          <p:spTgt spid="163843">
                                            <p:txEl>
                                              <p:charRg st="111" end="136"/>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3843">
                                            <p:txEl>
                                              <p:charRg st="136" end="151"/>
                                            </p:txEl>
                                          </p:spTgt>
                                        </p:tgtEl>
                                        <p:attrNameLst>
                                          <p:attrName>style.visibility</p:attrName>
                                        </p:attrNameLst>
                                      </p:cBhvr>
                                      <p:to>
                                        <p:strVal val="visible"/>
                                      </p:to>
                                    </p:set>
                                    <p:animEffect transition="in" filter="blinds(horizontal)">
                                      <p:cBhvr>
                                        <p:cTn id="29" dur="500"/>
                                        <p:tgtEl>
                                          <p:spTgt spid="163843">
                                            <p:txEl>
                                              <p:charRg st="136" end="151"/>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63843">
                                            <p:txEl>
                                              <p:charRg st="151" end="188"/>
                                            </p:txEl>
                                          </p:spTgt>
                                        </p:tgtEl>
                                        <p:attrNameLst>
                                          <p:attrName>style.visibility</p:attrName>
                                        </p:attrNameLst>
                                      </p:cBhvr>
                                      <p:to>
                                        <p:strVal val="visible"/>
                                      </p:to>
                                    </p:set>
                                    <p:animEffect transition="in" filter="blinds(horizontal)">
                                      <p:cBhvr>
                                        <p:cTn id="32" dur="500"/>
                                        <p:tgtEl>
                                          <p:spTgt spid="163843">
                                            <p:txEl>
                                              <p:charRg st="151"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207875" name="Rectangle 3"/>
          <p:cNvSpPr>
            <a:spLocks noGrp="1"/>
          </p:cNvSpPr>
          <p:nvPr>
            <p:ph idx="1"/>
          </p:nvPr>
        </p:nvSpPr>
        <p:spPr>
          <a:xfrm>
            <a:off x="558800" y="990600"/>
            <a:ext cx="11379200" cy="4978400"/>
          </a:xfrm>
        </p:spPr>
        <p:txBody>
          <a:bodyPr vert="horz" wrap="square" lIns="91440" tIns="45720" rIns="91440" bIns="45720" anchor="t"/>
          <a:p>
            <a:pPr eaLnBrk="1" hangingPunct="1"/>
            <a:r>
              <a:rPr lang="zh-CN" altLang="en-US" dirty="0"/>
              <a:t>从已知语言构造文法</a:t>
            </a:r>
            <a:endParaRPr lang="zh-CN" altLang="en-US" dirty="0"/>
          </a:p>
        </p:txBody>
      </p:sp>
      <p:sp>
        <p:nvSpPr>
          <p:cNvPr id="207878" name="Rectangle 6"/>
          <p:cNvSpPr/>
          <p:nvPr/>
        </p:nvSpPr>
        <p:spPr>
          <a:xfrm>
            <a:off x="4940300" y="1052513"/>
            <a:ext cx="4213225" cy="579437"/>
          </a:xfrm>
          <a:prstGeom prst="rect">
            <a:avLst/>
          </a:prstGeom>
          <a:solidFill>
            <a:srgbClr val="99CCFF"/>
          </a:solidFill>
          <a:ln w="38100">
            <a:noFill/>
          </a:ln>
        </p:spPr>
        <p:txBody>
          <a:bodyPr lIns="0" rIns="0" anchor="t">
            <a:spAutoFit/>
          </a:bodyPr>
          <a:p>
            <a:pPr>
              <a:spcBef>
                <a:spcPct val="35000"/>
              </a:spcBef>
              <a:buClr>
                <a:schemeClr val="accent1"/>
              </a:buClr>
            </a:pPr>
            <a:r>
              <a:rPr lang="en-US" altLang="zh-CN" sz="3200" dirty="0">
                <a:latin typeface="华文新魏" panose="02010800040101010101" pitchFamily="2" charset="-122"/>
              </a:rPr>
              <a:t>L= { a</a:t>
            </a:r>
            <a:r>
              <a:rPr lang="en-US" altLang="zh-CN" sz="3200" baseline="30000" dirty="0">
                <a:latin typeface="华文新魏" panose="02010800040101010101" pitchFamily="2" charset="-122"/>
              </a:rPr>
              <a:t>2n</a:t>
            </a:r>
            <a:r>
              <a:rPr lang="en-US" altLang="zh-CN" sz="3200" dirty="0">
                <a:latin typeface="华文新魏" panose="02010800040101010101" pitchFamily="2" charset="-122"/>
              </a:rPr>
              <a:t> , b</a:t>
            </a:r>
            <a:r>
              <a:rPr lang="en-US" altLang="zh-CN" sz="3200" baseline="30000" dirty="0">
                <a:latin typeface="华文新魏" panose="02010800040101010101" pitchFamily="2" charset="-122"/>
              </a:rPr>
              <a:t>2n</a:t>
            </a:r>
            <a:r>
              <a:rPr lang="en-US" altLang="zh-CN" sz="3200" dirty="0">
                <a:latin typeface="华文新魏" panose="02010800040101010101" pitchFamily="2" charset="-122"/>
              </a:rPr>
              <a:t> | n</a:t>
            </a:r>
            <a:r>
              <a:rPr lang="en-US" altLang="zh-CN" sz="3200" dirty="0">
                <a:latin typeface="华文新魏" panose="02010800040101010101" pitchFamily="2" charset="-122"/>
                <a:sym typeface="Symbol" panose="05050102010706020507" pitchFamily="18" charset="2"/>
              </a:rPr>
              <a:t>≥1 </a:t>
            </a:r>
            <a:r>
              <a:rPr lang="en-US" altLang="zh-CN" sz="3200" dirty="0">
                <a:latin typeface="华文新魏" panose="02010800040101010101" pitchFamily="2" charset="-122"/>
              </a:rPr>
              <a:t>}</a:t>
            </a:r>
            <a:endParaRPr lang="en-US" altLang="zh-CN" sz="3200" dirty="0">
              <a:latin typeface="华文新魏" panose="02010800040101010101" pitchFamily="2" charset="-122"/>
            </a:endParaRPr>
          </a:p>
        </p:txBody>
      </p:sp>
      <p:sp>
        <p:nvSpPr>
          <p:cNvPr id="207879" name="Text Box 7"/>
          <p:cNvSpPr txBox="1"/>
          <p:nvPr/>
        </p:nvSpPr>
        <p:spPr>
          <a:xfrm>
            <a:off x="473075" y="1700213"/>
            <a:ext cx="4038600" cy="579437"/>
          </a:xfrm>
          <a:prstGeom prst="rect">
            <a:avLst/>
          </a:prstGeom>
          <a:noFill/>
          <a:ln w="9525">
            <a:noFill/>
          </a:ln>
        </p:spPr>
        <p:txBody>
          <a:bodyPr anchor="t">
            <a:spAutoFit/>
          </a:bodyPr>
          <a:p>
            <a:pPr>
              <a:spcBef>
                <a:spcPct val="50000"/>
              </a:spcBef>
              <a:buClrTx/>
            </a:pPr>
            <a:r>
              <a:rPr lang="zh-CN" altLang="en-US" sz="3200" b="0" dirty="0">
                <a:latin typeface="华文新魏" panose="02010800040101010101" pitchFamily="2" charset="-122"/>
              </a:rPr>
              <a:t>当</a:t>
            </a:r>
            <a:r>
              <a:rPr lang="en-US" altLang="zh-CN" sz="3200" b="0" dirty="0">
                <a:latin typeface="华文新魏" panose="02010800040101010101" pitchFamily="2" charset="-122"/>
              </a:rPr>
              <a:t>n＝1   L={aa, bb}</a:t>
            </a:r>
            <a:endParaRPr lang="zh-CN" altLang="en-US" sz="3200" b="0" dirty="0">
              <a:latin typeface="华文新魏" panose="02010800040101010101" pitchFamily="2" charset="-122"/>
            </a:endParaRPr>
          </a:p>
        </p:txBody>
      </p:sp>
      <p:sp>
        <p:nvSpPr>
          <p:cNvPr id="207880" name="Text Box 8"/>
          <p:cNvSpPr txBox="1"/>
          <p:nvPr/>
        </p:nvSpPr>
        <p:spPr>
          <a:xfrm>
            <a:off x="476250" y="3500438"/>
            <a:ext cx="2286000" cy="579437"/>
          </a:xfrm>
          <a:prstGeom prst="rect">
            <a:avLst/>
          </a:prstGeom>
          <a:noFill/>
          <a:ln w="9525">
            <a:noFill/>
          </a:ln>
        </p:spPr>
        <p:txBody>
          <a:bodyPr anchor="t">
            <a:spAutoFit/>
          </a:bodyPr>
          <a:p>
            <a:pPr>
              <a:spcBef>
                <a:spcPct val="50000"/>
              </a:spcBef>
              <a:buClrTx/>
            </a:pPr>
            <a:r>
              <a:rPr lang="en-US" altLang="zh-CN" sz="3200" dirty="0">
                <a:latin typeface="Times New Roman" panose="02020603050405020304" charset="0"/>
                <a:ea typeface="宋体" panose="02010600030101010101" pitchFamily="2" charset="-122"/>
              </a:rPr>
              <a:t>… …</a:t>
            </a:r>
            <a:endParaRPr lang="zh-CN" altLang="en-US" sz="3200" dirty="0">
              <a:latin typeface="Times New Roman" panose="02020603050405020304" charset="0"/>
              <a:ea typeface="宋体" panose="02010600030101010101" pitchFamily="2" charset="-122"/>
            </a:endParaRPr>
          </a:p>
        </p:txBody>
      </p:sp>
      <p:sp>
        <p:nvSpPr>
          <p:cNvPr id="207881" name="Text Box 9"/>
          <p:cNvSpPr txBox="1"/>
          <p:nvPr/>
        </p:nvSpPr>
        <p:spPr>
          <a:xfrm>
            <a:off x="547688" y="4011613"/>
            <a:ext cx="8640762" cy="641350"/>
          </a:xfrm>
          <a:prstGeom prst="rect">
            <a:avLst/>
          </a:prstGeom>
          <a:noFill/>
          <a:ln w="9525">
            <a:noFill/>
          </a:ln>
        </p:spPr>
        <p:txBody>
          <a:bodyPr anchor="t">
            <a:spAutoFit/>
          </a:bodyPr>
          <a:p>
            <a:pPr>
              <a:spcBef>
                <a:spcPct val="50000"/>
              </a:spcBef>
              <a:buClrTx/>
            </a:pPr>
            <a:r>
              <a:rPr lang="en-US" altLang="zh-CN" sz="3200" b="0" dirty="0">
                <a:latin typeface="华文新魏" panose="02010800040101010101" pitchFamily="2" charset="-122"/>
              </a:rPr>
              <a:t>L={aa, bb, aaaa, bbbb, aaaaaa, bbbbbb, </a:t>
            </a:r>
            <a:r>
              <a:rPr lang="en-US" altLang="zh-CN" sz="3600" dirty="0">
                <a:latin typeface="Times New Roman" panose="02020603050405020304" charset="0"/>
                <a:ea typeface="Tahoma" panose="020B0604030504040204" charset="0"/>
              </a:rPr>
              <a:t>…</a:t>
            </a:r>
            <a:r>
              <a:rPr lang="en-US" altLang="zh-CN" sz="3600" dirty="0">
                <a:latin typeface="华文新魏" panose="02010800040101010101" pitchFamily="2" charset="-122"/>
              </a:rPr>
              <a:t> </a:t>
            </a:r>
            <a:r>
              <a:rPr lang="en-US" altLang="zh-CN" sz="3600" dirty="0">
                <a:latin typeface="Times New Roman" panose="02020603050405020304" charset="0"/>
                <a:ea typeface="Tahoma" panose="020B0604030504040204" charset="0"/>
              </a:rPr>
              <a:t>…</a:t>
            </a:r>
            <a:r>
              <a:rPr lang="en-US" altLang="zh-CN" sz="3200" b="0" dirty="0">
                <a:latin typeface="华文新魏" panose="02010800040101010101" pitchFamily="2" charset="-122"/>
              </a:rPr>
              <a:t>} </a:t>
            </a:r>
            <a:endParaRPr lang="zh-CN" altLang="en-US" sz="3200" b="0" dirty="0">
              <a:latin typeface="华文新魏" panose="02010800040101010101" pitchFamily="2" charset="-122"/>
            </a:endParaRPr>
          </a:p>
        </p:txBody>
      </p:sp>
      <p:sp>
        <p:nvSpPr>
          <p:cNvPr id="207882" name="Text Box 10"/>
          <p:cNvSpPr txBox="1"/>
          <p:nvPr/>
        </p:nvSpPr>
        <p:spPr>
          <a:xfrm>
            <a:off x="473075" y="2349500"/>
            <a:ext cx="4876800" cy="579438"/>
          </a:xfrm>
          <a:prstGeom prst="rect">
            <a:avLst/>
          </a:prstGeom>
          <a:noFill/>
          <a:ln w="9525">
            <a:noFill/>
          </a:ln>
        </p:spPr>
        <p:txBody>
          <a:bodyPr anchor="t">
            <a:spAutoFit/>
          </a:bodyPr>
          <a:p>
            <a:pPr>
              <a:spcBef>
                <a:spcPct val="50000"/>
              </a:spcBef>
              <a:buClrTx/>
            </a:pPr>
            <a:r>
              <a:rPr lang="zh-CN" altLang="en-US" sz="3200" b="0" dirty="0">
                <a:latin typeface="华文新魏" panose="02010800040101010101" pitchFamily="2" charset="-122"/>
              </a:rPr>
              <a:t>当</a:t>
            </a:r>
            <a:r>
              <a:rPr lang="en-US" altLang="zh-CN" sz="3200" b="0" dirty="0">
                <a:latin typeface="华文新魏" panose="02010800040101010101" pitchFamily="2" charset="-122"/>
              </a:rPr>
              <a:t>n＝2   L={aaaa, bbbb}</a:t>
            </a:r>
            <a:endParaRPr lang="zh-CN" altLang="en-US" sz="3200" b="0" dirty="0">
              <a:latin typeface="华文新魏" panose="02010800040101010101" pitchFamily="2" charset="-122"/>
            </a:endParaRPr>
          </a:p>
        </p:txBody>
      </p:sp>
      <p:sp>
        <p:nvSpPr>
          <p:cNvPr id="207883" name="Text Box 11"/>
          <p:cNvSpPr txBox="1"/>
          <p:nvPr/>
        </p:nvSpPr>
        <p:spPr>
          <a:xfrm>
            <a:off x="476250" y="2994025"/>
            <a:ext cx="5867400" cy="579438"/>
          </a:xfrm>
          <a:prstGeom prst="rect">
            <a:avLst/>
          </a:prstGeom>
          <a:noFill/>
          <a:ln w="9525">
            <a:noFill/>
          </a:ln>
        </p:spPr>
        <p:txBody>
          <a:bodyPr anchor="t">
            <a:spAutoFit/>
          </a:bodyPr>
          <a:p>
            <a:pPr>
              <a:spcBef>
                <a:spcPct val="50000"/>
              </a:spcBef>
              <a:buClrTx/>
            </a:pPr>
            <a:r>
              <a:rPr lang="zh-CN" altLang="en-US" sz="3200" b="0" dirty="0">
                <a:latin typeface="华文新魏" panose="02010800040101010101" pitchFamily="2" charset="-122"/>
              </a:rPr>
              <a:t>当</a:t>
            </a:r>
            <a:r>
              <a:rPr lang="en-US" altLang="zh-CN" sz="3200" b="0" dirty="0">
                <a:latin typeface="华文新魏" panose="02010800040101010101" pitchFamily="2" charset="-122"/>
              </a:rPr>
              <a:t>n＝3  L={aaaaaa, bbbbbb}</a:t>
            </a:r>
            <a:endParaRPr lang="zh-CN" altLang="en-US" sz="3200" b="0" dirty="0">
              <a:latin typeface="华文新魏" panose="02010800040101010101" pitchFamily="2" charset="-122"/>
            </a:endParaRPr>
          </a:p>
        </p:txBody>
      </p:sp>
      <p:sp>
        <p:nvSpPr>
          <p:cNvPr id="207884" name="Text Box 12"/>
          <p:cNvSpPr txBox="1"/>
          <p:nvPr/>
        </p:nvSpPr>
        <p:spPr>
          <a:xfrm>
            <a:off x="476250" y="4949825"/>
            <a:ext cx="11222990" cy="607695"/>
          </a:xfrm>
          <a:prstGeom prst="rect">
            <a:avLst/>
          </a:prstGeom>
          <a:noFill/>
          <a:ln w="9525">
            <a:noFill/>
          </a:ln>
        </p:spPr>
        <p:txBody>
          <a:bodyPr wrap="square" anchor="t">
            <a:spAutoFit/>
          </a:bodyPr>
          <a:p>
            <a:pPr>
              <a:lnSpc>
                <a:spcPct val="105000"/>
              </a:lnSpc>
              <a:spcBef>
                <a:spcPct val="50000"/>
              </a:spcBef>
              <a:buClrTx/>
            </a:pPr>
            <a:r>
              <a:rPr lang="zh-CN" altLang="en-US" sz="3200" b="0" dirty="0">
                <a:latin typeface="黑体" panose="02010609060101010101" charset="-122"/>
                <a:ea typeface="黑体" panose="02010609060101010101" charset="-122"/>
                <a:cs typeface="黑体" panose="02010609060101010101" charset="-122"/>
              </a:rPr>
              <a:t>即语言</a:t>
            </a:r>
            <a:r>
              <a:rPr lang="en-US" altLang="zh-CN" sz="3200" b="0" dirty="0">
                <a:latin typeface="黑体" panose="02010609060101010101" charset="-122"/>
                <a:ea typeface="黑体" panose="02010609060101010101" charset="-122"/>
                <a:cs typeface="黑体" panose="02010609060101010101" charset="-122"/>
              </a:rPr>
              <a:t>L</a:t>
            </a:r>
            <a:r>
              <a:rPr lang="zh-CN" altLang="en-US" sz="3200" b="0" dirty="0">
                <a:latin typeface="黑体" panose="02010609060101010101" charset="-122"/>
                <a:ea typeface="黑体" panose="02010609060101010101" charset="-122"/>
                <a:cs typeface="黑体" panose="02010609060101010101" charset="-122"/>
              </a:rPr>
              <a:t>是由</a:t>
            </a:r>
            <a:r>
              <a:rPr lang="zh-CN" altLang="en-US" sz="3200" b="0" dirty="0">
                <a:solidFill>
                  <a:srgbClr val="0000FF"/>
                </a:solidFill>
                <a:latin typeface="黑体" panose="02010609060101010101" charset="-122"/>
                <a:ea typeface="黑体" panose="02010609060101010101" charset="-122"/>
                <a:cs typeface="黑体" panose="02010609060101010101" charset="-122"/>
              </a:rPr>
              <a:t>偶数个</a:t>
            </a:r>
            <a:r>
              <a:rPr lang="en-US" altLang="zh-CN" sz="3200" b="0" dirty="0">
                <a:solidFill>
                  <a:srgbClr val="0000FF"/>
                </a:solidFill>
                <a:latin typeface="黑体" panose="02010609060101010101" charset="-122"/>
                <a:ea typeface="黑体" panose="02010609060101010101" charset="-122"/>
                <a:cs typeface="黑体" panose="02010609060101010101" charset="-122"/>
              </a:rPr>
              <a:t>a</a:t>
            </a:r>
            <a:r>
              <a:rPr lang="zh-CN" altLang="en-US" sz="3200" b="0" dirty="0">
                <a:latin typeface="黑体" panose="02010609060101010101" charset="-122"/>
                <a:ea typeface="黑体" panose="02010609060101010101" charset="-122"/>
                <a:cs typeface="黑体" panose="02010609060101010101" charset="-122"/>
              </a:rPr>
              <a:t>或者</a:t>
            </a:r>
            <a:r>
              <a:rPr lang="zh-CN" altLang="en-US" sz="3200" b="0" dirty="0">
                <a:solidFill>
                  <a:srgbClr val="0000FF"/>
                </a:solidFill>
                <a:latin typeface="黑体" panose="02010609060101010101" charset="-122"/>
                <a:ea typeface="黑体" panose="02010609060101010101" charset="-122"/>
                <a:cs typeface="黑体" panose="02010609060101010101" charset="-122"/>
              </a:rPr>
              <a:t>偶数个</a:t>
            </a:r>
            <a:r>
              <a:rPr lang="en-US" altLang="zh-CN" sz="3200" b="0" dirty="0">
                <a:solidFill>
                  <a:srgbClr val="0000FF"/>
                </a:solidFill>
                <a:latin typeface="黑体" panose="02010609060101010101" charset="-122"/>
                <a:ea typeface="黑体" panose="02010609060101010101" charset="-122"/>
                <a:cs typeface="黑体" panose="02010609060101010101" charset="-122"/>
              </a:rPr>
              <a:t>b</a:t>
            </a:r>
            <a:r>
              <a:rPr lang="zh-CN" altLang="en-US" sz="3200" b="0" dirty="0">
                <a:latin typeface="黑体" panose="02010609060101010101" charset="-122"/>
                <a:ea typeface="黑体" panose="02010609060101010101" charset="-122"/>
                <a:cs typeface="黑体" panose="02010609060101010101" charset="-122"/>
              </a:rPr>
              <a:t>这样的符号串组成的集合。 </a:t>
            </a:r>
            <a:endParaRPr lang="zh-CN" altLang="en-US" sz="3200" b="0" dirty="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7875">
                                            <p:txEl>
                                              <p:charRg st="0" end="10"/>
                                            </p:txEl>
                                          </p:spTgt>
                                        </p:tgtEl>
                                        <p:attrNameLst>
                                          <p:attrName>style.visibility</p:attrName>
                                        </p:attrNameLst>
                                      </p:cBhvr>
                                      <p:to>
                                        <p:strVal val="visible"/>
                                      </p:to>
                                    </p:set>
                                    <p:animEffect transition="in" filter="blinds(horizontal)">
                                      <p:cBhvr>
                                        <p:cTn id="7" dur="500"/>
                                        <p:tgtEl>
                                          <p:spTgt spid="207875">
                                            <p:txEl>
                                              <p:charRg st="0" end="1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7878"/>
                                        </p:tgtEl>
                                        <p:attrNameLst>
                                          <p:attrName>style.visibility</p:attrName>
                                        </p:attrNameLst>
                                      </p:cBhvr>
                                      <p:to>
                                        <p:strVal val="visible"/>
                                      </p:to>
                                    </p:set>
                                    <p:animEffect transition="in" filter="blinds(horizontal)">
                                      <p:cBhvr>
                                        <p:cTn id="10" dur="500"/>
                                        <p:tgtEl>
                                          <p:spTgt spid="20787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07879"/>
                                        </p:tgtEl>
                                        <p:attrNameLst>
                                          <p:attrName>style.visibility</p:attrName>
                                        </p:attrNameLst>
                                      </p:cBhvr>
                                      <p:to>
                                        <p:strVal val="visible"/>
                                      </p:to>
                                    </p:set>
                                    <p:animEffect transition="in" filter="wipe(up)">
                                      <p:cBhvr>
                                        <p:cTn id="15" dur="500"/>
                                        <p:tgtEl>
                                          <p:spTgt spid="20787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07882"/>
                                        </p:tgtEl>
                                        <p:attrNameLst>
                                          <p:attrName>style.visibility</p:attrName>
                                        </p:attrNameLst>
                                      </p:cBhvr>
                                      <p:to>
                                        <p:strVal val="visible"/>
                                      </p:to>
                                    </p:set>
                                    <p:animEffect transition="in" filter="wipe(up)">
                                      <p:cBhvr>
                                        <p:cTn id="20" dur="500"/>
                                        <p:tgtEl>
                                          <p:spTgt spid="20788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07883"/>
                                        </p:tgtEl>
                                        <p:attrNameLst>
                                          <p:attrName>style.visibility</p:attrName>
                                        </p:attrNameLst>
                                      </p:cBhvr>
                                      <p:to>
                                        <p:strVal val="visible"/>
                                      </p:to>
                                    </p:set>
                                    <p:animEffect transition="in" filter="wipe(up)">
                                      <p:cBhvr>
                                        <p:cTn id="25" dur="500"/>
                                        <p:tgtEl>
                                          <p:spTgt spid="207883"/>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07880"/>
                                        </p:tgtEl>
                                        <p:attrNameLst>
                                          <p:attrName>style.visibility</p:attrName>
                                        </p:attrNameLst>
                                      </p:cBhvr>
                                      <p:to>
                                        <p:strVal val="visible"/>
                                      </p:to>
                                    </p:set>
                                    <p:animEffect transition="in" filter="wipe(up)">
                                      <p:cBhvr>
                                        <p:cTn id="29" dur="500"/>
                                        <p:tgtEl>
                                          <p:spTgt spid="207880"/>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207881"/>
                                        </p:tgtEl>
                                        <p:attrNameLst>
                                          <p:attrName>style.visibility</p:attrName>
                                        </p:attrNameLst>
                                      </p:cBhvr>
                                      <p:to>
                                        <p:strVal val="visible"/>
                                      </p:to>
                                    </p:set>
                                    <p:animEffect transition="in" filter="wipe(up)">
                                      <p:cBhvr>
                                        <p:cTn id="33" dur="500"/>
                                        <p:tgtEl>
                                          <p:spTgt spid="20788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07884"/>
                                        </p:tgtEl>
                                        <p:attrNameLst>
                                          <p:attrName>style.visibility</p:attrName>
                                        </p:attrNameLst>
                                      </p:cBhvr>
                                      <p:to>
                                        <p:strVal val="visible"/>
                                      </p:to>
                                    </p:set>
                                    <p:animEffect transition="in" filter="wipe(up)">
                                      <p:cBhvr>
                                        <p:cTn id="38" dur="500"/>
                                        <p:tgtEl>
                                          <p:spTgt spid="207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P spid="207878" grpId="0" bldLvl="0" animBg="1"/>
      <p:bldP spid="207879" grpId="0"/>
      <p:bldP spid="207880" grpId="0"/>
      <p:bldP spid="207881" grpId="0"/>
      <p:bldP spid="207882" grpId="0"/>
      <p:bldP spid="207883" grpId="0"/>
      <p:bldP spid="20788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47107" name="Rectangle 3"/>
          <p:cNvSpPr>
            <a:spLocks noGrp="1"/>
          </p:cNvSpPr>
          <p:nvPr>
            <p:ph idx="1"/>
          </p:nvPr>
        </p:nvSpPr>
        <p:spPr>
          <a:xfrm>
            <a:off x="406400" y="914400"/>
            <a:ext cx="11379200" cy="4978400"/>
          </a:xfrm>
        </p:spPr>
        <p:txBody>
          <a:bodyPr vert="horz" wrap="square" lIns="91440" tIns="45720" rIns="91440" bIns="45720" anchor="t"/>
          <a:p>
            <a:pPr eaLnBrk="1" hangingPunct="1"/>
            <a:r>
              <a:rPr lang="zh-CN" altLang="en-US" dirty="0"/>
              <a:t>从已知语言构造文法</a:t>
            </a:r>
            <a:endParaRPr lang="zh-CN" altLang="en-US" dirty="0"/>
          </a:p>
        </p:txBody>
      </p:sp>
      <p:sp>
        <p:nvSpPr>
          <p:cNvPr id="208900" name="Rectangle 4"/>
          <p:cNvSpPr/>
          <p:nvPr/>
        </p:nvSpPr>
        <p:spPr>
          <a:xfrm>
            <a:off x="4787900" y="976313"/>
            <a:ext cx="4213225" cy="579437"/>
          </a:xfrm>
          <a:prstGeom prst="rect">
            <a:avLst/>
          </a:prstGeom>
          <a:solidFill>
            <a:srgbClr val="99CCFF"/>
          </a:solidFill>
          <a:ln w="38100">
            <a:noFill/>
          </a:ln>
        </p:spPr>
        <p:txBody>
          <a:bodyPr lIns="0" rIns="0" anchor="t">
            <a:spAutoFit/>
          </a:bodyPr>
          <a:p>
            <a:pPr>
              <a:spcBef>
                <a:spcPct val="35000"/>
              </a:spcBef>
              <a:buClr>
                <a:schemeClr val="accent1"/>
              </a:buClr>
            </a:pPr>
            <a:r>
              <a:rPr lang="en-US" altLang="zh-CN" sz="3200" dirty="0">
                <a:latin typeface="华文新魏" panose="02010800040101010101" pitchFamily="2" charset="-122"/>
              </a:rPr>
              <a:t>L= { a</a:t>
            </a:r>
            <a:r>
              <a:rPr lang="en-US" altLang="zh-CN" sz="3200" baseline="30000" dirty="0">
                <a:latin typeface="华文新魏" panose="02010800040101010101" pitchFamily="2" charset="-122"/>
              </a:rPr>
              <a:t>2n</a:t>
            </a:r>
            <a:r>
              <a:rPr lang="en-US" altLang="zh-CN" sz="3200" dirty="0">
                <a:latin typeface="华文新魏" panose="02010800040101010101" pitchFamily="2" charset="-122"/>
              </a:rPr>
              <a:t> , b</a:t>
            </a:r>
            <a:r>
              <a:rPr lang="en-US" altLang="zh-CN" sz="3200" baseline="30000" dirty="0">
                <a:latin typeface="华文新魏" panose="02010800040101010101" pitchFamily="2" charset="-122"/>
              </a:rPr>
              <a:t>2n</a:t>
            </a:r>
            <a:r>
              <a:rPr lang="en-US" altLang="zh-CN" sz="3200" dirty="0">
                <a:latin typeface="华文新魏" panose="02010800040101010101" pitchFamily="2" charset="-122"/>
              </a:rPr>
              <a:t> | n</a:t>
            </a:r>
            <a:r>
              <a:rPr lang="en-US" altLang="zh-CN" sz="3200" dirty="0">
                <a:latin typeface="华文新魏" panose="02010800040101010101" pitchFamily="2" charset="-122"/>
                <a:sym typeface="Symbol" panose="05050102010706020507" pitchFamily="18" charset="2"/>
              </a:rPr>
              <a:t>≥1 </a:t>
            </a:r>
            <a:r>
              <a:rPr lang="en-US" altLang="zh-CN" sz="3200" dirty="0">
                <a:latin typeface="华文新魏" panose="02010800040101010101" pitchFamily="2" charset="-122"/>
              </a:rPr>
              <a:t>}</a:t>
            </a:r>
            <a:endParaRPr lang="en-US" altLang="zh-CN" sz="3200" dirty="0">
              <a:latin typeface="华文新魏" panose="02010800040101010101" pitchFamily="2" charset="-122"/>
            </a:endParaRPr>
          </a:p>
        </p:txBody>
      </p:sp>
      <p:sp>
        <p:nvSpPr>
          <p:cNvPr id="208901" name="Text Box 5"/>
          <p:cNvSpPr txBox="1"/>
          <p:nvPr/>
        </p:nvSpPr>
        <p:spPr>
          <a:xfrm>
            <a:off x="458788" y="1643063"/>
            <a:ext cx="6705600" cy="583565"/>
          </a:xfrm>
          <a:prstGeom prst="rect">
            <a:avLst/>
          </a:prstGeom>
          <a:noFill/>
          <a:ln w="9525">
            <a:noFill/>
          </a:ln>
        </p:spPr>
        <p:txBody>
          <a:bodyPr anchor="t">
            <a:spAutoFit/>
          </a:bodyPr>
          <a:p>
            <a:pPr>
              <a:spcBef>
                <a:spcPct val="50000"/>
              </a:spcBef>
              <a:buClrTx/>
            </a:pPr>
            <a:r>
              <a:rPr lang="zh-CN" altLang="en-US" sz="3200" b="0" dirty="0">
                <a:latin typeface="黑体" panose="02010609060101010101" charset="-122"/>
                <a:ea typeface="黑体" panose="02010609060101010101" charset="-122"/>
                <a:cs typeface="黑体" panose="02010609060101010101" charset="-122"/>
              </a:rPr>
              <a:t>因此，定义语言</a:t>
            </a:r>
            <a:r>
              <a:rPr lang="en-US" altLang="zh-CN" sz="3200" b="0" dirty="0">
                <a:latin typeface="黑体" panose="02010609060101010101" charset="-122"/>
                <a:ea typeface="黑体" panose="02010609060101010101" charset="-122"/>
                <a:cs typeface="黑体" panose="02010609060101010101" charset="-122"/>
              </a:rPr>
              <a:t>L</a:t>
            </a:r>
            <a:r>
              <a:rPr lang="zh-CN" altLang="en-US" sz="3200" b="0" dirty="0">
                <a:latin typeface="黑体" panose="02010609060101010101" charset="-122"/>
                <a:ea typeface="黑体" panose="02010609060101010101" charset="-122"/>
                <a:cs typeface="黑体" panose="02010609060101010101" charset="-122"/>
              </a:rPr>
              <a:t>的文法为：</a:t>
            </a:r>
            <a:endParaRPr lang="zh-CN" altLang="en-US" sz="3200" b="0" dirty="0">
              <a:latin typeface="黑体" panose="02010609060101010101" charset="-122"/>
              <a:ea typeface="黑体" panose="02010609060101010101" charset="-122"/>
              <a:cs typeface="黑体" panose="02010609060101010101" charset="-122"/>
            </a:endParaRPr>
          </a:p>
        </p:txBody>
      </p:sp>
      <p:sp>
        <p:nvSpPr>
          <p:cNvPr id="208902" name="Text Box 6"/>
          <p:cNvSpPr txBox="1"/>
          <p:nvPr/>
        </p:nvSpPr>
        <p:spPr>
          <a:xfrm>
            <a:off x="1082675" y="2273300"/>
            <a:ext cx="5360988" cy="583565"/>
          </a:xfrm>
          <a:prstGeom prst="rect">
            <a:avLst/>
          </a:prstGeom>
          <a:noFill/>
          <a:ln w="9525">
            <a:noFill/>
          </a:ln>
        </p:spPr>
        <p:txBody>
          <a:bodyPr anchor="t">
            <a:spAutoFit/>
          </a:bodyPr>
          <a:p>
            <a:pPr>
              <a:spcBef>
                <a:spcPct val="20000"/>
              </a:spcBef>
              <a:buClr>
                <a:schemeClr val="folHlink"/>
              </a:buClr>
              <a:buSzPct val="60000"/>
            </a:pPr>
            <a:r>
              <a:rPr lang="en-US" altLang="zh-CN" sz="3200" b="0" dirty="0">
                <a:latin typeface="华文新魏" panose="02010800040101010101" pitchFamily="2" charset="-122"/>
              </a:rPr>
              <a:t>   </a:t>
            </a:r>
            <a:r>
              <a:rPr lang="en-US" altLang="zh-CN" sz="3200" b="0" dirty="0">
                <a:latin typeface="Times New Roman" panose="02020603050405020304" charset="0"/>
              </a:rPr>
              <a:t>G</a:t>
            </a:r>
            <a:r>
              <a:rPr lang="en-US" altLang="zh-CN" sz="3200" b="0" dirty="0">
                <a:latin typeface="华文新魏" panose="02010800040101010101" pitchFamily="2" charset="-122"/>
              </a:rPr>
              <a:t>=(V</a:t>
            </a:r>
            <a:r>
              <a:rPr lang="en-US" altLang="zh-CN" sz="3200" b="0" baseline="-25000" dirty="0">
                <a:latin typeface="华文新魏" panose="02010800040101010101" pitchFamily="2" charset="-122"/>
              </a:rPr>
              <a:t>T</a:t>
            </a:r>
            <a:r>
              <a:rPr lang="en-US" altLang="zh-CN" sz="3200" b="0" dirty="0">
                <a:latin typeface="华文新魏" panose="02010800040101010101" pitchFamily="2" charset="-122"/>
              </a:rPr>
              <a:t>，V</a:t>
            </a:r>
            <a:r>
              <a:rPr lang="en-US" altLang="zh-CN" sz="3200" b="0" baseline="-25000" dirty="0">
                <a:latin typeface="华文新魏" panose="02010800040101010101" pitchFamily="2" charset="-122"/>
              </a:rPr>
              <a:t>N</a:t>
            </a:r>
            <a:r>
              <a:rPr lang="en-US" altLang="zh-CN" sz="3200" b="0" dirty="0">
                <a:latin typeface="华文新魏" panose="02010800040101010101" pitchFamily="2" charset="-122"/>
              </a:rPr>
              <a:t>，S，P )</a:t>
            </a:r>
            <a:endParaRPr lang="en-US" altLang="zh-CN" sz="3200" b="0" dirty="0">
              <a:latin typeface="华文新魏" panose="02010800040101010101" pitchFamily="2" charset="-122"/>
            </a:endParaRPr>
          </a:p>
        </p:txBody>
      </p:sp>
      <p:sp>
        <p:nvSpPr>
          <p:cNvPr id="208903" name="Text Box 7"/>
          <p:cNvSpPr txBox="1"/>
          <p:nvPr/>
        </p:nvSpPr>
        <p:spPr>
          <a:xfrm>
            <a:off x="468313" y="2917825"/>
            <a:ext cx="1760537" cy="583565"/>
          </a:xfrm>
          <a:prstGeom prst="rect">
            <a:avLst/>
          </a:prstGeom>
          <a:noFill/>
          <a:ln w="9525">
            <a:noFill/>
          </a:ln>
        </p:spPr>
        <p:txBody>
          <a:bodyPr anchor="t">
            <a:spAutoFit/>
          </a:bodyPr>
          <a:p>
            <a:pPr>
              <a:spcBef>
                <a:spcPct val="50000"/>
              </a:spcBef>
              <a:buClrTx/>
            </a:pPr>
            <a:r>
              <a:rPr lang="zh-CN" altLang="en-US" sz="3200" b="0" dirty="0">
                <a:latin typeface="黑体" panose="02010609060101010101" charset="-122"/>
                <a:ea typeface="黑体" panose="02010609060101010101" charset="-122"/>
                <a:cs typeface="黑体" panose="02010609060101010101" charset="-122"/>
              </a:rPr>
              <a:t>其中： </a:t>
            </a:r>
            <a:endParaRPr lang="zh-CN" altLang="en-US" sz="3200" b="0" dirty="0">
              <a:latin typeface="黑体" panose="02010609060101010101" charset="-122"/>
              <a:ea typeface="黑体" panose="02010609060101010101" charset="-122"/>
              <a:cs typeface="黑体" panose="02010609060101010101" charset="-122"/>
            </a:endParaRPr>
          </a:p>
        </p:txBody>
      </p:sp>
      <p:sp>
        <p:nvSpPr>
          <p:cNvPr id="208915" name="Text Box 19"/>
          <p:cNvSpPr txBox="1"/>
          <p:nvPr/>
        </p:nvSpPr>
        <p:spPr>
          <a:xfrm>
            <a:off x="7085330" y="4866005"/>
            <a:ext cx="4298315" cy="1076325"/>
          </a:xfrm>
          <a:prstGeom prst="rect">
            <a:avLst/>
          </a:prstGeom>
          <a:solidFill>
            <a:srgbClr val="CC99FF"/>
          </a:solidFill>
          <a:ln w="38100">
            <a:noFill/>
          </a:ln>
        </p:spPr>
        <p:txBody>
          <a:bodyPr wrap="square" anchor="t">
            <a:spAutoFit/>
          </a:bodyPr>
          <a:p>
            <a:r>
              <a:rPr lang="zh-CN" altLang="en-US" sz="3200" dirty="0">
                <a:solidFill>
                  <a:srgbClr val="FF0000"/>
                </a:solidFill>
                <a:latin typeface="黑体" panose="02010609060101010101" charset="-122"/>
                <a:ea typeface="黑体" panose="02010609060101010101" charset="-122"/>
              </a:rPr>
              <a:t>问题：</a:t>
            </a:r>
            <a:r>
              <a:rPr lang="zh-CN" altLang="en-US" sz="3200" dirty="0">
                <a:solidFill>
                  <a:schemeClr val="tx2"/>
                </a:solidFill>
                <a:latin typeface="黑体" panose="02010609060101010101" charset="-122"/>
                <a:ea typeface="黑体" panose="02010609060101010101" charset="-122"/>
              </a:rPr>
              <a:t>描述该语言的文法是否唯一呢？</a:t>
            </a:r>
            <a:endParaRPr lang="zh-CN" altLang="en-US" sz="3200" dirty="0">
              <a:solidFill>
                <a:schemeClr val="tx2"/>
              </a:solidFill>
              <a:latin typeface="黑体" panose="02010609060101010101" charset="-122"/>
              <a:ea typeface="黑体" panose="02010609060101010101" charset="-122"/>
            </a:endParaRPr>
          </a:p>
        </p:txBody>
      </p:sp>
      <p:sp>
        <p:nvSpPr>
          <p:cNvPr id="209926" name="Text Box 6"/>
          <p:cNvSpPr txBox="1"/>
          <p:nvPr/>
        </p:nvSpPr>
        <p:spPr>
          <a:xfrm>
            <a:off x="2057400" y="4184650"/>
            <a:ext cx="3722688" cy="645160"/>
          </a:xfrm>
          <a:prstGeom prst="rect">
            <a:avLst/>
          </a:prstGeom>
          <a:noFill/>
          <a:ln w="9525">
            <a:noFill/>
          </a:ln>
        </p:spPr>
        <p:txBody>
          <a:bodyPr anchor="t">
            <a:spAutoFit/>
          </a:bodyPr>
          <a:p>
            <a:pPr>
              <a:buClrTx/>
            </a:pPr>
            <a:r>
              <a:rPr lang="en-US" altLang="zh-CN" sz="3600" b="0" dirty="0">
                <a:latin typeface="华文新魏" panose="02010800040101010101" pitchFamily="2" charset="-122"/>
              </a:rPr>
              <a:t>G :  S→B | D</a:t>
            </a:r>
            <a:endParaRPr lang="zh-CN" altLang="en-US" sz="3600" b="0" dirty="0">
              <a:latin typeface="华文新魏" panose="02010800040101010101" pitchFamily="2" charset="-122"/>
            </a:endParaRPr>
          </a:p>
        </p:txBody>
      </p:sp>
      <p:sp>
        <p:nvSpPr>
          <p:cNvPr id="209927" name="Text Box 7"/>
          <p:cNvSpPr txBox="1"/>
          <p:nvPr/>
        </p:nvSpPr>
        <p:spPr>
          <a:xfrm>
            <a:off x="2776538" y="4908550"/>
            <a:ext cx="2895600" cy="641350"/>
          </a:xfrm>
          <a:prstGeom prst="rect">
            <a:avLst/>
          </a:prstGeom>
          <a:noFill/>
          <a:ln w="9525">
            <a:noFill/>
          </a:ln>
        </p:spPr>
        <p:txBody>
          <a:bodyPr anchor="t">
            <a:spAutoFit/>
          </a:bodyPr>
          <a:p>
            <a:pPr>
              <a:buClrTx/>
            </a:pPr>
            <a:r>
              <a:rPr lang="en-US" altLang="zh-CN" sz="3600" b="0" dirty="0">
                <a:latin typeface="华文新魏" panose="02010800040101010101" pitchFamily="2" charset="-122"/>
              </a:rPr>
              <a:t>B→aa | aBa</a:t>
            </a:r>
            <a:endParaRPr lang="zh-CN" altLang="en-US" sz="3600" b="0" dirty="0">
              <a:latin typeface="华文新魏" panose="02010800040101010101" pitchFamily="2" charset="-122"/>
            </a:endParaRPr>
          </a:p>
        </p:txBody>
      </p:sp>
      <p:sp>
        <p:nvSpPr>
          <p:cNvPr id="209928" name="Rectangle 8"/>
          <p:cNvSpPr/>
          <p:nvPr/>
        </p:nvSpPr>
        <p:spPr>
          <a:xfrm>
            <a:off x="2776538" y="5632450"/>
            <a:ext cx="4033837" cy="641350"/>
          </a:xfrm>
          <a:prstGeom prst="rect">
            <a:avLst/>
          </a:prstGeom>
          <a:noFill/>
          <a:ln w="9525">
            <a:noFill/>
          </a:ln>
        </p:spPr>
        <p:txBody>
          <a:bodyPr anchor="t">
            <a:spAutoFit/>
          </a:bodyPr>
          <a:p>
            <a:pPr>
              <a:buClrTx/>
            </a:pPr>
            <a:r>
              <a:rPr lang="en-US" altLang="zh-CN" sz="3600" b="0" dirty="0">
                <a:latin typeface="华文新魏" panose="02010800040101010101" pitchFamily="2" charset="-122"/>
              </a:rPr>
              <a:t>D→bb | bDb</a:t>
            </a:r>
            <a:endParaRPr lang="zh-CN" altLang="en-US" sz="3600" b="0" dirty="0">
              <a:latin typeface="华文新魏" panose="02010800040101010101" pitchFamily="2" charset="-122"/>
            </a:endParaRPr>
          </a:p>
        </p:txBody>
      </p:sp>
      <p:sp>
        <p:nvSpPr>
          <p:cNvPr id="3" name="Text Box 8"/>
          <p:cNvSpPr txBox="1"/>
          <p:nvPr/>
        </p:nvSpPr>
        <p:spPr>
          <a:xfrm>
            <a:off x="2301875" y="2870200"/>
            <a:ext cx="3440113" cy="579438"/>
          </a:xfrm>
          <a:prstGeom prst="rect">
            <a:avLst/>
          </a:prstGeom>
          <a:noFill/>
          <a:ln w="9525">
            <a:noFill/>
          </a:ln>
        </p:spPr>
        <p:txBody>
          <a:bodyPr anchor="t">
            <a:spAutoFit/>
          </a:bodyPr>
          <a:p>
            <a:pPr>
              <a:spcBef>
                <a:spcPct val="20000"/>
              </a:spcBef>
              <a:buClr>
                <a:schemeClr val="folHlink"/>
              </a:buClr>
              <a:buSzPct val="60000"/>
            </a:pPr>
            <a:r>
              <a:rPr lang="en-US" altLang="zh-CN" sz="3200" b="0" dirty="0">
                <a:latin typeface="华文新魏" panose="02010800040101010101" pitchFamily="2" charset="-122"/>
              </a:rPr>
              <a:t>V</a:t>
            </a:r>
            <a:r>
              <a:rPr lang="en-US" altLang="zh-CN" sz="3200" b="0" baseline="-25000" dirty="0">
                <a:latin typeface="华文新魏" panose="02010800040101010101" pitchFamily="2" charset="-122"/>
              </a:rPr>
              <a:t>N</a:t>
            </a:r>
            <a:r>
              <a:rPr lang="en-US" altLang="zh-CN" sz="3200" b="0" dirty="0">
                <a:latin typeface="华文新魏" panose="02010800040101010101" pitchFamily="2" charset="-122"/>
              </a:rPr>
              <a:t>={S, B, D}</a:t>
            </a:r>
            <a:endParaRPr lang="en-US" altLang="zh-CN" sz="3200" b="0" dirty="0">
              <a:latin typeface="华文新魏" panose="02010800040101010101" pitchFamily="2" charset="-122"/>
            </a:endParaRPr>
          </a:p>
        </p:txBody>
      </p:sp>
      <p:sp>
        <p:nvSpPr>
          <p:cNvPr id="5" name="Text Box 9"/>
          <p:cNvSpPr txBox="1"/>
          <p:nvPr/>
        </p:nvSpPr>
        <p:spPr>
          <a:xfrm>
            <a:off x="2374900" y="3592513"/>
            <a:ext cx="2236788" cy="579437"/>
          </a:xfrm>
          <a:prstGeom prst="rect">
            <a:avLst/>
          </a:prstGeom>
          <a:noFill/>
          <a:ln w="9525">
            <a:noFill/>
          </a:ln>
        </p:spPr>
        <p:txBody>
          <a:bodyPr anchor="t">
            <a:spAutoFit/>
          </a:bodyPr>
          <a:p>
            <a:pPr>
              <a:spcBef>
                <a:spcPct val="20000"/>
              </a:spcBef>
              <a:buClr>
                <a:schemeClr val="folHlink"/>
              </a:buClr>
              <a:buSzPct val="60000"/>
            </a:pPr>
            <a:r>
              <a:rPr lang="en-US" altLang="zh-CN" sz="3200" b="0" dirty="0">
                <a:latin typeface="华文新魏" panose="02010800040101010101" pitchFamily="2" charset="-122"/>
              </a:rPr>
              <a:t>V</a:t>
            </a:r>
            <a:r>
              <a:rPr lang="en-US" altLang="zh-CN" sz="3200" b="0" baseline="-25000" dirty="0">
                <a:latin typeface="华文新魏" panose="02010800040101010101" pitchFamily="2" charset="-122"/>
              </a:rPr>
              <a:t>T</a:t>
            </a:r>
            <a:r>
              <a:rPr lang="en-US" altLang="zh-CN" sz="3200" b="0" dirty="0">
                <a:latin typeface="华文新魏" panose="02010800040101010101" pitchFamily="2" charset="-122"/>
              </a:rPr>
              <a:t>={a, b}</a:t>
            </a:r>
            <a:endParaRPr lang="en-US" altLang="zh-CN" sz="3200" b="0" dirty="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8900"/>
                                        </p:tgtEl>
                                        <p:attrNameLst>
                                          <p:attrName>style.visibility</p:attrName>
                                        </p:attrNameLst>
                                      </p:cBhvr>
                                      <p:to>
                                        <p:strVal val="visible"/>
                                      </p:to>
                                    </p:set>
                                    <p:animEffect transition="in" filter="blinds(horizontal)">
                                      <p:cBhvr>
                                        <p:cTn id="7" dur="500"/>
                                        <p:tgtEl>
                                          <p:spTgt spid="20890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8901"/>
                                        </p:tgtEl>
                                        <p:attrNameLst>
                                          <p:attrName>style.visibility</p:attrName>
                                        </p:attrNameLst>
                                      </p:cBhvr>
                                      <p:to>
                                        <p:strVal val="visible"/>
                                      </p:to>
                                    </p:set>
                                    <p:animEffect transition="in" filter="wipe(up)">
                                      <p:cBhvr>
                                        <p:cTn id="11" dur="500"/>
                                        <p:tgtEl>
                                          <p:spTgt spid="20890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8902"/>
                                        </p:tgtEl>
                                        <p:attrNameLst>
                                          <p:attrName>style.visibility</p:attrName>
                                        </p:attrNameLst>
                                      </p:cBhvr>
                                      <p:to>
                                        <p:strVal val="visible"/>
                                      </p:to>
                                    </p:set>
                                    <p:animEffect transition="in" filter="wipe(up)">
                                      <p:cBhvr>
                                        <p:cTn id="15" dur="500"/>
                                        <p:tgtEl>
                                          <p:spTgt spid="20890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8903"/>
                                        </p:tgtEl>
                                        <p:attrNameLst>
                                          <p:attrName>style.visibility</p:attrName>
                                        </p:attrNameLst>
                                      </p:cBhvr>
                                      <p:to>
                                        <p:strVal val="visible"/>
                                      </p:to>
                                    </p:set>
                                    <p:animEffect transition="in" filter="blinds(horizontal)">
                                      <p:cBhvr>
                                        <p:cTn id="20" dur="500"/>
                                        <p:tgtEl>
                                          <p:spTgt spid="20890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09926"/>
                                        </p:tgtEl>
                                        <p:attrNameLst>
                                          <p:attrName>style.visibility</p:attrName>
                                        </p:attrNameLst>
                                      </p:cBhvr>
                                      <p:to>
                                        <p:strVal val="visible"/>
                                      </p:to>
                                    </p:set>
                                    <p:animEffect transition="in" filter="box(in)">
                                      <p:cBhvr>
                                        <p:cTn id="31" dur="2000"/>
                                        <p:tgtEl>
                                          <p:spTgt spid="209926"/>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09927"/>
                                        </p:tgtEl>
                                        <p:attrNameLst>
                                          <p:attrName>style.visibility</p:attrName>
                                        </p:attrNameLst>
                                      </p:cBhvr>
                                      <p:to>
                                        <p:strVal val="visible"/>
                                      </p:to>
                                    </p:set>
                                    <p:animEffect transition="in" filter="box(in)">
                                      <p:cBhvr>
                                        <p:cTn id="34" dur="2000"/>
                                        <p:tgtEl>
                                          <p:spTgt spid="209927"/>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9928"/>
                                        </p:tgtEl>
                                        <p:attrNameLst>
                                          <p:attrName>style.visibility</p:attrName>
                                        </p:attrNameLst>
                                      </p:cBhvr>
                                      <p:to>
                                        <p:strVal val="visible"/>
                                      </p:to>
                                    </p:set>
                                    <p:animEffect transition="in" filter="box(in)">
                                      <p:cBhvr>
                                        <p:cTn id="37" dur="2000"/>
                                        <p:tgtEl>
                                          <p:spTgt spid="20992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8915"/>
                                        </p:tgtEl>
                                        <p:attrNameLst>
                                          <p:attrName>style.visibility</p:attrName>
                                        </p:attrNameLst>
                                      </p:cBhvr>
                                      <p:to>
                                        <p:strVal val="visible"/>
                                      </p:to>
                                    </p:set>
                                    <p:anim calcmode="lin" valueType="num">
                                      <p:cBhvr additive="base">
                                        <p:cTn id="42" dur="500" fill="hold"/>
                                        <p:tgtEl>
                                          <p:spTgt spid="208915"/>
                                        </p:tgtEl>
                                        <p:attrNameLst>
                                          <p:attrName>ppt_x</p:attrName>
                                        </p:attrNameLst>
                                      </p:cBhvr>
                                      <p:tavLst>
                                        <p:tav tm="0">
                                          <p:val>
                                            <p:strVal val="#ppt_x"/>
                                          </p:val>
                                        </p:tav>
                                        <p:tav tm="100000">
                                          <p:val>
                                            <p:strVal val="#ppt_x"/>
                                          </p:val>
                                        </p:tav>
                                      </p:tavLst>
                                    </p:anim>
                                    <p:anim calcmode="lin" valueType="num">
                                      <p:cBhvr additive="base">
                                        <p:cTn id="43" dur="500" fill="hold"/>
                                        <p:tgtEl>
                                          <p:spTgt spid="20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bldLvl="0" animBg="1"/>
      <p:bldP spid="208901" grpId="0"/>
      <p:bldP spid="208902" grpId="0"/>
      <p:bldP spid="208903" grpId="0"/>
      <p:bldP spid="3" grpId="0"/>
      <p:bldP spid="5" grpId="0"/>
      <p:bldP spid="208915" grpId="0" animBg="1"/>
      <p:bldP spid="208915" grpId="1" animBg="1"/>
      <p:bldP spid="209926" grpId="0"/>
      <p:bldP spid="209927" grpId="0"/>
      <p:bldP spid="209928" grpId="0"/>
      <p:bldP spid="209926" grpId="1"/>
      <p:bldP spid="209927" grpId="1"/>
      <p:bldP spid="209928"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209923" name="Rectangle 3"/>
          <p:cNvSpPr>
            <a:spLocks noGrp="1"/>
          </p:cNvSpPr>
          <p:nvPr>
            <p:ph idx="1"/>
          </p:nvPr>
        </p:nvSpPr>
        <p:spPr>
          <a:xfrm>
            <a:off x="685800" y="1076325"/>
            <a:ext cx="8229600" cy="768350"/>
          </a:xfrm>
        </p:spPr>
        <p:txBody>
          <a:bodyPr vert="horz" wrap="square" lIns="91440" tIns="45720" rIns="91440" bIns="45720" anchor="t"/>
          <a:p>
            <a:pPr eaLnBrk="1" hangingPunct="1"/>
            <a:r>
              <a:rPr lang="zh-CN" altLang="en-US" dirty="0"/>
              <a:t>从已知语言构造文法</a:t>
            </a:r>
            <a:endParaRPr lang="zh-CN" altLang="en-US" dirty="0"/>
          </a:p>
        </p:txBody>
      </p:sp>
      <p:sp>
        <p:nvSpPr>
          <p:cNvPr id="209924" name="Rectangle 4"/>
          <p:cNvSpPr/>
          <p:nvPr/>
        </p:nvSpPr>
        <p:spPr>
          <a:xfrm>
            <a:off x="5016500" y="1052513"/>
            <a:ext cx="4213225" cy="579437"/>
          </a:xfrm>
          <a:prstGeom prst="rect">
            <a:avLst/>
          </a:prstGeom>
          <a:solidFill>
            <a:srgbClr val="99CCFF"/>
          </a:solidFill>
          <a:ln w="38100">
            <a:noFill/>
          </a:ln>
        </p:spPr>
        <p:txBody>
          <a:bodyPr lIns="0" rIns="0" anchor="t">
            <a:spAutoFit/>
          </a:bodyPr>
          <a:p>
            <a:pPr>
              <a:spcBef>
                <a:spcPct val="35000"/>
              </a:spcBef>
              <a:buClr>
                <a:schemeClr val="accent1"/>
              </a:buClr>
            </a:pPr>
            <a:r>
              <a:rPr lang="en-US" altLang="zh-CN" sz="3200" dirty="0">
                <a:latin typeface="华文新魏" panose="02010800040101010101" pitchFamily="2" charset="-122"/>
              </a:rPr>
              <a:t>L= { a</a:t>
            </a:r>
            <a:r>
              <a:rPr lang="en-US" altLang="zh-CN" sz="3200" baseline="30000" dirty="0">
                <a:latin typeface="华文新魏" panose="02010800040101010101" pitchFamily="2" charset="-122"/>
              </a:rPr>
              <a:t>2n</a:t>
            </a:r>
            <a:r>
              <a:rPr lang="en-US" altLang="zh-CN" sz="3200" dirty="0">
                <a:latin typeface="华文新魏" panose="02010800040101010101" pitchFamily="2" charset="-122"/>
              </a:rPr>
              <a:t> , b</a:t>
            </a:r>
            <a:r>
              <a:rPr lang="en-US" altLang="zh-CN" sz="3200" baseline="30000" dirty="0">
                <a:latin typeface="华文新魏" panose="02010800040101010101" pitchFamily="2" charset="-122"/>
              </a:rPr>
              <a:t>2n</a:t>
            </a:r>
            <a:r>
              <a:rPr lang="en-US" altLang="zh-CN" sz="3200" dirty="0">
                <a:latin typeface="华文新魏" panose="02010800040101010101" pitchFamily="2" charset="-122"/>
              </a:rPr>
              <a:t> | n</a:t>
            </a:r>
            <a:r>
              <a:rPr lang="en-US" altLang="zh-CN" sz="3200" dirty="0">
                <a:latin typeface="华文新魏" panose="02010800040101010101" pitchFamily="2" charset="-122"/>
                <a:sym typeface="Symbol" panose="05050102010706020507" pitchFamily="18" charset="2"/>
              </a:rPr>
              <a:t>≥1 </a:t>
            </a:r>
            <a:r>
              <a:rPr lang="en-US" altLang="zh-CN" sz="3200" dirty="0">
                <a:latin typeface="华文新魏" panose="02010800040101010101" pitchFamily="2" charset="-122"/>
              </a:rPr>
              <a:t>}</a:t>
            </a:r>
            <a:endParaRPr lang="en-US" altLang="zh-CN" sz="3200" dirty="0">
              <a:latin typeface="华文新魏" panose="02010800040101010101" pitchFamily="2" charset="-122"/>
            </a:endParaRPr>
          </a:p>
        </p:txBody>
      </p:sp>
      <p:sp>
        <p:nvSpPr>
          <p:cNvPr id="209925" name="Rectangle 5"/>
          <p:cNvSpPr/>
          <p:nvPr/>
        </p:nvSpPr>
        <p:spPr>
          <a:xfrm>
            <a:off x="768350" y="4883150"/>
            <a:ext cx="9683115" cy="1076325"/>
          </a:xfrm>
          <a:prstGeom prst="rect">
            <a:avLst/>
          </a:prstGeom>
          <a:noFill/>
          <a:ln w="9525">
            <a:noFill/>
          </a:ln>
        </p:spPr>
        <p:txBody>
          <a:bodyPr wrap="square" anchor="t">
            <a:spAutoFit/>
          </a:bodyPr>
          <a:p>
            <a:pPr>
              <a:buClrTx/>
            </a:pPr>
            <a:r>
              <a:rPr lang="zh-CN" altLang="en-US" sz="3200" b="0" dirty="0">
                <a:latin typeface="黑体" panose="02010609060101010101" charset="-122"/>
                <a:ea typeface="黑体" panose="02010609060101010101" charset="-122"/>
                <a:cs typeface="黑体" panose="02010609060101010101" charset="-122"/>
              </a:rPr>
              <a:t>   显然，</a:t>
            </a:r>
            <a:r>
              <a:rPr lang="en-US" altLang="zh-CN" sz="3200" b="0" dirty="0">
                <a:latin typeface="黑体" panose="02010609060101010101" charset="-122"/>
                <a:ea typeface="黑体" panose="02010609060101010101" charset="-122"/>
                <a:cs typeface="黑体" panose="02010609060101010101" charset="-122"/>
              </a:rPr>
              <a:t>G</a:t>
            </a:r>
            <a:r>
              <a:rPr lang="zh-CN" altLang="en-US" sz="3200" b="0" dirty="0">
                <a:latin typeface="黑体" panose="02010609060101010101" charset="-122"/>
                <a:ea typeface="黑体" panose="02010609060101010101" charset="-122"/>
                <a:cs typeface="黑体" panose="02010609060101010101" charset="-122"/>
              </a:rPr>
              <a:t>不同于</a:t>
            </a:r>
            <a:r>
              <a:rPr lang="en-US" altLang="zh-CN" sz="3200" b="0" dirty="0">
                <a:latin typeface="黑体" panose="02010609060101010101" charset="-122"/>
                <a:ea typeface="黑体" panose="02010609060101010101" charset="-122"/>
                <a:cs typeface="黑体" panose="02010609060101010101" charset="-122"/>
              </a:rPr>
              <a:t>G'。</a:t>
            </a:r>
            <a:r>
              <a:rPr lang="zh-CN" altLang="en-US" sz="3200" b="0" dirty="0">
                <a:latin typeface="黑体" panose="02010609060101010101" charset="-122"/>
                <a:ea typeface="黑体" panose="02010609060101010101" charset="-122"/>
                <a:cs typeface="黑体" panose="02010609060101010101" charset="-122"/>
              </a:rPr>
              <a:t>由此可见，</a:t>
            </a:r>
            <a:r>
              <a:rPr lang="zh-CN" altLang="en-US" sz="3200" b="0" dirty="0">
                <a:solidFill>
                  <a:srgbClr val="0000FF"/>
                </a:solidFill>
                <a:latin typeface="黑体" panose="02010609060101010101" charset="-122"/>
                <a:ea typeface="黑体" panose="02010609060101010101" charset="-122"/>
                <a:cs typeface="黑体" panose="02010609060101010101" charset="-122"/>
              </a:rPr>
              <a:t>对于一个给定的语言，描述该语言的文法是不唯一的。 </a:t>
            </a:r>
            <a:endParaRPr lang="zh-CN" altLang="en-US" sz="3200" b="0" dirty="0">
              <a:solidFill>
                <a:srgbClr val="0000FF"/>
              </a:solidFill>
              <a:latin typeface="黑体" panose="02010609060101010101" charset="-122"/>
              <a:ea typeface="黑体" panose="02010609060101010101" charset="-122"/>
              <a:cs typeface="黑体" panose="02010609060101010101" charset="-122"/>
            </a:endParaRPr>
          </a:p>
        </p:txBody>
      </p:sp>
      <p:sp>
        <p:nvSpPr>
          <p:cNvPr id="209930" name="Text Box 10"/>
          <p:cNvSpPr txBox="1"/>
          <p:nvPr/>
        </p:nvSpPr>
        <p:spPr>
          <a:xfrm>
            <a:off x="552450" y="1770380"/>
            <a:ext cx="3298825" cy="583565"/>
          </a:xfrm>
          <a:prstGeom prst="rect">
            <a:avLst/>
          </a:prstGeom>
          <a:noFill/>
          <a:ln w="38100">
            <a:noFill/>
          </a:ln>
        </p:spPr>
        <p:txBody>
          <a:bodyPr wrap="square" anchor="t">
            <a:spAutoFit/>
          </a:bodyPr>
          <a:p>
            <a:pPr marL="342900" indent="-342900" algn="ctr"/>
            <a:r>
              <a:rPr lang="zh-CN" altLang="en-US" sz="3200" dirty="0">
                <a:solidFill>
                  <a:srgbClr val="FF0000"/>
                </a:solidFill>
                <a:latin typeface="黑体" panose="02010609060101010101" charset="-122"/>
                <a:ea typeface="黑体" panose="02010609060101010101" charset="-122"/>
              </a:rPr>
              <a:t>另一个文法</a:t>
            </a:r>
            <a:r>
              <a:rPr lang="en-US" altLang="zh-CN" sz="3200" dirty="0">
                <a:solidFill>
                  <a:srgbClr val="FF0000"/>
                </a:solidFill>
                <a:latin typeface="黑体" panose="02010609060101010101" charset="-122"/>
                <a:ea typeface="黑体" panose="02010609060101010101" charset="-122"/>
              </a:rPr>
              <a:t>G'</a:t>
            </a:r>
            <a:r>
              <a:rPr lang="zh-CN" altLang="en-US" sz="3200" dirty="0">
                <a:solidFill>
                  <a:srgbClr val="FF0000"/>
                </a:solidFill>
                <a:latin typeface="黑体" panose="02010609060101010101" charset="-122"/>
                <a:ea typeface="黑体" panose="02010609060101010101" charset="-122"/>
              </a:rPr>
              <a:t>：</a:t>
            </a:r>
            <a:endParaRPr lang="zh-CN" altLang="en-US" sz="3200" dirty="0">
              <a:solidFill>
                <a:srgbClr val="FF0000"/>
              </a:solidFill>
              <a:latin typeface="黑体" panose="02010609060101010101" charset="-122"/>
              <a:ea typeface="黑体" panose="02010609060101010101" charset="-122"/>
            </a:endParaRPr>
          </a:p>
        </p:txBody>
      </p:sp>
      <p:sp>
        <p:nvSpPr>
          <p:cNvPr id="208906" name="Text Box 10"/>
          <p:cNvSpPr txBox="1"/>
          <p:nvPr/>
        </p:nvSpPr>
        <p:spPr>
          <a:xfrm>
            <a:off x="1765300" y="2571750"/>
            <a:ext cx="2590800" cy="583565"/>
          </a:xfrm>
          <a:prstGeom prst="rect">
            <a:avLst/>
          </a:prstGeom>
          <a:noFill/>
          <a:ln w="9525">
            <a:noFill/>
          </a:ln>
        </p:spPr>
        <p:txBody>
          <a:bodyPr anchor="t">
            <a:spAutoFit/>
          </a:bodyPr>
          <a:p>
            <a:pPr>
              <a:buClrTx/>
            </a:pPr>
            <a:r>
              <a:rPr lang="en-US" altLang="zh-CN" sz="3200" dirty="0">
                <a:solidFill>
                  <a:schemeClr val="tx2"/>
                </a:solidFill>
                <a:latin typeface="华文新魏" panose="02010800040101010101" pitchFamily="2" charset="-122"/>
              </a:rPr>
              <a:t>          S→aa  </a:t>
            </a:r>
            <a:endParaRPr lang="zh-CN" altLang="en-US" sz="3200" dirty="0">
              <a:solidFill>
                <a:schemeClr val="tx2"/>
              </a:solidFill>
              <a:latin typeface="华文新魏" panose="02010800040101010101" pitchFamily="2" charset="-122"/>
            </a:endParaRPr>
          </a:p>
        </p:txBody>
      </p:sp>
      <p:sp>
        <p:nvSpPr>
          <p:cNvPr id="208908" name="Text Box 12"/>
          <p:cNvSpPr txBox="1"/>
          <p:nvPr/>
        </p:nvSpPr>
        <p:spPr>
          <a:xfrm>
            <a:off x="2735263" y="3257550"/>
            <a:ext cx="1600200" cy="579438"/>
          </a:xfrm>
          <a:prstGeom prst="rect">
            <a:avLst/>
          </a:prstGeom>
          <a:noFill/>
          <a:ln w="9525">
            <a:noFill/>
          </a:ln>
        </p:spPr>
        <p:txBody>
          <a:bodyPr anchor="t">
            <a:spAutoFit/>
          </a:bodyPr>
          <a:p>
            <a:pPr>
              <a:buClrTx/>
            </a:pPr>
            <a:r>
              <a:rPr lang="en-US" altLang="zh-CN" sz="3200" dirty="0">
                <a:solidFill>
                  <a:schemeClr val="tx2"/>
                </a:solidFill>
                <a:latin typeface="华文新魏" panose="02010800040101010101" pitchFamily="2" charset="-122"/>
              </a:rPr>
              <a:t>B→aa </a:t>
            </a:r>
            <a:endParaRPr lang="zh-CN" altLang="en-US" sz="3200" dirty="0">
              <a:solidFill>
                <a:schemeClr val="tx2"/>
              </a:solidFill>
              <a:latin typeface="华文新魏" panose="02010800040101010101" pitchFamily="2" charset="-122"/>
            </a:endParaRPr>
          </a:p>
        </p:txBody>
      </p:sp>
      <p:sp>
        <p:nvSpPr>
          <p:cNvPr id="208909" name="Text Box 13"/>
          <p:cNvSpPr txBox="1"/>
          <p:nvPr/>
        </p:nvSpPr>
        <p:spPr>
          <a:xfrm>
            <a:off x="2740025" y="3905250"/>
            <a:ext cx="3200400" cy="583565"/>
          </a:xfrm>
          <a:prstGeom prst="rect">
            <a:avLst/>
          </a:prstGeom>
          <a:noFill/>
          <a:ln w="9525">
            <a:noFill/>
          </a:ln>
        </p:spPr>
        <p:txBody>
          <a:bodyPr anchor="t">
            <a:spAutoFit/>
          </a:bodyPr>
          <a:p>
            <a:pPr>
              <a:buClrTx/>
            </a:pPr>
            <a:r>
              <a:rPr lang="en-US" altLang="zh-CN" sz="3200" dirty="0">
                <a:solidFill>
                  <a:schemeClr val="tx2"/>
                </a:solidFill>
                <a:latin typeface="华文新魏" panose="02010800040101010101" pitchFamily="2" charset="-122"/>
              </a:rPr>
              <a:t>D→bb | bbD</a:t>
            </a:r>
            <a:endParaRPr lang="zh-CN" altLang="en-US" sz="3200" dirty="0">
              <a:solidFill>
                <a:schemeClr val="tx2"/>
              </a:solidFill>
              <a:latin typeface="华文新魏" panose="02010800040101010101" pitchFamily="2" charset="-122"/>
            </a:endParaRPr>
          </a:p>
        </p:txBody>
      </p:sp>
      <p:sp>
        <p:nvSpPr>
          <p:cNvPr id="208910" name="Rectangle 14"/>
          <p:cNvSpPr/>
          <p:nvPr/>
        </p:nvSpPr>
        <p:spPr>
          <a:xfrm>
            <a:off x="4716463" y="2609850"/>
            <a:ext cx="2160587" cy="579438"/>
          </a:xfrm>
          <a:prstGeom prst="rect">
            <a:avLst/>
          </a:prstGeom>
          <a:noFill/>
          <a:ln w="9525">
            <a:noFill/>
          </a:ln>
        </p:spPr>
        <p:txBody>
          <a:bodyPr anchor="t">
            <a:spAutoFit/>
          </a:bodyPr>
          <a:p>
            <a:pPr>
              <a:buClrTx/>
            </a:pPr>
            <a:r>
              <a:rPr lang="en-US" altLang="zh-CN" sz="3200" dirty="0">
                <a:solidFill>
                  <a:schemeClr val="tx2"/>
                </a:solidFill>
                <a:latin typeface="华文新魏" panose="02010800040101010101" pitchFamily="2" charset="-122"/>
              </a:rPr>
              <a:t>| bb | bbD</a:t>
            </a:r>
            <a:endParaRPr lang="zh-CN" altLang="en-US" sz="3200" dirty="0">
              <a:solidFill>
                <a:schemeClr val="tx2"/>
              </a:solidFill>
              <a:latin typeface="华文新魏" panose="02010800040101010101" pitchFamily="2" charset="-122"/>
            </a:endParaRPr>
          </a:p>
        </p:txBody>
      </p:sp>
      <p:sp>
        <p:nvSpPr>
          <p:cNvPr id="208911" name="Rectangle 15"/>
          <p:cNvSpPr/>
          <p:nvPr/>
        </p:nvSpPr>
        <p:spPr>
          <a:xfrm>
            <a:off x="3636963" y="2590800"/>
            <a:ext cx="1368425" cy="579438"/>
          </a:xfrm>
          <a:prstGeom prst="rect">
            <a:avLst/>
          </a:prstGeom>
          <a:noFill/>
          <a:ln w="9525">
            <a:noFill/>
          </a:ln>
        </p:spPr>
        <p:txBody>
          <a:bodyPr anchor="t">
            <a:spAutoFit/>
          </a:bodyPr>
          <a:p>
            <a:pPr>
              <a:buClrTx/>
            </a:pPr>
            <a:r>
              <a:rPr lang="en-US" altLang="zh-CN" sz="3200" dirty="0">
                <a:solidFill>
                  <a:schemeClr val="tx2"/>
                </a:solidFill>
                <a:latin typeface="华文新魏" panose="02010800040101010101" pitchFamily="2" charset="-122"/>
              </a:rPr>
              <a:t> | aaB</a:t>
            </a:r>
            <a:endParaRPr lang="zh-CN" altLang="en-US" sz="3200" dirty="0">
              <a:solidFill>
                <a:schemeClr val="tx2"/>
              </a:solidFill>
              <a:latin typeface="华文新魏" panose="02010800040101010101" pitchFamily="2" charset="-122"/>
            </a:endParaRPr>
          </a:p>
        </p:txBody>
      </p:sp>
      <p:sp>
        <p:nvSpPr>
          <p:cNvPr id="208912" name="Rectangle 16"/>
          <p:cNvSpPr/>
          <p:nvPr/>
        </p:nvSpPr>
        <p:spPr>
          <a:xfrm>
            <a:off x="3781425" y="3260725"/>
            <a:ext cx="1752600" cy="579438"/>
          </a:xfrm>
          <a:prstGeom prst="rect">
            <a:avLst/>
          </a:prstGeom>
          <a:noFill/>
          <a:ln w="9525">
            <a:noFill/>
          </a:ln>
        </p:spPr>
        <p:txBody>
          <a:bodyPr anchor="t">
            <a:spAutoFit/>
          </a:bodyPr>
          <a:p>
            <a:pPr>
              <a:buClrTx/>
            </a:pPr>
            <a:r>
              <a:rPr lang="en-US" altLang="zh-CN" sz="3200" dirty="0">
                <a:solidFill>
                  <a:schemeClr val="tx2"/>
                </a:solidFill>
                <a:latin typeface="华文新魏" panose="02010800040101010101" pitchFamily="2" charset="-122"/>
              </a:rPr>
              <a:t>| aaB</a:t>
            </a:r>
            <a:endParaRPr lang="zh-CN" altLang="en-US" sz="3200" dirty="0">
              <a:solidFill>
                <a:schemeClr val="tx2"/>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9923">
                                            <p:txEl>
                                              <p:charRg st="0" end="10"/>
                                            </p:txEl>
                                          </p:spTgt>
                                        </p:tgtEl>
                                        <p:attrNameLst>
                                          <p:attrName>style.visibility</p:attrName>
                                        </p:attrNameLst>
                                      </p:cBhvr>
                                      <p:to>
                                        <p:strVal val="visible"/>
                                      </p:to>
                                    </p:set>
                                    <p:animEffect transition="in" filter="blinds(horizontal)">
                                      <p:cBhvr>
                                        <p:cTn id="7" dur="500"/>
                                        <p:tgtEl>
                                          <p:spTgt spid="209923">
                                            <p:txEl>
                                              <p:charRg st="0" end="1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9924"/>
                                        </p:tgtEl>
                                        <p:attrNameLst>
                                          <p:attrName>style.visibility</p:attrName>
                                        </p:attrNameLst>
                                      </p:cBhvr>
                                      <p:to>
                                        <p:strVal val="visible"/>
                                      </p:to>
                                    </p:set>
                                    <p:animEffect transition="in" filter="blinds(horizontal)">
                                      <p:cBhvr>
                                        <p:cTn id="10" dur="500"/>
                                        <p:tgtEl>
                                          <p:spTgt spid="209924"/>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09930"/>
                                        </p:tgtEl>
                                        <p:attrNameLst>
                                          <p:attrName>style.visibility</p:attrName>
                                        </p:attrNameLst>
                                      </p:cBhvr>
                                      <p:to>
                                        <p:strVal val="visible"/>
                                      </p:to>
                                    </p:set>
                                    <p:animEffect transition="in" filter="blinds(horizontal)">
                                      <p:cBhvr>
                                        <p:cTn id="14" dur="500"/>
                                        <p:tgtEl>
                                          <p:spTgt spid="20993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08906"/>
                                        </p:tgtEl>
                                        <p:attrNameLst>
                                          <p:attrName>style.visibility</p:attrName>
                                        </p:attrNameLst>
                                      </p:cBhvr>
                                      <p:to>
                                        <p:strVal val="visible"/>
                                      </p:to>
                                    </p:set>
                                    <p:animEffect transition="in" filter="blinds(horizontal)">
                                      <p:cBhvr>
                                        <p:cTn id="17" dur="500"/>
                                        <p:tgtEl>
                                          <p:spTgt spid="20890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08908"/>
                                        </p:tgtEl>
                                        <p:attrNameLst>
                                          <p:attrName>style.visibility</p:attrName>
                                        </p:attrNameLst>
                                      </p:cBhvr>
                                      <p:to>
                                        <p:strVal val="visible"/>
                                      </p:to>
                                    </p:set>
                                    <p:animEffect transition="in" filter="blinds(horizontal)">
                                      <p:cBhvr>
                                        <p:cTn id="20" dur="500"/>
                                        <p:tgtEl>
                                          <p:spTgt spid="20890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08909"/>
                                        </p:tgtEl>
                                        <p:attrNameLst>
                                          <p:attrName>style.visibility</p:attrName>
                                        </p:attrNameLst>
                                      </p:cBhvr>
                                      <p:to>
                                        <p:strVal val="visible"/>
                                      </p:to>
                                    </p:set>
                                    <p:animEffect transition="in" filter="blinds(horizontal)">
                                      <p:cBhvr>
                                        <p:cTn id="23" dur="500"/>
                                        <p:tgtEl>
                                          <p:spTgt spid="20890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8910"/>
                                        </p:tgtEl>
                                        <p:attrNameLst>
                                          <p:attrName>style.visibility</p:attrName>
                                        </p:attrNameLst>
                                      </p:cBhvr>
                                      <p:to>
                                        <p:strVal val="visible"/>
                                      </p:to>
                                    </p:set>
                                    <p:animEffect transition="in" filter="blinds(horizontal)">
                                      <p:cBhvr>
                                        <p:cTn id="26" dur="500"/>
                                        <p:tgtEl>
                                          <p:spTgt spid="2089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08911"/>
                                        </p:tgtEl>
                                        <p:attrNameLst>
                                          <p:attrName>style.visibility</p:attrName>
                                        </p:attrNameLst>
                                      </p:cBhvr>
                                      <p:to>
                                        <p:strVal val="visible"/>
                                      </p:to>
                                    </p:set>
                                    <p:animEffect transition="in" filter="blinds(horizontal)">
                                      <p:cBhvr>
                                        <p:cTn id="29" dur="500"/>
                                        <p:tgtEl>
                                          <p:spTgt spid="2089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08912"/>
                                        </p:tgtEl>
                                        <p:attrNameLst>
                                          <p:attrName>style.visibility</p:attrName>
                                        </p:attrNameLst>
                                      </p:cBhvr>
                                      <p:to>
                                        <p:strVal val="visible"/>
                                      </p:to>
                                    </p:set>
                                    <p:animEffect transition="in" filter="blinds(horizontal)">
                                      <p:cBhvr>
                                        <p:cTn id="32" dur="500"/>
                                        <p:tgtEl>
                                          <p:spTgt spid="2089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9925"/>
                                        </p:tgtEl>
                                        <p:attrNameLst>
                                          <p:attrName>style.visibility</p:attrName>
                                        </p:attrNameLst>
                                      </p:cBhvr>
                                      <p:to>
                                        <p:strVal val="visible"/>
                                      </p:to>
                                    </p:set>
                                    <p:animEffect transition="in" filter="box(in)">
                                      <p:cBhvr>
                                        <p:cTn id="37" dur="2000"/>
                                        <p:tgtEl>
                                          <p:spTgt spid="209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P spid="209924" grpId="0" bldLvl="0" animBg="1"/>
      <p:bldP spid="209930" grpId="0"/>
      <p:bldP spid="208906" grpId="0"/>
      <p:bldP spid="208908" grpId="0"/>
      <p:bldP spid="208909" grpId="0"/>
      <p:bldP spid="208910" grpId="0"/>
      <p:bldP spid="208911" grpId="0"/>
      <p:bldP spid="208912" grpId="0"/>
      <p:bldP spid="209925" grpId="0"/>
      <p:bldP spid="20992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196611" name="Rectangle 3"/>
          <p:cNvSpPr>
            <a:spLocks noGrp="1"/>
          </p:cNvSpPr>
          <p:nvPr>
            <p:ph idx="1"/>
          </p:nvPr>
        </p:nvSpPr>
        <p:spPr/>
        <p:txBody>
          <a:bodyPr vert="horz" wrap="square" lIns="91440" tIns="45720" rIns="91440" bIns="45720" anchor="t"/>
          <a:p>
            <a:pPr eaLnBrk="1" hangingPunct="1">
              <a:spcBef>
                <a:spcPct val="50000"/>
              </a:spcBef>
            </a:pPr>
            <a:r>
              <a:rPr lang="zh-CN" altLang="en-US" dirty="0"/>
              <a:t>等价文法</a:t>
            </a:r>
            <a:endParaRPr lang="zh-CN" altLang="en-US" dirty="0"/>
          </a:p>
          <a:p>
            <a:pPr lvl="1" eaLnBrk="1" hangingPunct="1">
              <a:lnSpc>
                <a:spcPct val="130000"/>
              </a:lnSpc>
              <a:spcBef>
                <a:spcPct val="50000"/>
              </a:spcBef>
            </a:pPr>
            <a:r>
              <a:rPr lang="zh-CN" altLang="en-US" dirty="0"/>
              <a:t>一个文法对应一个语言，但一个语言可能由若干个文法产生它，这若干个文法是等价的，称为</a:t>
            </a:r>
            <a:r>
              <a:rPr lang="zh-CN" altLang="en-US" u="sng" dirty="0">
                <a:solidFill>
                  <a:srgbClr val="CC00CC"/>
                </a:solidFill>
              </a:rPr>
              <a:t>等价文法</a:t>
            </a:r>
            <a:r>
              <a:rPr lang="zh-CN" altLang="en-US" dirty="0">
                <a:solidFill>
                  <a:srgbClr val="CC00CC"/>
                </a:solidFill>
              </a:rPr>
              <a:t>。</a:t>
            </a:r>
            <a:endParaRPr lang="zh-CN" altLang="en-US" dirty="0">
              <a:solidFill>
                <a:srgbClr val="CC00CC"/>
              </a:solidFill>
            </a:endParaRPr>
          </a:p>
          <a:p>
            <a:pPr lvl="1" eaLnBrk="1" hangingPunct="1">
              <a:lnSpc>
                <a:spcPct val="130000"/>
              </a:lnSpc>
              <a:spcBef>
                <a:spcPct val="50000"/>
              </a:spcBef>
            </a:pPr>
            <a:r>
              <a:rPr lang="zh-CN" altLang="en-US" dirty="0"/>
              <a:t>如：例</a:t>
            </a:r>
            <a:r>
              <a:rPr lang="en-US" altLang="zh-CN" dirty="0"/>
              <a:t>6</a:t>
            </a:r>
            <a:r>
              <a:rPr lang="zh-CN" altLang="en-US" dirty="0"/>
              <a:t>中文法 </a:t>
            </a:r>
            <a:r>
              <a:rPr lang="en-US" altLang="zh-CN" dirty="0">
                <a:latin typeface="Times New Roman" panose="02020603050405020304" charset="0"/>
              </a:rPr>
              <a:t>G </a:t>
            </a:r>
            <a:r>
              <a:rPr lang="zh-CN" altLang="en-US" dirty="0"/>
              <a:t>和 </a:t>
            </a:r>
            <a:r>
              <a:rPr lang="en-US" altLang="zh-CN" dirty="0">
                <a:latin typeface="Times New Roman" panose="02020603050405020304" charset="0"/>
              </a:rPr>
              <a:t>G</a:t>
            </a:r>
            <a:r>
              <a:rPr lang="en-US" altLang="zh-CN" dirty="0"/>
              <a:t> '</a:t>
            </a:r>
            <a:r>
              <a:rPr lang="zh-CN" altLang="en-US" dirty="0"/>
              <a:t>产生的语言都是由</a:t>
            </a:r>
            <a:r>
              <a:rPr lang="zh-CN" altLang="en-US" dirty="0">
                <a:solidFill>
                  <a:srgbClr val="0000FF"/>
                </a:solidFill>
              </a:rPr>
              <a:t>偶数个 </a:t>
            </a:r>
            <a:r>
              <a:rPr lang="en-US" altLang="zh-CN" dirty="0">
                <a:solidFill>
                  <a:srgbClr val="0000FF"/>
                </a:solidFill>
              </a:rPr>
              <a:t>a </a:t>
            </a:r>
            <a:r>
              <a:rPr lang="zh-CN" altLang="en-US" dirty="0"/>
              <a:t>或者</a:t>
            </a:r>
            <a:r>
              <a:rPr lang="zh-CN" altLang="en-US" dirty="0">
                <a:solidFill>
                  <a:srgbClr val="0000FF"/>
                </a:solidFill>
              </a:rPr>
              <a:t>偶数个 </a:t>
            </a:r>
            <a:r>
              <a:rPr lang="en-US" altLang="zh-CN" dirty="0">
                <a:solidFill>
                  <a:srgbClr val="0000FF"/>
                </a:solidFill>
              </a:rPr>
              <a:t>b </a:t>
            </a:r>
            <a:r>
              <a:rPr lang="zh-CN" altLang="en-US" dirty="0"/>
              <a:t>这样的符号串集合，即</a:t>
            </a:r>
            <a:r>
              <a:rPr lang="en-US" altLang="zh-CN" dirty="0"/>
              <a:t>L(</a:t>
            </a:r>
            <a:r>
              <a:rPr lang="en-US" altLang="zh-CN" dirty="0">
                <a:latin typeface="Times New Roman" panose="02020603050405020304" charset="0"/>
              </a:rPr>
              <a:t>G</a:t>
            </a:r>
            <a:r>
              <a:rPr lang="en-US" altLang="zh-CN" dirty="0"/>
              <a:t>)=L(</a:t>
            </a:r>
            <a:r>
              <a:rPr lang="en-US" altLang="zh-CN" dirty="0">
                <a:latin typeface="Times New Roman" panose="02020603050405020304" charset="0"/>
              </a:rPr>
              <a:t>G</a:t>
            </a:r>
            <a:r>
              <a:rPr lang="en-US" altLang="zh-CN" dirty="0"/>
              <a:t> ')</a:t>
            </a:r>
            <a:r>
              <a:rPr lang="zh-CN" altLang="en-US" dirty="0"/>
              <a:t>，因此， </a:t>
            </a:r>
            <a:r>
              <a:rPr lang="en-US" altLang="zh-CN" dirty="0">
                <a:latin typeface="Times New Roman" panose="02020603050405020304" charset="0"/>
              </a:rPr>
              <a:t>G </a:t>
            </a:r>
            <a:r>
              <a:rPr lang="zh-CN" altLang="en-US" dirty="0"/>
              <a:t>和 </a:t>
            </a:r>
            <a:r>
              <a:rPr lang="en-US" altLang="zh-CN" dirty="0">
                <a:latin typeface="Times New Roman" panose="02020603050405020304" charset="0"/>
              </a:rPr>
              <a:t>G</a:t>
            </a:r>
            <a:r>
              <a:rPr lang="en-US" altLang="zh-CN" dirty="0"/>
              <a:t>' </a:t>
            </a:r>
            <a:r>
              <a:rPr lang="zh-CN" altLang="en-US" dirty="0"/>
              <a:t>是等价文法</a:t>
            </a:r>
            <a:endParaRPr lang="en-US" altLang="zh-CN" dirty="0"/>
          </a:p>
          <a:p>
            <a:pPr lvl="1" eaLnBrk="1" hangingPunct="1">
              <a:lnSpc>
                <a:spcPct val="130000"/>
              </a:lnSpc>
              <a:spcBef>
                <a:spcPct val="50000"/>
              </a:spcBef>
            </a:pPr>
            <a:r>
              <a:rPr lang="zh-CN" altLang="en-US" dirty="0"/>
              <a:t>如：</a:t>
            </a:r>
            <a:r>
              <a:rPr lang="en-US" altLang="zh-CN" dirty="0"/>
              <a:t>G</a:t>
            </a:r>
            <a:r>
              <a:rPr lang="en-US" altLang="zh-CN" sz="2000" dirty="0"/>
              <a:t>2 </a:t>
            </a:r>
            <a:r>
              <a:rPr lang="zh-CN" altLang="en-US" dirty="0"/>
              <a:t>和 </a:t>
            </a:r>
            <a:r>
              <a:rPr lang="en-US" altLang="zh-CN" dirty="0"/>
              <a:t>G</a:t>
            </a:r>
            <a:r>
              <a:rPr lang="en-US" altLang="zh-CN" sz="2000" dirty="0"/>
              <a:t>3 </a:t>
            </a:r>
            <a:r>
              <a:rPr lang="zh-CN" altLang="en-US" dirty="0"/>
              <a:t>的表达式文法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6611">
                                            <p:txEl>
                                              <p:charRg st="0" end="5"/>
                                            </p:txEl>
                                          </p:spTgt>
                                        </p:tgtEl>
                                        <p:attrNameLst>
                                          <p:attrName>style.visibility</p:attrName>
                                        </p:attrNameLst>
                                      </p:cBhvr>
                                      <p:to>
                                        <p:strVal val="visible"/>
                                      </p:to>
                                    </p:set>
                                    <p:animEffect transition="in" filter="blinds(horizontal)">
                                      <p:cBhvr>
                                        <p:cTn id="7" dur="500"/>
                                        <p:tgtEl>
                                          <p:spTgt spid="196611">
                                            <p:txEl>
                                              <p:charRg st="0"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6611">
                                            <p:txEl>
                                              <p:charRg st="5" end="52"/>
                                            </p:txEl>
                                          </p:spTgt>
                                        </p:tgtEl>
                                        <p:attrNameLst>
                                          <p:attrName>style.visibility</p:attrName>
                                        </p:attrNameLst>
                                      </p:cBhvr>
                                      <p:to>
                                        <p:strVal val="visible"/>
                                      </p:to>
                                    </p:set>
                                    <p:animEffect transition="in" filter="blinds(horizontal)">
                                      <p:cBhvr>
                                        <p:cTn id="10" dur="500"/>
                                        <p:tgtEl>
                                          <p:spTgt spid="196611">
                                            <p:txEl>
                                              <p:charRg st="5" end="5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6611">
                                            <p:txEl>
                                              <p:charRg st="52" end="128"/>
                                            </p:txEl>
                                          </p:spTgt>
                                        </p:tgtEl>
                                        <p:attrNameLst>
                                          <p:attrName>style.visibility</p:attrName>
                                        </p:attrNameLst>
                                      </p:cBhvr>
                                      <p:to>
                                        <p:strVal val="visible"/>
                                      </p:to>
                                    </p:set>
                                    <p:animEffect transition="in" filter="blinds(horizontal)">
                                      <p:cBhvr>
                                        <p:cTn id="15" dur="500"/>
                                        <p:tgtEl>
                                          <p:spTgt spid="196611">
                                            <p:txEl>
                                              <p:charRg st="52" end="12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96611">
                                            <p:txEl>
                                              <p:charRg st="128" end="145"/>
                                            </p:txEl>
                                          </p:spTgt>
                                        </p:tgtEl>
                                        <p:attrNameLst>
                                          <p:attrName>style.visibility</p:attrName>
                                        </p:attrNameLst>
                                      </p:cBhvr>
                                      <p:to>
                                        <p:strVal val="visible"/>
                                      </p:to>
                                    </p:set>
                                    <p:anim calcmode="lin" valueType="num">
                                      <p:cBhvr additive="base">
                                        <p:cTn id="20" dur="500" fill="hold"/>
                                        <p:tgtEl>
                                          <p:spTgt spid="196611">
                                            <p:txEl>
                                              <p:charRg st="128" end="14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96611">
                                            <p:txEl>
                                              <p:charRg st="128" end="1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50179" name="Rectangle 5"/>
          <p:cNvSpPr/>
          <p:nvPr/>
        </p:nvSpPr>
        <p:spPr>
          <a:xfrm>
            <a:off x="687705" y="1186180"/>
            <a:ext cx="10361295" cy="1223645"/>
          </a:xfrm>
          <a:prstGeom prst="rect">
            <a:avLst/>
          </a:prstGeom>
          <a:noFill/>
          <a:ln w="9525">
            <a:noFill/>
          </a:ln>
        </p:spPr>
        <p:txBody>
          <a:bodyPr anchor="t"/>
          <a:p>
            <a:pPr marL="457200" indent="-457200">
              <a:lnSpc>
                <a:spcPct val="110000"/>
              </a:lnSpc>
              <a:spcBef>
                <a:spcPct val="20000"/>
              </a:spcBef>
              <a:buClr>
                <a:schemeClr val="folHlink"/>
              </a:buClr>
              <a:buSzPct val="60000"/>
              <a:buFont typeface="Wingdings" panose="05000000000000000000" charset="0"/>
              <a:buChar char="l"/>
            </a:pPr>
            <a:r>
              <a:rPr lang="zh-CN" altLang="en-US" sz="3200" dirty="0">
                <a:solidFill>
                  <a:schemeClr val="tx2"/>
                </a:solidFill>
                <a:latin typeface="黑体" panose="02010609060101010101" charset="-122"/>
                <a:ea typeface="黑体" panose="02010609060101010101" charset="-122"/>
              </a:rPr>
              <a:t>上下文无关文法能够描述现今程序设计语言的大部分语法结构</a:t>
            </a:r>
            <a:endParaRPr lang="zh-CN" altLang="en-US" sz="3200" dirty="0">
              <a:solidFill>
                <a:schemeClr val="tx2"/>
              </a:solidFill>
              <a:latin typeface="黑体" panose="02010609060101010101" charset="-122"/>
              <a:ea typeface="黑体" panose="02010609060101010101" charset="-122"/>
            </a:endParaRPr>
          </a:p>
        </p:txBody>
      </p:sp>
      <p:sp>
        <p:nvSpPr>
          <p:cNvPr id="5" name="Rectangle 6"/>
          <p:cNvSpPr/>
          <p:nvPr/>
        </p:nvSpPr>
        <p:spPr>
          <a:xfrm>
            <a:off x="687388" y="2562225"/>
            <a:ext cx="8281987" cy="2592388"/>
          </a:xfrm>
          <a:prstGeom prst="rect">
            <a:avLst/>
          </a:prstGeom>
          <a:noFill/>
          <a:ln w="9525">
            <a:noFill/>
          </a:ln>
        </p:spPr>
        <p:txBody>
          <a:bodyPr anchor="t"/>
          <a:p>
            <a:pPr marL="742950" lvl="1" indent="-285750" eaLnBrk="1" hangingPunct="1">
              <a:lnSpc>
                <a:spcPct val="150000"/>
              </a:lnSpc>
              <a:spcBef>
                <a:spcPct val="20000"/>
              </a:spcBef>
              <a:buClr>
                <a:schemeClr val="hlink"/>
              </a:buClr>
              <a:buSzPct val="55000"/>
              <a:buFont typeface="Wingdings" panose="05000000000000000000" pitchFamily="2" charset="2"/>
              <a:buChar char="n"/>
            </a:pPr>
            <a:r>
              <a:rPr lang="zh-CN" altLang="zh-CN" sz="2800" dirty="0">
                <a:latin typeface="黑体" panose="02010609060101010101" charset="-122"/>
                <a:ea typeface="黑体" panose="02010609060101010101" charset="-122"/>
              </a:rPr>
              <a:t>算术表达式</a:t>
            </a:r>
            <a:endParaRPr lang="zh-CN" altLang="en-US" sz="2800" dirty="0">
              <a:latin typeface="黑体" panose="02010609060101010101" charset="-122"/>
              <a:ea typeface="黑体" panose="02010609060101010101" charset="-122"/>
            </a:endParaRPr>
          </a:p>
          <a:p>
            <a:pPr marL="742950" lvl="1" indent="-285750" eaLnBrk="1" hangingPunct="1">
              <a:lnSpc>
                <a:spcPct val="150000"/>
              </a:lnSpc>
              <a:spcBef>
                <a:spcPct val="20000"/>
              </a:spcBef>
              <a:buClr>
                <a:schemeClr val="hlink"/>
              </a:buClr>
              <a:buSzPct val="55000"/>
              <a:buFont typeface="Wingdings" panose="05000000000000000000" pitchFamily="2" charset="2"/>
              <a:buChar char="n"/>
            </a:pPr>
            <a:r>
              <a:rPr lang="zh-CN" altLang="en-US" sz="2800" dirty="0">
                <a:latin typeface="黑体" panose="02010609060101010101" charset="-122"/>
                <a:ea typeface="黑体" panose="02010609060101010101" charset="-122"/>
              </a:rPr>
              <a:t>赋值语句</a:t>
            </a:r>
            <a:endParaRPr lang="zh-CN" altLang="en-US" sz="2800" dirty="0">
              <a:latin typeface="黑体" panose="02010609060101010101" charset="-122"/>
              <a:ea typeface="黑体" panose="02010609060101010101" charset="-122"/>
            </a:endParaRPr>
          </a:p>
          <a:p>
            <a:pPr marL="742950" lvl="1" indent="-285750" eaLnBrk="1" hangingPunct="1">
              <a:lnSpc>
                <a:spcPct val="150000"/>
              </a:lnSpc>
              <a:spcBef>
                <a:spcPct val="20000"/>
              </a:spcBef>
              <a:buClr>
                <a:schemeClr val="hlink"/>
              </a:buClr>
              <a:buSzPct val="55000"/>
              <a:buFont typeface="Wingdings" panose="05000000000000000000" pitchFamily="2" charset="2"/>
              <a:buChar char="n"/>
            </a:pPr>
            <a:r>
              <a:rPr lang="zh-CN" altLang="en-US" sz="2800" dirty="0">
                <a:latin typeface="黑体" panose="02010609060101010101" charset="-122"/>
                <a:ea typeface="黑体" panose="02010609060101010101" charset="-122"/>
              </a:rPr>
              <a:t>条件语句等</a:t>
            </a:r>
            <a:endParaRPr lang="zh-CN" altLang="en-US" sz="2800" dirty="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文法和语言</a:t>
            </a:r>
            <a:endParaRPr lang="zh-CN" altLang="en-US" dirty="0"/>
          </a:p>
        </p:txBody>
      </p:sp>
      <p:sp>
        <p:nvSpPr>
          <p:cNvPr id="51203" name="Rectangle 3"/>
          <p:cNvSpPr/>
          <p:nvPr/>
        </p:nvSpPr>
        <p:spPr>
          <a:xfrm>
            <a:off x="152400" y="1047750"/>
            <a:ext cx="9144000" cy="2592388"/>
          </a:xfrm>
          <a:prstGeom prst="rect">
            <a:avLst/>
          </a:prstGeom>
          <a:noFill/>
          <a:ln w="9525">
            <a:noFill/>
          </a:ln>
        </p:spPr>
        <p:txBody>
          <a:bodyPr anchor="t"/>
          <a:p>
            <a:pPr marL="742950" lvl="1" indent="-285750" eaLnBrk="1" hangingPunct="1">
              <a:spcBef>
                <a:spcPct val="20000"/>
              </a:spcBef>
              <a:buClr>
                <a:schemeClr val="hlink"/>
              </a:buClr>
              <a:buSzPct val="55000"/>
              <a:buFont typeface="Wingdings" panose="05000000000000000000" pitchFamily="2" charset="2"/>
              <a:buChar char="n"/>
            </a:pPr>
            <a:r>
              <a:rPr lang="zh-CN" altLang="en-US" sz="2800" dirty="0">
                <a:latin typeface="黑体" panose="02010609060101010101" charset="-122"/>
                <a:ea typeface="黑体" panose="02010609060101010101" charset="-122"/>
              </a:rPr>
              <a:t>表达式文法</a:t>
            </a:r>
            <a:r>
              <a:rPr lang="zh-CN" altLang="en-US" sz="2800" dirty="0">
                <a:latin typeface="Tahoma" panose="020B0604030504040204" charset="0"/>
              </a:rPr>
              <a:t>：</a:t>
            </a:r>
            <a:r>
              <a:rPr lang="en-US" altLang="zh-CN" sz="2800" dirty="0">
                <a:latin typeface="Tahoma" panose="020B0604030504040204" charset="0"/>
              </a:rPr>
              <a:t>G = ( {+ , * , id , ( , ) },  { E },  E, P )</a:t>
            </a:r>
            <a:endParaRPr lang="en-US" altLang="zh-CN" sz="2800" dirty="0">
              <a:latin typeface="Tahoma" panose="020B0604030504040204" charset="0"/>
            </a:endParaRPr>
          </a:p>
          <a:p>
            <a:pPr marL="742950" lvl="1" indent="-285750" eaLnBrk="1" hangingPunct="1">
              <a:spcBef>
                <a:spcPct val="20000"/>
              </a:spcBef>
              <a:buClr>
                <a:schemeClr val="hlink"/>
              </a:buClr>
              <a:buSzPct val="55000"/>
              <a:buFont typeface="Wingdings" panose="05000000000000000000" pitchFamily="2" charset="2"/>
            </a:pPr>
            <a:r>
              <a:rPr lang="en-US" altLang="zh-CN" sz="2800" dirty="0">
                <a:latin typeface="Tahoma" panose="020B0604030504040204" charset="0"/>
              </a:rPr>
              <a:t>	  	P:	</a:t>
            </a:r>
            <a:r>
              <a:rPr lang="en-US" altLang="zh-CN" sz="2800" dirty="0">
                <a:solidFill>
                  <a:schemeClr val="tx2"/>
                </a:solidFill>
                <a:latin typeface="Tahoma" panose="020B0604030504040204" charset="0"/>
              </a:rPr>
              <a:t>E → id</a:t>
            </a:r>
            <a:endParaRPr lang="en-US" altLang="zh-CN" sz="2800" dirty="0">
              <a:solidFill>
                <a:schemeClr val="tx2"/>
              </a:solidFill>
              <a:latin typeface="Tahoma" panose="020B0604030504040204" charset="0"/>
            </a:endParaRPr>
          </a:p>
          <a:p>
            <a:pPr marL="742950" lvl="1" indent="-285750" eaLnBrk="1" hangingPunct="1">
              <a:spcBef>
                <a:spcPct val="20000"/>
              </a:spcBef>
              <a:buClr>
                <a:schemeClr val="hlink"/>
              </a:buClr>
              <a:buSzPct val="55000"/>
              <a:buFont typeface="Wingdings" panose="05000000000000000000" pitchFamily="2" charset="2"/>
            </a:pPr>
            <a:r>
              <a:rPr lang="en-US" altLang="zh-CN" sz="2800" dirty="0">
                <a:solidFill>
                  <a:schemeClr val="tx2"/>
                </a:solidFill>
                <a:latin typeface="Tahoma" panose="020B0604030504040204" charset="0"/>
              </a:rPr>
              <a:t>				E → E+E</a:t>
            </a:r>
            <a:endParaRPr lang="en-US" altLang="zh-CN" sz="2800" dirty="0">
              <a:solidFill>
                <a:schemeClr val="tx2"/>
              </a:solidFill>
              <a:latin typeface="Tahoma" panose="020B0604030504040204" charset="0"/>
            </a:endParaRPr>
          </a:p>
          <a:p>
            <a:pPr marL="742950" lvl="1" indent="-285750" eaLnBrk="1" hangingPunct="1">
              <a:spcBef>
                <a:spcPct val="20000"/>
              </a:spcBef>
              <a:buClr>
                <a:schemeClr val="hlink"/>
              </a:buClr>
              <a:buSzPct val="55000"/>
              <a:buFont typeface="Wingdings" panose="05000000000000000000" pitchFamily="2" charset="2"/>
            </a:pPr>
            <a:r>
              <a:rPr lang="en-US" altLang="zh-CN" sz="2800" dirty="0">
                <a:solidFill>
                  <a:schemeClr val="tx2"/>
                </a:solidFill>
                <a:latin typeface="Tahoma" panose="020B0604030504040204" charset="0"/>
              </a:rPr>
              <a:t>				E → E*E</a:t>
            </a:r>
            <a:endParaRPr lang="en-US" altLang="zh-CN" sz="2800" dirty="0">
              <a:solidFill>
                <a:schemeClr val="tx2"/>
              </a:solidFill>
              <a:latin typeface="Tahoma" panose="020B0604030504040204" charset="0"/>
            </a:endParaRPr>
          </a:p>
          <a:p>
            <a:pPr marL="742950" lvl="1" indent="-285750" eaLnBrk="1" hangingPunct="1">
              <a:spcBef>
                <a:spcPct val="20000"/>
              </a:spcBef>
              <a:buClr>
                <a:schemeClr val="hlink"/>
              </a:buClr>
              <a:buSzPct val="55000"/>
              <a:buFont typeface="Wingdings" panose="05000000000000000000" pitchFamily="2" charset="2"/>
            </a:pPr>
            <a:r>
              <a:rPr lang="en-US" altLang="zh-CN" sz="2800" dirty="0">
                <a:solidFill>
                  <a:schemeClr val="tx2"/>
                </a:solidFill>
                <a:latin typeface="Tahoma" panose="020B0604030504040204" charset="0"/>
              </a:rPr>
              <a:t>				E → ( E )</a:t>
            </a:r>
            <a:endParaRPr lang="en-US" altLang="zh-CN" sz="2800" dirty="0">
              <a:solidFill>
                <a:schemeClr val="tx2"/>
              </a:solidFill>
              <a:latin typeface="Tahoma" panose="020B0604030504040204" charset="0"/>
            </a:endParaRPr>
          </a:p>
        </p:txBody>
      </p:sp>
      <p:sp>
        <p:nvSpPr>
          <p:cNvPr id="7" name="Rectangle 4"/>
          <p:cNvSpPr/>
          <p:nvPr/>
        </p:nvSpPr>
        <p:spPr>
          <a:xfrm>
            <a:off x="763905" y="3983355"/>
            <a:ext cx="9874250" cy="1944370"/>
          </a:xfrm>
          <a:prstGeom prst="rect">
            <a:avLst/>
          </a:prstGeom>
          <a:noFill/>
          <a:ln w="9525">
            <a:noFill/>
          </a:ln>
        </p:spPr>
        <p:txBody>
          <a:bodyPr anchor="t"/>
          <a:p>
            <a:pPr marL="342900" indent="-342900">
              <a:lnSpc>
                <a:spcPct val="125000"/>
              </a:lnSpc>
              <a:buClr>
                <a:schemeClr val="folHlink"/>
              </a:buClr>
              <a:buSzPct val="60000"/>
            </a:pPr>
            <a:r>
              <a:rPr lang="en-US" altLang="zh-CN" b="0" dirty="0">
                <a:latin typeface="黑体" panose="02010609060101010101" charset="-122"/>
                <a:ea typeface="黑体" panose="02010609060101010101" charset="-122"/>
                <a:cs typeface="黑体" panose="02010609060101010101" charset="-122"/>
              </a:rPr>
              <a:t>		E </a:t>
            </a:r>
            <a:r>
              <a:rPr lang="zh-CN" altLang="en-US" b="0" dirty="0">
                <a:latin typeface="黑体" panose="02010609060101010101" charset="-122"/>
                <a:ea typeface="黑体" panose="02010609060101010101" charset="-122"/>
                <a:cs typeface="黑体" panose="02010609060101010101" charset="-122"/>
              </a:rPr>
              <a:t>表示算术表达式， </a:t>
            </a:r>
            <a:r>
              <a:rPr lang="en-US" altLang="zh-CN" b="0" dirty="0">
                <a:latin typeface="黑体" panose="02010609060101010101" charset="-122"/>
                <a:ea typeface="黑体" panose="02010609060101010101" charset="-122"/>
                <a:cs typeface="黑体" panose="02010609060101010101" charset="-122"/>
              </a:rPr>
              <a:t>id </a:t>
            </a:r>
            <a:r>
              <a:rPr lang="zh-CN" altLang="en-US" b="0" dirty="0">
                <a:latin typeface="黑体" panose="02010609060101010101" charset="-122"/>
                <a:ea typeface="黑体" panose="02010609060101010101" charset="-122"/>
                <a:cs typeface="黑体" panose="02010609060101010101" charset="-122"/>
              </a:rPr>
              <a:t>表示程序的“变量”，该文法定义了由变量，</a:t>
            </a:r>
            <a:r>
              <a:rPr lang="en-US" altLang="zh-CN" b="0" dirty="0">
                <a:latin typeface="黑体" panose="02010609060101010101" charset="-122"/>
                <a:ea typeface="黑体" panose="02010609060101010101" charset="-122"/>
                <a:cs typeface="黑体" panose="02010609060101010101" charset="-122"/>
              </a:rPr>
              <a:t>+</a:t>
            </a:r>
            <a:r>
              <a:rPr lang="zh-CN" altLang="en-US" b="0" dirty="0">
                <a:latin typeface="黑体" panose="02010609060101010101" charset="-122"/>
                <a:ea typeface="黑体" panose="02010609060101010101" charset="-122"/>
                <a:cs typeface="黑体" panose="02010609060101010101" charset="-122"/>
              </a:rPr>
              <a:t>，*，</a:t>
            </a:r>
            <a:r>
              <a:rPr lang="en-US" altLang="zh-CN" b="0" dirty="0">
                <a:latin typeface="黑体" panose="02010609060101010101" charset="-122"/>
                <a:ea typeface="黑体" panose="02010609060101010101" charset="-122"/>
                <a:cs typeface="黑体" panose="02010609060101010101" charset="-122"/>
              </a:rPr>
              <a:t>( </a:t>
            </a:r>
            <a:r>
              <a:rPr lang="zh-CN" altLang="en-US" b="0" dirty="0">
                <a:latin typeface="黑体" panose="02010609060101010101" charset="-122"/>
                <a:ea typeface="黑体" panose="02010609060101010101" charset="-122"/>
                <a:cs typeface="黑体" panose="02010609060101010101" charset="-122"/>
              </a:rPr>
              <a:t>和 </a:t>
            </a:r>
            <a:r>
              <a:rPr lang="en-US" altLang="zh-CN" b="0" dirty="0">
                <a:latin typeface="黑体" panose="02010609060101010101" charset="-122"/>
                <a:ea typeface="黑体" panose="02010609060101010101" charset="-122"/>
                <a:cs typeface="黑体" panose="02010609060101010101" charset="-122"/>
              </a:rPr>
              <a:t>) </a:t>
            </a:r>
            <a:r>
              <a:rPr lang="zh-CN" altLang="en-US" b="0" dirty="0">
                <a:latin typeface="黑体" panose="02010609060101010101" charset="-122"/>
                <a:ea typeface="黑体" panose="02010609060101010101" charset="-122"/>
                <a:cs typeface="黑体" panose="02010609060101010101" charset="-122"/>
              </a:rPr>
              <a:t>组成的算术表达式的语法结构，即： 变量是算术表达式；若 </a:t>
            </a:r>
            <a:r>
              <a:rPr lang="en-US" altLang="zh-CN" b="0" dirty="0">
                <a:latin typeface="黑体" panose="02010609060101010101" charset="-122"/>
                <a:ea typeface="黑体" panose="02010609060101010101" charset="-122"/>
                <a:cs typeface="黑体" panose="02010609060101010101" charset="-122"/>
              </a:rPr>
              <a:t>E</a:t>
            </a:r>
            <a:r>
              <a:rPr lang="en-US" altLang="zh-CN" b="0" baseline="-25000" dirty="0">
                <a:latin typeface="黑体" panose="02010609060101010101" charset="-122"/>
                <a:ea typeface="黑体" panose="02010609060101010101" charset="-122"/>
                <a:cs typeface="黑体" panose="02010609060101010101" charset="-122"/>
              </a:rPr>
              <a:t>1 </a:t>
            </a:r>
            <a:r>
              <a:rPr lang="zh-CN" altLang="en-US" b="0" dirty="0">
                <a:latin typeface="黑体" panose="02010609060101010101" charset="-122"/>
                <a:ea typeface="黑体" panose="02010609060101010101" charset="-122"/>
                <a:cs typeface="黑体" panose="02010609060101010101" charset="-122"/>
              </a:rPr>
              <a:t>和 </a:t>
            </a:r>
            <a:r>
              <a:rPr lang="en-US" altLang="zh-CN" b="0" dirty="0">
                <a:latin typeface="黑体" panose="02010609060101010101" charset="-122"/>
                <a:ea typeface="黑体" panose="02010609060101010101" charset="-122"/>
                <a:cs typeface="黑体" panose="02010609060101010101" charset="-122"/>
              </a:rPr>
              <a:t>E</a:t>
            </a:r>
            <a:r>
              <a:rPr lang="en-US" altLang="zh-CN" b="0" baseline="-25000" dirty="0">
                <a:latin typeface="黑体" panose="02010609060101010101" charset="-122"/>
                <a:ea typeface="黑体" panose="02010609060101010101" charset="-122"/>
                <a:cs typeface="黑体" panose="02010609060101010101" charset="-122"/>
              </a:rPr>
              <a:t>2 </a:t>
            </a:r>
            <a:r>
              <a:rPr lang="zh-CN" altLang="en-US" b="0" dirty="0">
                <a:latin typeface="黑体" panose="02010609060101010101" charset="-122"/>
                <a:ea typeface="黑体" panose="02010609060101010101" charset="-122"/>
                <a:cs typeface="黑体" panose="02010609060101010101" charset="-122"/>
              </a:rPr>
              <a:t>是算术表达式，则 </a:t>
            </a:r>
            <a:r>
              <a:rPr lang="en-US" altLang="zh-CN" b="0" dirty="0">
                <a:latin typeface="黑体" panose="02010609060101010101" charset="-122"/>
                <a:ea typeface="黑体" panose="02010609060101010101" charset="-122"/>
                <a:cs typeface="黑体" panose="02010609060101010101" charset="-122"/>
              </a:rPr>
              <a:t>E</a:t>
            </a:r>
            <a:r>
              <a:rPr lang="en-US" altLang="zh-CN" b="0" baseline="-25000" dirty="0">
                <a:latin typeface="黑体" panose="02010609060101010101" charset="-122"/>
                <a:ea typeface="黑体" panose="02010609060101010101" charset="-122"/>
                <a:cs typeface="黑体" panose="02010609060101010101" charset="-122"/>
              </a:rPr>
              <a:t>1</a:t>
            </a:r>
            <a:r>
              <a:rPr lang="en-US" altLang="zh-CN" b="0" dirty="0">
                <a:latin typeface="黑体" panose="02010609060101010101" charset="-122"/>
                <a:ea typeface="黑体" panose="02010609060101010101" charset="-122"/>
                <a:cs typeface="黑体" panose="02010609060101010101" charset="-122"/>
              </a:rPr>
              <a:t>+ E</a:t>
            </a:r>
            <a:r>
              <a:rPr lang="en-US" altLang="zh-CN" b="0" baseline="-25000" dirty="0">
                <a:latin typeface="黑体" panose="02010609060101010101" charset="-122"/>
                <a:ea typeface="黑体" panose="02010609060101010101" charset="-122"/>
                <a:cs typeface="黑体" panose="02010609060101010101" charset="-122"/>
              </a:rPr>
              <a:t>2</a:t>
            </a:r>
            <a:r>
              <a:rPr lang="zh-CN" altLang="en-US" b="0" dirty="0">
                <a:latin typeface="黑体" panose="02010609060101010101" charset="-122"/>
                <a:ea typeface="黑体" panose="02010609060101010101" charset="-122"/>
                <a:cs typeface="黑体" panose="02010609060101010101" charset="-122"/>
              </a:rPr>
              <a:t>，</a:t>
            </a:r>
            <a:r>
              <a:rPr lang="en-US" altLang="zh-CN" b="0" dirty="0">
                <a:latin typeface="黑体" panose="02010609060101010101" charset="-122"/>
                <a:ea typeface="黑体" panose="02010609060101010101" charset="-122"/>
                <a:cs typeface="黑体" panose="02010609060101010101" charset="-122"/>
              </a:rPr>
              <a:t>E</a:t>
            </a:r>
            <a:r>
              <a:rPr lang="en-US" altLang="zh-CN" b="0" baseline="-25000" dirty="0">
                <a:latin typeface="黑体" panose="02010609060101010101" charset="-122"/>
                <a:ea typeface="黑体" panose="02010609060101010101" charset="-122"/>
                <a:cs typeface="黑体" panose="02010609060101010101" charset="-122"/>
              </a:rPr>
              <a:t>1</a:t>
            </a:r>
            <a:r>
              <a:rPr lang="en-US" altLang="zh-CN" b="0" dirty="0">
                <a:latin typeface="黑体" panose="02010609060101010101" charset="-122"/>
                <a:ea typeface="黑体" panose="02010609060101010101" charset="-122"/>
                <a:cs typeface="黑体" panose="02010609060101010101" charset="-122"/>
              </a:rPr>
              <a:t>*E</a:t>
            </a:r>
            <a:r>
              <a:rPr lang="en-US" altLang="zh-CN" b="0" baseline="-25000" dirty="0">
                <a:latin typeface="黑体" panose="02010609060101010101" charset="-122"/>
                <a:ea typeface="黑体" panose="02010609060101010101" charset="-122"/>
                <a:cs typeface="黑体" panose="02010609060101010101" charset="-122"/>
              </a:rPr>
              <a:t>2 </a:t>
            </a:r>
            <a:r>
              <a:rPr lang="zh-CN" altLang="en-US" b="0" dirty="0">
                <a:latin typeface="黑体" panose="02010609060101010101" charset="-122"/>
                <a:ea typeface="黑体" panose="02010609060101010101" charset="-122"/>
                <a:cs typeface="黑体" panose="02010609060101010101" charset="-122"/>
              </a:rPr>
              <a:t>和 </a:t>
            </a:r>
            <a:r>
              <a:rPr lang="en-US" altLang="zh-CN" b="0" dirty="0">
                <a:latin typeface="黑体" panose="02010609060101010101" charset="-122"/>
                <a:ea typeface="黑体" panose="02010609060101010101" charset="-122"/>
                <a:cs typeface="黑体" panose="02010609060101010101" charset="-122"/>
              </a:rPr>
              <a:t>( E</a:t>
            </a:r>
            <a:r>
              <a:rPr lang="en-US" altLang="zh-CN" b="0" baseline="-25000" dirty="0">
                <a:latin typeface="黑体" panose="02010609060101010101" charset="-122"/>
                <a:ea typeface="黑体" panose="02010609060101010101" charset="-122"/>
                <a:cs typeface="黑体" panose="02010609060101010101" charset="-122"/>
              </a:rPr>
              <a:t>1 </a:t>
            </a:r>
            <a:r>
              <a:rPr lang="en-US" altLang="zh-CN" b="0" dirty="0">
                <a:latin typeface="黑体" panose="02010609060101010101" charset="-122"/>
                <a:ea typeface="黑体" panose="02010609060101010101" charset="-122"/>
                <a:cs typeface="黑体" panose="02010609060101010101" charset="-122"/>
              </a:rPr>
              <a:t>) </a:t>
            </a:r>
            <a:r>
              <a:rPr lang="zh-CN" altLang="en-US" b="0" dirty="0">
                <a:latin typeface="黑体" panose="02010609060101010101" charset="-122"/>
                <a:ea typeface="黑体" panose="02010609060101010101" charset="-122"/>
                <a:cs typeface="黑体" panose="02010609060101010101" charset="-122"/>
              </a:rPr>
              <a:t>也是算术表达式。</a:t>
            </a:r>
            <a:endParaRPr lang="zh-CN" altLang="en-US" b="0" dirty="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52227" name="Rectangle 3"/>
          <p:cNvSpPr/>
          <p:nvPr/>
        </p:nvSpPr>
        <p:spPr>
          <a:xfrm>
            <a:off x="785813" y="1428750"/>
            <a:ext cx="7559675" cy="1368425"/>
          </a:xfrm>
          <a:prstGeom prst="rect">
            <a:avLst/>
          </a:prstGeom>
          <a:noFill/>
          <a:ln w="9525">
            <a:noFill/>
          </a:ln>
        </p:spPr>
        <p:txBody>
          <a:bodyPr anchor="t"/>
          <a:p>
            <a:pPr marL="457200" indent="-457200">
              <a:lnSpc>
                <a:spcPct val="120000"/>
              </a:lnSpc>
              <a:spcBef>
                <a:spcPct val="20000"/>
              </a:spcBef>
              <a:buClr>
                <a:schemeClr val="folHlink"/>
              </a:buClr>
              <a:buSzPct val="60000"/>
              <a:buFont typeface="Wingdings" panose="05000000000000000000" charset="0"/>
              <a:buChar char="p"/>
            </a:pPr>
            <a:r>
              <a:rPr lang="zh-CN" altLang="en-US" sz="2800" b="0" dirty="0">
                <a:latin typeface="黑体" panose="02010609060101010101" charset="-122"/>
                <a:ea typeface="黑体" panose="02010609060101010101" charset="-122"/>
                <a:cs typeface="黑体" panose="02010609060101010101" charset="-122"/>
              </a:rPr>
              <a:t>描述一种简单赋值语句的产生式：</a:t>
            </a:r>
            <a:endParaRPr lang="zh-CN" altLang="en-US" sz="2800" b="0" dirty="0">
              <a:latin typeface="黑体" panose="02010609060101010101" charset="-122"/>
              <a:ea typeface="黑体" panose="02010609060101010101" charset="-122"/>
              <a:cs typeface="黑体" panose="02010609060101010101" charset="-122"/>
            </a:endParaRPr>
          </a:p>
          <a:p>
            <a:pPr marL="0" indent="0">
              <a:lnSpc>
                <a:spcPct val="120000"/>
              </a:lnSpc>
              <a:spcBef>
                <a:spcPct val="20000"/>
              </a:spcBef>
              <a:buClr>
                <a:schemeClr val="folHlink"/>
              </a:buClr>
              <a:buSzPct val="60000"/>
              <a:buFont typeface="Wingdings" panose="05000000000000000000" charset="0"/>
              <a:buNone/>
            </a:pPr>
            <a:r>
              <a:rPr lang="zh-CN" altLang="en-US" sz="2800" b="0" dirty="0">
                <a:solidFill>
                  <a:schemeClr val="tx2"/>
                </a:solidFill>
                <a:latin typeface="黑体" panose="02010609060101010101" charset="-122"/>
                <a:ea typeface="黑体" panose="02010609060101010101" charset="-122"/>
                <a:cs typeface="黑体" panose="02010609060101010101" charset="-122"/>
              </a:rPr>
              <a:t>         </a:t>
            </a:r>
            <a:r>
              <a:rPr lang="en-US" altLang="zh-CN" sz="2800" dirty="0">
                <a:solidFill>
                  <a:schemeClr val="tx2"/>
                </a:solidFill>
                <a:latin typeface="黑体" panose="02010609060101010101" charset="-122"/>
                <a:ea typeface="黑体" panose="02010609060101010101" charset="-122"/>
                <a:cs typeface="黑体" panose="02010609060101010101" charset="-122"/>
              </a:rPr>
              <a:t>〈</a:t>
            </a:r>
            <a:r>
              <a:rPr lang="zh-CN" altLang="en-US" sz="2800" dirty="0">
                <a:solidFill>
                  <a:schemeClr val="tx2"/>
                </a:solidFill>
                <a:latin typeface="黑体" panose="02010609060101010101" charset="-122"/>
                <a:ea typeface="黑体" panose="02010609060101010101" charset="-122"/>
                <a:cs typeface="黑体" panose="02010609060101010101" charset="-122"/>
              </a:rPr>
              <a:t>赋值语句</a:t>
            </a:r>
            <a:r>
              <a:rPr lang="en-US" altLang="zh-CN" sz="2800" dirty="0">
                <a:solidFill>
                  <a:schemeClr val="tx2"/>
                </a:solidFill>
                <a:latin typeface="黑体" panose="02010609060101010101" charset="-122"/>
                <a:ea typeface="黑体" panose="02010609060101010101" charset="-122"/>
                <a:cs typeface="黑体" panose="02010609060101010101" charset="-122"/>
              </a:rPr>
              <a:t>〉</a:t>
            </a:r>
            <a:r>
              <a:rPr lang="en-US" altLang="zh-CN" sz="2800" b="0" dirty="0">
                <a:solidFill>
                  <a:schemeClr val="tx2"/>
                </a:solidFill>
                <a:latin typeface="黑体" panose="02010609060101010101" charset="-122"/>
                <a:ea typeface="黑体" panose="02010609060101010101" charset="-122"/>
                <a:cs typeface="黑体" panose="02010609060101010101" charset="-122"/>
              </a:rPr>
              <a:t>→  id∶= E</a:t>
            </a:r>
            <a:endParaRPr lang="en-US" altLang="zh-CN" sz="2800" b="0" dirty="0">
              <a:solidFill>
                <a:schemeClr val="tx2"/>
              </a:solidFill>
              <a:latin typeface="黑体" panose="02010609060101010101" charset="-122"/>
              <a:ea typeface="黑体" panose="02010609060101010101" charset="-122"/>
              <a:cs typeface="黑体" panose="02010609060101010101" charset="-122"/>
            </a:endParaRPr>
          </a:p>
        </p:txBody>
      </p:sp>
      <p:sp>
        <p:nvSpPr>
          <p:cNvPr id="5" name="Rectangle 5"/>
          <p:cNvSpPr/>
          <p:nvPr/>
        </p:nvSpPr>
        <p:spPr>
          <a:xfrm>
            <a:off x="786130" y="3371850"/>
            <a:ext cx="9511030" cy="1945005"/>
          </a:xfrm>
          <a:prstGeom prst="rect">
            <a:avLst/>
          </a:prstGeom>
          <a:noFill/>
          <a:ln w="9525">
            <a:noFill/>
          </a:ln>
        </p:spPr>
        <p:txBody>
          <a:bodyPr anchor="t"/>
          <a:p>
            <a:pPr marL="457200" indent="-457200">
              <a:lnSpc>
                <a:spcPct val="120000"/>
              </a:lnSpc>
              <a:spcBef>
                <a:spcPct val="20000"/>
              </a:spcBef>
              <a:buClr>
                <a:schemeClr val="folHlink"/>
              </a:buClr>
              <a:buSzPct val="60000"/>
              <a:buFont typeface="Wingdings" panose="05000000000000000000" charset="0"/>
              <a:buChar char="p"/>
            </a:pPr>
            <a:r>
              <a:rPr lang="zh-CN" altLang="en-US" sz="2800" b="0" dirty="0">
                <a:latin typeface="黑体" panose="02010609060101010101" charset="-122"/>
                <a:ea typeface="黑体" panose="02010609060101010101" charset="-122"/>
                <a:cs typeface="黑体" panose="02010609060101010101" charset="-122"/>
              </a:rPr>
              <a:t>描述条件语句的产生式：</a:t>
            </a:r>
            <a:endParaRPr lang="zh-CN" altLang="en-US" sz="2800" b="0" dirty="0">
              <a:latin typeface="黑体" panose="02010609060101010101" charset="-122"/>
              <a:ea typeface="黑体" panose="02010609060101010101" charset="-122"/>
              <a:cs typeface="黑体" panose="02010609060101010101" charset="-122"/>
            </a:endParaRPr>
          </a:p>
          <a:p>
            <a:pPr marL="342900" indent="-342900">
              <a:lnSpc>
                <a:spcPct val="120000"/>
              </a:lnSpc>
              <a:spcBef>
                <a:spcPct val="20000"/>
              </a:spcBef>
              <a:buClr>
                <a:schemeClr val="folHlink"/>
              </a:buClr>
              <a:buSzPct val="60000"/>
            </a:pPr>
            <a:r>
              <a:rPr lang="zh-CN" altLang="en-US" sz="2800" b="0" dirty="0">
                <a:latin typeface="黑体" panose="02010609060101010101" charset="-122"/>
                <a:ea typeface="黑体" panose="02010609060101010101" charset="-122"/>
                <a:cs typeface="黑体" panose="02010609060101010101" charset="-122"/>
              </a:rPr>
              <a:t>    </a:t>
            </a:r>
            <a:r>
              <a:rPr lang="en-US" altLang="zh-CN" sz="2800" dirty="0">
                <a:solidFill>
                  <a:schemeClr val="tx2"/>
                </a:solidFill>
                <a:latin typeface="黑体" panose="02010609060101010101" charset="-122"/>
                <a:ea typeface="黑体" panose="02010609060101010101" charset="-122"/>
                <a:cs typeface="黑体" panose="02010609060101010101" charset="-122"/>
              </a:rPr>
              <a:t>〈</a:t>
            </a:r>
            <a:r>
              <a:rPr lang="zh-CN" altLang="en-US" sz="2800" dirty="0">
                <a:solidFill>
                  <a:schemeClr val="tx2"/>
                </a:solidFill>
                <a:latin typeface="黑体" panose="02010609060101010101" charset="-122"/>
                <a:ea typeface="黑体" panose="02010609060101010101" charset="-122"/>
                <a:cs typeface="黑体" panose="02010609060101010101" charset="-122"/>
              </a:rPr>
              <a:t>条件语句</a:t>
            </a:r>
            <a:r>
              <a:rPr lang="en-US" altLang="zh-CN" sz="2800" dirty="0">
                <a:solidFill>
                  <a:schemeClr val="tx2"/>
                </a:solidFill>
                <a:latin typeface="黑体" panose="02010609060101010101" charset="-122"/>
                <a:ea typeface="黑体" panose="02010609060101010101" charset="-122"/>
                <a:cs typeface="黑体" panose="02010609060101010101" charset="-122"/>
              </a:rPr>
              <a:t>〉</a:t>
            </a:r>
            <a:r>
              <a:rPr lang="en-US" altLang="zh-CN" sz="2800" b="0" dirty="0">
                <a:solidFill>
                  <a:schemeClr val="tx2"/>
                </a:solidFill>
                <a:latin typeface="黑体" panose="02010609060101010101" charset="-122"/>
                <a:ea typeface="黑体" panose="02010609060101010101" charset="-122"/>
                <a:cs typeface="黑体" panose="02010609060101010101" charset="-122"/>
              </a:rPr>
              <a:t>→ if〈</a:t>
            </a:r>
            <a:r>
              <a:rPr lang="zh-CN" altLang="en-US" sz="2800" b="0" dirty="0">
                <a:solidFill>
                  <a:schemeClr val="tx2"/>
                </a:solidFill>
                <a:latin typeface="黑体" panose="02010609060101010101" charset="-122"/>
                <a:ea typeface="黑体" panose="02010609060101010101" charset="-122"/>
                <a:cs typeface="黑体" panose="02010609060101010101" charset="-122"/>
              </a:rPr>
              <a:t>条件</a:t>
            </a:r>
            <a:r>
              <a:rPr lang="en-US" altLang="zh-CN" sz="2800" b="0" dirty="0">
                <a:solidFill>
                  <a:schemeClr val="tx2"/>
                </a:solidFill>
                <a:latin typeface="黑体" panose="02010609060101010101" charset="-122"/>
                <a:ea typeface="黑体" panose="02010609060101010101" charset="-122"/>
                <a:cs typeface="黑体" panose="02010609060101010101" charset="-122"/>
              </a:rPr>
              <a:t>〉then〈</a:t>
            </a:r>
            <a:r>
              <a:rPr lang="zh-CN" altLang="en-US" sz="2800" b="0" dirty="0">
                <a:solidFill>
                  <a:schemeClr val="tx2"/>
                </a:solidFill>
                <a:latin typeface="黑体" panose="02010609060101010101" charset="-122"/>
                <a:ea typeface="黑体" panose="02010609060101010101" charset="-122"/>
                <a:cs typeface="黑体" panose="02010609060101010101" charset="-122"/>
              </a:rPr>
              <a:t>语句</a:t>
            </a:r>
            <a:r>
              <a:rPr lang="en-US" altLang="zh-CN" sz="2800" b="0" dirty="0">
                <a:solidFill>
                  <a:schemeClr val="tx2"/>
                </a:solidFill>
                <a:latin typeface="黑体" panose="02010609060101010101" charset="-122"/>
                <a:ea typeface="黑体" panose="02010609060101010101" charset="-122"/>
                <a:cs typeface="黑体" panose="02010609060101010101" charset="-122"/>
              </a:rPr>
              <a:t>〉</a:t>
            </a:r>
            <a:r>
              <a:rPr lang="zh-CN" altLang="en-US" sz="2800" b="0" dirty="0">
                <a:solidFill>
                  <a:schemeClr val="tx2"/>
                </a:solidFill>
                <a:latin typeface="黑体" panose="02010609060101010101" charset="-122"/>
                <a:ea typeface="黑体" panose="02010609060101010101" charset="-122"/>
                <a:cs typeface="黑体" panose="02010609060101010101" charset="-122"/>
              </a:rPr>
              <a:t>｜</a:t>
            </a:r>
            <a:endParaRPr lang="zh-CN" altLang="en-US" sz="2800" b="0" dirty="0">
              <a:solidFill>
                <a:schemeClr val="tx2"/>
              </a:solidFill>
              <a:latin typeface="黑体" panose="02010609060101010101" charset="-122"/>
              <a:ea typeface="黑体" panose="02010609060101010101" charset="-122"/>
              <a:cs typeface="黑体" panose="02010609060101010101" charset="-122"/>
            </a:endParaRPr>
          </a:p>
          <a:p>
            <a:pPr marL="342900" indent="-342900">
              <a:lnSpc>
                <a:spcPct val="120000"/>
              </a:lnSpc>
              <a:spcBef>
                <a:spcPct val="20000"/>
              </a:spcBef>
              <a:buClr>
                <a:schemeClr val="folHlink"/>
              </a:buClr>
              <a:buSzPct val="60000"/>
            </a:pPr>
            <a:r>
              <a:rPr lang="zh-CN" altLang="en-US" sz="2800" b="0" dirty="0">
                <a:solidFill>
                  <a:schemeClr val="tx2"/>
                </a:solidFill>
                <a:latin typeface="黑体" panose="02010609060101010101" charset="-122"/>
                <a:ea typeface="黑体" panose="02010609060101010101" charset="-122"/>
                <a:cs typeface="黑体" panose="02010609060101010101" charset="-122"/>
              </a:rPr>
              <a:t>                </a:t>
            </a:r>
            <a:r>
              <a:rPr lang="en-US" altLang="zh-CN" sz="2800" b="0" dirty="0">
                <a:solidFill>
                  <a:schemeClr val="tx2"/>
                </a:solidFill>
                <a:latin typeface="黑体" panose="02010609060101010101" charset="-122"/>
                <a:ea typeface="黑体" panose="02010609060101010101" charset="-122"/>
                <a:cs typeface="黑体" panose="02010609060101010101" charset="-122"/>
              </a:rPr>
              <a:t>if〈</a:t>
            </a:r>
            <a:r>
              <a:rPr lang="zh-CN" altLang="en-US" sz="2800" b="0" dirty="0">
                <a:solidFill>
                  <a:schemeClr val="tx2"/>
                </a:solidFill>
                <a:latin typeface="黑体" panose="02010609060101010101" charset="-122"/>
                <a:ea typeface="黑体" panose="02010609060101010101" charset="-122"/>
                <a:cs typeface="黑体" panose="02010609060101010101" charset="-122"/>
              </a:rPr>
              <a:t>条件</a:t>
            </a:r>
            <a:r>
              <a:rPr lang="en-US" altLang="zh-CN" sz="2800" b="0" dirty="0">
                <a:solidFill>
                  <a:schemeClr val="tx2"/>
                </a:solidFill>
                <a:latin typeface="黑体" panose="02010609060101010101" charset="-122"/>
                <a:ea typeface="黑体" panose="02010609060101010101" charset="-122"/>
                <a:cs typeface="黑体" panose="02010609060101010101" charset="-122"/>
              </a:rPr>
              <a:t>〉then〈</a:t>
            </a:r>
            <a:r>
              <a:rPr lang="zh-CN" altLang="en-US" sz="2800" b="0" dirty="0">
                <a:solidFill>
                  <a:schemeClr val="tx2"/>
                </a:solidFill>
                <a:latin typeface="黑体" panose="02010609060101010101" charset="-122"/>
                <a:ea typeface="黑体" panose="02010609060101010101" charset="-122"/>
                <a:cs typeface="黑体" panose="02010609060101010101" charset="-122"/>
              </a:rPr>
              <a:t>语句</a:t>
            </a:r>
            <a:r>
              <a:rPr lang="en-US" altLang="zh-CN" sz="2800" b="0" dirty="0">
                <a:solidFill>
                  <a:schemeClr val="tx2"/>
                </a:solidFill>
                <a:latin typeface="黑体" panose="02010609060101010101" charset="-122"/>
                <a:ea typeface="黑体" panose="02010609060101010101" charset="-122"/>
                <a:cs typeface="黑体" panose="02010609060101010101" charset="-122"/>
              </a:rPr>
              <a:t>〉else〈</a:t>
            </a:r>
            <a:r>
              <a:rPr lang="zh-CN" altLang="en-US" sz="2800" b="0" dirty="0">
                <a:solidFill>
                  <a:schemeClr val="tx2"/>
                </a:solidFill>
                <a:latin typeface="黑体" panose="02010609060101010101" charset="-122"/>
                <a:ea typeface="黑体" panose="02010609060101010101" charset="-122"/>
                <a:cs typeface="黑体" panose="02010609060101010101" charset="-122"/>
              </a:rPr>
              <a:t>语句</a:t>
            </a:r>
            <a:r>
              <a:rPr lang="en-US" altLang="zh-CN" sz="2800" b="0" dirty="0">
                <a:solidFill>
                  <a:schemeClr val="tx2"/>
                </a:solidFill>
                <a:latin typeface="黑体" panose="02010609060101010101" charset="-122"/>
                <a:ea typeface="黑体" panose="02010609060101010101" charset="-122"/>
                <a:cs typeface="黑体" panose="02010609060101010101" charset="-122"/>
              </a:rPr>
              <a:t>〉</a:t>
            </a:r>
            <a:endParaRPr lang="en-US" altLang="zh-CN" sz="2800" b="0" dirty="0">
              <a:solidFill>
                <a:schemeClr val="tx2"/>
              </a:solidFill>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30403" name="Rectangle 3"/>
          <p:cNvSpPr>
            <a:spLocks noGrp="1"/>
          </p:cNvSpPr>
          <p:nvPr>
            <p:ph idx="1"/>
          </p:nvPr>
        </p:nvSpPr>
        <p:spPr>
          <a:xfrm>
            <a:off x="717550" y="976313"/>
            <a:ext cx="8229600" cy="696912"/>
          </a:xfrm>
        </p:spPr>
        <p:txBody>
          <a:bodyPr vert="horz" wrap="square" lIns="91440" tIns="45720" rIns="91440" bIns="45720" anchor="t"/>
          <a:p>
            <a:pPr eaLnBrk="1" hangingPunct="1"/>
            <a:r>
              <a:rPr lang="zh-CN" altLang="en-US" dirty="0"/>
              <a:t>上下文无关文法句型推导的直观表示方法</a:t>
            </a:r>
            <a:endParaRPr lang="zh-CN" altLang="en-US" dirty="0"/>
          </a:p>
        </p:txBody>
      </p:sp>
      <p:sp>
        <p:nvSpPr>
          <p:cNvPr id="230404" name="Rectangle 4"/>
          <p:cNvSpPr/>
          <p:nvPr/>
        </p:nvSpPr>
        <p:spPr>
          <a:xfrm>
            <a:off x="644525" y="1541463"/>
            <a:ext cx="4637088" cy="519112"/>
          </a:xfrm>
          <a:prstGeom prst="rect">
            <a:avLst/>
          </a:prstGeom>
          <a:noFill/>
          <a:ln w="38100">
            <a:noFill/>
          </a:ln>
        </p:spPr>
        <p:txBody>
          <a:bodyPr wrap="none" anchor="t">
            <a:spAutoFit/>
          </a:bodyPr>
          <a:p>
            <a:pPr marL="342900" indent="-342900" algn="ctr"/>
            <a:r>
              <a:rPr lang="zh-CN" altLang="en-US" sz="2800" dirty="0">
                <a:solidFill>
                  <a:schemeClr val="tx2"/>
                </a:solidFill>
                <a:latin typeface="华文新魏" panose="02010800040101010101" pitchFamily="2" charset="-122"/>
              </a:rPr>
              <a:t>文法：</a:t>
            </a:r>
            <a:r>
              <a:rPr lang="en-US" altLang="zh-CN" sz="2800" dirty="0">
                <a:solidFill>
                  <a:schemeClr val="tx2"/>
                </a:solidFill>
                <a:latin typeface="华文新魏" panose="02010800040101010101" pitchFamily="2" charset="-122"/>
              </a:rPr>
              <a:t>E→E+E | E</a:t>
            </a:r>
            <a:r>
              <a:rPr lang="en-US" altLang="zh-CN" sz="2800" dirty="0">
                <a:solidFill>
                  <a:schemeClr val="tx2"/>
                </a:solidFill>
                <a:latin typeface="Times New Roman" panose="02020603050405020304" charset="0"/>
              </a:rPr>
              <a:t>*</a:t>
            </a:r>
            <a:r>
              <a:rPr lang="en-US" altLang="zh-CN" sz="2800" dirty="0">
                <a:solidFill>
                  <a:schemeClr val="tx2"/>
                </a:solidFill>
                <a:latin typeface="华文新魏" panose="02010800040101010101" pitchFamily="2" charset="-122"/>
              </a:rPr>
              <a:t>E |(E) | id</a:t>
            </a:r>
            <a:endParaRPr lang="zh-CN" altLang="en-US" sz="2800" dirty="0">
              <a:solidFill>
                <a:schemeClr val="tx2"/>
              </a:solidFill>
              <a:latin typeface="华文新魏" panose="02010800040101010101" pitchFamily="2" charset="-122"/>
            </a:endParaRPr>
          </a:p>
        </p:txBody>
      </p:sp>
      <p:sp>
        <p:nvSpPr>
          <p:cNvPr id="230405" name="Text Box 5"/>
          <p:cNvSpPr txBox="1"/>
          <p:nvPr/>
        </p:nvSpPr>
        <p:spPr>
          <a:xfrm>
            <a:off x="1256030" y="2070100"/>
            <a:ext cx="3576320" cy="3106420"/>
          </a:xfrm>
          <a:prstGeom prst="rect">
            <a:avLst/>
          </a:prstGeom>
          <a:noFill/>
          <a:ln w="9525">
            <a:noFill/>
          </a:ln>
        </p:spPr>
        <p:txBody>
          <a:bodyPr wrap="square" lIns="92075" tIns="46038" rIns="92075" bIns="46038" anchor="t">
            <a:spAutoFit/>
          </a:bodyPr>
          <a:p>
            <a:pPr eaLnBrk="0" hangingPunct="0">
              <a:spcBef>
                <a:spcPct val="20000"/>
              </a:spcBef>
              <a:buClr>
                <a:schemeClr val="folHlink"/>
              </a:buClr>
              <a:buSzPct val="75000"/>
              <a:buFont typeface="Monotype Sorts" pitchFamily="2" charset="2"/>
            </a:pPr>
            <a:r>
              <a:rPr lang="en-US" altLang="zh-CN" sz="2800" dirty="0">
                <a:latin typeface="黑体" panose="02010609060101010101" charset="-122"/>
                <a:ea typeface="黑体" panose="02010609060101010101" charset="-122"/>
              </a:rPr>
              <a:t>(</a:t>
            </a:r>
            <a:r>
              <a:rPr lang="zh-CN" altLang="en-US" sz="2800" dirty="0">
                <a:latin typeface="黑体" panose="02010609060101010101" charset="-122"/>
                <a:ea typeface="黑体" panose="02010609060101010101" charset="-122"/>
              </a:rPr>
              <a:t>最左</a:t>
            </a:r>
            <a:r>
              <a:rPr lang="en-US" altLang="zh-CN" sz="2800" dirty="0">
                <a:latin typeface="黑体" panose="02010609060101010101" charset="-122"/>
                <a:ea typeface="黑体" panose="02010609060101010101" charset="-122"/>
              </a:rPr>
              <a:t>)</a:t>
            </a:r>
            <a:r>
              <a:rPr lang="zh-CN" altLang="en-US" sz="2800" dirty="0">
                <a:latin typeface="黑体" panose="02010609060101010101" charset="-122"/>
                <a:ea typeface="黑体" panose="02010609060101010101" charset="-122"/>
              </a:rPr>
              <a:t>推导过程</a:t>
            </a:r>
            <a:r>
              <a:rPr lang="zh-CN" altLang="en-US" sz="2800" dirty="0">
                <a:latin typeface="华文新魏" panose="02010800040101010101" pitchFamily="2" charset="-122"/>
              </a:rPr>
              <a:t>：</a:t>
            </a:r>
            <a:endParaRPr lang="zh-CN" altLang="en-US" sz="2800" dirty="0">
              <a:latin typeface="华文新魏" panose="02010800040101010101" pitchFamily="2" charset="-122"/>
            </a:endParaRPr>
          </a:p>
          <a:p>
            <a:pPr eaLnBrk="0" hangingPunct="0">
              <a:spcBef>
                <a:spcPct val="20000"/>
              </a:spcBef>
              <a:buClr>
                <a:schemeClr val="folHlink"/>
              </a:buClr>
              <a:buSzPct val="75000"/>
              <a:buFont typeface="Monotype Sorts" pitchFamily="2" charset="2"/>
            </a:pPr>
            <a:r>
              <a:rPr lang="en-US" altLang="zh-CN" sz="2800" dirty="0">
                <a:latin typeface="华文新魏" panose="02010800040101010101" pitchFamily="2" charset="-122"/>
              </a:rPr>
              <a:t>    E</a:t>
            </a:r>
            <a:r>
              <a:rPr lang="en-US" altLang="zh-CN" sz="2800" dirty="0">
                <a:latin typeface="华文新魏" panose="02010800040101010101" pitchFamily="2" charset="-122"/>
                <a:sym typeface="Symbol" panose="05050102010706020507" pitchFamily="18" charset="2"/>
              </a:rPr>
              <a:t>E+E</a:t>
            </a:r>
            <a:endParaRPr lang="en-US" altLang="zh-CN" sz="2800" dirty="0">
              <a:latin typeface="华文新魏" panose="02010800040101010101" pitchFamily="2" charset="-122"/>
              <a:sym typeface="Symbol" panose="05050102010706020507" pitchFamily="18" charset="2"/>
            </a:endParaRPr>
          </a:p>
          <a:p>
            <a:pPr eaLnBrk="0" hangingPunct="0">
              <a:spcBef>
                <a:spcPct val="20000"/>
              </a:spcBef>
              <a:buClr>
                <a:schemeClr val="folHlink"/>
              </a:buClr>
              <a:buSzPct val="75000"/>
              <a:buFont typeface="Monotype Sorts" pitchFamily="2" charset="2"/>
            </a:pPr>
            <a:r>
              <a:rPr lang="en-US" altLang="zh-CN" sz="2800" dirty="0">
                <a:latin typeface="华文新魏" panose="02010800040101010101" pitchFamily="2" charset="-122"/>
                <a:sym typeface="Symbol" panose="05050102010706020507" pitchFamily="18" charset="2"/>
              </a:rPr>
              <a:t>      id+E</a:t>
            </a:r>
            <a:endParaRPr lang="en-US" altLang="zh-CN" sz="2800" dirty="0">
              <a:latin typeface="华文新魏" panose="02010800040101010101" pitchFamily="2" charset="-122"/>
              <a:sym typeface="Symbol" panose="05050102010706020507" pitchFamily="18" charset="2"/>
            </a:endParaRPr>
          </a:p>
          <a:p>
            <a:pPr eaLnBrk="0" hangingPunct="0">
              <a:spcBef>
                <a:spcPct val="20000"/>
              </a:spcBef>
              <a:buClr>
                <a:schemeClr val="folHlink"/>
              </a:buClr>
              <a:buSzPct val="75000"/>
              <a:buFont typeface="Monotype Sorts" pitchFamily="2" charset="2"/>
            </a:pPr>
            <a:r>
              <a:rPr lang="en-US" altLang="zh-CN" sz="2800" dirty="0">
                <a:latin typeface="华文新魏" panose="02010800040101010101" pitchFamily="2" charset="-122"/>
                <a:sym typeface="Symbol" panose="05050102010706020507" pitchFamily="18" charset="2"/>
              </a:rPr>
              <a:t>      id+E</a:t>
            </a:r>
            <a:r>
              <a:rPr lang="en-US" altLang="zh-CN" sz="2800" dirty="0">
                <a:latin typeface="Times New Roman" panose="02020603050405020304" charset="0"/>
                <a:sym typeface="Symbol" panose="05050102010706020507" pitchFamily="18" charset="2"/>
              </a:rPr>
              <a:t>*</a:t>
            </a:r>
            <a:r>
              <a:rPr lang="en-US" altLang="zh-CN" sz="2800" dirty="0">
                <a:latin typeface="华文新魏" panose="02010800040101010101" pitchFamily="2" charset="-122"/>
              </a:rPr>
              <a:t>E</a:t>
            </a:r>
            <a:endParaRPr lang="en-US" altLang="zh-CN" sz="2800" dirty="0">
              <a:latin typeface="华文新魏" panose="02010800040101010101" pitchFamily="2" charset="-122"/>
            </a:endParaRPr>
          </a:p>
          <a:p>
            <a:pPr eaLnBrk="0" hangingPunct="0">
              <a:spcBef>
                <a:spcPct val="20000"/>
              </a:spcBef>
              <a:buClr>
                <a:schemeClr val="folHlink"/>
              </a:buClr>
              <a:buSzPct val="75000"/>
              <a:buFont typeface="Monotype Sorts" pitchFamily="2" charset="2"/>
            </a:pPr>
            <a:r>
              <a:rPr lang="en-US" altLang="zh-CN" sz="2800" dirty="0">
                <a:latin typeface="华文新魏" panose="02010800040101010101" pitchFamily="2" charset="-122"/>
              </a:rPr>
              <a:t>      </a:t>
            </a:r>
            <a:r>
              <a:rPr lang="en-US" altLang="zh-CN" sz="2800" dirty="0">
                <a:latin typeface="华文新魏" panose="02010800040101010101" pitchFamily="2" charset="-122"/>
                <a:sym typeface="Symbol" panose="05050102010706020507" pitchFamily="18" charset="2"/>
              </a:rPr>
              <a:t>id+id</a:t>
            </a:r>
            <a:r>
              <a:rPr lang="en-US" altLang="zh-CN" sz="2800" dirty="0">
                <a:latin typeface="Times New Roman" panose="02020603050405020304" charset="0"/>
                <a:sym typeface="Symbol" panose="05050102010706020507" pitchFamily="18" charset="2"/>
              </a:rPr>
              <a:t>*</a:t>
            </a:r>
            <a:r>
              <a:rPr lang="en-US" altLang="zh-CN" sz="2800" dirty="0">
                <a:latin typeface="华文新魏" panose="02010800040101010101" pitchFamily="2" charset="-122"/>
              </a:rPr>
              <a:t>E</a:t>
            </a:r>
            <a:endParaRPr lang="en-US" altLang="zh-CN" sz="2800" dirty="0">
              <a:latin typeface="华文新魏" panose="02010800040101010101" pitchFamily="2" charset="-122"/>
            </a:endParaRPr>
          </a:p>
          <a:p>
            <a:pPr eaLnBrk="0" hangingPunct="0">
              <a:spcBef>
                <a:spcPct val="20000"/>
              </a:spcBef>
              <a:buClr>
                <a:schemeClr val="folHlink"/>
              </a:buClr>
              <a:buSzPct val="75000"/>
              <a:buFont typeface="Monotype Sorts" pitchFamily="2" charset="2"/>
            </a:pPr>
            <a:r>
              <a:rPr lang="en-US" altLang="zh-CN" sz="2800" dirty="0">
                <a:latin typeface="华文新魏" panose="02010800040101010101" pitchFamily="2" charset="-122"/>
              </a:rPr>
              <a:t>      </a:t>
            </a:r>
            <a:r>
              <a:rPr lang="en-US" altLang="zh-CN" sz="2800" dirty="0">
                <a:latin typeface="华文新魏" panose="02010800040101010101" pitchFamily="2" charset="-122"/>
                <a:sym typeface="Symbol" panose="05050102010706020507" pitchFamily="18" charset="2"/>
              </a:rPr>
              <a:t>id+id*id</a:t>
            </a:r>
            <a:endParaRPr lang="en-US" altLang="zh-CN" sz="2800" dirty="0">
              <a:latin typeface="华文新魏" panose="02010800040101010101" pitchFamily="2" charset="-122"/>
              <a:sym typeface="Symbol" panose="05050102010706020507" pitchFamily="18" charset="2"/>
            </a:endParaRPr>
          </a:p>
        </p:txBody>
      </p:sp>
      <p:sp>
        <p:nvSpPr>
          <p:cNvPr id="230406" name="Oval 6"/>
          <p:cNvSpPr/>
          <p:nvPr/>
        </p:nvSpPr>
        <p:spPr>
          <a:xfrm>
            <a:off x="7578725" y="2057400"/>
            <a:ext cx="504825" cy="503238"/>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30407" name="Oval 7"/>
          <p:cNvSpPr/>
          <p:nvPr/>
        </p:nvSpPr>
        <p:spPr>
          <a:xfrm>
            <a:off x="6570663" y="3209925"/>
            <a:ext cx="504825" cy="503238"/>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30408" name="Oval 8"/>
          <p:cNvSpPr/>
          <p:nvPr/>
        </p:nvSpPr>
        <p:spPr>
          <a:xfrm>
            <a:off x="7505700" y="3209925"/>
            <a:ext cx="504825" cy="503238"/>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230409" name="Oval 9"/>
          <p:cNvSpPr/>
          <p:nvPr/>
        </p:nvSpPr>
        <p:spPr>
          <a:xfrm>
            <a:off x="9091613" y="3136900"/>
            <a:ext cx="504825" cy="503238"/>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30410" name="Line 10"/>
          <p:cNvSpPr/>
          <p:nvPr/>
        </p:nvSpPr>
        <p:spPr>
          <a:xfrm flipH="1">
            <a:off x="6858000" y="2416175"/>
            <a:ext cx="720725" cy="792163"/>
          </a:xfrm>
          <a:prstGeom prst="line">
            <a:avLst/>
          </a:prstGeom>
          <a:ln w="38100" cap="flat" cmpd="sng">
            <a:solidFill>
              <a:srgbClr val="3366FF"/>
            </a:solidFill>
            <a:prstDash val="solid"/>
            <a:round/>
            <a:headEnd type="none" w="med" len="med"/>
            <a:tailEnd type="none" w="med" len="med"/>
          </a:ln>
        </p:spPr>
      </p:sp>
      <p:sp>
        <p:nvSpPr>
          <p:cNvPr id="230411" name="Line 11"/>
          <p:cNvSpPr/>
          <p:nvPr/>
        </p:nvSpPr>
        <p:spPr>
          <a:xfrm>
            <a:off x="7794625" y="2560638"/>
            <a:ext cx="0" cy="647700"/>
          </a:xfrm>
          <a:prstGeom prst="line">
            <a:avLst/>
          </a:prstGeom>
          <a:ln w="38100" cap="flat" cmpd="sng">
            <a:solidFill>
              <a:srgbClr val="3366FF"/>
            </a:solidFill>
            <a:prstDash val="solid"/>
            <a:round/>
            <a:headEnd type="none" w="med" len="med"/>
            <a:tailEnd type="none" w="med" len="med"/>
          </a:ln>
        </p:spPr>
      </p:sp>
      <p:sp>
        <p:nvSpPr>
          <p:cNvPr id="230412" name="Line 12"/>
          <p:cNvSpPr/>
          <p:nvPr/>
        </p:nvSpPr>
        <p:spPr>
          <a:xfrm>
            <a:off x="8081963" y="2416175"/>
            <a:ext cx="1081087" cy="792163"/>
          </a:xfrm>
          <a:prstGeom prst="line">
            <a:avLst/>
          </a:prstGeom>
          <a:ln w="38100" cap="flat" cmpd="sng">
            <a:solidFill>
              <a:srgbClr val="3366FF"/>
            </a:solidFill>
            <a:prstDash val="solid"/>
            <a:round/>
            <a:headEnd type="none" w="med" len="med"/>
            <a:tailEnd type="none" w="med" len="med"/>
          </a:ln>
        </p:spPr>
      </p:sp>
      <p:sp>
        <p:nvSpPr>
          <p:cNvPr id="230413" name="Oval 13"/>
          <p:cNvSpPr/>
          <p:nvPr/>
        </p:nvSpPr>
        <p:spPr>
          <a:xfrm>
            <a:off x="6640513" y="4360863"/>
            <a:ext cx="504825" cy="50323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230414" name="Line 14"/>
          <p:cNvSpPr/>
          <p:nvPr/>
        </p:nvSpPr>
        <p:spPr>
          <a:xfrm>
            <a:off x="6858000" y="3713163"/>
            <a:ext cx="0" cy="647700"/>
          </a:xfrm>
          <a:prstGeom prst="line">
            <a:avLst/>
          </a:prstGeom>
          <a:ln w="38100" cap="flat" cmpd="sng">
            <a:solidFill>
              <a:srgbClr val="3366FF"/>
            </a:solidFill>
            <a:prstDash val="solid"/>
            <a:round/>
            <a:headEnd type="none" w="med" len="med"/>
            <a:tailEnd type="none" w="med" len="med"/>
          </a:ln>
        </p:spPr>
      </p:sp>
      <p:sp>
        <p:nvSpPr>
          <p:cNvPr id="230415" name="Oval 15"/>
          <p:cNvSpPr/>
          <p:nvPr/>
        </p:nvSpPr>
        <p:spPr>
          <a:xfrm>
            <a:off x="8154988" y="4362450"/>
            <a:ext cx="504825" cy="503238"/>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30416" name="Oval 16"/>
          <p:cNvSpPr/>
          <p:nvPr/>
        </p:nvSpPr>
        <p:spPr>
          <a:xfrm>
            <a:off x="9161463" y="4289425"/>
            <a:ext cx="504825" cy="503238"/>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230417" name="Oval 17"/>
          <p:cNvSpPr/>
          <p:nvPr/>
        </p:nvSpPr>
        <p:spPr>
          <a:xfrm>
            <a:off x="10171113" y="4340225"/>
            <a:ext cx="504825" cy="503238"/>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30418" name="Line 18"/>
          <p:cNvSpPr/>
          <p:nvPr/>
        </p:nvSpPr>
        <p:spPr>
          <a:xfrm flipH="1">
            <a:off x="8442325" y="3568700"/>
            <a:ext cx="720725" cy="792163"/>
          </a:xfrm>
          <a:prstGeom prst="line">
            <a:avLst/>
          </a:prstGeom>
          <a:ln w="38100" cap="flat" cmpd="sng">
            <a:solidFill>
              <a:srgbClr val="3366FF"/>
            </a:solidFill>
            <a:prstDash val="solid"/>
            <a:round/>
            <a:headEnd type="none" w="med" len="med"/>
            <a:tailEnd type="none" w="med" len="med"/>
          </a:ln>
        </p:spPr>
      </p:sp>
      <p:sp>
        <p:nvSpPr>
          <p:cNvPr id="230419" name="Line 19"/>
          <p:cNvSpPr/>
          <p:nvPr/>
        </p:nvSpPr>
        <p:spPr>
          <a:xfrm>
            <a:off x="9378950" y="3641725"/>
            <a:ext cx="0" cy="647700"/>
          </a:xfrm>
          <a:prstGeom prst="line">
            <a:avLst/>
          </a:prstGeom>
          <a:ln w="38100" cap="flat" cmpd="sng">
            <a:solidFill>
              <a:srgbClr val="3366FF"/>
            </a:solidFill>
            <a:prstDash val="solid"/>
            <a:round/>
            <a:headEnd type="none" w="med" len="med"/>
            <a:tailEnd type="none" w="med" len="med"/>
          </a:ln>
        </p:spPr>
      </p:sp>
      <p:sp>
        <p:nvSpPr>
          <p:cNvPr id="230420" name="Line 20"/>
          <p:cNvSpPr/>
          <p:nvPr/>
        </p:nvSpPr>
        <p:spPr>
          <a:xfrm>
            <a:off x="9523413" y="3568700"/>
            <a:ext cx="835025" cy="784225"/>
          </a:xfrm>
          <a:prstGeom prst="line">
            <a:avLst/>
          </a:prstGeom>
          <a:ln w="38100" cap="flat" cmpd="sng">
            <a:solidFill>
              <a:srgbClr val="3366FF"/>
            </a:solidFill>
            <a:prstDash val="solid"/>
            <a:round/>
            <a:headEnd type="none" w="med" len="med"/>
            <a:tailEnd type="none" w="med" len="med"/>
          </a:ln>
        </p:spPr>
      </p:sp>
      <p:sp>
        <p:nvSpPr>
          <p:cNvPr id="230421" name="Oval 21"/>
          <p:cNvSpPr/>
          <p:nvPr/>
        </p:nvSpPr>
        <p:spPr>
          <a:xfrm>
            <a:off x="8153400" y="5513388"/>
            <a:ext cx="504825" cy="50323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230422" name="Line 22"/>
          <p:cNvSpPr/>
          <p:nvPr/>
        </p:nvSpPr>
        <p:spPr>
          <a:xfrm>
            <a:off x="8370888" y="4865688"/>
            <a:ext cx="0" cy="647700"/>
          </a:xfrm>
          <a:prstGeom prst="line">
            <a:avLst/>
          </a:prstGeom>
          <a:ln w="38100" cap="flat" cmpd="sng">
            <a:solidFill>
              <a:srgbClr val="3366FF"/>
            </a:solidFill>
            <a:prstDash val="solid"/>
            <a:round/>
            <a:headEnd type="none" w="med" len="med"/>
            <a:tailEnd type="none" w="med" len="med"/>
          </a:ln>
        </p:spPr>
      </p:sp>
      <p:sp>
        <p:nvSpPr>
          <p:cNvPr id="230423" name="Oval 23"/>
          <p:cNvSpPr/>
          <p:nvPr/>
        </p:nvSpPr>
        <p:spPr>
          <a:xfrm>
            <a:off x="10240963" y="5492750"/>
            <a:ext cx="504825" cy="503238"/>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230424" name="Line 24"/>
          <p:cNvSpPr/>
          <p:nvPr/>
        </p:nvSpPr>
        <p:spPr>
          <a:xfrm>
            <a:off x="10458450" y="4845050"/>
            <a:ext cx="0" cy="647700"/>
          </a:xfrm>
          <a:prstGeom prst="line">
            <a:avLst/>
          </a:prstGeom>
          <a:ln w="38100" cap="flat" cmpd="sng">
            <a:solidFill>
              <a:srgbClr val="3366FF"/>
            </a:solidFill>
            <a:prstDash val="solid"/>
            <a:round/>
            <a:headEnd type="none" w="med" len="med"/>
            <a:tailEnd type="none" w="med" len="med"/>
          </a:ln>
        </p:spPr>
      </p:sp>
      <p:sp>
        <p:nvSpPr>
          <p:cNvPr id="230425" name="Rectangle 25"/>
          <p:cNvSpPr/>
          <p:nvPr/>
        </p:nvSpPr>
        <p:spPr>
          <a:xfrm>
            <a:off x="860425" y="5368925"/>
            <a:ext cx="2160588" cy="700405"/>
          </a:xfrm>
          <a:prstGeom prst="rect">
            <a:avLst/>
          </a:prstGeom>
          <a:noFill/>
          <a:ln w="9525">
            <a:noFill/>
          </a:ln>
        </p:spPr>
        <p:txBody>
          <a:bodyPr lIns="92075" tIns="46038" rIns="92075" bIns="46038" anchor="t">
            <a:spAutoFit/>
          </a:bodyPr>
          <a:p>
            <a:pPr defTabSz="193675" eaLnBrk="0" hangingPunct="0">
              <a:lnSpc>
                <a:spcPct val="110000"/>
              </a:lnSpc>
              <a:spcBef>
                <a:spcPct val="20000"/>
              </a:spcBef>
              <a:buClr>
                <a:schemeClr val="folHlink"/>
              </a:buClr>
              <a:buSzPct val="75000"/>
              <a:buFont typeface="Monotype Sorts" pitchFamily="2" charset="2"/>
            </a:pPr>
            <a:r>
              <a:rPr lang="zh-CN" altLang="en-US" sz="3600" dirty="0">
                <a:solidFill>
                  <a:srgbClr val="FF0000"/>
                </a:solidFill>
                <a:latin typeface="黑体" panose="02010609060101010101" charset="-122"/>
                <a:ea typeface="黑体" panose="02010609060101010101" charset="-122"/>
              </a:rPr>
              <a:t>一棵树！</a:t>
            </a:r>
            <a:endParaRPr lang="zh-CN" altLang="en-US" sz="3600" dirty="0">
              <a:solidFill>
                <a:srgbClr val="FF0000"/>
              </a:solidFill>
              <a:latin typeface="黑体" panose="02010609060101010101" charset="-122"/>
              <a:ea typeface="黑体" panose="02010609060101010101" charset="-122"/>
              <a:sym typeface="Symbol" panose="05050102010706020507" pitchFamily="18" charset="2"/>
            </a:endParaRPr>
          </a:p>
        </p:txBody>
      </p:sp>
      <p:sp>
        <p:nvSpPr>
          <p:cNvPr id="230426" name="Rectangle 26"/>
          <p:cNvSpPr/>
          <p:nvPr/>
        </p:nvSpPr>
        <p:spPr>
          <a:xfrm>
            <a:off x="2660650" y="5392738"/>
            <a:ext cx="2808288" cy="696912"/>
          </a:xfrm>
          <a:prstGeom prst="rect">
            <a:avLst/>
          </a:prstGeom>
          <a:noFill/>
          <a:ln w="9525">
            <a:noFill/>
          </a:ln>
        </p:spPr>
        <p:txBody>
          <a:bodyPr lIns="92075" tIns="46038" rIns="92075" bIns="46038" anchor="t">
            <a:spAutoFit/>
          </a:bodyPr>
          <a:p>
            <a:pPr defTabSz="193675" eaLnBrk="0" hangingPunct="0">
              <a:lnSpc>
                <a:spcPct val="110000"/>
              </a:lnSpc>
              <a:spcBef>
                <a:spcPct val="20000"/>
              </a:spcBef>
              <a:buClr>
                <a:schemeClr val="folHlink"/>
              </a:buClr>
              <a:buSzPct val="75000"/>
              <a:buFont typeface="Monotype Sorts" pitchFamily="2" charset="2"/>
            </a:pPr>
            <a:r>
              <a:rPr lang="zh-CN" altLang="en-US" sz="3600" dirty="0">
                <a:solidFill>
                  <a:srgbClr val="FF0000"/>
                </a:solidFill>
                <a:latin typeface="黑体" panose="02010609060101010101" charset="-122"/>
                <a:ea typeface="黑体" panose="02010609060101010101" charset="-122"/>
              </a:rPr>
              <a:t>称为分析树</a:t>
            </a:r>
            <a:endParaRPr lang="zh-CN" altLang="en-US" sz="3600" dirty="0">
              <a:solidFill>
                <a:srgbClr val="FF0000"/>
              </a:solidFill>
              <a:latin typeface="黑体" panose="02010609060101010101" charset="-122"/>
              <a:ea typeface="黑体" panose="02010609060101010101"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0403">
                                            <p:txEl>
                                              <p:charRg st="0" end="19"/>
                                            </p:txEl>
                                          </p:spTgt>
                                        </p:tgtEl>
                                        <p:attrNameLst>
                                          <p:attrName>style.visibility</p:attrName>
                                        </p:attrNameLst>
                                      </p:cBhvr>
                                      <p:to>
                                        <p:strVal val="visible"/>
                                      </p:to>
                                    </p:set>
                                    <p:animEffect transition="in" filter="blinds(horizontal)">
                                      <p:cBhvr>
                                        <p:cTn id="7" dur="500"/>
                                        <p:tgtEl>
                                          <p:spTgt spid="230403">
                                            <p:txEl>
                                              <p:charRg st="0" end="19"/>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0404"/>
                                        </p:tgtEl>
                                        <p:attrNameLst>
                                          <p:attrName>style.visibility</p:attrName>
                                        </p:attrNameLst>
                                      </p:cBhvr>
                                      <p:to>
                                        <p:strVal val="visible"/>
                                      </p:to>
                                    </p:set>
                                    <p:animEffect transition="in" filter="blinds(horizontal)">
                                      <p:cBhvr>
                                        <p:cTn id="11" dur="500"/>
                                        <p:tgtEl>
                                          <p:spTgt spid="23040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30405">
                                            <p:txEl>
                                              <p:charRg st="0" end="6"/>
                                            </p:txEl>
                                          </p:spTgt>
                                        </p:tgtEl>
                                        <p:attrNameLst>
                                          <p:attrName>style.visibility</p:attrName>
                                        </p:attrNameLst>
                                      </p:cBhvr>
                                      <p:to>
                                        <p:strVal val="visible"/>
                                      </p:to>
                                    </p:set>
                                    <p:animEffect transition="in" filter="wipe(up)">
                                      <p:cBhvr>
                                        <p:cTn id="16" dur="500"/>
                                        <p:tgtEl>
                                          <p:spTgt spid="230405">
                                            <p:txEl>
                                              <p:charRg st="0" end="6"/>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30405">
                                            <p:txEl>
                                              <p:charRg st="6" end="16"/>
                                            </p:txEl>
                                          </p:spTgt>
                                        </p:tgtEl>
                                        <p:attrNameLst>
                                          <p:attrName>style.visibility</p:attrName>
                                        </p:attrNameLst>
                                      </p:cBhvr>
                                      <p:to>
                                        <p:strVal val="visible"/>
                                      </p:to>
                                    </p:set>
                                    <p:animEffect transition="in" filter="wipe(up)">
                                      <p:cBhvr>
                                        <p:cTn id="19" dur="500"/>
                                        <p:tgtEl>
                                          <p:spTgt spid="230405">
                                            <p:txEl>
                                              <p:charRg st="6" end="16"/>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30405">
                                            <p:txEl>
                                              <p:charRg st="16" end="28"/>
                                            </p:txEl>
                                          </p:spTgt>
                                        </p:tgtEl>
                                        <p:attrNameLst>
                                          <p:attrName>style.visibility</p:attrName>
                                        </p:attrNameLst>
                                      </p:cBhvr>
                                      <p:to>
                                        <p:strVal val="visible"/>
                                      </p:to>
                                    </p:set>
                                    <p:animEffect transition="in" filter="wipe(up)">
                                      <p:cBhvr>
                                        <p:cTn id="22" dur="500"/>
                                        <p:tgtEl>
                                          <p:spTgt spid="230405">
                                            <p:txEl>
                                              <p:charRg st="16" end="28"/>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0405">
                                            <p:txEl>
                                              <p:charRg st="28" end="42"/>
                                            </p:txEl>
                                          </p:spTgt>
                                        </p:tgtEl>
                                        <p:attrNameLst>
                                          <p:attrName>style.visibility</p:attrName>
                                        </p:attrNameLst>
                                      </p:cBhvr>
                                      <p:to>
                                        <p:strVal val="visible"/>
                                      </p:to>
                                    </p:set>
                                    <p:animEffect transition="in" filter="wipe(up)">
                                      <p:cBhvr>
                                        <p:cTn id="25" dur="500"/>
                                        <p:tgtEl>
                                          <p:spTgt spid="230405">
                                            <p:txEl>
                                              <p:charRg st="28" end="4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30405">
                                            <p:txEl>
                                              <p:charRg st="42" end="57"/>
                                            </p:txEl>
                                          </p:spTgt>
                                        </p:tgtEl>
                                        <p:attrNameLst>
                                          <p:attrName>style.visibility</p:attrName>
                                        </p:attrNameLst>
                                      </p:cBhvr>
                                      <p:to>
                                        <p:strVal val="visible"/>
                                      </p:to>
                                    </p:set>
                                    <p:animEffect transition="in" filter="wipe(up)">
                                      <p:cBhvr>
                                        <p:cTn id="28" dur="500"/>
                                        <p:tgtEl>
                                          <p:spTgt spid="230405">
                                            <p:txEl>
                                              <p:charRg st="42" end="5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30405">
                                            <p:txEl>
                                              <p:charRg st="57" end="73"/>
                                            </p:txEl>
                                          </p:spTgt>
                                        </p:tgtEl>
                                        <p:attrNameLst>
                                          <p:attrName>style.visibility</p:attrName>
                                        </p:attrNameLst>
                                      </p:cBhvr>
                                      <p:to>
                                        <p:strVal val="visible"/>
                                      </p:to>
                                    </p:set>
                                    <p:animEffect transition="in" filter="wipe(up)">
                                      <p:cBhvr>
                                        <p:cTn id="31" dur="500"/>
                                        <p:tgtEl>
                                          <p:spTgt spid="230405">
                                            <p:txEl>
                                              <p:charRg st="57" end="7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230406"/>
                                        </p:tgtEl>
                                        <p:attrNameLst>
                                          <p:attrName>style.visibility</p:attrName>
                                        </p:attrNameLst>
                                      </p:cBhvr>
                                      <p:to>
                                        <p:strVal val="visible"/>
                                      </p:to>
                                    </p:set>
                                    <p:animEffect transition="in" filter="checkerboard(across)">
                                      <p:cBhvr>
                                        <p:cTn id="36" dur="500"/>
                                        <p:tgtEl>
                                          <p:spTgt spid="230406"/>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230405">
                                            <p:txEl>
                                              <p:charRg st="6" end="16"/>
                                            </p:txEl>
                                          </p:spTgt>
                                        </p:tgtEl>
                                        <p:attrNameLst>
                                          <p:attrName>style.visibility</p:attrName>
                                        </p:attrNameLst>
                                      </p:cBhvr>
                                      <p:to>
                                        <p:strVal val="visible"/>
                                      </p:to>
                                    </p:set>
                                    <p:animEffect transition="in" filter="checkerboard(across)">
                                      <p:cBhvr>
                                        <p:cTn id="41" dur="500"/>
                                        <p:tgtEl>
                                          <p:spTgt spid="230405">
                                            <p:txEl>
                                              <p:charRg st="6" end="16"/>
                                            </p:txEl>
                                          </p:spTgt>
                                        </p:tgtEl>
                                      </p:cBhvr>
                                    </p:animEffect>
                                  </p:childTnLst>
                                </p:cTn>
                              </p:par>
                              <p:par>
                                <p:cTn id="42" presetID="5" presetClass="entr" presetSubtype="10" fill="hold" nodeType="withEffect">
                                  <p:stCondLst>
                                    <p:cond delay="0"/>
                                  </p:stCondLst>
                                  <p:childTnLst>
                                    <p:set>
                                      <p:cBhvr>
                                        <p:cTn id="43" dur="1" fill="hold">
                                          <p:stCondLst>
                                            <p:cond delay="0"/>
                                          </p:stCondLst>
                                        </p:cTn>
                                        <p:tgtEl>
                                          <p:spTgt spid="230410"/>
                                        </p:tgtEl>
                                        <p:attrNameLst>
                                          <p:attrName>style.visibility</p:attrName>
                                        </p:attrNameLst>
                                      </p:cBhvr>
                                      <p:to>
                                        <p:strVal val="visible"/>
                                      </p:to>
                                    </p:set>
                                    <p:animEffect transition="in" filter="checkerboard(across)">
                                      <p:cBhvr>
                                        <p:cTn id="44" dur="500"/>
                                        <p:tgtEl>
                                          <p:spTgt spid="230410"/>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30407"/>
                                        </p:tgtEl>
                                        <p:attrNameLst>
                                          <p:attrName>style.visibility</p:attrName>
                                        </p:attrNameLst>
                                      </p:cBhvr>
                                      <p:to>
                                        <p:strVal val="visible"/>
                                      </p:to>
                                    </p:set>
                                    <p:animEffect transition="in" filter="checkerboard(across)">
                                      <p:cBhvr>
                                        <p:cTn id="47" dur="500"/>
                                        <p:tgtEl>
                                          <p:spTgt spid="230407"/>
                                        </p:tgtEl>
                                      </p:cBhvr>
                                    </p:animEffect>
                                  </p:childTnLst>
                                </p:cTn>
                              </p:par>
                              <p:par>
                                <p:cTn id="48" presetID="5" presetClass="entr" presetSubtype="10" fill="hold" nodeType="withEffect">
                                  <p:stCondLst>
                                    <p:cond delay="0"/>
                                  </p:stCondLst>
                                  <p:childTnLst>
                                    <p:set>
                                      <p:cBhvr>
                                        <p:cTn id="49" dur="1" fill="hold">
                                          <p:stCondLst>
                                            <p:cond delay="0"/>
                                          </p:stCondLst>
                                        </p:cTn>
                                        <p:tgtEl>
                                          <p:spTgt spid="230411"/>
                                        </p:tgtEl>
                                        <p:attrNameLst>
                                          <p:attrName>style.visibility</p:attrName>
                                        </p:attrNameLst>
                                      </p:cBhvr>
                                      <p:to>
                                        <p:strVal val="visible"/>
                                      </p:to>
                                    </p:set>
                                    <p:animEffect transition="in" filter="checkerboard(across)">
                                      <p:cBhvr>
                                        <p:cTn id="50" dur="500"/>
                                        <p:tgtEl>
                                          <p:spTgt spid="230411"/>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30408"/>
                                        </p:tgtEl>
                                        <p:attrNameLst>
                                          <p:attrName>style.visibility</p:attrName>
                                        </p:attrNameLst>
                                      </p:cBhvr>
                                      <p:to>
                                        <p:strVal val="visible"/>
                                      </p:to>
                                    </p:set>
                                    <p:animEffect transition="in" filter="checkerboard(across)">
                                      <p:cBhvr>
                                        <p:cTn id="53" dur="500"/>
                                        <p:tgtEl>
                                          <p:spTgt spid="230408"/>
                                        </p:tgtEl>
                                      </p:cBhvr>
                                    </p:animEffect>
                                  </p:childTnLst>
                                </p:cTn>
                              </p:par>
                              <p:par>
                                <p:cTn id="54" presetID="5" presetClass="entr" presetSubtype="10" fill="hold" nodeType="withEffect">
                                  <p:stCondLst>
                                    <p:cond delay="0"/>
                                  </p:stCondLst>
                                  <p:childTnLst>
                                    <p:set>
                                      <p:cBhvr>
                                        <p:cTn id="55" dur="1" fill="hold">
                                          <p:stCondLst>
                                            <p:cond delay="0"/>
                                          </p:stCondLst>
                                        </p:cTn>
                                        <p:tgtEl>
                                          <p:spTgt spid="230412"/>
                                        </p:tgtEl>
                                        <p:attrNameLst>
                                          <p:attrName>style.visibility</p:attrName>
                                        </p:attrNameLst>
                                      </p:cBhvr>
                                      <p:to>
                                        <p:strVal val="visible"/>
                                      </p:to>
                                    </p:set>
                                    <p:animEffect transition="in" filter="checkerboard(across)">
                                      <p:cBhvr>
                                        <p:cTn id="56" dur="500"/>
                                        <p:tgtEl>
                                          <p:spTgt spid="230412"/>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30409"/>
                                        </p:tgtEl>
                                        <p:attrNameLst>
                                          <p:attrName>style.visibility</p:attrName>
                                        </p:attrNameLst>
                                      </p:cBhvr>
                                      <p:to>
                                        <p:strVal val="visible"/>
                                      </p:to>
                                    </p:set>
                                    <p:animEffect transition="in" filter="checkerboard(across)">
                                      <p:cBhvr>
                                        <p:cTn id="59" dur="500"/>
                                        <p:tgtEl>
                                          <p:spTgt spid="23040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mph" presetSubtype="2" fill="hold" nodeType="clickEffect">
                                  <p:stCondLst>
                                    <p:cond delay="0"/>
                                  </p:stCondLst>
                                  <p:childTnLst>
                                    <p:animClr clrSpc="rgb" dir="cw">
                                      <p:cBhvr override="childStyle">
                                        <p:cTn id="63" dur="1000" fill="hold"/>
                                        <p:tgtEl>
                                          <p:spTgt spid="230405">
                                            <p:txEl>
                                              <p:charRg st="16" end="28"/>
                                            </p:txEl>
                                          </p:spTgt>
                                        </p:tgtEl>
                                        <p:attrNameLst>
                                          <p:attrName>style.color</p:attrName>
                                        </p:attrNameLst>
                                      </p:cBhvr>
                                      <p:to>
                                        <a:srgbClr val="FF0000"/>
                                      </p:to>
                                    </p:animClr>
                                  </p:childTnLst>
                                </p:cTn>
                              </p:par>
                              <p:par>
                                <p:cTn id="64" presetID="22" presetClass="entr" presetSubtype="1" fill="hold" nodeType="withEffect">
                                  <p:stCondLst>
                                    <p:cond delay="0"/>
                                  </p:stCondLst>
                                  <p:childTnLst>
                                    <p:set>
                                      <p:cBhvr>
                                        <p:cTn id="65" dur="1" fill="hold">
                                          <p:stCondLst>
                                            <p:cond delay="0"/>
                                          </p:stCondLst>
                                        </p:cTn>
                                        <p:tgtEl>
                                          <p:spTgt spid="230414"/>
                                        </p:tgtEl>
                                        <p:attrNameLst>
                                          <p:attrName>style.visibility</p:attrName>
                                        </p:attrNameLst>
                                      </p:cBhvr>
                                      <p:to>
                                        <p:strVal val="visible"/>
                                      </p:to>
                                    </p:set>
                                    <p:animEffect transition="in" filter="wipe(up)">
                                      <p:cBhvr>
                                        <p:cTn id="66" dur="500"/>
                                        <p:tgtEl>
                                          <p:spTgt spid="230414"/>
                                        </p:tgtEl>
                                      </p:cBhvr>
                                    </p:animEffect>
                                  </p:childTnLst>
                                </p:cTn>
                              </p:par>
                              <p:par>
                                <p:cTn id="67" presetID="2" presetClass="entr" presetSubtype="8" fill="hold" grpId="0" nodeType="withEffect">
                                  <p:stCondLst>
                                    <p:cond delay="0"/>
                                  </p:stCondLst>
                                  <p:childTnLst>
                                    <p:set>
                                      <p:cBhvr>
                                        <p:cTn id="68" dur="1" fill="hold">
                                          <p:stCondLst>
                                            <p:cond delay="0"/>
                                          </p:stCondLst>
                                        </p:cTn>
                                        <p:tgtEl>
                                          <p:spTgt spid="230413"/>
                                        </p:tgtEl>
                                        <p:attrNameLst>
                                          <p:attrName>style.visibility</p:attrName>
                                        </p:attrNameLst>
                                      </p:cBhvr>
                                      <p:to>
                                        <p:strVal val="visible"/>
                                      </p:to>
                                    </p:set>
                                    <p:anim calcmode="lin" valueType="num">
                                      <p:cBhvr additive="base">
                                        <p:cTn id="69" dur="500" fill="hold"/>
                                        <p:tgtEl>
                                          <p:spTgt spid="230413"/>
                                        </p:tgtEl>
                                        <p:attrNameLst>
                                          <p:attrName>ppt_x</p:attrName>
                                        </p:attrNameLst>
                                      </p:cBhvr>
                                      <p:tavLst>
                                        <p:tav tm="0">
                                          <p:val>
                                            <p:strVal val="0-#ppt_w/2"/>
                                          </p:val>
                                        </p:tav>
                                        <p:tav tm="100000">
                                          <p:val>
                                            <p:strVal val="#ppt_x"/>
                                          </p:val>
                                        </p:tav>
                                      </p:tavLst>
                                    </p:anim>
                                    <p:anim calcmode="lin" valueType="num">
                                      <p:cBhvr additive="base">
                                        <p:cTn id="70" dur="500" fill="hold"/>
                                        <p:tgtEl>
                                          <p:spTgt spid="230413"/>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 presetClass="emph" presetSubtype="2" fill="hold" nodeType="clickEffect">
                                  <p:stCondLst>
                                    <p:cond delay="0"/>
                                  </p:stCondLst>
                                  <p:childTnLst>
                                    <p:animClr clrSpc="rgb" dir="cw">
                                      <p:cBhvr override="childStyle">
                                        <p:cTn id="74" dur="1000" fill="hold"/>
                                        <p:tgtEl>
                                          <p:spTgt spid="230405">
                                            <p:txEl>
                                              <p:charRg st="28" end="42"/>
                                            </p:txEl>
                                          </p:spTgt>
                                        </p:tgtEl>
                                        <p:attrNameLst>
                                          <p:attrName>style.color</p:attrName>
                                        </p:attrNameLst>
                                      </p:cBhvr>
                                      <p:to>
                                        <a:srgbClr val="FF0000"/>
                                      </p:to>
                                    </p:animClr>
                                  </p:childTnLst>
                                </p:cTn>
                              </p:par>
                              <p:par>
                                <p:cTn id="75" presetID="22" presetClass="entr" presetSubtype="1" fill="hold" nodeType="withEffect">
                                  <p:stCondLst>
                                    <p:cond delay="0"/>
                                  </p:stCondLst>
                                  <p:childTnLst>
                                    <p:set>
                                      <p:cBhvr>
                                        <p:cTn id="76" dur="1" fill="hold">
                                          <p:stCondLst>
                                            <p:cond delay="0"/>
                                          </p:stCondLst>
                                        </p:cTn>
                                        <p:tgtEl>
                                          <p:spTgt spid="230418"/>
                                        </p:tgtEl>
                                        <p:attrNameLst>
                                          <p:attrName>style.visibility</p:attrName>
                                        </p:attrNameLst>
                                      </p:cBhvr>
                                      <p:to>
                                        <p:strVal val="visible"/>
                                      </p:to>
                                    </p:set>
                                    <p:animEffect transition="in" filter="wipe(up)">
                                      <p:cBhvr>
                                        <p:cTn id="77" dur="500"/>
                                        <p:tgtEl>
                                          <p:spTgt spid="230418"/>
                                        </p:tgtEl>
                                      </p:cBhvr>
                                    </p:animEffect>
                                  </p:childTnLst>
                                </p:cTn>
                              </p:par>
                              <p:par>
                                <p:cTn id="78" presetID="2" presetClass="entr" presetSubtype="8" fill="hold" grpId="0" nodeType="withEffect">
                                  <p:stCondLst>
                                    <p:cond delay="0"/>
                                  </p:stCondLst>
                                  <p:childTnLst>
                                    <p:set>
                                      <p:cBhvr>
                                        <p:cTn id="79" dur="1" fill="hold">
                                          <p:stCondLst>
                                            <p:cond delay="0"/>
                                          </p:stCondLst>
                                        </p:cTn>
                                        <p:tgtEl>
                                          <p:spTgt spid="230415"/>
                                        </p:tgtEl>
                                        <p:attrNameLst>
                                          <p:attrName>style.visibility</p:attrName>
                                        </p:attrNameLst>
                                      </p:cBhvr>
                                      <p:to>
                                        <p:strVal val="visible"/>
                                      </p:to>
                                    </p:set>
                                    <p:anim calcmode="lin" valueType="num">
                                      <p:cBhvr additive="base">
                                        <p:cTn id="80" dur="500" fill="hold"/>
                                        <p:tgtEl>
                                          <p:spTgt spid="230415"/>
                                        </p:tgtEl>
                                        <p:attrNameLst>
                                          <p:attrName>ppt_x</p:attrName>
                                        </p:attrNameLst>
                                      </p:cBhvr>
                                      <p:tavLst>
                                        <p:tav tm="0">
                                          <p:val>
                                            <p:strVal val="0-#ppt_w/2"/>
                                          </p:val>
                                        </p:tav>
                                        <p:tav tm="100000">
                                          <p:val>
                                            <p:strVal val="#ppt_x"/>
                                          </p:val>
                                        </p:tav>
                                      </p:tavLst>
                                    </p:anim>
                                    <p:anim calcmode="lin" valueType="num">
                                      <p:cBhvr additive="base">
                                        <p:cTn id="81" dur="500" fill="hold"/>
                                        <p:tgtEl>
                                          <p:spTgt spid="230415"/>
                                        </p:tgtEl>
                                        <p:attrNameLst>
                                          <p:attrName>ppt_y</p:attrName>
                                        </p:attrNameLst>
                                      </p:cBhvr>
                                      <p:tavLst>
                                        <p:tav tm="0">
                                          <p:val>
                                            <p:strVal val="#ppt_y"/>
                                          </p:val>
                                        </p:tav>
                                        <p:tav tm="100000">
                                          <p:val>
                                            <p:strVal val="#ppt_y"/>
                                          </p:val>
                                        </p:tav>
                                      </p:tavLst>
                                    </p:anim>
                                  </p:childTnLst>
                                </p:cTn>
                              </p:par>
                              <p:par>
                                <p:cTn id="82" presetID="22" presetClass="entr" presetSubtype="1" fill="hold" nodeType="withEffect">
                                  <p:stCondLst>
                                    <p:cond delay="0"/>
                                  </p:stCondLst>
                                  <p:childTnLst>
                                    <p:set>
                                      <p:cBhvr>
                                        <p:cTn id="83" dur="1" fill="hold">
                                          <p:stCondLst>
                                            <p:cond delay="0"/>
                                          </p:stCondLst>
                                        </p:cTn>
                                        <p:tgtEl>
                                          <p:spTgt spid="230419"/>
                                        </p:tgtEl>
                                        <p:attrNameLst>
                                          <p:attrName>style.visibility</p:attrName>
                                        </p:attrNameLst>
                                      </p:cBhvr>
                                      <p:to>
                                        <p:strVal val="visible"/>
                                      </p:to>
                                    </p:set>
                                    <p:animEffect transition="in" filter="wipe(up)">
                                      <p:cBhvr>
                                        <p:cTn id="84" dur="500"/>
                                        <p:tgtEl>
                                          <p:spTgt spid="230419"/>
                                        </p:tgtEl>
                                      </p:cBhvr>
                                    </p:animEffect>
                                  </p:childTnLst>
                                </p:cTn>
                              </p:par>
                              <p:par>
                                <p:cTn id="85" presetID="2" presetClass="entr" presetSubtype="8" fill="hold" grpId="0" nodeType="withEffect">
                                  <p:stCondLst>
                                    <p:cond delay="0"/>
                                  </p:stCondLst>
                                  <p:childTnLst>
                                    <p:set>
                                      <p:cBhvr>
                                        <p:cTn id="86" dur="1" fill="hold">
                                          <p:stCondLst>
                                            <p:cond delay="0"/>
                                          </p:stCondLst>
                                        </p:cTn>
                                        <p:tgtEl>
                                          <p:spTgt spid="230416"/>
                                        </p:tgtEl>
                                        <p:attrNameLst>
                                          <p:attrName>style.visibility</p:attrName>
                                        </p:attrNameLst>
                                      </p:cBhvr>
                                      <p:to>
                                        <p:strVal val="visible"/>
                                      </p:to>
                                    </p:set>
                                    <p:anim calcmode="lin" valueType="num">
                                      <p:cBhvr additive="base">
                                        <p:cTn id="87" dur="500" fill="hold"/>
                                        <p:tgtEl>
                                          <p:spTgt spid="230416"/>
                                        </p:tgtEl>
                                        <p:attrNameLst>
                                          <p:attrName>ppt_x</p:attrName>
                                        </p:attrNameLst>
                                      </p:cBhvr>
                                      <p:tavLst>
                                        <p:tav tm="0">
                                          <p:val>
                                            <p:strVal val="0-#ppt_w/2"/>
                                          </p:val>
                                        </p:tav>
                                        <p:tav tm="100000">
                                          <p:val>
                                            <p:strVal val="#ppt_x"/>
                                          </p:val>
                                        </p:tav>
                                      </p:tavLst>
                                    </p:anim>
                                    <p:anim calcmode="lin" valueType="num">
                                      <p:cBhvr additive="base">
                                        <p:cTn id="88" dur="500" fill="hold"/>
                                        <p:tgtEl>
                                          <p:spTgt spid="230416"/>
                                        </p:tgtEl>
                                        <p:attrNameLst>
                                          <p:attrName>ppt_y</p:attrName>
                                        </p:attrNameLst>
                                      </p:cBhvr>
                                      <p:tavLst>
                                        <p:tav tm="0">
                                          <p:val>
                                            <p:strVal val="#ppt_y"/>
                                          </p:val>
                                        </p:tav>
                                        <p:tav tm="100000">
                                          <p:val>
                                            <p:strVal val="#ppt_y"/>
                                          </p:val>
                                        </p:tav>
                                      </p:tavLst>
                                    </p:anim>
                                  </p:childTnLst>
                                </p:cTn>
                              </p:par>
                              <p:par>
                                <p:cTn id="89" presetID="22" presetClass="entr" presetSubtype="1" fill="hold" nodeType="withEffect">
                                  <p:stCondLst>
                                    <p:cond delay="0"/>
                                  </p:stCondLst>
                                  <p:childTnLst>
                                    <p:set>
                                      <p:cBhvr>
                                        <p:cTn id="90" dur="1" fill="hold">
                                          <p:stCondLst>
                                            <p:cond delay="0"/>
                                          </p:stCondLst>
                                        </p:cTn>
                                        <p:tgtEl>
                                          <p:spTgt spid="230420"/>
                                        </p:tgtEl>
                                        <p:attrNameLst>
                                          <p:attrName>style.visibility</p:attrName>
                                        </p:attrNameLst>
                                      </p:cBhvr>
                                      <p:to>
                                        <p:strVal val="visible"/>
                                      </p:to>
                                    </p:set>
                                    <p:animEffect transition="in" filter="wipe(up)">
                                      <p:cBhvr>
                                        <p:cTn id="91" dur="500"/>
                                        <p:tgtEl>
                                          <p:spTgt spid="230420"/>
                                        </p:tgtEl>
                                      </p:cBhvr>
                                    </p:animEffect>
                                  </p:childTnLst>
                                </p:cTn>
                              </p:par>
                              <p:par>
                                <p:cTn id="92" presetID="2" presetClass="entr" presetSubtype="8" fill="hold" grpId="0" nodeType="withEffect">
                                  <p:stCondLst>
                                    <p:cond delay="0"/>
                                  </p:stCondLst>
                                  <p:childTnLst>
                                    <p:set>
                                      <p:cBhvr>
                                        <p:cTn id="93" dur="1" fill="hold">
                                          <p:stCondLst>
                                            <p:cond delay="0"/>
                                          </p:stCondLst>
                                        </p:cTn>
                                        <p:tgtEl>
                                          <p:spTgt spid="230417"/>
                                        </p:tgtEl>
                                        <p:attrNameLst>
                                          <p:attrName>style.visibility</p:attrName>
                                        </p:attrNameLst>
                                      </p:cBhvr>
                                      <p:to>
                                        <p:strVal val="visible"/>
                                      </p:to>
                                    </p:set>
                                    <p:anim calcmode="lin" valueType="num">
                                      <p:cBhvr additive="base">
                                        <p:cTn id="94" dur="500" fill="hold"/>
                                        <p:tgtEl>
                                          <p:spTgt spid="230417"/>
                                        </p:tgtEl>
                                        <p:attrNameLst>
                                          <p:attrName>ppt_x</p:attrName>
                                        </p:attrNameLst>
                                      </p:cBhvr>
                                      <p:tavLst>
                                        <p:tav tm="0">
                                          <p:val>
                                            <p:strVal val="0-#ppt_w/2"/>
                                          </p:val>
                                        </p:tav>
                                        <p:tav tm="100000">
                                          <p:val>
                                            <p:strVal val="#ppt_x"/>
                                          </p:val>
                                        </p:tav>
                                      </p:tavLst>
                                    </p:anim>
                                    <p:anim calcmode="lin" valueType="num">
                                      <p:cBhvr additive="base">
                                        <p:cTn id="95" dur="500" fill="hold"/>
                                        <p:tgtEl>
                                          <p:spTgt spid="230417"/>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 presetClass="emph" presetSubtype="2" fill="hold" nodeType="clickEffect">
                                  <p:stCondLst>
                                    <p:cond delay="0"/>
                                  </p:stCondLst>
                                  <p:childTnLst>
                                    <p:animClr clrSpc="rgb" dir="cw">
                                      <p:cBhvr override="childStyle">
                                        <p:cTn id="99" dur="1000" fill="hold"/>
                                        <p:tgtEl>
                                          <p:spTgt spid="230405">
                                            <p:txEl>
                                              <p:charRg st="42" end="57"/>
                                            </p:txEl>
                                          </p:spTgt>
                                        </p:tgtEl>
                                        <p:attrNameLst>
                                          <p:attrName>style.color</p:attrName>
                                        </p:attrNameLst>
                                      </p:cBhvr>
                                      <p:to>
                                        <a:srgbClr val="FF0000"/>
                                      </p:to>
                                    </p:animClr>
                                  </p:childTnLst>
                                </p:cTn>
                              </p:par>
                              <p:par>
                                <p:cTn id="100" presetID="22" presetClass="entr" presetSubtype="1" fill="hold" nodeType="withEffect">
                                  <p:stCondLst>
                                    <p:cond delay="0"/>
                                  </p:stCondLst>
                                  <p:childTnLst>
                                    <p:set>
                                      <p:cBhvr>
                                        <p:cTn id="101" dur="1" fill="hold">
                                          <p:stCondLst>
                                            <p:cond delay="0"/>
                                          </p:stCondLst>
                                        </p:cTn>
                                        <p:tgtEl>
                                          <p:spTgt spid="230422"/>
                                        </p:tgtEl>
                                        <p:attrNameLst>
                                          <p:attrName>style.visibility</p:attrName>
                                        </p:attrNameLst>
                                      </p:cBhvr>
                                      <p:to>
                                        <p:strVal val="visible"/>
                                      </p:to>
                                    </p:set>
                                    <p:animEffect transition="in" filter="wipe(up)">
                                      <p:cBhvr>
                                        <p:cTn id="102" dur="500"/>
                                        <p:tgtEl>
                                          <p:spTgt spid="230422"/>
                                        </p:tgtEl>
                                      </p:cBhvr>
                                    </p:animEffect>
                                  </p:childTnLst>
                                </p:cTn>
                              </p:par>
                              <p:par>
                                <p:cTn id="103" presetID="2" presetClass="entr" presetSubtype="8" fill="hold" grpId="0" nodeType="withEffect">
                                  <p:stCondLst>
                                    <p:cond delay="0"/>
                                  </p:stCondLst>
                                  <p:childTnLst>
                                    <p:set>
                                      <p:cBhvr>
                                        <p:cTn id="104" dur="1" fill="hold">
                                          <p:stCondLst>
                                            <p:cond delay="0"/>
                                          </p:stCondLst>
                                        </p:cTn>
                                        <p:tgtEl>
                                          <p:spTgt spid="230421"/>
                                        </p:tgtEl>
                                        <p:attrNameLst>
                                          <p:attrName>style.visibility</p:attrName>
                                        </p:attrNameLst>
                                      </p:cBhvr>
                                      <p:to>
                                        <p:strVal val="visible"/>
                                      </p:to>
                                    </p:set>
                                    <p:anim calcmode="lin" valueType="num">
                                      <p:cBhvr additive="base">
                                        <p:cTn id="105" dur="500" fill="hold"/>
                                        <p:tgtEl>
                                          <p:spTgt spid="230421"/>
                                        </p:tgtEl>
                                        <p:attrNameLst>
                                          <p:attrName>ppt_x</p:attrName>
                                        </p:attrNameLst>
                                      </p:cBhvr>
                                      <p:tavLst>
                                        <p:tav tm="0">
                                          <p:val>
                                            <p:strVal val="0-#ppt_w/2"/>
                                          </p:val>
                                        </p:tav>
                                        <p:tav tm="100000">
                                          <p:val>
                                            <p:strVal val="#ppt_x"/>
                                          </p:val>
                                        </p:tav>
                                      </p:tavLst>
                                    </p:anim>
                                    <p:anim calcmode="lin" valueType="num">
                                      <p:cBhvr additive="base">
                                        <p:cTn id="106" dur="500" fill="hold"/>
                                        <p:tgtEl>
                                          <p:spTgt spid="230421"/>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mph" presetSubtype="2" fill="hold" nodeType="clickEffect">
                                  <p:stCondLst>
                                    <p:cond delay="0"/>
                                  </p:stCondLst>
                                  <p:childTnLst>
                                    <p:animClr clrSpc="rgb" dir="cw">
                                      <p:cBhvr override="childStyle">
                                        <p:cTn id="110" dur="2000" fill="hold"/>
                                        <p:tgtEl>
                                          <p:spTgt spid="230405">
                                            <p:txEl>
                                              <p:charRg st="57" end="73"/>
                                            </p:txEl>
                                          </p:spTgt>
                                        </p:tgtEl>
                                        <p:attrNameLst>
                                          <p:attrName>style.color</p:attrName>
                                        </p:attrNameLst>
                                      </p:cBhvr>
                                      <p:to>
                                        <a:srgbClr val="FF0000"/>
                                      </p:to>
                                    </p:animClr>
                                  </p:childTnLst>
                                </p:cTn>
                              </p:par>
                              <p:par>
                                <p:cTn id="111" presetID="22" presetClass="entr" presetSubtype="1" fill="hold" nodeType="withEffect">
                                  <p:stCondLst>
                                    <p:cond delay="0"/>
                                  </p:stCondLst>
                                  <p:childTnLst>
                                    <p:set>
                                      <p:cBhvr>
                                        <p:cTn id="112" dur="1" fill="hold">
                                          <p:stCondLst>
                                            <p:cond delay="0"/>
                                          </p:stCondLst>
                                        </p:cTn>
                                        <p:tgtEl>
                                          <p:spTgt spid="230424"/>
                                        </p:tgtEl>
                                        <p:attrNameLst>
                                          <p:attrName>style.visibility</p:attrName>
                                        </p:attrNameLst>
                                      </p:cBhvr>
                                      <p:to>
                                        <p:strVal val="visible"/>
                                      </p:to>
                                    </p:set>
                                    <p:animEffect transition="in" filter="wipe(up)">
                                      <p:cBhvr>
                                        <p:cTn id="113" dur="500"/>
                                        <p:tgtEl>
                                          <p:spTgt spid="230424"/>
                                        </p:tgtEl>
                                      </p:cBhvr>
                                    </p:animEffect>
                                  </p:childTnLst>
                                </p:cTn>
                              </p:par>
                              <p:par>
                                <p:cTn id="114" presetID="2" presetClass="entr" presetSubtype="8" fill="hold" grpId="0" nodeType="withEffect">
                                  <p:stCondLst>
                                    <p:cond delay="0"/>
                                  </p:stCondLst>
                                  <p:childTnLst>
                                    <p:set>
                                      <p:cBhvr>
                                        <p:cTn id="115" dur="1" fill="hold">
                                          <p:stCondLst>
                                            <p:cond delay="0"/>
                                          </p:stCondLst>
                                        </p:cTn>
                                        <p:tgtEl>
                                          <p:spTgt spid="230423"/>
                                        </p:tgtEl>
                                        <p:attrNameLst>
                                          <p:attrName>style.visibility</p:attrName>
                                        </p:attrNameLst>
                                      </p:cBhvr>
                                      <p:to>
                                        <p:strVal val="visible"/>
                                      </p:to>
                                    </p:set>
                                    <p:anim calcmode="lin" valueType="num">
                                      <p:cBhvr additive="base">
                                        <p:cTn id="116" dur="500" fill="hold"/>
                                        <p:tgtEl>
                                          <p:spTgt spid="230423"/>
                                        </p:tgtEl>
                                        <p:attrNameLst>
                                          <p:attrName>ppt_x</p:attrName>
                                        </p:attrNameLst>
                                      </p:cBhvr>
                                      <p:tavLst>
                                        <p:tav tm="0">
                                          <p:val>
                                            <p:strVal val="0-#ppt_w/2"/>
                                          </p:val>
                                        </p:tav>
                                        <p:tav tm="100000">
                                          <p:val>
                                            <p:strVal val="#ppt_x"/>
                                          </p:val>
                                        </p:tav>
                                      </p:tavLst>
                                    </p:anim>
                                    <p:anim calcmode="lin" valueType="num">
                                      <p:cBhvr additive="base">
                                        <p:cTn id="117" dur="500" fill="hold"/>
                                        <p:tgtEl>
                                          <p:spTgt spid="230423"/>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12" presetClass="entr" presetSubtype="4" fill="hold" grpId="0" nodeType="clickEffect">
                                  <p:stCondLst>
                                    <p:cond delay="0"/>
                                  </p:stCondLst>
                                  <p:childTnLst>
                                    <p:set>
                                      <p:cBhvr>
                                        <p:cTn id="121" dur="1" fill="hold">
                                          <p:stCondLst>
                                            <p:cond delay="0"/>
                                          </p:stCondLst>
                                        </p:cTn>
                                        <p:tgtEl>
                                          <p:spTgt spid="230425"/>
                                        </p:tgtEl>
                                        <p:attrNameLst>
                                          <p:attrName>style.visibility</p:attrName>
                                        </p:attrNameLst>
                                      </p:cBhvr>
                                      <p:to>
                                        <p:strVal val="visible"/>
                                      </p:to>
                                    </p:set>
                                    <p:animEffect transition="in" filter="slide(fromBottom)">
                                      <p:cBhvr>
                                        <p:cTn id="122" dur="500"/>
                                        <p:tgtEl>
                                          <p:spTgt spid="230425"/>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4" fill="hold" grpId="0" nodeType="clickEffect">
                                  <p:stCondLst>
                                    <p:cond delay="0"/>
                                  </p:stCondLst>
                                  <p:childTnLst>
                                    <p:set>
                                      <p:cBhvr>
                                        <p:cTn id="126" dur="1" fill="hold">
                                          <p:stCondLst>
                                            <p:cond delay="0"/>
                                          </p:stCondLst>
                                        </p:cTn>
                                        <p:tgtEl>
                                          <p:spTgt spid="230426"/>
                                        </p:tgtEl>
                                        <p:attrNameLst>
                                          <p:attrName>style.visibility</p:attrName>
                                        </p:attrNameLst>
                                      </p:cBhvr>
                                      <p:to>
                                        <p:strVal val="visible"/>
                                      </p:to>
                                    </p:set>
                                    <p:animEffect transition="in" filter="slide(fromBottom)">
                                      <p:cBhvr>
                                        <p:cTn id="127" dur="500"/>
                                        <p:tgtEl>
                                          <p:spTgt spid="230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P spid="230404" grpId="0"/>
      <p:bldP spid="230405" grpId="0" uiExpand="1" build="allAtOnce"/>
      <p:bldP spid="230406" grpId="0" bldLvl="0" animBg="1"/>
      <p:bldP spid="230407" grpId="0" bldLvl="0" animBg="1"/>
      <p:bldP spid="230408" grpId="0" bldLvl="0" animBg="1"/>
      <p:bldP spid="230409" grpId="0" bldLvl="0" animBg="1"/>
      <p:bldP spid="230413" grpId="0" bldLvl="0" animBg="1"/>
      <p:bldP spid="230415" grpId="0" bldLvl="0" animBg="1"/>
      <p:bldP spid="230416" grpId="0" bldLvl="0" animBg="1"/>
      <p:bldP spid="230417" grpId="0" bldLvl="0" animBg="1"/>
      <p:bldP spid="230421" grpId="0" bldLvl="0" animBg="1"/>
      <p:bldP spid="230423" grpId="0" bldLvl="0" animBg="1"/>
      <p:bldP spid="230425" grpId="0"/>
      <p:bldP spid="23042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29379" name="Rectangle 3"/>
          <p:cNvSpPr>
            <a:spLocks noGrp="1"/>
          </p:cNvSpPr>
          <p:nvPr>
            <p:ph idx="1"/>
          </p:nvPr>
        </p:nvSpPr>
        <p:spPr>
          <a:xfrm>
            <a:off x="708025" y="1000125"/>
            <a:ext cx="5329238" cy="5305425"/>
          </a:xfrm>
        </p:spPr>
        <p:txBody>
          <a:bodyPr vert="horz" wrap="square" lIns="91440" tIns="45720" rIns="91440" bIns="45720" anchor="t"/>
          <a:p>
            <a:pPr eaLnBrk="1" hangingPunct="1">
              <a:lnSpc>
                <a:spcPct val="110000"/>
              </a:lnSpc>
            </a:pPr>
            <a:r>
              <a:rPr lang="zh-CN" altLang="en-US" sz="2800" dirty="0">
                <a:solidFill>
                  <a:srgbClr val="FF0000"/>
                </a:solidFill>
              </a:rPr>
              <a:t>分析树</a:t>
            </a:r>
            <a:r>
              <a:rPr lang="zh-CN" altLang="en-US" sz="2800" dirty="0"/>
              <a:t>是描述上下文无关文法</a:t>
            </a:r>
            <a:r>
              <a:rPr lang="zh-CN" altLang="en-US" sz="2800" dirty="0">
                <a:solidFill>
                  <a:srgbClr val="FF0000"/>
                </a:solidFill>
              </a:rPr>
              <a:t>句型推导</a:t>
            </a:r>
            <a:r>
              <a:rPr lang="zh-CN" altLang="en-US" sz="2800" dirty="0"/>
              <a:t>的一种直观方法，也称为</a:t>
            </a:r>
            <a:r>
              <a:rPr lang="zh-CN" altLang="en-US" sz="2800" dirty="0">
                <a:solidFill>
                  <a:srgbClr val="FF0000"/>
                </a:solidFill>
              </a:rPr>
              <a:t>推导树</a:t>
            </a:r>
            <a:endParaRPr lang="zh-CN" altLang="en-US" sz="2800" dirty="0">
              <a:solidFill>
                <a:srgbClr val="FF0000"/>
              </a:solidFill>
            </a:endParaRPr>
          </a:p>
          <a:p>
            <a:pPr eaLnBrk="1" hangingPunct="1">
              <a:lnSpc>
                <a:spcPct val="110000"/>
              </a:lnSpc>
            </a:pPr>
            <a:r>
              <a:rPr lang="zh-CN" altLang="en-US" sz="2800" dirty="0"/>
              <a:t>分析树的特性</a:t>
            </a:r>
            <a:r>
              <a:rPr lang="en-US" altLang="zh-CN" sz="2800" dirty="0"/>
              <a:t>:</a:t>
            </a:r>
            <a:endParaRPr lang="en-US" altLang="zh-CN" sz="2800" dirty="0"/>
          </a:p>
          <a:p>
            <a:pPr lvl="1" eaLnBrk="1" hangingPunct="1">
              <a:lnSpc>
                <a:spcPct val="110000"/>
              </a:lnSpc>
            </a:pPr>
            <a:r>
              <a:rPr lang="zh-CN" altLang="zh-CN" sz="2400" dirty="0"/>
              <a:t>根标识为开始符号</a:t>
            </a:r>
            <a:endParaRPr lang="zh-CN" altLang="en-US" sz="2400" dirty="0"/>
          </a:p>
          <a:p>
            <a:pPr lvl="1" eaLnBrk="1" hangingPunct="1">
              <a:lnSpc>
                <a:spcPct val="110000"/>
              </a:lnSpc>
            </a:pPr>
            <a:r>
              <a:rPr lang="zh-CN" altLang="zh-CN" sz="2400" dirty="0"/>
              <a:t>内部结点标识为非终结符号</a:t>
            </a:r>
            <a:endParaRPr lang="zh-CN" altLang="en-US" sz="2400" dirty="0"/>
          </a:p>
          <a:p>
            <a:pPr lvl="1" eaLnBrk="1" hangingPunct="1">
              <a:lnSpc>
                <a:spcPct val="110000"/>
              </a:lnSpc>
            </a:pPr>
            <a:r>
              <a:rPr lang="zh-CN" altLang="zh-CN" sz="2400" dirty="0"/>
              <a:t>每一内部结点及其子结点对应一条产生式，该结点是产生式的左部，子结点从左至右排列构成产生式的右部</a:t>
            </a:r>
            <a:endParaRPr lang="zh-CN" altLang="en-US" sz="2400" dirty="0"/>
          </a:p>
          <a:p>
            <a:pPr lvl="1" eaLnBrk="1" hangingPunct="1">
              <a:lnSpc>
                <a:spcPct val="110000"/>
              </a:lnSpc>
            </a:pPr>
            <a:r>
              <a:rPr lang="zh-CN" altLang="zh-CN" sz="2400" dirty="0"/>
              <a:t>叶结点从左至右排列构成句型</a:t>
            </a:r>
            <a:endParaRPr lang="zh-CN" altLang="en-US" sz="2400" dirty="0"/>
          </a:p>
        </p:txBody>
      </p:sp>
      <p:grpSp>
        <p:nvGrpSpPr>
          <p:cNvPr id="3" name="Group 27"/>
          <p:cNvGrpSpPr/>
          <p:nvPr/>
        </p:nvGrpSpPr>
        <p:grpSpPr>
          <a:xfrm>
            <a:off x="7042150" y="1770063"/>
            <a:ext cx="3670300" cy="3959225"/>
            <a:chOff x="2699" y="1344"/>
            <a:chExt cx="2312" cy="2494"/>
          </a:xfrm>
        </p:grpSpPr>
        <p:sp>
          <p:nvSpPr>
            <p:cNvPr id="55301" name="Oval 8"/>
            <p:cNvSpPr/>
            <p:nvPr/>
          </p:nvSpPr>
          <p:spPr>
            <a:xfrm>
              <a:off x="3334" y="134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02" name="Oval 9"/>
            <p:cNvSpPr/>
            <p:nvPr/>
          </p:nvSpPr>
          <p:spPr>
            <a:xfrm>
              <a:off x="2699" y="207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03" name="Oval 10"/>
            <p:cNvSpPr/>
            <p:nvPr/>
          </p:nvSpPr>
          <p:spPr>
            <a:xfrm>
              <a:off x="3333" y="2069"/>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55304" name="Oval 11"/>
            <p:cNvSpPr/>
            <p:nvPr/>
          </p:nvSpPr>
          <p:spPr>
            <a:xfrm>
              <a:off x="3969" y="202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05" name="Line 12"/>
            <p:cNvSpPr/>
            <p:nvPr/>
          </p:nvSpPr>
          <p:spPr>
            <a:xfrm flipH="1">
              <a:off x="2880" y="1570"/>
              <a:ext cx="454" cy="499"/>
            </a:xfrm>
            <a:prstGeom prst="line">
              <a:avLst/>
            </a:prstGeom>
            <a:ln w="38100" cap="flat" cmpd="sng">
              <a:solidFill>
                <a:srgbClr val="3366FF"/>
              </a:solidFill>
              <a:prstDash val="solid"/>
              <a:round/>
              <a:headEnd type="none" w="med" len="med"/>
              <a:tailEnd type="none" w="med" len="med"/>
            </a:ln>
          </p:spPr>
        </p:sp>
        <p:sp>
          <p:nvSpPr>
            <p:cNvPr id="55306" name="Line 13"/>
            <p:cNvSpPr/>
            <p:nvPr/>
          </p:nvSpPr>
          <p:spPr>
            <a:xfrm>
              <a:off x="3470" y="1661"/>
              <a:ext cx="0" cy="408"/>
            </a:xfrm>
            <a:prstGeom prst="line">
              <a:avLst/>
            </a:prstGeom>
            <a:ln w="38100" cap="flat" cmpd="sng">
              <a:solidFill>
                <a:srgbClr val="3366FF"/>
              </a:solidFill>
              <a:prstDash val="solid"/>
              <a:round/>
              <a:headEnd type="none" w="med" len="med"/>
              <a:tailEnd type="none" w="med" len="med"/>
            </a:ln>
          </p:spPr>
        </p:sp>
        <p:sp>
          <p:nvSpPr>
            <p:cNvPr id="55307" name="Line 14"/>
            <p:cNvSpPr/>
            <p:nvPr/>
          </p:nvSpPr>
          <p:spPr>
            <a:xfrm>
              <a:off x="3606" y="1616"/>
              <a:ext cx="453" cy="408"/>
            </a:xfrm>
            <a:prstGeom prst="line">
              <a:avLst/>
            </a:prstGeom>
            <a:ln w="38100" cap="flat" cmpd="sng">
              <a:solidFill>
                <a:srgbClr val="3366FF"/>
              </a:solidFill>
              <a:prstDash val="solid"/>
              <a:round/>
              <a:headEnd type="none" w="med" len="med"/>
              <a:tailEnd type="none" w="med" len="med"/>
            </a:ln>
          </p:spPr>
        </p:sp>
        <p:sp>
          <p:nvSpPr>
            <p:cNvPr id="55308" name="Oval 15"/>
            <p:cNvSpPr/>
            <p:nvPr/>
          </p:nvSpPr>
          <p:spPr>
            <a:xfrm>
              <a:off x="2743" y="2795"/>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55309" name="Line 16"/>
            <p:cNvSpPr/>
            <p:nvPr/>
          </p:nvSpPr>
          <p:spPr>
            <a:xfrm>
              <a:off x="2880" y="2387"/>
              <a:ext cx="0" cy="408"/>
            </a:xfrm>
            <a:prstGeom prst="line">
              <a:avLst/>
            </a:prstGeom>
            <a:ln w="38100" cap="flat" cmpd="sng">
              <a:solidFill>
                <a:srgbClr val="3366FF"/>
              </a:solidFill>
              <a:prstDash val="solid"/>
              <a:round/>
              <a:headEnd type="none" w="med" len="med"/>
              <a:tailEnd type="none" w="med" len="med"/>
            </a:ln>
          </p:spPr>
        </p:sp>
        <p:sp>
          <p:nvSpPr>
            <p:cNvPr id="55310" name="Oval 17"/>
            <p:cNvSpPr/>
            <p:nvPr/>
          </p:nvSpPr>
          <p:spPr>
            <a:xfrm>
              <a:off x="3379" y="2796"/>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11" name="Oval 18"/>
            <p:cNvSpPr/>
            <p:nvPr/>
          </p:nvSpPr>
          <p:spPr>
            <a:xfrm>
              <a:off x="4013" y="275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55312" name="Oval 19"/>
            <p:cNvSpPr/>
            <p:nvPr/>
          </p:nvSpPr>
          <p:spPr>
            <a:xfrm>
              <a:off x="4649" y="270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13" name="Line 20"/>
            <p:cNvSpPr/>
            <p:nvPr/>
          </p:nvSpPr>
          <p:spPr>
            <a:xfrm flipH="1">
              <a:off x="3560" y="2296"/>
              <a:ext cx="454" cy="499"/>
            </a:xfrm>
            <a:prstGeom prst="line">
              <a:avLst/>
            </a:prstGeom>
            <a:ln w="38100" cap="flat" cmpd="sng">
              <a:solidFill>
                <a:srgbClr val="3366FF"/>
              </a:solidFill>
              <a:prstDash val="solid"/>
              <a:round/>
              <a:headEnd type="none" w="med" len="med"/>
              <a:tailEnd type="none" w="med" len="med"/>
            </a:ln>
          </p:spPr>
        </p:sp>
        <p:sp>
          <p:nvSpPr>
            <p:cNvPr id="55314" name="Line 21"/>
            <p:cNvSpPr/>
            <p:nvPr/>
          </p:nvSpPr>
          <p:spPr>
            <a:xfrm>
              <a:off x="4150" y="2342"/>
              <a:ext cx="0" cy="408"/>
            </a:xfrm>
            <a:prstGeom prst="line">
              <a:avLst/>
            </a:prstGeom>
            <a:ln w="38100" cap="flat" cmpd="sng">
              <a:solidFill>
                <a:srgbClr val="3366FF"/>
              </a:solidFill>
              <a:prstDash val="solid"/>
              <a:round/>
              <a:headEnd type="none" w="med" len="med"/>
              <a:tailEnd type="none" w="med" len="med"/>
            </a:ln>
          </p:spPr>
        </p:sp>
        <p:sp>
          <p:nvSpPr>
            <p:cNvPr id="55315" name="Line 22"/>
            <p:cNvSpPr/>
            <p:nvPr/>
          </p:nvSpPr>
          <p:spPr>
            <a:xfrm>
              <a:off x="4241" y="2296"/>
              <a:ext cx="453" cy="408"/>
            </a:xfrm>
            <a:prstGeom prst="line">
              <a:avLst/>
            </a:prstGeom>
            <a:ln w="38100" cap="flat" cmpd="sng">
              <a:solidFill>
                <a:srgbClr val="3366FF"/>
              </a:solidFill>
              <a:prstDash val="solid"/>
              <a:round/>
              <a:headEnd type="none" w="med" len="med"/>
              <a:tailEnd type="none" w="med" len="med"/>
            </a:ln>
          </p:spPr>
        </p:sp>
        <p:sp>
          <p:nvSpPr>
            <p:cNvPr id="55316" name="Oval 23"/>
            <p:cNvSpPr/>
            <p:nvPr/>
          </p:nvSpPr>
          <p:spPr>
            <a:xfrm>
              <a:off x="3378" y="3521"/>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55317" name="Line 24"/>
            <p:cNvSpPr/>
            <p:nvPr/>
          </p:nvSpPr>
          <p:spPr>
            <a:xfrm>
              <a:off x="3515" y="3113"/>
              <a:ext cx="0" cy="408"/>
            </a:xfrm>
            <a:prstGeom prst="line">
              <a:avLst/>
            </a:prstGeom>
            <a:ln w="38100" cap="flat" cmpd="sng">
              <a:solidFill>
                <a:srgbClr val="3366FF"/>
              </a:solidFill>
              <a:prstDash val="solid"/>
              <a:round/>
              <a:headEnd type="none" w="med" len="med"/>
              <a:tailEnd type="none" w="med" len="med"/>
            </a:ln>
          </p:spPr>
        </p:sp>
        <p:sp>
          <p:nvSpPr>
            <p:cNvPr id="55318" name="Oval 25"/>
            <p:cNvSpPr/>
            <p:nvPr/>
          </p:nvSpPr>
          <p:spPr>
            <a:xfrm>
              <a:off x="4693" y="343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55319" name="Line 26"/>
            <p:cNvSpPr/>
            <p:nvPr/>
          </p:nvSpPr>
          <p:spPr>
            <a:xfrm>
              <a:off x="4830" y="3022"/>
              <a:ext cx="0" cy="408"/>
            </a:xfrm>
            <a:prstGeom prst="line">
              <a:avLst/>
            </a:prstGeom>
            <a:ln w="38100" cap="flat" cmpd="sng">
              <a:solidFill>
                <a:srgbClr val="3366FF"/>
              </a:solidFill>
              <a:prstDash val="solid"/>
              <a:round/>
              <a:headEnd type="none" w="med" len="med"/>
              <a:tailEnd type="none" w="med" len="med"/>
            </a:ln>
          </p:spPr>
        </p:sp>
      </p:grpSp>
      <p:sp>
        <p:nvSpPr>
          <p:cNvPr id="229404" name="Oval 28"/>
          <p:cNvSpPr/>
          <p:nvPr/>
        </p:nvSpPr>
        <p:spPr>
          <a:xfrm>
            <a:off x="8048625" y="1770063"/>
            <a:ext cx="504825" cy="503237"/>
          </a:xfrm>
          <a:prstGeom prst="ellipse">
            <a:avLst/>
          </a:prstGeom>
          <a:solidFill>
            <a:schemeClr val="accent2"/>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29405" name="Rectangle 29"/>
          <p:cNvSpPr/>
          <p:nvPr/>
        </p:nvSpPr>
        <p:spPr>
          <a:xfrm>
            <a:off x="6740525" y="923925"/>
            <a:ext cx="4957445" cy="521970"/>
          </a:xfrm>
          <a:prstGeom prst="rect">
            <a:avLst/>
          </a:prstGeom>
          <a:noFill/>
          <a:ln w="38100">
            <a:noFill/>
          </a:ln>
        </p:spPr>
        <p:txBody>
          <a:bodyPr wrap="square" anchor="t">
            <a:spAutoFit/>
          </a:bodyPr>
          <a:p>
            <a:r>
              <a:rPr lang="zh-CN" altLang="en-US" sz="2800" dirty="0">
                <a:solidFill>
                  <a:schemeClr val="tx2"/>
                </a:solidFill>
                <a:latin typeface="华文新魏" panose="02010800040101010101" pitchFamily="2" charset="-122"/>
              </a:rPr>
              <a:t>文法：</a:t>
            </a:r>
            <a:r>
              <a:rPr lang="en-US" altLang="zh-CN" sz="2800" dirty="0">
                <a:solidFill>
                  <a:schemeClr val="tx2"/>
                </a:solidFill>
                <a:latin typeface="华文新魏" panose="02010800040101010101" pitchFamily="2" charset="-122"/>
              </a:rPr>
              <a:t>E→E+E | E</a:t>
            </a:r>
            <a:r>
              <a:rPr lang="en-US" altLang="zh-CN" sz="2800" dirty="0">
                <a:solidFill>
                  <a:schemeClr val="tx2"/>
                </a:solidFill>
                <a:latin typeface="Times New Roman" panose="02020603050405020304" charset="0"/>
              </a:rPr>
              <a:t>*</a:t>
            </a:r>
            <a:r>
              <a:rPr lang="en-US" altLang="zh-CN" sz="2800" dirty="0">
                <a:solidFill>
                  <a:schemeClr val="tx2"/>
                </a:solidFill>
                <a:latin typeface="华文新魏" panose="02010800040101010101" pitchFamily="2" charset="-122"/>
              </a:rPr>
              <a:t>E |(E) | id</a:t>
            </a:r>
            <a:endParaRPr lang="zh-CN" altLang="en-US" sz="2800" dirty="0">
              <a:solidFill>
                <a:schemeClr val="tx2"/>
              </a:solidFill>
              <a:latin typeface="华文新魏" panose="02010800040101010101" pitchFamily="2" charset="-122"/>
            </a:endParaRPr>
          </a:p>
        </p:txBody>
      </p:sp>
      <p:grpSp>
        <p:nvGrpSpPr>
          <p:cNvPr id="5" name="Group 35"/>
          <p:cNvGrpSpPr/>
          <p:nvPr/>
        </p:nvGrpSpPr>
        <p:grpSpPr>
          <a:xfrm>
            <a:off x="7040563" y="2847975"/>
            <a:ext cx="3600450" cy="1728788"/>
            <a:chOff x="3379" y="1842"/>
            <a:chExt cx="2268" cy="1089"/>
          </a:xfrm>
        </p:grpSpPr>
        <p:sp>
          <p:nvSpPr>
            <p:cNvPr id="55323" name="Oval 30"/>
            <p:cNvSpPr/>
            <p:nvPr/>
          </p:nvSpPr>
          <p:spPr>
            <a:xfrm>
              <a:off x="3379" y="1888"/>
              <a:ext cx="318" cy="317"/>
            </a:xfrm>
            <a:prstGeom prst="ellipse">
              <a:avLst/>
            </a:prstGeom>
            <a:solidFill>
              <a:schemeClr val="accent2"/>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24" name="Oval 31"/>
            <p:cNvSpPr/>
            <p:nvPr/>
          </p:nvSpPr>
          <p:spPr>
            <a:xfrm>
              <a:off x="4649" y="1842"/>
              <a:ext cx="318" cy="317"/>
            </a:xfrm>
            <a:prstGeom prst="ellipse">
              <a:avLst/>
            </a:prstGeom>
            <a:solidFill>
              <a:schemeClr val="accent2"/>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25" name="Oval 32"/>
            <p:cNvSpPr/>
            <p:nvPr/>
          </p:nvSpPr>
          <p:spPr>
            <a:xfrm>
              <a:off x="4059" y="2614"/>
              <a:ext cx="318" cy="317"/>
            </a:xfrm>
            <a:prstGeom prst="ellipse">
              <a:avLst/>
            </a:prstGeom>
            <a:solidFill>
              <a:schemeClr val="accent2"/>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26" name="Oval 33"/>
            <p:cNvSpPr/>
            <p:nvPr/>
          </p:nvSpPr>
          <p:spPr>
            <a:xfrm>
              <a:off x="5329" y="2523"/>
              <a:ext cx="318" cy="317"/>
            </a:xfrm>
            <a:prstGeom prst="ellipse">
              <a:avLst/>
            </a:prstGeom>
            <a:solidFill>
              <a:schemeClr val="accent2"/>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grpSp>
      <p:sp>
        <p:nvSpPr>
          <p:cNvPr id="229412" name="Text Box 36"/>
          <p:cNvSpPr txBox="1"/>
          <p:nvPr/>
        </p:nvSpPr>
        <p:spPr>
          <a:xfrm>
            <a:off x="8821738" y="5835650"/>
            <a:ext cx="1387475" cy="396875"/>
          </a:xfrm>
          <a:prstGeom prst="rect">
            <a:avLst/>
          </a:prstGeom>
          <a:solidFill>
            <a:srgbClr val="99CCFF"/>
          </a:solidFill>
          <a:ln w="38100">
            <a:noFill/>
          </a:ln>
        </p:spPr>
        <p:txBody>
          <a:bodyPr anchor="t">
            <a:spAutoFit/>
          </a:bodyPr>
          <a:p>
            <a:pPr marL="342900" indent="-342900" algn="ctr"/>
            <a:r>
              <a:rPr lang="en-US" altLang="zh-CN" sz="2000" dirty="0">
                <a:solidFill>
                  <a:schemeClr val="tx2"/>
                </a:solidFill>
                <a:latin typeface="华文新魏" panose="02010800040101010101" pitchFamily="2" charset="-122"/>
              </a:rPr>
              <a:t>E→ E</a:t>
            </a:r>
            <a:r>
              <a:rPr lang="en-US" altLang="zh-CN" sz="2000" dirty="0">
                <a:solidFill>
                  <a:schemeClr val="tx2"/>
                </a:solidFill>
                <a:latin typeface="Times New Roman" panose="02020603050405020304" charset="0"/>
              </a:rPr>
              <a:t>*</a:t>
            </a:r>
            <a:r>
              <a:rPr lang="en-US" altLang="zh-CN" sz="2000" dirty="0">
                <a:solidFill>
                  <a:schemeClr val="tx2"/>
                </a:solidFill>
                <a:latin typeface="华文新魏" panose="02010800040101010101" pitchFamily="2" charset="-122"/>
              </a:rPr>
              <a:t>E</a:t>
            </a:r>
            <a:endParaRPr lang="zh-CN" altLang="en-US" sz="2000" dirty="0">
              <a:solidFill>
                <a:schemeClr val="tx2"/>
              </a:solidFill>
              <a:latin typeface="华文新魏" panose="02010800040101010101" pitchFamily="2" charset="-122"/>
            </a:endParaRPr>
          </a:p>
        </p:txBody>
      </p:sp>
      <p:grpSp>
        <p:nvGrpSpPr>
          <p:cNvPr id="6" name="Group 44"/>
          <p:cNvGrpSpPr/>
          <p:nvPr/>
        </p:nvGrpSpPr>
        <p:grpSpPr>
          <a:xfrm>
            <a:off x="8120063" y="2847975"/>
            <a:ext cx="2520950" cy="1728788"/>
            <a:chOff x="3379" y="2024"/>
            <a:chExt cx="1588" cy="1089"/>
          </a:xfrm>
        </p:grpSpPr>
        <p:sp>
          <p:nvSpPr>
            <p:cNvPr id="55329" name="Oval 37"/>
            <p:cNvSpPr/>
            <p:nvPr/>
          </p:nvSpPr>
          <p:spPr>
            <a:xfrm>
              <a:off x="3969" y="2024"/>
              <a:ext cx="318" cy="317"/>
            </a:xfrm>
            <a:prstGeom prst="ellipse">
              <a:avLst/>
            </a:prstGeom>
            <a:solidFill>
              <a:srgbClr val="FF99CC"/>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30" name="Oval 38"/>
            <p:cNvSpPr/>
            <p:nvPr/>
          </p:nvSpPr>
          <p:spPr>
            <a:xfrm>
              <a:off x="3379" y="2796"/>
              <a:ext cx="318" cy="317"/>
            </a:xfrm>
            <a:prstGeom prst="ellipse">
              <a:avLst/>
            </a:prstGeom>
            <a:solidFill>
              <a:srgbClr val="FF99CC"/>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31" name="Oval 39"/>
            <p:cNvSpPr/>
            <p:nvPr/>
          </p:nvSpPr>
          <p:spPr>
            <a:xfrm>
              <a:off x="4013" y="2750"/>
              <a:ext cx="318" cy="317"/>
            </a:xfrm>
            <a:prstGeom prst="ellipse">
              <a:avLst/>
            </a:prstGeom>
            <a:solidFill>
              <a:srgbClr val="FF99CC"/>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55332" name="Oval 40"/>
            <p:cNvSpPr/>
            <p:nvPr/>
          </p:nvSpPr>
          <p:spPr>
            <a:xfrm>
              <a:off x="4649" y="2704"/>
              <a:ext cx="318" cy="317"/>
            </a:xfrm>
            <a:prstGeom prst="ellipse">
              <a:avLst/>
            </a:prstGeom>
            <a:solidFill>
              <a:srgbClr val="FF99CC"/>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5333" name="Line 41"/>
            <p:cNvSpPr/>
            <p:nvPr/>
          </p:nvSpPr>
          <p:spPr>
            <a:xfrm flipH="1">
              <a:off x="3560" y="2296"/>
              <a:ext cx="454" cy="499"/>
            </a:xfrm>
            <a:prstGeom prst="line">
              <a:avLst/>
            </a:prstGeom>
            <a:ln w="38100" cap="flat" cmpd="sng">
              <a:solidFill>
                <a:srgbClr val="FF99CC"/>
              </a:solidFill>
              <a:prstDash val="solid"/>
              <a:round/>
              <a:headEnd type="none" w="med" len="med"/>
              <a:tailEnd type="none" w="med" len="med"/>
            </a:ln>
          </p:spPr>
        </p:sp>
        <p:sp>
          <p:nvSpPr>
            <p:cNvPr id="55334" name="Line 42"/>
            <p:cNvSpPr/>
            <p:nvPr/>
          </p:nvSpPr>
          <p:spPr>
            <a:xfrm>
              <a:off x="4150" y="2342"/>
              <a:ext cx="0" cy="408"/>
            </a:xfrm>
            <a:prstGeom prst="line">
              <a:avLst/>
            </a:prstGeom>
            <a:ln w="38100" cap="flat" cmpd="sng">
              <a:solidFill>
                <a:srgbClr val="FF99CC"/>
              </a:solidFill>
              <a:prstDash val="solid"/>
              <a:round/>
              <a:headEnd type="none" w="med" len="med"/>
              <a:tailEnd type="none" w="med" len="med"/>
            </a:ln>
          </p:spPr>
        </p:sp>
        <p:sp>
          <p:nvSpPr>
            <p:cNvPr id="55335" name="Line 43"/>
            <p:cNvSpPr/>
            <p:nvPr/>
          </p:nvSpPr>
          <p:spPr>
            <a:xfrm>
              <a:off x="4241" y="2296"/>
              <a:ext cx="453" cy="408"/>
            </a:xfrm>
            <a:prstGeom prst="line">
              <a:avLst/>
            </a:prstGeom>
            <a:ln w="38100" cap="flat" cmpd="sng">
              <a:solidFill>
                <a:srgbClr val="FF99CC"/>
              </a:solidFill>
              <a:prstDash val="solid"/>
              <a:round/>
              <a:headEnd type="none" w="med" len="med"/>
              <a:tailEnd type="none" w="med" len="med"/>
            </a:ln>
          </p:spPr>
        </p:sp>
      </p:grpSp>
      <p:sp>
        <p:nvSpPr>
          <p:cNvPr id="229421" name="AutoShape 45"/>
          <p:cNvSpPr/>
          <p:nvPr/>
        </p:nvSpPr>
        <p:spPr>
          <a:xfrm>
            <a:off x="9272588" y="4649788"/>
            <a:ext cx="288925" cy="1008062"/>
          </a:xfrm>
          <a:prstGeom prst="downArrow">
            <a:avLst>
              <a:gd name="adj1" fmla="val 50000"/>
              <a:gd name="adj2" fmla="val 87192"/>
            </a:avLst>
          </a:prstGeom>
          <a:solidFill>
            <a:srgbClr val="FF99CC"/>
          </a:solidFill>
          <a:ln w="38100" cap="flat" cmpd="sng">
            <a:solidFill>
              <a:srgbClr val="FF99CC"/>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29424" name="Oval 48"/>
          <p:cNvSpPr/>
          <p:nvPr/>
        </p:nvSpPr>
        <p:spPr>
          <a:xfrm>
            <a:off x="7127240" y="4073525"/>
            <a:ext cx="504825" cy="503238"/>
          </a:xfrm>
          <a:prstGeom prst="ellipse">
            <a:avLst/>
          </a:prstGeom>
          <a:solidFill>
            <a:srgbClr val="FF6600"/>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229425" name="Oval 49"/>
          <p:cNvSpPr/>
          <p:nvPr/>
        </p:nvSpPr>
        <p:spPr>
          <a:xfrm>
            <a:off x="8050530" y="2922905"/>
            <a:ext cx="504825" cy="503238"/>
          </a:xfrm>
          <a:prstGeom prst="ellipse">
            <a:avLst/>
          </a:prstGeom>
          <a:solidFill>
            <a:srgbClr val="FF6600"/>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229426" name="Oval 50"/>
          <p:cNvSpPr/>
          <p:nvPr/>
        </p:nvSpPr>
        <p:spPr>
          <a:xfrm>
            <a:off x="8120063" y="5224463"/>
            <a:ext cx="504825" cy="503237"/>
          </a:xfrm>
          <a:prstGeom prst="ellipse">
            <a:avLst/>
          </a:prstGeom>
          <a:solidFill>
            <a:srgbClr val="FF6600"/>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229427" name="Oval 51"/>
          <p:cNvSpPr/>
          <p:nvPr/>
        </p:nvSpPr>
        <p:spPr>
          <a:xfrm>
            <a:off x="9128125" y="4000500"/>
            <a:ext cx="504825" cy="503238"/>
          </a:xfrm>
          <a:prstGeom prst="ellipse">
            <a:avLst/>
          </a:prstGeom>
          <a:solidFill>
            <a:srgbClr val="FF6600"/>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229428" name="Oval 52"/>
          <p:cNvSpPr/>
          <p:nvPr/>
        </p:nvSpPr>
        <p:spPr>
          <a:xfrm>
            <a:off x="10209213" y="5081588"/>
            <a:ext cx="504825" cy="503237"/>
          </a:xfrm>
          <a:prstGeom prst="ellipse">
            <a:avLst/>
          </a:prstGeom>
          <a:solidFill>
            <a:srgbClr val="FF6600"/>
          </a:solid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229429" name="Text Box 53"/>
          <p:cNvSpPr txBox="1"/>
          <p:nvPr/>
        </p:nvSpPr>
        <p:spPr>
          <a:xfrm>
            <a:off x="6535738" y="5945188"/>
            <a:ext cx="1963737" cy="457200"/>
          </a:xfrm>
          <a:prstGeom prst="rect">
            <a:avLst/>
          </a:prstGeom>
          <a:solidFill>
            <a:srgbClr val="99CCFF"/>
          </a:solidFill>
          <a:ln w="38100">
            <a:noFill/>
          </a:ln>
        </p:spPr>
        <p:txBody>
          <a:bodyPr anchor="t">
            <a:spAutoFit/>
          </a:bodyPr>
          <a:p>
            <a:pPr marL="342900" indent="-342900" algn="ctr"/>
            <a:r>
              <a:rPr lang="en-US" altLang="zh-CN" dirty="0">
                <a:solidFill>
                  <a:schemeClr val="tx2"/>
                </a:solidFill>
                <a:latin typeface="华文新魏" panose="02010800040101010101" pitchFamily="2" charset="-122"/>
              </a:rPr>
              <a:t>id + id </a:t>
            </a:r>
            <a:r>
              <a:rPr lang="en-US" altLang="zh-CN" dirty="0">
                <a:solidFill>
                  <a:schemeClr val="tx2"/>
                </a:solidFill>
                <a:latin typeface="Times New Roman" panose="02020603050405020304" charset="0"/>
              </a:rPr>
              <a:t>*</a:t>
            </a:r>
            <a:r>
              <a:rPr lang="en-US" altLang="zh-CN" dirty="0">
                <a:solidFill>
                  <a:schemeClr val="tx2"/>
                </a:solidFill>
                <a:latin typeface="华文新魏" panose="02010800040101010101" pitchFamily="2" charset="-122"/>
              </a:rPr>
              <a:t> id</a:t>
            </a:r>
            <a:endParaRPr lang="zh-CN" altLang="en-US" dirty="0">
              <a:solidFill>
                <a:schemeClr val="tx2"/>
              </a:solidFill>
              <a:latin typeface="华文新魏" panose="02010800040101010101" pitchFamily="2" charset="-122"/>
            </a:endParaRPr>
          </a:p>
        </p:txBody>
      </p:sp>
      <p:sp>
        <p:nvSpPr>
          <p:cNvPr id="229430" name="AutoShape 54"/>
          <p:cNvSpPr/>
          <p:nvPr/>
        </p:nvSpPr>
        <p:spPr>
          <a:xfrm>
            <a:off x="7400925" y="4792663"/>
            <a:ext cx="288925" cy="1008062"/>
          </a:xfrm>
          <a:prstGeom prst="downArrow">
            <a:avLst>
              <a:gd name="adj1" fmla="val 50000"/>
              <a:gd name="adj2" fmla="val 87192"/>
            </a:avLst>
          </a:prstGeom>
          <a:solidFill>
            <a:srgbClr val="FF9900"/>
          </a:solidFill>
          <a:ln w="38100" cap="flat" cmpd="sng">
            <a:solidFill>
              <a:srgbClr val="FF99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9379">
                                            <p:txEl>
                                              <p:charRg st="0" end="32"/>
                                            </p:txEl>
                                          </p:spTgt>
                                        </p:tgtEl>
                                        <p:attrNameLst>
                                          <p:attrName>style.visibility</p:attrName>
                                        </p:attrNameLst>
                                      </p:cBhvr>
                                      <p:to>
                                        <p:strVal val="visible"/>
                                      </p:to>
                                    </p:set>
                                    <p:animEffect transition="in" filter="blinds(horizontal)">
                                      <p:cBhvr>
                                        <p:cTn id="7" dur="500"/>
                                        <p:tgtEl>
                                          <p:spTgt spid="229379">
                                            <p:txEl>
                                              <p:charRg st="0" end="3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9405"/>
                                        </p:tgtEl>
                                        <p:attrNameLst>
                                          <p:attrName>style.visibility</p:attrName>
                                        </p:attrNameLst>
                                      </p:cBhvr>
                                      <p:to>
                                        <p:strVal val="visible"/>
                                      </p:to>
                                    </p:set>
                                    <p:animEffect transition="in" filter="blinds(horizontal)">
                                      <p:cBhvr>
                                        <p:cTn id="10" dur="500"/>
                                        <p:tgtEl>
                                          <p:spTgt spid="229405"/>
                                        </p:tgtEl>
                                      </p:cBhvr>
                                    </p:animEffect>
                                  </p:childTnLst>
                                </p:cTn>
                              </p:par>
                              <p:par>
                                <p:cTn id="11" presetID="22" presetClass="entr" presetSubtype="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9379">
                                            <p:txEl>
                                              <p:charRg st="32" end="40"/>
                                            </p:txEl>
                                          </p:spTgt>
                                        </p:tgtEl>
                                        <p:attrNameLst>
                                          <p:attrName>style.visibility</p:attrName>
                                        </p:attrNameLst>
                                      </p:cBhvr>
                                      <p:to>
                                        <p:strVal val="visible"/>
                                      </p:to>
                                    </p:set>
                                    <p:animEffect transition="in" filter="blinds(horizontal)">
                                      <p:cBhvr>
                                        <p:cTn id="18" dur="500"/>
                                        <p:tgtEl>
                                          <p:spTgt spid="229379">
                                            <p:txEl>
                                              <p:charRg st="32" end="4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9379">
                                            <p:txEl>
                                              <p:charRg st="40" end="49"/>
                                            </p:txEl>
                                          </p:spTgt>
                                        </p:tgtEl>
                                        <p:attrNameLst>
                                          <p:attrName>style.visibility</p:attrName>
                                        </p:attrNameLst>
                                      </p:cBhvr>
                                      <p:to>
                                        <p:strVal val="visible"/>
                                      </p:to>
                                    </p:set>
                                    <p:animEffect transition="in" filter="blinds(horizontal)">
                                      <p:cBhvr>
                                        <p:cTn id="23" dur="500"/>
                                        <p:tgtEl>
                                          <p:spTgt spid="229379">
                                            <p:txEl>
                                              <p:charRg st="40" end="49"/>
                                            </p:txEl>
                                          </p:spTgt>
                                        </p:tgtEl>
                                      </p:cBhvr>
                                    </p:animEffect>
                                  </p:childTnLst>
                                </p:cTn>
                              </p:par>
                            </p:childTnLst>
                          </p:cTn>
                        </p:par>
                        <p:par>
                          <p:cTn id="24" fill="hold">
                            <p:stCondLst>
                              <p:cond delay="500"/>
                            </p:stCondLst>
                            <p:childTnLst>
                              <p:par>
                                <p:cTn id="25" presetID="21" presetClass="entr" presetSubtype="4" fill="hold" grpId="0" nodeType="afterEffect">
                                  <p:stCondLst>
                                    <p:cond delay="0"/>
                                  </p:stCondLst>
                                  <p:childTnLst>
                                    <p:set>
                                      <p:cBhvr>
                                        <p:cTn id="26" dur="1" fill="hold">
                                          <p:stCondLst>
                                            <p:cond delay="0"/>
                                          </p:stCondLst>
                                        </p:cTn>
                                        <p:tgtEl>
                                          <p:spTgt spid="229404"/>
                                        </p:tgtEl>
                                        <p:attrNameLst>
                                          <p:attrName>style.visibility</p:attrName>
                                        </p:attrNameLst>
                                      </p:cBhvr>
                                      <p:to>
                                        <p:strVal val="visible"/>
                                      </p:to>
                                    </p:set>
                                    <p:animEffect transition="in" filter="wheel(4)">
                                      <p:cBhvr>
                                        <p:cTn id="27" dur="1000"/>
                                        <p:tgtEl>
                                          <p:spTgt spid="229404"/>
                                        </p:tgtEl>
                                      </p:cBhvr>
                                    </p:animEffect>
                                  </p:childTnLst>
                                  <p:subTnLst>
                                    <p:set>
                                      <p:cBhvr override="childStyle">
                                        <p:cTn dur="1" fill="hold" display="0" masterRel="nextClick" afterEffect="1"/>
                                        <p:tgtEl>
                                          <p:spTgt spid="22940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9379">
                                            <p:txEl>
                                              <p:charRg st="49" end="62"/>
                                            </p:txEl>
                                          </p:spTgt>
                                        </p:tgtEl>
                                        <p:attrNameLst>
                                          <p:attrName>style.visibility</p:attrName>
                                        </p:attrNameLst>
                                      </p:cBhvr>
                                      <p:to>
                                        <p:strVal val="visible"/>
                                      </p:to>
                                    </p:set>
                                    <p:animEffect transition="in" filter="blinds(horizontal)">
                                      <p:cBhvr>
                                        <p:cTn id="32" dur="500"/>
                                        <p:tgtEl>
                                          <p:spTgt spid="229379">
                                            <p:txEl>
                                              <p:charRg st="49" end="62"/>
                                            </p:txEl>
                                          </p:spTgt>
                                        </p:tgtEl>
                                      </p:cBhvr>
                                    </p:animEffect>
                                  </p:childTnLst>
                                </p:cTn>
                              </p:par>
                            </p:childTnLst>
                          </p:cTn>
                        </p:par>
                        <p:par>
                          <p:cTn id="33" fill="hold">
                            <p:stCondLst>
                              <p:cond delay="500"/>
                            </p:stCondLst>
                            <p:childTnLst>
                              <p:par>
                                <p:cTn id="34" presetID="21" presetClass="entr" presetSubtype="4"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heel(4)">
                                      <p:cBhvr>
                                        <p:cTn id="36" dur="2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9379">
                                            <p:txEl>
                                              <p:charRg st="62" end="110"/>
                                            </p:txEl>
                                          </p:spTgt>
                                        </p:tgtEl>
                                        <p:attrNameLst>
                                          <p:attrName>style.visibility</p:attrName>
                                        </p:attrNameLst>
                                      </p:cBhvr>
                                      <p:to>
                                        <p:strVal val="visible"/>
                                      </p:to>
                                    </p:set>
                                    <p:animEffect transition="in" filter="blinds(horizontal)">
                                      <p:cBhvr>
                                        <p:cTn id="41" dur="500"/>
                                        <p:tgtEl>
                                          <p:spTgt spid="229379">
                                            <p:txEl>
                                              <p:charRg st="62" end="110"/>
                                            </p:txEl>
                                          </p:spTgt>
                                        </p:tgtEl>
                                      </p:cBhvr>
                                    </p:animEffect>
                                  </p:childTnLst>
                                </p:cTn>
                              </p:par>
                            </p:childTnLst>
                          </p:cTn>
                        </p:par>
                        <p:par>
                          <p:cTn id="42" fill="hold">
                            <p:stCondLst>
                              <p:cond delay="500"/>
                            </p:stCondLst>
                            <p:childTnLst>
                              <p:par>
                                <p:cTn id="43" presetID="9" presetClass="entr" presetSubtype="0"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dissolve">
                                      <p:cBhvr>
                                        <p:cTn id="45"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46" presetID="9" presetClass="entr" presetSubtype="0" fill="hold" grpId="0" nodeType="withEffect">
                                  <p:stCondLst>
                                    <p:cond delay="0"/>
                                  </p:stCondLst>
                                  <p:childTnLst>
                                    <p:set>
                                      <p:cBhvr>
                                        <p:cTn id="47" dur="1" fill="hold">
                                          <p:stCondLst>
                                            <p:cond delay="0"/>
                                          </p:stCondLst>
                                        </p:cTn>
                                        <p:tgtEl>
                                          <p:spTgt spid="229421"/>
                                        </p:tgtEl>
                                        <p:attrNameLst>
                                          <p:attrName>style.visibility</p:attrName>
                                        </p:attrNameLst>
                                      </p:cBhvr>
                                      <p:to>
                                        <p:strVal val="visible"/>
                                      </p:to>
                                    </p:set>
                                    <p:animEffect transition="in" filter="dissolve">
                                      <p:cBhvr>
                                        <p:cTn id="48" dur="500"/>
                                        <p:tgtEl>
                                          <p:spTgt spid="229421"/>
                                        </p:tgtEl>
                                      </p:cBhvr>
                                    </p:animEffect>
                                  </p:childTnLst>
                                  <p:subTnLst>
                                    <p:set>
                                      <p:cBhvr override="childStyle">
                                        <p:cTn dur="1" fill="hold" display="0" masterRel="nextClick" afterEffect="1"/>
                                        <p:tgtEl>
                                          <p:spTgt spid="229421"/>
                                        </p:tgtEl>
                                        <p:attrNameLst>
                                          <p:attrName>style.visibility</p:attrName>
                                        </p:attrNameLst>
                                      </p:cBhvr>
                                      <p:to>
                                        <p:strVal val="hidden"/>
                                      </p:to>
                                    </p:set>
                                  </p:subTnLst>
                                </p:cTn>
                              </p:par>
                              <p:par>
                                <p:cTn id="49" presetID="9" presetClass="entr" presetSubtype="0" fill="hold" grpId="0" nodeType="withEffect">
                                  <p:stCondLst>
                                    <p:cond delay="0"/>
                                  </p:stCondLst>
                                  <p:childTnLst>
                                    <p:set>
                                      <p:cBhvr>
                                        <p:cTn id="50" dur="1" fill="hold">
                                          <p:stCondLst>
                                            <p:cond delay="0"/>
                                          </p:stCondLst>
                                        </p:cTn>
                                        <p:tgtEl>
                                          <p:spTgt spid="229412"/>
                                        </p:tgtEl>
                                        <p:attrNameLst>
                                          <p:attrName>style.visibility</p:attrName>
                                        </p:attrNameLst>
                                      </p:cBhvr>
                                      <p:to>
                                        <p:strVal val="visible"/>
                                      </p:to>
                                    </p:set>
                                    <p:animEffect transition="in" filter="dissolve">
                                      <p:cBhvr>
                                        <p:cTn id="51" dur="500"/>
                                        <p:tgtEl>
                                          <p:spTgt spid="229412"/>
                                        </p:tgtEl>
                                      </p:cBhvr>
                                    </p:animEffect>
                                  </p:childTnLst>
                                  <p:subTnLst>
                                    <p:set>
                                      <p:cBhvr override="childStyle">
                                        <p:cTn dur="1" fill="hold" display="0" masterRel="nextClick" afterEffect="1"/>
                                        <p:tgtEl>
                                          <p:spTgt spid="22941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29379">
                                            <p:txEl>
                                              <p:charRg st="110" end="124"/>
                                            </p:txEl>
                                          </p:spTgt>
                                        </p:tgtEl>
                                        <p:attrNameLst>
                                          <p:attrName>style.visibility</p:attrName>
                                        </p:attrNameLst>
                                      </p:cBhvr>
                                      <p:to>
                                        <p:strVal val="visible"/>
                                      </p:to>
                                    </p:set>
                                    <p:animEffect transition="in" filter="blinds(horizontal)">
                                      <p:cBhvr>
                                        <p:cTn id="56" dur="500"/>
                                        <p:tgtEl>
                                          <p:spTgt spid="229379">
                                            <p:txEl>
                                              <p:charRg st="110" end="124"/>
                                            </p:txEl>
                                          </p:spTgt>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29424"/>
                                        </p:tgtEl>
                                        <p:attrNameLst>
                                          <p:attrName>style.visibility</p:attrName>
                                        </p:attrNameLst>
                                      </p:cBhvr>
                                      <p:to>
                                        <p:strVal val="visible"/>
                                      </p:to>
                                    </p:set>
                                    <p:animEffect transition="in" filter="dissolve">
                                      <p:cBhvr>
                                        <p:cTn id="60" dur="500"/>
                                        <p:tgtEl>
                                          <p:spTgt spid="229424"/>
                                        </p:tgtEl>
                                      </p:cBhvr>
                                    </p:animEffect>
                                  </p:childTnLst>
                                </p:cTn>
                              </p:par>
                            </p:childTnLst>
                          </p:cTn>
                        </p:par>
                        <p:par>
                          <p:cTn id="61" fill="hold">
                            <p:stCondLst>
                              <p:cond delay="1000"/>
                            </p:stCondLst>
                            <p:childTnLst>
                              <p:par>
                                <p:cTn id="62" presetID="9" presetClass="entr" presetSubtype="0" fill="hold" grpId="0" nodeType="afterEffect">
                                  <p:stCondLst>
                                    <p:cond delay="0"/>
                                  </p:stCondLst>
                                  <p:childTnLst>
                                    <p:set>
                                      <p:cBhvr>
                                        <p:cTn id="63" dur="1" fill="hold">
                                          <p:stCondLst>
                                            <p:cond delay="0"/>
                                          </p:stCondLst>
                                        </p:cTn>
                                        <p:tgtEl>
                                          <p:spTgt spid="229425"/>
                                        </p:tgtEl>
                                        <p:attrNameLst>
                                          <p:attrName>style.visibility</p:attrName>
                                        </p:attrNameLst>
                                      </p:cBhvr>
                                      <p:to>
                                        <p:strVal val="visible"/>
                                      </p:to>
                                    </p:set>
                                    <p:animEffect transition="in" filter="dissolve">
                                      <p:cBhvr>
                                        <p:cTn id="64" dur="500"/>
                                        <p:tgtEl>
                                          <p:spTgt spid="2294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29426"/>
                                        </p:tgtEl>
                                        <p:attrNameLst>
                                          <p:attrName>style.visibility</p:attrName>
                                        </p:attrNameLst>
                                      </p:cBhvr>
                                      <p:to>
                                        <p:strVal val="visible"/>
                                      </p:to>
                                    </p:set>
                                    <p:animEffect transition="in" filter="dissolve">
                                      <p:cBhvr>
                                        <p:cTn id="67" dur="500"/>
                                        <p:tgtEl>
                                          <p:spTgt spid="2294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29427"/>
                                        </p:tgtEl>
                                        <p:attrNameLst>
                                          <p:attrName>style.visibility</p:attrName>
                                        </p:attrNameLst>
                                      </p:cBhvr>
                                      <p:to>
                                        <p:strVal val="visible"/>
                                      </p:to>
                                    </p:set>
                                    <p:animEffect transition="in" filter="dissolve">
                                      <p:cBhvr>
                                        <p:cTn id="70" dur="500"/>
                                        <p:tgtEl>
                                          <p:spTgt spid="22942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29428"/>
                                        </p:tgtEl>
                                        <p:attrNameLst>
                                          <p:attrName>style.visibility</p:attrName>
                                        </p:attrNameLst>
                                      </p:cBhvr>
                                      <p:to>
                                        <p:strVal val="visible"/>
                                      </p:to>
                                    </p:set>
                                    <p:animEffect transition="in" filter="dissolve">
                                      <p:cBhvr>
                                        <p:cTn id="73" dur="500"/>
                                        <p:tgtEl>
                                          <p:spTgt spid="229428"/>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229429"/>
                                        </p:tgtEl>
                                        <p:attrNameLst>
                                          <p:attrName>style.visibility</p:attrName>
                                        </p:attrNameLst>
                                      </p:cBhvr>
                                      <p:to>
                                        <p:strVal val="visible"/>
                                      </p:to>
                                    </p:set>
                                    <p:animEffect transition="in" filter="wipe(up)">
                                      <p:cBhvr>
                                        <p:cTn id="76" dur="500"/>
                                        <p:tgtEl>
                                          <p:spTgt spid="229429"/>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29430"/>
                                        </p:tgtEl>
                                        <p:attrNameLst>
                                          <p:attrName>style.visibility</p:attrName>
                                        </p:attrNameLst>
                                      </p:cBhvr>
                                      <p:to>
                                        <p:strVal val="visible"/>
                                      </p:to>
                                    </p:set>
                                    <p:animEffect transition="in" filter="wipe(up)">
                                      <p:cBhvr>
                                        <p:cTn id="79" dur="500"/>
                                        <p:tgtEl>
                                          <p:spTgt spid="229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uiExpand="1" build="p"/>
      <p:bldP spid="229404" grpId="0" bldLvl="0" animBg="1"/>
      <p:bldP spid="229405" grpId="0"/>
      <p:bldP spid="229412" grpId="0" bldLvl="0" animBg="1"/>
      <p:bldP spid="229421" grpId="0" bldLvl="0" animBg="1"/>
      <p:bldP spid="229424" grpId="0" bldLvl="0" animBg="1"/>
      <p:bldP spid="229425" grpId="0" bldLvl="0" animBg="1"/>
      <p:bldP spid="229426" grpId="0" bldLvl="0" animBg="1"/>
      <p:bldP spid="229427" grpId="0" bldLvl="0" animBg="1"/>
      <p:bldP spid="229428" grpId="0" bldLvl="0" animBg="1"/>
      <p:bldP spid="229429" grpId="0" bldLvl="0" animBg="1"/>
      <p:bldP spid="229430"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31427" name="Rectangle 3"/>
          <p:cNvSpPr>
            <a:spLocks noGrp="1"/>
          </p:cNvSpPr>
          <p:nvPr>
            <p:ph idx="1"/>
          </p:nvPr>
        </p:nvSpPr>
        <p:spPr>
          <a:xfrm>
            <a:off x="107950" y="1052830"/>
            <a:ext cx="5995670" cy="5248275"/>
          </a:xfrm>
        </p:spPr>
        <p:txBody>
          <a:bodyPr vert="horz" wrap="square" lIns="91440" tIns="45720" rIns="91440" bIns="45720" anchor="t"/>
          <a:p>
            <a:pPr eaLnBrk="1" hangingPunct="1">
              <a:lnSpc>
                <a:spcPct val="120000"/>
              </a:lnSpc>
            </a:pPr>
            <a:r>
              <a:rPr lang="zh-CN" altLang="en-US" dirty="0"/>
              <a:t>分析树与句型推导的关系</a:t>
            </a:r>
            <a:endParaRPr lang="zh-CN" altLang="en-US" dirty="0"/>
          </a:p>
          <a:p>
            <a:pPr lvl="1" eaLnBrk="1" hangingPunct="1">
              <a:lnSpc>
                <a:spcPct val="120000"/>
              </a:lnSpc>
            </a:pPr>
            <a:r>
              <a:rPr lang="zh-CN" altLang="en-US" dirty="0"/>
              <a:t>一次推导（不是一个句型）对应一棵分析树</a:t>
            </a:r>
            <a:endParaRPr lang="zh-CN" altLang="en-US" dirty="0"/>
          </a:p>
          <a:p>
            <a:pPr lvl="1" eaLnBrk="1" hangingPunct="1">
              <a:lnSpc>
                <a:spcPct val="120000"/>
              </a:lnSpc>
            </a:pPr>
            <a:r>
              <a:rPr lang="zh-CN" altLang="en-US" dirty="0"/>
              <a:t>一棵分析树可能对应若干个推导</a:t>
            </a:r>
            <a:endParaRPr lang="zh-CN" altLang="en-US" dirty="0"/>
          </a:p>
          <a:p>
            <a:pPr lvl="1" eaLnBrk="1" hangingPunct="1">
              <a:lnSpc>
                <a:spcPct val="120000"/>
              </a:lnSpc>
            </a:pPr>
            <a:r>
              <a:rPr lang="zh-CN" altLang="en-US" dirty="0"/>
              <a:t>说明分析树没有严格反映推导的顺序</a:t>
            </a:r>
            <a:endParaRPr lang="zh-CN" altLang="en-US" dirty="0"/>
          </a:p>
          <a:p>
            <a:pPr lvl="1" eaLnBrk="1" hangingPunct="1">
              <a:lnSpc>
                <a:spcPct val="120000"/>
              </a:lnSpc>
            </a:pPr>
            <a:r>
              <a:rPr lang="zh-CN" altLang="en-US" dirty="0"/>
              <a:t>但是一棵分析树对应一个最左推导，也只能对应一个最右推导</a:t>
            </a:r>
            <a:endParaRPr lang="zh-CN" altLang="en-US" dirty="0"/>
          </a:p>
        </p:txBody>
      </p:sp>
      <p:grpSp>
        <p:nvGrpSpPr>
          <p:cNvPr id="3" name="Group 4"/>
          <p:cNvGrpSpPr/>
          <p:nvPr/>
        </p:nvGrpSpPr>
        <p:grpSpPr>
          <a:xfrm>
            <a:off x="7264400" y="904875"/>
            <a:ext cx="3670300" cy="3959225"/>
            <a:chOff x="2699" y="1344"/>
            <a:chExt cx="2312" cy="2494"/>
          </a:xfrm>
        </p:grpSpPr>
        <p:sp>
          <p:nvSpPr>
            <p:cNvPr id="56325" name="Oval 5"/>
            <p:cNvSpPr/>
            <p:nvPr/>
          </p:nvSpPr>
          <p:spPr>
            <a:xfrm>
              <a:off x="3334" y="134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6326" name="Oval 6"/>
            <p:cNvSpPr/>
            <p:nvPr/>
          </p:nvSpPr>
          <p:spPr>
            <a:xfrm>
              <a:off x="2699" y="207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6327" name="Oval 7"/>
            <p:cNvSpPr/>
            <p:nvPr/>
          </p:nvSpPr>
          <p:spPr>
            <a:xfrm>
              <a:off x="3333" y="2069"/>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56328" name="Oval 8"/>
            <p:cNvSpPr/>
            <p:nvPr/>
          </p:nvSpPr>
          <p:spPr>
            <a:xfrm>
              <a:off x="3969" y="202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6329" name="Line 9"/>
            <p:cNvSpPr/>
            <p:nvPr/>
          </p:nvSpPr>
          <p:spPr>
            <a:xfrm flipH="1">
              <a:off x="2880" y="1570"/>
              <a:ext cx="454" cy="499"/>
            </a:xfrm>
            <a:prstGeom prst="line">
              <a:avLst/>
            </a:prstGeom>
            <a:ln w="38100" cap="flat" cmpd="sng">
              <a:solidFill>
                <a:srgbClr val="3366FF"/>
              </a:solidFill>
              <a:prstDash val="solid"/>
              <a:round/>
              <a:headEnd type="none" w="med" len="med"/>
              <a:tailEnd type="none" w="med" len="med"/>
            </a:ln>
          </p:spPr>
        </p:sp>
        <p:sp>
          <p:nvSpPr>
            <p:cNvPr id="56330" name="Line 10"/>
            <p:cNvSpPr/>
            <p:nvPr/>
          </p:nvSpPr>
          <p:spPr>
            <a:xfrm>
              <a:off x="3470" y="1661"/>
              <a:ext cx="0" cy="408"/>
            </a:xfrm>
            <a:prstGeom prst="line">
              <a:avLst/>
            </a:prstGeom>
            <a:ln w="38100" cap="flat" cmpd="sng">
              <a:solidFill>
                <a:srgbClr val="3366FF"/>
              </a:solidFill>
              <a:prstDash val="solid"/>
              <a:round/>
              <a:headEnd type="none" w="med" len="med"/>
              <a:tailEnd type="none" w="med" len="med"/>
            </a:ln>
          </p:spPr>
        </p:sp>
        <p:sp>
          <p:nvSpPr>
            <p:cNvPr id="56331" name="Line 11"/>
            <p:cNvSpPr/>
            <p:nvPr/>
          </p:nvSpPr>
          <p:spPr>
            <a:xfrm>
              <a:off x="3606" y="1616"/>
              <a:ext cx="453" cy="408"/>
            </a:xfrm>
            <a:prstGeom prst="line">
              <a:avLst/>
            </a:prstGeom>
            <a:ln w="38100" cap="flat" cmpd="sng">
              <a:solidFill>
                <a:srgbClr val="3366FF"/>
              </a:solidFill>
              <a:prstDash val="solid"/>
              <a:round/>
              <a:headEnd type="none" w="med" len="med"/>
              <a:tailEnd type="none" w="med" len="med"/>
            </a:ln>
          </p:spPr>
        </p:sp>
        <p:sp>
          <p:nvSpPr>
            <p:cNvPr id="56332" name="Oval 12"/>
            <p:cNvSpPr/>
            <p:nvPr/>
          </p:nvSpPr>
          <p:spPr>
            <a:xfrm>
              <a:off x="2743" y="2795"/>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56333" name="Line 13"/>
            <p:cNvSpPr/>
            <p:nvPr/>
          </p:nvSpPr>
          <p:spPr>
            <a:xfrm>
              <a:off x="2880" y="2387"/>
              <a:ext cx="0" cy="408"/>
            </a:xfrm>
            <a:prstGeom prst="line">
              <a:avLst/>
            </a:prstGeom>
            <a:ln w="38100" cap="flat" cmpd="sng">
              <a:solidFill>
                <a:srgbClr val="3366FF"/>
              </a:solidFill>
              <a:prstDash val="solid"/>
              <a:round/>
              <a:headEnd type="none" w="med" len="med"/>
              <a:tailEnd type="none" w="med" len="med"/>
            </a:ln>
          </p:spPr>
        </p:sp>
        <p:sp>
          <p:nvSpPr>
            <p:cNvPr id="56334" name="Oval 14"/>
            <p:cNvSpPr/>
            <p:nvPr/>
          </p:nvSpPr>
          <p:spPr>
            <a:xfrm>
              <a:off x="3379" y="2796"/>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6335" name="Oval 15"/>
            <p:cNvSpPr/>
            <p:nvPr/>
          </p:nvSpPr>
          <p:spPr>
            <a:xfrm>
              <a:off x="4013" y="275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56336" name="Oval 16"/>
            <p:cNvSpPr/>
            <p:nvPr/>
          </p:nvSpPr>
          <p:spPr>
            <a:xfrm>
              <a:off x="4649" y="279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56337" name="Line 17"/>
            <p:cNvSpPr/>
            <p:nvPr/>
          </p:nvSpPr>
          <p:spPr>
            <a:xfrm flipH="1">
              <a:off x="3560" y="2296"/>
              <a:ext cx="454" cy="499"/>
            </a:xfrm>
            <a:prstGeom prst="line">
              <a:avLst/>
            </a:prstGeom>
            <a:ln w="38100" cap="flat" cmpd="sng">
              <a:solidFill>
                <a:srgbClr val="3366FF"/>
              </a:solidFill>
              <a:prstDash val="solid"/>
              <a:round/>
              <a:headEnd type="none" w="med" len="med"/>
              <a:tailEnd type="none" w="med" len="med"/>
            </a:ln>
          </p:spPr>
        </p:sp>
        <p:sp>
          <p:nvSpPr>
            <p:cNvPr id="56338" name="Line 18"/>
            <p:cNvSpPr/>
            <p:nvPr/>
          </p:nvSpPr>
          <p:spPr>
            <a:xfrm>
              <a:off x="4150" y="2342"/>
              <a:ext cx="0" cy="408"/>
            </a:xfrm>
            <a:prstGeom prst="line">
              <a:avLst/>
            </a:prstGeom>
            <a:ln w="38100" cap="flat" cmpd="sng">
              <a:solidFill>
                <a:srgbClr val="3366FF"/>
              </a:solidFill>
              <a:prstDash val="solid"/>
              <a:round/>
              <a:headEnd type="none" w="med" len="med"/>
              <a:tailEnd type="none" w="med" len="med"/>
            </a:ln>
          </p:spPr>
        </p:sp>
        <p:sp>
          <p:nvSpPr>
            <p:cNvPr id="56339" name="Line 19"/>
            <p:cNvSpPr/>
            <p:nvPr/>
          </p:nvSpPr>
          <p:spPr>
            <a:xfrm>
              <a:off x="4241" y="2296"/>
              <a:ext cx="524" cy="500"/>
            </a:xfrm>
            <a:prstGeom prst="line">
              <a:avLst/>
            </a:prstGeom>
            <a:ln w="38100" cap="flat" cmpd="sng">
              <a:solidFill>
                <a:srgbClr val="3366FF"/>
              </a:solidFill>
              <a:prstDash val="solid"/>
              <a:round/>
              <a:headEnd type="none" w="med" len="med"/>
              <a:tailEnd type="none" w="med" len="med"/>
            </a:ln>
          </p:spPr>
        </p:sp>
        <p:sp>
          <p:nvSpPr>
            <p:cNvPr id="56340" name="Oval 20"/>
            <p:cNvSpPr/>
            <p:nvPr/>
          </p:nvSpPr>
          <p:spPr>
            <a:xfrm>
              <a:off x="3378" y="3521"/>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56341" name="Line 21"/>
            <p:cNvSpPr/>
            <p:nvPr/>
          </p:nvSpPr>
          <p:spPr>
            <a:xfrm>
              <a:off x="3515" y="3113"/>
              <a:ext cx="0" cy="408"/>
            </a:xfrm>
            <a:prstGeom prst="line">
              <a:avLst/>
            </a:prstGeom>
            <a:ln w="38100" cap="flat" cmpd="sng">
              <a:solidFill>
                <a:srgbClr val="3366FF"/>
              </a:solidFill>
              <a:prstDash val="solid"/>
              <a:round/>
              <a:headEnd type="none" w="med" len="med"/>
              <a:tailEnd type="none" w="med" len="med"/>
            </a:ln>
          </p:spPr>
        </p:sp>
        <p:sp>
          <p:nvSpPr>
            <p:cNvPr id="56342" name="Oval 22"/>
            <p:cNvSpPr/>
            <p:nvPr/>
          </p:nvSpPr>
          <p:spPr>
            <a:xfrm>
              <a:off x="4693" y="351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56343" name="Line 23"/>
            <p:cNvSpPr/>
            <p:nvPr/>
          </p:nvSpPr>
          <p:spPr>
            <a:xfrm>
              <a:off x="4830" y="3108"/>
              <a:ext cx="0" cy="408"/>
            </a:xfrm>
            <a:prstGeom prst="line">
              <a:avLst/>
            </a:prstGeom>
            <a:ln w="38100" cap="flat" cmpd="sng">
              <a:solidFill>
                <a:srgbClr val="3366FF"/>
              </a:solidFill>
              <a:prstDash val="solid"/>
              <a:round/>
              <a:headEnd type="none" w="med" len="med"/>
              <a:tailEnd type="none" w="med" len="med"/>
            </a:ln>
          </p:spPr>
        </p:sp>
      </p:grpSp>
      <p:sp>
        <p:nvSpPr>
          <p:cNvPr id="231448" name="Rectangle 24"/>
          <p:cNvSpPr/>
          <p:nvPr/>
        </p:nvSpPr>
        <p:spPr>
          <a:xfrm>
            <a:off x="7013575" y="4824413"/>
            <a:ext cx="3995738" cy="1552575"/>
          </a:xfrm>
          <a:prstGeom prst="rect">
            <a:avLst/>
          </a:prstGeom>
          <a:noFill/>
          <a:ln w="38100">
            <a:noFill/>
          </a:ln>
        </p:spPr>
        <p:txBody>
          <a:bodyPr anchor="t">
            <a:spAutoFit/>
          </a:bodyPr>
          <a:p>
            <a:pPr marL="342900" indent="-342900">
              <a:buAutoNum type="arabicPeriod"/>
            </a:pPr>
            <a:r>
              <a:rPr lang="en-US" altLang="zh-CN" dirty="0">
                <a:latin typeface="华文新魏" panose="02010800040101010101" pitchFamily="2" charset="-122"/>
              </a:rPr>
              <a:t>E</a:t>
            </a:r>
            <a:r>
              <a:rPr lang="en-US" altLang="zh-CN" dirty="0">
                <a:latin typeface="华文新魏" panose="02010800040101010101" pitchFamily="2" charset="-122"/>
                <a:sym typeface="Symbol" panose="05050102010706020507" pitchFamily="18" charset="2"/>
              </a:rPr>
              <a:t>E+Eid+Eid+E</a:t>
            </a:r>
            <a:r>
              <a:rPr lang="en-US" altLang="zh-CN" dirty="0">
                <a:latin typeface="Times New Roman" panose="02020603050405020304" charset="0"/>
                <a:sym typeface="Symbol" panose="05050102010706020507" pitchFamily="18" charset="2"/>
              </a:rPr>
              <a:t>*</a:t>
            </a:r>
            <a:r>
              <a:rPr lang="en-US" altLang="zh-CN" dirty="0">
                <a:latin typeface="华文新魏" panose="02010800040101010101" pitchFamily="2" charset="-122"/>
              </a:rPr>
              <a:t>E     </a:t>
            </a:r>
            <a:r>
              <a:rPr lang="en-US" altLang="zh-CN" dirty="0">
                <a:latin typeface="华文新魏" panose="02010800040101010101" pitchFamily="2" charset="-122"/>
                <a:sym typeface="Symbol" panose="05050102010706020507" pitchFamily="18" charset="2"/>
              </a:rPr>
              <a:t>id+id</a:t>
            </a:r>
            <a:r>
              <a:rPr lang="en-US" altLang="zh-CN" dirty="0">
                <a:latin typeface="Times New Roman" panose="02020603050405020304" charset="0"/>
                <a:sym typeface="Symbol" panose="05050102010706020507" pitchFamily="18" charset="2"/>
              </a:rPr>
              <a:t>*</a:t>
            </a:r>
            <a:r>
              <a:rPr lang="en-US" altLang="zh-CN" dirty="0">
                <a:latin typeface="华文新魏" panose="02010800040101010101" pitchFamily="2" charset="-122"/>
              </a:rPr>
              <a:t>E </a:t>
            </a:r>
            <a:r>
              <a:rPr lang="en-US" altLang="zh-CN" dirty="0">
                <a:latin typeface="华文新魏" panose="02010800040101010101" pitchFamily="2" charset="-122"/>
                <a:sym typeface="Symbol" panose="05050102010706020507" pitchFamily="18" charset="2"/>
              </a:rPr>
              <a:t>id+id</a:t>
            </a:r>
            <a:r>
              <a:rPr lang="en-US" altLang="zh-CN" dirty="0">
                <a:latin typeface="Times New Roman" panose="02020603050405020304" charset="0"/>
                <a:sym typeface="Symbol" panose="05050102010706020507" pitchFamily="18" charset="2"/>
              </a:rPr>
              <a:t>*</a:t>
            </a:r>
            <a:r>
              <a:rPr lang="en-US" altLang="zh-CN" dirty="0">
                <a:latin typeface="华文新魏" panose="02010800040101010101" pitchFamily="2" charset="-122"/>
                <a:sym typeface="Symbol" panose="05050102010706020507" pitchFamily="18" charset="2"/>
              </a:rPr>
              <a:t>id</a:t>
            </a:r>
            <a:endParaRPr lang="en-US" altLang="zh-CN" dirty="0">
              <a:latin typeface="华文新魏" panose="02010800040101010101" pitchFamily="2" charset="-122"/>
              <a:sym typeface="Symbol" panose="05050102010706020507" pitchFamily="18" charset="2"/>
            </a:endParaRPr>
          </a:p>
          <a:p>
            <a:pPr marL="342900" indent="-342900">
              <a:buAutoNum type="arabicPeriod"/>
            </a:pPr>
            <a:r>
              <a:rPr lang="en-US" altLang="zh-CN" dirty="0">
                <a:latin typeface="华文新魏" panose="02010800040101010101" pitchFamily="2" charset="-122"/>
              </a:rPr>
              <a:t>E</a:t>
            </a:r>
            <a:r>
              <a:rPr lang="en-US" altLang="zh-CN" dirty="0">
                <a:latin typeface="华文新魏" panose="02010800040101010101" pitchFamily="2" charset="-122"/>
                <a:sym typeface="Symbol" panose="05050102010706020507" pitchFamily="18" charset="2"/>
              </a:rPr>
              <a:t>E+EE+E</a:t>
            </a:r>
            <a:r>
              <a:rPr lang="en-US" altLang="zh-CN" dirty="0">
                <a:latin typeface="Times New Roman" panose="02020603050405020304" charset="0"/>
                <a:sym typeface="Symbol" panose="05050102010706020507" pitchFamily="18" charset="2"/>
              </a:rPr>
              <a:t>*</a:t>
            </a:r>
            <a:r>
              <a:rPr lang="en-US" altLang="zh-CN" dirty="0">
                <a:latin typeface="华文新魏" panose="02010800040101010101" pitchFamily="2" charset="-122"/>
                <a:sym typeface="Symbol" panose="05050102010706020507" pitchFamily="18" charset="2"/>
              </a:rPr>
              <a:t>EE+E</a:t>
            </a:r>
            <a:r>
              <a:rPr lang="en-US" altLang="zh-CN" dirty="0">
                <a:latin typeface="Times New Roman" panose="02020603050405020304" charset="0"/>
                <a:sym typeface="Symbol" panose="05050102010706020507" pitchFamily="18" charset="2"/>
              </a:rPr>
              <a:t>*</a:t>
            </a:r>
            <a:r>
              <a:rPr lang="en-US" altLang="zh-CN" dirty="0">
                <a:latin typeface="华文新魏" panose="02010800040101010101" pitchFamily="2" charset="-122"/>
                <a:sym typeface="Symbol" panose="05050102010706020507" pitchFamily="18" charset="2"/>
              </a:rPr>
              <a:t>id</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E+id</a:t>
            </a:r>
            <a:r>
              <a:rPr lang="en-US" altLang="zh-CN" dirty="0">
                <a:latin typeface="Times New Roman" panose="02020603050405020304" charset="0"/>
                <a:sym typeface="Symbol" panose="05050102010706020507" pitchFamily="18" charset="2"/>
              </a:rPr>
              <a:t>*</a:t>
            </a:r>
            <a:r>
              <a:rPr lang="en-US" altLang="zh-CN" dirty="0">
                <a:latin typeface="华文新魏" panose="02010800040101010101" pitchFamily="2" charset="-122"/>
                <a:sym typeface="Symbol" panose="05050102010706020507" pitchFamily="18" charset="2"/>
              </a:rPr>
              <a:t>id</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id+id</a:t>
            </a:r>
            <a:r>
              <a:rPr lang="en-US" altLang="zh-CN" dirty="0">
                <a:latin typeface="Times New Roman" panose="02020603050405020304" charset="0"/>
                <a:sym typeface="Symbol" panose="05050102010706020507" pitchFamily="18" charset="2"/>
              </a:rPr>
              <a:t>*</a:t>
            </a:r>
            <a:r>
              <a:rPr lang="en-US" altLang="zh-CN" dirty="0">
                <a:latin typeface="华文新魏" panose="02010800040101010101" pitchFamily="2" charset="-122"/>
                <a:sym typeface="Symbol" panose="05050102010706020507" pitchFamily="18" charset="2"/>
              </a:rPr>
              <a:t>id</a:t>
            </a:r>
            <a:endParaRPr lang="zh-CN" altLang="en-US" dirty="0">
              <a:latin typeface="华文新魏" panose="0201080004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1427">
                                            <p:txEl>
                                              <p:charRg st="0" end="12"/>
                                            </p:txEl>
                                          </p:spTgt>
                                        </p:tgtEl>
                                        <p:attrNameLst>
                                          <p:attrName>style.visibility</p:attrName>
                                        </p:attrNameLst>
                                      </p:cBhvr>
                                      <p:to>
                                        <p:strVal val="visible"/>
                                      </p:to>
                                    </p:set>
                                    <p:animEffect transition="in" filter="blinds(horizontal)">
                                      <p:cBhvr>
                                        <p:cTn id="7" dur="500"/>
                                        <p:tgtEl>
                                          <p:spTgt spid="23142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427">
                                            <p:txEl>
                                              <p:charRg st="12" end="32"/>
                                            </p:txEl>
                                          </p:spTgt>
                                        </p:tgtEl>
                                        <p:attrNameLst>
                                          <p:attrName>style.visibility</p:attrName>
                                        </p:attrNameLst>
                                      </p:cBhvr>
                                      <p:to>
                                        <p:strVal val="visible"/>
                                      </p:to>
                                    </p:set>
                                    <p:animEffect transition="in" filter="blinds(horizontal)">
                                      <p:cBhvr>
                                        <p:cTn id="12" dur="500"/>
                                        <p:tgtEl>
                                          <p:spTgt spid="231427">
                                            <p:txEl>
                                              <p:charRg st="12" end="3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1448">
                                            <p:txEl>
                                              <p:charRg st="0" end="41"/>
                                            </p:txEl>
                                          </p:spTgt>
                                        </p:tgtEl>
                                        <p:attrNameLst>
                                          <p:attrName>style.visibility</p:attrName>
                                        </p:attrNameLst>
                                      </p:cBhvr>
                                      <p:to>
                                        <p:strVal val="visible"/>
                                      </p:to>
                                    </p:set>
                                    <p:animEffect transition="in" filter="wipe(left)">
                                      <p:cBhvr>
                                        <p:cTn id="16" dur="500"/>
                                        <p:tgtEl>
                                          <p:spTgt spid="231448">
                                            <p:txEl>
                                              <p:charRg st="0" end="41"/>
                                            </p:txEl>
                                          </p:spTgt>
                                        </p:tgtEl>
                                      </p:cBhvr>
                                    </p:animEffect>
                                  </p:childTnLst>
                                  <p:subTnLst>
                                    <p:animClr clrSpc="rgb" dir="cw">
                                      <p:cBhvr override="childStyle">
                                        <p:cTn dur="1" fill="hold" display="0" masterRel="nextClick" afterEffect="1"/>
                                        <p:tgtEl>
                                          <p:spTgt spid="231448">
                                            <p:txEl>
                                              <p:charRg st="0" end="41"/>
                                            </p:txEl>
                                          </p:spTgt>
                                        </p:tgtEl>
                                        <p:attrNameLst>
                                          <p:attrName>ppt_c</p:attrName>
                                        </p:attrNameLst>
                                      </p:cBhvr>
                                      <p:to>
                                        <a:schemeClr val="hlink"/>
                                      </p:to>
                                    </p:animClr>
                                  </p:subTnLst>
                                </p:cTn>
                              </p:par>
                              <p:par>
                                <p:cTn id="17" presetID="22" presetClass="entr" presetSubtype="1"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31427">
                                            <p:txEl>
                                              <p:charRg st="32" end="47"/>
                                            </p:txEl>
                                          </p:spTgt>
                                        </p:tgtEl>
                                        <p:attrNameLst>
                                          <p:attrName>style.visibility</p:attrName>
                                        </p:attrNameLst>
                                      </p:cBhvr>
                                      <p:to>
                                        <p:strVal val="visible"/>
                                      </p:to>
                                    </p:set>
                                    <p:animEffect transition="in" filter="blinds(horizontal)">
                                      <p:cBhvr>
                                        <p:cTn id="24" dur="500"/>
                                        <p:tgtEl>
                                          <p:spTgt spid="231427">
                                            <p:txEl>
                                              <p:charRg st="32" end="4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1448">
                                            <p:txEl>
                                              <p:charRg st="41" end="83"/>
                                            </p:txEl>
                                          </p:spTgt>
                                        </p:tgtEl>
                                        <p:attrNameLst>
                                          <p:attrName>style.visibility</p:attrName>
                                        </p:attrNameLst>
                                      </p:cBhvr>
                                      <p:to>
                                        <p:strVal val="visible"/>
                                      </p:to>
                                    </p:set>
                                    <p:animEffect transition="in" filter="wipe(left)">
                                      <p:cBhvr>
                                        <p:cTn id="29" dur="500"/>
                                        <p:tgtEl>
                                          <p:spTgt spid="231448">
                                            <p:txEl>
                                              <p:charRg st="41" end="83"/>
                                            </p:txEl>
                                          </p:spTgt>
                                        </p:tgtEl>
                                      </p:cBhvr>
                                    </p:animEffect>
                                  </p:childTnLst>
                                  <p:subTnLst>
                                    <p:animClr clrSpc="rgb" dir="cw">
                                      <p:cBhvr override="childStyle">
                                        <p:cTn dur="1" fill="hold" display="0" masterRel="nextClick" afterEffect="1"/>
                                        <p:tgtEl>
                                          <p:spTgt spid="231448">
                                            <p:txEl>
                                              <p:charRg st="41" end="8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31427">
                                            <p:txEl>
                                              <p:charRg st="47" end="64"/>
                                            </p:txEl>
                                          </p:spTgt>
                                        </p:tgtEl>
                                        <p:attrNameLst>
                                          <p:attrName>style.visibility</p:attrName>
                                        </p:attrNameLst>
                                      </p:cBhvr>
                                      <p:to>
                                        <p:strVal val="visible"/>
                                      </p:to>
                                    </p:set>
                                    <p:animEffect transition="in" filter="blinds(horizontal)">
                                      <p:cBhvr>
                                        <p:cTn id="34" dur="500"/>
                                        <p:tgtEl>
                                          <p:spTgt spid="231427">
                                            <p:txEl>
                                              <p:charRg st="47" end="6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31427">
                                            <p:txEl>
                                              <p:charRg st="64" end="92"/>
                                            </p:txEl>
                                          </p:spTgt>
                                        </p:tgtEl>
                                        <p:attrNameLst>
                                          <p:attrName>style.visibility</p:attrName>
                                        </p:attrNameLst>
                                      </p:cBhvr>
                                      <p:to>
                                        <p:strVal val="visible"/>
                                      </p:to>
                                    </p:set>
                                    <p:animEffect transition="in" filter="blinds(horizontal)">
                                      <p:cBhvr>
                                        <p:cTn id="39" dur="500"/>
                                        <p:tgtEl>
                                          <p:spTgt spid="231427">
                                            <p:txEl>
                                              <p:charRg st="64"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uiExpand="1" build="p"/>
      <p:bldP spid="23144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语言概述</a:t>
            </a:r>
            <a:endParaRPr lang="zh-CN" altLang="en-US" dirty="0"/>
          </a:p>
        </p:txBody>
      </p:sp>
      <p:sp>
        <p:nvSpPr>
          <p:cNvPr id="159747" name="Rectangle 3"/>
          <p:cNvSpPr>
            <a:spLocks noGrp="1"/>
          </p:cNvSpPr>
          <p:nvPr>
            <p:ph idx="1"/>
          </p:nvPr>
        </p:nvSpPr>
        <p:spPr>
          <a:xfrm>
            <a:off x="685800" y="847725"/>
            <a:ext cx="10938510" cy="5248275"/>
          </a:xfrm>
        </p:spPr>
        <p:txBody>
          <a:bodyPr vert="horz" wrap="square" lIns="91440" tIns="45720" rIns="91440" bIns="45720" anchor="t"/>
          <a:p>
            <a:pPr eaLnBrk="1" hangingPunct="1">
              <a:lnSpc>
                <a:spcPct val="200000"/>
              </a:lnSpc>
              <a:spcBef>
                <a:spcPct val="25000"/>
              </a:spcBef>
            </a:pPr>
            <a:r>
              <a:rPr lang="zh-CN" altLang="en-US" b="1" dirty="0"/>
              <a:t>程序设计语言</a:t>
            </a:r>
            <a:endParaRPr lang="zh-CN" altLang="en-US" b="1" dirty="0"/>
          </a:p>
          <a:p>
            <a:pPr lvl="1" eaLnBrk="1" hangingPunct="1">
              <a:lnSpc>
                <a:spcPct val="200000"/>
              </a:lnSpc>
              <a:spcBef>
                <a:spcPct val="25000"/>
              </a:spcBef>
            </a:pPr>
            <a:r>
              <a:rPr lang="zh-CN" altLang="en-US" dirty="0">
                <a:solidFill>
                  <a:srgbClr val="0000FF"/>
                </a:solidFill>
              </a:rPr>
              <a:t>程序设计语言</a:t>
            </a:r>
            <a:r>
              <a:rPr lang="en-US" altLang="zh-CN" dirty="0">
                <a:solidFill>
                  <a:srgbClr val="0000FF"/>
                </a:solidFill>
              </a:rPr>
              <a:t>(Programming Language)</a:t>
            </a:r>
            <a:r>
              <a:rPr lang="zh-CN" altLang="en-US" dirty="0">
                <a:solidFill>
                  <a:srgbClr val="0000FF"/>
                </a:solidFill>
              </a:rPr>
              <a:t>：</a:t>
            </a:r>
            <a:r>
              <a:rPr lang="zh-CN" altLang="en-US" b="1" dirty="0"/>
              <a:t>所有合法的程序的集合。</a:t>
            </a:r>
            <a:endParaRPr lang="zh-CN" altLang="en-US" b="1" dirty="0"/>
          </a:p>
          <a:p>
            <a:pPr lvl="1" eaLnBrk="1" hangingPunct="1">
              <a:lnSpc>
                <a:spcPct val="200000"/>
              </a:lnSpc>
              <a:spcBef>
                <a:spcPct val="25000"/>
              </a:spcBef>
            </a:pPr>
            <a:r>
              <a:rPr lang="zh-CN" altLang="en-US" dirty="0">
                <a:solidFill>
                  <a:srgbClr val="0000FF"/>
                </a:solidFill>
              </a:rPr>
              <a:t>程序</a:t>
            </a:r>
            <a:r>
              <a:rPr lang="en-US" altLang="zh-CN" dirty="0">
                <a:solidFill>
                  <a:srgbClr val="0000FF"/>
                </a:solidFill>
              </a:rPr>
              <a:t>(Program)</a:t>
            </a:r>
            <a:r>
              <a:rPr lang="zh-CN" altLang="en-US" dirty="0">
                <a:solidFill>
                  <a:srgbClr val="0000FF"/>
                </a:solidFill>
              </a:rPr>
              <a:t>：</a:t>
            </a:r>
            <a:r>
              <a:rPr lang="zh-CN" altLang="en-US" b="1" dirty="0"/>
              <a:t>满足语法规则的语句序列</a:t>
            </a:r>
            <a:endParaRPr lang="zh-CN" altLang="en-US" b="1" dirty="0"/>
          </a:p>
          <a:p>
            <a:pPr lvl="1" eaLnBrk="1" hangingPunct="1">
              <a:lnSpc>
                <a:spcPct val="200000"/>
              </a:lnSpc>
              <a:spcBef>
                <a:spcPct val="25000"/>
              </a:spcBef>
            </a:pPr>
            <a:r>
              <a:rPr lang="zh-CN" altLang="en-US" dirty="0">
                <a:solidFill>
                  <a:srgbClr val="0000FF"/>
                </a:solidFill>
              </a:rPr>
              <a:t>语句</a:t>
            </a:r>
            <a:r>
              <a:rPr lang="en-US" altLang="zh-CN" dirty="0">
                <a:solidFill>
                  <a:srgbClr val="0000FF"/>
                </a:solidFill>
              </a:rPr>
              <a:t>(Sentence) </a:t>
            </a:r>
            <a:r>
              <a:rPr lang="zh-CN" altLang="en-US" dirty="0">
                <a:solidFill>
                  <a:srgbClr val="0000FF"/>
                </a:solidFill>
              </a:rPr>
              <a:t>：</a:t>
            </a:r>
            <a:r>
              <a:rPr lang="zh-CN" altLang="en-US" b="1" dirty="0"/>
              <a:t>满足语法规则的单词序列</a:t>
            </a:r>
            <a:endParaRPr lang="zh-CN" altLang="en-US" b="1" dirty="0"/>
          </a:p>
          <a:p>
            <a:pPr lvl="1" eaLnBrk="1" hangingPunct="1">
              <a:lnSpc>
                <a:spcPct val="200000"/>
              </a:lnSpc>
              <a:spcBef>
                <a:spcPct val="25000"/>
              </a:spcBef>
            </a:pPr>
            <a:r>
              <a:rPr lang="zh-CN" altLang="en-US" dirty="0">
                <a:solidFill>
                  <a:srgbClr val="0000FF"/>
                </a:solidFill>
              </a:rPr>
              <a:t>单词</a:t>
            </a:r>
            <a:r>
              <a:rPr lang="en-US" altLang="zh-CN" dirty="0">
                <a:solidFill>
                  <a:srgbClr val="0000FF"/>
                </a:solidFill>
              </a:rPr>
              <a:t>(Token) </a:t>
            </a:r>
            <a:r>
              <a:rPr lang="zh-CN" altLang="en-US" dirty="0">
                <a:solidFill>
                  <a:srgbClr val="0000FF"/>
                </a:solidFill>
              </a:rPr>
              <a:t>：</a:t>
            </a:r>
            <a:r>
              <a:rPr lang="zh-CN" altLang="en-US" b="1" dirty="0"/>
              <a:t>满足词法规则的字符串</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9747">
                                            <p:txEl>
                                              <p:charRg st="0" end="7"/>
                                            </p:txEl>
                                          </p:spTgt>
                                        </p:tgtEl>
                                        <p:attrNameLst>
                                          <p:attrName>style.visibility</p:attrName>
                                        </p:attrNameLst>
                                      </p:cBhvr>
                                      <p:to>
                                        <p:strVal val="visible"/>
                                      </p:to>
                                    </p:set>
                                    <p:animEffect transition="in" filter="blinds(horizontal)">
                                      <p:cBhvr>
                                        <p:cTn id="7" dur="500"/>
                                        <p:tgtEl>
                                          <p:spTgt spid="159747">
                                            <p:txEl>
                                              <p:charRg st="0" end="7"/>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9747">
                                            <p:txEl>
                                              <p:charRg st="7" end="48"/>
                                            </p:txEl>
                                          </p:spTgt>
                                        </p:tgtEl>
                                        <p:attrNameLst>
                                          <p:attrName>style.visibility</p:attrName>
                                        </p:attrNameLst>
                                      </p:cBhvr>
                                      <p:to>
                                        <p:strVal val="visible"/>
                                      </p:to>
                                    </p:set>
                                    <p:animEffect transition="in" filter="blinds(horizontal)">
                                      <p:cBhvr>
                                        <p:cTn id="10" dur="500"/>
                                        <p:tgtEl>
                                          <p:spTgt spid="159747">
                                            <p:txEl>
                                              <p:charRg st="7" end="48"/>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9747">
                                            <p:txEl>
                                              <p:charRg st="48" end="72"/>
                                            </p:txEl>
                                          </p:spTgt>
                                        </p:tgtEl>
                                        <p:attrNameLst>
                                          <p:attrName>style.visibility</p:attrName>
                                        </p:attrNameLst>
                                      </p:cBhvr>
                                      <p:to>
                                        <p:strVal val="visible"/>
                                      </p:to>
                                    </p:set>
                                    <p:animEffect transition="in" filter="blinds(horizontal)">
                                      <p:cBhvr>
                                        <p:cTn id="13" dur="500"/>
                                        <p:tgtEl>
                                          <p:spTgt spid="159747">
                                            <p:txEl>
                                              <p:charRg st="48" end="7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9747">
                                            <p:txEl>
                                              <p:charRg st="72" end="98"/>
                                            </p:txEl>
                                          </p:spTgt>
                                        </p:tgtEl>
                                        <p:attrNameLst>
                                          <p:attrName>style.visibility</p:attrName>
                                        </p:attrNameLst>
                                      </p:cBhvr>
                                      <p:to>
                                        <p:strVal val="visible"/>
                                      </p:to>
                                    </p:set>
                                    <p:animEffect transition="in" filter="blinds(horizontal)">
                                      <p:cBhvr>
                                        <p:cTn id="16" dur="500"/>
                                        <p:tgtEl>
                                          <p:spTgt spid="159747">
                                            <p:txEl>
                                              <p:charRg st="72" end="98"/>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9747">
                                            <p:txEl>
                                              <p:charRg st="98" end="120"/>
                                            </p:txEl>
                                          </p:spTgt>
                                        </p:tgtEl>
                                        <p:attrNameLst>
                                          <p:attrName>style.visibility</p:attrName>
                                        </p:attrNameLst>
                                      </p:cBhvr>
                                      <p:to>
                                        <p:strVal val="visible"/>
                                      </p:to>
                                    </p:set>
                                    <p:animEffect transition="in" filter="blinds(horizontal)">
                                      <p:cBhvr>
                                        <p:cTn id="19" dur="500"/>
                                        <p:tgtEl>
                                          <p:spTgt spid="159747">
                                            <p:txEl>
                                              <p:charRg st="98" end="1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7" name="Rectangle 5"/>
          <p:cNvSpPr/>
          <p:nvPr/>
        </p:nvSpPr>
        <p:spPr>
          <a:xfrm>
            <a:off x="2246313" y="4895850"/>
            <a:ext cx="3095625" cy="576263"/>
          </a:xfrm>
          <a:prstGeom prst="rect">
            <a:avLst/>
          </a:prstGeom>
          <a:noFill/>
          <a:ln w="9525">
            <a:noFill/>
          </a:ln>
        </p:spPr>
        <p:txBody>
          <a:bodyPr anchor="t"/>
          <a:p>
            <a:pPr marL="742950" lvl="1" indent="-285750" eaLnBrk="1" hangingPunct="1">
              <a:spcBef>
                <a:spcPct val="20000"/>
              </a:spcBef>
              <a:buClr>
                <a:schemeClr val="hlink"/>
              </a:buClr>
              <a:buSzPct val="55000"/>
              <a:buFont typeface="Wingdings" panose="05000000000000000000" pitchFamily="2" charset="2"/>
            </a:pPr>
            <a:r>
              <a:rPr lang="zh-CN" altLang="en-US" sz="2800" dirty="0">
                <a:latin typeface="黑体" panose="02010609060101010101" charset="-122"/>
                <a:ea typeface="黑体" panose="02010609060101010101" charset="-122"/>
              </a:rPr>
              <a:t>对应最左推导</a:t>
            </a:r>
            <a:endParaRPr lang="zh-CN" altLang="en-US" sz="2800" dirty="0">
              <a:latin typeface="黑体" panose="02010609060101010101" charset="-122"/>
              <a:ea typeface="黑体" panose="02010609060101010101" charset="-122"/>
            </a:endParaRPr>
          </a:p>
        </p:txBody>
      </p:sp>
      <p:sp>
        <p:nvSpPr>
          <p:cNvPr id="57348" name="AutoShape 21"/>
          <p:cNvSpPr/>
          <p:nvPr/>
        </p:nvSpPr>
        <p:spPr>
          <a:xfrm>
            <a:off x="2678113" y="1785938"/>
            <a:ext cx="2376487" cy="2592387"/>
          </a:xfrm>
          <a:prstGeom prst="triangle">
            <a:avLst>
              <a:gd name="adj" fmla="val 50000"/>
            </a:avLst>
          </a:prstGeom>
          <a:solidFill>
            <a:srgbClr val="00CCFF"/>
          </a:solidFill>
          <a:ln w="9525" cap="flat" cmpd="sng">
            <a:solidFill>
              <a:schemeClr val="tx2"/>
            </a:solidFill>
            <a:prstDash val="solid"/>
            <a:miter/>
            <a:headEnd type="none" w="med" len="med"/>
            <a:tailEnd type="none" w="med" len="med"/>
          </a:ln>
        </p:spPr>
        <p:txBody>
          <a:bodyPr wrap="none" anchor="ctr"/>
          <a:p>
            <a:pPr algn="ctr"/>
            <a:endParaRPr lang="en-US" altLang="zh-CN" sz="2800" dirty="0">
              <a:latin typeface="黑体" panose="02010609060101010101" charset="-122"/>
              <a:ea typeface="黑体" panose="02010609060101010101" charset="-122"/>
            </a:endParaRPr>
          </a:p>
          <a:p>
            <a:pPr algn="ctr"/>
            <a:endParaRPr lang="en-US" altLang="zh-CN" sz="2800" dirty="0">
              <a:latin typeface="黑体" panose="02010609060101010101" charset="-122"/>
              <a:ea typeface="黑体" panose="02010609060101010101" charset="-122"/>
            </a:endParaRPr>
          </a:p>
          <a:p>
            <a:pPr algn="ctr"/>
            <a:endParaRPr lang="en-US" altLang="zh-CN" sz="2800" dirty="0">
              <a:latin typeface="黑体" panose="02010609060101010101" charset="-122"/>
              <a:ea typeface="黑体" panose="02010609060101010101" charset="-122"/>
            </a:endParaRPr>
          </a:p>
          <a:p>
            <a:pPr algn="ctr"/>
            <a:r>
              <a:rPr lang="zh-CN" altLang="en-US" sz="2800" dirty="0">
                <a:latin typeface="黑体" panose="02010609060101010101" charset="-122"/>
                <a:ea typeface="黑体" panose="02010609060101010101" charset="-122"/>
              </a:rPr>
              <a:t>分析树</a:t>
            </a:r>
            <a:endParaRPr lang="zh-CN" altLang="en-US" sz="2800" dirty="0">
              <a:latin typeface="黑体" panose="02010609060101010101" charset="-122"/>
              <a:ea typeface="黑体" panose="02010609060101010101" charset="-122"/>
            </a:endParaRPr>
          </a:p>
        </p:txBody>
      </p:sp>
      <p:sp>
        <p:nvSpPr>
          <p:cNvPr id="29" name="AutoShape 22"/>
          <p:cNvSpPr/>
          <p:nvPr/>
        </p:nvSpPr>
        <p:spPr>
          <a:xfrm>
            <a:off x="3470275" y="3514725"/>
            <a:ext cx="863600" cy="215900"/>
          </a:xfrm>
          <a:prstGeom prst="rightArrow">
            <a:avLst>
              <a:gd name="adj1" fmla="val 50000"/>
              <a:gd name="adj2" fmla="val 100000"/>
            </a:avLst>
          </a:prstGeom>
          <a:solidFill>
            <a:srgbClr val="0000FF"/>
          </a:solidFill>
          <a:ln w="9525">
            <a:noFill/>
          </a:ln>
        </p:spPr>
        <p:txBody>
          <a:bodyPr wrap="none" anchor="ctr"/>
          <a:p>
            <a:pPr algn="ctr"/>
            <a:endParaRPr lang="zh-CN" altLang="en-US" dirty="0">
              <a:latin typeface="黑体" panose="02010609060101010101" charset="-122"/>
              <a:ea typeface="黑体" panose="02010609060101010101" charset="-122"/>
            </a:endParaRPr>
          </a:p>
        </p:txBody>
      </p:sp>
      <p:sp>
        <p:nvSpPr>
          <p:cNvPr id="57350" name="AutoShape 23"/>
          <p:cNvSpPr/>
          <p:nvPr/>
        </p:nvSpPr>
        <p:spPr>
          <a:xfrm rot="5400000">
            <a:off x="428625" y="2989263"/>
            <a:ext cx="2663825" cy="252412"/>
          </a:xfrm>
          <a:prstGeom prst="rightArrow">
            <a:avLst>
              <a:gd name="adj1" fmla="val 50000"/>
              <a:gd name="adj2" fmla="val 263739"/>
            </a:avLst>
          </a:prstGeom>
          <a:solidFill>
            <a:srgbClr val="0000FF"/>
          </a:solidFill>
          <a:ln w="9525">
            <a:noFill/>
          </a:ln>
        </p:spPr>
        <p:txBody>
          <a:bodyPr wrap="none" anchor="ctr"/>
          <a:p>
            <a:pPr algn="ctr"/>
            <a:endParaRPr lang="zh-CN" altLang="en-US" dirty="0">
              <a:latin typeface="黑体" panose="02010609060101010101" charset="-122"/>
              <a:ea typeface="黑体" panose="02010609060101010101" charset="-122"/>
            </a:endParaRPr>
          </a:p>
        </p:txBody>
      </p:sp>
      <p:sp>
        <p:nvSpPr>
          <p:cNvPr id="31" name="Rectangle 24"/>
          <p:cNvSpPr/>
          <p:nvPr/>
        </p:nvSpPr>
        <p:spPr>
          <a:xfrm>
            <a:off x="6278563" y="4895850"/>
            <a:ext cx="3095625" cy="576263"/>
          </a:xfrm>
          <a:prstGeom prst="rect">
            <a:avLst/>
          </a:prstGeom>
          <a:noFill/>
          <a:ln w="9525">
            <a:noFill/>
          </a:ln>
        </p:spPr>
        <p:txBody>
          <a:bodyPr anchor="t"/>
          <a:p>
            <a:pPr marL="742950" lvl="1" indent="-285750" eaLnBrk="1" hangingPunct="1">
              <a:spcBef>
                <a:spcPct val="20000"/>
              </a:spcBef>
              <a:buClr>
                <a:schemeClr val="hlink"/>
              </a:buClr>
              <a:buSzPct val="55000"/>
              <a:buFont typeface="Wingdings" panose="05000000000000000000" pitchFamily="2" charset="2"/>
            </a:pPr>
            <a:r>
              <a:rPr lang="zh-CN" altLang="en-US" sz="2800" dirty="0">
                <a:latin typeface="黑体" panose="02010609060101010101" charset="-122"/>
                <a:ea typeface="黑体" panose="02010609060101010101" charset="-122"/>
              </a:rPr>
              <a:t>对应最右推导</a:t>
            </a:r>
            <a:endParaRPr lang="zh-CN" altLang="en-US" sz="2800" dirty="0">
              <a:latin typeface="黑体" panose="02010609060101010101" charset="-122"/>
              <a:ea typeface="黑体" panose="02010609060101010101" charset="-122"/>
            </a:endParaRPr>
          </a:p>
        </p:txBody>
      </p:sp>
      <p:sp>
        <p:nvSpPr>
          <p:cNvPr id="57352" name="AutoShape 25"/>
          <p:cNvSpPr/>
          <p:nvPr/>
        </p:nvSpPr>
        <p:spPr>
          <a:xfrm>
            <a:off x="6710363" y="1785938"/>
            <a:ext cx="2376487" cy="2592387"/>
          </a:xfrm>
          <a:prstGeom prst="triangle">
            <a:avLst>
              <a:gd name="adj" fmla="val 50000"/>
            </a:avLst>
          </a:prstGeom>
          <a:solidFill>
            <a:srgbClr val="00CCFF"/>
          </a:solidFill>
          <a:ln w="9525" cap="flat" cmpd="sng">
            <a:solidFill>
              <a:schemeClr val="tx2"/>
            </a:solidFill>
            <a:prstDash val="solid"/>
            <a:miter/>
            <a:headEnd type="none" w="med" len="med"/>
            <a:tailEnd type="none" w="med" len="med"/>
          </a:ln>
        </p:spPr>
        <p:txBody>
          <a:bodyPr wrap="none" anchor="ctr"/>
          <a:p>
            <a:pPr algn="ctr"/>
            <a:endParaRPr lang="en-US" altLang="zh-CN" sz="2800" dirty="0">
              <a:latin typeface="黑体" panose="02010609060101010101" charset="-122"/>
              <a:ea typeface="黑体" panose="02010609060101010101" charset="-122"/>
            </a:endParaRPr>
          </a:p>
          <a:p>
            <a:pPr algn="ctr"/>
            <a:endParaRPr lang="en-US" altLang="zh-CN" sz="2800" dirty="0">
              <a:latin typeface="黑体" panose="02010609060101010101" charset="-122"/>
              <a:ea typeface="黑体" panose="02010609060101010101" charset="-122"/>
            </a:endParaRPr>
          </a:p>
          <a:p>
            <a:pPr algn="ctr"/>
            <a:endParaRPr lang="en-US" altLang="zh-CN" sz="2800" dirty="0">
              <a:latin typeface="黑体" panose="02010609060101010101" charset="-122"/>
              <a:ea typeface="黑体" panose="02010609060101010101" charset="-122"/>
            </a:endParaRPr>
          </a:p>
          <a:p>
            <a:pPr algn="ctr"/>
            <a:r>
              <a:rPr lang="zh-CN" altLang="en-US" sz="2800" dirty="0">
                <a:latin typeface="黑体" panose="02010609060101010101" charset="-122"/>
                <a:ea typeface="黑体" panose="02010609060101010101" charset="-122"/>
              </a:rPr>
              <a:t>分析树</a:t>
            </a:r>
            <a:endParaRPr lang="zh-CN" altLang="en-US" sz="2800" dirty="0">
              <a:latin typeface="黑体" panose="02010609060101010101" charset="-122"/>
              <a:ea typeface="黑体" panose="02010609060101010101" charset="-122"/>
            </a:endParaRPr>
          </a:p>
        </p:txBody>
      </p:sp>
      <p:sp>
        <p:nvSpPr>
          <p:cNvPr id="33" name="AutoShape 26"/>
          <p:cNvSpPr/>
          <p:nvPr/>
        </p:nvSpPr>
        <p:spPr>
          <a:xfrm rot="10800000">
            <a:off x="7431088" y="3514725"/>
            <a:ext cx="863600" cy="215900"/>
          </a:xfrm>
          <a:prstGeom prst="rightArrow">
            <a:avLst>
              <a:gd name="adj1" fmla="val 50000"/>
              <a:gd name="adj2" fmla="val 100000"/>
            </a:avLst>
          </a:prstGeom>
          <a:solidFill>
            <a:srgbClr val="0000FF"/>
          </a:solidFill>
          <a:ln w="9525">
            <a:noFill/>
          </a:ln>
        </p:spPr>
        <p:txBody>
          <a:bodyPr wrap="none" anchor="ctr"/>
          <a:p>
            <a:pPr algn="ctr"/>
            <a:endParaRPr lang="zh-CN" altLang="en-US" dirty="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ox(in)">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bldLvl="0" animBg="1"/>
      <p:bldP spid="31" grpId="0"/>
      <p:bldP spid="3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latin typeface="Times New Roman" panose="02020603050405020304" charset="0"/>
                <a:cs typeface="Times New Roman" panose="02020603050405020304" charset="0"/>
              </a:rPr>
            </a:fld>
            <a:endParaRPr lang="en-US" dirty="0">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lstStyle/>
          <a:p>
            <a:r>
              <a:rPr lang="zh-CN" altLang="en-US" sz="3200" dirty="0">
                <a:latin typeface="Times New Roman" panose="02020603050405020304" charset="0"/>
                <a:cs typeface="Times New Roman" panose="02020603050405020304" charset="0"/>
              </a:rPr>
              <a:t>给定文法，以下哪些分析树是正确的？</a:t>
            </a:r>
            <a:endParaRPr lang="zh-CN" altLang="en-US" sz="3200" dirty="0">
              <a:latin typeface="Times New Roman" panose="02020603050405020304" charset="0"/>
              <a:cs typeface="Times New Roman" panose="02020603050405020304" charset="0"/>
            </a:endParaRPr>
          </a:p>
        </p:txBody>
      </p:sp>
      <p:sp>
        <p:nvSpPr>
          <p:cNvPr id="5" name="TextBox 4"/>
          <p:cNvSpPr txBox="1"/>
          <p:nvPr/>
        </p:nvSpPr>
        <p:spPr>
          <a:xfrm>
            <a:off x="7996628" y="1295401"/>
            <a:ext cx="2667000" cy="1384995"/>
          </a:xfrm>
          <a:prstGeom prst="rect">
            <a:avLst/>
          </a:prstGeom>
          <a:solidFill>
            <a:schemeClr val="bg2">
              <a:lumMod val="20000"/>
              <a:lumOff val="80000"/>
            </a:schemeClr>
          </a:solidFill>
        </p:spPr>
        <p:txBody>
          <a:bodyPr wrap="square" rtlCol="0">
            <a:spAutoFit/>
          </a:bodyPr>
          <a:lstStyle/>
          <a:p>
            <a:r>
              <a:rPr lang="en-US" altLang="zh-CN" sz="2800" dirty="0">
                <a:latin typeface="Times New Roman" panose="02020603050405020304" charset="0"/>
                <a:ea typeface="华文新魏" panose="02010800040101010101" pitchFamily="2" charset="-122"/>
                <a:cs typeface="Times New Roman" panose="02020603050405020304" charset="0"/>
              </a:rPr>
              <a:t>S </a:t>
            </a:r>
            <a:r>
              <a:rPr lang="zh-CN" altLang="en-US"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aXa</a:t>
            </a:r>
            <a:endParaRPr lang="en-US" altLang="zh-CN" sz="2800" dirty="0">
              <a:latin typeface="Times New Roman" panose="02020603050405020304" charset="0"/>
              <a:ea typeface="华文新魏" panose="02010800040101010101" pitchFamily="2" charset="-122"/>
              <a:cs typeface="Times New Roman" panose="02020603050405020304" charset="0"/>
            </a:endParaRPr>
          </a:p>
          <a:p>
            <a:r>
              <a:rPr lang="en-US" altLang="zh-CN" sz="2800" dirty="0">
                <a:latin typeface="Times New Roman" panose="02020603050405020304" charset="0"/>
                <a:ea typeface="华文新魏" panose="02010800040101010101" pitchFamily="2" charset="-122"/>
                <a:cs typeface="Times New Roman" panose="02020603050405020304" charset="0"/>
              </a:rPr>
              <a:t>X </a:t>
            </a:r>
            <a:r>
              <a:rPr lang="zh-CN" altLang="en-US" sz="2800" dirty="0">
                <a:latin typeface="Times New Roman" panose="02020603050405020304" charset="0"/>
                <a:ea typeface="华文新魏" panose="02010800040101010101" pitchFamily="2" charset="-122"/>
                <a:cs typeface="Times New Roman" panose="02020603050405020304" charset="0"/>
              </a:rPr>
              <a:t>→</a:t>
            </a:r>
            <a:r>
              <a:rPr lang="el-GR" altLang="zh-CN" sz="2800" dirty="0">
                <a:latin typeface="Times New Roman" panose="02020603050405020304" charset="0"/>
                <a:ea typeface="华文新魏" panose="02010800040101010101" pitchFamily="2" charset="-122"/>
                <a:cs typeface="Times New Roman" panose="02020603050405020304" charset="0"/>
              </a:rPr>
              <a:t> ε</a:t>
            </a:r>
            <a:r>
              <a:rPr lang="en-US" altLang="zh-CN"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bY</a:t>
            </a:r>
            <a:endParaRPr lang="en-US" altLang="zh-CN" sz="2800" dirty="0">
              <a:latin typeface="Times New Roman" panose="02020603050405020304" charset="0"/>
              <a:ea typeface="华文新魏" panose="02010800040101010101" pitchFamily="2" charset="-122"/>
              <a:cs typeface="Times New Roman" panose="02020603050405020304" charset="0"/>
            </a:endParaRPr>
          </a:p>
          <a:p>
            <a:r>
              <a:rPr lang="en-US" altLang="zh-CN" sz="2800" dirty="0">
                <a:latin typeface="Times New Roman" panose="02020603050405020304" charset="0"/>
                <a:ea typeface="华文新魏" panose="02010800040101010101" pitchFamily="2" charset="-122"/>
                <a:cs typeface="Times New Roman" panose="02020603050405020304" charset="0"/>
              </a:rPr>
              <a:t>Y </a:t>
            </a:r>
            <a:r>
              <a:rPr lang="zh-CN" altLang="en-US" sz="2800" dirty="0">
                <a:latin typeface="Times New Roman" panose="02020603050405020304" charset="0"/>
                <a:ea typeface="华文新魏" panose="02010800040101010101" pitchFamily="2" charset="-122"/>
                <a:cs typeface="Times New Roman" panose="02020603050405020304" charset="0"/>
              </a:rPr>
              <a:t>→  </a:t>
            </a:r>
            <a:r>
              <a:rPr lang="el-GR" altLang="zh-CN" sz="2800" dirty="0">
                <a:latin typeface="Times New Roman" panose="02020603050405020304" charset="0"/>
                <a:ea typeface="华文新魏" panose="02010800040101010101" pitchFamily="2" charset="-122"/>
                <a:cs typeface="Times New Roman" panose="02020603050405020304" charset="0"/>
              </a:rPr>
              <a:t>ε</a:t>
            </a:r>
            <a:r>
              <a:rPr lang="en-US" altLang="zh-CN"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cXc</a:t>
            </a:r>
            <a:r>
              <a:rPr lang="en-US" altLang="zh-CN" sz="2800" dirty="0">
                <a:latin typeface="Times New Roman" panose="02020603050405020304" charset="0"/>
                <a:ea typeface="华文新魏" panose="02010800040101010101" pitchFamily="2" charset="-122"/>
                <a:cs typeface="Times New Roman" panose="02020603050405020304" charset="0"/>
              </a:rPr>
              <a:t> |d</a:t>
            </a:r>
            <a:endParaRPr lang="zh-CN" altLang="en-US" sz="2800" dirty="0">
              <a:latin typeface="Times New Roman" panose="02020603050405020304" charset="0"/>
              <a:ea typeface="华文新魏" panose="02010800040101010101" pitchFamily="2" charset="-122"/>
              <a:cs typeface="Times New Roman" panose="0202060305040502030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7856" y="2187941"/>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38800" y="2225746"/>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4648200"/>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38800" y="4638552"/>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8" name="组合 1047"/>
          <p:cNvGrpSpPr/>
          <p:nvPr/>
        </p:nvGrpSpPr>
        <p:grpSpPr>
          <a:xfrm>
            <a:off x="2311294" y="990600"/>
            <a:ext cx="2425284" cy="2667000"/>
            <a:chOff x="1460916" y="1981200"/>
            <a:chExt cx="2425284" cy="2667000"/>
          </a:xfrm>
        </p:grpSpPr>
        <p:sp>
          <p:nvSpPr>
            <p:cNvPr id="6" name="椭圆 5"/>
            <p:cNvSpPr/>
            <p:nvPr/>
          </p:nvSpPr>
          <p:spPr bwMode="auto">
            <a:xfrm>
              <a:off x="2095500" y="1981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S</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5" name="椭圆 14"/>
            <p:cNvSpPr/>
            <p:nvPr/>
          </p:nvSpPr>
          <p:spPr bwMode="auto">
            <a:xfrm>
              <a:off x="1460916" y="2514374"/>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6" name="椭圆 15"/>
            <p:cNvSpPr/>
            <p:nvPr/>
          </p:nvSpPr>
          <p:spPr bwMode="auto">
            <a:xfrm>
              <a:off x="2095500" y="25146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7" name="椭圆 16"/>
            <p:cNvSpPr/>
            <p:nvPr/>
          </p:nvSpPr>
          <p:spPr bwMode="auto">
            <a:xfrm>
              <a:off x="2819400" y="250415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8" name="直接连接符 17"/>
            <p:cNvCxnSpPr>
              <a:stCxn id="6" idx="4"/>
              <a:endCxn id="15" idx="0"/>
            </p:cNvCxnSpPr>
            <p:nvPr/>
          </p:nvCxnSpPr>
          <p:spPr bwMode="auto">
            <a:xfrm flipH="1">
              <a:off x="1651416" y="2362200"/>
              <a:ext cx="634584" cy="15217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0" name="直接连接符 19"/>
            <p:cNvCxnSpPr>
              <a:stCxn id="6" idx="4"/>
              <a:endCxn id="16" idx="0"/>
            </p:cNvCxnSpPr>
            <p:nvPr/>
          </p:nvCxnSpPr>
          <p:spPr bwMode="auto">
            <a:xfrm>
              <a:off x="2286000" y="2362200"/>
              <a:ext cx="0" cy="1524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2" name="直接连接符 21"/>
            <p:cNvCxnSpPr>
              <a:stCxn id="6" idx="4"/>
              <a:endCxn id="17" idx="0"/>
            </p:cNvCxnSpPr>
            <p:nvPr/>
          </p:nvCxnSpPr>
          <p:spPr bwMode="auto">
            <a:xfrm>
              <a:off x="2286000" y="2362200"/>
              <a:ext cx="723900" cy="14195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27" name="椭圆 26"/>
            <p:cNvSpPr/>
            <p:nvPr/>
          </p:nvSpPr>
          <p:spPr bwMode="auto">
            <a:xfrm>
              <a:off x="1600200" y="3124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b</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28" name="椭圆 27"/>
            <p:cNvSpPr/>
            <p:nvPr/>
          </p:nvSpPr>
          <p:spPr bwMode="auto">
            <a:xfrm>
              <a:off x="2667000" y="312616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Y</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29" name="直接连接符 28"/>
            <p:cNvCxnSpPr>
              <a:stCxn id="16" idx="4"/>
              <a:endCxn id="27" idx="0"/>
            </p:cNvCxnSpPr>
            <p:nvPr/>
          </p:nvCxnSpPr>
          <p:spPr bwMode="auto">
            <a:xfrm flipH="1">
              <a:off x="1790700" y="2895600"/>
              <a:ext cx="49530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31" name="直接连接符 30"/>
            <p:cNvCxnSpPr>
              <a:stCxn id="16" idx="4"/>
              <a:endCxn id="28" idx="0"/>
            </p:cNvCxnSpPr>
            <p:nvPr/>
          </p:nvCxnSpPr>
          <p:spPr bwMode="auto">
            <a:xfrm>
              <a:off x="2286000" y="2895600"/>
              <a:ext cx="571500" cy="23056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35" name="椭圆 34"/>
            <p:cNvSpPr/>
            <p:nvPr/>
          </p:nvSpPr>
          <p:spPr bwMode="auto">
            <a:xfrm>
              <a:off x="1714500" y="373183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36" name="椭圆 35"/>
            <p:cNvSpPr/>
            <p:nvPr/>
          </p:nvSpPr>
          <p:spPr bwMode="auto">
            <a:xfrm>
              <a:off x="2983043" y="37338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37" name="椭圆 36"/>
            <p:cNvSpPr/>
            <p:nvPr/>
          </p:nvSpPr>
          <p:spPr bwMode="auto">
            <a:xfrm>
              <a:off x="2311295" y="3705693"/>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38" name="椭圆 37"/>
            <p:cNvSpPr/>
            <p:nvPr/>
          </p:nvSpPr>
          <p:spPr bwMode="auto">
            <a:xfrm>
              <a:off x="3505200" y="37338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39" name="椭圆 38"/>
            <p:cNvSpPr/>
            <p:nvPr/>
          </p:nvSpPr>
          <p:spPr bwMode="auto">
            <a:xfrm>
              <a:off x="2311295" y="4267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l-GR" altLang="zh-CN" dirty="0">
                  <a:latin typeface="Times New Roman" panose="02020603050405020304" charset="0"/>
                  <a:ea typeface="华文新魏" panose="02010800040101010101" pitchFamily="2" charset="-122"/>
                  <a:cs typeface="Times New Roman" panose="02020603050405020304" charset="0"/>
                </a:rPr>
                <a:t>ε</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028" name="直接连接符 1027"/>
            <p:cNvCxnSpPr>
              <a:stCxn id="28" idx="4"/>
              <a:endCxn id="35" idx="0"/>
            </p:cNvCxnSpPr>
            <p:nvPr/>
          </p:nvCxnSpPr>
          <p:spPr bwMode="auto">
            <a:xfrm flipH="1">
              <a:off x="1905000" y="3507165"/>
              <a:ext cx="952500" cy="22467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30" name="直接连接符 1029"/>
            <p:cNvCxnSpPr>
              <a:stCxn id="28" idx="4"/>
              <a:endCxn id="37" idx="0"/>
            </p:cNvCxnSpPr>
            <p:nvPr/>
          </p:nvCxnSpPr>
          <p:spPr bwMode="auto">
            <a:xfrm flipH="1">
              <a:off x="2501795" y="3507165"/>
              <a:ext cx="355705" cy="19852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32" name="直接连接符 1031"/>
            <p:cNvCxnSpPr>
              <a:stCxn id="28" idx="4"/>
              <a:endCxn id="36" idx="0"/>
            </p:cNvCxnSpPr>
            <p:nvPr/>
          </p:nvCxnSpPr>
          <p:spPr bwMode="auto">
            <a:xfrm>
              <a:off x="2857500" y="3507165"/>
              <a:ext cx="316043" cy="22663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34" name="直接连接符 1033"/>
            <p:cNvCxnSpPr>
              <a:stCxn id="28" idx="4"/>
              <a:endCxn id="38" idx="0"/>
            </p:cNvCxnSpPr>
            <p:nvPr/>
          </p:nvCxnSpPr>
          <p:spPr bwMode="auto">
            <a:xfrm>
              <a:off x="2857500" y="3507165"/>
              <a:ext cx="838200" cy="22663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36" name="直接连接符 1035"/>
            <p:cNvCxnSpPr>
              <a:stCxn id="37" idx="4"/>
              <a:endCxn id="39" idx="0"/>
            </p:cNvCxnSpPr>
            <p:nvPr/>
          </p:nvCxnSpPr>
          <p:spPr bwMode="auto">
            <a:xfrm>
              <a:off x="2501795" y="4086693"/>
              <a:ext cx="0" cy="18050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grpSp>
        <p:nvGrpSpPr>
          <p:cNvPr id="62" name="组合 61"/>
          <p:cNvGrpSpPr/>
          <p:nvPr/>
        </p:nvGrpSpPr>
        <p:grpSpPr>
          <a:xfrm>
            <a:off x="6019800" y="1620726"/>
            <a:ext cx="1739484" cy="1525965"/>
            <a:chOff x="1460916" y="1981200"/>
            <a:chExt cx="1739484" cy="1525965"/>
          </a:xfrm>
        </p:grpSpPr>
        <p:sp>
          <p:nvSpPr>
            <p:cNvPr id="63" name="椭圆 62"/>
            <p:cNvSpPr/>
            <p:nvPr/>
          </p:nvSpPr>
          <p:spPr bwMode="auto">
            <a:xfrm>
              <a:off x="2095500" y="1981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S</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64" name="椭圆 63"/>
            <p:cNvSpPr/>
            <p:nvPr/>
          </p:nvSpPr>
          <p:spPr bwMode="auto">
            <a:xfrm>
              <a:off x="1460916" y="2514374"/>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65" name="椭圆 64"/>
            <p:cNvSpPr/>
            <p:nvPr/>
          </p:nvSpPr>
          <p:spPr bwMode="auto">
            <a:xfrm>
              <a:off x="2095500" y="25146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66" name="椭圆 65"/>
            <p:cNvSpPr/>
            <p:nvPr/>
          </p:nvSpPr>
          <p:spPr bwMode="auto">
            <a:xfrm>
              <a:off x="2819400" y="250415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67" name="直接连接符 66"/>
            <p:cNvCxnSpPr>
              <a:stCxn id="63" idx="4"/>
              <a:endCxn id="64" idx="0"/>
            </p:cNvCxnSpPr>
            <p:nvPr/>
          </p:nvCxnSpPr>
          <p:spPr bwMode="auto">
            <a:xfrm flipH="1">
              <a:off x="1651416" y="2362200"/>
              <a:ext cx="634584" cy="15217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68" name="直接连接符 67"/>
            <p:cNvCxnSpPr>
              <a:stCxn id="63" idx="4"/>
              <a:endCxn id="65" idx="0"/>
            </p:cNvCxnSpPr>
            <p:nvPr/>
          </p:nvCxnSpPr>
          <p:spPr bwMode="auto">
            <a:xfrm>
              <a:off x="2286000" y="2362200"/>
              <a:ext cx="0" cy="1524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69" name="直接连接符 68"/>
            <p:cNvCxnSpPr>
              <a:stCxn id="63" idx="4"/>
              <a:endCxn id="66" idx="0"/>
            </p:cNvCxnSpPr>
            <p:nvPr/>
          </p:nvCxnSpPr>
          <p:spPr bwMode="auto">
            <a:xfrm>
              <a:off x="2286000" y="2362200"/>
              <a:ext cx="723900" cy="14195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70" name="椭圆 69"/>
            <p:cNvSpPr/>
            <p:nvPr/>
          </p:nvSpPr>
          <p:spPr bwMode="auto">
            <a:xfrm>
              <a:off x="1600200" y="3124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b</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71" name="椭圆 70"/>
            <p:cNvSpPr/>
            <p:nvPr/>
          </p:nvSpPr>
          <p:spPr bwMode="auto">
            <a:xfrm>
              <a:off x="2667000" y="312616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Y</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72" name="直接连接符 71"/>
            <p:cNvCxnSpPr>
              <a:stCxn id="65" idx="4"/>
              <a:endCxn id="70" idx="0"/>
            </p:cNvCxnSpPr>
            <p:nvPr/>
          </p:nvCxnSpPr>
          <p:spPr bwMode="auto">
            <a:xfrm flipH="1">
              <a:off x="1790700" y="2895600"/>
              <a:ext cx="49530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73" name="直接连接符 72"/>
            <p:cNvCxnSpPr>
              <a:stCxn id="65" idx="4"/>
              <a:endCxn id="71" idx="0"/>
            </p:cNvCxnSpPr>
            <p:nvPr/>
          </p:nvCxnSpPr>
          <p:spPr bwMode="auto">
            <a:xfrm>
              <a:off x="2286000" y="2895600"/>
              <a:ext cx="571500" cy="23056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grpSp>
        <p:nvGrpSpPr>
          <p:cNvPr id="41" name="组合 40"/>
          <p:cNvGrpSpPr/>
          <p:nvPr/>
        </p:nvGrpSpPr>
        <p:grpSpPr>
          <a:xfrm>
            <a:off x="2483057" y="3886998"/>
            <a:ext cx="2546142" cy="2437603"/>
            <a:chOff x="1263858" y="4115597"/>
            <a:chExt cx="2546142" cy="2437603"/>
          </a:xfrm>
        </p:grpSpPr>
        <p:sp>
          <p:nvSpPr>
            <p:cNvPr id="85" name="椭圆 84"/>
            <p:cNvSpPr/>
            <p:nvPr/>
          </p:nvSpPr>
          <p:spPr bwMode="auto">
            <a:xfrm>
              <a:off x="1898442" y="4115597"/>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S</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86" name="椭圆 85"/>
            <p:cNvSpPr/>
            <p:nvPr/>
          </p:nvSpPr>
          <p:spPr bwMode="auto">
            <a:xfrm>
              <a:off x="1263858" y="4648771"/>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87" name="椭圆 86"/>
            <p:cNvSpPr/>
            <p:nvPr/>
          </p:nvSpPr>
          <p:spPr bwMode="auto">
            <a:xfrm>
              <a:off x="1898442" y="4648997"/>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88" name="椭圆 87"/>
            <p:cNvSpPr/>
            <p:nvPr/>
          </p:nvSpPr>
          <p:spPr bwMode="auto">
            <a:xfrm>
              <a:off x="2622342" y="4638552"/>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89" name="直接连接符 88"/>
            <p:cNvCxnSpPr>
              <a:stCxn id="85" idx="4"/>
              <a:endCxn id="86" idx="0"/>
            </p:cNvCxnSpPr>
            <p:nvPr/>
          </p:nvCxnSpPr>
          <p:spPr bwMode="auto">
            <a:xfrm flipH="1">
              <a:off x="1454358" y="4496597"/>
              <a:ext cx="634584" cy="15217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90" name="直接连接符 89"/>
            <p:cNvCxnSpPr>
              <a:stCxn id="85" idx="4"/>
              <a:endCxn id="87" idx="0"/>
            </p:cNvCxnSpPr>
            <p:nvPr/>
          </p:nvCxnSpPr>
          <p:spPr bwMode="auto">
            <a:xfrm>
              <a:off x="2088942" y="4496597"/>
              <a:ext cx="0" cy="1524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91" name="直接连接符 90"/>
            <p:cNvCxnSpPr>
              <a:stCxn id="85" idx="4"/>
              <a:endCxn id="88" idx="0"/>
            </p:cNvCxnSpPr>
            <p:nvPr/>
          </p:nvCxnSpPr>
          <p:spPr bwMode="auto">
            <a:xfrm>
              <a:off x="2088942" y="4496597"/>
              <a:ext cx="723900" cy="14195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92" name="椭圆 91"/>
            <p:cNvSpPr/>
            <p:nvPr/>
          </p:nvSpPr>
          <p:spPr bwMode="auto">
            <a:xfrm>
              <a:off x="1898129" y="5301997"/>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b</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3" name="椭圆 92"/>
            <p:cNvSpPr/>
            <p:nvPr/>
          </p:nvSpPr>
          <p:spPr bwMode="auto">
            <a:xfrm>
              <a:off x="2438400" y="53340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Y</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94" name="直接连接符 93"/>
            <p:cNvCxnSpPr>
              <a:stCxn id="87" idx="4"/>
              <a:endCxn id="92" idx="0"/>
            </p:cNvCxnSpPr>
            <p:nvPr/>
          </p:nvCxnSpPr>
          <p:spPr bwMode="auto">
            <a:xfrm flipH="1">
              <a:off x="2088629" y="5029997"/>
              <a:ext cx="313" cy="2720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95" name="直接连接符 94"/>
            <p:cNvCxnSpPr>
              <a:stCxn id="87" idx="4"/>
              <a:endCxn id="93" idx="0"/>
            </p:cNvCxnSpPr>
            <p:nvPr/>
          </p:nvCxnSpPr>
          <p:spPr bwMode="auto">
            <a:xfrm>
              <a:off x="2088942" y="5029997"/>
              <a:ext cx="539958" cy="304003"/>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96" name="椭圆 95"/>
            <p:cNvSpPr/>
            <p:nvPr/>
          </p:nvSpPr>
          <p:spPr bwMode="auto">
            <a:xfrm>
              <a:off x="1981200" y="6161926"/>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7" name="椭圆 96"/>
            <p:cNvSpPr/>
            <p:nvPr/>
          </p:nvSpPr>
          <p:spPr bwMode="auto">
            <a:xfrm>
              <a:off x="2976485" y="6161926"/>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8" name="椭圆 97"/>
            <p:cNvSpPr/>
            <p:nvPr/>
          </p:nvSpPr>
          <p:spPr bwMode="auto">
            <a:xfrm>
              <a:off x="2438400" y="6172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9" name="椭圆 98"/>
            <p:cNvSpPr/>
            <p:nvPr/>
          </p:nvSpPr>
          <p:spPr bwMode="auto">
            <a:xfrm>
              <a:off x="3429000" y="6172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00" name="椭圆 99"/>
            <p:cNvSpPr/>
            <p:nvPr/>
          </p:nvSpPr>
          <p:spPr bwMode="auto">
            <a:xfrm>
              <a:off x="1600200" y="6164597"/>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l-GR" altLang="zh-CN" dirty="0">
                  <a:latin typeface="Times New Roman" panose="02020603050405020304" charset="0"/>
                  <a:ea typeface="华文新魏" panose="02010800040101010101" pitchFamily="2" charset="-122"/>
                  <a:cs typeface="Times New Roman" panose="02020603050405020304" charset="0"/>
                </a:rPr>
                <a:t>ε</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01" name="直接连接符 100"/>
            <p:cNvCxnSpPr>
              <a:stCxn id="93" idx="4"/>
              <a:endCxn id="96" idx="0"/>
            </p:cNvCxnSpPr>
            <p:nvPr/>
          </p:nvCxnSpPr>
          <p:spPr bwMode="auto">
            <a:xfrm flipH="1">
              <a:off x="2171700" y="5715000"/>
              <a:ext cx="457200" cy="44692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2" name="直接连接符 101"/>
            <p:cNvCxnSpPr>
              <a:stCxn id="93" idx="4"/>
              <a:endCxn id="98" idx="0"/>
            </p:cNvCxnSpPr>
            <p:nvPr/>
          </p:nvCxnSpPr>
          <p:spPr bwMode="auto">
            <a:xfrm>
              <a:off x="2628900" y="5715000"/>
              <a:ext cx="0" cy="4572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3" name="直接连接符 102"/>
            <p:cNvCxnSpPr>
              <a:stCxn id="93" idx="4"/>
              <a:endCxn id="97" idx="0"/>
            </p:cNvCxnSpPr>
            <p:nvPr/>
          </p:nvCxnSpPr>
          <p:spPr bwMode="auto">
            <a:xfrm>
              <a:off x="2628900" y="5715000"/>
              <a:ext cx="538085" cy="44692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4" name="直接连接符 103"/>
            <p:cNvCxnSpPr>
              <a:stCxn id="93" idx="4"/>
              <a:endCxn id="99" idx="0"/>
            </p:cNvCxnSpPr>
            <p:nvPr/>
          </p:nvCxnSpPr>
          <p:spPr bwMode="auto">
            <a:xfrm>
              <a:off x="2628900" y="5715000"/>
              <a:ext cx="990600" cy="4572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5" name="直接连接符 104"/>
            <p:cNvCxnSpPr>
              <a:stCxn id="93" idx="4"/>
              <a:endCxn id="100" idx="0"/>
            </p:cNvCxnSpPr>
            <p:nvPr/>
          </p:nvCxnSpPr>
          <p:spPr bwMode="auto">
            <a:xfrm flipH="1">
              <a:off x="1790700" y="5715000"/>
              <a:ext cx="838200" cy="44959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108" name="椭圆 107"/>
            <p:cNvSpPr/>
            <p:nvPr/>
          </p:nvSpPr>
          <p:spPr bwMode="auto">
            <a:xfrm>
              <a:off x="1295400" y="52578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l-GR" altLang="zh-CN" dirty="0">
                  <a:latin typeface="Times New Roman" panose="02020603050405020304" charset="0"/>
                  <a:ea typeface="华文新魏" panose="02010800040101010101" pitchFamily="2" charset="-122"/>
                  <a:cs typeface="Times New Roman" panose="02020603050405020304" charset="0"/>
                </a:rPr>
                <a:t>ε</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052" name="直接连接符 1051"/>
            <p:cNvCxnSpPr>
              <a:stCxn id="87" idx="4"/>
              <a:endCxn id="108" idx="0"/>
            </p:cNvCxnSpPr>
            <p:nvPr/>
          </p:nvCxnSpPr>
          <p:spPr bwMode="auto">
            <a:xfrm flipH="1">
              <a:off x="1485900" y="5029997"/>
              <a:ext cx="603042" cy="227803"/>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grpSp>
        <p:nvGrpSpPr>
          <p:cNvPr id="119" name="组合 118"/>
          <p:cNvGrpSpPr/>
          <p:nvPr/>
        </p:nvGrpSpPr>
        <p:grpSpPr>
          <a:xfrm>
            <a:off x="6019801" y="3429000"/>
            <a:ext cx="2284127" cy="2857500"/>
            <a:chOff x="1460916" y="1981200"/>
            <a:chExt cx="2284127" cy="2857500"/>
          </a:xfrm>
        </p:grpSpPr>
        <p:sp>
          <p:nvSpPr>
            <p:cNvPr id="120" name="椭圆 119"/>
            <p:cNvSpPr/>
            <p:nvPr/>
          </p:nvSpPr>
          <p:spPr bwMode="auto">
            <a:xfrm>
              <a:off x="2095500" y="1981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S</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21" name="椭圆 120"/>
            <p:cNvSpPr/>
            <p:nvPr/>
          </p:nvSpPr>
          <p:spPr bwMode="auto">
            <a:xfrm>
              <a:off x="1460916" y="2514374"/>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22" name="椭圆 121"/>
            <p:cNvSpPr/>
            <p:nvPr/>
          </p:nvSpPr>
          <p:spPr bwMode="auto">
            <a:xfrm>
              <a:off x="2095500" y="25146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23" name="椭圆 122"/>
            <p:cNvSpPr/>
            <p:nvPr/>
          </p:nvSpPr>
          <p:spPr bwMode="auto">
            <a:xfrm>
              <a:off x="2819400" y="250415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24" name="直接连接符 123"/>
            <p:cNvCxnSpPr>
              <a:stCxn id="120" idx="4"/>
              <a:endCxn id="121" idx="0"/>
            </p:cNvCxnSpPr>
            <p:nvPr/>
          </p:nvCxnSpPr>
          <p:spPr bwMode="auto">
            <a:xfrm flipH="1">
              <a:off x="1651416" y="2362200"/>
              <a:ext cx="634584" cy="15217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25" name="直接连接符 124"/>
            <p:cNvCxnSpPr>
              <a:stCxn id="120" idx="4"/>
              <a:endCxn id="122" idx="0"/>
            </p:cNvCxnSpPr>
            <p:nvPr/>
          </p:nvCxnSpPr>
          <p:spPr bwMode="auto">
            <a:xfrm>
              <a:off x="2286000" y="2362200"/>
              <a:ext cx="0" cy="1524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26" name="直接连接符 125"/>
            <p:cNvCxnSpPr>
              <a:stCxn id="120" idx="4"/>
              <a:endCxn id="123" idx="0"/>
            </p:cNvCxnSpPr>
            <p:nvPr/>
          </p:nvCxnSpPr>
          <p:spPr bwMode="auto">
            <a:xfrm>
              <a:off x="2286000" y="2362200"/>
              <a:ext cx="723900" cy="14195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127" name="椭圆 126"/>
            <p:cNvSpPr/>
            <p:nvPr/>
          </p:nvSpPr>
          <p:spPr bwMode="auto">
            <a:xfrm>
              <a:off x="1600200" y="3124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b</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28" name="椭圆 127"/>
            <p:cNvSpPr/>
            <p:nvPr/>
          </p:nvSpPr>
          <p:spPr bwMode="auto">
            <a:xfrm>
              <a:off x="2625153" y="3092197"/>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Y</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29" name="直接连接符 128"/>
            <p:cNvCxnSpPr>
              <a:stCxn id="122" idx="4"/>
              <a:endCxn id="127" idx="0"/>
            </p:cNvCxnSpPr>
            <p:nvPr/>
          </p:nvCxnSpPr>
          <p:spPr bwMode="auto">
            <a:xfrm flipH="1">
              <a:off x="1790700" y="2895600"/>
              <a:ext cx="49530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30" name="直接连接符 129"/>
            <p:cNvCxnSpPr>
              <a:stCxn id="122" idx="4"/>
              <a:endCxn id="128" idx="0"/>
            </p:cNvCxnSpPr>
            <p:nvPr/>
          </p:nvCxnSpPr>
          <p:spPr bwMode="auto">
            <a:xfrm>
              <a:off x="2286000" y="2895600"/>
              <a:ext cx="529653" cy="19659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131" name="椭圆 130"/>
            <p:cNvSpPr/>
            <p:nvPr/>
          </p:nvSpPr>
          <p:spPr bwMode="auto">
            <a:xfrm>
              <a:off x="2109241" y="3795494"/>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32" name="椭圆 131"/>
            <p:cNvSpPr/>
            <p:nvPr/>
          </p:nvSpPr>
          <p:spPr bwMode="auto">
            <a:xfrm>
              <a:off x="3364043" y="3842338"/>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33" name="椭圆 132"/>
            <p:cNvSpPr/>
            <p:nvPr/>
          </p:nvSpPr>
          <p:spPr bwMode="auto">
            <a:xfrm>
              <a:off x="2647950" y="3795494"/>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35" name="椭圆 134"/>
            <p:cNvSpPr/>
            <p:nvPr/>
          </p:nvSpPr>
          <p:spPr bwMode="auto">
            <a:xfrm>
              <a:off x="2654197" y="44577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l-GR" altLang="zh-CN" dirty="0">
                  <a:latin typeface="Times New Roman" panose="02020603050405020304" charset="0"/>
                  <a:ea typeface="华文新魏" panose="02010800040101010101" pitchFamily="2" charset="-122"/>
                  <a:cs typeface="Times New Roman" panose="02020603050405020304" charset="0"/>
                </a:rPr>
                <a:t>ε</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36" name="直接连接符 135"/>
            <p:cNvCxnSpPr>
              <a:stCxn id="128" idx="4"/>
              <a:endCxn id="131" idx="0"/>
            </p:cNvCxnSpPr>
            <p:nvPr/>
          </p:nvCxnSpPr>
          <p:spPr bwMode="auto">
            <a:xfrm flipH="1">
              <a:off x="2299741" y="3473197"/>
              <a:ext cx="515912" cy="32229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37" name="直接连接符 136"/>
            <p:cNvCxnSpPr>
              <a:stCxn id="128" idx="4"/>
              <a:endCxn id="133" idx="0"/>
            </p:cNvCxnSpPr>
            <p:nvPr/>
          </p:nvCxnSpPr>
          <p:spPr bwMode="auto">
            <a:xfrm>
              <a:off x="2815653" y="3473197"/>
              <a:ext cx="22797" cy="32229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38" name="直接连接符 137"/>
            <p:cNvCxnSpPr>
              <a:stCxn id="128" idx="4"/>
              <a:endCxn id="132" idx="0"/>
            </p:cNvCxnSpPr>
            <p:nvPr/>
          </p:nvCxnSpPr>
          <p:spPr bwMode="auto">
            <a:xfrm>
              <a:off x="2815653" y="3473197"/>
              <a:ext cx="738890" cy="369141"/>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40" name="直接连接符 139"/>
            <p:cNvCxnSpPr>
              <a:stCxn id="133" idx="4"/>
              <a:endCxn id="135" idx="0"/>
            </p:cNvCxnSpPr>
            <p:nvPr/>
          </p:nvCxnSpPr>
          <p:spPr bwMode="auto">
            <a:xfrm>
              <a:off x="2838450" y="4176494"/>
              <a:ext cx="6247" cy="28120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sp>
        <p:nvSpPr>
          <p:cNvPr id="54" name="矩形 53"/>
          <p:cNvSpPr/>
          <p:nvPr/>
        </p:nvSpPr>
        <p:spPr bwMode="auto">
          <a:xfrm>
            <a:off x="2256957" y="990600"/>
            <a:ext cx="2772243" cy="2667000"/>
          </a:xfrm>
          <a:prstGeom prst="rect">
            <a:avLst/>
          </a:prstGeom>
          <a:noFill/>
          <a:ln w="9525" cap="flat" cmpd="sng" algn="ctr">
            <a:solidFill>
              <a:schemeClr val="accent1">
                <a:lumMod val="50000"/>
              </a:schemeClr>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Times New Roman" panose="02020603050405020304" charset="0"/>
              <a:cs typeface="Times New Roman" panose="02020603050405020304" charset="0"/>
            </a:endParaRPr>
          </a:p>
        </p:txBody>
      </p:sp>
      <p:sp>
        <p:nvSpPr>
          <p:cNvPr id="154" name="矩形 153"/>
          <p:cNvSpPr/>
          <p:nvPr/>
        </p:nvSpPr>
        <p:spPr bwMode="auto">
          <a:xfrm>
            <a:off x="2233378" y="3772067"/>
            <a:ext cx="2772243" cy="2667000"/>
          </a:xfrm>
          <a:prstGeom prst="rect">
            <a:avLst/>
          </a:prstGeom>
          <a:noFill/>
          <a:ln w="9525" cap="flat" cmpd="sng" algn="ctr">
            <a:solidFill>
              <a:schemeClr val="accent1">
                <a:lumMod val="50000"/>
              </a:schemeClr>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Times New Roman" panose="02020603050405020304" charset="0"/>
              <a:cs typeface="Times New Roman" panose="02020603050405020304" charset="0"/>
            </a:endParaRPr>
          </a:p>
        </p:txBody>
      </p:sp>
      <p:sp>
        <p:nvSpPr>
          <p:cNvPr id="155" name="矩形 154"/>
          <p:cNvSpPr/>
          <p:nvPr/>
        </p:nvSpPr>
        <p:spPr bwMode="auto">
          <a:xfrm>
            <a:off x="6066958" y="3433223"/>
            <a:ext cx="2391243" cy="2891377"/>
          </a:xfrm>
          <a:prstGeom prst="rect">
            <a:avLst/>
          </a:prstGeom>
          <a:noFill/>
          <a:ln w="9525" cap="flat" cmpd="sng" algn="ctr">
            <a:solidFill>
              <a:schemeClr val="accent1">
                <a:lumMod val="50000"/>
              </a:schemeClr>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Times New Roman" panose="02020603050405020304" charset="0"/>
              <a:cs typeface="Times New Roman" panose="02020603050405020304" charset="0"/>
            </a:endParaRPr>
          </a:p>
        </p:txBody>
      </p:sp>
      <p:sp>
        <p:nvSpPr>
          <p:cNvPr id="156" name="矩形 155"/>
          <p:cNvSpPr/>
          <p:nvPr/>
        </p:nvSpPr>
        <p:spPr bwMode="auto">
          <a:xfrm>
            <a:off x="6079449" y="1320002"/>
            <a:ext cx="1672028" cy="1866345"/>
          </a:xfrm>
          <a:prstGeom prst="rect">
            <a:avLst/>
          </a:prstGeom>
          <a:noFill/>
          <a:ln w="9525" cap="flat" cmpd="sng" algn="ctr">
            <a:solidFill>
              <a:schemeClr val="accent1">
                <a:lumMod val="50000"/>
              </a:schemeClr>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Times New Roman" panose="02020603050405020304" charset="0"/>
              <a:cs typeface="Times New Roman" panose="020206030504050203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latin typeface="Times New Roman" panose="02020603050405020304" charset="0"/>
                <a:cs typeface="Times New Roman" panose="02020603050405020304" charset="0"/>
              </a:rPr>
            </a:fld>
            <a:endParaRPr lang="en-US" dirty="0">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lstStyle/>
          <a:p>
            <a:r>
              <a:rPr lang="zh-CN" altLang="en-US" sz="3200" dirty="0">
                <a:latin typeface="Times New Roman" panose="02020603050405020304" charset="0"/>
                <a:cs typeface="Times New Roman" panose="02020603050405020304" charset="0"/>
              </a:rPr>
              <a:t>给定文法，以下哪些分析树是正确的？</a:t>
            </a:r>
            <a:endParaRPr lang="zh-CN" altLang="en-US" sz="3200" dirty="0">
              <a:latin typeface="Times New Roman" panose="02020603050405020304" charset="0"/>
              <a:cs typeface="Times New Roman" panose="02020603050405020304" charset="0"/>
            </a:endParaRPr>
          </a:p>
        </p:txBody>
      </p:sp>
      <p:sp>
        <p:nvSpPr>
          <p:cNvPr id="5" name="TextBox 4"/>
          <p:cNvSpPr txBox="1"/>
          <p:nvPr/>
        </p:nvSpPr>
        <p:spPr>
          <a:xfrm>
            <a:off x="7996628" y="1219201"/>
            <a:ext cx="2667000" cy="1384995"/>
          </a:xfrm>
          <a:prstGeom prst="rect">
            <a:avLst/>
          </a:prstGeom>
          <a:solidFill>
            <a:schemeClr val="bg2">
              <a:lumMod val="20000"/>
              <a:lumOff val="80000"/>
            </a:schemeClr>
          </a:solidFill>
        </p:spPr>
        <p:txBody>
          <a:bodyPr wrap="square" rtlCol="0">
            <a:spAutoFit/>
          </a:bodyPr>
          <a:lstStyle/>
          <a:p>
            <a:r>
              <a:rPr lang="en-US" altLang="zh-CN" sz="2800" dirty="0">
                <a:latin typeface="Times New Roman" panose="02020603050405020304" charset="0"/>
                <a:ea typeface="华文新魏" panose="02010800040101010101" pitchFamily="2" charset="-122"/>
                <a:cs typeface="Times New Roman" panose="02020603050405020304" charset="0"/>
              </a:rPr>
              <a:t>S </a:t>
            </a:r>
            <a:r>
              <a:rPr lang="zh-CN" altLang="en-US"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aXa</a:t>
            </a:r>
            <a:endParaRPr lang="en-US" altLang="zh-CN" sz="2800" dirty="0">
              <a:latin typeface="Times New Roman" panose="02020603050405020304" charset="0"/>
              <a:ea typeface="华文新魏" panose="02010800040101010101" pitchFamily="2" charset="-122"/>
              <a:cs typeface="Times New Roman" panose="02020603050405020304" charset="0"/>
            </a:endParaRPr>
          </a:p>
          <a:p>
            <a:r>
              <a:rPr lang="en-US" altLang="zh-CN" sz="2800" dirty="0">
                <a:latin typeface="Times New Roman" panose="02020603050405020304" charset="0"/>
                <a:ea typeface="华文新魏" panose="02010800040101010101" pitchFamily="2" charset="-122"/>
                <a:cs typeface="Times New Roman" panose="02020603050405020304" charset="0"/>
              </a:rPr>
              <a:t>X </a:t>
            </a:r>
            <a:r>
              <a:rPr lang="zh-CN" altLang="en-US" sz="2800" dirty="0">
                <a:latin typeface="Times New Roman" panose="02020603050405020304" charset="0"/>
                <a:ea typeface="华文新魏" panose="02010800040101010101" pitchFamily="2" charset="-122"/>
                <a:cs typeface="Times New Roman" panose="02020603050405020304" charset="0"/>
              </a:rPr>
              <a:t>→</a:t>
            </a:r>
            <a:r>
              <a:rPr lang="el-GR" altLang="zh-CN" sz="2800" dirty="0">
                <a:latin typeface="Times New Roman" panose="02020603050405020304" charset="0"/>
                <a:ea typeface="华文新魏" panose="02010800040101010101" pitchFamily="2" charset="-122"/>
                <a:cs typeface="Times New Roman" panose="02020603050405020304" charset="0"/>
              </a:rPr>
              <a:t> ε</a:t>
            </a:r>
            <a:r>
              <a:rPr lang="en-US" altLang="zh-CN"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bY</a:t>
            </a:r>
            <a:endParaRPr lang="en-US" altLang="zh-CN" sz="2800" dirty="0">
              <a:latin typeface="Times New Roman" panose="02020603050405020304" charset="0"/>
              <a:ea typeface="华文新魏" panose="02010800040101010101" pitchFamily="2" charset="-122"/>
              <a:cs typeface="Times New Roman" panose="02020603050405020304" charset="0"/>
            </a:endParaRPr>
          </a:p>
          <a:p>
            <a:r>
              <a:rPr lang="en-US" altLang="zh-CN" sz="2800" dirty="0">
                <a:latin typeface="Times New Roman" panose="02020603050405020304" charset="0"/>
                <a:ea typeface="华文新魏" panose="02010800040101010101" pitchFamily="2" charset="-122"/>
                <a:cs typeface="Times New Roman" panose="02020603050405020304" charset="0"/>
              </a:rPr>
              <a:t>Y </a:t>
            </a:r>
            <a:r>
              <a:rPr lang="zh-CN" altLang="en-US" sz="2800" dirty="0">
                <a:latin typeface="Times New Roman" panose="02020603050405020304" charset="0"/>
                <a:ea typeface="华文新魏" panose="02010800040101010101" pitchFamily="2" charset="-122"/>
                <a:cs typeface="Times New Roman" panose="02020603050405020304" charset="0"/>
              </a:rPr>
              <a:t>→  </a:t>
            </a:r>
            <a:r>
              <a:rPr lang="el-GR" altLang="zh-CN" sz="2800" dirty="0">
                <a:latin typeface="Times New Roman" panose="02020603050405020304" charset="0"/>
                <a:ea typeface="华文新魏" panose="02010800040101010101" pitchFamily="2" charset="-122"/>
                <a:cs typeface="Times New Roman" panose="02020603050405020304" charset="0"/>
              </a:rPr>
              <a:t>ε</a:t>
            </a:r>
            <a:r>
              <a:rPr lang="en-US" altLang="zh-CN"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cXc</a:t>
            </a:r>
            <a:r>
              <a:rPr lang="en-US" altLang="zh-CN" sz="2800" dirty="0">
                <a:latin typeface="Times New Roman" panose="02020603050405020304" charset="0"/>
                <a:ea typeface="华文新魏" panose="02010800040101010101" pitchFamily="2" charset="-122"/>
                <a:cs typeface="Times New Roman" panose="02020603050405020304" charset="0"/>
              </a:rPr>
              <a:t> |d</a:t>
            </a:r>
            <a:endParaRPr lang="zh-CN" altLang="en-US" sz="2800" dirty="0">
              <a:latin typeface="Times New Roman" panose="02020603050405020304" charset="0"/>
              <a:ea typeface="华文新魏" panose="02010800040101010101" pitchFamily="2" charset="-122"/>
              <a:cs typeface="Times New Roman" panose="0202060305040502030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7856" y="2111741"/>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38800" y="2149546"/>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4572000"/>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38800" y="4562352"/>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8" name="组合 1047"/>
          <p:cNvGrpSpPr/>
          <p:nvPr/>
        </p:nvGrpSpPr>
        <p:grpSpPr>
          <a:xfrm>
            <a:off x="2311294" y="914400"/>
            <a:ext cx="2425284" cy="2667000"/>
            <a:chOff x="1460916" y="1981200"/>
            <a:chExt cx="2425284" cy="2667000"/>
          </a:xfrm>
        </p:grpSpPr>
        <p:sp>
          <p:nvSpPr>
            <p:cNvPr id="6" name="椭圆 5"/>
            <p:cNvSpPr/>
            <p:nvPr/>
          </p:nvSpPr>
          <p:spPr bwMode="auto">
            <a:xfrm>
              <a:off x="2095500" y="1981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S</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5" name="椭圆 14"/>
            <p:cNvSpPr/>
            <p:nvPr/>
          </p:nvSpPr>
          <p:spPr bwMode="auto">
            <a:xfrm>
              <a:off x="1460916" y="2514374"/>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6" name="椭圆 15"/>
            <p:cNvSpPr/>
            <p:nvPr/>
          </p:nvSpPr>
          <p:spPr bwMode="auto">
            <a:xfrm>
              <a:off x="2095500" y="25146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7" name="椭圆 16"/>
            <p:cNvSpPr/>
            <p:nvPr/>
          </p:nvSpPr>
          <p:spPr bwMode="auto">
            <a:xfrm>
              <a:off x="2819400" y="250415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8" name="直接连接符 17"/>
            <p:cNvCxnSpPr>
              <a:stCxn id="6" idx="4"/>
              <a:endCxn id="15" idx="0"/>
            </p:cNvCxnSpPr>
            <p:nvPr/>
          </p:nvCxnSpPr>
          <p:spPr bwMode="auto">
            <a:xfrm flipH="1">
              <a:off x="1651416" y="2362200"/>
              <a:ext cx="634584" cy="15217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0" name="直接连接符 19"/>
            <p:cNvCxnSpPr>
              <a:stCxn id="6" idx="4"/>
              <a:endCxn id="16" idx="0"/>
            </p:cNvCxnSpPr>
            <p:nvPr/>
          </p:nvCxnSpPr>
          <p:spPr bwMode="auto">
            <a:xfrm>
              <a:off x="2286000" y="2362200"/>
              <a:ext cx="0" cy="1524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2" name="直接连接符 21"/>
            <p:cNvCxnSpPr>
              <a:stCxn id="6" idx="4"/>
              <a:endCxn id="17" idx="0"/>
            </p:cNvCxnSpPr>
            <p:nvPr/>
          </p:nvCxnSpPr>
          <p:spPr bwMode="auto">
            <a:xfrm>
              <a:off x="2286000" y="2362200"/>
              <a:ext cx="723900" cy="14195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27" name="椭圆 26"/>
            <p:cNvSpPr/>
            <p:nvPr/>
          </p:nvSpPr>
          <p:spPr bwMode="auto">
            <a:xfrm>
              <a:off x="1600200" y="3124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b</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28" name="椭圆 27"/>
            <p:cNvSpPr/>
            <p:nvPr/>
          </p:nvSpPr>
          <p:spPr bwMode="auto">
            <a:xfrm>
              <a:off x="2667000" y="312616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Y</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29" name="直接连接符 28"/>
            <p:cNvCxnSpPr>
              <a:stCxn id="16" idx="4"/>
              <a:endCxn id="27" idx="0"/>
            </p:cNvCxnSpPr>
            <p:nvPr/>
          </p:nvCxnSpPr>
          <p:spPr bwMode="auto">
            <a:xfrm flipH="1">
              <a:off x="1790700" y="2895600"/>
              <a:ext cx="49530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31" name="直接连接符 30"/>
            <p:cNvCxnSpPr>
              <a:stCxn id="16" idx="4"/>
              <a:endCxn id="28" idx="0"/>
            </p:cNvCxnSpPr>
            <p:nvPr/>
          </p:nvCxnSpPr>
          <p:spPr bwMode="auto">
            <a:xfrm>
              <a:off x="2286000" y="2895600"/>
              <a:ext cx="571500" cy="23056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35" name="椭圆 34"/>
            <p:cNvSpPr/>
            <p:nvPr/>
          </p:nvSpPr>
          <p:spPr bwMode="auto">
            <a:xfrm>
              <a:off x="1714500" y="373183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36" name="椭圆 35"/>
            <p:cNvSpPr/>
            <p:nvPr/>
          </p:nvSpPr>
          <p:spPr bwMode="auto">
            <a:xfrm>
              <a:off x="2983043" y="37338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37" name="椭圆 36"/>
            <p:cNvSpPr/>
            <p:nvPr/>
          </p:nvSpPr>
          <p:spPr bwMode="auto">
            <a:xfrm>
              <a:off x="2311295" y="3705693"/>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38" name="椭圆 37"/>
            <p:cNvSpPr/>
            <p:nvPr/>
          </p:nvSpPr>
          <p:spPr bwMode="auto">
            <a:xfrm>
              <a:off x="3505200" y="37338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39" name="椭圆 38"/>
            <p:cNvSpPr/>
            <p:nvPr/>
          </p:nvSpPr>
          <p:spPr bwMode="auto">
            <a:xfrm>
              <a:off x="2311295" y="4267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l-GR" altLang="zh-CN" dirty="0">
                  <a:latin typeface="Times New Roman" panose="02020603050405020304" charset="0"/>
                  <a:ea typeface="华文新魏" panose="02010800040101010101" pitchFamily="2" charset="-122"/>
                  <a:cs typeface="Times New Roman" panose="02020603050405020304" charset="0"/>
                </a:rPr>
                <a:t>ε</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028" name="直接连接符 1027"/>
            <p:cNvCxnSpPr>
              <a:stCxn id="28" idx="4"/>
              <a:endCxn id="35" idx="0"/>
            </p:cNvCxnSpPr>
            <p:nvPr/>
          </p:nvCxnSpPr>
          <p:spPr bwMode="auto">
            <a:xfrm flipH="1">
              <a:off x="1905000" y="3507165"/>
              <a:ext cx="952500" cy="22467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30" name="直接连接符 1029"/>
            <p:cNvCxnSpPr>
              <a:stCxn id="28" idx="4"/>
              <a:endCxn id="37" idx="0"/>
            </p:cNvCxnSpPr>
            <p:nvPr/>
          </p:nvCxnSpPr>
          <p:spPr bwMode="auto">
            <a:xfrm flipH="1">
              <a:off x="2501795" y="3507165"/>
              <a:ext cx="355705" cy="19852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32" name="直接连接符 1031"/>
            <p:cNvCxnSpPr>
              <a:stCxn id="28" idx="4"/>
              <a:endCxn id="36" idx="0"/>
            </p:cNvCxnSpPr>
            <p:nvPr/>
          </p:nvCxnSpPr>
          <p:spPr bwMode="auto">
            <a:xfrm>
              <a:off x="2857500" y="3507165"/>
              <a:ext cx="316043" cy="22663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34" name="直接连接符 1033"/>
            <p:cNvCxnSpPr>
              <a:stCxn id="28" idx="4"/>
              <a:endCxn id="38" idx="0"/>
            </p:cNvCxnSpPr>
            <p:nvPr/>
          </p:nvCxnSpPr>
          <p:spPr bwMode="auto">
            <a:xfrm>
              <a:off x="2857500" y="3507165"/>
              <a:ext cx="838200" cy="22663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36" name="直接连接符 1035"/>
            <p:cNvCxnSpPr>
              <a:stCxn id="37" idx="4"/>
              <a:endCxn id="39" idx="0"/>
            </p:cNvCxnSpPr>
            <p:nvPr/>
          </p:nvCxnSpPr>
          <p:spPr bwMode="auto">
            <a:xfrm>
              <a:off x="2501795" y="4086693"/>
              <a:ext cx="0" cy="18050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grpSp>
        <p:nvGrpSpPr>
          <p:cNvPr id="62" name="组合 61"/>
          <p:cNvGrpSpPr/>
          <p:nvPr/>
        </p:nvGrpSpPr>
        <p:grpSpPr>
          <a:xfrm>
            <a:off x="6019800" y="1544526"/>
            <a:ext cx="1739484" cy="1525965"/>
            <a:chOff x="1460916" y="1981200"/>
            <a:chExt cx="1739484" cy="1525965"/>
          </a:xfrm>
        </p:grpSpPr>
        <p:sp>
          <p:nvSpPr>
            <p:cNvPr id="63" name="椭圆 62"/>
            <p:cNvSpPr/>
            <p:nvPr/>
          </p:nvSpPr>
          <p:spPr bwMode="auto">
            <a:xfrm>
              <a:off x="2095500" y="1981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S</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64" name="椭圆 63"/>
            <p:cNvSpPr/>
            <p:nvPr/>
          </p:nvSpPr>
          <p:spPr bwMode="auto">
            <a:xfrm>
              <a:off x="1460916" y="2514374"/>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65" name="椭圆 64"/>
            <p:cNvSpPr/>
            <p:nvPr/>
          </p:nvSpPr>
          <p:spPr bwMode="auto">
            <a:xfrm>
              <a:off x="2095500" y="25146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66" name="椭圆 65"/>
            <p:cNvSpPr/>
            <p:nvPr/>
          </p:nvSpPr>
          <p:spPr bwMode="auto">
            <a:xfrm>
              <a:off x="2819400" y="250415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67" name="直接连接符 66"/>
            <p:cNvCxnSpPr>
              <a:stCxn id="63" idx="4"/>
              <a:endCxn id="64" idx="0"/>
            </p:cNvCxnSpPr>
            <p:nvPr/>
          </p:nvCxnSpPr>
          <p:spPr bwMode="auto">
            <a:xfrm flipH="1">
              <a:off x="1651416" y="2362200"/>
              <a:ext cx="634584" cy="15217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68" name="直接连接符 67"/>
            <p:cNvCxnSpPr>
              <a:stCxn id="63" idx="4"/>
              <a:endCxn id="65" idx="0"/>
            </p:cNvCxnSpPr>
            <p:nvPr/>
          </p:nvCxnSpPr>
          <p:spPr bwMode="auto">
            <a:xfrm>
              <a:off x="2286000" y="2362200"/>
              <a:ext cx="0" cy="1524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69" name="直接连接符 68"/>
            <p:cNvCxnSpPr>
              <a:stCxn id="63" idx="4"/>
              <a:endCxn id="66" idx="0"/>
            </p:cNvCxnSpPr>
            <p:nvPr/>
          </p:nvCxnSpPr>
          <p:spPr bwMode="auto">
            <a:xfrm>
              <a:off x="2286000" y="2362200"/>
              <a:ext cx="723900" cy="14195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70" name="椭圆 69"/>
            <p:cNvSpPr/>
            <p:nvPr/>
          </p:nvSpPr>
          <p:spPr bwMode="auto">
            <a:xfrm>
              <a:off x="1600200" y="3124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b</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71" name="椭圆 70"/>
            <p:cNvSpPr/>
            <p:nvPr/>
          </p:nvSpPr>
          <p:spPr bwMode="auto">
            <a:xfrm>
              <a:off x="2667000" y="312616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Y</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72" name="直接连接符 71"/>
            <p:cNvCxnSpPr>
              <a:stCxn id="65" idx="4"/>
              <a:endCxn id="70" idx="0"/>
            </p:cNvCxnSpPr>
            <p:nvPr/>
          </p:nvCxnSpPr>
          <p:spPr bwMode="auto">
            <a:xfrm flipH="1">
              <a:off x="1790700" y="2895600"/>
              <a:ext cx="49530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73" name="直接连接符 72"/>
            <p:cNvCxnSpPr>
              <a:stCxn id="65" idx="4"/>
              <a:endCxn id="71" idx="0"/>
            </p:cNvCxnSpPr>
            <p:nvPr/>
          </p:nvCxnSpPr>
          <p:spPr bwMode="auto">
            <a:xfrm>
              <a:off x="2286000" y="2895600"/>
              <a:ext cx="571500" cy="23056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grpSp>
        <p:nvGrpSpPr>
          <p:cNvPr id="41" name="组合 40"/>
          <p:cNvGrpSpPr/>
          <p:nvPr/>
        </p:nvGrpSpPr>
        <p:grpSpPr>
          <a:xfrm>
            <a:off x="2483057" y="3810798"/>
            <a:ext cx="2546142" cy="2437603"/>
            <a:chOff x="1263858" y="4115597"/>
            <a:chExt cx="2546142" cy="2437603"/>
          </a:xfrm>
        </p:grpSpPr>
        <p:sp>
          <p:nvSpPr>
            <p:cNvPr id="85" name="椭圆 84"/>
            <p:cNvSpPr/>
            <p:nvPr/>
          </p:nvSpPr>
          <p:spPr bwMode="auto">
            <a:xfrm>
              <a:off x="1898442" y="4115597"/>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S</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86" name="椭圆 85"/>
            <p:cNvSpPr/>
            <p:nvPr/>
          </p:nvSpPr>
          <p:spPr bwMode="auto">
            <a:xfrm>
              <a:off x="1263858" y="4648771"/>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87" name="椭圆 86"/>
            <p:cNvSpPr/>
            <p:nvPr/>
          </p:nvSpPr>
          <p:spPr bwMode="auto">
            <a:xfrm>
              <a:off x="1898442" y="4648997"/>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88" name="椭圆 87"/>
            <p:cNvSpPr/>
            <p:nvPr/>
          </p:nvSpPr>
          <p:spPr bwMode="auto">
            <a:xfrm>
              <a:off x="2622342" y="4638552"/>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89" name="直接连接符 88"/>
            <p:cNvCxnSpPr>
              <a:stCxn id="85" idx="4"/>
              <a:endCxn id="86" idx="0"/>
            </p:cNvCxnSpPr>
            <p:nvPr/>
          </p:nvCxnSpPr>
          <p:spPr bwMode="auto">
            <a:xfrm flipH="1">
              <a:off x="1454358" y="4496597"/>
              <a:ext cx="634584" cy="15217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90" name="直接连接符 89"/>
            <p:cNvCxnSpPr>
              <a:stCxn id="85" idx="4"/>
              <a:endCxn id="87" idx="0"/>
            </p:cNvCxnSpPr>
            <p:nvPr/>
          </p:nvCxnSpPr>
          <p:spPr bwMode="auto">
            <a:xfrm>
              <a:off x="2088942" y="4496597"/>
              <a:ext cx="0" cy="1524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91" name="直接连接符 90"/>
            <p:cNvCxnSpPr>
              <a:stCxn id="85" idx="4"/>
              <a:endCxn id="88" idx="0"/>
            </p:cNvCxnSpPr>
            <p:nvPr/>
          </p:nvCxnSpPr>
          <p:spPr bwMode="auto">
            <a:xfrm>
              <a:off x="2088942" y="4496597"/>
              <a:ext cx="723900" cy="14195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92" name="椭圆 91"/>
            <p:cNvSpPr/>
            <p:nvPr/>
          </p:nvSpPr>
          <p:spPr bwMode="auto">
            <a:xfrm>
              <a:off x="1898129" y="5301997"/>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b</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3" name="椭圆 92"/>
            <p:cNvSpPr/>
            <p:nvPr/>
          </p:nvSpPr>
          <p:spPr bwMode="auto">
            <a:xfrm>
              <a:off x="2438400" y="53340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Y</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94" name="直接连接符 93"/>
            <p:cNvCxnSpPr>
              <a:stCxn id="87" idx="4"/>
              <a:endCxn id="92" idx="0"/>
            </p:cNvCxnSpPr>
            <p:nvPr/>
          </p:nvCxnSpPr>
          <p:spPr bwMode="auto">
            <a:xfrm flipH="1">
              <a:off x="2088629" y="5029997"/>
              <a:ext cx="313" cy="2720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95" name="直接连接符 94"/>
            <p:cNvCxnSpPr>
              <a:stCxn id="87" idx="4"/>
              <a:endCxn id="93" idx="0"/>
            </p:cNvCxnSpPr>
            <p:nvPr/>
          </p:nvCxnSpPr>
          <p:spPr bwMode="auto">
            <a:xfrm>
              <a:off x="2088942" y="5029997"/>
              <a:ext cx="539958" cy="304003"/>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96" name="椭圆 95"/>
            <p:cNvSpPr/>
            <p:nvPr/>
          </p:nvSpPr>
          <p:spPr bwMode="auto">
            <a:xfrm>
              <a:off x="1981200" y="6161926"/>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7" name="椭圆 96"/>
            <p:cNvSpPr/>
            <p:nvPr/>
          </p:nvSpPr>
          <p:spPr bwMode="auto">
            <a:xfrm>
              <a:off x="2976485" y="6161926"/>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8" name="椭圆 97"/>
            <p:cNvSpPr/>
            <p:nvPr/>
          </p:nvSpPr>
          <p:spPr bwMode="auto">
            <a:xfrm>
              <a:off x="2438400" y="6172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9" name="椭圆 98"/>
            <p:cNvSpPr/>
            <p:nvPr/>
          </p:nvSpPr>
          <p:spPr bwMode="auto">
            <a:xfrm>
              <a:off x="3429000" y="6172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00" name="椭圆 99"/>
            <p:cNvSpPr/>
            <p:nvPr/>
          </p:nvSpPr>
          <p:spPr bwMode="auto">
            <a:xfrm>
              <a:off x="1600200" y="6164597"/>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l-GR" altLang="zh-CN" dirty="0">
                  <a:latin typeface="Times New Roman" panose="02020603050405020304" charset="0"/>
                  <a:ea typeface="华文新魏" panose="02010800040101010101" pitchFamily="2" charset="-122"/>
                  <a:cs typeface="Times New Roman" panose="02020603050405020304" charset="0"/>
                </a:rPr>
                <a:t>ε</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01" name="直接连接符 100"/>
            <p:cNvCxnSpPr>
              <a:stCxn id="93" idx="4"/>
              <a:endCxn id="96" idx="0"/>
            </p:cNvCxnSpPr>
            <p:nvPr/>
          </p:nvCxnSpPr>
          <p:spPr bwMode="auto">
            <a:xfrm flipH="1">
              <a:off x="2171700" y="5715000"/>
              <a:ext cx="457200" cy="44692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2" name="直接连接符 101"/>
            <p:cNvCxnSpPr>
              <a:stCxn id="93" idx="4"/>
              <a:endCxn id="98" idx="0"/>
            </p:cNvCxnSpPr>
            <p:nvPr/>
          </p:nvCxnSpPr>
          <p:spPr bwMode="auto">
            <a:xfrm>
              <a:off x="2628900" y="5715000"/>
              <a:ext cx="0" cy="4572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3" name="直接连接符 102"/>
            <p:cNvCxnSpPr>
              <a:stCxn id="93" idx="4"/>
              <a:endCxn id="97" idx="0"/>
            </p:cNvCxnSpPr>
            <p:nvPr/>
          </p:nvCxnSpPr>
          <p:spPr bwMode="auto">
            <a:xfrm>
              <a:off x="2628900" y="5715000"/>
              <a:ext cx="538085" cy="44692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4" name="直接连接符 103"/>
            <p:cNvCxnSpPr>
              <a:stCxn id="93" idx="4"/>
              <a:endCxn id="99" idx="0"/>
            </p:cNvCxnSpPr>
            <p:nvPr/>
          </p:nvCxnSpPr>
          <p:spPr bwMode="auto">
            <a:xfrm>
              <a:off x="2628900" y="5715000"/>
              <a:ext cx="990600" cy="4572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05" name="直接连接符 104"/>
            <p:cNvCxnSpPr>
              <a:stCxn id="93" idx="4"/>
              <a:endCxn id="100" idx="0"/>
            </p:cNvCxnSpPr>
            <p:nvPr/>
          </p:nvCxnSpPr>
          <p:spPr bwMode="auto">
            <a:xfrm flipH="1">
              <a:off x="1790700" y="5715000"/>
              <a:ext cx="838200" cy="44959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108" name="椭圆 107"/>
            <p:cNvSpPr/>
            <p:nvPr/>
          </p:nvSpPr>
          <p:spPr bwMode="auto">
            <a:xfrm>
              <a:off x="1295400" y="52578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l-GR" altLang="zh-CN" dirty="0">
                  <a:latin typeface="Times New Roman" panose="02020603050405020304" charset="0"/>
                  <a:ea typeface="华文新魏" panose="02010800040101010101" pitchFamily="2" charset="-122"/>
                  <a:cs typeface="Times New Roman" panose="02020603050405020304" charset="0"/>
                </a:rPr>
                <a:t>ε</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052" name="直接连接符 1051"/>
            <p:cNvCxnSpPr>
              <a:stCxn id="87" idx="4"/>
              <a:endCxn id="108" idx="0"/>
            </p:cNvCxnSpPr>
            <p:nvPr/>
          </p:nvCxnSpPr>
          <p:spPr bwMode="auto">
            <a:xfrm flipH="1">
              <a:off x="1485900" y="5029997"/>
              <a:ext cx="603042" cy="227803"/>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grpSp>
        <p:nvGrpSpPr>
          <p:cNvPr id="119" name="组合 118"/>
          <p:cNvGrpSpPr/>
          <p:nvPr/>
        </p:nvGrpSpPr>
        <p:grpSpPr>
          <a:xfrm>
            <a:off x="6019801" y="3352800"/>
            <a:ext cx="2284127" cy="2857500"/>
            <a:chOff x="1460916" y="1981200"/>
            <a:chExt cx="2284127" cy="2857500"/>
          </a:xfrm>
        </p:grpSpPr>
        <p:sp>
          <p:nvSpPr>
            <p:cNvPr id="120" name="椭圆 119"/>
            <p:cNvSpPr/>
            <p:nvPr/>
          </p:nvSpPr>
          <p:spPr bwMode="auto">
            <a:xfrm>
              <a:off x="2095500" y="1981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S</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21" name="椭圆 120"/>
            <p:cNvSpPr/>
            <p:nvPr/>
          </p:nvSpPr>
          <p:spPr bwMode="auto">
            <a:xfrm>
              <a:off x="1460916" y="2514374"/>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22" name="椭圆 121"/>
            <p:cNvSpPr/>
            <p:nvPr/>
          </p:nvSpPr>
          <p:spPr bwMode="auto">
            <a:xfrm>
              <a:off x="2095500" y="25146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23" name="椭圆 122"/>
            <p:cNvSpPr/>
            <p:nvPr/>
          </p:nvSpPr>
          <p:spPr bwMode="auto">
            <a:xfrm>
              <a:off x="2819400" y="2504155"/>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24" name="直接连接符 123"/>
            <p:cNvCxnSpPr>
              <a:stCxn id="120" idx="4"/>
              <a:endCxn id="121" idx="0"/>
            </p:cNvCxnSpPr>
            <p:nvPr/>
          </p:nvCxnSpPr>
          <p:spPr bwMode="auto">
            <a:xfrm flipH="1">
              <a:off x="1651416" y="2362200"/>
              <a:ext cx="634584" cy="15217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25" name="直接连接符 124"/>
            <p:cNvCxnSpPr>
              <a:stCxn id="120" idx="4"/>
              <a:endCxn id="122" idx="0"/>
            </p:cNvCxnSpPr>
            <p:nvPr/>
          </p:nvCxnSpPr>
          <p:spPr bwMode="auto">
            <a:xfrm>
              <a:off x="2286000" y="2362200"/>
              <a:ext cx="0" cy="1524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26" name="直接连接符 125"/>
            <p:cNvCxnSpPr>
              <a:stCxn id="120" idx="4"/>
              <a:endCxn id="123" idx="0"/>
            </p:cNvCxnSpPr>
            <p:nvPr/>
          </p:nvCxnSpPr>
          <p:spPr bwMode="auto">
            <a:xfrm>
              <a:off x="2286000" y="2362200"/>
              <a:ext cx="723900" cy="14195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127" name="椭圆 126"/>
            <p:cNvSpPr/>
            <p:nvPr/>
          </p:nvSpPr>
          <p:spPr bwMode="auto">
            <a:xfrm>
              <a:off x="1600200" y="31242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b</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28" name="椭圆 127"/>
            <p:cNvSpPr/>
            <p:nvPr/>
          </p:nvSpPr>
          <p:spPr bwMode="auto">
            <a:xfrm>
              <a:off x="2625153" y="3092197"/>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Y</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29" name="直接连接符 128"/>
            <p:cNvCxnSpPr>
              <a:stCxn id="122" idx="4"/>
              <a:endCxn id="127" idx="0"/>
            </p:cNvCxnSpPr>
            <p:nvPr/>
          </p:nvCxnSpPr>
          <p:spPr bwMode="auto">
            <a:xfrm flipH="1">
              <a:off x="1790700" y="2895600"/>
              <a:ext cx="49530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30" name="直接连接符 129"/>
            <p:cNvCxnSpPr>
              <a:stCxn id="122" idx="4"/>
              <a:endCxn id="128" idx="0"/>
            </p:cNvCxnSpPr>
            <p:nvPr/>
          </p:nvCxnSpPr>
          <p:spPr bwMode="auto">
            <a:xfrm>
              <a:off x="2286000" y="2895600"/>
              <a:ext cx="529653" cy="19659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131" name="椭圆 130"/>
            <p:cNvSpPr/>
            <p:nvPr/>
          </p:nvSpPr>
          <p:spPr bwMode="auto">
            <a:xfrm>
              <a:off x="2109241" y="3795494"/>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32" name="椭圆 131"/>
            <p:cNvSpPr/>
            <p:nvPr/>
          </p:nvSpPr>
          <p:spPr bwMode="auto">
            <a:xfrm>
              <a:off x="3364043" y="3842338"/>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c</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33" name="椭圆 132"/>
            <p:cNvSpPr/>
            <p:nvPr/>
          </p:nvSpPr>
          <p:spPr bwMode="auto">
            <a:xfrm>
              <a:off x="2647950" y="3795494"/>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X</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35" name="椭圆 134"/>
            <p:cNvSpPr/>
            <p:nvPr/>
          </p:nvSpPr>
          <p:spPr bwMode="auto">
            <a:xfrm>
              <a:off x="2654197" y="4457700"/>
              <a:ext cx="381000" cy="381000"/>
            </a:xfrm>
            <a:prstGeom prst="ellipse">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l-GR" altLang="zh-CN" dirty="0">
                  <a:latin typeface="Times New Roman" panose="02020603050405020304" charset="0"/>
                  <a:ea typeface="华文新魏" panose="02010800040101010101" pitchFamily="2" charset="-122"/>
                  <a:cs typeface="Times New Roman" panose="02020603050405020304" charset="0"/>
                </a:rPr>
                <a:t>ε</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36" name="直接连接符 135"/>
            <p:cNvCxnSpPr>
              <a:stCxn id="128" idx="4"/>
              <a:endCxn id="131" idx="0"/>
            </p:cNvCxnSpPr>
            <p:nvPr/>
          </p:nvCxnSpPr>
          <p:spPr bwMode="auto">
            <a:xfrm flipH="1">
              <a:off x="2299741" y="3473197"/>
              <a:ext cx="515912" cy="32229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37" name="直接连接符 136"/>
            <p:cNvCxnSpPr>
              <a:stCxn id="128" idx="4"/>
              <a:endCxn id="133" idx="0"/>
            </p:cNvCxnSpPr>
            <p:nvPr/>
          </p:nvCxnSpPr>
          <p:spPr bwMode="auto">
            <a:xfrm>
              <a:off x="2815653" y="3473197"/>
              <a:ext cx="22797" cy="32229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38" name="直接连接符 137"/>
            <p:cNvCxnSpPr>
              <a:stCxn id="128" idx="4"/>
              <a:endCxn id="132" idx="0"/>
            </p:cNvCxnSpPr>
            <p:nvPr/>
          </p:nvCxnSpPr>
          <p:spPr bwMode="auto">
            <a:xfrm>
              <a:off x="2815653" y="3473197"/>
              <a:ext cx="738890" cy="369141"/>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40" name="直接连接符 139"/>
            <p:cNvCxnSpPr>
              <a:stCxn id="133" idx="4"/>
              <a:endCxn id="135" idx="0"/>
            </p:cNvCxnSpPr>
            <p:nvPr/>
          </p:nvCxnSpPr>
          <p:spPr bwMode="auto">
            <a:xfrm>
              <a:off x="2838450" y="4176494"/>
              <a:ext cx="6247" cy="28120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sp>
        <p:nvSpPr>
          <p:cNvPr id="54" name="矩形 53"/>
          <p:cNvSpPr/>
          <p:nvPr/>
        </p:nvSpPr>
        <p:spPr bwMode="auto">
          <a:xfrm>
            <a:off x="2256957" y="914400"/>
            <a:ext cx="2772243" cy="2667000"/>
          </a:xfrm>
          <a:prstGeom prst="rect">
            <a:avLst/>
          </a:prstGeom>
          <a:noFill/>
          <a:ln w="9525" cap="flat" cmpd="sng" algn="ctr">
            <a:solidFill>
              <a:schemeClr val="accent1">
                <a:lumMod val="50000"/>
              </a:schemeClr>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Times New Roman" panose="02020603050405020304" charset="0"/>
              <a:cs typeface="Times New Roman" panose="02020603050405020304" charset="0"/>
            </a:endParaRPr>
          </a:p>
        </p:txBody>
      </p:sp>
      <p:sp>
        <p:nvSpPr>
          <p:cNvPr id="154" name="矩形 153"/>
          <p:cNvSpPr/>
          <p:nvPr/>
        </p:nvSpPr>
        <p:spPr bwMode="auto">
          <a:xfrm>
            <a:off x="2233378" y="3695867"/>
            <a:ext cx="2772243" cy="2667000"/>
          </a:xfrm>
          <a:prstGeom prst="rect">
            <a:avLst/>
          </a:prstGeom>
          <a:noFill/>
          <a:ln w="9525" cap="flat" cmpd="sng" algn="ctr">
            <a:solidFill>
              <a:schemeClr val="accent1">
                <a:lumMod val="50000"/>
              </a:schemeClr>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Times New Roman" panose="02020603050405020304" charset="0"/>
              <a:cs typeface="Times New Roman" panose="02020603050405020304" charset="0"/>
            </a:endParaRPr>
          </a:p>
        </p:txBody>
      </p:sp>
      <p:sp>
        <p:nvSpPr>
          <p:cNvPr id="155" name="矩形 154"/>
          <p:cNvSpPr/>
          <p:nvPr/>
        </p:nvSpPr>
        <p:spPr bwMode="auto">
          <a:xfrm>
            <a:off x="6066958" y="3357023"/>
            <a:ext cx="2391243" cy="2891377"/>
          </a:xfrm>
          <a:prstGeom prst="rect">
            <a:avLst/>
          </a:prstGeom>
          <a:noFill/>
          <a:ln w="9525" cap="flat" cmpd="sng" algn="ctr">
            <a:solidFill>
              <a:schemeClr val="accent1">
                <a:lumMod val="50000"/>
              </a:schemeClr>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Times New Roman" panose="02020603050405020304" charset="0"/>
              <a:cs typeface="Times New Roman" panose="02020603050405020304" charset="0"/>
            </a:endParaRPr>
          </a:p>
        </p:txBody>
      </p:sp>
      <p:sp>
        <p:nvSpPr>
          <p:cNvPr id="156" name="矩形 155"/>
          <p:cNvSpPr/>
          <p:nvPr/>
        </p:nvSpPr>
        <p:spPr bwMode="auto">
          <a:xfrm>
            <a:off x="6079449" y="1243802"/>
            <a:ext cx="1672028" cy="1866345"/>
          </a:xfrm>
          <a:prstGeom prst="rect">
            <a:avLst/>
          </a:prstGeom>
          <a:noFill/>
          <a:ln w="9525" cap="flat" cmpd="sng" algn="ctr">
            <a:solidFill>
              <a:schemeClr val="accent1">
                <a:lumMod val="50000"/>
              </a:schemeClr>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Times New Roman" panose="02020603050405020304" charset="0"/>
              <a:cs typeface="Times New Roman" panose="02020603050405020304" charset="0"/>
            </a:endParaRPr>
          </a:p>
        </p:txBody>
      </p:sp>
      <p:sp>
        <p:nvSpPr>
          <p:cNvPr id="106" name="TextBox 105"/>
          <p:cNvSpPr txBox="1"/>
          <p:nvPr/>
        </p:nvSpPr>
        <p:spPr>
          <a:xfrm>
            <a:off x="5518586" y="2065380"/>
            <a:ext cx="466794" cy="707886"/>
          </a:xfrm>
          <a:prstGeom prst="rect">
            <a:avLst/>
          </a:prstGeom>
          <a:noFill/>
        </p:spPr>
        <p:txBody>
          <a:bodyPr wrap="none" rtlCol="0">
            <a:spAutoFit/>
          </a:bodyPr>
          <a:lstStyle/>
          <a:p>
            <a:r>
              <a:rPr lang="zh-CN" altLang="en-US" sz="4000" dirty="0">
                <a:solidFill>
                  <a:srgbClr val="FF0000"/>
                </a:solidFill>
                <a:latin typeface="Times New Roman" panose="02020603050405020304" charset="0"/>
                <a:ea typeface="华文新魏" panose="02010800040101010101" pitchFamily="2" charset="-122"/>
                <a:cs typeface="Times New Roman" panose="02020603050405020304" charset="0"/>
              </a:rPr>
              <a:t>√</a:t>
            </a:r>
            <a:endParaRPr lang="zh-CN" altLang="en-US" sz="4000"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
        <p:nvSpPr>
          <p:cNvPr id="107" name="TextBox 106"/>
          <p:cNvSpPr txBox="1"/>
          <p:nvPr/>
        </p:nvSpPr>
        <p:spPr>
          <a:xfrm>
            <a:off x="5461457" y="4448767"/>
            <a:ext cx="466794" cy="707886"/>
          </a:xfrm>
          <a:prstGeom prst="rect">
            <a:avLst/>
          </a:prstGeom>
          <a:noFill/>
        </p:spPr>
        <p:txBody>
          <a:bodyPr wrap="none" rtlCol="0">
            <a:spAutoFit/>
          </a:bodyPr>
          <a:lstStyle/>
          <a:p>
            <a:r>
              <a:rPr lang="zh-CN" altLang="en-US" sz="4000" dirty="0">
                <a:solidFill>
                  <a:srgbClr val="FF0000"/>
                </a:solidFill>
                <a:latin typeface="Times New Roman" panose="02020603050405020304" charset="0"/>
                <a:ea typeface="华文新魏" panose="02010800040101010101" pitchFamily="2" charset="-122"/>
                <a:cs typeface="Times New Roman" panose="02020603050405020304" charset="0"/>
              </a:rPr>
              <a:t>√</a:t>
            </a:r>
            <a:endParaRPr lang="zh-CN" altLang="en-US" sz="4000"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197635" name="Rectangle 3"/>
          <p:cNvSpPr>
            <a:spLocks noGrp="1"/>
          </p:cNvSpPr>
          <p:nvPr>
            <p:ph idx="1"/>
          </p:nvPr>
        </p:nvSpPr>
        <p:spPr>
          <a:xfrm>
            <a:off x="457200" y="824230"/>
            <a:ext cx="10789285" cy="2880995"/>
          </a:xfrm>
        </p:spPr>
        <p:txBody>
          <a:bodyPr vert="horz" wrap="square" lIns="91440" tIns="45720" rIns="91440" bIns="45720" anchor="t"/>
          <a:p>
            <a:pPr marL="180975" indent="-180975" eaLnBrk="1" hangingPunct="1">
              <a:lnSpc>
                <a:spcPct val="110000"/>
              </a:lnSpc>
            </a:pPr>
            <a:r>
              <a:rPr lang="zh-CN" altLang="en-US" dirty="0">
                <a:solidFill>
                  <a:schemeClr val="tx2"/>
                </a:solidFill>
              </a:rPr>
              <a:t>句型分析</a:t>
            </a:r>
            <a:r>
              <a:rPr lang="zh-CN" altLang="en-US" dirty="0"/>
              <a:t>：短语、直接短语和句柄</a:t>
            </a:r>
            <a:endParaRPr lang="en-US" altLang="zh-CN" dirty="0"/>
          </a:p>
          <a:p>
            <a:pPr marL="360680" lvl="1" indent="1270" eaLnBrk="1" hangingPunct="1">
              <a:lnSpc>
                <a:spcPct val="110000"/>
              </a:lnSpc>
            </a:pPr>
            <a:r>
              <a:rPr lang="zh-CN" altLang="en-US" dirty="0"/>
              <a:t>令</a:t>
            </a:r>
            <a:r>
              <a:rPr lang="en-US" altLang="zh-CN" dirty="0">
                <a:latin typeface="Times New Roman" panose="02020603050405020304" charset="0"/>
              </a:rPr>
              <a:t>G</a:t>
            </a:r>
            <a:r>
              <a:rPr lang="zh-CN" altLang="en-US" dirty="0"/>
              <a:t>是一个文法，</a:t>
            </a:r>
            <a:r>
              <a:rPr lang="en-US" altLang="zh-CN" dirty="0"/>
              <a:t>S</a:t>
            </a:r>
            <a:r>
              <a:rPr lang="zh-CN" altLang="en-US" dirty="0"/>
              <a:t>是该文法的开始符号，简写为</a:t>
            </a:r>
            <a:r>
              <a:rPr lang="en-US" altLang="zh-CN" dirty="0">
                <a:latin typeface="Times New Roman" panose="02020603050405020304" charset="0"/>
              </a:rPr>
              <a:t>G</a:t>
            </a:r>
            <a:r>
              <a:rPr lang="en-US" altLang="zh-CN" dirty="0"/>
              <a:t>[S]</a:t>
            </a:r>
            <a:r>
              <a:rPr lang="zh-CN" altLang="en-US" dirty="0"/>
              <a:t>， </a:t>
            </a:r>
            <a:r>
              <a:rPr lang="en-US" altLang="zh-CN" dirty="0">
                <a:latin typeface="Times New Roman" panose="02020603050405020304" charset="0"/>
              </a:rPr>
              <a:t>αβ</a:t>
            </a:r>
            <a:r>
              <a:rPr lang="en-US" altLang="zh-CN" dirty="0">
                <a:latin typeface="Times New Roman" panose="02020603050405020304" charset="0"/>
                <a:sym typeface="Symbol" panose="05050102010706020507" pitchFamily="18" charset="2"/>
              </a:rPr>
              <a:t>δ</a:t>
            </a:r>
            <a:r>
              <a:rPr lang="zh-CN" altLang="en-US" dirty="0">
                <a:sym typeface="Symbol" panose="05050102010706020507" pitchFamily="18" charset="2"/>
              </a:rPr>
              <a:t>是它的一个句型，</a:t>
            </a:r>
            <a:r>
              <a:rPr lang="zh-CN" altLang="en-US" dirty="0"/>
              <a:t>如果有：</a:t>
            </a:r>
            <a:endParaRPr lang="zh-CN" altLang="en-US" dirty="0"/>
          </a:p>
          <a:p>
            <a:pPr marL="360680" lvl="1" indent="1270" eaLnBrk="1" hangingPunct="1">
              <a:lnSpc>
                <a:spcPct val="110000"/>
              </a:lnSpc>
              <a:buNone/>
            </a:pPr>
            <a:r>
              <a:rPr lang="zh-CN" altLang="en-US" dirty="0"/>
              <a:t>                       </a:t>
            </a:r>
            <a:r>
              <a:rPr lang="en-US" altLang="zh-CN" dirty="0"/>
              <a:t>S     </a:t>
            </a:r>
            <a:r>
              <a:rPr lang="en-US" altLang="zh-CN" dirty="0">
                <a:sym typeface="Symbol" panose="05050102010706020507" pitchFamily="18" charset="2"/>
              </a:rPr>
              <a:t>αAδ </a:t>
            </a:r>
            <a:r>
              <a:rPr lang="zh-CN" altLang="en-US" dirty="0">
                <a:sym typeface="Symbol" panose="05050102010706020507" pitchFamily="18" charset="2"/>
              </a:rPr>
              <a:t>且 </a:t>
            </a:r>
            <a:r>
              <a:rPr lang="en-US" altLang="zh-CN" dirty="0">
                <a:sym typeface="Symbol" panose="05050102010706020507" pitchFamily="18" charset="2"/>
              </a:rPr>
              <a:t>A     β </a:t>
            </a:r>
            <a:endParaRPr lang="en-US" altLang="zh-CN" dirty="0"/>
          </a:p>
          <a:p>
            <a:pPr marL="360680" lvl="1" indent="1270" eaLnBrk="1" hangingPunct="1">
              <a:lnSpc>
                <a:spcPct val="110000"/>
              </a:lnSpc>
              <a:buNone/>
            </a:pPr>
            <a:r>
              <a:rPr lang="zh-CN" altLang="en-US" dirty="0"/>
              <a:t>则称</a:t>
            </a:r>
            <a:r>
              <a:rPr lang="en-US" altLang="zh-CN" dirty="0"/>
              <a:t>β</a:t>
            </a:r>
            <a:r>
              <a:rPr lang="zh-CN" altLang="en-US" dirty="0"/>
              <a:t>是一个关于非终结符号</a:t>
            </a:r>
            <a:r>
              <a:rPr lang="en-US" altLang="zh-CN" dirty="0"/>
              <a:t>A</a:t>
            </a:r>
            <a:r>
              <a:rPr lang="zh-CN" altLang="en-US" dirty="0"/>
              <a:t>的、句型</a:t>
            </a:r>
            <a:r>
              <a:rPr lang="en-US" altLang="zh-CN" dirty="0"/>
              <a:t>αβ</a:t>
            </a:r>
            <a:r>
              <a:rPr lang="en-US" altLang="zh-CN" dirty="0">
                <a:sym typeface="Symbol" panose="05050102010706020507" pitchFamily="18" charset="2"/>
              </a:rPr>
              <a:t>δ</a:t>
            </a:r>
            <a:r>
              <a:rPr lang="zh-CN" altLang="en-US" dirty="0">
                <a:sym typeface="Symbol" panose="05050102010706020507" pitchFamily="18" charset="2"/>
              </a:rPr>
              <a:t>的</a:t>
            </a:r>
            <a:r>
              <a:rPr lang="zh-CN" altLang="en-US" b="1" dirty="0">
                <a:solidFill>
                  <a:srgbClr val="FF0000"/>
                </a:solidFill>
                <a:sym typeface="Symbol" panose="05050102010706020507" pitchFamily="18" charset="2"/>
              </a:rPr>
              <a:t>短语</a:t>
            </a:r>
            <a:r>
              <a:rPr lang="zh-CN" altLang="en-US" dirty="0"/>
              <a:t>（子树的叶子）</a:t>
            </a:r>
            <a:r>
              <a:rPr lang="zh-CN" altLang="en-US" b="1" dirty="0">
                <a:sym typeface="Symbol" panose="05050102010706020507" pitchFamily="18" charset="2"/>
              </a:rPr>
              <a:t>。</a:t>
            </a:r>
            <a:endParaRPr lang="zh-CN" altLang="en-US" b="1" dirty="0">
              <a:sym typeface="Symbol" panose="05050102010706020507" pitchFamily="18" charset="2"/>
            </a:endParaRPr>
          </a:p>
        </p:txBody>
      </p:sp>
      <p:sp>
        <p:nvSpPr>
          <p:cNvPr id="197656" name="Oval 24"/>
          <p:cNvSpPr/>
          <p:nvPr/>
        </p:nvSpPr>
        <p:spPr>
          <a:xfrm>
            <a:off x="2654300" y="5940425"/>
            <a:ext cx="360363"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β</a:t>
            </a:r>
            <a:endParaRPr lang="en-US" altLang="zh-CN" dirty="0">
              <a:latin typeface="华文新魏" panose="02010800040101010101" pitchFamily="2" charset="-122"/>
            </a:endParaRPr>
          </a:p>
        </p:txBody>
      </p:sp>
      <p:grpSp>
        <p:nvGrpSpPr>
          <p:cNvPr id="3" name="Group 28"/>
          <p:cNvGrpSpPr/>
          <p:nvPr/>
        </p:nvGrpSpPr>
        <p:grpSpPr>
          <a:xfrm>
            <a:off x="1573213" y="3851275"/>
            <a:ext cx="2520950" cy="1584325"/>
            <a:chOff x="1610" y="2659"/>
            <a:chExt cx="1316" cy="771"/>
          </a:xfrm>
        </p:grpSpPr>
        <p:sp>
          <p:nvSpPr>
            <p:cNvPr id="58374" name="Oval 13"/>
            <p:cNvSpPr/>
            <p:nvPr/>
          </p:nvSpPr>
          <p:spPr>
            <a:xfrm>
              <a:off x="2154" y="2659"/>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58375" name="Line 14"/>
            <p:cNvSpPr/>
            <p:nvPr/>
          </p:nvSpPr>
          <p:spPr>
            <a:xfrm flipH="1">
              <a:off x="1746" y="2840"/>
              <a:ext cx="408" cy="363"/>
            </a:xfrm>
            <a:prstGeom prst="line">
              <a:avLst/>
            </a:prstGeom>
            <a:ln w="38100" cap="flat" cmpd="sng">
              <a:solidFill>
                <a:srgbClr val="3366FF"/>
              </a:solidFill>
              <a:prstDash val="sysDot"/>
              <a:round/>
              <a:headEnd type="none" w="med" len="med"/>
              <a:tailEnd type="none" w="med" len="med"/>
            </a:ln>
          </p:spPr>
        </p:sp>
        <p:sp>
          <p:nvSpPr>
            <p:cNvPr id="58376" name="Oval 21"/>
            <p:cNvSpPr/>
            <p:nvPr/>
          </p:nvSpPr>
          <p:spPr>
            <a:xfrm>
              <a:off x="1610" y="3203"/>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α</a:t>
              </a:r>
              <a:endParaRPr lang="en-US" altLang="zh-CN" dirty="0">
                <a:latin typeface="华文新魏" panose="02010800040101010101" pitchFamily="2" charset="-122"/>
              </a:endParaRPr>
            </a:p>
          </p:txBody>
        </p:sp>
        <p:sp>
          <p:nvSpPr>
            <p:cNvPr id="58377" name="Oval 22"/>
            <p:cNvSpPr/>
            <p:nvPr/>
          </p:nvSpPr>
          <p:spPr>
            <a:xfrm>
              <a:off x="2154" y="3203"/>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a:t>
              </a:r>
              <a:endParaRPr lang="en-US" altLang="zh-CN" dirty="0">
                <a:latin typeface="华文新魏" panose="02010800040101010101" pitchFamily="2" charset="-122"/>
              </a:endParaRPr>
            </a:p>
          </p:txBody>
        </p:sp>
        <p:sp>
          <p:nvSpPr>
            <p:cNvPr id="58378" name="Oval 23"/>
            <p:cNvSpPr/>
            <p:nvPr/>
          </p:nvSpPr>
          <p:spPr>
            <a:xfrm>
              <a:off x="2699" y="3203"/>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δ</a:t>
              </a:r>
              <a:endParaRPr lang="en-US" altLang="zh-CN" dirty="0">
                <a:latin typeface="华文新魏" panose="02010800040101010101" pitchFamily="2" charset="-122"/>
              </a:endParaRPr>
            </a:p>
          </p:txBody>
        </p:sp>
        <p:sp>
          <p:nvSpPr>
            <p:cNvPr id="58379" name="Line 25"/>
            <p:cNvSpPr/>
            <p:nvPr/>
          </p:nvSpPr>
          <p:spPr>
            <a:xfrm>
              <a:off x="2381" y="2840"/>
              <a:ext cx="408" cy="408"/>
            </a:xfrm>
            <a:prstGeom prst="line">
              <a:avLst/>
            </a:prstGeom>
            <a:ln w="38100" cap="flat" cmpd="sng">
              <a:solidFill>
                <a:srgbClr val="3366FF"/>
              </a:solidFill>
              <a:prstDash val="sysDot"/>
              <a:round/>
              <a:headEnd type="none" w="med" len="med"/>
              <a:tailEnd type="none" w="med" len="med"/>
            </a:ln>
          </p:spPr>
        </p:sp>
        <p:sp>
          <p:nvSpPr>
            <p:cNvPr id="58380" name="Line 26"/>
            <p:cNvSpPr/>
            <p:nvPr/>
          </p:nvSpPr>
          <p:spPr>
            <a:xfrm>
              <a:off x="2245" y="2886"/>
              <a:ext cx="0" cy="317"/>
            </a:xfrm>
            <a:prstGeom prst="line">
              <a:avLst/>
            </a:prstGeom>
            <a:ln w="38100" cap="flat" cmpd="sng">
              <a:solidFill>
                <a:srgbClr val="3366FF"/>
              </a:solidFill>
              <a:prstDash val="sysDot"/>
              <a:round/>
              <a:headEnd type="none" w="med" len="med"/>
              <a:tailEnd type="none" w="med" len="med"/>
            </a:ln>
          </p:spPr>
        </p:sp>
      </p:grpSp>
      <p:sp>
        <p:nvSpPr>
          <p:cNvPr id="197659" name="Line 27"/>
          <p:cNvSpPr/>
          <p:nvPr/>
        </p:nvSpPr>
        <p:spPr>
          <a:xfrm>
            <a:off x="2798763" y="5435600"/>
            <a:ext cx="0" cy="503238"/>
          </a:xfrm>
          <a:prstGeom prst="line">
            <a:avLst/>
          </a:prstGeom>
          <a:ln w="38100" cap="flat" cmpd="sng">
            <a:solidFill>
              <a:srgbClr val="3366FF"/>
            </a:solidFill>
            <a:prstDash val="sysDot"/>
            <a:round/>
            <a:headEnd type="none" w="med" len="med"/>
            <a:tailEnd type="none" w="med" len="med"/>
          </a:ln>
        </p:spPr>
      </p:sp>
      <p:sp>
        <p:nvSpPr>
          <p:cNvPr id="197681" name="Rectangle 49"/>
          <p:cNvSpPr/>
          <p:nvPr/>
        </p:nvSpPr>
        <p:spPr>
          <a:xfrm>
            <a:off x="4742180" y="4213225"/>
            <a:ext cx="6064885" cy="1124585"/>
          </a:xfrm>
          <a:prstGeom prst="rect">
            <a:avLst/>
          </a:prstGeom>
          <a:noFill/>
          <a:ln w="38100">
            <a:noFill/>
          </a:ln>
        </p:spPr>
        <p:txBody>
          <a:bodyPr wrap="square" anchor="t">
            <a:spAutoFit/>
          </a:bodyPr>
          <a:p>
            <a:pPr>
              <a:lnSpc>
                <a:spcPct val="140000"/>
              </a:lnSpc>
            </a:pPr>
            <a:r>
              <a:rPr lang="zh-CN" altLang="en-US" dirty="0">
                <a:solidFill>
                  <a:srgbClr val="CC00CC"/>
                </a:solidFill>
                <a:latin typeface="黑体" panose="02010609060101010101" charset="-122"/>
                <a:ea typeface="黑体" panose="02010609060101010101" charset="-122"/>
              </a:rPr>
              <a:t>一棵子树的所有叶子自左至右排列起来形成一个相对于子树根的短语。</a:t>
            </a:r>
            <a:endParaRPr lang="zh-CN" altLang="en-US" dirty="0">
              <a:solidFill>
                <a:srgbClr val="CC00CC"/>
              </a:solidFill>
              <a:latin typeface="黑体" panose="02010609060101010101" charset="-122"/>
              <a:ea typeface="黑体" panose="02010609060101010101" charset="-122"/>
            </a:endParaRPr>
          </a:p>
        </p:txBody>
      </p:sp>
      <p:pic>
        <p:nvPicPr>
          <p:cNvPr id="32773" name="Picture 26" descr="11"/>
          <p:cNvPicPr>
            <a:picLocks noChangeAspect="1"/>
          </p:cNvPicPr>
          <p:nvPr/>
        </p:nvPicPr>
        <p:blipFill>
          <a:blip r:embed="rId1"/>
          <a:stretch>
            <a:fillRect/>
          </a:stretch>
        </p:blipFill>
        <p:spPr>
          <a:xfrm>
            <a:off x="4976178" y="2457133"/>
            <a:ext cx="428625" cy="647700"/>
          </a:xfrm>
          <a:prstGeom prst="rect">
            <a:avLst/>
          </a:prstGeom>
          <a:noFill/>
          <a:ln w="9525">
            <a:noFill/>
          </a:ln>
        </p:spPr>
      </p:pic>
      <p:pic>
        <p:nvPicPr>
          <p:cNvPr id="32774" name="Picture 27" descr="22"/>
          <p:cNvPicPr>
            <a:picLocks noChangeAspect="1"/>
          </p:cNvPicPr>
          <p:nvPr/>
        </p:nvPicPr>
        <p:blipFill>
          <a:blip r:embed="rId2"/>
          <a:stretch>
            <a:fillRect/>
          </a:stretch>
        </p:blipFill>
        <p:spPr>
          <a:xfrm>
            <a:off x="3153093" y="2458720"/>
            <a:ext cx="428625" cy="6461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7635">
                                            <p:txEl>
                                              <p:charRg st="0" end="16"/>
                                            </p:txEl>
                                          </p:spTgt>
                                        </p:tgtEl>
                                        <p:attrNameLst>
                                          <p:attrName>style.visibility</p:attrName>
                                        </p:attrNameLst>
                                      </p:cBhvr>
                                      <p:to>
                                        <p:strVal val="visible"/>
                                      </p:to>
                                    </p:set>
                                    <p:animEffect transition="in" filter="blinds(horizontal)">
                                      <p:cBhvr>
                                        <p:cTn id="7" dur="500"/>
                                        <p:tgtEl>
                                          <p:spTgt spid="197635">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7635">
                                            <p:txEl>
                                              <p:charRg st="16" end="60"/>
                                            </p:txEl>
                                          </p:spTgt>
                                        </p:tgtEl>
                                        <p:attrNameLst>
                                          <p:attrName>style.visibility</p:attrName>
                                        </p:attrNameLst>
                                      </p:cBhvr>
                                      <p:to>
                                        <p:strVal val="visible"/>
                                      </p:to>
                                    </p:set>
                                    <p:animEffect transition="in" filter="blinds(horizontal)">
                                      <p:cBhvr>
                                        <p:cTn id="10" dur="500"/>
                                        <p:tgtEl>
                                          <p:spTgt spid="197635">
                                            <p:txEl>
                                              <p:charRg st="16" end="6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7635">
                                            <p:txEl>
                                              <p:charRg st="60" end="100"/>
                                            </p:txEl>
                                          </p:spTgt>
                                        </p:tgtEl>
                                        <p:attrNameLst>
                                          <p:attrName>style.visibility</p:attrName>
                                        </p:attrNameLst>
                                      </p:cBhvr>
                                      <p:to>
                                        <p:strVal val="visible"/>
                                      </p:to>
                                    </p:set>
                                    <p:animEffect transition="in" filter="blinds(horizontal)">
                                      <p:cBhvr>
                                        <p:cTn id="13" dur="500"/>
                                        <p:tgtEl>
                                          <p:spTgt spid="197635">
                                            <p:txEl>
                                              <p:charRg st="60" end="100"/>
                                            </p:txEl>
                                          </p:spTgt>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97635">
                                            <p:txEl>
                                              <p:charRg st="100" end="133"/>
                                            </p:txEl>
                                          </p:spTgt>
                                        </p:tgtEl>
                                        <p:attrNameLst>
                                          <p:attrName>style.visibility</p:attrName>
                                        </p:attrNameLst>
                                      </p:cBhvr>
                                      <p:to>
                                        <p:strVal val="visible"/>
                                      </p:to>
                                    </p:set>
                                    <p:animEffect transition="in" filter="blinds(horizontal)">
                                      <p:cBhvr>
                                        <p:cTn id="17" dur="500"/>
                                        <p:tgtEl>
                                          <p:spTgt spid="197635">
                                            <p:txEl>
                                              <p:charRg st="100" end="1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97659"/>
                                        </p:tgtEl>
                                        <p:attrNameLst>
                                          <p:attrName>style.visibility</p:attrName>
                                        </p:attrNameLst>
                                      </p:cBhvr>
                                      <p:to>
                                        <p:strVal val="visible"/>
                                      </p:to>
                                    </p:set>
                                    <p:animEffect transition="in" filter="wipe(up)">
                                      <p:cBhvr>
                                        <p:cTn id="26" dur="500"/>
                                        <p:tgtEl>
                                          <p:spTgt spid="197659"/>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197656"/>
                                        </p:tgtEl>
                                        <p:attrNameLst>
                                          <p:attrName>style.visibility</p:attrName>
                                        </p:attrNameLst>
                                      </p:cBhvr>
                                      <p:to>
                                        <p:strVal val="visible"/>
                                      </p:to>
                                    </p:set>
                                    <p:animEffect transition="in" filter="wipe(up)">
                                      <p:cBhvr>
                                        <p:cTn id="30" dur="500"/>
                                        <p:tgtEl>
                                          <p:spTgt spid="19765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97681"/>
                                        </p:tgtEl>
                                        <p:attrNameLst>
                                          <p:attrName>style.visibility</p:attrName>
                                        </p:attrNameLst>
                                      </p:cBhvr>
                                      <p:to>
                                        <p:strVal val="visible"/>
                                      </p:to>
                                    </p:set>
                                    <p:animEffect transition="in" filter="wipe(down)">
                                      <p:cBhvr>
                                        <p:cTn id="35" dur="500"/>
                                        <p:tgtEl>
                                          <p:spTgt spid="197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P spid="197656" grpId="0" bldLvl="0" animBg="1"/>
      <p:bldP spid="19768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32451" name="Rectangle 3"/>
          <p:cNvSpPr>
            <a:spLocks noGrp="1"/>
          </p:cNvSpPr>
          <p:nvPr>
            <p:ph idx="1"/>
          </p:nvPr>
        </p:nvSpPr>
        <p:spPr>
          <a:xfrm>
            <a:off x="415925" y="1076325"/>
            <a:ext cx="6337300" cy="1128713"/>
          </a:xfrm>
        </p:spPr>
        <p:txBody>
          <a:bodyPr vert="horz" wrap="square" lIns="91440" tIns="45720" rIns="91440" bIns="45720" anchor="t"/>
          <a:p>
            <a:pPr eaLnBrk="1" hangingPunct="1"/>
            <a:r>
              <a:rPr lang="zh-CN" altLang="en-US" sz="2800" dirty="0">
                <a:solidFill>
                  <a:schemeClr val="tx2"/>
                </a:solidFill>
              </a:rPr>
              <a:t>句型分析</a:t>
            </a:r>
            <a:r>
              <a:rPr lang="zh-CN" altLang="en-US" sz="2800" dirty="0"/>
              <a:t>：短语、直接短语和句柄</a:t>
            </a:r>
            <a:endParaRPr lang="zh-CN" altLang="en-US" sz="2800" dirty="0"/>
          </a:p>
          <a:p>
            <a:pPr lvl="1" eaLnBrk="1" hangingPunct="1"/>
            <a:r>
              <a:rPr lang="zh-CN" altLang="en-US" dirty="0"/>
              <a:t>例：句型  </a:t>
            </a:r>
            <a:r>
              <a:rPr lang="en-US" altLang="zh-CN" dirty="0"/>
              <a:t>F </a:t>
            </a:r>
            <a:r>
              <a:rPr lang="en-US" altLang="zh-CN" dirty="0">
                <a:latin typeface="Times New Roman" panose="02020603050405020304" charset="0"/>
              </a:rPr>
              <a:t>* </a:t>
            </a:r>
            <a:r>
              <a:rPr lang="en-US" altLang="zh-CN" dirty="0"/>
              <a:t>a  </a:t>
            </a:r>
            <a:r>
              <a:rPr lang="zh-CN" altLang="en-US" dirty="0"/>
              <a:t>的短语</a:t>
            </a:r>
            <a:endParaRPr lang="zh-CN" altLang="en-US" dirty="0"/>
          </a:p>
        </p:txBody>
      </p:sp>
      <p:sp>
        <p:nvSpPr>
          <p:cNvPr id="232452" name="Rectangle 4"/>
          <p:cNvSpPr/>
          <p:nvPr/>
        </p:nvSpPr>
        <p:spPr>
          <a:xfrm>
            <a:off x="9480233" y="946150"/>
            <a:ext cx="2305050" cy="2808288"/>
          </a:xfrm>
          <a:prstGeom prst="rect">
            <a:avLst/>
          </a:prstGeom>
          <a:noFill/>
          <a:ln w="9525" cap="flat" cmpd="sng">
            <a:solidFill>
              <a:schemeClr val="tx1"/>
            </a:solidFill>
            <a:prstDash val="solid"/>
            <a:miter/>
            <a:headEnd type="none" w="med" len="med"/>
            <a:tailEnd type="none" w="med" len="med"/>
          </a:ln>
        </p:spPr>
        <p:txBody>
          <a:bodyPr anchor="t"/>
          <a:p>
            <a:pPr marL="0" indent="0">
              <a:spcBef>
                <a:spcPct val="20000"/>
              </a:spcBef>
              <a:buNone/>
            </a:pPr>
            <a:r>
              <a:rPr lang="en-US" altLang="zh-CN" dirty="0">
                <a:latin typeface="华文新魏" panose="02010800040101010101" pitchFamily="2" charset="-122"/>
              </a:rPr>
              <a:t>     E → E + T</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E → T</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T → T </a:t>
            </a:r>
            <a:r>
              <a:rPr lang="en-US" altLang="zh-CN" dirty="0">
                <a:latin typeface="Times New Roman" panose="02020603050405020304" charset="0"/>
              </a:rPr>
              <a:t>*</a:t>
            </a:r>
            <a:r>
              <a:rPr lang="en-US" altLang="zh-CN" dirty="0">
                <a:latin typeface="华文新魏" panose="02010800040101010101" pitchFamily="2" charset="-122"/>
              </a:rPr>
              <a:t> F</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T → F</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F → (E)</a:t>
            </a:r>
            <a:endParaRPr lang="zh-CN" altLang="en-US" dirty="0">
              <a:latin typeface="华文新魏" panose="02010800040101010101" pitchFamily="2" charset="-122"/>
            </a:endParaRPr>
          </a:p>
          <a:p>
            <a:pPr marL="342900" indent="-342900">
              <a:spcBef>
                <a:spcPct val="20000"/>
              </a:spcBef>
            </a:pPr>
            <a:r>
              <a:rPr lang="zh-CN" altLang="en-US" dirty="0">
                <a:latin typeface="华文新魏" panose="02010800040101010101" pitchFamily="2" charset="-122"/>
              </a:rPr>
              <a:t>     </a:t>
            </a:r>
            <a:r>
              <a:rPr lang="en-US" altLang="zh-CN" dirty="0">
                <a:latin typeface="华文新魏" panose="02010800040101010101" pitchFamily="2" charset="-122"/>
              </a:rPr>
              <a:t>F → a</a:t>
            </a:r>
            <a:endParaRPr lang="en-US" altLang="zh-CN" dirty="0">
              <a:latin typeface="华文新魏" panose="02010800040101010101" pitchFamily="2" charset="-122"/>
            </a:endParaRPr>
          </a:p>
        </p:txBody>
      </p:sp>
      <p:sp>
        <p:nvSpPr>
          <p:cNvPr id="232453" name="Oval 5"/>
          <p:cNvSpPr/>
          <p:nvPr/>
        </p:nvSpPr>
        <p:spPr>
          <a:xfrm>
            <a:off x="6981825" y="2386013"/>
            <a:ext cx="360363" cy="360362"/>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32454" name="Oval 6"/>
          <p:cNvSpPr/>
          <p:nvPr/>
        </p:nvSpPr>
        <p:spPr>
          <a:xfrm>
            <a:off x="6189663" y="4402138"/>
            <a:ext cx="360362" cy="360362"/>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T</a:t>
            </a:r>
            <a:endParaRPr lang="en-US" altLang="zh-CN" dirty="0">
              <a:latin typeface="华文新魏" panose="02010800040101010101" pitchFamily="2" charset="-122"/>
            </a:endParaRPr>
          </a:p>
        </p:txBody>
      </p:sp>
      <p:sp>
        <p:nvSpPr>
          <p:cNvPr id="232455" name="Oval 7"/>
          <p:cNvSpPr/>
          <p:nvPr/>
        </p:nvSpPr>
        <p:spPr>
          <a:xfrm>
            <a:off x="6981825" y="3394075"/>
            <a:ext cx="360363"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T</a:t>
            </a:r>
            <a:endParaRPr lang="en-US" altLang="zh-CN" dirty="0">
              <a:latin typeface="华文新魏" panose="02010800040101010101" pitchFamily="2" charset="-122"/>
            </a:endParaRPr>
          </a:p>
        </p:txBody>
      </p:sp>
      <p:sp>
        <p:nvSpPr>
          <p:cNvPr id="232456" name="Line 8"/>
          <p:cNvSpPr/>
          <p:nvPr/>
        </p:nvSpPr>
        <p:spPr>
          <a:xfrm>
            <a:off x="7126288" y="2746375"/>
            <a:ext cx="0" cy="647700"/>
          </a:xfrm>
          <a:prstGeom prst="line">
            <a:avLst/>
          </a:prstGeom>
          <a:ln w="38100" cap="flat" cmpd="sng">
            <a:solidFill>
              <a:srgbClr val="3366FF"/>
            </a:solidFill>
            <a:prstDash val="solid"/>
            <a:round/>
            <a:headEnd type="none" w="med" len="med"/>
            <a:tailEnd type="none" w="med" len="med"/>
          </a:ln>
        </p:spPr>
      </p:sp>
      <p:sp>
        <p:nvSpPr>
          <p:cNvPr id="232457" name="Oval 9"/>
          <p:cNvSpPr/>
          <p:nvPr/>
        </p:nvSpPr>
        <p:spPr>
          <a:xfrm>
            <a:off x="6981825" y="4402138"/>
            <a:ext cx="360363" cy="360362"/>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232458" name="Oval 10"/>
          <p:cNvSpPr/>
          <p:nvPr/>
        </p:nvSpPr>
        <p:spPr>
          <a:xfrm>
            <a:off x="7702550" y="4402138"/>
            <a:ext cx="360363" cy="360362"/>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F</a:t>
            </a:r>
            <a:endParaRPr lang="en-US" altLang="zh-CN" dirty="0">
              <a:latin typeface="华文新魏" panose="02010800040101010101" pitchFamily="2" charset="-122"/>
            </a:endParaRPr>
          </a:p>
        </p:txBody>
      </p:sp>
      <p:sp>
        <p:nvSpPr>
          <p:cNvPr id="232459" name="Oval 11"/>
          <p:cNvSpPr/>
          <p:nvPr/>
        </p:nvSpPr>
        <p:spPr>
          <a:xfrm>
            <a:off x="6189663" y="5338763"/>
            <a:ext cx="360362" cy="360362"/>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F</a:t>
            </a:r>
            <a:endParaRPr lang="en-US" altLang="zh-CN" dirty="0">
              <a:latin typeface="华文新魏" panose="02010800040101010101" pitchFamily="2" charset="-122"/>
            </a:endParaRPr>
          </a:p>
        </p:txBody>
      </p:sp>
      <p:sp>
        <p:nvSpPr>
          <p:cNvPr id="232460" name="Oval 12"/>
          <p:cNvSpPr/>
          <p:nvPr/>
        </p:nvSpPr>
        <p:spPr>
          <a:xfrm>
            <a:off x="7702550" y="5338763"/>
            <a:ext cx="360363" cy="360362"/>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a:t>
            </a:r>
            <a:endParaRPr lang="en-US" altLang="zh-CN" dirty="0">
              <a:latin typeface="华文新魏" panose="02010800040101010101" pitchFamily="2" charset="-122"/>
            </a:endParaRPr>
          </a:p>
        </p:txBody>
      </p:sp>
      <p:sp>
        <p:nvSpPr>
          <p:cNvPr id="232461" name="Line 13"/>
          <p:cNvSpPr/>
          <p:nvPr/>
        </p:nvSpPr>
        <p:spPr>
          <a:xfrm>
            <a:off x="7126288" y="3754438"/>
            <a:ext cx="0" cy="647700"/>
          </a:xfrm>
          <a:prstGeom prst="line">
            <a:avLst/>
          </a:prstGeom>
          <a:ln w="38100" cap="flat" cmpd="sng">
            <a:solidFill>
              <a:srgbClr val="3366FF"/>
            </a:solidFill>
            <a:prstDash val="solid"/>
            <a:round/>
            <a:headEnd type="none" w="med" len="med"/>
            <a:tailEnd type="none" w="med" len="med"/>
          </a:ln>
        </p:spPr>
      </p:sp>
      <p:sp>
        <p:nvSpPr>
          <p:cNvPr id="232462" name="Line 14"/>
          <p:cNvSpPr/>
          <p:nvPr/>
        </p:nvSpPr>
        <p:spPr>
          <a:xfrm flipH="1">
            <a:off x="6407150" y="3681413"/>
            <a:ext cx="647700" cy="720725"/>
          </a:xfrm>
          <a:prstGeom prst="line">
            <a:avLst/>
          </a:prstGeom>
          <a:ln w="38100" cap="flat" cmpd="sng">
            <a:solidFill>
              <a:srgbClr val="3366FF"/>
            </a:solidFill>
            <a:prstDash val="solid"/>
            <a:round/>
            <a:headEnd type="none" w="med" len="med"/>
            <a:tailEnd type="none" w="med" len="med"/>
          </a:ln>
        </p:spPr>
      </p:sp>
      <p:sp>
        <p:nvSpPr>
          <p:cNvPr id="232463" name="Line 15"/>
          <p:cNvSpPr/>
          <p:nvPr/>
        </p:nvSpPr>
        <p:spPr>
          <a:xfrm>
            <a:off x="7270750" y="3681413"/>
            <a:ext cx="576263" cy="720725"/>
          </a:xfrm>
          <a:prstGeom prst="line">
            <a:avLst/>
          </a:prstGeom>
          <a:ln w="38100" cap="flat" cmpd="sng">
            <a:solidFill>
              <a:srgbClr val="3366FF"/>
            </a:solidFill>
            <a:prstDash val="solid"/>
            <a:round/>
            <a:headEnd type="none" w="med" len="med"/>
            <a:tailEnd type="none" w="med" len="med"/>
          </a:ln>
        </p:spPr>
      </p:sp>
      <p:sp>
        <p:nvSpPr>
          <p:cNvPr id="232464" name="Line 16"/>
          <p:cNvSpPr/>
          <p:nvPr/>
        </p:nvSpPr>
        <p:spPr>
          <a:xfrm>
            <a:off x="6334125" y="4760913"/>
            <a:ext cx="0" cy="576262"/>
          </a:xfrm>
          <a:prstGeom prst="line">
            <a:avLst/>
          </a:prstGeom>
          <a:ln w="38100" cap="flat" cmpd="sng">
            <a:solidFill>
              <a:srgbClr val="3366FF"/>
            </a:solidFill>
            <a:prstDash val="solid"/>
            <a:round/>
            <a:headEnd type="none" w="med" len="med"/>
            <a:tailEnd type="none" w="med" len="med"/>
          </a:ln>
        </p:spPr>
      </p:sp>
      <p:sp>
        <p:nvSpPr>
          <p:cNvPr id="232465" name="Line 17"/>
          <p:cNvSpPr/>
          <p:nvPr/>
        </p:nvSpPr>
        <p:spPr>
          <a:xfrm>
            <a:off x="7918450" y="4760913"/>
            <a:ext cx="0" cy="576262"/>
          </a:xfrm>
          <a:prstGeom prst="line">
            <a:avLst/>
          </a:prstGeom>
          <a:ln w="38100" cap="flat" cmpd="sng">
            <a:solidFill>
              <a:srgbClr val="3366FF"/>
            </a:solidFill>
            <a:prstDash val="solid"/>
            <a:round/>
            <a:headEnd type="none" w="med" len="med"/>
            <a:tailEnd type="none" w="med" len="med"/>
          </a:ln>
        </p:spPr>
      </p:sp>
      <p:sp>
        <p:nvSpPr>
          <p:cNvPr id="232466" name="Text Box 18"/>
          <p:cNvSpPr txBox="1"/>
          <p:nvPr/>
        </p:nvSpPr>
        <p:spPr>
          <a:xfrm>
            <a:off x="4676775" y="3249613"/>
            <a:ext cx="720725" cy="466725"/>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buClrTx/>
            </a:pPr>
            <a:r>
              <a:rPr lang="en-US" altLang="zh-CN" dirty="0">
                <a:latin typeface="Times New Roman" panose="02020603050405020304" charset="0"/>
                <a:ea typeface="宋体" panose="02010600030101010101" pitchFamily="2" charset="-122"/>
              </a:rPr>
              <a:t>F*a</a:t>
            </a:r>
            <a:endParaRPr lang="en-US" altLang="zh-CN" dirty="0">
              <a:latin typeface="Times New Roman" panose="02020603050405020304" charset="0"/>
              <a:ea typeface="宋体" panose="02010600030101010101" pitchFamily="2" charset="-122"/>
            </a:endParaRPr>
          </a:p>
        </p:txBody>
      </p:sp>
      <p:sp>
        <p:nvSpPr>
          <p:cNvPr id="232467" name="Text Box 19"/>
          <p:cNvSpPr txBox="1"/>
          <p:nvPr/>
        </p:nvSpPr>
        <p:spPr>
          <a:xfrm>
            <a:off x="4821238" y="4978400"/>
            <a:ext cx="431800" cy="466725"/>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buClrTx/>
            </a:pPr>
            <a:r>
              <a:rPr lang="en-US" altLang="zh-CN" dirty="0">
                <a:latin typeface="Times New Roman" panose="02020603050405020304" charset="0"/>
                <a:ea typeface="宋体" panose="02010600030101010101" pitchFamily="2" charset="-122"/>
              </a:rPr>
              <a:t>F</a:t>
            </a:r>
            <a:endParaRPr lang="en-US" altLang="zh-CN" dirty="0">
              <a:latin typeface="Times New Roman" panose="02020603050405020304" charset="0"/>
              <a:ea typeface="宋体" panose="02010600030101010101" pitchFamily="2" charset="-122"/>
            </a:endParaRPr>
          </a:p>
        </p:txBody>
      </p:sp>
      <p:sp>
        <p:nvSpPr>
          <p:cNvPr id="232468" name="Text Box 20"/>
          <p:cNvSpPr txBox="1"/>
          <p:nvPr/>
        </p:nvSpPr>
        <p:spPr>
          <a:xfrm>
            <a:off x="9047163" y="5143500"/>
            <a:ext cx="358775" cy="466725"/>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buClrTx/>
            </a:pPr>
            <a:r>
              <a:rPr lang="en-US" altLang="zh-CN" dirty="0">
                <a:latin typeface="Times New Roman" panose="02020603050405020304" charset="0"/>
                <a:ea typeface="宋体" panose="02010600030101010101" pitchFamily="2" charset="-122"/>
              </a:rPr>
              <a:t>a</a:t>
            </a:r>
            <a:endParaRPr lang="en-US" altLang="zh-CN" dirty="0">
              <a:latin typeface="Times New Roman" panose="02020603050405020304" charset="0"/>
              <a:ea typeface="宋体" panose="02010600030101010101" pitchFamily="2" charset="-122"/>
            </a:endParaRPr>
          </a:p>
        </p:txBody>
      </p:sp>
      <p:sp>
        <p:nvSpPr>
          <p:cNvPr id="232469" name="Line 21"/>
          <p:cNvSpPr/>
          <p:nvPr/>
        </p:nvSpPr>
        <p:spPr>
          <a:xfrm>
            <a:off x="5397500" y="3465513"/>
            <a:ext cx="1511300" cy="0"/>
          </a:xfrm>
          <a:prstGeom prst="line">
            <a:avLst/>
          </a:prstGeom>
          <a:ln w="38100" cap="flat" cmpd="sng">
            <a:solidFill>
              <a:srgbClr val="FF0000"/>
            </a:solidFill>
            <a:prstDash val="dashDot"/>
            <a:round/>
            <a:headEnd type="none" w="med" len="med"/>
            <a:tailEnd type="triangle" w="med" len="med"/>
          </a:ln>
        </p:spPr>
      </p:sp>
      <p:sp>
        <p:nvSpPr>
          <p:cNvPr id="232470" name="Line 22"/>
          <p:cNvSpPr/>
          <p:nvPr/>
        </p:nvSpPr>
        <p:spPr>
          <a:xfrm flipV="1">
            <a:off x="5326063" y="4618038"/>
            <a:ext cx="792162" cy="503237"/>
          </a:xfrm>
          <a:prstGeom prst="line">
            <a:avLst/>
          </a:prstGeom>
          <a:ln w="38100" cap="flat" cmpd="sng">
            <a:solidFill>
              <a:srgbClr val="FF0000"/>
            </a:solidFill>
            <a:prstDash val="dashDot"/>
            <a:round/>
            <a:headEnd type="none" w="med" len="med"/>
            <a:tailEnd type="triangle" w="med" len="med"/>
          </a:ln>
        </p:spPr>
      </p:sp>
      <p:sp>
        <p:nvSpPr>
          <p:cNvPr id="232471" name="Line 23"/>
          <p:cNvSpPr/>
          <p:nvPr/>
        </p:nvSpPr>
        <p:spPr>
          <a:xfrm flipH="1" flipV="1">
            <a:off x="8061325" y="4618038"/>
            <a:ext cx="1058863" cy="525462"/>
          </a:xfrm>
          <a:prstGeom prst="line">
            <a:avLst/>
          </a:prstGeom>
          <a:ln w="38100" cap="flat" cmpd="sng">
            <a:solidFill>
              <a:srgbClr val="FF0000"/>
            </a:solidFill>
            <a:prstDash val="dashDot"/>
            <a:round/>
            <a:headEnd type="none" w="med" len="med"/>
            <a:tailEnd type="triangle" w="med" len="med"/>
          </a:ln>
        </p:spPr>
      </p:sp>
      <p:sp>
        <p:nvSpPr>
          <p:cNvPr id="232472" name="Freeform 24"/>
          <p:cNvSpPr/>
          <p:nvPr/>
        </p:nvSpPr>
        <p:spPr>
          <a:xfrm>
            <a:off x="6211888" y="4868863"/>
            <a:ext cx="1595437" cy="1122362"/>
          </a:xfrm>
          <a:custGeom>
            <a:avLst/>
            <a:gdLst/>
            <a:ahLst/>
            <a:cxnLst>
              <a:cxn ang="0">
                <a:pos x="0" y="1122362"/>
              </a:cxn>
              <a:cxn ang="0">
                <a:pos x="212725" y="909637"/>
              </a:cxn>
              <a:cxn ang="0">
                <a:pos x="266700" y="823912"/>
              </a:cxn>
              <a:cxn ang="0">
                <a:pos x="330200" y="696912"/>
              </a:cxn>
              <a:cxn ang="0">
                <a:pos x="373062" y="590550"/>
              </a:cxn>
              <a:cxn ang="0">
                <a:pos x="468312" y="334962"/>
              </a:cxn>
              <a:cxn ang="0">
                <a:pos x="511175" y="217487"/>
              </a:cxn>
              <a:cxn ang="0">
                <a:pos x="531812" y="153987"/>
              </a:cxn>
              <a:cxn ang="0">
                <a:pos x="563562" y="133350"/>
              </a:cxn>
              <a:cxn ang="0">
                <a:pos x="692150" y="26987"/>
              </a:cxn>
              <a:cxn ang="0">
                <a:pos x="755650" y="4762"/>
              </a:cxn>
              <a:cxn ang="0">
                <a:pos x="1000125" y="15875"/>
              </a:cxn>
              <a:cxn ang="0">
                <a:pos x="1020762" y="58737"/>
              </a:cxn>
              <a:cxn ang="0">
                <a:pos x="1074737" y="101600"/>
              </a:cxn>
              <a:cxn ang="0">
                <a:pos x="1181100" y="323850"/>
              </a:cxn>
              <a:cxn ang="0">
                <a:pos x="1265237" y="515937"/>
              </a:cxn>
              <a:cxn ang="0">
                <a:pos x="1446212" y="728662"/>
              </a:cxn>
              <a:cxn ang="0">
                <a:pos x="1563687" y="887412"/>
              </a:cxn>
              <a:cxn ang="0">
                <a:pos x="1573212" y="919162"/>
              </a:cxn>
              <a:cxn ang="0">
                <a:pos x="1595437" y="941387"/>
              </a:cxn>
            </a:cxnLst>
            <a:pathLst>
              <a:path w="1005" h="707">
                <a:moveTo>
                  <a:pt x="0" y="707"/>
                </a:moveTo>
                <a:cubicBezTo>
                  <a:pt x="36" y="671"/>
                  <a:pt x="91" y="601"/>
                  <a:pt x="134" y="573"/>
                </a:cubicBezTo>
                <a:cubicBezTo>
                  <a:pt x="148" y="553"/>
                  <a:pt x="151" y="536"/>
                  <a:pt x="168" y="519"/>
                </a:cubicBezTo>
                <a:cubicBezTo>
                  <a:pt x="179" y="490"/>
                  <a:pt x="190" y="465"/>
                  <a:pt x="208" y="439"/>
                </a:cubicBezTo>
                <a:cubicBezTo>
                  <a:pt x="214" y="412"/>
                  <a:pt x="227" y="397"/>
                  <a:pt x="235" y="372"/>
                </a:cubicBezTo>
                <a:cubicBezTo>
                  <a:pt x="252" y="320"/>
                  <a:pt x="263" y="256"/>
                  <a:pt x="295" y="211"/>
                </a:cubicBezTo>
                <a:cubicBezTo>
                  <a:pt x="302" y="185"/>
                  <a:pt x="314" y="163"/>
                  <a:pt x="322" y="137"/>
                </a:cubicBezTo>
                <a:cubicBezTo>
                  <a:pt x="323" y="134"/>
                  <a:pt x="333" y="100"/>
                  <a:pt x="335" y="97"/>
                </a:cubicBezTo>
                <a:cubicBezTo>
                  <a:pt x="340" y="91"/>
                  <a:pt x="348" y="88"/>
                  <a:pt x="355" y="84"/>
                </a:cubicBezTo>
                <a:cubicBezTo>
                  <a:pt x="369" y="44"/>
                  <a:pt x="399" y="32"/>
                  <a:pt x="436" y="17"/>
                </a:cubicBezTo>
                <a:cubicBezTo>
                  <a:pt x="449" y="12"/>
                  <a:pt x="476" y="3"/>
                  <a:pt x="476" y="3"/>
                </a:cubicBezTo>
                <a:cubicBezTo>
                  <a:pt x="527" y="5"/>
                  <a:pt x="580" y="0"/>
                  <a:pt x="630" y="10"/>
                </a:cubicBezTo>
                <a:cubicBezTo>
                  <a:pt x="640" y="12"/>
                  <a:pt x="637" y="29"/>
                  <a:pt x="643" y="37"/>
                </a:cubicBezTo>
                <a:cubicBezTo>
                  <a:pt x="649" y="46"/>
                  <a:pt x="670" y="59"/>
                  <a:pt x="677" y="64"/>
                </a:cubicBezTo>
                <a:cubicBezTo>
                  <a:pt x="684" y="120"/>
                  <a:pt x="694" y="171"/>
                  <a:pt x="744" y="204"/>
                </a:cubicBezTo>
                <a:cubicBezTo>
                  <a:pt x="757" y="246"/>
                  <a:pt x="766" y="294"/>
                  <a:pt x="797" y="325"/>
                </a:cubicBezTo>
                <a:cubicBezTo>
                  <a:pt x="815" y="375"/>
                  <a:pt x="876" y="421"/>
                  <a:pt x="911" y="459"/>
                </a:cubicBezTo>
                <a:cubicBezTo>
                  <a:pt x="923" y="493"/>
                  <a:pt x="958" y="534"/>
                  <a:pt x="985" y="559"/>
                </a:cubicBezTo>
                <a:cubicBezTo>
                  <a:pt x="987" y="566"/>
                  <a:pt x="987" y="573"/>
                  <a:pt x="991" y="579"/>
                </a:cubicBezTo>
                <a:cubicBezTo>
                  <a:pt x="994" y="585"/>
                  <a:pt x="1005" y="593"/>
                  <a:pt x="1005" y="593"/>
                </a:cubicBezTo>
              </a:path>
            </a:pathLst>
          </a:custGeom>
          <a:noFill/>
          <a:ln w="38100" cap="flat" cmpd="sng">
            <a:solidFill>
              <a:srgbClr val="FF0000"/>
            </a:solidFill>
            <a:prstDash val="sysDot"/>
            <a:round/>
            <a:headEnd type="none" w="med" len="med"/>
            <a:tailEnd type="triangle" w="med" len="med"/>
          </a:ln>
        </p:spPr>
        <p:txBody>
          <a:bodyPr/>
          <a:p>
            <a:endParaRPr lang="zh-CN" altLang="en-US"/>
          </a:p>
        </p:txBody>
      </p:sp>
      <p:sp>
        <p:nvSpPr>
          <p:cNvPr id="232473" name="Rectangle 25"/>
          <p:cNvSpPr/>
          <p:nvPr/>
        </p:nvSpPr>
        <p:spPr>
          <a:xfrm>
            <a:off x="488950" y="2133600"/>
            <a:ext cx="5266055" cy="977265"/>
          </a:xfrm>
          <a:prstGeom prst="rect">
            <a:avLst/>
          </a:prstGeom>
          <a:noFill/>
          <a:ln w="38100">
            <a:noFill/>
          </a:ln>
        </p:spPr>
        <p:txBody>
          <a:bodyPr wrap="square" anchor="t">
            <a:spAutoFit/>
          </a:bodyPr>
          <a:p>
            <a:pPr>
              <a:lnSpc>
                <a:spcPct val="120000"/>
              </a:lnSpc>
            </a:pPr>
            <a:r>
              <a:rPr lang="zh-CN" altLang="en-US" dirty="0">
                <a:solidFill>
                  <a:srgbClr val="CC00CC"/>
                </a:solidFill>
                <a:latin typeface="黑体" panose="02010609060101010101" charset="-122"/>
                <a:ea typeface="黑体" panose="02010609060101010101" charset="-122"/>
              </a:rPr>
              <a:t>一棵子树的所有叶子自左至右排列起来形成一个相对于子树根的短语。</a:t>
            </a:r>
            <a:endParaRPr lang="zh-CN" altLang="en-US" dirty="0">
              <a:solidFill>
                <a:srgbClr val="CC00CC"/>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2451">
                                            <p:txEl>
                                              <p:charRg st="0" end="16"/>
                                            </p:txEl>
                                          </p:spTgt>
                                        </p:tgtEl>
                                        <p:attrNameLst>
                                          <p:attrName>style.visibility</p:attrName>
                                        </p:attrNameLst>
                                      </p:cBhvr>
                                      <p:to>
                                        <p:strVal val="visible"/>
                                      </p:to>
                                    </p:set>
                                    <p:animEffect transition="in" filter="blinds(horizontal)">
                                      <p:cBhvr>
                                        <p:cTn id="7" dur="500"/>
                                        <p:tgtEl>
                                          <p:spTgt spid="232451">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2451">
                                            <p:txEl>
                                              <p:charRg st="16" end="33"/>
                                            </p:txEl>
                                          </p:spTgt>
                                        </p:tgtEl>
                                        <p:attrNameLst>
                                          <p:attrName>style.visibility</p:attrName>
                                        </p:attrNameLst>
                                      </p:cBhvr>
                                      <p:to>
                                        <p:strVal val="visible"/>
                                      </p:to>
                                    </p:set>
                                    <p:animEffect transition="in" filter="blinds(horizontal)">
                                      <p:cBhvr>
                                        <p:cTn id="10" dur="500"/>
                                        <p:tgtEl>
                                          <p:spTgt spid="232451">
                                            <p:txEl>
                                              <p:charRg st="16" end="3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2452"/>
                                        </p:tgtEl>
                                        <p:attrNameLst>
                                          <p:attrName>style.visibility</p:attrName>
                                        </p:attrNameLst>
                                      </p:cBhvr>
                                      <p:to>
                                        <p:strVal val="visible"/>
                                      </p:to>
                                    </p:set>
                                    <p:animEffect transition="in" filter="blinds(horizontal)">
                                      <p:cBhvr>
                                        <p:cTn id="13" dur="500"/>
                                        <p:tgtEl>
                                          <p:spTgt spid="23245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2453"/>
                                        </p:tgtEl>
                                        <p:attrNameLst>
                                          <p:attrName>style.visibility</p:attrName>
                                        </p:attrNameLst>
                                      </p:cBhvr>
                                      <p:to>
                                        <p:strVal val="visible"/>
                                      </p:to>
                                    </p:set>
                                    <p:animEffect transition="in" filter="wipe(up)">
                                      <p:cBhvr>
                                        <p:cTn id="18" dur="500"/>
                                        <p:tgtEl>
                                          <p:spTgt spid="232453"/>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32454"/>
                                        </p:tgtEl>
                                        <p:attrNameLst>
                                          <p:attrName>style.visibility</p:attrName>
                                        </p:attrNameLst>
                                      </p:cBhvr>
                                      <p:to>
                                        <p:strVal val="visible"/>
                                      </p:to>
                                    </p:set>
                                    <p:animEffect transition="in" filter="wipe(up)">
                                      <p:cBhvr>
                                        <p:cTn id="21" dur="500"/>
                                        <p:tgtEl>
                                          <p:spTgt spid="23245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32455"/>
                                        </p:tgtEl>
                                        <p:attrNameLst>
                                          <p:attrName>style.visibility</p:attrName>
                                        </p:attrNameLst>
                                      </p:cBhvr>
                                      <p:to>
                                        <p:strVal val="visible"/>
                                      </p:to>
                                    </p:set>
                                    <p:animEffect transition="in" filter="wipe(up)">
                                      <p:cBhvr>
                                        <p:cTn id="24" dur="500"/>
                                        <p:tgtEl>
                                          <p:spTgt spid="232455"/>
                                        </p:tgtEl>
                                      </p:cBhvr>
                                    </p:animEffect>
                                  </p:childTnLst>
                                </p:cTn>
                              </p:par>
                              <p:par>
                                <p:cTn id="25" presetID="22" presetClass="entr" presetSubtype="1" fill="hold" nodeType="withEffect">
                                  <p:stCondLst>
                                    <p:cond delay="0"/>
                                  </p:stCondLst>
                                  <p:childTnLst>
                                    <p:set>
                                      <p:cBhvr>
                                        <p:cTn id="26" dur="1" fill="hold">
                                          <p:stCondLst>
                                            <p:cond delay="0"/>
                                          </p:stCondLst>
                                        </p:cTn>
                                        <p:tgtEl>
                                          <p:spTgt spid="232456"/>
                                        </p:tgtEl>
                                        <p:attrNameLst>
                                          <p:attrName>style.visibility</p:attrName>
                                        </p:attrNameLst>
                                      </p:cBhvr>
                                      <p:to>
                                        <p:strVal val="visible"/>
                                      </p:to>
                                    </p:set>
                                    <p:animEffect transition="in" filter="wipe(up)">
                                      <p:cBhvr>
                                        <p:cTn id="27" dur="500"/>
                                        <p:tgtEl>
                                          <p:spTgt spid="23245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32457"/>
                                        </p:tgtEl>
                                        <p:attrNameLst>
                                          <p:attrName>style.visibility</p:attrName>
                                        </p:attrNameLst>
                                      </p:cBhvr>
                                      <p:to>
                                        <p:strVal val="visible"/>
                                      </p:to>
                                    </p:set>
                                    <p:animEffect transition="in" filter="wipe(up)">
                                      <p:cBhvr>
                                        <p:cTn id="30" dur="500"/>
                                        <p:tgtEl>
                                          <p:spTgt spid="232457"/>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32458"/>
                                        </p:tgtEl>
                                        <p:attrNameLst>
                                          <p:attrName>style.visibility</p:attrName>
                                        </p:attrNameLst>
                                      </p:cBhvr>
                                      <p:to>
                                        <p:strVal val="visible"/>
                                      </p:to>
                                    </p:set>
                                    <p:animEffect transition="in" filter="wipe(up)">
                                      <p:cBhvr>
                                        <p:cTn id="33" dur="500"/>
                                        <p:tgtEl>
                                          <p:spTgt spid="232458"/>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32459"/>
                                        </p:tgtEl>
                                        <p:attrNameLst>
                                          <p:attrName>style.visibility</p:attrName>
                                        </p:attrNameLst>
                                      </p:cBhvr>
                                      <p:to>
                                        <p:strVal val="visible"/>
                                      </p:to>
                                    </p:set>
                                    <p:animEffect transition="in" filter="wipe(up)">
                                      <p:cBhvr>
                                        <p:cTn id="36" dur="500"/>
                                        <p:tgtEl>
                                          <p:spTgt spid="23245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32460"/>
                                        </p:tgtEl>
                                        <p:attrNameLst>
                                          <p:attrName>style.visibility</p:attrName>
                                        </p:attrNameLst>
                                      </p:cBhvr>
                                      <p:to>
                                        <p:strVal val="visible"/>
                                      </p:to>
                                    </p:set>
                                    <p:animEffect transition="in" filter="wipe(up)">
                                      <p:cBhvr>
                                        <p:cTn id="39" dur="500"/>
                                        <p:tgtEl>
                                          <p:spTgt spid="232460"/>
                                        </p:tgtEl>
                                      </p:cBhvr>
                                    </p:animEffect>
                                  </p:childTnLst>
                                </p:cTn>
                              </p:par>
                              <p:par>
                                <p:cTn id="40" presetID="22" presetClass="entr" presetSubtype="1" fill="hold" nodeType="withEffect">
                                  <p:stCondLst>
                                    <p:cond delay="0"/>
                                  </p:stCondLst>
                                  <p:childTnLst>
                                    <p:set>
                                      <p:cBhvr>
                                        <p:cTn id="41" dur="1" fill="hold">
                                          <p:stCondLst>
                                            <p:cond delay="0"/>
                                          </p:stCondLst>
                                        </p:cTn>
                                        <p:tgtEl>
                                          <p:spTgt spid="232461"/>
                                        </p:tgtEl>
                                        <p:attrNameLst>
                                          <p:attrName>style.visibility</p:attrName>
                                        </p:attrNameLst>
                                      </p:cBhvr>
                                      <p:to>
                                        <p:strVal val="visible"/>
                                      </p:to>
                                    </p:set>
                                    <p:animEffect transition="in" filter="wipe(up)">
                                      <p:cBhvr>
                                        <p:cTn id="42" dur="500"/>
                                        <p:tgtEl>
                                          <p:spTgt spid="232461"/>
                                        </p:tgtEl>
                                      </p:cBhvr>
                                    </p:animEffect>
                                  </p:childTnLst>
                                </p:cTn>
                              </p:par>
                              <p:par>
                                <p:cTn id="43" presetID="22" presetClass="entr" presetSubtype="1" fill="hold" nodeType="withEffect">
                                  <p:stCondLst>
                                    <p:cond delay="0"/>
                                  </p:stCondLst>
                                  <p:childTnLst>
                                    <p:set>
                                      <p:cBhvr>
                                        <p:cTn id="44" dur="1" fill="hold">
                                          <p:stCondLst>
                                            <p:cond delay="0"/>
                                          </p:stCondLst>
                                        </p:cTn>
                                        <p:tgtEl>
                                          <p:spTgt spid="232462"/>
                                        </p:tgtEl>
                                        <p:attrNameLst>
                                          <p:attrName>style.visibility</p:attrName>
                                        </p:attrNameLst>
                                      </p:cBhvr>
                                      <p:to>
                                        <p:strVal val="visible"/>
                                      </p:to>
                                    </p:set>
                                    <p:animEffect transition="in" filter="wipe(up)">
                                      <p:cBhvr>
                                        <p:cTn id="45" dur="500"/>
                                        <p:tgtEl>
                                          <p:spTgt spid="232462"/>
                                        </p:tgtEl>
                                      </p:cBhvr>
                                    </p:animEffect>
                                  </p:childTnLst>
                                </p:cTn>
                              </p:par>
                              <p:par>
                                <p:cTn id="46" presetID="22" presetClass="entr" presetSubtype="1" fill="hold" nodeType="withEffect">
                                  <p:stCondLst>
                                    <p:cond delay="0"/>
                                  </p:stCondLst>
                                  <p:childTnLst>
                                    <p:set>
                                      <p:cBhvr>
                                        <p:cTn id="47" dur="1" fill="hold">
                                          <p:stCondLst>
                                            <p:cond delay="0"/>
                                          </p:stCondLst>
                                        </p:cTn>
                                        <p:tgtEl>
                                          <p:spTgt spid="232463"/>
                                        </p:tgtEl>
                                        <p:attrNameLst>
                                          <p:attrName>style.visibility</p:attrName>
                                        </p:attrNameLst>
                                      </p:cBhvr>
                                      <p:to>
                                        <p:strVal val="visible"/>
                                      </p:to>
                                    </p:set>
                                    <p:animEffect transition="in" filter="wipe(up)">
                                      <p:cBhvr>
                                        <p:cTn id="48" dur="500"/>
                                        <p:tgtEl>
                                          <p:spTgt spid="232463"/>
                                        </p:tgtEl>
                                      </p:cBhvr>
                                    </p:animEffect>
                                  </p:childTnLst>
                                </p:cTn>
                              </p:par>
                              <p:par>
                                <p:cTn id="49" presetID="22" presetClass="entr" presetSubtype="1" fill="hold" nodeType="withEffect">
                                  <p:stCondLst>
                                    <p:cond delay="0"/>
                                  </p:stCondLst>
                                  <p:childTnLst>
                                    <p:set>
                                      <p:cBhvr>
                                        <p:cTn id="50" dur="1" fill="hold">
                                          <p:stCondLst>
                                            <p:cond delay="0"/>
                                          </p:stCondLst>
                                        </p:cTn>
                                        <p:tgtEl>
                                          <p:spTgt spid="232464"/>
                                        </p:tgtEl>
                                        <p:attrNameLst>
                                          <p:attrName>style.visibility</p:attrName>
                                        </p:attrNameLst>
                                      </p:cBhvr>
                                      <p:to>
                                        <p:strVal val="visible"/>
                                      </p:to>
                                    </p:set>
                                    <p:animEffect transition="in" filter="wipe(up)">
                                      <p:cBhvr>
                                        <p:cTn id="51" dur="500"/>
                                        <p:tgtEl>
                                          <p:spTgt spid="232464"/>
                                        </p:tgtEl>
                                      </p:cBhvr>
                                    </p:animEffect>
                                  </p:childTnLst>
                                </p:cTn>
                              </p:par>
                              <p:par>
                                <p:cTn id="52" presetID="22" presetClass="entr" presetSubtype="1" fill="hold" nodeType="withEffect">
                                  <p:stCondLst>
                                    <p:cond delay="0"/>
                                  </p:stCondLst>
                                  <p:childTnLst>
                                    <p:set>
                                      <p:cBhvr>
                                        <p:cTn id="53" dur="1" fill="hold">
                                          <p:stCondLst>
                                            <p:cond delay="0"/>
                                          </p:stCondLst>
                                        </p:cTn>
                                        <p:tgtEl>
                                          <p:spTgt spid="232465"/>
                                        </p:tgtEl>
                                        <p:attrNameLst>
                                          <p:attrName>style.visibility</p:attrName>
                                        </p:attrNameLst>
                                      </p:cBhvr>
                                      <p:to>
                                        <p:strVal val="visible"/>
                                      </p:to>
                                    </p:set>
                                    <p:animEffect transition="in" filter="wipe(up)">
                                      <p:cBhvr>
                                        <p:cTn id="54" dur="500"/>
                                        <p:tgtEl>
                                          <p:spTgt spid="23246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2473"/>
                                        </p:tgtEl>
                                        <p:attrNameLst>
                                          <p:attrName>style.visibility</p:attrName>
                                        </p:attrNameLst>
                                      </p:cBhvr>
                                      <p:to>
                                        <p:strVal val="visible"/>
                                      </p:to>
                                    </p:set>
                                    <p:animEffect transition="in" filter="wipe(down)">
                                      <p:cBhvr>
                                        <p:cTn id="59" dur="500"/>
                                        <p:tgtEl>
                                          <p:spTgt spid="23247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1000" fill="hold"/>
                                        <p:tgtEl>
                                          <p:spTgt spid="232455"/>
                                        </p:tgtEl>
                                        <p:attrNameLst>
                                          <p:attrName>fillcolor</p:attrName>
                                        </p:attrNameLst>
                                      </p:cBhvr>
                                      <p:to>
                                        <a:srgbClr val="FF9900"/>
                                      </p:to>
                                    </p:animClr>
                                    <p:set>
                                      <p:cBhvr>
                                        <p:cTn id="64" dur="1000" fill="hold"/>
                                        <p:tgtEl>
                                          <p:spTgt spid="232455"/>
                                        </p:tgtEl>
                                        <p:attrNameLst>
                                          <p:attrName>fill.type</p:attrName>
                                        </p:attrNameLst>
                                      </p:cBhvr>
                                      <p:to>
                                        <p:strVal val="solid"/>
                                      </p:to>
                                    </p:set>
                                    <p:set>
                                      <p:cBhvr>
                                        <p:cTn id="65" dur="1000" fill="hold"/>
                                        <p:tgtEl>
                                          <p:spTgt spid="232455"/>
                                        </p:tgtEl>
                                        <p:attrNameLst>
                                          <p:attrName>fill.on</p:attrName>
                                        </p:attrNameLst>
                                      </p:cBhvr>
                                      <p:to>
                                        <p:strVal val="true"/>
                                      </p:to>
                                    </p:set>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spTgt spid="232472"/>
                                        </p:tgtEl>
                                        <p:attrNameLst>
                                          <p:attrName>style.visibility</p:attrName>
                                        </p:attrNameLst>
                                      </p:cBhvr>
                                      <p:to>
                                        <p:strVal val="visible"/>
                                      </p:to>
                                    </p:set>
                                    <p:animEffect transition="in" filter="wipe(left)">
                                      <p:cBhvr>
                                        <p:cTn id="69" dur="500"/>
                                        <p:tgtEl>
                                          <p:spTgt spid="232472"/>
                                        </p:tgtEl>
                                      </p:cBhvr>
                                    </p:animEffect>
                                  </p:childTnLst>
                                  <p:subTnLst>
                                    <p:set>
                                      <p:cBhvr override="childStyle">
                                        <p:cTn dur="1" fill="hold" display="0" masterRel="nextClick" afterEffect="1"/>
                                        <p:tgtEl>
                                          <p:spTgt spid="232472"/>
                                        </p:tgtEl>
                                        <p:attrNameLst>
                                          <p:attrName>style.visibility</p:attrName>
                                        </p:attrNameLst>
                                      </p:cBhvr>
                                      <p:to>
                                        <p:strVal val="hidden"/>
                                      </p:to>
                                    </p:set>
                                  </p:subTnLst>
                                </p:cTn>
                              </p:par>
                              <p:par>
                                <p:cTn id="70" presetID="3" presetClass="entr" presetSubtype="10" fill="hold" grpId="0" nodeType="withEffect">
                                  <p:stCondLst>
                                    <p:cond delay="0"/>
                                  </p:stCondLst>
                                  <p:childTnLst>
                                    <p:set>
                                      <p:cBhvr>
                                        <p:cTn id="71" dur="1" fill="hold">
                                          <p:stCondLst>
                                            <p:cond delay="0"/>
                                          </p:stCondLst>
                                        </p:cTn>
                                        <p:tgtEl>
                                          <p:spTgt spid="232466"/>
                                        </p:tgtEl>
                                        <p:attrNameLst>
                                          <p:attrName>style.visibility</p:attrName>
                                        </p:attrNameLst>
                                      </p:cBhvr>
                                      <p:to>
                                        <p:strVal val="visible"/>
                                      </p:to>
                                    </p:set>
                                    <p:animEffect transition="in" filter="blinds(horizontal)">
                                      <p:cBhvr>
                                        <p:cTn id="72" dur="500"/>
                                        <p:tgtEl>
                                          <p:spTgt spid="232466"/>
                                        </p:tgtEl>
                                      </p:cBhvr>
                                    </p:animEffect>
                                  </p:childTnLst>
                                </p:cTn>
                              </p:par>
                              <p:par>
                                <p:cTn id="73" presetID="22" presetClass="entr" presetSubtype="8" fill="hold" nodeType="withEffect">
                                  <p:stCondLst>
                                    <p:cond delay="0"/>
                                  </p:stCondLst>
                                  <p:childTnLst>
                                    <p:set>
                                      <p:cBhvr>
                                        <p:cTn id="74" dur="1" fill="hold">
                                          <p:stCondLst>
                                            <p:cond delay="0"/>
                                          </p:stCondLst>
                                        </p:cTn>
                                        <p:tgtEl>
                                          <p:spTgt spid="232469"/>
                                        </p:tgtEl>
                                        <p:attrNameLst>
                                          <p:attrName>style.visibility</p:attrName>
                                        </p:attrNameLst>
                                      </p:cBhvr>
                                      <p:to>
                                        <p:strVal val="visible"/>
                                      </p:to>
                                    </p:set>
                                    <p:animEffect transition="in" filter="wipe(left)">
                                      <p:cBhvr>
                                        <p:cTn id="75" dur="500"/>
                                        <p:tgtEl>
                                          <p:spTgt spid="232469"/>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mph" presetSubtype="2" fill="hold" nodeType="clickEffect">
                                  <p:stCondLst>
                                    <p:cond delay="0"/>
                                  </p:stCondLst>
                                  <p:childTnLst>
                                    <p:animClr clrSpc="rgb" dir="cw">
                                      <p:cBhvr>
                                        <p:cTn id="79" dur="500" fill="hold"/>
                                        <p:tgtEl>
                                          <p:spTgt spid="232454"/>
                                        </p:tgtEl>
                                        <p:attrNameLst>
                                          <p:attrName>fillcolor</p:attrName>
                                        </p:attrNameLst>
                                      </p:cBhvr>
                                      <p:to>
                                        <a:srgbClr val="FF9900"/>
                                      </p:to>
                                    </p:animClr>
                                    <p:set>
                                      <p:cBhvr>
                                        <p:cTn id="80" dur="500" fill="hold"/>
                                        <p:tgtEl>
                                          <p:spTgt spid="232454"/>
                                        </p:tgtEl>
                                        <p:attrNameLst>
                                          <p:attrName>fill.type</p:attrName>
                                        </p:attrNameLst>
                                      </p:cBhvr>
                                      <p:to>
                                        <p:strVal val="solid"/>
                                      </p:to>
                                    </p:set>
                                    <p:set>
                                      <p:cBhvr>
                                        <p:cTn id="81" dur="500" fill="hold"/>
                                        <p:tgtEl>
                                          <p:spTgt spid="232454"/>
                                        </p:tgtEl>
                                        <p:attrNameLst>
                                          <p:attrName>fill.on</p:attrName>
                                        </p:attrNameLst>
                                      </p:cBhvr>
                                      <p:to>
                                        <p:strVal val="true"/>
                                      </p:to>
                                    </p:set>
                                  </p:childTnLst>
                                </p:cTn>
                              </p:par>
                            </p:childTnLst>
                          </p:cTn>
                        </p:par>
                        <p:par>
                          <p:cTn id="82" fill="hold">
                            <p:stCondLst>
                              <p:cond delay="500"/>
                            </p:stCondLst>
                            <p:childTnLst>
                              <p:par>
                                <p:cTn id="83" presetID="3" presetClass="entr" presetSubtype="10" fill="hold" grpId="0" nodeType="afterEffect">
                                  <p:stCondLst>
                                    <p:cond delay="0"/>
                                  </p:stCondLst>
                                  <p:childTnLst>
                                    <p:set>
                                      <p:cBhvr>
                                        <p:cTn id="84" dur="1" fill="hold">
                                          <p:stCondLst>
                                            <p:cond delay="0"/>
                                          </p:stCondLst>
                                        </p:cTn>
                                        <p:tgtEl>
                                          <p:spTgt spid="232467"/>
                                        </p:tgtEl>
                                        <p:attrNameLst>
                                          <p:attrName>style.visibility</p:attrName>
                                        </p:attrNameLst>
                                      </p:cBhvr>
                                      <p:to>
                                        <p:strVal val="visible"/>
                                      </p:to>
                                    </p:set>
                                    <p:animEffect transition="in" filter="blinds(horizontal)">
                                      <p:cBhvr>
                                        <p:cTn id="85" dur="500"/>
                                        <p:tgtEl>
                                          <p:spTgt spid="232467"/>
                                        </p:tgtEl>
                                      </p:cBhvr>
                                    </p:animEffect>
                                  </p:childTnLst>
                                </p:cTn>
                              </p:par>
                            </p:childTnLst>
                          </p:cTn>
                        </p:par>
                        <p:par>
                          <p:cTn id="86" fill="hold">
                            <p:stCondLst>
                              <p:cond delay="1000"/>
                            </p:stCondLst>
                            <p:childTnLst>
                              <p:par>
                                <p:cTn id="87" presetID="22" presetClass="entr" presetSubtype="4" fill="hold" nodeType="afterEffect">
                                  <p:stCondLst>
                                    <p:cond delay="0"/>
                                  </p:stCondLst>
                                  <p:childTnLst>
                                    <p:set>
                                      <p:cBhvr>
                                        <p:cTn id="88" dur="1" fill="hold">
                                          <p:stCondLst>
                                            <p:cond delay="0"/>
                                          </p:stCondLst>
                                        </p:cTn>
                                        <p:tgtEl>
                                          <p:spTgt spid="232470"/>
                                        </p:tgtEl>
                                        <p:attrNameLst>
                                          <p:attrName>style.visibility</p:attrName>
                                        </p:attrNameLst>
                                      </p:cBhvr>
                                      <p:to>
                                        <p:strVal val="visible"/>
                                      </p:to>
                                    </p:set>
                                    <p:animEffect transition="in" filter="wipe(down)">
                                      <p:cBhvr>
                                        <p:cTn id="89" dur="500"/>
                                        <p:tgtEl>
                                          <p:spTgt spid="23247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mph" presetSubtype="2" fill="hold" nodeType="clickEffect">
                                  <p:stCondLst>
                                    <p:cond delay="0"/>
                                  </p:stCondLst>
                                  <p:childTnLst>
                                    <p:animClr clrSpc="rgb" dir="cw">
                                      <p:cBhvr>
                                        <p:cTn id="93" dur="500" fill="hold"/>
                                        <p:tgtEl>
                                          <p:spTgt spid="232458"/>
                                        </p:tgtEl>
                                        <p:attrNameLst>
                                          <p:attrName>fillcolor</p:attrName>
                                        </p:attrNameLst>
                                      </p:cBhvr>
                                      <p:to>
                                        <a:srgbClr val="FF9900"/>
                                      </p:to>
                                    </p:animClr>
                                    <p:set>
                                      <p:cBhvr>
                                        <p:cTn id="94" dur="500" fill="hold"/>
                                        <p:tgtEl>
                                          <p:spTgt spid="232458"/>
                                        </p:tgtEl>
                                        <p:attrNameLst>
                                          <p:attrName>fill.type</p:attrName>
                                        </p:attrNameLst>
                                      </p:cBhvr>
                                      <p:to>
                                        <p:strVal val="solid"/>
                                      </p:to>
                                    </p:set>
                                    <p:set>
                                      <p:cBhvr>
                                        <p:cTn id="95" dur="500" fill="hold"/>
                                        <p:tgtEl>
                                          <p:spTgt spid="232458"/>
                                        </p:tgtEl>
                                        <p:attrNameLst>
                                          <p:attrName>fill.on</p:attrName>
                                        </p:attrNameLst>
                                      </p:cBhvr>
                                      <p:to>
                                        <p:strVal val="true"/>
                                      </p:to>
                                    </p:set>
                                  </p:childTnLst>
                                </p:cTn>
                              </p:par>
                            </p:childTnLst>
                          </p:cTn>
                        </p:par>
                        <p:par>
                          <p:cTn id="96" fill="hold">
                            <p:stCondLst>
                              <p:cond delay="500"/>
                            </p:stCondLst>
                            <p:childTnLst>
                              <p:par>
                                <p:cTn id="97" presetID="3" presetClass="entr" presetSubtype="10" fill="hold" grpId="0" nodeType="afterEffect">
                                  <p:stCondLst>
                                    <p:cond delay="0"/>
                                  </p:stCondLst>
                                  <p:childTnLst>
                                    <p:set>
                                      <p:cBhvr>
                                        <p:cTn id="98" dur="1" fill="hold">
                                          <p:stCondLst>
                                            <p:cond delay="0"/>
                                          </p:stCondLst>
                                        </p:cTn>
                                        <p:tgtEl>
                                          <p:spTgt spid="232468"/>
                                        </p:tgtEl>
                                        <p:attrNameLst>
                                          <p:attrName>style.visibility</p:attrName>
                                        </p:attrNameLst>
                                      </p:cBhvr>
                                      <p:to>
                                        <p:strVal val="visible"/>
                                      </p:to>
                                    </p:set>
                                    <p:animEffect transition="in" filter="blinds(horizontal)">
                                      <p:cBhvr>
                                        <p:cTn id="99" dur="500"/>
                                        <p:tgtEl>
                                          <p:spTgt spid="232468"/>
                                        </p:tgtEl>
                                      </p:cBhvr>
                                    </p:animEffect>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32471"/>
                                        </p:tgtEl>
                                        <p:attrNameLst>
                                          <p:attrName>style.visibility</p:attrName>
                                        </p:attrNameLst>
                                      </p:cBhvr>
                                      <p:to>
                                        <p:strVal val="visible"/>
                                      </p:to>
                                    </p:set>
                                    <p:animEffect transition="in" filter="wipe(down)">
                                      <p:cBhvr>
                                        <p:cTn id="103" dur="500"/>
                                        <p:tgtEl>
                                          <p:spTgt spid="23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p:bldP spid="232453" grpId="0" bldLvl="0" animBg="1"/>
      <p:bldP spid="232454" grpId="0" bldLvl="0" animBg="1"/>
      <p:bldP spid="232455" grpId="0" bldLvl="0" animBg="1"/>
      <p:bldP spid="232457" grpId="0" bldLvl="0" animBg="1"/>
      <p:bldP spid="232458" grpId="0" bldLvl="0" animBg="1"/>
      <p:bldP spid="232459" grpId="0" bldLvl="0" animBg="1"/>
      <p:bldP spid="232460" grpId="0" bldLvl="0" animBg="1"/>
      <p:bldP spid="232466" grpId="0" bldLvl="0" animBg="1"/>
      <p:bldP spid="232467" grpId="0" bldLvl="0" animBg="1"/>
      <p:bldP spid="232468" grpId="0" bldLvl="0" animBg="1"/>
      <p:bldP spid="23247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198659" name="Rectangle 3"/>
          <p:cNvSpPr>
            <a:spLocks noGrp="1"/>
          </p:cNvSpPr>
          <p:nvPr>
            <p:ph idx="1"/>
          </p:nvPr>
        </p:nvSpPr>
        <p:spPr/>
        <p:txBody>
          <a:bodyPr vert="horz" wrap="square" lIns="91440" tIns="45720" rIns="91440" bIns="45720" anchor="t"/>
          <a:p>
            <a:pPr eaLnBrk="1" hangingPunct="1"/>
            <a:r>
              <a:rPr lang="zh-CN" altLang="en-US" dirty="0">
                <a:solidFill>
                  <a:schemeClr val="tx2"/>
                </a:solidFill>
              </a:rPr>
              <a:t>句型分析</a:t>
            </a:r>
            <a:r>
              <a:rPr lang="zh-CN" altLang="en-US" dirty="0"/>
              <a:t>：短语、直接短语和句柄</a:t>
            </a:r>
            <a:endParaRPr lang="zh-CN" altLang="en-US" dirty="0"/>
          </a:p>
          <a:p>
            <a:pPr lvl="1" eaLnBrk="1" hangingPunct="1"/>
            <a:r>
              <a:rPr lang="zh-CN" altLang="en-US" dirty="0"/>
              <a:t>如果有</a:t>
            </a:r>
            <a:r>
              <a:rPr lang="en-US" altLang="zh-CN" dirty="0"/>
              <a:t>S      </a:t>
            </a:r>
            <a:r>
              <a:rPr lang="en-US" altLang="zh-CN" dirty="0">
                <a:sym typeface="Symbol" panose="05050102010706020507" pitchFamily="18" charset="2"/>
              </a:rPr>
              <a:t>αAδ </a:t>
            </a:r>
            <a:r>
              <a:rPr lang="zh-CN" altLang="en-US" dirty="0">
                <a:sym typeface="Symbol" panose="05050102010706020507" pitchFamily="18" charset="2"/>
              </a:rPr>
              <a:t>且 </a:t>
            </a:r>
            <a:r>
              <a:rPr lang="en-US" altLang="zh-CN" dirty="0">
                <a:sym typeface="Symbol" panose="05050102010706020507" pitchFamily="18" charset="2"/>
              </a:rPr>
              <a:t>A </a:t>
            </a:r>
            <a:r>
              <a:rPr lang="zh-CN" altLang="en-US" dirty="0">
                <a:sym typeface="Symbol" panose="05050102010706020507" pitchFamily="18" charset="2"/>
              </a:rPr>
              <a:t></a:t>
            </a:r>
            <a:r>
              <a:rPr lang="en-US" altLang="zh-CN" dirty="0">
                <a:sym typeface="Symbol" panose="05050102010706020507" pitchFamily="18" charset="2"/>
              </a:rPr>
              <a:t>β </a:t>
            </a:r>
            <a:r>
              <a:rPr lang="zh-CN" altLang="en-US" dirty="0">
                <a:sym typeface="Symbol" panose="05050102010706020507" pitchFamily="18" charset="2"/>
              </a:rPr>
              <a:t>，则称</a:t>
            </a:r>
            <a:r>
              <a:rPr lang="en-US" altLang="zh-CN" dirty="0">
                <a:sym typeface="Symbol" panose="05050102010706020507" pitchFamily="18" charset="2"/>
              </a:rPr>
              <a:t>β</a:t>
            </a:r>
            <a:r>
              <a:rPr lang="zh-CN" altLang="en-US" dirty="0">
                <a:sym typeface="Symbol" panose="05050102010706020507" pitchFamily="18" charset="2"/>
              </a:rPr>
              <a:t>是</a:t>
            </a:r>
            <a:r>
              <a:rPr lang="zh-CN" altLang="en-US" dirty="0">
                <a:solidFill>
                  <a:srgbClr val="FF0000"/>
                </a:solidFill>
                <a:sym typeface="Symbol" panose="05050102010706020507" pitchFamily="18" charset="2"/>
              </a:rPr>
              <a:t>直接短语</a:t>
            </a:r>
            <a:r>
              <a:rPr lang="zh-CN" altLang="en-US" dirty="0"/>
              <a:t>（只有父子两代的子树的叶子）</a:t>
            </a:r>
            <a:r>
              <a:rPr lang="zh-CN" altLang="en-US" dirty="0">
                <a:sym typeface="Symbol" panose="05050102010706020507" pitchFamily="18" charset="2"/>
              </a:rPr>
              <a:t>。</a:t>
            </a:r>
            <a:endParaRPr lang="zh-CN" altLang="en-US" dirty="0">
              <a:sym typeface="Symbol" panose="05050102010706020507" pitchFamily="18" charset="2"/>
            </a:endParaRPr>
          </a:p>
        </p:txBody>
      </p:sp>
      <p:sp>
        <p:nvSpPr>
          <p:cNvPr id="198660" name="Oval 4"/>
          <p:cNvSpPr/>
          <p:nvPr/>
        </p:nvSpPr>
        <p:spPr>
          <a:xfrm>
            <a:off x="2197100" y="5373688"/>
            <a:ext cx="360363" cy="360362"/>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β</a:t>
            </a:r>
            <a:endParaRPr lang="en-US" altLang="zh-CN" dirty="0">
              <a:latin typeface="华文新魏" panose="02010800040101010101" pitchFamily="2" charset="-122"/>
            </a:endParaRPr>
          </a:p>
        </p:txBody>
      </p:sp>
      <p:grpSp>
        <p:nvGrpSpPr>
          <p:cNvPr id="3" name="Group 5"/>
          <p:cNvGrpSpPr/>
          <p:nvPr/>
        </p:nvGrpSpPr>
        <p:grpSpPr>
          <a:xfrm>
            <a:off x="1116013" y="3284538"/>
            <a:ext cx="2520950" cy="1584325"/>
            <a:chOff x="1610" y="2659"/>
            <a:chExt cx="1316" cy="771"/>
          </a:xfrm>
        </p:grpSpPr>
        <p:sp>
          <p:nvSpPr>
            <p:cNvPr id="60422" name="Oval 6"/>
            <p:cNvSpPr/>
            <p:nvPr/>
          </p:nvSpPr>
          <p:spPr>
            <a:xfrm>
              <a:off x="2154" y="2659"/>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60423" name="Line 7"/>
            <p:cNvSpPr/>
            <p:nvPr/>
          </p:nvSpPr>
          <p:spPr>
            <a:xfrm flipH="1">
              <a:off x="1746" y="2840"/>
              <a:ext cx="408" cy="363"/>
            </a:xfrm>
            <a:prstGeom prst="line">
              <a:avLst/>
            </a:prstGeom>
            <a:ln w="38100" cap="flat" cmpd="sng">
              <a:solidFill>
                <a:srgbClr val="3366FF"/>
              </a:solidFill>
              <a:prstDash val="sysDot"/>
              <a:round/>
              <a:headEnd type="none" w="med" len="med"/>
              <a:tailEnd type="none" w="med" len="med"/>
            </a:ln>
          </p:spPr>
        </p:sp>
        <p:sp>
          <p:nvSpPr>
            <p:cNvPr id="60424" name="Oval 8"/>
            <p:cNvSpPr/>
            <p:nvPr/>
          </p:nvSpPr>
          <p:spPr>
            <a:xfrm>
              <a:off x="1610" y="3203"/>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α</a:t>
              </a:r>
              <a:endParaRPr lang="en-US" altLang="zh-CN" dirty="0">
                <a:latin typeface="华文新魏" panose="02010800040101010101" pitchFamily="2" charset="-122"/>
              </a:endParaRPr>
            </a:p>
          </p:txBody>
        </p:sp>
        <p:sp>
          <p:nvSpPr>
            <p:cNvPr id="60425" name="Oval 9"/>
            <p:cNvSpPr/>
            <p:nvPr/>
          </p:nvSpPr>
          <p:spPr>
            <a:xfrm>
              <a:off x="2154" y="3203"/>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a:t>
              </a:r>
              <a:endParaRPr lang="en-US" altLang="zh-CN" dirty="0">
                <a:latin typeface="华文新魏" panose="02010800040101010101" pitchFamily="2" charset="-122"/>
              </a:endParaRPr>
            </a:p>
          </p:txBody>
        </p:sp>
        <p:sp>
          <p:nvSpPr>
            <p:cNvPr id="60426" name="Oval 10"/>
            <p:cNvSpPr/>
            <p:nvPr/>
          </p:nvSpPr>
          <p:spPr>
            <a:xfrm>
              <a:off x="2699" y="3203"/>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δ</a:t>
              </a:r>
              <a:endParaRPr lang="en-US" altLang="zh-CN" dirty="0">
                <a:latin typeface="华文新魏" panose="02010800040101010101" pitchFamily="2" charset="-122"/>
              </a:endParaRPr>
            </a:p>
          </p:txBody>
        </p:sp>
        <p:sp>
          <p:nvSpPr>
            <p:cNvPr id="60427" name="Line 11"/>
            <p:cNvSpPr/>
            <p:nvPr/>
          </p:nvSpPr>
          <p:spPr>
            <a:xfrm>
              <a:off x="2381" y="2840"/>
              <a:ext cx="408" cy="408"/>
            </a:xfrm>
            <a:prstGeom prst="line">
              <a:avLst/>
            </a:prstGeom>
            <a:ln w="38100" cap="flat" cmpd="sng">
              <a:solidFill>
                <a:srgbClr val="3366FF"/>
              </a:solidFill>
              <a:prstDash val="sysDot"/>
              <a:round/>
              <a:headEnd type="none" w="med" len="med"/>
              <a:tailEnd type="none" w="med" len="med"/>
            </a:ln>
          </p:spPr>
        </p:sp>
        <p:sp>
          <p:nvSpPr>
            <p:cNvPr id="60428" name="Line 12"/>
            <p:cNvSpPr/>
            <p:nvPr/>
          </p:nvSpPr>
          <p:spPr>
            <a:xfrm>
              <a:off x="2245" y="2886"/>
              <a:ext cx="0" cy="317"/>
            </a:xfrm>
            <a:prstGeom prst="line">
              <a:avLst/>
            </a:prstGeom>
            <a:ln w="38100" cap="flat" cmpd="sng">
              <a:solidFill>
                <a:srgbClr val="3366FF"/>
              </a:solidFill>
              <a:prstDash val="sysDot"/>
              <a:round/>
              <a:headEnd type="none" w="med" len="med"/>
              <a:tailEnd type="none" w="med" len="med"/>
            </a:ln>
          </p:spPr>
        </p:sp>
      </p:grpSp>
      <p:sp>
        <p:nvSpPr>
          <p:cNvPr id="198669" name="Line 13"/>
          <p:cNvSpPr/>
          <p:nvPr/>
        </p:nvSpPr>
        <p:spPr>
          <a:xfrm>
            <a:off x="2341563" y="4868863"/>
            <a:ext cx="0" cy="503237"/>
          </a:xfrm>
          <a:prstGeom prst="line">
            <a:avLst/>
          </a:prstGeom>
          <a:ln w="38100" cap="flat" cmpd="sng">
            <a:solidFill>
              <a:srgbClr val="3366FF"/>
            </a:solidFill>
            <a:prstDash val="solid"/>
            <a:round/>
            <a:headEnd type="none" w="med" len="med"/>
            <a:tailEnd type="none" w="med" len="med"/>
          </a:ln>
        </p:spPr>
      </p:sp>
      <p:sp>
        <p:nvSpPr>
          <p:cNvPr id="198670" name="Rectangle 14"/>
          <p:cNvSpPr/>
          <p:nvPr/>
        </p:nvSpPr>
        <p:spPr>
          <a:xfrm>
            <a:off x="5156518" y="3203258"/>
            <a:ext cx="4572000" cy="1529715"/>
          </a:xfrm>
          <a:prstGeom prst="rect">
            <a:avLst/>
          </a:prstGeom>
          <a:noFill/>
          <a:ln w="38100">
            <a:noFill/>
          </a:ln>
        </p:spPr>
        <p:txBody>
          <a:bodyPr anchor="t">
            <a:spAutoFit/>
          </a:bodyPr>
          <a:p>
            <a:pPr>
              <a:lnSpc>
                <a:spcPct val="130000"/>
              </a:lnSpc>
            </a:pPr>
            <a:r>
              <a:rPr lang="zh-CN" altLang="en-US" dirty="0">
                <a:solidFill>
                  <a:srgbClr val="CC00CC"/>
                </a:solidFill>
                <a:latin typeface="黑体" panose="02010609060101010101" charset="-122"/>
                <a:ea typeface="黑体" panose="02010609060101010101" charset="-122"/>
              </a:rPr>
              <a:t>仅有父子两代的一棵子树，它的所有叶子自左至右排列起来所形成的符号串</a:t>
            </a:r>
            <a:endParaRPr lang="zh-CN" altLang="en-US" dirty="0">
              <a:solidFill>
                <a:srgbClr val="CC00CC"/>
              </a:solidFill>
              <a:latin typeface="黑体" panose="02010609060101010101" charset="-122"/>
              <a:ea typeface="黑体" panose="02010609060101010101" charset="-122"/>
            </a:endParaRPr>
          </a:p>
        </p:txBody>
      </p:sp>
      <p:pic>
        <p:nvPicPr>
          <p:cNvPr id="32774" name="Picture 27" descr="22"/>
          <p:cNvPicPr>
            <a:picLocks noChangeAspect="1"/>
          </p:cNvPicPr>
          <p:nvPr/>
        </p:nvPicPr>
        <p:blipFill>
          <a:blip r:embed="rId1"/>
          <a:stretch>
            <a:fillRect/>
          </a:stretch>
        </p:blipFill>
        <p:spPr>
          <a:xfrm>
            <a:off x="2468563" y="1525270"/>
            <a:ext cx="428625" cy="6461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8659">
                                            <p:txEl>
                                              <p:charRg st="0" end="16"/>
                                            </p:txEl>
                                          </p:spTgt>
                                        </p:tgtEl>
                                        <p:attrNameLst>
                                          <p:attrName>style.visibility</p:attrName>
                                        </p:attrNameLst>
                                      </p:cBhvr>
                                      <p:to>
                                        <p:strVal val="visible"/>
                                      </p:to>
                                    </p:set>
                                    <p:animEffect transition="in" filter="blinds(horizontal)">
                                      <p:cBhvr>
                                        <p:cTn id="7" dur="500"/>
                                        <p:tgtEl>
                                          <p:spTgt spid="198659">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8659">
                                            <p:txEl>
                                              <p:charRg st="16" end="59"/>
                                            </p:txEl>
                                          </p:spTgt>
                                        </p:tgtEl>
                                        <p:attrNameLst>
                                          <p:attrName>style.visibility</p:attrName>
                                        </p:attrNameLst>
                                      </p:cBhvr>
                                      <p:to>
                                        <p:strVal val="visible"/>
                                      </p:to>
                                    </p:set>
                                    <p:animEffect transition="in" filter="blinds(horizontal)">
                                      <p:cBhvr>
                                        <p:cTn id="10" dur="500"/>
                                        <p:tgtEl>
                                          <p:spTgt spid="198659">
                                            <p:txEl>
                                              <p:charRg st="16" end="5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98669"/>
                                        </p:tgtEl>
                                        <p:attrNameLst>
                                          <p:attrName>style.visibility</p:attrName>
                                        </p:attrNameLst>
                                      </p:cBhvr>
                                      <p:to>
                                        <p:strVal val="visible"/>
                                      </p:to>
                                    </p:set>
                                    <p:animEffect transition="in" filter="wipe(up)">
                                      <p:cBhvr>
                                        <p:cTn id="19" dur="500"/>
                                        <p:tgtEl>
                                          <p:spTgt spid="198669"/>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198660"/>
                                        </p:tgtEl>
                                        <p:attrNameLst>
                                          <p:attrName>style.visibility</p:attrName>
                                        </p:attrNameLst>
                                      </p:cBhvr>
                                      <p:to>
                                        <p:strVal val="visible"/>
                                      </p:to>
                                    </p:set>
                                    <p:animEffect transition="in" filter="wipe(up)">
                                      <p:cBhvr>
                                        <p:cTn id="23" dur="500"/>
                                        <p:tgtEl>
                                          <p:spTgt spid="19866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98670"/>
                                        </p:tgtEl>
                                        <p:attrNameLst>
                                          <p:attrName>style.visibility</p:attrName>
                                        </p:attrNameLst>
                                      </p:cBhvr>
                                      <p:to>
                                        <p:strVal val="visible"/>
                                      </p:to>
                                    </p:set>
                                    <p:animEffect transition="in" filter="wipe(down)">
                                      <p:cBhvr>
                                        <p:cTn id="28" dur="500"/>
                                        <p:tgtEl>
                                          <p:spTgt spid="19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uiExpand="1" build="p"/>
      <p:bldP spid="198660" grpId="0" bldLvl="0" animBg="1"/>
      <p:bldP spid="19867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33475" name="Rectangle 3"/>
          <p:cNvSpPr>
            <a:spLocks noGrp="1"/>
          </p:cNvSpPr>
          <p:nvPr>
            <p:ph idx="1"/>
          </p:nvPr>
        </p:nvSpPr>
        <p:spPr>
          <a:xfrm>
            <a:off x="492125" y="1076325"/>
            <a:ext cx="6337300" cy="1128713"/>
          </a:xfrm>
        </p:spPr>
        <p:txBody>
          <a:bodyPr vert="horz" wrap="square" lIns="91440" tIns="45720" rIns="91440" bIns="45720" anchor="t"/>
          <a:p>
            <a:pPr eaLnBrk="1" hangingPunct="1"/>
            <a:r>
              <a:rPr lang="zh-CN" altLang="en-US" sz="2800" dirty="0">
                <a:solidFill>
                  <a:schemeClr val="tx2"/>
                </a:solidFill>
              </a:rPr>
              <a:t>句型分析</a:t>
            </a:r>
            <a:r>
              <a:rPr lang="zh-CN" altLang="en-US" sz="2800" dirty="0"/>
              <a:t>：短语、直接短语和句柄</a:t>
            </a:r>
            <a:endParaRPr lang="zh-CN" altLang="en-US" sz="2800" dirty="0"/>
          </a:p>
          <a:p>
            <a:pPr lvl="1" eaLnBrk="1" hangingPunct="1"/>
            <a:r>
              <a:rPr lang="zh-CN" altLang="en-US" dirty="0"/>
              <a:t>例：句型  </a:t>
            </a:r>
            <a:r>
              <a:rPr lang="en-US" altLang="zh-CN" dirty="0"/>
              <a:t>F </a:t>
            </a:r>
            <a:r>
              <a:rPr lang="en-US" altLang="zh-CN" dirty="0">
                <a:latin typeface="Times New Roman" panose="02020603050405020304" charset="0"/>
              </a:rPr>
              <a:t>* </a:t>
            </a:r>
            <a:r>
              <a:rPr lang="en-US" altLang="zh-CN" dirty="0"/>
              <a:t>a  </a:t>
            </a:r>
            <a:r>
              <a:rPr lang="zh-CN" altLang="en-US" dirty="0"/>
              <a:t>的直接短语</a:t>
            </a:r>
            <a:endParaRPr lang="zh-CN" altLang="en-US" dirty="0"/>
          </a:p>
        </p:txBody>
      </p:sp>
      <p:sp>
        <p:nvSpPr>
          <p:cNvPr id="233476" name="Rectangle 4"/>
          <p:cNvSpPr/>
          <p:nvPr/>
        </p:nvSpPr>
        <p:spPr>
          <a:xfrm>
            <a:off x="9331643" y="1076325"/>
            <a:ext cx="2305050" cy="2808288"/>
          </a:xfrm>
          <a:prstGeom prst="rect">
            <a:avLst/>
          </a:prstGeom>
          <a:noFill/>
          <a:ln w="9525" cap="flat" cmpd="sng">
            <a:solidFill>
              <a:schemeClr val="tx1"/>
            </a:solidFill>
            <a:prstDash val="solid"/>
            <a:miter/>
            <a:headEnd type="none" w="med" len="med"/>
            <a:tailEnd type="none" w="med" len="med"/>
          </a:ln>
        </p:spPr>
        <p:txBody>
          <a:bodyPr anchor="t"/>
          <a:p>
            <a:pPr marL="0" indent="0">
              <a:spcBef>
                <a:spcPct val="20000"/>
              </a:spcBef>
              <a:buNone/>
            </a:pPr>
            <a:r>
              <a:rPr lang="en-US" altLang="zh-CN" dirty="0">
                <a:latin typeface="华文新魏" panose="02010800040101010101" pitchFamily="2" charset="-122"/>
              </a:rPr>
              <a:t>     E → E + T</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E → T</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T → T </a:t>
            </a:r>
            <a:r>
              <a:rPr lang="en-US" altLang="zh-CN" dirty="0">
                <a:latin typeface="Times New Roman" panose="02020603050405020304" charset="0"/>
              </a:rPr>
              <a:t>*</a:t>
            </a:r>
            <a:r>
              <a:rPr lang="en-US" altLang="zh-CN" dirty="0">
                <a:latin typeface="华文新魏" panose="02010800040101010101" pitchFamily="2" charset="-122"/>
              </a:rPr>
              <a:t> F</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T → F</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F → (E)</a:t>
            </a:r>
            <a:endParaRPr lang="zh-CN" altLang="en-US" dirty="0">
              <a:latin typeface="华文新魏" panose="02010800040101010101" pitchFamily="2" charset="-122"/>
            </a:endParaRPr>
          </a:p>
          <a:p>
            <a:pPr marL="342900" indent="-342900">
              <a:spcBef>
                <a:spcPct val="20000"/>
              </a:spcBef>
            </a:pPr>
            <a:r>
              <a:rPr lang="zh-CN" altLang="en-US" dirty="0">
                <a:latin typeface="华文新魏" panose="02010800040101010101" pitchFamily="2" charset="-122"/>
              </a:rPr>
              <a:t>     </a:t>
            </a:r>
            <a:r>
              <a:rPr lang="en-US" altLang="zh-CN" dirty="0">
                <a:latin typeface="华文新魏" panose="02010800040101010101" pitchFamily="2" charset="-122"/>
              </a:rPr>
              <a:t>F → a</a:t>
            </a:r>
            <a:endParaRPr lang="en-US" altLang="zh-CN" dirty="0">
              <a:latin typeface="华文新魏" panose="02010800040101010101" pitchFamily="2" charset="-122"/>
            </a:endParaRPr>
          </a:p>
        </p:txBody>
      </p:sp>
      <p:sp>
        <p:nvSpPr>
          <p:cNvPr id="233477" name="Oval 5"/>
          <p:cNvSpPr/>
          <p:nvPr/>
        </p:nvSpPr>
        <p:spPr>
          <a:xfrm>
            <a:off x="6237288" y="2349500"/>
            <a:ext cx="360362"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33478" name="Oval 6"/>
          <p:cNvSpPr/>
          <p:nvPr/>
        </p:nvSpPr>
        <p:spPr>
          <a:xfrm>
            <a:off x="5445125" y="4365625"/>
            <a:ext cx="360363"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T</a:t>
            </a:r>
            <a:endParaRPr lang="en-US" altLang="zh-CN" dirty="0">
              <a:latin typeface="华文新魏" panose="02010800040101010101" pitchFamily="2" charset="-122"/>
            </a:endParaRPr>
          </a:p>
        </p:txBody>
      </p:sp>
      <p:sp>
        <p:nvSpPr>
          <p:cNvPr id="233479" name="Oval 7"/>
          <p:cNvSpPr/>
          <p:nvPr/>
        </p:nvSpPr>
        <p:spPr>
          <a:xfrm>
            <a:off x="6237288" y="3357563"/>
            <a:ext cx="360362" cy="360362"/>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T</a:t>
            </a:r>
            <a:endParaRPr lang="en-US" altLang="zh-CN" dirty="0">
              <a:latin typeface="华文新魏" panose="02010800040101010101" pitchFamily="2" charset="-122"/>
            </a:endParaRPr>
          </a:p>
        </p:txBody>
      </p:sp>
      <p:sp>
        <p:nvSpPr>
          <p:cNvPr id="233480" name="Line 8"/>
          <p:cNvSpPr/>
          <p:nvPr/>
        </p:nvSpPr>
        <p:spPr>
          <a:xfrm>
            <a:off x="6381750" y="2709863"/>
            <a:ext cx="0" cy="647700"/>
          </a:xfrm>
          <a:prstGeom prst="line">
            <a:avLst/>
          </a:prstGeom>
          <a:ln w="38100" cap="flat" cmpd="sng">
            <a:solidFill>
              <a:srgbClr val="3366FF"/>
            </a:solidFill>
            <a:prstDash val="solid"/>
            <a:round/>
            <a:headEnd type="none" w="med" len="med"/>
            <a:tailEnd type="none" w="med" len="med"/>
          </a:ln>
        </p:spPr>
      </p:sp>
      <p:sp>
        <p:nvSpPr>
          <p:cNvPr id="233481" name="Oval 9"/>
          <p:cNvSpPr/>
          <p:nvPr/>
        </p:nvSpPr>
        <p:spPr>
          <a:xfrm>
            <a:off x="6237288" y="4365625"/>
            <a:ext cx="360362"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233482" name="Oval 10"/>
          <p:cNvSpPr/>
          <p:nvPr/>
        </p:nvSpPr>
        <p:spPr>
          <a:xfrm>
            <a:off x="6958013" y="4365625"/>
            <a:ext cx="360362"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F</a:t>
            </a:r>
            <a:endParaRPr lang="en-US" altLang="zh-CN" dirty="0">
              <a:latin typeface="华文新魏" panose="02010800040101010101" pitchFamily="2" charset="-122"/>
            </a:endParaRPr>
          </a:p>
        </p:txBody>
      </p:sp>
      <p:sp>
        <p:nvSpPr>
          <p:cNvPr id="233483" name="Oval 11"/>
          <p:cNvSpPr/>
          <p:nvPr/>
        </p:nvSpPr>
        <p:spPr>
          <a:xfrm>
            <a:off x="5445125" y="5302250"/>
            <a:ext cx="360363"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F</a:t>
            </a:r>
            <a:endParaRPr lang="en-US" altLang="zh-CN" dirty="0">
              <a:latin typeface="华文新魏" panose="02010800040101010101" pitchFamily="2" charset="-122"/>
            </a:endParaRPr>
          </a:p>
        </p:txBody>
      </p:sp>
      <p:sp>
        <p:nvSpPr>
          <p:cNvPr id="233484" name="Oval 12"/>
          <p:cNvSpPr/>
          <p:nvPr/>
        </p:nvSpPr>
        <p:spPr>
          <a:xfrm>
            <a:off x="6958013" y="5302250"/>
            <a:ext cx="360362"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a:t>
            </a:r>
            <a:endParaRPr lang="en-US" altLang="zh-CN" dirty="0">
              <a:latin typeface="华文新魏" panose="02010800040101010101" pitchFamily="2" charset="-122"/>
            </a:endParaRPr>
          </a:p>
        </p:txBody>
      </p:sp>
      <p:sp>
        <p:nvSpPr>
          <p:cNvPr id="233485" name="Line 13"/>
          <p:cNvSpPr/>
          <p:nvPr/>
        </p:nvSpPr>
        <p:spPr>
          <a:xfrm>
            <a:off x="6381750" y="3717925"/>
            <a:ext cx="0" cy="647700"/>
          </a:xfrm>
          <a:prstGeom prst="line">
            <a:avLst/>
          </a:prstGeom>
          <a:ln w="38100" cap="flat" cmpd="sng">
            <a:solidFill>
              <a:srgbClr val="3366FF"/>
            </a:solidFill>
            <a:prstDash val="solid"/>
            <a:round/>
            <a:headEnd type="none" w="med" len="med"/>
            <a:tailEnd type="none" w="med" len="med"/>
          </a:ln>
        </p:spPr>
      </p:sp>
      <p:sp>
        <p:nvSpPr>
          <p:cNvPr id="233486" name="Line 14"/>
          <p:cNvSpPr/>
          <p:nvPr/>
        </p:nvSpPr>
        <p:spPr>
          <a:xfrm flipH="1">
            <a:off x="5662613" y="3644900"/>
            <a:ext cx="647700" cy="720725"/>
          </a:xfrm>
          <a:prstGeom prst="line">
            <a:avLst/>
          </a:prstGeom>
          <a:ln w="38100" cap="flat" cmpd="sng">
            <a:solidFill>
              <a:srgbClr val="3366FF"/>
            </a:solidFill>
            <a:prstDash val="solid"/>
            <a:round/>
            <a:headEnd type="none" w="med" len="med"/>
            <a:tailEnd type="none" w="med" len="med"/>
          </a:ln>
        </p:spPr>
      </p:sp>
      <p:sp>
        <p:nvSpPr>
          <p:cNvPr id="233487" name="Line 15"/>
          <p:cNvSpPr/>
          <p:nvPr/>
        </p:nvSpPr>
        <p:spPr>
          <a:xfrm>
            <a:off x="6526213" y="3644900"/>
            <a:ext cx="576262" cy="720725"/>
          </a:xfrm>
          <a:prstGeom prst="line">
            <a:avLst/>
          </a:prstGeom>
          <a:ln w="38100" cap="flat" cmpd="sng">
            <a:solidFill>
              <a:srgbClr val="3366FF"/>
            </a:solidFill>
            <a:prstDash val="solid"/>
            <a:round/>
            <a:headEnd type="none" w="med" len="med"/>
            <a:tailEnd type="none" w="med" len="med"/>
          </a:ln>
        </p:spPr>
      </p:sp>
      <p:sp>
        <p:nvSpPr>
          <p:cNvPr id="233488" name="Line 16"/>
          <p:cNvSpPr/>
          <p:nvPr/>
        </p:nvSpPr>
        <p:spPr>
          <a:xfrm>
            <a:off x="5589588" y="4724400"/>
            <a:ext cx="0" cy="576263"/>
          </a:xfrm>
          <a:prstGeom prst="line">
            <a:avLst/>
          </a:prstGeom>
          <a:ln w="38100" cap="flat" cmpd="sng">
            <a:solidFill>
              <a:srgbClr val="3366FF"/>
            </a:solidFill>
            <a:prstDash val="solid"/>
            <a:round/>
            <a:headEnd type="none" w="med" len="med"/>
            <a:tailEnd type="none" w="med" len="med"/>
          </a:ln>
        </p:spPr>
      </p:sp>
      <p:sp>
        <p:nvSpPr>
          <p:cNvPr id="233489" name="Line 17"/>
          <p:cNvSpPr/>
          <p:nvPr/>
        </p:nvSpPr>
        <p:spPr>
          <a:xfrm>
            <a:off x="7173913" y="4724400"/>
            <a:ext cx="0" cy="576263"/>
          </a:xfrm>
          <a:prstGeom prst="line">
            <a:avLst/>
          </a:prstGeom>
          <a:ln w="38100" cap="flat" cmpd="sng">
            <a:solidFill>
              <a:srgbClr val="3366FF"/>
            </a:solidFill>
            <a:prstDash val="solid"/>
            <a:round/>
            <a:headEnd type="none" w="med" len="med"/>
            <a:tailEnd type="none" w="med" len="med"/>
          </a:ln>
        </p:spPr>
      </p:sp>
      <p:sp>
        <p:nvSpPr>
          <p:cNvPr id="233491" name="Text Box 19"/>
          <p:cNvSpPr txBox="1"/>
          <p:nvPr/>
        </p:nvSpPr>
        <p:spPr>
          <a:xfrm>
            <a:off x="4076700" y="4941888"/>
            <a:ext cx="431800" cy="466725"/>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buClrTx/>
            </a:pPr>
            <a:r>
              <a:rPr lang="en-US" altLang="zh-CN" dirty="0">
                <a:latin typeface="Times New Roman" panose="02020603050405020304" charset="0"/>
                <a:ea typeface="宋体" panose="02010600030101010101" pitchFamily="2" charset="-122"/>
              </a:rPr>
              <a:t>F</a:t>
            </a:r>
            <a:endParaRPr lang="en-US" altLang="zh-CN" dirty="0">
              <a:latin typeface="Times New Roman" panose="02020603050405020304" charset="0"/>
              <a:ea typeface="宋体" panose="02010600030101010101" pitchFamily="2" charset="-122"/>
            </a:endParaRPr>
          </a:p>
        </p:txBody>
      </p:sp>
      <p:sp>
        <p:nvSpPr>
          <p:cNvPr id="233492" name="Text Box 20"/>
          <p:cNvSpPr txBox="1"/>
          <p:nvPr/>
        </p:nvSpPr>
        <p:spPr>
          <a:xfrm>
            <a:off x="8734425" y="5072063"/>
            <a:ext cx="358775" cy="466725"/>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buClrTx/>
            </a:pPr>
            <a:r>
              <a:rPr lang="en-US" altLang="zh-CN" dirty="0">
                <a:latin typeface="Times New Roman" panose="02020603050405020304" charset="0"/>
                <a:ea typeface="宋体" panose="02010600030101010101" pitchFamily="2" charset="-122"/>
              </a:rPr>
              <a:t>a</a:t>
            </a:r>
            <a:endParaRPr lang="en-US" altLang="zh-CN" dirty="0">
              <a:latin typeface="Times New Roman" panose="02020603050405020304" charset="0"/>
              <a:ea typeface="宋体" panose="02010600030101010101" pitchFamily="2" charset="-122"/>
            </a:endParaRPr>
          </a:p>
        </p:txBody>
      </p:sp>
      <p:sp>
        <p:nvSpPr>
          <p:cNvPr id="233494" name="Line 22"/>
          <p:cNvSpPr/>
          <p:nvPr/>
        </p:nvSpPr>
        <p:spPr>
          <a:xfrm flipV="1">
            <a:off x="4581525" y="4581525"/>
            <a:ext cx="792163" cy="503238"/>
          </a:xfrm>
          <a:prstGeom prst="line">
            <a:avLst/>
          </a:prstGeom>
          <a:ln w="38100" cap="flat" cmpd="sng">
            <a:solidFill>
              <a:srgbClr val="FF0000"/>
            </a:solidFill>
            <a:prstDash val="dashDot"/>
            <a:round/>
            <a:headEnd type="none" w="med" len="med"/>
            <a:tailEnd type="triangle" w="med" len="med"/>
          </a:ln>
        </p:spPr>
      </p:sp>
      <p:sp>
        <p:nvSpPr>
          <p:cNvPr id="233495" name="Line 23"/>
          <p:cNvSpPr/>
          <p:nvPr/>
        </p:nvSpPr>
        <p:spPr>
          <a:xfrm flipH="1" flipV="1">
            <a:off x="7316788" y="4581525"/>
            <a:ext cx="1417637" cy="490538"/>
          </a:xfrm>
          <a:prstGeom prst="line">
            <a:avLst/>
          </a:prstGeom>
          <a:ln w="38100" cap="flat" cmpd="sng">
            <a:solidFill>
              <a:srgbClr val="FF0000"/>
            </a:solidFill>
            <a:prstDash val="dashDot"/>
            <a:round/>
            <a:headEnd type="none" w="med" len="med"/>
            <a:tailEnd type="triangle" w="med" len="med"/>
          </a:ln>
        </p:spPr>
      </p:sp>
      <p:sp>
        <p:nvSpPr>
          <p:cNvPr id="233499" name="Rectangle 27"/>
          <p:cNvSpPr/>
          <p:nvPr/>
        </p:nvSpPr>
        <p:spPr>
          <a:xfrm>
            <a:off x="528638" y="2276475"/>
            <a:ext cx="4068762" cy="1420495"/>
          </a:xfrm>
          <a:prstGeom prst="rect">
            <a:avLst/>
          </a:prstGeom>
          <a:noFill/>
          <a:ln w="38100">
            <a:noFill/>
          </a:ln>
        </p:spPr>
        <p:txBody>
          <a:bodyPr anchor="t">
            <a:spAutoFit/>
          </a:bodyPr>
          <a:p>
            <a:pPr>
              <a:lnSpc>
                <a:spcPct val="120000"/>
              </a:lnSpc>
            </a:pPr>
            <a:r>
              <a:rPr lang="zh-CN" altLang="en-US" dirty="0">
                <a:solidFill>
                  <a:srgbClr val="CC00CC"/>
                </a:solidFill>
                <a:latin typeface="黑体" panose="02010609060101010101" charset="-122"/>
                <a:ea typeface="黑体" panose="02010609060101010101" charset="-122"/>
              </a:rPr>
              <a:t>仅有父子两代的一棵子树，它的所有叶子自左至右排列起来所形成的符号串</a:t>
            </a:r>
            <a:endParaRPr lang="zh-CN" altLang="en-US" dirty="0">
              <a:solidFill>
                <a:srgbClr val="CC00CC"/>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3475">
                                            <p:txEl>
                                              <p:charRg st="0" end="16"/>
                                            </p:txEl>
                                          </p:spTgt>
                                        </p:tgtEl>
                                        <p:attrNameLst>
                                          <p:attrName>style.visibility</p:attrName>
                                        </p:attrNameLst>
                                      </p:cBhvr>
                                      <p:to>
                                        <p:strVal val="visible"/>
                                      </p:to>
                                    </p:set>
                                    <p:animEffect transition="in" filter="blinds(horizontal)">
                                      <p:cBhvr>
                                        <p:cTn id="7" dur="500"/>
                                        <p:tgtEl>
                                          <p:spTgt spid="233475">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3475">
                                            <p:txEl>
                                              <p:charRg st="16" end="35"/>
                                            </p:txEl>
                                          </p:spTgt>
                                        </p:tgtEl>
                                        <p:attrNameLst>
                                          <p:attrName>style.visibility</p:attrName>
                                        </p:attrNameLst>
                                      </p:cBhvr>
                                      <p:to>
                                        <p:strVal val="visible"/>
                                      </p:to>
                                    </p:set>
                                    <p:animEffect transition="in" filter="blinds(horizontal)">
                                      <p:cBhvr>
                                        <p:cTn id="10" dur="500"/>
                                        <p:tgtEl>
                                          <p:spTgt spid="233475">
                                            <p:txEl>
                                              <p:charRg st="16" end="3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3476"/>
                                        </p:tgtEl>
                                        <p:attrNameLst>
                                          <p:attrName>style.visibility</p:attrName>
                                        </p:attrNameLst>
                                      </p:cBhvr>
                                      <p:to>
                                        <p:strVal val="visible"/>
                                      </p:to>
                                    </p:set>
                                    <p:animEffect transition="in" filter="blinds(horizontal)">
                                      <p:cBhvr>
                                        <p:cTn id="13" dur="500"/>
                                        <p:tgtEl>
                                          <p:spTgt spid="23347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477"/>
                                        </p:tgtEl>
                                        <p:attrNameLst>
                                          <p:attrName>style.visibility</p:attrName>
                                        </p:attrNameLst>
                                      </p:cBhvr>
                                      <p:to>
                                        <p:strVal val="visible"/>
                                      </p:to>
                                    </p:set>
                                    <p:animEffect transition="in" filter="wipe(up)">
                                      <p:cBhvr>
                                        <p:cTn id="18" dur="500"/>
                                        <p:tgtEl>
                                          <p:spTgt spid="23347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33478"/>
                                        </p:tgtEl>
                                        <p:attrNameLst>
                                          <p:attrName>style.visibility</p:attrName>
                                        </p:attrNameLst>
                                      </p:cBhvr>
                                      <p:to>
                                        <p:strVal val="visible"/>
                                      </p:to>
                                    </p:set>
                                    <p:animEffect transition="in" filter="wipe(up)">
                                      <p:cBhvr>
                                        <p:cTn id="21" dur="500"/>
                                        <p:tgtEl>
                                          <p:spTgt spid="23347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33479"/>
                                        </p:tgtEl>
                                        <p:attrNameLst>
                                          <p:attrName>style.visibility</p:attrName>
                                        </p:attrNameLst>
                                      </p:cBhvr>
                                      <p:to>
                                        <p:strVal val="visible"/>
                                      </p:to>
                                    </p:set>
                                    <p:animEffect transition="in" filter="wipe(up)">
                                      <p:cBhvr>
                                        <p:cTn id="24" dur="500"/>
                                        <p:tgtEl>
                                          <p:spTgt spid="233479"/>
                                        </p:tgtEl>
                                      </p:cBhvr>
                                    </p:animEffect>
                                  </p:childTnLst>
                                </p:cTn>
                              </p:par>
                              <p:par>
                                <p:cTn id="25" presetID="22" presetClass="entr" presetSubtype="1" fill="hold" nodeType="withEffect">
                                  <p:stCondLst>
                                    <p:cond delay="0"/>
                                  </p:stCondLst>
                                  <p:childTnLst>
                                    <p:set>
                                      <p:cBhvr>
                                        <p:cTn id="26" dur="1" fill="hold">
                                          <p:stCondLst>
                                            <p:cond delay="0"/>
                                          </p:stCondLst>
                                        </p:cTn>
                                        <p:tgtEl>
                                          <p:spTgt spid="233480"/>
                                        </p:tgtEl>
                                        <p:attrNameLst>
                                          <p:attrName>style.visibility</p:attrName>
                                        </p:attrNameLst>
                                      </p:cBhvr>
                                      <p:to>
                                        <p:strVal val="visible"/>
                                      </p:to>
                                    </p:set>
                                    <p:animEffect transition="in" filter="wipe(up)">
                                      <p:cBhvr>
                                        <p:cTn id="27" dur="500"/>
                                        <p:tgtEl>
                                          <p:spTgt spid="23348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33481"/>
                                        </p:tgtEl>
                                        <p:attrNameLst>
                                          <p:attrName>style.visibility</p:attrName>
                                        </p:attrNameLst>
                                      </p:cBhvr>
                                      <p:to>
                                        <p:strVal val="visible"/>
                                      </p:to>
                                    </p:set>
                                    <p:animEffect transition="in" filter="wipe(up)">
                                      <p:cBhvr>
                                        <p:cTn id="30" dur="500"/>
                                        <p:tgtEl>
                                          <p:spTgt spid="23348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33482"/>
                                        </p:tgtEl>
                                        <p:attrNameLst>
                                          <p:attrName>style.visibility</p:attrName>
                                        </p:attrNameLst>
                                      </p:cBhvr>
                                      <p:to>
                                        <p:strVal val="visible"/>
                                      </p:to>
                                    </p:set>
                                    <p:animEffect transition="in" filter="wipe(up)">
                                      <p:cBhvr>
                                        <p:cTn id="33" dur="500"/>
                                        <p:tgtEl>
                                          <p:spTgt spid="23348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33483"/>
                                        </p:tgtEl>
                                        <p:attrNameLst>
                                          <p:attrName>style.visibility</p:attrName>
                                        </p:attrNameLst>
                                      </p:cBhvr>
                                      <p:to>
                                        <p:strVal val="visible"/>
                                      </p:to>
                                    </p:set>
                                    <p:animEffect transition="in" filter="wipe(up)">
                                      <p:cBhvr>
                                        <p:cTn id="36" dur="500"/>
                                        <p:tgtEl>
                                          <p:spTgt spid="23348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33484"/>
                                        </p:tgtEl>
                                        <p:attrNameLst>
                                          <p:attrName>style.visibility</p:attrName>
                                        </p:attrNameLst>
                                      </p:cBhvr>
                                      <p:to>
                                        <p:strVal val="visible"/>
                                      </p:to>
                                    </p:set>
                                    <p:animEffect transition="in" filter="wipe(up)">
                                      <p:cBhvr>
                                        <p:cTn id="39" dur="500"/>
                                        <p:tgtEl>
                                          <p:spTgt spid="233484"/>
                                        </p:tgtEl>
                                      </p:cBhvr>
                                    </p:animEffect>
                                  </p:childTnLst>
                                </p:cTn>
                              </p:par>
                              <p:par>
                                <p:cTn id="40" presetID="22" presetClass="entr" presetSubtype="1" fill="hold" nodeType="withEffect">
                                  <p:stCondLst>
                                    <p:cond delay="0"/>
                                  </p:stCondLst>
                                  <p:childTnLst>
                                    <p:set>
                                      <p:cBhvr>
                                        <p:cTn id="41" dur="1" fill="hold">
                                          <p:stCondLst>
                                            <p:cond delay="0"/>
                                          </p:stCondLst>
                                        </p:cTn>
                                        <p:tgtEl>
                                          <p:spTgt spid="233485"/>
                                        </p:tgtEl>
                                        <p:attrNameLst>
                                          <p:attrName>style.visibility</p:attrName>
                                        </p:attrNameLst>
                                      </p:cBhvr>
                                      <p:to>
                                        <p:strVal val="visible"/>
                                      </p:to>
                                    </p:set>
                                    <p:animEffect transition="in" filter="wipe(up)">
                                      <p:cBhvr>
                                        <p:cTn id="42" dur="500"/>
                                        <p:tgtEl>
                                          <p:spTgt spid="233485"/>
                                        </p:tgtEl>
                                      </p:cBhvr>
                                    </p:animEffect>
                                  </p:childTnLst>
                                </p:cTn>
                              </p:par>
                              <p:par>
                                <p:cTn id="43" presetID="22" presetClass="entr" presetSubtype="1" fill="hold" nodeType="withEffect">
                                  <p:stCondLst>
                                    <p:cond delay="0"/>
                                  </p:stCondLst>
                                  <p:childTnLst>
                                    <p:set>
                                      <p:cBhvr>
                                        <p:cTn id="44" dur="1" fill="hold">
                                          <p:stCondLst>
                                            <p:cond delay="0"/>
                                          </p:stCondLst>
                                        </p:cTn>
                                        <p:tgtEl>
                                          <p:spTgt spid="233486"/>
                                        </p:tgtEl>
                                        <p:attrNameLst>
                                          <p:attrName>style.visibility</p:attrName>
                                        </p:attrNameLst>
                                      </p:cBhvr>
                                      <p:to>
                                        <p:strVal val="visible"/>
                                      </p:to>
                                    </p:set>
                                    <p:animEffect transition="in" filter="wipe(up)">
                                      <p:cBhvr>
                                        <p:cTn id="45" dur="500"/>
                                        <p:tgtEl>
                                          <p:spTgt spid="233486"/>
                                        </p:tgtEl>
                                      </p:cBhvr>
                                    </p:animEffect>
                                  </p:childTnLst>
                                </p:cTn>
                              </p:par>
                              <p:par>
                                <p:cTn id="46" presetID="22" presetClass="entr" presetSubtype="1" fill="hold" nodeType="withEffect">
                                  <p:stCondLst>
                                    <p:cond delay="0"/>
                                  </p:stCondLst>
                                  <p:childTnLst>
                                    <p:set>
                                      <p:cBhvr>
                                        <p:cTn id="47" dur="1" fill="hold">
                                          <p:stCondLst>
                                            <p:cond delay="0"/>
                                          </p:stCondLst>
                                        </p:cTn>
                                        <p:tgtEl>
                                          <p:spTgt spid="233487"/>
                                        </p:tgtEl>
                                        <p:attrNameLst>
                                          <p:attrName>style.visibility</p:attrName>
                                        </p:attrNameLst>
                                      </p:cBhvr>
                                      <p:to>
                                        <p:strVal val="visible"/>
                                      </p:to>
                                    </p:set>
                                    <p:animEffect transition="in" filter="wipe(up)">
                                      <p:cBhvr>
                                        <p:cTn id="48" dur="500"/>
                                        <p:tgtEl>
                                          <p:spTgt spid="233487"/>
                                        </p:tgtEl>
                                      </p:cBhvr>
                                    </p:animEffect>
                                  </p:childTnLst>
                                </p:cTn>
                              </p:par>
                              <p:par>
                                <p:cTn id="49" presetID="22" presetClass="entr" presetSubtype="1" fill="hold" nodeType="withEffect">
                                  <p:stCondLst>
                                    <p:cond delay="0"/>
                                  </p:stCondLst>
                                  <p:childTnLst>
                                    <p:set>
                                      <p:cBhvr>
                                        <p:cTn id="50" dur="1" fill="hold">
                                          <p:stCondLst>
                                            <p:cond delay="0"/>
                                          </p:stCondLst>
                                        </p:cTn>
                                        <p:tgtEl>
                                          <p:spTgt spid="233488"/>
                                        </p:tgtEl>
                                        <p:attrNameLst>
                                          <p:attrName>style.visibility</p:attrName>
                                        </p:attrNameLst>
                                      </p:cBhvr>
                                      <p:to>
                                        <p:strVal val="visible"/>
                                      </p:to>
                                    </p:set>
                                    <p:animEffect transition="in" filter="wipe(up)">
                                      <p:cBhvr>
                                        <p:cTn id="51" dur="500"/>
                                        <p:tgtEl>
                                          <p:spTgt spid="233488"/>
                                        </p:tgtEl>
                                      </p:cBhvr>
                                    </p:animEffect>
                                  </p:childTnLst>
                                </p:cTn>
                              </p:par>
                              <p:par>
                                <p:cTn id="52" presetID="22" presetClass="entr" presetSubtype="1" fill="hold" nodeType="withEffect">
                                  <p:stCondLst>
                                    <p:cond delay="0"/>
                                  </p:stCondLst>
                                  <p:childTnLst>
                                    <p:set>
                                      <p:cBhvr>
                                        <p:cTn id="53" dur="1" fill="hold">
                                          <p:stCondLst>
                                            <p:cond delay="0"/>
                                          </p:stCondLst>
                                        </p:cTn>
                                        <p:tgtEl>
                                          <p:spTgt spid="233489"/>
                                        </p:tgtEl>
                                        <p:attrNameLst>
                                          <p:attrName>style.visibility</p:attrName>
                                        </p:attrNameLst>
                                      </p:cBhvr>
                                      <p:to>
                                        <p:strVal val="visible"/>
                                      </p:to>
                                    </p:set>
                                    <p:animEffect transition="in" filter="wipe(up)">
                                      <p:cBhvr>
                                        <p:cTn id="54" dur="500"/>
                                        <p:tgtEl>
                                          <p:spTgt spid="23348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3499"/>
                                        </p:tgtEl>
                                        <p:attrNameLst>
                                          <p:attrName>style.visibility</p:attrName>
                                        </p:attrNameLst>
                                      </p:cBhvr>
                                      <p:to>
                                        <p:strVal val="visible"/>
                                      </p:to>
                                    </p:set>
                                    <p:animEffect transition="in" filter="wipe(down)">
                                      <p:cBhvr>
                                        <p:cTn id="59" dur="500"/>
                                        <p:tgtEl>
                                          <p:spTgt spid="23349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500" fill="hold"/>
                                        <p:tgtEl>
                                          <p:spTgt spid="233478"/>
                                        </p:tgtEl>
                                        <p:attrNameLst>
                                          <p:attrName>fillcolor</p:attrName>
                                        </p:attrNameLst>
                                      </p:cBhvr>
                                      <p:to>
                                        <a:srgbClr val="FF9900"/>
                                      </p:to>
                                    </p:animClr>
                                    <p:set>
                                      <p:cBhvr>
                                        <p:cTn id="64" dur="500" fill="hold"/>
                                        <p:tgtEl>
                                          <p:spTgt spid="233478"/>
                                        </p:tgtEl>
                                        <p:attrNameLst>
                                          <p:attrName>fill.type</p:attrName>
                                        </p:attrNameLst>
                                      </p:cBhvr>
                                      <p:to>
                                        <p:strVal val="solid"/>
                                      </p:to>
                                    </p:set>
                                    <p:set>
                                      <p:cBhvr>
                                        <p:cTn id="65" dur="500" fill="hold"/>
                                        <p:tgtEl>
                                          <p:spTgt spid="233478"/>
                                        </p:tgtEl>
                                        <p:attrNameLst>
                                          <p:attrName>fill.on</p:attrName>
                                        </p:attrNameLst>
                                      </p:cBhvr>
                                      <p:to>
                                        <p:strVal val="true"/>
                                      </p:to>
                                    </p:se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233491"/>
                                        </p:tgtEl>
                                        <p:attrNameLst>
                                          <p:attrName>style.visibility</p:attrName>
                                        </p:attrNameLst>
                                      </p:cBhvr>
                                      <p:to>
                                        <p:strVal val="visible"/>
                                      </p:to>
                                    </p:set>
                                    <p:animEffect transition="in" filter="blinds(horizontal)">
                                      <p:cBhvr>
                                        <p:cTn id="69" dur="500"/>
                                        <p:tgtEl>
                                          <p:spTgt spid="233491"/>
                                        </p:tgtEl>
                                      </p:cBhvr>
                                    </p:animEffect>
                                  </p:childTnLst>
                                </p:cTn>
                              </p:par>
                            </p:childTnLst>
                          </p:cTn>
                        </p:par>
                        <p:par>
                          <p:cTn id="70" fill="hold">
                            <p:stCondLst>
                              <p:cond delay="1000"/>
                            </p:stCondLst>
                            <p:childTnLst>
                              <p:par>
                                <p:cTn id="71" presetID="22" presetClass="entr" presetSubtype="4" fill="hold" nodeType="afterEffect">
                                  <p:stCondLst>
                                    <p:cond delay="0"/>
                                  </p:stCondLst>
                                  <p:childTnLst>
                                    <p:set>
                                      <p:cBhvr>
                                        <p:cTn id="72" dur="1" fill="hold">
                                          <p:stCondLst>
                                            <p:cond delay="0"/>
                                          </p:stCondLst>
                                        </p:cTn>
                                        <p:tgtEl>
                                          <p:spTgt spid="233494"/>
                                        </p:tgtEl>
                                        <p:attrNameLst>
                                          <p:attrName>style.visibility</p:attrName>
                                        </p:attrNameLst>
                                      </p:cBhvr>
                                      <p:to>
                                        <p:strVal val="visible"/>
                                      </p:to>
                                    </p:set>
                                    <p:animEffect transition="in" filter="wipe(down)">
                                      <p:cBhvr>
                                        <p:cTn id="73" dur="500"/>
                                        <p:tgtEl>
                                          <p:spTgt spid="233494"/>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mph" presetSubtype="2" fill="hold" nodeType="clickEffect">
                                  <p:stCondLst>
                                    <p:cond delay="0"/>
                                  </p:stCondLst>
                                  <p:childTnLst>
                                    <p:animClr clrSpc="rgb" dir="cw">
                                      <p:cBhvr>
                                        <p:cTn id="77" dur="500" fill="hold"/>
                                        <p:tgtEl>
                                          <p:spTgt spid="233482"/>
                                        </p:tgtEl>
                                        <p:attrNameLst>
                                          <p:attrName>fillcolor</p:attrName>
                                        </p:attrNameLst>
                                      </p:cBhvr>
                                      <p:to>
                                        <a:srgbClr val="FF9900"/>
                                      </p:to>
                                    </p:animClr>
                                    <p:set>
                                      <p:cBhvr>
                                        <p:cTn id="78" dur="500" fill="hold"/>
                                        <p:tgtEl>
                                          <p:spTgt spid="233482"/>
                                        </p:tgtEl>
                                        <p:attrNameLst>
                                          <p:attrName>fill.type</p:attrName>
                                        </p:attrNameLst>
                                      </p:cBhvr>
                                      <p:to>
                                        <p:strVal val="solid"/>
                                      </p:to>
                                    </p:set>
                                    <p:set>
                                      <p:cBhvr>
                                        <p:cTn id="79" dur="500" fill="hold"/>
                                        <p:tgtEl>
                                          <p:spTgt spid="233482"/>
                                        </p:tgtEl>
                                        <p:attrNameLst>
                                          <p:attrName>fill.on</p:attrName>
                                        </p:attrNameLst>
                                      </p:cBhvr>
                                      <p:to>
                                        <p:strVal val="true"/>
                                      </p:to>
                                    </p:set>
                                  </p:childTnLst>
                                </p:cTn>
                              </p:par>
                            </p:childTnLst>
                          </p:cTn>
                        </p:par>
                        <p:par>
                          <p:cTn id="80" fill="hold">
                            <p:stCondLst>
                              <p:cond delay="500"/>
                            </p:stCondLst>
                            <p:childTnLst>
                              <p:par>
                                <p:cTn id="81" presetID="3" presetClass="entr" presetSubtype="10" fill="hold" grpId="0" nodeType="afterEffect">
                                  <p:stCondLst>
                                    <p:cond delay="0"/>
                                  </p:stCondLst>
                                  <p:childTnLst>
                                    <p:set>
                                      <p:cBhvr>
                                        <p:cTn id="82" dur="1" fill="hold">
                                          <p:stCondLst>
                                            <p:cond delay="0"/>
                                          </p:stCondLst>
                                        </p:cTn>
                                        <p:tgtEl>
                                          <p:spTgt spid="233492"/>
                                        </p:tgtEl>
                                        <p:attrNameLst>
                                          <p:attrName>style.visibility</p:attrName>
                                        </p:attrNameLst>
                                      </p:cBhvr>
                                      <p:to>
                                        <p:strVal val="visible"/>
                                      </p:to>
                                    </p:set>
                                    <p:animEffect transition="in" filter="blinds(horizontal)">
                                      <p:cBhvr>
                                        <p:cTn id="83" dur="500"/>
                                        <p:tgtEl>
                                          <p:spTgt spid="233492"/>
                                        </p:tgtEl>
                                      </p:cBhvr>
                                    </p:animEffect>
                                  </p:childTnLst>
                                </p:cTn>
                              </p:par>
                            </p:childTnLst>
                          </p:cTn>
                        </p:par>
                        <p:par>
                          <p:cTn id="84" fill="hold">
                            <p:stCondLst>
                              <p:cond delay="1000"/>
                            </p:stCondLst>
                            <p:childTnLst>
                              <p:par>
                                <p:cTn id="85" presetID="22" presetClass="entr" presetSubtype="4" fill="hold" nodeType="afterEffect">
                                  <p:stCondLst>
                                    <p:cond delay="0"/>
                                  </p:stCondLst>
                                  <p:childTnLst>
                                    <p:set>
                                      <p:cBhvr>
                                        <p:cTn id="86" dur="1" fill="hold">
                                          <p:stCondLst>
                                            <p:cond delay="0"/>
                                          </p:stCondLst>
                                        </p:cTn>
                                        <p:tgtEl>
                                          <p:spTgt spid="233495"/>
                                        </p:tgtEl>
                                        <p:attrNameLst>
                                          <p:attrName>style.visibility</p:attrName>
                                        </p:attrNameLst>
                                      </p:cBhvr>
                                      <p:to>
                                        <p:strVal val="visible"/>
                                      </p:to>
                                    </p:set>
                                    <p:animEffect transition="in" filter="wipe(down)">
                                      <p:cBhvr>
                                        <p:cTn id="87" dur="500"/>
                                        <p:tgtEl>
                                          <p:spTgt spid="23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P spid="233477" grpId="0" bldLvl="0" animBg="1"/>
      <p:bldP spid="233478" grpId="0" bldLvl="0" animBg="1"/>
      <p:bldP spid="233479" grpId="0" bldLvl="0" animBg="1"/>
      <p:bldP spid="233481" grpId="0" bldLvl="0" animBg="1"/>
      <p:bldP spid="233482" grpId="0" bldLvl="0" animBg="1"/>
      <p:bldP spid="233483" grpId="0" bldLvl="0" animBg="1"/>
      <p:bldP spid="233484" grpId="0" bldLvl="0" animBg="1"/>
      <p:bldP spid="233491" grpId="0" bldLvl="0" animBg="1"/>
      <p:bldP spid="233492" grpId="0" bldLvl="0" animBg="1"/>
      <p:bldP spid="23349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34499" name="Rectangle 3"/>
          <p:cNvSpPr>
            <a:spLocks noGrp="1"/>
          </p:cNvSpPr>
          <p:nvPr>
            <p:ph idx="1"/>
          </p:nvPr>
        </p:nvSpPr>
        <p:spPr>
          <a:xfrm>
            <a:off x="711200" y="990600"/>
            <a:ext cx="11379200" cy="4978400"/>
          </a:xfrm>
        </p:spPr>
        <p:txBody>
          <a:bodyPr vert="horz" wrap="square" lIns="91440" tIns="45720" rIns="91440" bIns="45720" anchor="t"/>
          <a:p>
            <a:pPr eaLnBrk="1" hangingPunct="1"/>
            <a:r>
              <a:rPr lang="zh-CN" altLang="en-US" dirty="0">
                <a:solidFill>
                  <a:schemeClr val="tx2"/>
                </a:solidFill>
              </a:rPr>
              <a:t>句型分析</a:t>
            </a:r>
            <a:r>
              <a:rPr lang="zh-CN" altLang="en-US" dirty="0"/>
              <a:t>：短语、直接短语和句柄</a:t>
            </a:r>
            <a:endParaRPr lang="zh-CN" altLang="en-US" dirty="0"/>
          </a:p>
          <a:p>
            <a:pPr lvl="1" eaLnBrk="1" hangingPunct="1"/>
            <a:r>
              <a:rPr lang="zh-CN" altLang="en-US" b="1" dirty="0"/>
              <a:t>最左直接短语</a:t>
            </a:r>
            <a:r>
              <a:rPr lang="zh-CN" altLang="en-US" dirty="0"/>
              <a:t>称为</a:t>
            </a:r>
            <a:r>
              <a:rPr lang="zh-CN" altLang="en-US" dirty="0">
                <a:solidFill>
                  <a:srgbClr val="FF0000"/>
                </a:solidFill>
              </a:rPr>
              <a:t>句柄</a:t>
            </a:r>
            <a:endParaRPr lang="zh-CN" altLang="en-US" dirty="0">
              <a:solidFill>
                <a:srgbClr val="FF0000"/>
              </a:solidFill>
            </a:endParaRPr>
          </a:p>
          <a:p>
            <a:pPr lvl="1" eaLnBrk="1" hangingPunct="1"/>
            <a:r>
              <a:rPr lang="zh-CN" altLang="en-US" dirty="0"/>
              <a:t>最左性体现在分析树和句型中</a:t>
            </a:r>
            <a:endParaRPr lang="zh-CN" altLang="en-US" dirty="0"/>
          </a:p>
        </p:txBody>
      </p:sp>
      <p:sp>
        <p:nvSpPr>
          <p:cNvPr id="234500" name="Oval 4"/>
          <p:cNvSpPr/>
          <p:nvPr/>
        </p:nvSpPr>
        <p:spPr>
          <a:xfrm>
            <a:off x="3365500" y="5300663"/>
            <a:ext cx="360363" cy="360362"/>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β</a:t>
            </a:r>
            <a:endParaRPr lang="en-US" altLang="zh-CN" dirty="0">
              <a:latin typeface="华文新魏" panose="02010800040101010101" pitchFamily="2" charset="-122"/>
            </a:endParaRPr>
          </a:p>
        </p:txBody>
      </p:sp>
      <p:grpSp>
        <p:nvGrpSpPr>
          <p:cNvPr id="3" name="Group 5"/>
          <p:cNvGrpSpPr/>
          <p:nvPr/>
        </p:nvGrpSpPr>
        <p:grpSpPr>
          <a:xfrm>
            <a:off x="2284413" y="3211513"/>
            <a:ext cx="2520950" cy="1584325"/>
            <a:chOff x="1610" y="2659"/>
            <a:chExt cx="1316" cy="771"/>
          </a:xfrm>
        </p:grpSpPr>
        <p:sp>
          <p:nvSpPr>
            <p:cNvPr id="62470" name="Oval 6"/>
            <p:cNvSpPr/>
            <p:nvPr/>
          </p:nvSpPr>
          <p:spPr>
            <a:xfrm>
              <a:off x="2154" y="2659"/>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62471" name="Line 7"/>
            <p:cNvSpPr/>
            <p:nvPr/>
          </p:nvSpPr>
          <p:spPr>
            <a:xfrm flipH="1">
              <a:off x="1746" y="2840"/>
              <a:ext cx="408" cy="363"/>
            </a:xfrm>
            <a:prstGeom prst="line">
              <a:avLst/>
            </a:prstGeom>
            <a:ln w="38100" cap="flat" cmpd="sng">
              <a:solidFill>
                <a:srgbClr val="3366FF"/>
              </a:solidFill>
              <a:prstDash val="sysDot"/>
              <a:round/>
              <a:headEnd type="none" w="med" len="med"/>
              <a:tailEnd type="none" w="med" len="med"/>
            </a:ln>
          </p:spPr>
        </p:sp>
        <p:sp>
          <p:nvSpPr>
            <p:cNvPr id="62472" name="Oval 8"/>
            <p:cNvSpPr/>
            <p:nvPr/>
          </p:nvSpPr>
          <p:spPr>
            <a:xfrm>
              <a:off x="1610" y="3203"/>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α</a:t>
              </a:r>
              <a:endParaRPr lang="en-US" altLang="zh-CN" dirty="0">
                <a:latin typeface="华文新魏" panose="02010800040101010101" pitchFamily="2" charset="-122"/>
              </a:endParaRPr>
            </a:p>
          </p:txBody>
        </p:sp>
        <p:sp>
          <p:nvSpPr>
            <p:cNvPr id="62473" name="Oval 9"/>
            <p:cNvSpPr/>
            <p:nvPr/>
          </p:nvSpPr>
          <p:spPr>
            <a:xfrm>
              <a:off x="2154" y="3203"/>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a:t>
              </a:r>
              <a:endParaRPr lang="en-US" altLang="zh-CN" dirty="0">
                <a:latin typeface="华文新魏" panose="02010800040101010101" pitchFamily="2" charset="-122"/>
              </a:endParaRPr>
            </a:p>
          </p:txBody>
        </p:sp>
        <p:sp>
          <p:nvSpPr>
            <p:cNvPr id="62474" name="Oval 10"/>
            <p:cNvSpPr/>
            <p:nvPr/>
          </p:nvSpPr>
          <p:spPr>
            <a:xfrm>
              <a:off x="2699" y="3203"/>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δ</a:t>
              </a:r>
              <a:endParaRPr lang="en-US" altLang="zh-CN" dirty="0">
                <a:latin typeface="华文新魏" panose="02010800040101010101" pitchFamily="2" charset="-122"/>
              </a:endParaRPr>
            </a:p>
          </p:txBody>
        </p:sp>
        <p:sp>
          <p:nvSpPr>
            <p:cNvPr id="62475" name="Line 11"/>
            <p:cNvSpPr/>
            <p:nvPr/>
          </p:nvSpPr>
          <p:spPr>
            <a:xfrm>
              <a:off x="2381" y="2840"/>
              <a:ext cx="408" cy="408"/>
            </a:xfrm>
            <a:prstGeom prst="line">
              <a:avLst/>
            </a:prstGeom>
            <a:ln w="38100" cap="flat" cmpd="sng">
              <a:solidFill>
                <a:srgbClr val="3366FF"/>
              </a:solidFill>
              <a:prstDash val="sysDot"/>
              <a:round/>
              <a:headEnd type="none" w="med" len="med"/>
              <a:tailEnd type="none" w="med" len="med"/>
            </a:ln>
          </p:spPr>
        </p:sp>
        <p:sp>
          <p:nvSpPr>
            <p:cNvPr id="62476" name="Line 12"/>
            <p:cNvSpPr/>
            <p:nvPr/>
          </p:nvSpPr>
          <p:spPr>
            <a:xfrm>
              <a:off x="2245" y="2886"/>
              <a:ext cx="0" cy="317"/>
            </a:xfrm>
            <a:prstGeom prst="line">
              <a:avLst/>
            </a:prstGeom>
            <a:ln w="38100" cap="flat" cmpd="sng">
              <a:solidFill>
                <a:srgbClr val="3366FF"/>
              </a:solidFill>
              <a:prstDash val="sysDot"/>
              <a:round/>
              <a:headEnd type="none" w="med" len="med"/>
              <a:tailEnd type="none" w="med" len="med"/>
            </a:ln>
          </p:spPr>
        </p:sp>
      </p:grpSp>
      <p:sp>
        <p:nvSpPr>
          <p:cNvPr id="234509" name="Line 13"/>
          <p:cNvSpPr/>
          <p:nvPr/>
        </p:nvSpPr>
        <p:spPr>
          <a:xfrm>
            <a:off x="3509963" y="4795838"/>
            <a:ext cx="0" cy="503237"/>
          </a:xfrm>
          <a:prstGeom prst="line">
            <a:avLst/>
          </a:prstGeom>
          <a:ln w="38100" cap="flat" cmpd="sng">
            <a:solidFill>
              <a:srgbClr val="3366FF"/>
            </a:solidFill>
            <a:prstDash val="solid"/>
            <a:round/>
            <a:headEnd type="none" w="med" len="med"/>
            <a:tailEnd type="none" w="med" len="med"/>
          </a:ln>
        </p:spPr>
      </p:sp>
      <p:sp>
        <p:nvSpPr>
          <p:cNvPr id="234510" name="Rectangle 14"/>
          <p:cNvSpPr/>
          <p:nvPr/>
        </p:nvSpPr>
        <p:spPr>
          <a:xfrm>
            <a:off x="5334000" y="2889250"/>
            <a:ext cx="6342380" cy="1050290"/>
          </a:xfrm>
          <a:prstGeom prst="rect">
            <a:avLst/>
          </a:prstGeom>
          <a:noFill/>
          <a:ln w="38100">
            <a:noFill/>
          </a:ln>
        </p:spPr>
        <p:txBody>
          <a:bodyPr wrap="square" anchor="t">
            <a:spAutoFit/>
          </a:bodyPr>
          <a:p>
            <a:pPr>
              <a:lnSpc>
                <a:spcPct val="130000"/>
              </a:lnSpc>
            </a:pPr>
            <a:r>
              <a:rPr lang="zh-CN" altLang="en-US" b="0" dirty="0">
                <a:solidFill>
                  <a:srgbClr val="CC00CC"/>
                </a:solidFill>
                <a:latin typeface="黑体" panose="02010609060101010101" charset="-122"/>
                <a:ea typeface="黑体" panose="02010609060101010101" charset="-122"/>
              </a:rPr>
              <a:t>一个句型的分析树中最左最下那棵只有父子两代的子树的所有叶子的自左至右排列。</a:t>
            </a:r>
            <a:endParaRPr lang="zh-CN" altLang="en-US" b="0" dirty="0">
              <a:solidFill>
                <a:srgbClr val="CC00CC"/>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4499">
                                            <p:txEl>
                                              <p:charRg st="0" end="16"/>
                                            </p:txEl>
                                          </p:spTgt>
                                        </p:tgtEl>
                                        <p:attrNameLst>
                                          <p:attrName>style.visibility</p:attrName>
                                        </p:attrNameLst>
                                      </p:cBhvr>
                                      <p:to>
                                        <p:strVal val="visible"/>
                                      </p:to>
                                    </p:set>
                                    <p:animEffect transition="in" filter="blinds(horizontal)">
                                      <p:cBhvr>
                                        <p:cTn id="7" dur="500"/>
                                        <p:tgtEl>
                                          <p:spTgt spid="234499">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4499">
                                            <p:txEl>
                                              <p:charRg st="16" end="27"/>
                                            </p:txEl>
                                          </p:spTgt>
                                        </p:tgtEl>
                                        <p:attrNameLst>
                                          <p:attrName>style.visibility</p:attrName>
                                        </p:attrNameLst>
                                      </p:cBhvr>
                                      <p:to>
                                        <p:strVal val="visible"/>
                                      </p:to>
                                    </p:set>
                                    <p:animEffect transition="in" filter="blinds(horizontal)">
                                      <p:cBhvr>
                                        <p:cTn id="10" dur="500"/>
                                        <p:tgtEl>
                                          <p:spTgt spid="234499">
                                            <p:txEl>
                                              <p:charRg st="16" end="2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4499">
                                            <p:txEl>
                                              <p:charRg st="27" end="41"/>
                                            </p:txEl>
                                          </p:spTgt>
                                        </p:tgtEl>
                                        <p:attrNameLst>
                                          <p:attrName>style.visibility</p:attrName>
                                        </p:attrNameLst>
                                      </p:cBhvr>
                                      <p:to>
                                        <p:strVal val="visible"/>
                                      </p:to>
                                    </p:set>
                                    <p:animEffect transition="in" filter="blinds(horizontal)">
                                      <p:cBhvr>
                                        <p:cTn id="13" dur="500"/>
                                        <p:tgtEl>
                                          <p:spTgt spid="234499">
                                            <p:txEl>
                                              <p:charRg st="27" end="4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234509"/>
                                        </p:tgtEl>
                                        <p:attrNameLst>
                                          <p:attrName>style.visibility</p:attrName>
                                        </p:attrNameLst>
                                      </p:cBhvr>
                                      <p:to>
                                        <p:strVal val="visible"/>
                                      </p:to>
                                    </p:set>
                                    <p:animEffect transition="in" filter="wipe(up)">
                                      <p:cBhvr>
                                        <p:cTn id="22" dur="500"/>
                                        <p:tgtEl>
                                          <p:spTgt spid="234509"/>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234500"/>
                                        </p:tgtEl>
                                        <p:attrNameLst>
                                          <p:attrName>style.visibility</p:attrName>
                                        </p:attrNameLst>
                                      </p:cBhvr>
                                      <p:to>
                                        <p:strVal val="visible"/>
                                      </p:to>
                                    </p:set>
                                    <p:animEffect transition="in" filter="wipe(up)">
                                      <p:cBhvr>
                                        <p:cTn id="26" dur="500"/>
                                        <p:tgtEl>
                                          <p:spTgt spid="23450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34510"/>
                                        </p:tgtEl>
                                        <p:attrNameLst>
                                          <p:attrName>style.visibility</p:attrName>
                                        </p:attrNameLst>
                                      </p:cBhvr>
                                      <p:to>
                                        <p:strVal val="visible"/>
                                      </p:to>
                                    </p:set>
                                    <p:animEffect transition="in" filter="wipe(down)">
                                      <p:cBhvr>
                                        <p:cTn id="31" dur="500"/>
                                        <p:tgtEl>
                                          <p:spTgt spid="234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P spid="234500" grpId="0" bldLvl="0" animBg="1"/>
      <p:bldP spid="2345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35523" name="Rectangle 3"/>
          <p:cNvSpPr>
            <a:spLocks noGrp="1"/>
          </p:cNvSpPr>
          <p:nvPr>
            <p:ph idx="1"/>
          </p:nvPr>
        </p:nvSpPr>
        <p:spPr>
          <a:xfrm>
            <a:off x="492125" y="1076325"/>
            <a:ext cx="6337300" cy="1128713"/>
          </a:xfrm>
        </p:spPr>
        <p:txBody>
          <a:bodyPr vert="horz" wrap="square" lIns="91440" tIns="45720" rIns="91440" bIns="45720" anchor="t"/>
          <a:p>
            <a:pPr eaLnBrk="1" hangingPunct="1"/>
            <a:r>
              <a:rPr lang="zh-CN" altLang="en-US" sz="2800" dirty="0">
                <a:solidFill>
                  <a:schemeClr val="tx2"/>
                </a:solidFill>
              </a:rPr>
              <a:t>句型分析</a:t>
            </a:r>
            <a:r>
              <a:rPr lang="zh-CN" altLang="en-US" sz="2800" dirty="0"/>
              <a:t>：短语、直接短语和句柄</a:t>
            </a:r>
            <a:endParaRPr lang="zh-CN" altLang="en-US" sz="2800" dirty="0"/>
          </a:p>
          <a:p>
            <a:pPr lvl="1" eaLnBrk="1" hangingPunct="1"/>
            <a:r>
              <a:rPr lang="zh-CN" altLang="en-US" dirty="0"/>
              <a:t>例：句型  </a:t>
            </a:r>
            <a:r>
              <a:rPr lang="en-US" altLang="zh-CN" dirty="0"/>
              <a:t>F </a:t>
            </a:r>
            <a:r>
              <a:rPr lang="en-US" altLang="zh-CN" dirty="0">
                <a:latin typeface="Times New Roman" panose="02020603050405020304" charset="0"/>
              </a:rPr>
              <a:t>* </a:t>
            </a:r>
            <a:r>
              <a:rPr lang="en-US" altLang="zh-CN" dirty="0"/>
              <a:t>a  </a:t>
            </a:r>
            <a:r>
              <a:rPr lang="zh-CN" altLang="en-US" dirty="0"/>
              <a:t>的句柄</a:t>
            </a:r>
            <a:endParaRPr lang="zh-CN" altLang="en-US" dirty="0"/>
          </a:p>
        </p:txBody>
      </p:sp>
      <p:sp>
        <p:nvSpPr>
          <p:cNvPr id="235524" name="Rectangle 4"/>
          <p:cNvSpPr/>
          <p:nvPr/>
        </p:nvSpPr>
        <p:spPr>
          <a:xfrm>
            <a:off x="9402763" y="983615"/>
            <a:ext cx="2305050" cy="2808288"/>
          </a:xfrm>
          <a:prstGeom prst="rect">
            <a:avLst/>
          </a:prstGeom>
          <a:noFill/>
          <a:ln w="9525" cap="flat" cmpd="sng">
            <a:solidFill>
              <a:schemeClr val="tx1"/>
            </a:solidFill>
            <a:prstDash val="solid"/>
            <a:miter/>
            <a:headEnd type="none" w="med" len="med"/>
            <a:tailEnd type="none" w="med" len="med"/>
          </a:ln>
        </p:spPr>
        <p:txBody>
          <a:bodyPr anchor="t"/>
          <a:p>
            <a:pPr marL="0" indent="0">
              <a:spcBef>
                <a:spcPct val="20000"/>
              </a:spcBef>
              <a:buNone/>
            </a:pPr>
            <a:r>
              <a:rPr lang="en-US" altLang="zh-CN" dirty="0">
                <a:latin typeface="华文新魏" panose="02010800040101010101" pitchFamily="2" charset="-122"/>
              </a:rPr>
              <a:t>     E → E + T</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E → T</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T → T </a:t>
            </a:r>
            <a:r>
              <a:rPr lang="en-US" altLang="zh-CN" dirty="0">
                <a:latin typeface="Times New Roman" panose="02020603050405020304" charset="0"/>
              </a:rPr>
              <a:t>*</a:t>
            </a:r>
            <a:r>
              <a:rPr lang="en-US" altLang="zh-CN" dirty="0">
                <a:latin typeface="华文新魏" panose="02010800040101010101" pitchFamily="2" charset="-122"/>
              </a:rPr>
              <a:t> F</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T → F</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F → (E)</a:t>
            </a:r>
            <a:endParaRPr lang="zh-CN" altLang="en-US" dirty="0">
              <a:latin typeface="华文新魏" panose="02010800040101010101" pitchFamily="2" charset="-122"/>
            </a:endParaRPr>
          </a:p>
          <a:p>
            <a:pPr marL="342900" indent="-342900">
              <a:spcBef>
                <a:spcPct val="20000"/>
              </a:spcBef>
            </a:pPr>
            <a:r>
              <a:rPr lang="zh-CN" altLang="en-US" dirty="0">
                <a:latin typeface="华文新魏" panose="02010800040101010101" pitchFamily="2" charset="-122"/>
              </a:rPr>
              <a:t>     </a:t>
            </a:r>
            <a:r>
              <a:rPr lang="en-US" altLang="zh-CN" dirty="0">
                <a:latin typeface="华文新魏" panose="02010800040101010101" pitchFamily="2" charset="-122"/>
              </a:rPr>
              <a:t>F → a</a:t>
            </a:r>
            <a:endParaRPr lang="en-US" altLang="zh-CN" dirty="0">
              <a:latin typeface="华文新魏" panose="02010800040101010101" pitchFamily="2" charset="-122"/>
            </a:endParaRPr>
          </a:p>
        </p:txBody>
      </p:sp>
      <p:sp>
        <p:nvSpPr>
          <p:cNvPr id="235525" name="Oval 5"/>
          <p:cNvSpPr/>
          <p:nvPr/>
        </p:nvSpPr>
        <p:spPr>
          <a:xfrm>
            <a:off x="7051675" y="2349500"/>
            <a:ext cx="360363"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35526" name="Oval 6"/>
          <p:cNvSpPr/>
          <p:nvPr/>
        </p:nvSpPr>
        <p:spPr>
          <a:xfrm>
            <a:off x="6259513" y="4365625"/>
            <a:ext cx="360362"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T</a:t>
            </a:r>
            <a:endParaRPr lang="en-US" altLang="zh-CN" dirty="0">
              <a:latin typeface="华文新魏" panose="02010800040101010101" pitchFamily="2" charset="-122"/>
            </a:endParaRPr>
          </a:p>
        </p:txBody>
      </p:sp>
      <p:sp>
        <p:nvSpPr>
          <p:cNvPr id="235527" name="Oval 7"/>
          <p:cNvSpPr/>
          <p:nvPr/>
        </p:nvSpPr>
        <p:spPr>
          <a:xfrm>
            <a:off x="7051675" y="3357563"/>
            <a:ext cx="360363" cy="360362"/>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T</a:t>
            </a:r>
            <a:endParaRPr lang="en-US" altLang="zh-CN" dirty="0">
              <a:latin typeface="华文新魏" panose="02010800040101010101" pitchFamily="2" charset="-122"/>
            </a:endParaRPr>
          </a:p>
        </p:txBody>
      </p:sp>
      <p:sp>
        <p:nvSpPr>
          <p:cNvPr id="235528" name="Line 8"/>
          <p:cNvSpPr/>
          <p:nvPr/>
        </p:nvSpPr>
        <p:spPr>
          <a:xfrm>
            <a:off x="7196138" y="2709863"/>
            <a:ext cx="0" cy="647700"/>
          </a:xfrm>
          <a:prstGeom prst="line">
            <a:avLst/>
          </a:prstGeom>
          <a:ln w="38100" cap="flat" cmpd="sng">
            <a:solidFill>
              <a:srgbClr val="3366FF"/>
            </a:solidFill>
            <a:prstDash val="solid"/>
            <a:round/>
            <a:headEnd type="none" w="med" len="med"/>
            <a:tailEnd type="none" w="med" len="med"/>
          </a:ln>
        </p:spPr>
      </p:sp>
      <p:sp>
        <p:nvSpPr>
          <p:cNvPr id="235529" name="Oval 9"/>
          <p:cNvSpPr/>
          <p:nvPr/>
        </p:nvSpPr>
        <p:spPr>
          <a:xfrm>
            <a:off x="7051675" y="4365625"/>
            <a:ext cx="360363"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235530" name="Oval 10"/>
          <p:cNvSpPr/>
          <p:nvPr/>
        </p:nvSpPr>
        <p:spPr>
          <a:xfrm>
            <a:off x="7772400" y="4365625"/>
            <a:ext cx="360363"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F</a:t>
            </a:r>
            <a:endParaRPr lang="en-US" altLang="zh-CN" dirty="0">
              <a:latin typeface="华文新魏" panose="02010800040101010101" pitchFamily="2" charset="-122"/>
            </a:endParaRPr>
          </a:p>
        </p:txBody>
      </p:sp>
      <p:sp>
        <p:nvSpPr>
          <p:cNvPr id="235531" name="Oval 11"/>
          <p:cNvSpPr/>
          <p:nvPr/>
        </p:nvSpPr>
        <p:spPr>
          <a:xfrm>
            <a:off x="6259513" y="5302250"/>
            <a:ext cx="360362"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F</a:t>
            </a:r>
            <a:endParaRPr lang="en-US" altLang="zh-CN" dirty="0">
              <a:latin typeface="华文新魏" panose="02010800040101010101" pitchFamily="2" charset="-122"/>
            </a:endParaRPr>
          </a:p>
        </p:txBody>
      </p:sp>
      <p:sp>
        <p:nvSpPr>
          <p:cNvPr id="235532" name="Oval 12"/>
          <p:cNvSpPr/>
          <p:nvPr/>
        </p:nvSpPr>
        <p:spPr>
          <a:xfrm>
            <a:off x="7772400" y="5302250"/>
            <a:ext cx="360363" cy="360363"/>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a:t>
            </a:r>
            <a:endParaRPr lang="en-US" altLang="zh-CN" dirty="0">
              <a:latin typeface="华文新魏" panose="02010800040101010101" pitchFamily="2" charset="-122"/>
            </a:endParaRPr>
          </a:p>
        </p:txBody>
      </p:sp>
      <p:sp>
        <p:nvSpPr>
          <p:cNvPr id="235533" name="Line 13"/>
          <p:cNvSpPr/>
          <p:nvPr/>
        </p:nvSpPr>
        <p:spPr>
          <a:xfrm>
            <a:off x="7196138" y="3717925"/>
            <a:ext cx="0" cy="647700"/>
          </a:xfrm>
          <a:prstGeom prst="line">
            <a:avLst/>
          </a:prstGeom>
          <a:ln w="38100" cap="flat" cmpd="sng">
            <a:solidFill>
              <a:srgbClr val="3366FF"/>
            </a:solidFill>
            <a:prstDash val="solid"/>
            <a:round/>
            <a:headEnd type="none" w="med" len="med"/>
            <a:tailEnd type="none" w="med" len="med"/>
          </a:ln>
        </p:spPr>
      </p:sp>
      <p:sp>
        <p:nvSpPr>
          <p:cNvPr id="235534" name="Line 14"/>
          <p:cNvSpPr/>
          <p:nvPr/>
        </p:nvSpPr>
        <p:spPr>
          <a:xfrm flipH="1">
            <a:off x="6477000" y="3644900"/>
            <a:ext cx="647700" cy="720725"/>
          </a:xfrm>
          <a:prstGeom prst="line">
            <a:avLst/>
          </a:prstGeom>
          <a:ln w="38100" cap="flat" cmpd="sng">
            <a:solidFill>
              <a:srgbClr val="3366FF"/>
            </a:solidFill>
            <a:prstDash val="solid"/>
            <a:round/>
            <a:headEnd type="none" w="med" len="med"/>
            <a:tailEnd type="none" w="med" len="med"/>
          </a:ln>
        </p:spPr>
      </p:sp>
      <p:sp>
        <p:nvSpPr>
          <p:cNvPr id="235535" name="Line 15"/>
          <p:cNvSpPr/>
          <p:nvPr/>
        </p:nvSpPr>
        <p:spPr>
          <a:xfrm>
            <a:off x="7340600" y="3644900"/>
            <a:ext cx="576263" cy="720725"/>
          </a:xfrm>
          <a:prstGeom prst="line">
            <a:avLst/>
          </a:prstGeom>
          <a:ln w="38100" cap="flat" cmpd="sng">
            <a:solidFill>
              <a:srgbClr val="3366FF"/>
            </a:solidFill>
            <a:prstDash val="solid"/>
            <a:round/>
            <a:headEnd type="none" w="med" len="med"/>
            <a:tailEnd type="none" w="med" len="med"/>
          </a:ln>
        </p:spPr>
      </p:sp>
      <p:sp>
        <p:nvSpPr>
          <p:cNvPr id="235536" name="Line 16"/>
          <p:cNvSpPr/>
          <p:nvPr/>
        </p:nvSpPr>
        <p:spPr>
          <a:xfrm>
            <a:off x="6403975" y="4724400"/>
            <a:ext cx="0" cy="576263"/>
          </a:xfrm>
          <a:prstGeom prst="line">
            <a:avLst/>
          </a:prstGeom>
          <a:ln w="38100" cap="flat" cmpd="sng">
            <a:solidFill>
              <a:srgbClr val="3366FF"/>
            </a:solidFill>
            <a:prstDash val="solid"/>
            <a:round/>
            <a:headEnd type="none" w="med" len="med"/>
            <a:tailEnd type="none" w="med" len="med"/>
          </a:ln>
        </p:spPr>
      </p:sp>
      <p:sp>
        <p:nvSpPr>
          <p:cNvPr id="235537" name="Line 17"/>
          <p:cNvSpPr/>
          <p:nvPr/>
        </p:nvSpPr>
        <p:spPr>
          <a:xfrm>
            <a:off x="7988300" y="4724400"/>
            <a:ext cx="0" cy="576263"/>
          </a:xfrm>
          <a:prstGeom prst="line">
            <a:avLst/>
          </a:prstGeom>
          <a:ln w="38100" cap="flat" cmpd="sng">
            <a:solidFill>
              <a:srgbClr val="3366FF"/>
            </a:solidFill>
            <a:prstDash val="solid"/>
            <a:round/>
            <a:headEnd type="none" w="med" len="med"/>
            <a:tailEnd type="none" w="med" len="med"/>
          </a:ln>
        </p:spPr>
      </p:sp>
      <p:sp>
        <p:nvSpPr>
          <p:cNvPr id="235538" name="Text Box 18"/>
          <p:cNvSpPr txBox="1"/>
          <p:nvPr/>
        </p:nvSpPr>
        <p:spPr>
          <a:xfrm>
            <a:off x="4891088" y="4941888"/>
            <a:ext cx="431800" cy="466725"/>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buClrTx/>
            </a:pPr>
            <a:r>
              <a:rPr lang="en-US" altLang="zh-CN" dirty="0">
                <a:latin typeface="Times New Roman" panose="02020603050405020304" charset="0"/>
                <a:ea typeface="宋体" panose="02010600030101010101" pitchFamily="2" charset="-122"/>
              </a:rPr>
              <a:t>F</a:t>
            </a:r>
            <a:endParaRPr lang="en-US" altLang="zh-CN" dirty="0">
              <a:latin typeface="Times New Roman" panose="02020603050405020304" charset="0"/>
              <a:ea typeface="宋体" panose="02010600030101010101" pitchFamily="2" charset="-122"/>
            </a:endParaRPr>
          </a:p>
        </p:txBody>
      </p:sp>
      <p:sp>
        <p:nvSpPr>
          <p:cNvPr id="235540" name="Line 20"/>
          <p:cNvSpPr/>
          <p:nvPr/>
        </p:nvSpPr>
        <p:spPr>
          <a:xfrm flipV="1">
            <a:off x="5395913" y="4581525"/>
            <a:ext cx="792162" cy="503238"/>
          </a:xfrm>
          <a:prstGeom prst="line">
            <a:avLst/>
          </a:prstGeom>
          <a:ln w="38100" cap="flat" cmpd="sng">
            <a:solidFill>
              <a:srgbClr val="FF0000"/>
            </a:solidFill>
            <a:prstDash val="dashDot"/>
            <a:round/>
            <a:headEnd type="none" w="med" len="med"/>
            <a:tailEnd type="triangle" w="med" len="med"/>
          </a:ln>
        </p:spPr>
      </p:sp>
      <p:sp>
        <p:nvSpPr>
          <p:cNvPr id="235542" name="Rectangle 22"/>
          <p:cNvSpPr/>
          <p:nvPr/>
        </p:nvSpPr>
        <p:spPr>
          <a:xfrm>
            <a:off x="636905" y="2386330"/>
            <a:ext cx="5551805" cy="1529715"/>
          </a:xfrm>
          <a:prstGeom prst="rect">
            <a:avLst/>
          </a:prstGeom>
          <a:noFill/>
          <a:ln w="38100">
            <a:noFill/>
          </a:ln>
        </p:spPr>
        <p:txBody>
          <a:bodyPr wrap="square" anchor="t">
            <a:spAutoFit/>
          </a:bodyPr>
          <a:p>
            <a:pPr>
              <a:lnSpc>
                <a:spcPct val="130000"/>
              </a:lnSpc>
            </a:pPr>
            <a:r>
              <a:rPr lang="zh-CN" altLang="en-US" b="0" dirty="0">
                <a:solidFill>
                  <a:srgbClr val="CC00CC"/>
                </a:solidFill>
                <a:latin typeface="黑体" panose="02010609060101010101" charset="-122"/>
                <a:ea typeface="黑体" panose="02010609060101010101" charset="-122"/>
              </a:rPr>
              <a:t>一个句型的分析树中最左最下那棵只有父子两代的子树的所有叶子的自左至右排列。</a:t>
            </a:r>
            <a:endParaRPr lang="zh-CN" altLang="en-US" b="0" dirty="0">
              <a:solidFill>
                <a:srgbClr val="CC00CC"/>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5523">
                                            <p:txEl>
                                              <p:charRg st="0" end="16"/>
                                            </p:txEl>
                                          </p:spTgt>
                                        </p:tgtEl>
                                        <p:attrNameLst>
                                          <p:attrName>style.visibility</p:attrName>
                                        </p:attrNameLst>
                                      </p:cBhvr>
                                      <p:to>
                                        <p:strVal val="visible"/>
                                      </p:to>
                                    </p:set>
                                    <p:animEffect transition="in" filter="blinds(horizontal)">
                                      <p:cBhvr>
                                        <p:cTn id="7" dur="500"/>
                                        <p:tgtEl>
                                          <p:spTgt spid="235523">
                                            <p:txEl>
                                              <p:charRg st="0" end="1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523">
                                            <p:txEl>
                                              <p:charRg st="16" end="33"/>
                                            </p:txEl>
                                          </p:spTgt>
                                        </p:tgtEl>
                                        <p:attrNameLst>
                                          <p:attrName>style.visibility</p:attrName>
                                        </p:attrNameLst>
                                      </p:cBhvr>
                                      <p:to>
                                        <p:strVal val="visible"/>
                                      </p:to>
                                    </p:set>
                                    <p:animEffect transition="in" filter="blinds(horizontal)">
                                      <p:cBhvr>
                                        <p:cTn id="10" dur="500"/>
                                        <p:tgtEl>
                                          <p:spTgt spid="235523">
                                            <p:txEl>
                                              <p:charRg st="16" end="3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24"/>
                                        </p:tgtEl>
                                        <p:attrNameLst>
                                          <p:attrName>style.visibility</p:attrName>
                                        </p:attrNameLst>
                                      </p:cBhvr>
                                      <p:to>
                                        <p:strVal val="visible"/>
                                      </p:to>
                                    </p:set>
                                    <p:animEffect transition="in" filter="blinds(horizontal)">
                                      <p:cBhvr>
                                        <p:cTn id="13" dur="500"/>
                                        <p:tgtEl>
                                          <p:spTgt spid="2355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5525"/>
                                        </p:tgtEl>
                                        <p:attrNameLst>
                                          <p:attrName>style.visibility</p:attrName>
                                        </p:attrNameLst>
                                      </p:cBhvr>
                                      <p:to>
                                        <p:strVal val="visible"/>
                                      </p:to>
                                    </p:set>
                                    <p:animEffect transition="in" filter="wipe(up)">
                                      <p:cBhvr>
                                        <p:cTn id="18" dur="500"/>
                                        <p:tgtEl>
                                          <p:spTgt spid="23552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35526"/>
                                        </p:tgtEl>
                                        <p:attrNameLst>
                                          <p:attrName>style.visibility</p:attrName>
                                        </p:attrNameLst>
                                      </p:cBhvr>
                                      <p:to>
                                        <p:strVal val="visible"/>
                                      </p:to>
                                    </p:set>
                                    <p:animEffect transition="in" filter="wipe(up)">
                                      <p:cBhvr>
                                        <p:cTn id="21" dur="500"/>
                                        <p:tgtEl>
                                          <p:spTgt spid="23552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35527"/>
                                        </p:tgtEl>
                                        <p:attrNameLst>
                                          <p:attrName>style.visibility</p:attrName>
                                        </p:attrNameLst>
                                      </p:cBhvr>
                                      <p:to>
                                        <p:strVal val="visible"/>
                                      </p:to>
                                    </p:set>
                                    <p:animEffect transition="in" filter="wipe(up)">
                                      <p:cBhvr>
                                        <p:cTn id="24" dur="500"/>
                                        <p:tgtEl>
                                          <p:spTgt spid="235527"/>
                                        </p:tgtEl>
                                      </p:cBhvr>
                                    </p:animEffect>
                                  </p:childTnLst>
                                </p:cTn>
                              </p:par>
                              <p:par>
                                <p:cTn id="25" presetID="22" presetClass="entr" presetSubtype="1" fill="hold" nodeType="withEffect">
                                  <p:stCondLst>
                                    <p:cond delay="0"/>
                                  </p:stCondLst>
                                  <p:childTnLst>
                                    <p:set>
                                      <p:cBhvr>
                                        <p:cTn id="26" dur="1" fill="hold">
                                          <p:stCondLst>
                                            <p:cond delay="0"/>
                                          </p:stCondLst>
                                        </p:cTn>
                                        <p:tgtEl>
                                          <p:spTgt spid="235528"/>
                                        </p:tgtEl>
                                        <p:attrNameLst>
                                          <p:attrName>style.visibility</p:attrName>
                                        </p:attrNameLst>
                                      </p:cBhvr>
                                      <p:to>
                                        <p:strVal val="visible"/>
                                      </p:to>
                                    </p:set>
                                    <p:animEffect transition="in" filter="wipe(up)">
                                      <p:cBhvr>
                                        <p:cTn id="27" dur="500"/>
                                        <p:tgtEl>
                                          <p:spTgt spid="23552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35529"/>
                                        </p:tgtEl>
                                        <p:attrNameLst>
                                          <p:attrName>style.visibility</p:attrName>
                                        </p:attrNameLst>
                                      </p:cBhvr>
                                      <p:to>
                                        <p:strVal val="visible"/>
                                      </p:to>
                                    </p:set>
                                    <p:animEffect transition="in" filter="wipe(up)">
                                      <p:cBhvr>
                                        <p:cTn id="30" dur="500"/>
                                        <p:tgtEl>
                                          <p:spTgt spid="23552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35530"/>
                                        </p:tgtEl>
                                        <p:attrNameLst>
                                          <p:attrName>style.visibility</p:attrName>
                                        </p:attrNameLst>
                                      </p:cBhvr>
                                      <p:to>
                                        <p:strVal val="visible"/>
                                      </p:to>
                                    </p:set>
                                    <p:animEffect transition="in" filter="wipe(up)">
                                      <p:cBhvr>
                                        <p:cTn id="33" dur="500"/>
                                        <p:tgtEl>
                                          <p:spTgt spid="235530"/>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35531"/>
                                        </p:tgtEl>
                                        <p:attrNameLst>
                                          <p:attrName>style.visibility</p:attrName>
                                        </p:attrNameLst>
                                      </p:cBhvr>
                                      <p:to>
                                        <p:strVal val="visible"/>
                                      </p:to>
                                    </p:set>
                                    <p:animEffect transition="in" filter="wipe(up)">
                                      <p:cBhvr>
                                        <p:cTn id="36" dur="500"/>
                                        <p:tgtEl>
                                          <p:spTgt spid="235531"/>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35532"/>
                                        </p:tgtEl>
                                        <p:attrNameLst>
                                          <p:attrName>style.visibility</p:attrName>
                                        </p:attrNameLst>
                                      </p:cBhvr>
                                      <p:to>
                                        <p:strVal val="visible"/>
                                      </p:to>
                                    </p:set>
                                    <p:animEffect transition="in" filter="wipe(up)">
                                      <p:cBhvr>
                                        <p:cTn id="39" dur="500"/>
                                        <p:tgtEl>
                                          <p:spTgt spid="235532"/>
                                        </p:tgtEl>
                                      </p:cBhvr>
                                    </p:animEffect>
                                  </p:childTnLst>
                                </p:cTn>
                              </p:par>
                              <p:par>
                                <p:cTn id="40" presetID="22" presetClass="entr" presetSubtype="1" fill="hold" nodeType="withEffect">
                                  <p:stCondLst>
                                    <p:cond delay="0"/>
                                  </p:stCondLst>
                                  <p:childTnLst>
                                    <p:set>
                                      <p:cBhvr>
                                        <p:cTn id="41" dur="1" fill="hold">
                                          <p:stCondLst>
                                            <p:cond delay="0"/>
                                          </p:stCondLst>
                                        </p:cTn>
                                        <p:tgtEl>
                                          <p:spTgt spid="235533"/>
                                        </p:tgtEl>
                                        <p:attrNameLst>
                                          <p:attrName>style.visibility</p:attrName>
                                        </p:attrNameLst>
                                      </p:cBhvr>
                                      <p:to>
                                        <p:strVal val="visible"/>
                                      </p:to>
                                    </p:set>
                                    <p:animEffect transition="in" filter="wipe(up)">
                                      <p:cBhvr>
                                        <p:cTn id="42" dur="500"/>
                                        <p:tgtEl>
                                          <p:spTgt spid="235533"/>
                                        </p:tgtEl>
                                      </p:cBhvr>
                                    </p:animEffect>
                                  </p:childTnLst>
                                </p:cTn>
                              </p:par>
                              <p:par>
                                <p:cTn id="43" presetID="22" presetClass="entr" presetSubtype="1" fill="hold" nodeType="withEffect">
                                  <p:stCondLst>
                                    <p:cond delay="0"/>
                                  </p:stCondLst>
                                  <p:childTnLst>
                                    <p:set>
                                      <p:cBhvr>
                                        <p:cTn id="44" dur="1" fill="hold">
                                          <p:stCondLst>
                                            <p:cond delay="0"/>
                                          </p:stCondLst>
                                        </p:cTn>
                                        <p:tgtEl>
                                          <p:spTgt spid="235534"/>
                                        </p:tgtEl>
                                        <p:attrNameLst>
                                          <p:attrName>style.visibility</p:attrName>
                                        </p:attrNameLst>
                                      </p:cBhvr>
                                      <p:to>
                                        <p:strVal val="visible"/>
                                      </p:to>
                                    </p:set>
                                    <p:animEffect transition="in" filter="wipe(up)">
                                      <p:cBhvr>
                                        <p:cTn id="45" dur="500"/>
                                        <p:tgtEl>
                                          <p:spTgt spid="235534"/>
                                        </p:tgtEl>
                                      </p:cBhvr>
                                    </p:animEffect>
                                  </p:childTnLst>
                                </p:cTn>
                              </p:par>
                              <p:par>
                                <p:cTn id="46" presetID="22" presetClass="entr" presetSubtype="1" fill="hold" nodeType="withEffect">
                                  <p:stCondLst>
                                    <p:cond delay="0"/>
                                  </p:stCondLst>
                                  <p:childTnLst>
                                    <p:set>
                                      <p:cBhvr>
                                        <p:cTn id="47" dur="1" fill="hold">
                                          <p:stCondLst>
                                            <p:cond delay="0"/>
                                          </p:stCondLst>
                                        </p:cTn>
                                        <p:tgtEl>
                                          <p:spTgt spid="235535"/>
                                        </p:tgtEl>
                                        <p:attrNameLst>
                                          <p:attrName>style.visibility</p:attrName>
                                        </p:attrNameLst>
                                      </p:cBhvr>
                                      <p:to>
                                        <p:strVal val="visible"/>
                                      </p:to>
                                    </p:set>
                                    <p:animEffect transition="in" filter="wipe(up)">
                                      <p:cBhvr>
                                        <p:cTn id="48" dur="500"/>
                                        <p:tgtEl>
                                          <p:spTgt spid="235535"/>
                                        </p:tgtEl>
                                      </p:cBhvr>
                                    </p:animEffect>
                                  </p:childTnLst>
                                </p:cTn>
                              </p:par>
                              <p:par>
                                <p:cTn id="49" presetID="22" presetClass="entr" presetSubtype="1" fill="hold" nodeType="withEffect">
                                  <p:stCondLst>
                                    <p:cond delay="0"/>
                                  </p:stCondLst>
                                  <p:childTnLst>
                                    <p:set>
                                      <p:cBhvr>
                                        <p:cTn id="50" dur="1" fill="hold">
                                          <p:stCondLst>
                                            <p:cond delay="0"/>
                                          </p:stCondLst>
                                        </p:cTn>
                                        <p:tgtEl>
                                          <p:spTgt spid="235536"/>
                                        </p:tgtEl>
                                        <p:attrNameLst>
                                          <p:attrName>style.visibility</p:attrName>
                                        </p:attrNameLst>
                                      </p:cBhvr>
                                      <p:to>
                                        <p:strVal val="visible"/>
                                      </p:to>
                                    </p:set>
                                    <p:animEffect transition="in" filter="wipe(up)">
                                      <p:cBhvr>
                                        <p:cTn id="51" dur="500"/>
                                        <p:tgtEl>
                                          <p:spTgt spid="235536"/>
                                        </p:tgtEl>
                                      </p:cBhvr>
                                    </p:animEffect>
                                  </p:childTnLst>
                                </p:cTn>
                              </p:par>
                              <p:par>
                                <p:cTn id="52" presetID="22" presetClass="entr" presetSubtype="1" fill="hold" nodeType="withEffect">
                                  <p:stCondLst>
                                    <p:cond delay="0"/>
                                  </p:stCondLst>
                                  <p:childTnLst>
                                    <p:set>
                                      <p:cBhvr>
                                        <p:cTn id="53" dur="1" fill="hold">
                                          <p:stCondLst>
                                            <p:cond delay="0"/>
                                          </p:stCondLst>
                                        </p:cTn>
                                        <p:tgtEl>
                                          <p:spTgt spid="235537"/>
                                        </p:tgtEl>
                                        <p:attrNameLst>
                                          <p:attrName>style.visibility</p:attrName>
                                        </p:attrNameLst>
                                      </p:cBhvr>
                                      <p:to>
                                        <p:strVal val="visible"/>
                                      </p:to>
                                    </p:set>
                                    <p:animEffect transition="in" filter="wipe(up)">
                                      <p:cBhvr>
                                        <p:cTn id="54" dur="500"/>
                                        <p:tgtEl>
                                          <p:spTgt spid="23553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5542"/>
                                        </p:tgtEl>
                                        <p:attrNameLst>
                                          <p:attrName>style.visibility</p:attrName>
                                        </p:attrNameLst>
                                      </p:cBhvr>
                                      <p:to>
                                        <p:strVal val="visible"/>
                                      </p:to>
                                    </p:set>
                                    <p:animEffect transition="in" filter="wipe(down)">
                                      <p:cBhvr>
                                        <p:cTn id="59" dur="500"/>
                                        <p:tgtEl>
                                          <p:spTgt spid="235542"/>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mph" presetSubtype="2" fill="hold" nodeType="clickEffect">
                                  <p:stCondLst>
                                    <p:cond delay="0"/>
                                  </p:stCondLst>
                                  <p:childTnLst>
                                    <p:animClr clrSpc="rgb" dir="cw">
                                      <p:cBhvr>
                                        <p:cTn id="63" dur="500" fill="hold"/>
                                        <p:tgtEl>
                                          <p:spTgt spid="235526"/>
                                        </p:tgtEl>
                                        <p:attrNameLst>
                                          <p:attrName>fillcolor</p:attrName>
                                        </p:attrNameLst>
                                      </p:cBhvr>
                                      <p:to>
                                        <a:srgbClr val="FF9900"/>
                                      </p:to>
                                    </p:animClr>
                                    <p:set>
                                      <p:cBhvr>
                                        <p:cTn id="64" dur="500" fill="hold"/>
                                        <p:tgtEl>
                                          <p:spTgt spid="235526"/>
                                        </p:tgtEl>
                                        <p:attrNameLst>
                                          <p:attrName>fill.type</p:attrName>
                                        </p:attrNameLst>
                                      </p:cBhvr>
                                      <p:to>
                                        <p:strVal val="solid"/>
                                      </p:to>
                                    </p:set>
                                    <p:set>
                                      <p:cBhvr>
                                        <p:cTn id="65" dur="500" fill="hold"/>
                                        <p:tgtEl>
                                          <p:spTgt spid="235526"/>
                                        </p:tgtEl>
                                        <p:attrNameLst>
                                          <p:attrName>fill.on</p:attrName>
                                        </p:attrNameLst>
                                      </p:cBhvr>
                                      <p:to>
                                        <p:strVal val="true"/>
                                      </p:to>
                                    </p:set>
                                  </p:childTnLst>
                                </p:cTn>
                              </p:par>
                            </p:childTnLst>
                          </p:cTn>
                        </p:par>
                        <p:par>
                          <p:cTn id="66" fill="hold">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235538"/>
                                        </p:tgtEl>
                                        <p:attrNameLst>
                                          <p:attrName>style.visibility</p:attrName>
                                        </p:attrNameLst>
                                      </p:cBhvr>
                                      <p:to>
                                        <p:strVal val="visible"/>
                                      </p:to>
                                    </p:set>
                                    <p:animEffect transition="in" filter="blinds(horizontal)">
                                      <p:cBhvr>
                                        <p:cTn id="69" dur="500"/>
                                        <p:tgtEl>
                                          <p:spTgt spid="235538"/>
                                        </p:tgtEl>
                                      </p:cBhvr>
                                    </p:animEffect>
                                  </p:childTnLst>
                                </p:cTn>
                              </p:par>
                            </p:childTnLst>
                          </p:cTn>
                        </p:par>
                        <p:par>
                          <p:cTn id="70" fill="hold">
                            <p:stCondLst>
                              <p:cond delay="1000"/>
                            </p:stCondLst>
                            <p:childTnLst>
                              <p:par>
                                <p:cTn id="71" presetID="22" presetClass="entr" presetSubtype="4" fill="hold" nodeType="afterEffect">
                                  <p:stCondLst>
                                    <p:cond delay="0"/>
                                  </p:stCondLst>
                                  <p:childTnLst>
                                    <p:set>
                                      <p:cBhvr>
                                        <p:cTn id="72" dur="1" fill="hold">
                                          <p:stCondLst>
                                            <p:cond delay="0"/>
                                          </p:stCondLst>
                                        </p:cTn>
                                        <p:tgtEl>
                                          <p:spTgt spid="235540"/>
                                        </p:tgtEl>
                                        <p:attrNameLst>
                                          <p:attrName>style.visibility</p:attrName>
                                        </p:attrNameLst>
                                      </p:cBhvr>
                                      <p:to>
                                        <p:strVal val="visible"/>
                                      </p:to>
                                    </p:set>
                                    <p:animEffect transition="in" filter="wipe(down)">
                                      <p:cBhvr>
                                        <p:cTn id="73" dur="500"/>
                                        <p:tgtEl>
                                          <p:spTgt spid="23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P spid="235525" grpId="0" bldLvl="0" animBg="1"/>
      <p:bldP spid="235526" grpId="0" bldLvl="0" animBg="1"/>
      <p:bldP spid="235527" grpId="0" bldLvl="0" animBg="1"/>
      <p:bldP spid="235529" grpId="0" bldLvl="0" animBg="1"/>
      <p:bldP spid="235530" grpId="0" bldLvl="0" animBg="1"/>
      <p:bldP spid="235531" grpId="0" bldLvl="0" animBg="1"/>
      <p:bldP spid="235532" grpId="0" bldLvl="0" animBg="1"/>
      <p:bldP spid="235538" grpId="0" bldLvl="0" animBg="1"/>
      <p:bldP spid="23554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3" name="Rectangle 3"/>
          <p:cNvSpPr>
            <a:spLocks noGrp="1"/>
          </p:cNvSpPr>
          <p:nvPr/>
        </p:nvSpPr>
        <p:spPr>
          <a:xfrm>
            <a:off x="325438" y="1031875"/>
            <a:ext cx="4979987" cy="530542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pPr>
            <a:r>
              <a:rPr lang="zh-CN" altLang="en-US" dirty="0"/>
              <a:t>句型分析例子</a:t>
            </a:r>
            <a:endParaRPr lang="zh-CN" altLang="en-US" dirty="0"/>
          </a:p>
          <a:p>
            <a:pPr lvl="1" eaLnBrk="1" hangingPunct="1">
              <a:spcBef>
                <a:spcPct val="50000"/>
              </a:spcBef>
            </a:pPr>
            <a:r>
              <a:rPr lang="zh-CN" altLang="fr-FR" dirty="0"/>
              <a:t>句型：</a:t>
            </a:r>
            <a:r>
              <a:rPr lang="fr-FR" altLang="zh-CN" dirty="0"/>
              <a:t>T + T </a:t>
            </a:r>
            <a:r>
              <a:rPr lang="fr-FR" altLang="zh-CN" dirty="0">
                <a:latin typeface="Times New Roman" panose="02020603050405020304" charset="0"/>
              </a:rPr>
              <a:t>*</a:t>
            </a:r>
            <a:r>
              <a:rPr lang="fr-FR" altLang="zh-CN" dirty="0"/>
              <a:t> F + a</a:t>
            </a:r>
            <a:endParaRPr lang="fr-FR" altLang="zh-CN" dirty="0"/>
          </a:p>
          <a:p>
            <a:pPr lvl="1" eaLnBrk="1" hangingPunct="1">
              <a:spcBef>
                <a:spcPct val="50000"/>
              </a:spcBef>
            </a:pPr>
            <a:r>
              <a:rPr lang="zh-CN" altLang="en-US" dirty="0"/>
              <a:t>短语：</a:t>
            </a:r>
            <a:r>
              <a:rPr lang="en-US" altLang="zh-CN" dirty="0"/>
              <a:t>T+T</a:t>
            </a:r>
            <a:r>
              <a:rPr lang="en-US" altLang="zh-CN" dirty="0">
                <a:latin typeface="Times New Roman" panose="02020603050405020304" charset="0"/>
              </a:rPr>
              <a:t>*</a:t>
            </a:r>
            <a:r>
              <a:rPr lang="en-US" altLang="zh-CN" dirty="0"/>
              <a:t>F+a</a:t>
            </a:r>
            <a:r>
              <a:rPr lang="zh-CN" altLang="en-US" dirty="0"/>
              <a:t>、 </a:t>
            </a:r>
            <a:r>
              <a:rPr lang="en-US" altLang="zh-CN" dirty="0"/>
              <a:t>T+T*F</a:t>
            </a:r>
            <a:r>
              <a:rPr lang="zh-CN" altLang="en-US" dirty="0"/>
              <a:t>、 </a:t>
            </a:r>
            <a:r>
              <a:rPr lang="en-US" altLang="zh-CN" dirty="0"/>
              <a:t>T</a:t>
            </a:r>
            <a:r>
              <a:rPr lang="zh-CN" altLang="en-US" dirty="0"/>
              <a:t>、 </a:t>
            </a:r>
            <a:r>
              <a:rPr lang="en-US" altLang="zh-CN" dirty="0"/>
              <a:t>T</a:t>
            </a:r>
            <a:r>
              <a:rPr lang="en-US" altLang="zh-CN" dirty="0">
                <a:latin typeface="Times New Roman" panose="02020603050405020304" charset="0"/>
              </a:rPr>
              <a:t>*</a:t>
            </a:r>
            <a:r>
              <a:rPr lang="en-US" altLang="zh-CN" dirty="0"/>
              <a:t>F</a:t>
            </a:r>
            <a:r>
              <a:rPr lang="zh-CN" altLang="en-US" dirty="0"/>
              <a:t>、</a:t>
            </a:r>
            <a:r>
              <a:rPr lang="en-US" altLang="zh-CN" dirty="0"/>
              <a:t>a</a:t>
            </a:r>
            <a:endParaRPr lang="en-US" altLang="zh-CN" dirty="0"/>
          </a:p>
          <a:p>
            <a:pPr lvl="1" eaLnBrk="1" hangingPunct="1">
              <a:spcBef>
                <a:spcPct val="50000"/>
              </a:spcBef>
            </a:pPr>
            <a:r>
              <a:rPr lang="zh-CN" altLang="en-US" dirty="0"/>
              <a:t>直接短语：</a:t>
            </a:r>
            <a:r>
              <a:rPr lang="en-US" altLang="zh-CN" dirty="0"/>
              <a:t>T</a:t>
            </a:r>
            <a:r>
              <a:rPr lang="zh-CN" altLang="en-US" dirty="0"/>
              <a:t>、 </a:t>
            </a:r>
            <a:r>
              <a:rPr lang="en-US" altLang="zh-CN" dirty="0"/>
              <a:t>T</a:t>
            </a:r>
            <a:r>
              <a:rPr lang="en-US" altLang="zh-CN" dirty="0">
                <a:latin typeface="Times New Roman" panose="02020603050405020304" charset="0"/>
              </a:rPr>
              <a:t>*</a:t>
            </a:r>
            <a:r>
              <a:rPr lang="en-US" altLang="zh-CN" dirty="0"/>
              <a:t>F</a:t>
            </a:r>
            <a:r>
              <a:rPr lang="zh-CN" altLang="en-US" dirty="0"/>
              <a:t>、</a:t>
            </a:r>
            <a:r>
              <a:rPr lang="en-US" altLang="zh-CN" dirty="0"/>
              <a:t>a</a:t>
            </a:r>
            <a:endParaRPr lang="en-US" altLang="zh-CN" dirty="0"/>
          </a:p>
          <a:p>
            <a:pPr lvl="1" eaLnBrk="1" hangingPunct="1">
              <a:spcBef>
                <a:spcPct val="50000"/>
              </a:spcBef>
            </a:pPr>
            <a:r>
              <a:rPr lang="zh-CN" altLang="en-US" dirty="0"/>
              <a:t>句柄：</a:t>
            </a:r>
            <a:r>
              <a:rPr lang="en-US" altLang="zh-CN" dirty="0"/>
              <a:t>T</a:t>
            </a:r>
            <a:endParaRPr lang="en-US" altLang="zh-CN" dirty="0"/>
          </a:p>
          <a:p>
            <a:pPr lvl="1" eaLnBrk="1" hangingPunct="1">
              <a:spcBef>
                <a:spcPct val="50000"/>
              </a:spcBef>
            </a:pPr>
            <a:endParaRPr lang="zh-CN" altLang="en-US" dirty="0"/>
          </a:p>
        </p:txBody>
      </p:sp>
      <p:grpSp>
        <p:nvGrpSpPr>
          <p:cNvPr id="6" name="Group 57"/>
          <p:cNvGrpSpPr/>
          <p:nvPr/>
        </p:nvGrpSpPr>
        <p:grpSpPr>
          <a:xfrm>
            <a:off x="5448300" y="2376488"/>
            <a:ext cx="3529013" cy="3313112"/>
            <a:chOff x="3288" y="1525"/>
            <a:chExt cx="2223" cy="2087"/>
          </a:xfrm>
        </p:grpSpPr>
        <p:sp>
          <p:nvSpPr>
            <p:cNvPr id="7" name="Oval 5"/>
            <p:cNvSpPr/>
            <p:nvPr/>
          </p:nvSpPr>
          <p:spPr>
            <a:xfrm>
              <a:off x="4513" y="1525"/>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8" name="Oval 6"/>
            <p:cNvSpPr/>
            <p:nvPr/>
          </p:nvSpPr>
          <p:spPr>
            <a:xfrm>
              <a:off x="4332" y="2795"/>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T</a:t>
              </a:r>
              <a:endParaRPr lang="en-US" altLang="zh-CN" dirty="0">
                <a:latin typeface="华文新魏" panose="02010800040101010101" pitchFamily="2" charset="-122"/>
              </a:endParaRPr>
            </a:p>
          </p:txBody>
        </p:sp>
        <p:sp>
          <p:nvSpPr>
            <p:cNvPr id="9" name="Oval 7"/>
            <p:cNvSpPr/>
            <p:nvPr/>
          </p:nvSpPr>
          <p:spPr>
            <a:xfrm>
              <a:off x="4513" y="2160"/>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10" name="Line 8"/>
            <p:cNvSpPr/>
            <p:nvPr/>
          </p:nvSpPr>
          <p:spPr>
            <a:xfrm>
              <a:off x="4604" y="1752"/>
              <a:ext cx="0" cy="408"/>
            </a:xfrm>
            <a:prstGeom prst="line">
              <a:avLst/>
            </a:prstGeom>
            <a:ln w="38100" cap="flat" cmpd="sng">
              <a:solidFill>
                <a:srgbClr val="3366FF"/>
              </a:solidFill>
              <a:prstDash val="solid"/>
              <a:round/>
              <a:headEnd type="none" w="med" len="med"/>
              <a:tailEnd type="none" w="med" len="med"/>
            </a:ln>
          </p:spPr>
        </p:sp>
        <p:sp>
          <p:nvSpPr>
            <p:cNvPr id="11" name="Oval 9"/>
            <p:cNvSpPr/>
            <p:nvPr/>
          </p:nvSpPr>
          <p:spPr>
            <a:xfrm>
              <a:off x="3787" y="2795"/>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12" name="Oval 10"/>
            <p:cNvSpPr/>
            <p:nvPr/>
          </p:nvSpPr>
          <p:spPr>
            <a:xfrm>
              <a:off x="5284" y="2795"/>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F</a:t>
              </a:r>
              <a:endParaRPr lang="en-US" altLang="zh-CN" dirty="0">
                <a:latin typeface="华文新魏" panose="02010800040101010101" pitchFamily="2" charset="-122"/>
              </a:endParaRPr>
            </a:p>
          </p:txBody>
        </p:sp>
        <p:sp>
          <p:nvSpPr>
            <p:cNvPr id="13" name="Oval 11"/>
            <p:cNvSpPr/>
            <p:nvPr/>
          </p:nvSpPr>
          <p:spPr>
            <a:xfrm>
              <a:off x="3288" y="3384"/>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T</a:t>
              </a:r>
              <a:endParaRPr lang="en-US" altLang="zh-CN" dirty="0">
                <a:latin typeface="华文新魏" panose="02010800040101010101" pitchFamily="2" charset="-122"/>
              </a:endParaRPr>
            </a:p>
          </p:txBody>
        </p:sp>
        <p:sp>
          <p:nvSpPr>
            <p:cNvPr id="14" name="Oval 12"/>
            <p:cNvSpPr/>
            <p:nvPr/>
          </p:nvSpPr>
          <p:spPr>
            <a:xfrm>
              <a:off x="5284" y="3385"/>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a:t>
              </a:r>
              <a:endParaRPr lang="en-US" altLang="zh-CN" dirty="0">
                <a:latin typeface="华文新魏" panose="02010800040101010101" pitchFamily="2" charset="-122"/>
              </a:endParaRPr>
            </a:p>
          </p:txBody>
        </p:sp>
        <p:sp>
          <p:nvSpPr>
            <p:cNvPr id="15" name="Line 13"/>
            <p:cNvSpPr/>
            <p:nvPr/>
          </p:nvSpPr>
          <p:spPr>
            <a:xfrm>
              <a:off x="3878" y="2386"/>
              <a:ext cx="0" cy="408"/>
            </a:xfrm>
            <a:prstGeom prst="line">
              <a:avLst/>
            </a:prstGeom>
            <a:ln w="38100" cap="flat" cmpd="sng">
              <a:solidFill>
                <a:srgbClr val="3366FF"/>
              </a:solidFill>
              <a:prstDash val="solid"/>
              <a:round/>
              <a:headEnd type="none" w="med" len="med"/>
              <a:tailEnd type="none" w="med" len="med"/>
            </a:ln>
          </p:spPr>
        </p:sp>
        <p:sp>
          <p:nvSpPr>
            <p:cNvPr id="16" name="Line 14"/>
            <p:cNvSpPr/>
            <p:nvPr/>
          </p:nvSpPr>
          <p:spPr>
            <a:xfrm flipH="1">
              <a:off x="3924" y="1706"/>
              <a:ext cx="589" cy="454"/>
            </a:xfrm>
            <a:prstGeom prst="line">
              <a:avLst/>
            </a:prstGeom>
            <a:ln w="38100" cap="flat" cmpd="sng">
              <a:solidFill>
                <a:srgbClr val="3366FF"/>
              </a:solidFill>
              <a:prstDash val="solid"/>
              <a:round/>
              <a:headEnd type="none" w="med" len="med"/>
              <a:tailEnd type="none" w="med" len="med"/>
            </a:ln>
          </p:spPr>
        </p:sp>
        <p:sp>
          <p:nvSpPr>
            <p:cNvPr id="17" name="Line 15"/>
            <p:cNvSpPr/>
            <p:nvPr/>
          </p:nvSpPr>
          <p:spPr>
            <a:xfrm>
              <a:off x="4740" y="1706"/>
              <a:ext cx="544" cy="454"/>
            </a:xfrm>
            <a:prstGeom prst="line">
              <a:avLst/>
            </a:prstGeom>
            <a:ln w="38100" cap="flat" cmpd="sng">
              <a:solidFill>
                <a:srgbClr val="3366FF"/>
              </a:solidFill>
              <a:prstDash val="solid"/>
              <a:round/>
              <a:headEnd type="none" w="med" len="med"/>
              <a:tailEnd type="none" w="med" len="med"/>
            </a:ln>
          </p:spPr>
        </p:sp>
        <p:sp>
          <p:nvSpPr>
            <p:cNvPr id="18" name="Line 16"/>
            <p:cNvSpPr/>
            <p:nvPr/>
          </p:nvSpPr>
          <p:spPr>
            <a:xfrm>
              <a:off x="3379" y="3021"/>
              <a:ext cx="0" cy="363"/>
            </a:xfrm>
            <a:prstGeom prst="line">
              <a:avLst/>
            </a:prstGeom>
            <a:ln w="38100" cap="flat" cmpd="sng">
              <a:solidFill>
                <a:srgbClr val="3366FF"/>
              </a:solidFill>
              <a:prstDash val="solid"/>
              <a:round/>
              <a:headEnd type="none" w="med" len="med"/>
              <a:tailEnd type="none" w="med" len="med"/>
            </a:ln>
          </p:spPr>
        </p:sp>
        <p:sp>
          <p:nvSpPr>
            <p:cNvPr id="19" name="Line 17"/>
            <p:cNvSpPr/>
            <p:nvPr/>
          </p:nvSpPr>
          <p:spPr>
            <a:xfrm>
              <a:off x="5375" y="3021"/>
              <a:ext cx="0" cy="363"/>
            </a:xfrm>
            <a:prstGeom prst="line">
              <a:avLst/>
            </a:prstGeom>
            <a:ln w="38100" cap="flat" cmpd="sng">
              <a:solidFill>
                <a:srgbClr val="3366FF"/>
              </a:solidFill>
              <a:prstDash val="solid"/>
              <a:round/>
              <a:headEnd type="none" w="med" len="med"/>
              <a:tailEnd type="none" w="med" len="med"/>
            </a:ln>
          </p:spPr>
        </p:sp>
        <p:sp>
          <p:nvSpPr>
            <p:cNvPr id="20" name="Oval 18"/>
            <p:cNvSpPr/>
            <p:nvPr/>
          </p:nvSpPr>
          <p:spPr>
            <a:xfrm>
              <a:off x="5239" y="2160"/>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T</a:t>
              </a:r>
              <a:endParaRPr lang="en-US" altLang="zh-CN" dirty="0">
                <a:latin typeface="华文新魏" panose="02010800040101010101" pitchFamily="2" charset="-122"/>
              </a:endParaRPr>
            </a:p>
          </p:txBody>
        </p:sp>
        <p:sp>
          <p:nvSpPr>
            <p:cNvPr id="21" name="Oval 19"/>
            <p:cNvSpPr/>
            <p:nvPr/>
          </p:nvSpPr>
          <p:spPr>
            <a:xfrm>
              <a:off x="3788" y="2160"/>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2" name="Oval 20"/>
            <p:cNvSpPr/>
            <p:nvPr/>
          </p:nvSpPr>
          <p:spPr>
            <a:xfrm>
              <a:off x="3288" y="2795"/>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23" name="Line 48"/>
            <p:cNvSpPr/>
            <p:nvPr/>
          </p:nvSpPr>
          <p:spPr>
            <a:xfrm>
              <a:off x="5375" y="2386"/>
              <a:ext cx="0" cy="409"/>
            </a:xfrm>
            <a:prstGeom prst="line">
              <a:avLst/>
            </a:prstGeom>
            <a:ln w="38100" cap="flat" cmpd="sng">
              <a:solidFill>
                <a:srgbClr val="3366FF"/>
              </a:solidFill>
              <a:prstDash val="solid"/>
              <a:round/>
              <a:headEnd type="none" w="med" len="med"/>
              <a:tailEnd type="none" w="med" len="med"/>
            </a:ln>
          </p:spPr>
        </p:sp>
        <p:sp>
          <p:nvSpPr>
            <p:cNvPr id="24" name="Line 49"/>
            <p:cNvSpPr/>
            <p:nvPr/>
          </p:nvSpPr>
          <p:spPr>
            <a:xfrm>
              <a:off x="4014" y="2341"/>
              <a:ext cx="363" cy="454"/>
            </a:xfrm>
            <a:prstGeom prst="line">
              <a:avLst/>
            </a:prstGeom>
            <a:ln w="38100" cap="flat" cmpd="sng">
              <a:solidFill>
                <a:srgbClr val="3366FF"/>
              </a:solidFill>
              <a:prstDash val="solid"/>
              <a:round/>
              <a:headEnd type="none" w="med" len="med"/>
              <a:tailEnd type="none" w="med" len="med"/>
            </a:ln>
          </p:spPr>
        </p:sp>
        <p:sp>
          <p:nvSpPr>
            <p:cNvPr id="25" name="Line 50"/>
            <p:cNvSpPr/>
            <p:nvPr/>
          </p:nvSpPr>
          <p:spPr>
            <a:xfrm flipH="1">
              <a:off x="3379" y="2341"/>
              <a:ext cx="408" cy="454"/>
            </a:xfrm>
            <a:prstGeom prst="line">
              <a:avLst/>
            </a:prstGeom>
            <a:ln w="38100" cap="flat" cmpd="sng">
              <a:solidFill>
                <a:srgbClr val="3366FF"/>
              </a:solidFill>
              <a:prstDash val="solid"/>
              <a:round/>
              <a:headEnd type="none" w="med" len="med"/>
              <a:tailEnd type="none" w="med" len="med"/>
            </a:ln>
          </p:spPr>
        </p:sp>
        <p:sp>
          <p:nvSpPr>
            <p:cNvPr id="26" name="Oval 51"/>
            <p:cNvSpPr/>
            <p:nvPr/>
          </p:nvSpPr>
          <p:spPr>
            <a:xfrm>
              <a:off x="3878" y="3384"/>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T</a:t>
              </a:r>
              <a:endParaRPr lang="en-US" altLang="zh-CN" dirty="0">
                <a:latin typeface="华文新魏" panose="02010800040101010101" pitchFamily="2" charset="-122"/>
              </a:endParaRPr>
            </a:p>
          </p:txBody>
        </p:sp>
        <p:sp>
          <p:nvSpPr>
            <p:cNvPr id="27" name="Oval 52"/>
            <p:cNvSpPr/>
            <p:nvPr/>
          </p:nvSpPr>
          <p:spPr>
            <a:xfrm>
              <a:off x="4332" y="3384"/>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28" name="Oval 53"/>
            <p:cNvSpPr/>
            <p:nvPr/>
          </p:nvSpPr>
          <p:spPr>
            <a:xfrm>
              <a:off x="4785" y="3384"/>
              <a:ext cx="227" cy="227"/>
            </a:xfrm>
            <a:prstGeom prst="ellipse">
              <a:avLst/>
            </a:prstGeom>
            <a:noFill/>
            <a:ln w="38100" cap="flat" cmpd="sng">
              <a:solidFill>
                <a:srgbClr val="3366FF"/>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F</a:t>
              </a:r>
              <a:endParaRPr lang="en-US" altLang="zh-CN" dirty="0">
                <a:latin typeface="华文新魏" panose="02010800040101010101" pitchFamily="2" charset="-122"/>
              </a:endParaRPr>
            </a:p>
          </p:txBody>
        </p:sp>
        <p:sp>
          <p:nvSpPr>
            <p:cNvPr id="29" name="Line 54"/>
            <p:cNvSpPr/>
            <p:nvPr/>
          </p:nvSpPr>
          <p:spPr>
            <a:xfrm>
              <a:off x="4559" y="2976"/>
              <a:ext cx="363" cy="408"/>
            </a:xfrm>
            <a:prstGeom prst="line">
              <a:avLst/>
            </a:prstGeom>
            <a:ln w="38100" cap="flat" cmpd="sng">
              <a:solidFill>
                <a:srgbClr val="3366FF"/>
              </a:solidFill>
              <a:prstDash val="solid"/>
              <a:round/>
              <a:headEnd type="none" w="med" len="med"/>
              <a:tailEnd type="none" w="med" len="med"/>
            </a:ln>
          </p:spPr>
        </p:sp>
        <p:sp>
          <p:nvSpPr>
            <p:cNvPr id="30" name="Line 55"/>
            <p:cNvSpPr/>
            <p:nvPr/>
          </p:nvSpPr>
          <p:spPr>
            <a:xfrm>
              <a:off x="4423" y="3021"/>
              <a:ext cx="0" cy="363"/>
            </a:xfrm>
            <a:prstGeom prst="line">
              <a:avLst/>
            </a:prstGeom>
            <a:ln w="38100" cap="flat" cmpd="sng">
              <a:solidFill>
                <a:srgbClr val="3366FF"/>
              </a:solidFill>
              <a:prstDash val="solid"/>
              <a:round/>
              <a:headEnd type="none" w="med" len="med"/>
              <a:tailEnd type="none" w="med" len="med"/>
            </a:ln>
          </p:spPr>
        </p:sp>
        <p:sp>
          <p:nvSpPr>
            <p:cNvPr id="31" name="Line 56"/>
            <p:cNvSpPr/>
            <p:nvPr/>
          </p:nvSpPr>
          <p:spPr>
            <a:xfrm flipH="1">
              <a:off x="4014" y="2976"/>
              <a:ext cx="318" cy="408"/>
            </a:xfrm>
            <a:prstGeom prst="line">
              <a:avLst/>
            </a:prstGeom>
            <a:ln w="38100" cap="flat" cmpd="sng">
              <a:solidFill>
                <a:srgbClr val="3366FF"/>
              </a:solidFill>
              <a:prstDash val="solid"/>
              <a:round/>
              <a:headEnd type="none" w="med" len="med"/>
              <a:tailEnd type="none" w="med" len="med"/>
            </a:ln>
          </p:spPr>
        </p:sp>
      </p:grpSp>
      <p:sp>
        <p:nvSpPr>
          <p:cNvPr id="235524" name="Rectangle 4"/>
          <p:cNvSpPr/>
          <p:nvPr/>
        </p:nvSpPr>
        <p:spPr>
          <a:xfrm>
            <a:off x="9402763" y="983615"/>
            <a:ext cx="2305050" cy="2808288"/>
          </a:xfrm>
          <a:prstGeom prst="rect">
            <a:avLst/>
          </a:prstGeom>
          <a:noFill/>
          <a:ln w="9525" cap="flat" cmpd="sng">
            <a:solidFill>
              <a:schemeClr val="tx1"/>
            </a:solidFill>
            <a:prstDash val="solid"/>
            <a:miter/>
            <a:headEnd type="none" w="med" len="med"/>
            <a:tailEnd type="none" w="med" len="med"/>
          </a:ln>
        </p:spPr>
        <p:txBody>
          <a:bodyPr anchor="t"/>
          <a:p>
            <a:pPr marL="0" indent="0">
              <a:spcBef>
                <a:spcPct val="20000"/>
              </a:spcBef>
              <a:buNone/>
            </a:pPr>
            <a:r>
              <a:rPr lang="en-US" altLang="zh-CN" dirty="0">
                <a:latin typeface="华文新魏" panose="02010800040101010101" pitchFamily="2" charset="-122"/>
              </a:rPr>
              <a:t>     E → E + T</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E → T</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T → T </a:t>
            </a:r>
            <a:r>
              <a:rPr lang="en-US" altLang="zh-CN" dirty="0">
                <a:latin typeface="Times New Roman" panose="02020603050405020304" charset="0"/>
              </a:rPr>
              <a:t>*</a:t>
            </a:r>
            <a:r>
              <a:rPr lang="en-US" altLang="zh-CN" dirty="0">
                <a:latin typeface="华文新魏" panose="02010800040101010101" pitchFamily="2" charset="-122"/>
              </a:rPr>
              <a:t> F</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T → F</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F → (E)</a:t>
            </a:r>
            <a:endParaRPr lang="zh-CN" altLang="en-US" dirty="0">
              <a:latin typeface="华文新魏" panose="02010800040101010101" pitchFamily="2" charset="-122"/>
            </a:endParaRPr>
          </a:p>
          <a:p>
            <a:pPr marL="342900" indent="-342900">
              <a:spcBef>
                <a:spcPct val="20000"/>
              </a:spcBef>
            </a:pPr>
            <a:r>
              <a:rPr lang="zh-CN" altLang="en-US" dirty="0">
                <a:latin typeface="华文新魏" panose="02010800040101010101" pitchFamily="2" charset="-122"/>
              </a:rPr>
              <a:t>     </a:t>
            </a:r>
            <a:r>
              <a:rPr lang="en-US" altLang="zh-CN" dirty="0">
                <a:latin typeface="华文新魏" panose="02010800040101010101" pitchFamily="2" charset="-122"/>
              </a:rPr>
              <a:t>F → a</a:t>
            </a:r>
            <a:endParaRPr lang="en-US" altLang="zh-CN" dirty="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charRg st="0" end="7"/>
                                            </p:txEl>
                                          </p:spTgt>
                                        </p:tgtEl>
                                        <p:attrNameLst>
                                          <p:attrName>style.visibility</p:attrName>
                                        </p:attrNameLst>
                                      </p:cBhvr>
                                      <p:to>
                                        <p:strVal val="visible"/>
                                      </p:to>
                                    </p:set>
                                    <p:animEffect transition="in" filter="blinds(horizontal)">
                                      <p:cBhvr>
                                        <p:cTn id="7" dur="500"/>
                                        <p:tgtEl>
                                          <p:spTgt spid="3">
                                            <p:txEl>
                                              <p:charRg st="0" end="7"/>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charRg st="7" end="24"/>
                                            </p:txEl>
                                          </p:spTgt>
                                        </p:tgtEl>
                                        <p:attrNameLst>
                                          <p:attrName>style.visibility</p:attrName>
                                        </p:attrNameLst>
                                      </p:cBhvr>
                                      <p:to>
                                        <p:strVal val="visible"/>
                                      </p:to>
                                    </p:set>
                                    <p:animEffect transition="in" filter="blinds(horizontal)">
                                      <p:cBhvr>
                                        <p:cTn id="10" dur="500"/>
                                        <p:tgtEl>
                                          <p:spTgt spid="3">
                                            <p:txEl>
                                              <p:charRg st="7" end="2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charRg st="24" end="52"/>
                                            </p:txEl>
                                          </p:spTgt>
                                        </p:tgtEl>
                                        <p:attrNameLst>
                                          <p:attrName>style.visibility</p:attrName>
                                        </p:attrNameLst>
                                      </p:cBhvr>
                                      <p:to>
                                        <p:strVal val="visible"/>
                                      </p:to>
                                    </p:set>
                                    <p:animEffect transition="in" filter="wipe(left)">
                                      <p:cBhvr>
                                        <p:cTn id="20" dur="1000"/>
                                        <p:tgtEl>
                                          <p:spTgt spid="3">
                                            <p:txEl>
                                              <p:charRg st="24" end="5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charRg st="52" end="66"/>
                                            </p:txEl>
                                          </p:spTgt>
                                        </p:tgtEl>
                                        <p:attrNameLst>
                                          <p:attrName>style.visibility</p:attrName>
                                        </p:attrNameLst>
                                      </p:cBhvr>
                                      <p:to>
                                        <p:strVal val="visible"/>
                                      </p:to>
                                    </p:set>
                                    <p:animEffect transition="in" filter="wipe(left)">
                                      <p:cBhvr>
                                        <p:cTn id="25" dur="1000"/>
                                        <p:tgtEl>
                                          <p:spTgt spid="3">
                                            <p:txEl>
                                              <p:charRg st="52" end="6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charRg st="66" end="71"/>
                                            </p:txEl>
                                          </p:spTgt>
                                        </p:tgtEl>
                                        <p:attrNameLst>
                                          <p:attrName>style.visibility</p:attrName>
                                        </p:attrNameLst>
                                      </p:cBhvr>
                                      <p:to>
                                        <p:strVal val="visible"/>
                                      </p:to>
                                    </p:set>
                                    <p:animEffect transition="in" filter="wipe(left)">
                                      <p:cBhvr>
                                        <p:cTn id="30" dur="1000"/>
                                        <p:tgtEl>
                                          <p:spTgt spid="3">
                                            <p:txEl>
                                              <p:charRg st="66"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符号串和语言</a:t>
            </a:r>
            <a:endParaRPr lang="zh-CN" altLang="en-US" dirty="0"/>
          </a:p>
        </p:txBody>
      </p:sp>
      <p:sp>
        <p:nvSpPr>
          <p:cNvPr id="161795" name="Rectangle 3"/>
          <p:cNvSpPr>
            <a:spLocks noGrp="1" noChangeArrowheads="1"/>
          </p:cNvSpPr>
          <p:nvPr>
            <p:ph idx="1"/>
          </p:nvPr>
        </p:nvSpPr>
        <p:spPr>
          <a:xfrm>
            <a:off x="533400" y="847725"/>
            <a:ext cx="10500995" cy="5353050"/>
          </a:xfrm>
        </p:spPr>
        <p:txBody>
          <a:bodyPr vert="horz" wrap="square" lIns="91440" tIns="45720" rIns="91440" bIns="45720" numCol="1" anchor="t" anchorCtr="0" compatLnSpc="1"/>
          <a:p>
            <a:pPr marL="342900" marR="0" lvl="0" indent="-342900" algn="l" defTabSz="914400" rtl="0" eaLnBrk="1" fontAlgn="base" latinLnBrk="0" hangingPunct="1">
              <a:lnSpc>
                <a:spcPct val="100000"/>
              </a:lnSpc>
              <a:spcBef>
                <a:spcPct val="35000"/>
              </a:spcBef>
              <a:spcAft>
                <a:spcPct val="0"/>
              </a:spcAft>
              <a:buClr>
                <a:schemeClr val="hlink"/>
              </a:buClr>
              <a:buSzTx/>
              <a:buFont typeface="Wingdings" panose="05000000000000000000" pitchFamily="2" charset="2"/>
              <a:buChar char="v"/>
              <a:defRPr/>
            </a:pP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字母表</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是符号的</a:t>
            </a:r>
            <a:r>
              <a:rPr kumimoji="0" lang="zh-CN" altLang="en-US" sz="2800" b="1" i="0" u="none" strike="noStrike" kern="0" cap="none" spc="0" normalizeH="0" baseline="0" noProof="0" dirty="0" smtClean="0">
                <a:ln>
                  <a:noFill/>
                </a:ln>
                <a:solidFill>
                  <a:schemeClr val="tx2"/>
                </a:solidFill>
                <a:effectLst/>
                <a:uLnTx/>
                <a:uFillTx/>
                <a:latin typeface="华文新魏" panose="02010800040101010101" pitchFamily="2" charset="-122"/>
                <a:ea typeface="华文新魏" panose="02010800040101010101" pitchFamily="2" charset="-122"/>
                <a:cs typeface="+mn-cs"/>
              </a:rPr>
              <a:t>非空有穷</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集合，记为</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Σ</a:t>
            </a:r>
            <a:endPar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1" fontAlgn="base" latinLnBrk="0" hangingPunct="1">
              <a:lnSpc>
                <a:spcPct val="100000"/>
              </a:lnSpc>
              <a:spcBef>
                <a:spcPct val="35000"/>
              </a:spcBef>
              <a:spcAft>
                <a:spcPct val="0"/>
              </a:spcAft>
              <a:buClr>
                <a:schemeClr val="accent1"/>
              </a:buClr>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符号是一个抽象实体，表示可以互相区分的记号或元素</a:t>
            </a:r>
            <a:endPar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1" fontAlgn="base" latinLnBrk="0" hangingPunct="1">
              <a:lnSpc>
                <a:spcPct val="100000"/>
              </a:lnSpc>
              <a:spcBef>
                <a:spcPct val="35000"/>
              </a:spcBef>
              <a:spcAft>
                <a:spcPct val="0"/>
              </a:spcAft>
              <a:buClr>
                <a:schemeClr val="accent1"/>
              </a:buClr>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字母表</a:t>
            </a:r>
            <a:r>
              <a:rPr kumimoji="0" lang="en-US" altLang="zh-CN"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Σ={a, b, c}</a:t>
            </a: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，表示由</a:t>
            </a:r>
            <a:r>
              <a:rPr kumimoji="0" lang="en-US" altLang="zh-CN"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a, b, c</a:t>
            </a: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三个符号组成</a:t>
            </a:r>
            <a:endPar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1" fontAlgn="base" latinLnBrk="0" hangingPunct="1">
              <a:lnSpc>
                <a:spcPct val="100000"/>
              </a:lnSpc>
              <a:spcBef>
                <a:spcPct val="35000"/>
              </a:spcBef>
              <a:spcAft>
                <a:spcPct val="0"/>
              </a:spcAft>
              <a:buClr>
                <a:schemeClr val="accent1"/>
              </a:buClr>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不同的语言有不同的字母表</a:t>
            </a:r>
            <a:endPar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base" latinLnBrk="0" hangingPunct="1">
              <a:lnSpc>
                <a:spcPct val="100000"/>
              </a:lnSpc>
              <a:spcBef>
                <a:spcPct val="35000"/>
              </a:spcBef>
              <a:spcAft>
                <a:spcPct val="0"/>
              </a:spcAft>
              <a:buClr>
                <a:schemeClr val="tx1"/>
              </a:buClr>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Pascal</a:t>
            </a: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语言</a:t>
            </a:r>
            <a:r>
              <a:rPr kumimoji="0" lang="en-US" altLang="zh-CN" sz="2400" b="0" i="0" u="none" strike="noStrike" kern="0" cap="none" spc="0" normalizeH="0" baseline="0" noProof="0" dirty="0" smtClean="0">
                <a:ln>
                  <a:noFill/>
                </a:ln>
                <a:solidFill>
                  <a:schemeClr val="tx1"/>
                </a:solidFill>
                <a:effectLst/>
                <a:uLnTx/>
                <a:uFillTx/>
                <a:latin typeface="Arial" panose="020B0604020202020204"/>
                <a:ea typeface="华文新魏" panose="02010800040101010101" pitchFamily="2" charset="-122"/>
              </a:rPr>
              <a:t>——</a:t>
            </a:r>
            <a:r>
              <a:rPr kumimoji="0" lang="en-US" altLang="zh-CN"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 A~Z, </a:t>
            </a:r>
            <a:r>
              <a:rPr kumimoji="0" lang="en-US" altLang="zh-CN" sz="2400" b="0" i="0" u="none" strike="noStrike" kern="0" cap="none" spc="0" normalizeH="0" baseline="0" noProof="0" dirty="0" err="1" smtClean="0">
                <a:ln>
                  <a:noFill/>
                </a:ln>
                <a:solidFill>
                  <a:schemeClr val="tx1"/>
                </a:solidFill>
                <a:effectLst/>
                <a:uLnTx/>
                <a:uFillTx/>
                <a:latin typeface="华文新魏" panose="02010800040101010101" pitchFamily="2" charset="-122"/>
                <a:ea typeface="华文新魏" panose="02010800040101010101" pitchFamily="2" charset="-122"/>
              </a:rPr>
              <a:t>a~z</a:t>
            </a:r>
            <a:r>
              <a:rPr kumimoji="0" lang="en-US" altLang="zh-CN"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 0~9, +, -, *, /, &lt;, =, &gt;,  :, , , </a:t>
            </a: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 . ,  ,  (,  ), {,  },  [,  ] } </a:t>
            </a:r>
            <a:endParaRPr kumimoji="0" lang="en-US" altLang="zh-CN"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base" latinLnBrk="0" hangingPunct="1">
              <a:lnSpc>
                <a:spcPct val="100000"/>
              </a:lnSpc>
              <a:spcBef>
                <a:spcPct val="35000"/>
              </a:spcBef>
              <a:spcAft>
                <a:spcPct val="0"/>
              </a:spcAft>
              <a:buClr>
                <a:schemeClr val="tx1"/>
              </a:buClr>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汉语</a:t>
            </a:r>
            <a:r>
              <a:rPr kumimoji="0" lang="en-US" altLang="zh-CN" sz="2400" b="0" i="0" u="none" strike="noStrike" kern="0" cap="none" spc="0" normalizeH="0" baseline="0" noProof="0" dirty="0" smtClean="0">
                <a:ln>
                  <a:noFill/>
                </a:ln>
                <a:solidFill>
                  <a:schemeClr val="tx1"/>
                </a:solidFill>
                <a:effectLst/>
                <a:uLnTx/>
                <a:uFillTx/>
                <a:latin typeface="Arial" panose="020B0604020202020204"/>
                <a:ea typeface="华文新魏" panose="02010800040101010101" pitchFamily="2" charset="-122"/>
              </a:rPr>
              <a:t>——</a:t>
            </a: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汉字、数字以及标点符号等</a:t>
            </a:r>
            <a:endPar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base" latinLnBrk="0" hangingPunct="1">
              <a:lnSpc>
                <a:spcPct val="100000"/>
              </a:lnSpc>
              <a:spcBef>
                <a:spcPct val="35000"/>
              </a:spcBef>
              <a:spcAft>
                <a:spcPct val="0"/>
              </a:spcAft>
              <a:buClr>
                <a:schemeClr val="tx1"/>
              </a:buClr>
              <a:buSzTx/>
              <a:buFontTx/>
              <a:buChar char="•"/>
              <a:defRPr/>
            </a:pP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英语</a:t>
            </a:r>
            <a:r>
              <a:rPr kumimoji="0" lang="en-US" altLang="zh-CN" sz="2400" b="0" i="0" u="none" strike="noStrike" kern="0" cap="none" spc="0" normalizeH="0" baseline="0" noProof="0" dirty="0" smtClean="0">
                <a:ln>
                  <a:noFill/>
                </a:ln>
                <a:solidFill>
                  <a:schemeClr val="tx1"/>
                </a:solidFill>
                <a:effectLst/>
                <a:uLnTx/>
                <a:uFillTx/>
                <a:latin typeface="Arial" panose="020B0604020202020204"/>
                <a:ea typeface="华文新魏" panose="02010800040101010101" pitchFamily="2" charset="-122"/>
              </a:rPr>
              <a:t>——</a:t>
            </a:r>
            <a:r>
              <a:rPr kumimoji="0" lang="en-US" altLang="zh-CN"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26</a:t>
            </a:r>
            <a:r>
              <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个英文字母</a:t>
            </a:r>
            <a:endParaRPr kumimoji="0"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base" latinLnBrk="0" hangingPunct="1">
              <a:lnSpc>
                <a:spcPct val="100000"/>
              </a:lnSpc>
              <a:spcBef>
                <a:spcPct val="35000"/>
              </a:spcBef>
              <a:spcAft>
                <a:spcPct val="0"/>
              </a:spcAft>
              <a:buClr>
                <a:schemeClr val="tx1"/>
              </a:buClr>
              <a:buSzTx/>
              <a:buFontTx/>
              <a:buChar char="•"/>
              <a:defRPr/>
            </a:pPr>
            <a:endParaRPr kumimoji="0" lang="en-US" altLang="zh-CN" sz="9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342900" marR="0" lvl="0" indent="-342900" algn="l" defTabSz="914400" rtl="0" eaLnBrk="1" fontAlgn="base" latinLnBrk="0" hangingPunct="1">
              <a:lnSpc>
                <a:spcPct val="100000"/>
              </a:lnSpc>
              <a:spcBef>
                <a:spcPct val="35000"/>
              </a:spcBef>
              <a:spcAft>
                <a:spcPct val="0"/>
              </a:spcAft>
              <a:buClr>
                <a:schemeClr val="hlink"/>
              </a:buClr>
              <a:buSzTx/>
              <a:buFont typeface="Wingdings" panose="05000000000000000000" pitchFamily="2" charset="2"/>
              <a:buChar char="v"/>
              <a:defRPr/>
            </a:pPr>
            <a:r>
              <a:rPr kumimoji="0" lang="zh-CN" altLang="en-US" sz="2800" b="0" i="0" u="none" strike="noStrike" kern="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cs typeface="+mn-cs"/>
              </a:rPr>
              <a:t>注意：</a:t>
            </a:r>
            <a:r>
              <a:rPr kumimoji="1"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字母表中</a:t>
            </a:r>
            <a:r>
              <a:rPr kumimoji="1" lang="zh-CN" altLang="en-US" sz="2400" b="0" i="0" u="none" strike="noStrike" kern="0" cap="none" spc="0" normalizeH="0" baseline="0" noProof="0" dirty="0" smtClean="0">
                <a:ln>
                  <a:noFill/>
                </a:ln>
                <a:solidFill>
                  <a:srgbClr val="0000FF"/>
                </a:solidFill>
                <a:effectLst/>
                <a:uLnTx/>
                <a:uFillTx/>
                <a:latin typeface="华文新魏" panose="02010800040101010101" pitchFamily="2" charset="-122"/>
                <a:ea typeface="华文新魏" panose="02010800040101010101" pitchFamily="2" charset="-122"/>
                <a:cs typeface="+mn-cs"/>
              </a:rPr>
              <a:t>至少</a:t>
            </a:r>
            <a:r>
              <a:rPr kumimoji="1"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包含一个元素</a:t>
            </a:r>
            <a:endParaRPr kumimoji="1"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600200" marR="0" lvl="3" indent="-228600" algn="l" defTabSz="914400" rtl="0" eaLnBrk="1" fontAlgn="base" latinLnBrk="0" hangingPunct="1">
              <a:lnSpc>
                <a:spcPct val="100000"/>
              </a:lnSpc>
              <a:spcBef>
                <a:spcPct val="35000"/>
              </a:spcBef>
              <a:spcAft>
                <a:spcPct val="0"/>
              </a:spcAft>
              <a:buClrTx/>
              <a:buSzTx/>
              <a:buFontTx/>
              <a:buNone/>
              <a:defRPr/>
            </a:pPr>
            <a:r>
              <a:rPr kumimoji="1"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字母表中的元素, 可以是</a:t>
            </a:r>
            <a:r>
              <a:rPr kumimoji="1" lang="zh-CN" altLang="en-US" sz="2400" b="0" i="0" u="none" strike="noStrike" kern="0" cap="none" spc="0" normalizeH="0" baseline="0" noProof="0" dirty="0" smtClean="0">
                <a:ln>
                  <a:noFill/>
                </a:ln>
                <a:solidFill>
                  <a:srgbClr val="0000FF"/>
                </a:solidFill>
                <a:effectLst/>
                <a:uLnTx/>
                <a:uFillTx/>
                <a:latin typeface="华文新魏" panose="02010800040101010101" pitchFamily="2" charset="-122"/>
                <a:ea typeface="华文新魏" panose="02010800040101010101" pitchFamily="2" charset="-122"/>
              </a:rPr>
              <a:t>字母</a:t>
            </a:r>
            <a:r>
              <a:rPr kumimoji="1"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a:t>
            </a:r>
            <a:r>
              <a:rPr kumimoji="1" lang="zh-CN" altLang="en-US" sz="2400" b="0" i="0" u="none" strike="noStrike" kern="0" cap="none" spc="0" normalizeH="0" baseline="0" noProof="0" dirty="0" smtClean="0">
                <a:ln>
                  <a:noFill/>
                </a:ln>
                <a:solidFill>
                  <a:srgbClr val="0000FF"/>
                </a:solidFill>
                <a:effectLst/>
                <a:uLnTx/>
                <a:uFillTx/>
                <a:latin typeface="华文新魏" panose="02010800040101010101" pitchFamily="2" charset="-122"/>
                <a:ea typeface="华文新魏" panose="02010800040101010101" pitchFamily="2" charset="-122"/>
              </a:rPr>
              <a:t>数字</a:t>
            </a:r>
            <a:r>
              <a:rPr kumimoji="1"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或</a:t>
            </a:r>
            <a:r>
              <a:rPr kumimoji="1" lang="zh-CN" altLang="en-US" sz="2400" b="0" i="0" u="none" strike="noStrike" kern="0" cap="none" spc="0" normalizeH="0" baseline="0" noProof="0" dirty="0" smtClean="0">
                <a:ln>
                  <a:noFill/>
                </a:ln>
                <a:solidFill>
                  <a:srgbClr val="0000FF"/>
                </a:solidFill>
                <a:effectLst/>
                <a:uLnTx/>
                <a:uFillTx/>
                <a:latin typeface="华文新魏" panose="02010800040101010101" pitchFamily="2" charset="-122"/>
                <a:ea typeface="华文新魏" panose="02010800040101010101" pitchFamily="2" charset="-122"/>
              </a:rPr>
              <a:t>其他符号</a:t>
            </a:r>
            <a:r>
              <a:rPr kumimoji="1"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a:t>
            </a:r>
            <a:endParaRPr kumimoji="1" lang="zh-CN" altLang="en-US" sz="24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1795">
                                            <p:txEl>
                                              <p:charRg st="0" end="18"/>
                                            </p:txEl>
                                          </p:spTgt>
                                        </p:tgtEl>
                                        <p:attrNameLst>
                                          <p:attrName>style.visibility</p:attrName>
                                        </p:attrNameLst>
                                      </p:cBhvr>
                                      <p:to>
                                        <p:strVal val="visible"/>
                                      </p:to>
                                    </p:set>
                                    <p:animEffect transition="in" filter="blinds(horizontal)">
                                      <p:cBhvr>
                                        <p:cTn id="7" dur="500"/>
                                        <p:tgtEl>
                                          <p:spTgt spid="161795">
                                            <p:txEl>
                                              <p:charRg st="0" end="18"/>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1795">
                                            <p:txEl>
                                              <p:charRg st="18" end="43"/>
                                            </p:txEl>
                                          </p:spTgt>
                                        </p:tgtEl>
                                        <p:attrNameLst>
                                          <p:attrName>style.visibility</p:attrName>
                                        </p:attrNameLst>
                                      </p:cBhvr>
                                      <p:to>
                                        <p:strVal val="visible"/>
                                      </p:to>
                                    </p:set>
                                    <p:animEffect transition="in" filter="blinds(horizontal)">
                                      <p:cBhvr>
                                        <p:cTn id="11" dur="500"/>
                                        <p:tgtEl>
                                          <p:spTgt spid="161795">
                                            <p:txEl>
                                              <p:charRg st="18" end="4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1795">
                                            <p:txEl>
                                              <p:charRg st="43" end="75"/>
                                            </p:txEl>
                                          </p:spTgt>
                                        </p:tgtEl>
                                        <p:attrNameLst>
                                          <p:attrName>style.visibility</p:attrName>
                                        </p:attrNameLst>
                                      </p:cBhvr>
                                      <p:to>
                                        <p:strVal val="visible"/>
                                      </p:to>
                                    </p:set>
                                    <p:animEffect transition="in" filter="blinds(horizontal)">
                                      <p:cBhvr>
                                        <p:cTn id="16" dur="500"/>
                                        <p:tgtEl>
                                          <p:spTgt spid="161795">
                                            <p:txEl>
                                              <p:charRg st="43" end="7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1795">
                                            <p:txEl>
                                              <p:charRg st="75" end="88"/>
                                            </p:txEl>
                                          </p:spTgt>
                                        </p:tgtEl>
                                        <p:attrNameLst>
                                          <p:attrName>style.visibility</p:attrName>
                                        </p:attrNameLst>
                                      </p:cBhvr>
                                      <p:to>
                                        <p:strVal val="visible"/>
                                      </p:to>
                                    </p:set>
                                    <p:animEffect transition="in" filter="blinds(horizontal)">
                                      <p:cBhvr>
                                        <p:cTn id="21" dur="500"/>
                                        <p:tgtEl>
                                          <p:spTgt spid="161795">
                                            <p:txEl>
                                              <p:charRg st="75" end="88"/>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1795">
                                            <p:txEl>
                                              <p:charRg st="88" end="182"/>
                                            </p:txEl>
                                          </p:spTgt>
                                        </p:tgtEl>
                                        <p:attrNameLst>
                                          <p:attrName>style.visibility</p:attrName>
                                        </p:attrNameLst>
                                      </p:cBhvr>
                                      <p:to>
                                        <p:strVal val="visible"/>
                                      </p:to>
                                    </p:set>
                                    <p:animEffect transition="in" filter="blinds(horizontal)">
                                      <p:cBhvr>
                                        <p:cTn id="24" dur="500"/>
                                        <p:tgtEl>
                                          <p:spTgt spid="161795">
                                            <p:txEl>
                                              <p:charRg st="88" end="182"/>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1795">
                                            <p:txEl>
                                              <p:charRg st="182" end="199"/>
                                            </p:txEl>
                                          </p:spTgt>
                                        </p:tgtEl>
                                        <p:attrNameLst>
                                          <p:attrName>style.visibility</p:attrName>
                                        </p:attrNameLst>
                                      </p:cBhvr>
                                      <p:to>
                                        <p:strVal val="visible"/>
                                      </p:to>
                                    </p:set>
                                    <p:animEffect transition="in" filter="blinds(horizontal)">
                                      <p:cBhvr>
                                        <p:cTn id="27" dur="500"/>
                                        <p:tgtEl>
                                          <p:spTgt spid="161795">
                                            <p:txEl>
                                              <p:charRg st="182" end="199"/>
                                            </p:txEl>
                                          </p:spTgt>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61795">
                                            <p:txEl>
                                              <p:charRg st="199" end="211"/>
                                            </p:txEl>
                                          </p:spTgt>
                                        </p:tgtEl>
                                        <p:attrNameLst>
                                          <p:attrName>style.visibility</p:attrName>
                                        </p:attrNameLst>
                                      </p:cBhvr>
                                      <p:to>
                                        <p:strVal val="visible"/>
                                      </p:to>
                                    </p:set>
                                    <p:animEffect transition="in" filter="blinds(horizontal)">
                                      <p:cBhvr>
                                        <p:cTn id="31" dur="500"/>
                                        <p:tgtEl>
                                          <p:spTgt spid="161795">
                                            <p:txEl>
                                              <p:charRg st="199" end="2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1795">
                                            <p:txEl>
                                              <p:charRg st="212" end="228"/>
                                            </p:txEl>
                                          </p:spTgt>
                                        </p:tgtEl>
                                        <p:attrNameLst>
                                          <p:attrName>style.visibility</p:attrName>
                                        </p:attrNameLst>
                                      </p:cBhvr>
                                      <p:to>
                                        <p:strVal val="visible"/>
                                      </p:to>
                                    </p:set>
                                    <p:animEffect transition="in" filter="blinds(horizontal)">
                                      <p:cBhvr>
                                        <p:cTn id="36" dur="500"/>
                                        <p:tgtEl>
                                          <p:spTgt spid="161795">
                                            <p:txEl>
                                              <p:charRg st="212" end="228"/>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61795">
                                            <p:txEl>
                                              <p:charRg st="228" end="252"/>
                                            </p:txEl>
                                          </p:spTgt>
                                        </p:tgtEl>
                                        <p:attrNameLst>
                                          <p:attrName>style.visibility</p:attrName>
                                        </p:attrNameLst>
                                      </p:cBhvr>
                                      <p:to>
                                        <p:strVal val="visible"/>
                                      </p:to>
                                    </p:set>
                                    <p:animEffect transition="in" filter="blinds(horizontal)">
                                      <p:cBhvr>
                                        <p:cTn id="39" dur="500"/>
                                        <p:tgtEl>
                                          <p:spTgt spid="161795">
                                            <p:txEl>
                                              <p:charRg st="228"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12290" name="Rectangle 2"/>
          <p:cNvSpPr>
            <a:spLocks noGrp="1"/>
          </p:cNvSpPr>
          <p:nvPr>
            <p:ph idx="1"/>
          </p:nvPr>
        </p:nvSpPr>
        <p:spPr>
          <a:xfrm>
            <a:off x="1043305" y="977265"/>
            <a:ext cx="10597515" cy="4465955"/>
          </a:xfrm>
        </p:spPr>
        <p:txBody>
          <a:bodyPr vert="horz" wrap="square" lIns="91440" tIns="45720" rIns="91440" bIns="45720" anchor="t"/>
          <a:p>
            <a:pPr eaLnBrk="1" hangingPunct="1">
              <a:lnSpc>
                <a:spcPct val="150000"/>
              </a:lnSpc>
            </a:pPr>
            <a:r>
              <a:rPr lang="zh-CN" sz="3200" b="1" dirty="0">
                <a:solidFill>
                  <a:schemeClr val="tx1"/>
                </a:solidFill>
              </a:rPr>
              <a:t>考虑</a:t>
            </a:r>
            <a:r>
              <a:rPr lang="zh-CN" altLang="en-US" sz="3200" b="1" dirty="0">
                <a:solidFill>
                  <a:schemeClr val="tx1"/>
                </a:solidFill>
              </a:rPr>
              <a:t>文法</a:t>
            </a:r>
            <a:r>
              <a:rPr lang="en-US" altLang="zh-CN" sz="3200" b="1" dirty="0">
                <a:solidFill>
                  <a:schemeClr val="tx1"/>
                </a:solidFill>
              </a:rPr>
              <a:t>:</a:t>
            </a:r>
            <a:endParaRPr lang="en-US" altLang="zh-CN" sz="3200" b="1" dirty="0">
              <a:solidFill>
                <a:schemeClr val="tx1"/>
              </a:solidFill>
            </a:endParaRPr>
          </a:p>
          <a:p>
            <a:pPr lvl="2" eaLnBrk="1" hangingPunct="1">
              <a:lnSpc>
                <a:spcPct val="150000"/>
              </a:lnSpc>
              <a:buNone/>
            </a:pPr>
            <a:r>
              <a:rPr lang="en-US" altLang="zh-CN" sz="3200" b="1" dirty="0">
                <a:solidFill>
                  <a:schemeClr val="tx1"/>
                </a:solidFill>
              </a:rPr>
              <a:t>		S → ( L )  |  a</a:t>
            </a:r>
            <a:endParaRPr lang="en-US" altLang="zh-CN" sz="3200" b="1" dirty="0">
              <a:solidFill>
                <a:schemeClr val="tx1"/>
              </a:solidFill>
            </a:endParaRPr>
          </a:p>
          <a:p>
            <a:pPr lvl="2" eaLnBrk="1" hangingPunct="1">
              <a:lnSpc>
                <a:spcPct val="150000"/>
              </a:lnSpc>
              <a:buNone/>
            </a:pPr>
            <a:r>
              <a:rPr lang="en-US" altLang="zh-CN" sz="3200" b="1" dirty="0">
                <a:solidFill>
                  <a:schemeClr val="tx1"/>
                </a:solidFill>
              </a:rPr>
              <a:t>		L → L , S  |  S</a:t>
            </a:r>
            <a:endParaRPr lang="en-US" altLang="zh-CN" sz="3200" b="1" dirty="0">
              <a:solidFill>
                <a:schemeClr val="tx1"/>
              </a:solidFill>
            </a:endParaRPr>
          </a:p>
          <a:p>
            <a:pPr lvl="2" eaLnBrk="1" hangingPunct="1">
              <a:lnSpc>
                <a:spcPct val="150000"/>
              </a:lnSpc>
              <a:buNone/>
            </a:pPr>
            <a:r>
              <a:rPr lang="zh-CN" altLang="en-US" sz="3200" b="1" dirty="0">
                <a:solidFill>
                  <a:schemeClr val="tx1"/>
                </a:solidFill>
              </a:rPr>
              <a:t>分析句型</a:t>
            </a:r>
            <a:r>
              <a:rPr lang="en-US" altLang="zh-CN" sz="3200" b="1" dirty="0">
                <a:solidFill>
                  <a:schemeClr val="tx1"/>
                </a:solidFill>
                <a:sym typeface="Wingdings" panose="05000000000000000000" pitchFamily="2" charset="2"/>
              </a:rPr>
              <a:t>:  ( L , a , S )</a:t>
            </a:r>
            <a:endParaRPr lang="en-US" altLang="zh-CN" sz="3200" b="1" dirty="0">
              <a:solidFill>
                <a:schemeClr val="tx1"/>
              </a:solidFill>
              <a:sym typeface="Wingdings" panose="05000000000000000000" pitchFamily="2" charset="2"/>
            </a:endParaRPr>
          </a:p>
          <a:p>
            <a:pPr lvl="2" eaLnBrk="1" hangingPunct="1">
              <a:lnSpc>
                <a:spcPct val="150000"/>
              </a:lnSpc>
              <a:buNone/>
            </a:pPr>
            <a:r>
              <a:rPr lang="zh-CN" altLang="en-US" sz="3200" b="1" dirty="0">
                <a:solidFill>
                  <a:schemeClr val="tx1"/>
                </a:solidFill>
                <a:sym typeface="Wingdings" panose="05000000000000000000" pitchFamily="2" charset="2"/>
              </a:rPr>
              <a:t>求：短语、直接短语、句柄</a:t>
            </a:r>
            <a:endParaRPr lang="zh-CN" altLang="en-US" sz="3200" b="1" dirty="0">
              <a:solidFill>
                <a:schemeClr val="tx1"/>
              </a:solidFill>
              <a:ea typeface="Times New Roman" panose="02020603050405020304" charset="0"/>
              <a:sym typeface="Wingdings" panose="05000000000000000000" pitchFamily="2"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13314" name="Text Box 5"/>
          <p:cNvSpPr txBox="1"/>
          <p:nvPr/>
        </p:nvSpPr>
        <p:spPr>
          <a:xfrm>
            <a:off x="8950325" y="1171575"/>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S</a:t>
            </a:r>
            <a:endParaRPr lang="en-US" altLang="zh-CN" b="1" dirty="0">
              <a:solidFill>
                <a:schemeClr val="tx1"/>
              </a:solidFill>
              <a:latin typeface="Times New Roman" panose="02020603050405020304" charset="0"/>
              <a:ea typeface="宋体" panose="02010600030101010101" pitchFamily="2" charset="-122"/>
            </a:endParaRPr>
          </a:p>
        </p:txBody>
      </p:sp>
      <p:sp>
        <p:nvSpPr>
          <p:cNvPr id="13315" name="Rectangle 30"/>
          <p:cNvSpPr/>
          <p:nvPr/>
        </p:nvSpPr>
        <p:spPr>
          <a:xfrm>
            <a:off x="696595" y="1379855"/>
            <a:ext cx="4629785" cy="502920"/>
          </a:xfrm>
          <a:prstGeom prst="rect">
            <a:avLst/>
          </a:prstGeom>
          <a:noFill/>
          <a:ln w="9525">
            <a:noFill/>
          </a:ln>
        </p:spPr>
        <p:txBody>
          <a:bodyPr anchor="t"/>
          <a:p>
            <a:pPr marL="742950" lvl="1" indent="-285750" eaLnBrk="1" hangingPunct="1">
              <a:spcBef>
                <a:spcPct val="20000"/>
              </a:spcBef>
              <a:buChar char="–"/>
            </a:pPr>
            <a:r>
              <a:rPr lang="zh-CN" altLang="en-US" sz="3200" b="1" dirty="0">
                <a:solidFill>
                  <a:schemeClr val="tx1"/>
                </a:solidFill>
                <a:latin typeface="Times New Roman" panose="02020603050405020304" charset="0"/>
                <a:ea typeface="宋体" panose="02010600030101010101" pitchFamily="2" charset="-122"/>
              </a:rPr>
              <a:t>句型：</a:t>
            </a:r>
            <a:r>
              <a:rPr lang="en-US" altLang="zh-CN" sz="3200" b="1" dirty="0">
                <a:solidFill>
                  <a:schemeClr val="tx1"/>
                </a:solidFill>
                <a:latin typeface="Times New Roman" panose="02020603050405020304" charset="0"/>
                <a:ea typeface="宋体" panose="02010600030101010101" pitchFamily="2" charset="-122"/>
              </a:rPr>
              <a:t>( L , a , S )</a:t>
            </a:r>
            <a:endParaRPr lang="en-US" altLang="zh-CN" sz="3200" b="1" dirty="0">
              <a:solidFill>
                <a:schemeClr val="tx1"/>
              </a:solidFill>
              <a:latin typeface="Times New Roman" panose="02020603050405020304" charset="0"/>
              <a:ea typeface="宋体" panose="02010600030101010101" pitchFamily="2" charset="-122"/>
            </a:endParaRPr>
          </a:p>
        </p:txBody>
      </p:sp>
      <p:sp>
        <p:nvSpPr>
          <p:cNvPr id="165919" name="Rectangle 31"/>
          <p:cNvSpPr/>
          <p:nvPr/>
        </p:nvSpPr>
        <p:spPr>
          <a:xfrm>
            <a:off x="692150" y="2032000"/>
            <a:ext cx="6657340" cy="1008380"/>
          </a:xfrm>
          <a:prstGeom prst="rect">
            <a:avLst/>
          </a:prstGeom>
          <a:noFill/>
          <a:ln w="9525">
            <a:noFill/>
          </a:ln>
        </p:spPr>
        <p:txBody>
          <a:bodyPr anchor="t"/>
          <a:p>
            <a:pPr marL="742950" lvl="1" indent="-285750" eaLnBrk="1" hangingPunct="1">
              <a:spcBef>
                <a:spcPct val="20000"/>
              </a:spcBef>
              <a:buChar char="–"/>
            </a:pPr>
            <a:r>
              <a:rPr lang="zh-CN" altLang="en-US" sz="3200" b="1" dirty="0">
                <a:solidFill>
                  <a:schemeClr val="tx1"/>
                </a:solidFill>
                <a:latin typeface="Times New Roman" panose="02020603050405020304" charset="0"/>
                <a:ea typeface="宋体" panose="02010600030101010101" pitchFamily="2" charset="-122"/>
              </a:rPr>
              <a:t>短语： </a:t>
            </a:r>
            <a:r>
              <a:rPr lang="en-US" altLang="zh-CN" sz="3200" b="1" u="sng" dirty="0">
                <a:solidFill>
                  <a:schemeClr val="tx1"/>
                </a:solidFill>
                <a:latin typeface="Times New Roman" panose="02020603050405020304" charset="0"/>
                <a:ea typeface="宋体" panose="02010600030101010101" pitchFamily="2" charset="-122"/>
              </a:rPr>
              <a:t>( L , a , S )</a:t>
            </a:r>
            <a:r>
              <a:rPr lang="zh-CN" altLang="en-US" sz="3200" b="1" dirty="0">
                <a:solidFill>
                  <a:schemeClr val="tx1"/>
                </a:solidFill>
                <a:latin typeface="Times New Roman" panose="02020603050405020304" charset="0"/>
                <a:ea typeface="宋体" panose="02010600030101010101" pitchFamily="2" charset="-122"/>
              </a:rPr>
              <a:t>、 </a:t>
            </a:r>
            <a:r>
              <a:rPr lang="en-US" altLang="zh-CN" sz="3200" b="1" u="sng" dirty="0">
                <a:solidFill>
                  <a:schemeClr val="tx1"/>
                </a:solidFill>
                <a:latin typeface="Times New Roman" panose="02020603050405020304" charset="0"/>
                <a:ea typeface="宋体" panose="02010600030101010101" pitchFamily="2" charset="-122"/>
              </a:rPr>
              <a:t>L , a , S</a:t>
            </a:r>
            <a:r>
              <a:rPr lang="zh-CN" altLang="en-US" sz="3200" b="1" dirty="0">
                <a:solidFill>
                  <a:schemeClr val="tx1"/>
                </a:solidFill>
                <a:latin typeface="Times New Roman" panose="02020603050405020304" charset="0"/>
                <a:ea typeface="宋体" panose="02010600030101010101" pitchFamily="2" charset="-122"/>
              </a:rPr>
              <a:t>、</a:t>
            </a:r>
            <a:endParaRPr lang="zh-CN" altLang="en-US" sz="3200" b="1" u="sng" dirty="0">
              <a:solidFill>
                <a:schemeClr val="tx1"/>
              </a:solidFill>
              <a:latin typeface="Times New Roman" panose="02020603050405020304" charset="0"/>
              <a:ea typeface="宋体" panose="02010600030101010101" pitchFamily="2" charset="-122"/>
            </a:endParaRPr>
          </a:p>
          <a:p>
            <a:pPr marL="742950" lvl="1" indent="-285750" eaLnBrk="1" hangingPunct="1">
              <a:spcBef>
                <a:spcPct val="20000"/>
              </a:spcBef>
            </a:pPr>
            <a:r>
              <a:rPr lang="zh-CN" altLang="en-US" sz="3200" b="1" dirty="0">
                <a:solidFill>
                  <a:schemeClr val="tx1"/>
                </a:solidFill>
                <a:latin typeface="Times New Roman" panose="02020603050405020304" charset="0"/>
                <a:ea typeface="宋体" panose="02010600030101010101" pitchFamily="2" charset="-122"/>
              </a:rPr>
              <a:t>                 </a:t>
            </a:r>
            <a:r>
              <a:rPr lang="en-US" altLang="zh-CN" sz="3200" b="1" u="sng" dirty="0">
                <a:solidFill>
                  <a:schemeClr val="tx1"/>
                </a:solidFill>
                <a:latin typeface="Times New Roman" panose="02020603050405020304" charset="0"/>
                <a:ea typeface="宋体" panose="02010600030101010101" pitchFamily="2" charset="-122"/>
              </a:rPr>
              <a:t>L , a</a:t>
            </a:r>
            <a:r>
              <a:rPr lang="zh-CN" altLang="en-US" sz="3200" b="1" dirty="0">
                <a:solidFill>
                  <a:schemeClr val="tx1"/>
                </a:solidFill>
                <a:latin typeface="Times New Roman" panose="02020603050405020304" charset="0"/>
                <a:ea typeface="宋体" panose="02010600030101010101" pitchFamily="2" charset="-122"/>
              </a:rPr>
              <a:t>、</a:t>
            </a:r>
            <a:r>
              <a:rPr lang="en-US" altLang="zh-CN" sz="3200" b="1" u="sng" dirty="0">
                <a:solidFill>
                  <a:schemeClr val="tx1"/>
                </a:solidFill>
                <a:latin typeface="Times New Roman" panose="02020603050405020304" charset="0"/>
                <a:ea typeface="宋体" panose="02010600030101010101" pitchFamily="2" charset="-122"/>
              </a:rPr>
              <a:t>a</a:t>
            </a:r>
            <a:endParaRPr lang="en-US" altLang="zh-CN" sz="3200" b="1" u="sng" dirty="0">
              <a:solidFill>
                <a:schemeClr val="tx1"/>
              </a:solidFill>
              <a:latin typeface="Times New Roman" panose="02020603050405020304" charset="0"/>
              <a:ea typeface="宋体" panose="02010600030101010101" pitchFamily="2" charset="-122"/>
            </a:endParaRPr>
          </a:p>
        </p:txBody>
      </p:sp>
      <p:sp>
        <p:nvSpPr>
          <p:cNvPr id="165920" name="Rectangle 32"/>
          <p:cNvSpPr/>
          <p:nvPr/>
        </p:nvSpPr>
        <p:spPr>
          <a:xfrm>
            <a:off x="842645" y="3276600"/>
            <a:ext cx="5144135" cy="503555"/>
          </a:xfrm>
          <a:prstGeom prst="rect">
            <a:avLst/>
          </a:prstGeom>
          <a:noFill/>
          <a:ln w="9525">
            <a:noFill/>
          </a:ln>
        </p:spPr>
        <p:txBody>
          <a:bodyPr anchor="t"/>
          <a:p>
            <a:pPr marL="742950" lvl="1" indent="-285750" eaLnBrk="1" hangingPunct="1">
              <a:spcBef>
                <a:spcPct val="20000"/>
              </a:spcBef>
              <a:buChar char="–"/>
            </a:pPr>
            <a:r>
              <a:rPr lang="zh-CN" altLang="en-US" sz="3200" b="1" dirty="0">
                <a:solidFill>
                  <a:schemeClr val="tx1"/>
                </a:solidFill>
                <a:latin typeface="Times New Roman" panose="02020603050405020304" charset="0"/>
                <a:ea typeface="宋体" panose="02010600030101010101" pitchFamily="2" charset="-122"/>
              </a:rPr>
              <a:t>直接短语：</a:t>
            </a:r>
            <a:r>
              <a:rPr lang="en-US" altLang="zh-CN" sz="3200" b="1" dirty="0">
                <a:solidFill>
                  <a:schemeClr val="tx1"/>
                </a:solidFill>
                <a:latin typeface="Times New Roman" panose="02020603050405020304" charset="0"/>
                <a:ea typeface="宋体" panose="02010600030101010101" pitchFamily="2" charset="-122"/>
              </a:rPr>
              <a:t>a</a:t>
            </a:r>
            <a:endParaRPr lang="en-US" altLang="zh-CN" sz="3200" b="1" dirty="0">
              <a:solidFill>
                <a:schemeClr val="tx1"/>
              </a:solidFill>
              <a:latin typeface="Times New Roman" panose="02020603050405020304" charset="0"/>
              <a:ea typeface="宋体" panose="02010600030101010101" pitchFamily="2" charset="-122"/>
            </a:endParaRPr>
          </a:p>
        </p:txBody>
      </p:sp>
      <p:sp>
        <p:nvSpPr>
          <p:cNvPr id="165921" name="Rectangle 33"/>
          <p:cNvSpPr/>
          <p:nvPr/>
        </p:nvSpPr>
        <p:spPr>
          <a:xfrm>
            <a:off x="842645" y="3929380"/>
            <a:ext cx="5144135" cy="502920"/>
          </a:xfrm>
          <a:prstGeom prst="rect">
            <a:avLst/>
          </a:prstGeom>
          <a:noFill/>
          <a:ln w="9525">
            <a:noFill/>
          </a:ln>
        </p:spPr>
        <p:txBody>
          <a:bodyPr anchor="t"/>
          <a:p>
            <a:pPr marL="742950" lvl="1" indent="-285750" eaLnBrk="1" hangingPunct="1">
              <a:spcBef>
                <a:spcPct val="20000"/>
              </a:spcBef>
              <a:buChar char="–"/>
            </a:pPr>
            <a:r>
              <a:rPr lang="zh-CN" altLang="en-US" sz="3200" b="1" dirty="0">
                <a:solidFill>
                  <a:schemeClr val="tx1"/>
                </a:solidFill>
                <a:latin typeface="Times New Roman" panose="02020603050405020304" charset="0"/>
                <a:ea typeface="宋体" panose="02010600030101010101" pitchFamily="2" charset="-122"/>
              </a:rPr>
              <a:t>句柄：</a:t>
            </a:r>
            <a:r>
              <a:rPr lang="en-US" altLang="zh-CN" sz="3200" b="1" dirty="0">
                <a:solidFill>
                  <a:schemeClr val="tx1"/>
                </a:solidFill>
                <a:latin typeface="Times New Roman" panose="02020603050405020304" charset="0"/>
                <a:ea typeface="宋体" panose="02010600030101010101" pitchFamily="2" charset="-122"/>
              </a:rPr>
              <a:t>a</a:t>
            </a:r>
            <a:endParaRPr lang="en-US" altLang="zh-CN" sz="3200" b="1" dirty="0">
              <a:solidFill>
                <a:schemeClr val="tx1"/>
              </a:solidFill>
              <a:latin typeface="Times New Roman" panose="02020603050405020304" charset="0"/>
              <a:ea typeface="宋体" panose="02010600030101010101" pitchFamily="2" charset="-122"/>
            </a:endParaRPr>
          </a:p>
        </p:txBody>
      </p:sp>
      <p:sp>
        <p:nvSpPr>
          <p:cNvPr id="13321" name="Text Box 36"/>
          <p:cNvSpPr txBox="1"/>
          <p:nvPr/>
        </p:nvSpPr>
        <p:spPr>
          <a:xfrm>
            <a:off x="8556625" y="2011363"/>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t>
            </a:r>
            <a:endParaRPr lang="en-US" altLang="zh-CN" b="1" dirty="0">
              <a:solidFill>
                <a:schemeClr val="tx1"/>
              </a:solidFill>
              <a:latin typeface="Times New Roman" panose="02020603050405020304" charset="0"/>
              <a:ea typeface="宋体" panose="02010600030101010101" pitchFamily="2" charset="-122"/>
            </a:endParaRPr>
          </a:p>
        </p:txBody>
      </p:sp>
      <p:sp>
        <p:nvSpPr>
          <p:cNvPr id="13322" name="Text Box 37"/>
          <p:cNvSpPr txBox="1"/>
          <p:nvPr/>
        </p:nvSpPr>
        <p:spPr>
          <a:xfrm>
            <a:off x="9204325" y="2082800"/>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L</a:t>
            </a:r>
            <a:endParaRPr lang="en-US" altLang="zh-CN" b="1" dirty="0">
              <a:solidFill>
                <a:schemeClr val="tx1"/>
              </a:solidFill>
              <a:latin typeface="Times New Roman" panose="02020603050405020304" charset="0"/>
              <a:ea typeface="宋体" panose="02010600030101010101" pitchFamily="2" charset="-122"/>
            </a:endParaRPr>
          </a:p>
        </p:txBody>
      </p:sp>
      <p:sp>
        <p:nvSpPr>
          <p:cNvPr id="13323" name="Text Box 38"/>
          <p:cNvSpPr txBox="1"/>
          <p:nvPr/>
        </p:nvSpPr>
        <p:spPr>
          <a:xfrm>
            <a:off x="9971088" y="2036763"/>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t>
            </a:r>
            <a:endParaRPr lang="en-US" altLang="zh-CN" b="1" dirty="0">
              <a:solidFill>
                <a:schemeClr val="tx1"/>
              </a:solidFill>
              <a:latin typeface="Times New Roman" panose="02020603050405020304" charset="0"/>
              <a:ea typeface="宋体" panose="02010600030101010101" pitchFamily="2" charset="-122"/>
            </a:endParaRPr>
          </a:p>
        </p:txBody>
      </p:sp>
      <p:sp>
        <p:nvSpPr>
          <p:cNvPr id="13324" name="Text Box 39"/>
          <p:cNvSpPr txBox="1"/>
          <p:nvPr/>
        </p:nvSpPr>
        <p:spPr>
          <a:xfrm>
            <a:off x="8556625" y="2900363"/>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L</a:t>
            </a:r>
            <a:endParaRPr lang="en-US" altLang="zh-CN" b="1" dirty="0">
              <a:solidFill>
                <a:schemeClr val="tx1"/>
              </a:solidFill>
              <a:latin typeface="Times New Roman" panose="02020603050405020304" charset="0"/>
              <a:ea typeface="宋体" panose="02010600030101010101" pitchFamily="2" charset="-122"/>
            </a:endParaRPr>
          </a:p>
        </p:txBody>
      </p:sp>
      <p:sp>
        <p:nvSpPr>
          <p:cNvPr id="13325" name="Text Box 40"/>
          <p:cNvSpPr txBox="1"/>
          <p:nvPr/>
        </p:nvSpPr>
        <p:spPr>
          <a:xfrm>
            <a:off x="9204325" y="2971800"/>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t>
            </a:r>
            <a:endParaRPr lang="en-US" altLang="zh-CN" b="1" dirty="0">
              <a:solidFill>
                <a:schemeClr val="tx1"/>
              </a:solidFill>
              <a:latin typeface="Times New Roman" panose="02020603050405020304" charset="0"/>
              <a:ea typeface="宋体" panose="02010600030101010101" pitchFamily="2" charset="-122"/>
            </a:endParaRPr>
          </a:p>
        </p:txBody>
      </p:sp>
      <p:sp>
        <p:nvSpPr>
          <p:cNvPr id="13326" name="Text Box 41"/>
          <p:cNvSpPr txBox="1"/>
          <p:nvPr/>
        </p:nvSpPr>
        <p:spPr>
          <a:xfrm>
            <a:off x="9971088" y="2925763"/>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S</a:t>
            </a:r>
            <a:endParaRPr lang="en-US" altLang="zh-CN" b="1" dirty="0">
              <a:solidFill>
                <a:schemeClr val="tx1"/>
              </a:solidFill>
              <a:latin typeface="Times New Roman" panose="02020603050405020304" charset="0"/>
              <a:ea typeface="宋体" panose="02010600030101010101" pitchFamily="2" charset="-122"/>
            </a:endParaRPr>
          </a:p>
        </p:txBody>
      </p:sp>
      <p:sp>
        <p:nvSpPr>
          <p:cNvPr id="13327" name="Text Box 42"/>
          <p:cNvSpPr txBox="1"/>
          <p:nvPr/>
        </p:nvSpPr>
        <p:spPr>
          <a:xfrm>
            <a:off x="7980363" y="3740150"/>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L</a:t>
            </a:r>
            <a:endParaRPr lang="en-US" altLang="zh-CN" b="1" dirty="0">
              <a:solidFill>
                <a:schemeClr val="tx1"/>
              </a:solidFill>
              <a:latin typeface="Times New Roman" panose="02020603050405020304" charset="0"/>
              <a:ea typeface="宋体" panose="02010600030101010101" pitchFamily="2" charset="-122"/>
            </a:endParaRPr>
          </a:p>
        </p:txBody>
      </p:sp>
      <p:sp>
        <p:nvSpPr>
          <p:cNvPr id="13328" name="Text Box 43"/>
          <p:cNvSpPr txBox="1"/>
          <p:nvPr/>
        </p:nvSpPr>
        <p:spPr>
          <a:xfrm>
            <a:off x="8628063" y="3811588"/>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t>
            </a:r>
            <a:endParaRPr lang="en-US" altLang="zh-CN" b="1" dirty="0">
              <a:solidFill>
                <a:schemeClr val="tx1"/>
              </a:solidFill>
              <a:latin typeface="Times New Roman" panose="02020603050405020304" charset="0"/>
              <a:ea typeface="宋体" panose="02010600030101010101" pitchFamily="2" charset="-122"/>
            </a:endParaRPr>
          </a:p>
        </p:txBody>
      </p:sp>
      <p:sp>
        <p:nvSpPr>
          <p:cNvPr id="13329" name="Text Box 44"/>
          <p:cNvSpPr txBox="1"/>
          <p:nvPr/>
        </p:nvSpPr>
        <p:spPr>
          <a:xfrm>
            <a:off x="9394825" y="3765550"/>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S</a:t>
            </a:r>
            <a:endParaRPr lang="en-US" altLang="zh-CN" b="1" dirty="0">
              <a:solidFill>
                <a:schemeClr val="tx1"/>
              </a:solidFill>
              <a:latin typeface="Times New Roman" panose="02020603050405020304" charset="0"/>
              <a:ea typeface="宋体" panose="02010600030101010101" pitchFamily="2" charset="-122"/>
            </a:endParaRPr>
          </a:p>
        </p:txBody>
      </p:sp>
      <p:sp>
        <p:nvSpPr>
          <p:cNvPr id="13330" name="Text Box 45"/>
          <p:cNvSpPr txBox="1"/>
          <p:nvPr/>
        </p:nvSpPr>
        <p:spPr>
          <a:xfrm>
            <a:off x="9420225" y="4530725"/>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a:t>
            </a:r>
            <a:endParaRPr lang="en-US" altLang="zh-CN" b="1" dirty="0">
              <a:solidFill>
                <a:schemeClr val="tx1"/>
              </a:solidFill>
              <a:latin typeface="Times New Roman" panose="02020603050405020304" charset="0"/>
              <a:ea typeface="宋体" panose="02010600030101010101" pitchFamily="2" charset="-122"/>
            </a:endParaRPr>
          </a:p>
        </p:txBody>
      </p:sp>
      <p:cxnSp>
        <p:nvCxnSpPr>
          <p:cNvPr id="13331" name="AutoShape 46"/>
          <p:cNvCxnSpPr>
            <a:stCxn id="13314" idx="2"/>
            <a:endCxn id="13321" idx="0"/>
          </p:cNvCxnSpPr>
          <p:nvPr/>
        </p:nvCxnSpPr>
        <p:spPr>
          <a:xfrm flipH="1">
            <a:off x="8709025" y="1628775"/>
            <a:ext cx="393700" cy="382905"/>
          </a:xfrm>
          <a:prstGeom prst="straightConnector1">
            <a:avLst/>
          </a:prstGeom>
          <a:ln w="9525" cap="flat" cmpd="sng">
            <a:solidFill>
              <a:schemeClr val="tx1"/>
            </a:solidFill>
            <a:prstDash val="solid"/>
            <a:miter/>
            <a:headEnd type="none" w="med" len="med"/>
            <a:tailEnd type="none" w="med" len="med"/>
          </a:ln>
        </p:spPr>
      </p:cxnSp>
      <p:cxnSp>
        <p:nvCxnSpPr>
          <p:cNvPr id="13332" name="AutoShape 47"/>
          <p:cNvCxnSpPr>
            <a:stCxn id="13314" idx="2"/>
            <a:endCxn id="13322" idx="0"/>
          </p:cNvCxnSpPr>
          <p:nvPr/>
        </p:nvCxnSpPr>
        <p:spPr>
          <a:xfrm>
            <a:off x="9102725" y="1628775"/>
            <a:ext cx="254000" cy="454025"/>
          </a:xfrm>
          <a:prstGeom prst="straightConnector1">
            <a:avLst/>
          </a:prstGeom>
          <a:ln w="9525" cap="flat" cmpd="sng">
            <a:solidFill>
              <a:schemeClr val="tx1"/>
            </a:solidFill>
            <a:prstDash val="solid"/>
            <a:miter/>
            <a:headEnd type="none" w="med" len="med"/>
            <a:tailEnd type="none" w="med" len="med"/>
          </a:ln>
        </p:spPr>
      </p:cxnSp>
      <p:cxnSp>
        <p:nvCxnSpPr>
          <p:cNvPr id="13333" name="AutoShape 48"/>
          <p:cNvCxnSpPr>
            <a:stCxn id="13314" idx="2"/>
            <a:endCxn id="13323" idx="0"/>
          </p:cNvCxnSpPr>
          <p:nvPr/>
        </p:nvCxnSpPr>
        <p:spPr>
          <a:xfrm>
            <a:off x="9102725" y="1628775"/>
            <a:ext cx="1021080" cy="408305"/>
          </a:xfrm>
          <a:prstGeom prst="straightConnector1">
            <a:avLst/>
          </a:prstGeom>
          <a:ln w="9525" cap="flat" cmpd="sng">
            <a:solidFill>
              <a:schemeClr val="tx1"/>
            </a:solidFill>
            <a:prstDash val="solid"/>
            <a:miter/>
            <a:headEnd type="none" w="med" len="med"/>
            <a:tailEnd type="none" w="med" len="med"/>
          </a:ln>
        </p:spPr>
      </p:cxnSp>
      <p:cxnSp>
        <p:nvCxnSpPr>
          <p:cNvPr id="13334" name="AutoShape 49"/>
          <p:cNvCxnSpPr>
            <a:stCxn id="13322" idx="2"/>
            <a:endCxn id="13324" idx="0"/>
          </p:cNvCxnSpPr>
          <p:nvPr/>
        </p:nvCxnSpPr>
        <p:spPr>
          <a:xfrm flipH="1">
            <a:off x="8861425" y="2540000"/>
            <a:ext cx="647700" cy="360680"/>
          </a:xfrm>
          <a:prstGeom prst="straightConnector1">
            <a:avLst/>
          </a:prstGeom>
          <a:ln w="9525" cap="flat" cmpd="sng">
            <a:solidFill>
              <a:schemeClr val="tx1"/>
            </a:solidFill>
            <a:prstDash val="solid"/>
            <a:miter/>
            <a:headEnd type="none" w="med" len="med"/>
            <a:tailEnd type="none" w="med" len="med"/>
          </a:ln>
        </p:spPr>
      </p:cxnSp>
      <p:cxnSp>
        <p:nvCxnSpPr>
          <p:cNvPr id="13335" name="AutoShape 50"/>
          <p:cNvCxnSpPr>
            <a:stCxn id="13322" idx="2"/>
            <a:endCxn id="13325" idx="0"/>
          </p:cNvCxnSpPr>
          <p:nvPr/>
        </p:nvCxnSpPr>
        <p:spPr>
          <a:xfrm>
            <a:off x="9509125" y="2540000"/>
            <a:ext cx="0" cy="431800"/>
          </a:xfrm>
          <a:prstGeom prst="straightConnector1">
            <a:avLst/>
          </a:prstGeom>
          <a:ln w="9525" cap="flat" cmpd="sng">
            <a:solidFill>
              <a:schemeClr val="tx1"/>
            </a:solidFill>
            <a:prstDash val="solid"/>
            <a:miter/>
            <a:headEnd type="none" w="med" len="med"/>
            <a:tailEnd type="none" w="med" len="med"/>
          </a:ln>
        </p:spPr>
      </p:cxnSp>
      <p:cxnSp>
        <p:nvCxnSpPr>
          <p:cNvPr id="13336" name="AutoShape 51"/>
          <p:cNvCxnSpPr>
            <a:stCxn id="13322" idx="2"/>
            <a:endCxn id="13326" idx="0"/>
          </p:cNvCxnSpPr>
          <p:nvPr/>
        </p:nvCxnSpPr>
        <p:spPr>
          <a:xfrm>
            <a:off x="9509125" y="2540000"/>
            <a:ext cx="767080" cy="386080"/>
          </a:xfrm>
          <a:prstGeom prst="straightConnector1">
            <a:avLst/>
          </a:prstGeom>
          <a:ln w="9525" cap="flat" cmpd="sng">
            <a:solidFill>
              <a:schemeClr val="tx1"/>
            </a:solidFill>
            <a:prstDash val="solid"/>
            <a:miter/>
            <a:headEnd type="none" w="med" len="med"/>
            <a:tailEnd type="none" w="med" len="med"/>
          </a:ln>
        </p:spPr>
      </p:cxnSp>
      <p:cxnSp>
        <p:nvCxnSpPr>
          <p:cNvPr id="13337" name="AutoShape 52"/>
          <p:cNvCxnSpPr>
            <a:stCxn id="13324" idx="2"/>
            <a:endCxn id="13327" idx="0"/>
          </p:cNvCxnSpPr>
          <p:nvPr/>
        </p:nvCxnSpPr>
        <p:spPr>
          <a:xfrm flipH="1">
            <a:off x="8285480" y="3357563"/>
            <a:ext cx="575945" cy="382270"/>
          </a:xfrm>
          <a:prstGeom prst="straightConnector1">
            <a:avLst/>
          </a:prstGeom>
          <a:ln w="9525" cap="flat" cmpd="sng">
            <a:solidFill>
              <a:schemeClr val="tx1"/>
            </a:solidFill>
            <a:prstDash val="solid"/>
            <a:miter/>
            <a:headEnd type="none" w="med" len="med"/>
            <a:tailEnd type="none" w="med" len="med"/>
          </a:ln>
        </p:spPr>
      </p:cxnSp>
      <p:cxnSp>
        <p:nvCxnSpPr>
          <p:cNvPr id="13338" name="AutoShape 53"/>
          <p:cNvCxnSpPr>
            <a:stCxn id="13324" idx="2"/>
            <a:endCxn id="13328" idx="0"/>
          </p:cNvCxnSpPr>
          <p:nvPr/>
        </p:nvCxnSpPr>
        <p:spPr>
          <a:xfrm>
            <a:off x="8861425" y="3357563"/>
            <a:ext cx="71755" cy="454025"/>
          </a:xfrm>
          <a:prstGeom prst="straightConnector1">
            <a:avLst/>
          </a:prstGeom>
          <a:ln w="9525" cap="flat" cmpd="sng">
            <a:solidFill>
              <a:schemeClr val="tx1"/>
            </a:solidFill>
            <a:prstDash val="solid"/>
            <a:miter/>
            <a:headEnd type="none" w="med" len="med"/>
            <a:tailEnd type="none" w="med" len="med"/>
          </a:ln>
        </p:spPr>
      </p:cxnSp>
      <p:cxnSp>
        <p:nvCxnSpPr>
          <p:cNvPr id="13339" name="AutoShape 54"/>
          <p:cNvCxnSpPr>
            <a:stCxn id="13329" idx="0"/>
            <a:endCxn id="13324" idx="2"/>
          </p:cNvCxnSpPr>
          <p:nvPr/>
        </p:nvCxnSpPr>
        <p:spPr>
          <a:xfrm flipH="1" flipV="1">
            <a:off x="8861425" y="3357880"/>
            <a:ext cx="838200" cy="407670"/>
          </a:xfrm>
          <a:prstGeom prst="straightConnector1">
            <a:avLst/>
          </a:prstGeom>
          <a:ln w="9525" cap="flat" cmpd="sng">
            <a:solidFill>
              <a:schemeClr val="tx1"/>
            </a:solidFill>
            <a:prstDash val="solid"/>
            <a:miter/>
            <a:headEnd type="none" w="med" len="med"/>
            <a:tailEnd type="none" w="med" len="med"/>
          </a:ln>
        </p:spPr>
      </p:cxnSp>
      <p:cxnSp>
        <p:nvCxnSpPr>
          <p:cNvPr id="13340" name="AutoShape 55"/>
          <p:cNvCxnSpPr>
            <a:stCxn id="13329" idx="2"/>
            <a:endCxn id="13330" idx="0"/>
          </p:cNvCxnSpPr>
          <p:nvPr/>
        </p:nvCxnSpPr>
        <p:spPr>
          <a:xfrm>
            <a:off x="9699625" y="4222750"/>
            <a:ext cx="25400" cy="307975"/>
          </a:xfrm>
          <a:prstGeom prst="straightConnector1">
            <a:avLst/>
          </a:prstGeom>
          <a:ln w="9525" cap="flat" cmpd="sng">
            <a:solidFill>
              <a:schemeClr val="tx1"/>
            </a:solidFill>
            <a:prstDash val="solid"/>
            <a:miter/>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919"/>
                                        </p:tgtEl>
                                        <p:attrNameLst>
                                          <p:attrName>style.visibility</p:attrName>
                                        </p:attrNameLst>
                                      </p:cBhvr>
                                      <p:to>
                                        <p:strVal val="visible"/>
                                      </p:to>
                                    </p:set>
                                    <p:anim calcmode="lin" valueType="num">
                                      <p:cBhvr additive="base">
                                        <p:cTn id="7" dur="500" fill="hold"/>
                                        <p:tgtEl>
                                          <p:spTgt spid="165919"/>
                                        </p:tgtEl>
                                        <p:attrNameLst>
                                          <p:attrName>ppt_x</p:attrName>
                                        </p:attrNameLst>
                                      </p:cBhvr>
                                      <p:tavLst>
                                        <p:tav tm="0">
                                          <p:val>
                                            <p:strVal val="#ppt_x"/>
                                          </p:val>
                                        </p:tav>
                                        <p:tav tm="100000">
                                          <p:val>
                                            <p:strVal val="#ppt_x"/>
                                          </p:val>
                                        </p:tav>
                                      </p:tavLst>
                                    </p:anim>
                                    <p:anim calcmode="lin" valueType="num">
                                      <p:cBhvr additive="base">
                                        <p:cTn id="8" dur="500" fill="hold"/>
                                        <p:tgtEl>
                                          <p:spTgt spid="1659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5920"/>
                                        </p:tgtEl>
                                        <p:attrNameLst>
                                          <p:attrName>style.visibility</p:attrName>
                                        </p:attrNameLst>
                                      </p:cBhvr>
                                      <p:to>
                                        <p:strVal val="visible"/>
                                      </p:to>
                                    </p:set>
                                    <p:anim calcmode="lin" valueType="num">
                                      <p:cBhvr additive="base">
                                        <p:cTn id="13" dur="500" fill="hold"/>
                                        <p:tgtEl>
                                          <p:spTgt spid="165920"/>
                                        </p:tgtEl>
                                        <p:attrNameLst>
                                          <p:attrName>ppt_x</p:attrName>
                                        </p:attrNameLst>
                                      </p:cBhvr>
                                      <p:tavLst>
                                        <p:tav tm="0">
                                          <p:val>
                                            <p:strVal val="#ppt_x"/>
                                          </p:val>
                                        </p:tav>
                                        <p:tav tm="100000">
                                          <p:val>
                                            <p:strVal val="#ppt_x"/>
                                          </p:val>
                                        </p:tav>
                                      </p:tavLst>
                                    </p:anim>
                                    <p:anim calcmode="lin" valueType="num">
                                      <p:cBhvr additive="base">
                                        <p:cTn id="14" dur="500" fill="hold"/>
                                        <p:tgtEl>
                                          <p:spTgt spid="1659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5921"/>
                                        </p:tgtEl>
                                        <p:attrNameLst>
                                          <p:attrName>style.visibility</p:attrName>
                                        </p:attrNameLst>
                                      </p:cBhvr>
                                      <p:to>
                                        <p:strVal val="visible"/>
                                      </p:to>
                                    </p:set>
                                    <p:anim calcmode="lin" valueType="num">
                                      <p:cBhvr additive="base">
                                        <p:cTn id="19" dur="500" fill="hold"/>
                                        <p:tgtEl>
                                          <p:spTgt spid="165921"/>
                                        </p:tgtEl>
                                        <p:attrNameLst>
                                          <p:attrName>ppt_x</p:attrName>
                                        </p:attrNameLst>
                                      </p:cBhvr>
                                      <p:tavLst>
                                        <p:tav tm="0">
                                          <p:val>
                                            <p:strVal val="#ppt_x"/>
                                          </p:val>
                                        </p:tav>
                                        <p:tav tm="100000">
                                          <p:val>
                                            <p:strVal val="#ppt_x"/>
                                          </p:val>
                                        </p:tav>
                                      </p:tavLst>
                                    </p:anim>
                                    <p:anim calcmode="lin" valueType="num">
                                      <p:cBhvr additive="base">
                                        <p:cTn id="20" dur="500" fill="hold"/>
                                        <p:tgtEl>
                                          <p:spTgt spid="1659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9" grpId="0"/>
      <p:bldP spid="165920" grpId="0"/>
      <p:bldP spid="16592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14338" name="Rectangle 2"/>
          <p:cNvSpPr>
            <a:spLocks noGrp="1"/>
          </p:cNvSpPr>
          <p:nvPr>
            <p:ph idx="1"/>
          </p:nvPr>
        </p:nvSpPr>
        <p:spPr>
          <a:xfrm>
            <a:off x="974725" y="1303655"/>
            <a:ext cx="10598150" cy="4105275"/>
          </a:xfrm>
        </p:spPr>
        <p:txBody>
          <a:bodyPr vert="horz" wrap="square" lIns="91440" tIns="45720" rIns="91440" bIns="45720" anchor="t"/>
          <a:p>
            <a:pPr lvl="1" eaLnBrk="1" hangingPunct="1">
              <a:lnSpc>
                <a:spcPct val="150000"/>
              </a:lnSpc>
            </a:pPr>
            <a:r>
              <a:rPr lang="zh-CN" altLang="en-US" sz="3200" b="1" dirty="0">
                <a:solidFill>
                  <a:schemeClr val="tx1"/>
                </a:solidFill>
              </a:rPr>
              <a:t>考虑文法</a:t>
            </a:r>
            <a:r>
              <a:rPr lang="en-US" altLang="zh-CN" sz="3200" b="1" dirty="0">
                <a:solidFill>
                  <a:schemeClr val="tx1"/>
                </a:solidFill>
              </a:rPr>
              <a:t>:</a:t>
            </a:r>
            <a:endParaRPr lang="en-US" altLang="zh-CN" sz="3200" b="1" dirty="0">
              <a:solidFill>
                <a:schemeClr val="tx1"/>
              </a:solidFill>
            </a:endParaRPr>
          </a:p>
          <a:p>
            <a:pPr lvl="2" eaLnBrk="1" hangingPunct="1">
              <a:buNone/>
            </a:pPr>
            <a:r>
              <a:rPr lang="en-US" altLang="zh-CN" sz="3200" b="1" dirty="0">
                <a:solidFill>
                  <a:schemeClr val="tx1"/>
                </a:solidFill>
              </a:rPr>
              <a:t>           S → a│^│( T )</a:t>
            </a:r>
            <a:endParaRPr lang="en-US" altLang="zh-CN" sz="3200" b="1" dirty="0">
              <a:solidFill>
                <a:schemeClr val="tx1"/>
              </a:solidFill>
            </a:endParaRPr>
          </a:p>
          <a:p>
            <a:pPr lvl="2" eaLnBrk="1" hangingPunct="1">
              <a:buNone/>
            </a:pPr>
            <a:r>
              <a:rPr lang="en-US" altLang="zh-CN" sz="3200" b="1" dirty="0">
                <a:solidFill>
                  <a:schemeClr val="tx1"/>
                </a:solidFill>
              </a:rPr>
              <a:t>           T → T , S│S</a:t>
            </a:r>
            <a:endParaRPr lang="en-US" altLang="zh-CN" sz="3200" b="1" dirty="0">
              <a:solidFill>
                <a:schemeClr val="tx1"/>
              </a:solidFill>
            </a:endParaRPr>
          </a:p>
          <a:p>
            <a:pPr lvl="2" eaLnBrk="1" hangingPunct="1">
              <a:buNone/>
            </a:pPr>
            <a:r>
              <a:rPr lang="zh-CN" altLang="en-US" sz="3200" b="1" dirty="0">
                <a:solidFill>
                  <a:schemeClr val="tx1"/>
                </a:solidFill>
              </a:rPr>
              <a:t>分析句型</a:t>
            </a:r>
            <a:r>
              <a:rPr lang="en-US" altLang="zh-CN" sz="3200" b="1" dirty="0">
                <a:solidFill>
                  <a:schemeClr val="tx1"/>
                </a:solidFill>
                <a:sym typeface="Wingdings" panose="05000000000000000000" pitchFamily="2" charset="2"/>
              </a:rPr>
              <a:t>: ( T , ( ^ , a ) )</a:t>
            </a:r>
            <a:endParaRPr lang="en-US" altLang="zh-CN" sz="3200" b="1" dirty="0">
              <a:solidFill>
                <a:schemeClr val="tx1"/>
              </a:solidFill>
              <a:sym typeface="Wingdings" panose="05000000000000000000" pitchFamily="2" charset="2"/>
            </a:endParaRPr>
          </a:p>
          <a:p>
            <a:pPr lvl="2" eaLnBrk="1" hangingPunct="1">
              <a:buNone/>
            </a:pPr>
            <a:endParaRPr lang="en-US" altLang="zh-CN" sz="3200" b="1" dirty="0">
              <a:solidFill>
                <a:schemeClr val="tx1"/>
              </a:solidFill>
              <a:sym typeface="Wingdings" panose="05000000000000000000" pitchFamily="2" charset="2"/>
            </a:endParaRPr>
          </a:p>
          <a:p>
            <a:pPr lvl="2" eaLnBrk="1" hangingPunct="1">
              <a:buNone/>
            </a:pPr>
            <a:r>
              <a:rPr lang="zh-CN" altLang="en-US" sz="3200" b="1" dirty="0">
                <a:solidFill>
                  <a:schemeClr val="tx1"/>
                </a:solidFill>
                <a:sym typeface="Wingdings" panose="05000000000000000000" pitchFamily="2" charset="2"/>
              </a:rPr>
              <a:t>求：短语、直接短语、句柄</a:t>
            </a:r>
            <a:endParaRPr lang="zh-CN" altLang="en-US" sz="3200" b="1" dirty="0">
              <a:solidFill>
                <a:schemeClr val="tx1"/>
              </a:solidFill>
              <a:ea typeface="Times New Roman" panose="02020603050405020304" charset="0"/>
              <a:sym typeface="Wingdings" panose="05000000000000000000" pitchFamily="2"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15362" name="Text Box 2"/>
          <p:cNvSpPr txBox="1"/>
          <p:nvPr/>
        </p:nvSpPr>
        <p:spPr>
          <a:xfrm>
            <a:off x="8378825" y="790575"/>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S</a:t>
            </a:r>
            <a:endParaRPr lang="en-US" altLang="zh-CN" b="1" dirty="0">
              <a:solidFill>
                <a:schemeClr val="tx1"/>
              </a:solidFill>
              <a:latin typeface="Times New Roman" panose="02020603050405020304" charset="0"/>
              <a:ea typeface="宋体" panose="02010600030101010101" pitchFamily="2" charset="-122"/>
            </a:endParaRPr>
          </a:p>
        </p:txBody>
      </p:sp>
      <p:sp>
        <p:nvSpPr>
          <p:cNvPr id="15363" name="Rectangle 3"/>
          <p:cNvSpPr/>
          <p:nvPr/>
        </p:nvSpPr>
        <p:spPr>
          <a:xfrm>
            <a:off x="827405" y="1240155"/>
            <a:ext cx="4761230" cy="502920"/>
          </a:xfrm>
          <a:prstGeom prst="rect">
            <a:avLst/>
          </a:prstGeom>
          <a:noFill/>
          <a:ln w="9525">
            <a:noFill/>
          </a:ln>
        </p:spPr>
        <p:txBody>
          <a:bodyPr anchor="t"/>
          <a:p>
            <a:pPr marL="742950" lvl="1" indent="-285750" eaLnBrk="1" hangingPunct="1">
              <a:spcBef>
                <a:spcPct val="20000"/>
              </a:spcBef>
              <a:buChar char="–"/>
            </a:pPr>
            <a:r>
              <a:rPr lang="zh-CN" altLang="en-US" sz="2800" b="1" dirty="0">
                <a:solidFill>
                  <a:schemeClr val="tx1"/>
                </a:solidFill>
                <a:latin typeface="Times New Roman" panose="02020603050405020304" charset="0"/>
                <a:ea typeface="宋体" panose="02010600030101010101" pitchFamily="2" charset="-122"/>
              </a:rPr>
              <a:t>句型： </a:t>
            </a:r>
            <a:r>
              <a:rPr lang="en-US" altLang="zh-CN" sz="2800" b="1" dirty="0">
                <a:solidFill>
                  <a:schemeClr val="tx1"/>
                </a:solidFill>
                <a:latin typeface="Times New Roman" panose="02020603050405020304" charset="0"/>
                <a:ea typeface="宋体" panose="02010600030101010101" pitchFamily="2" charset="-122"/>
                <a:sym typeface="Wingdings" panose="05000000000000000000" pitchFamily="2" charset="2"/>
              </a:rPr>
              <a:t>( T , ( ^ , a ) )</a:t>
            </a:r>
            <a:endParaRPr lang="en-US" altLang="zh-CN" sz="2800" b="1" dirty="0">
              <a:solidFill>
                <a:schemeClr val="tx1"/>
              </a:solidFill>
              <a:latin typeface="Times New Roman" panose="02020603050405020304" charset="0"/>
              <a:ea typeface="宋体" panose="02010600030101010101" pitchFamily="2" charset="-122"/>
              <a:sym typeface="Wingdings" panose="05000000000000000000" pitchFamily="2" charset="2"/>
            </a:endParaRPr>
          </a:p>
        </p:txBody>
      </p:sp>
      <p:sp>
        <p:nvSpPr>
          <p:cNvPr id="166916" name="Rectangle 4"/>
          <p:cNvSpPr/>
          <p:nvPr/>
        </p:nvSpPr>
        <p:spPr>
          <a:xfrm>
            <a:off x="827405" y="1819275"/>
            <a:ext cx="6259195" cy="1008380"/>
          </a:xfrm>
          <a:prstGeom prst="rect">
            <a:avLst/>
          </a:prstGeom>
          <a:noFill/>
          <a:ln w="9525">
            <a:noFill/>
          </a:ln>
        </p:spPr>
        <p:txBody>
          <a:bodyPr anchor="t"/>
          <a:p>
            <a:pPr marL="742950" lvl="1" indent="-285750" eaLnBrk="1" hangingPunct="1">
              <a:spcBef>
                <a:spcPct val="20000"/>
              </a:spcBef>
              <a:buChar char="–"/>
            </a:pPr>
            <a:r>
              <a:rPr lang="zh-CN" altLang="en-US" sz="2800" b="1" dirty="0">
                <a:solidFill>
                  <a:schemeClr val="tx1"/>
                </a:solidFill>
                <a:latin typeface="Times New Roman" panose="02020603050405020304" charset="0"/>
                <a:ea typeface="宋体" panose="02010600030101010101" pitchFamily="2" charset="-122"/>
              </a:rPr>
              <a:t>短语： </a:t>
            </a:r>
            <a:r>
              <a:rPr lang="en-US" altLang="zh-CN" sz="2800" b="1" u="sng" dirty="0">
                <a:solidFill>
                  <a:schemeClr val="tx1"/>
                </a:solidFill>
                <a:latin typeface="Times New Roman" panose="02020603050405020304" charset="0"/>
                <a:ea typeface="宋体" panose="02010600030101010101" pitchFamily="2" charset="-122"/>
                <a:sym typeface="Wingdings" panose="05000000000000000000" pitchFamily="2" charset="2"/>
              </a:rPr>
              <a:t>( T , ( ^ , a ) )</a:t>
            </a:r>
            <a:r>
              <a:rPr lang="zh-CN" altLang="en-US" sz="2800" b="1" dirty="0">
                <a:solidFill>
                  <a:schemeClr val="tx1"/>
                </a:solidFill>
                <a:latin typeface="Times New Roman" panose="02020603050405020304" charset="0"/>
                <a:ea typeface="宋体" panose="02010600030101010101" pitchFamily="2" charset="-122"/>
              </a:rPr>
              <a:t>、 </a:t>
            </a:r>
            <a:r>
              <a:rPr lang="en-US" altLang="zh-CN" sz="2800" b="1" u="sng" dirty="0">
                <a:solidFill>
                  <a:schemeClr val="tx1"/>
                </a:solidFill>
                <a:latin typeface="Times New Roman" panose="02020603050405020304" charset="0"/>
                <a:ea typeface="宋体" panose="02010600030101010101" pitchFamily="2" charset="-122"/>
                <a:sym typeface="Wingdings" panose="05000000000000000000" pitchFamily="2" charset="2"/>
              </a:rPr>
              <a:t>^ , a</a:t>
            </a:r>
            <a:endParaRPr lang="en-US" altLang="zh-CN" sz="2800" b="1" u="sng" dirty="0">
              <a:solidFill>
                <a:schemeClr val="tx1"/>
              </a:solidFill>
              <a:latin typeface="Times New Roman" panose="02020603050405020304" charset="0"/>
              <a:ea typeface="宋体" panose="02010600030101010101" pitchFamily="2" charset="-122"/>
            </a:endParaRPr>
          </a:p>
          <a:p>
            <a:pPr marL="742950" lvl="1" indent="-285750" eaLnBrk="1" hangingPunct="1">
              <a:spcBef>
                <a:spcPct val="20000"/>
              </a:spcBef>
            </a:pPr>
            <a:r>
              <a:rPr lang="en-US" altLang="zh-CN" sz="2800" b="1" dirty="0">
                <a:solidFill>
                  <a:schemeClr val="tx1"/>
                </a:solidFill>
                <a:latin typeface="Times New Roman" panose="02020603050405020304" charset="0"/>
                <a:ea typeface="宋体" panose="02010600030101010101" pitchFamily="2" charset="-122"/>
              </a:rPr>
              <a:t>     </a:t>
            </a:r>
            <a:r>
              <a:rPr lang="en-US" altLang="zh-CN" sz="2800" b="1" u="sng" dirty="0">
                <a:solidFill>
                  <a:schemeClr val="tx1"/>
                </a:solidFill>
                <a:latin typeface="Times New Roman" panose="02020603050405020304" charset="0"/>
                <a:ea typeface="宋体" panose="02010600030101010101" pitchFamily="2" charset="-122"/>
                <a:sym typeface="Wingdings" panose="05000000000000000000" pitchFamily="2" charset="2"/>
              </a:rPr>
              <a:t>T , ( ^ , a )</a:t>
            </a:r>
            <a:r>
              <a:rPr lang="zh-CN" altLang="en-US" sz="2800" b="1" dirty="0">
                <a:solidFill>
                  <a:schemeClr val="tx1"/>
                </a:solidFill>
                <a:latin typeface="Times New Roman" panose="02020603050405020304" charset="0"/>
                <a:ea typeface="宋体" panose="02010600030101010101" pitchFamily="2" charset="-122"/>
              </a:rPr>
              <a:t>、 </a:t>
            </a:r>
            <a:r>
              <a:rPr lang="en-US" altLang="zh-CN" sz="2800" b="1" u="sng" dirty="0">
                <a:solidFill>
                  <a:schemeClr val="tx1"/>
                </a:solidFill>
                <a:latin typeface="Times New Roman" panose="02020603050405020304" charset="0"/>
                <a:ea typeface="宋体" panose="02010600030101010101" pitchFamily="2" charset="-122"/>
                <a:sym typeface="Wingdings" panose="05000000000000000000" pitchFamily="2" charset="2"/>
              </a:rPr>
              <a:t>( ^ , a )</a:t>
            </a:r>
            <a:r>
              <a:rPr lang="zh-CN" altLang="en-US" sz="2800" b="1" dirty="0">
                <a:solidFill>
                  <a:schemeClr val="tx1"/>
                </a:solidFill>
                <a:latin typeface="Times New Roman" panose="02020603050405020304" charset="0"/>
                <a:ea typeface="宋体" panose="02010600030101010101" pitchFamily="2" charset="-122"/>
                <a:sym typeface="Wingdings" panose="05000000000000000000" pitchFamily="2" charset="2"/>
              </a:rPr>
              <a:t>、 </a:t>
            </a:r>
            <a:r>
              <a:rPr lang="en-US" altLang="zh-CN" sz="2800" b="1" u="sng" dirty="0">
                <a:solidFill>
                  <a:schemeClr val="tx1"/>
                </a:solidFill>
                <a:latin typeface="Times New Roman" panose="02020603050405020304" charset="0"/>
                <a:ea typeface="宋体" panose="02010600030101010101" pitchFamily="2" charset="-122"/>
                <a:sym typeface="Wingdings" panose="05000000000000000000" pitchFamily="2" charset="2"/>
              </a:rPr>
              <a:t>^</a:t>
            </a:r>
            <a:r>
              <a:rPr lang="en-US" altLang="zh-CN" sz="2800" b="1" dirty="0">
                <a:solidFill>
                  <a:schemeClr val="tx1"/>
                </a:solidFill>
                <a:latin typeface="Times New Roman" panose="02020603050405020304" charset="0"/>
                <a:ea typeface="宋体" panose="02010600030101010101" pitchFamily="2" charset="-122"/>
                <a:sym typeface="Wingdings" panose="05000000000000000000" pitchFamily="2" charset="2"/>
              </a:rPr>
              <a:t> </a:t>
            </a:r>
            <a:r>
              <a:rPr lang="zh-CN" altLang="en-US" sz="2800" b="1" dirty="0">
                <a:solidFill>
                  <a:schemeClr val="tx1"/>
                </a:solidFill>
                <a:latin typeface="Times New Roman" panose="02020603050405020304" charset="0"/>
                <a:ea typeface="宋体" panose="02010600030101010101" pitchFamily="2" charset="-122"/>
                <a:sym typeface="Wingdings" panose="05000000000000000000" pitchFamily="2" charset="2"/>
              </a:rPr>
              <a:t>、</a:t>
            </a:r>
            <a:r>
              <a:rPr lang="en-US" altLang="zh-CN" sz="2800" b="1" u="sng" dirty="0">
                <a:solidFill>
                  <a:schemeClr val="tx1"/>
                </a:solidFill>
                <a:latin typeface="Times New Roman" panose="02020603050405020304" charset="0"/>
                <a:ea typeface="宋体" panose="02010600030101010101" pitchFamily="2" charset="-122"/>
                <a:sym typeface="Wingdings" panose="05000000000000000000" pitchFamily="2" charset="2"/>
              </a:rPr>
              <a:t>a</a:t>
            </a:r>
            <a:endParaRPr lang="en-US" altLang="zh-CN" sz="2800" b="1" u="sng" dirty="0">
              <a:solidFill>
                <a:schemeClr val="tx1"/>
              </a:solidFill>
              <a:latin typeface="Times New Roman" panose="02020603050405020304" charset="0"/>
              <a:ea typeface="宋体" panose="02010600030101010101" pitchFamily="2" charset="-122"/>
              <a:sym typeface="Wingdings" panose="05000000000000000000" pitchFamily="2" charset="2"/>
            </a:endParaRPr>
          </a:p>
        </p:txBody>
      </p:sp>
      <p:sp>
        <p:nvSpPr>
          <p:cNvPr id="166917" name="Rectangle 5"/>
          <p:cNvSpPr/>
          <p:nvPr/>
        </p:nvSpPr>
        <p:spPr>
          <a:xfrm>
            <a:off x="827405" y="3084830"/>
            <a:ext cx="5289550" cy="502920"/>
          </a:xfrm>
          <a:prstGeom prst="rect">
            <a:avLst/>
          </a:prstGeom>
          <a:noFill/>
          <a:ln w="9525">
            <a:noFill/>
          </a:ln>
        </p:spPr>
        <p:txBody>
          <a:bodyPr anchor="t"/>
          <a:p>
            <a:pPr marL="742950" lvl="1" indent="-285750" eaLnBrk="1" hangingPunct="1">
              <a:spcBef>
                <a:spcPct val="20000"/>
              </a:spcBef>
              <a:buChar char="–"/>
            </a:pPr>
            <a:r>
              <a:rPr lang="zh-CN" altLang="en-US" sz="2800" b="1" dirty="0">
                <a:solidFill>
                  <a:schemeClr val="tx1"/>
                </a:solidFill>
                <a:latin typeface="Times New Roman" panose="02020603050405020304" charset="0"/>
                <a:ea typeface="宋体" panose="02010600030101010101" pitchFamily="2" charset="-122"/>
              </a:rPr>
              <a:t>直接短语： </a:t>
            </a:r>
            <a:r>
              <a:rPr lang="en-US" altLang="zh-CN" sz="2800" b="1" dirty="0">
                <a:solidFill>
                  <a:schemeClr val="tx1"/>
                </a:solidFill>
                <a:latin typeface="Times New Roman" panose="02020603050405020304" charset="0"/>
                <a:ea typeface="宋体" panose="02010600030101010101" pitchFamily="2" charset="-122"/>
                <a:sym typeface="Wingdings" panose="05000000000000000000" pitchFamily="2" charset="2"/>
              </a:rPr>
              <a:t>^ </a:t>
            </a:r>
            <a:r>
              <a:rPr lang="zh-CN" altLang="en-US" sz="2800" b="1" dirty="0">
                <a:solidFill>
                  <a:schemeClr val="tx1"/>
                </a:solidFill>
                <a:latin typeface="Times New Roman" panose="02020603050405020304" charset="0"/>
                <a:ea typeface="宋体" panose="02010600030101010101" pitchFamily="2" charset="-122"/>
                <a:sym typeface="Wingdings" panose="05000000000000000000" pitchFamily="2" charset="2"/>
              </a:rPr>
              <a:t>、</a:t>
            </a:r>
            <a:r>
              <a:rPr lang="en-US" altLang="zh-CN" sz="2800" b="1" dirty="0">
                <a:solidFill>
                  <a:schemeClr val="tx1"/>
                </a:solidFill>
                <a:latin typeface="Times New Roman" panose="02020603050405020304" charset="0"/>
                <a:ea typeface="宋体" panose="02010600030101010101" pitchFamily="2" charset="-122"/>
                <a:sym typeface="Wingdings" panose="05000000000000000000" pitchFamily="2" charset="2"/>
              </a:rPr>
              <a:t>a</a:t>
            </a:r>
            <a:endParaRPr lang="en-US" altLang="zh-CN" sz="2800" b="1" dirty="0">
              <a:solidFill>
                <a:schemeClr val="tx1"/>
              </a:solidFill>
              <a:latin typeface="Times New Roman" panose="02020603050405020304" charset="0"/>
              <a:ea typeface="宋体" panose="02010600030101010101" pitchFamily="2" charset="-122"/>
              <a:sym typeface="Wingdings" panose="05000000000000000000" pitchFamily="2" charset="2"/>
            </a:endParaRPr>
          </a:p>
        </p:txBody>
      </p:sp>
      <p:sp>
        <p:nvSpPr>
          <p:cNvPr id="166918" name="Rectangle 6"/>
          <p:cNvSpPr/>
          <p:nvPr/>
        </p:nvSpPr>
        <p:spPr>
          <a:xfrm>
            <a:off x="827405" y="3776980"/>
            <a:ext cx="5289550" cy="502920"/>
          </a:xfrm>
          <a:prstGeom prst="rect">
            <a:avLst/>
          </a:prstGeom>
          <a:noFill/>
          <a:ln w="9525">
            <a:noFill/>
          </a:ln>
        </p:spPr>
        <p:txBody>
          <a:bodyPr anchor="t"/>
          <a:p>
            <a:pPr marL="742950" lvl="1" indent="-285750" eaLnBrk="1" hangingPunct="1">
              <a:spcBef>
                <a:spcPct val="20000"/>
              </a:spcBef>
              <a:buChar char="–"/>
            </a:pPr>
            <a:r>
              <a:rPr lang="zh-CN" altLang="en-US" sz="2800" b="1" dirty="0">
                <a:solidFill>
                  <a:schemeClr val="tx1"/>
                </a:solidFill>
                <a:latin typeface="Times New Roman" panose="02020603050405020304" charset="0"/>
                <a:ea typeface="宋体" panose="02010600030101010101" pitchFamily="2" charset="-122"/>
              </a:rPr>
              <a:t>句柄： </a:t>
            </a:r>
            <a:r>
              <a:rPr lang="en-US" altLang="zh-CN" sz="2800" b="1" dirty="0">
                <a:solidFill>
                  <a:schemeClr val="tx1"/>
                </a:solidFill>
                <a:latin typeface="Times New Roman" panose="02020603050405020304" charset="0"/>
                <a:ea typeface="宋体" panose="02010600030101010101" pitchFamily="2" charset="-122"/>
                <a:sym typeface="Wingdings" panose="05000000000000000000" pitchFamily="2" charset="2"/>
              </a:rPr>
              <a:t>^</a:t>
            </a:r>
            <a:endParaRPr lang="en-US" altLang="zh-CN" sz="2800" b="1" dirty="0">
              <a:solidFill>
                <a:schemeClr val="tx1"/>
              </a:solidFill>
              <a:latin typeface="Times New Roman" panose="02020603050405020304" charset="0"/>
              <a:ea typeface="宋体" panose="02010600030101010101" pitchFamily="2" charset="-122"/>
              <a:sym typeface="Wingdings" panose="05000000000000000000" pitchFamily="2" charset="2"/>
            </a:endParaRPr>
          </a:p>
        </p:txBody>
      </p:sp>
      <p:sp>
        <p:nvSpPr>
          <p:cNvPr id="15369" name="Text Box 9"/>
          <p:cNvSpPr txBox="1"/>
          <p:nvPr/>
        </p:nvSpPr>
        <p:spPr>
          <a:xfrm>
            <a:off x="7756525" y="1630363"/>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t>
            </a:r>
            <a:endParaRPr lang="en-US" altLang="zh-CN" b="1" dirty="0">
              <a:solidFill>
                <a:schemeClr val="tx1"/>
              </a:solidFill>
              <a:latin typeface="Times New Roman" panose="02020603050405020304" charset="0"/>
              <a:ea typeface="宋体" panose="02010600030101010101" pitchFamily="2" charset="-122"/>
            </a:endParaRPr>
          </a:p>
        </p:txBody>
      </p:sp>
      <p:sp>
        <p:nvSpPr>
          <p:cNvPr id="15370" name="Text Box 10"/>
          <p:cNvSpPr txBox="1"/>
          <p:nvPr/>
        </p:nvSpPr>
        <p:spPr>
          <a:xfrm>
            <a:off x="8404225" y="1701800"/>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T</a:t>
            </a:r>
            <a:endParaRPr lang="en-US" altLang="zh-CN" b="1" dirty="0">
              <a:solidFill>
                <a:schemeClr val="tx1"/>
              </a:solidFill>
              <a:latin typeface="Times New Roman" panose="02020603050405020304" charset="0"/>
              <a:ea typeface="宋体" panose="02010600030101010101" pitchFamily="2" charset="-122"/>
            </a:endParaRPr>
          </a:p>
        </p:txBody>
      </p:sp>
      <p:sp>
        <p:nvSpPr>
          <p:cNvPr id="15371" name="Text Box 11"/>
          <p:cNvSpPr txBox="1"/>
          <p:nvPr/>
        </p:nvSpPr>
        <p:spPr>
          <a:xfrm>
            <a:off x="9170988" y="1655763"/>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t>
            </a:r>
            <a:endParaRPr lang="en-US" altLang="zh-CN" b="1" dirty="0">
              <a:solidFill>
                <a:schemeClr val="tx1"/>
              </a:solidFill>
              <a:latin typeface="Times New Roman" panose="02020603050405020304" charset="0"/>
              <a:ea typeface="宋体" panose="02010600030101010101" pitchFamily="2" charset="-122"/>
            </a:endParaRPr>
          </a:p>
        </p:txBody>
      </p:sp>
      <p:sp>
        <p:nvSpPr>
          <p:cNvPr id="15372" name="Text Box 12"/>
          <p:cNvSpPr txBox="1"/>
          <p:nvPr/>
        </p:nvSpPr>
        <p:spPr>
          <a:xfrm>
            <a:off x="7756525" y="2519363"/>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T</a:t>
            </a:r>
            <a:endParaRPr lang="en-US" altLang="zh-CN" b="1" dirty="0">
              <a:solidFill>
                <a:schemeClr val="tx1"/>
              </a:solidFill>
              <a:latin typeface="Times New Roman" panose="02020603050405020304" charset="0"/>
              <a:ea typeface="宋体" panose="02010600030101010101" pitchFamily="2" charset="-122"/>
            </a:endParaRPr>
          </a:p>
        </p:txBody>
      </p:sp>
      <p:sp>
        <p:nvSpPr>
          <p:cNvPr id="15373" name="Text Box 13"/>
          <p:cNvSpPr txBox="1"/>
          <p:nvPr/>
        </p:nvSpPr>
        <p:spPr>
          <a:xfrm>
            <a:off x="8404225" y="2590800"/>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t>
            </a:r>
            <a:endParaRPr lang="en-US" altLang="zh-CN" b="1" dirty="0">
              <a:solidFill>
                <a:schemeClr val="tx1"/>
              </a:solidFill>
              <a:latin typeface="Times New Roman" panose="02020603050405020304" charset="0"/>
              <a:ea typeface="宋体" panose="02010600030101010101" pitchFamily="2" charset="-122"/>
            </a:endParaRPr>
          </a:p>
        </p:txBody>
      </p:sp>
      <p:sp>
        <p:nvSpPr>
          <p:cNvPr id="15374" name="Text Box 14"/>
          <p:cNvSpPr txBox="1"/>
          <p:nvPr/>
        </p:nvSpPr>
        <p:spPr>
          <a:xfrm>
            <a:off x="9170988" y="2544763"/>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S</a:t>
            </a:r>
            <a:endParaRPr lang="en-US" altLang="zh-CN" b="1" dirty="0">
              <a:solidFill>
                <a:schemeClr val="tx1"/>
              </a:solidFill>
              <a:latin typeface="Times New Roman" panose="02020603050405020304" charset="0"/>
              <a:ea typeface="宋体" panose="02010600030101010101" pitchFamily="2" charset="-122"/>
            </a:endParaRPr>
          </a:p>
        </p:txBody>
      </p:sp>
      <p:sp>
        <p:nvSpPr>
          <p:cNvPr id="15375" name="Text Box 15"/>
          <p:cNvSpPr txBox="1"/>
          <p:nvPr/>
        </p:nvSpPr>
        <p:spPr>
          <a:xfrm>
            <a:off x="8223250" y="3359150"/>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t>
            </a:r>
            <a:endParaRPr lang="en-US" altLang="zh-CN" b="1" dirty="0">
              <a:solidFill>
                <a:schemeClr val="tx1"/>
              </a:solidFill>
              <a:latin typeface="Times New Roman" panose="02020603050405020304" charset="0"/>
              <a:ea typeface="宋体" panose="02010600030101010101" pitchFamily="2" charset="-122"/>
            </a:endParaRPr>
          </a:p>
        </p:txBody>
      </p:sp>
      <p:sp>
        <p:nvSpPr>
          <p:cNvPr id="15376" name="Text Box 16"/>
          <p:cNvSpPr txBox="1"/>
          <p:nvPr/>
        </p:nvSpPr>
        <p:spPr>
          <a:xfrm>
            <a:off x="8870950" y="3430588"/>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T</a:t>
            </a:r>
            <a:endParaRPr lang="en-US" altLang="zh-CN" b="1" dirty="0">
              <a:solidFill>
                <a:schemeClr val="tx1"/>
              </a:solidFill>
              <a:latin typeface="Times New Roman" panose="02020603050405020304" charset="0"/>
              <a:ea typeface="宋体" panose="02010600030101010101" pitchFamily="2" charset="-122"/>
            </a:endParaRPr>
          </a:p>
        </p:txBody>
      </p:sp>
      <p:sp>
        <p:nvSpPr>
          <p:cNvPr id="15377" name="Text Box 17"/>
          <p:cNvSpPr txBox="1"/>
          <p:nvPr/>
        </p:nvSpPr>
        <p:spPr>
          <a:xfrm>
            <a:off x="9637713" y="3384550"/>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t>
            </a:r>
            <a:endParaRPr lang="en-US" altLang="zh-CN" b="1" dirty="0">
              <a:solidFill>
                <a:schemeClr val="tx1"/>
              </a:solidFill>
              <a:latin typeface="Times New Roman" panose="02020603050405020304" charset="0"/>
              <a:ea typeface="宋体" panose="02010600030101010101" pitchFamily="2" charset="-122"/>
            </a:endParaRPr>
          </a:p>
        </p:txBody>
      </p:sp>
      <p:sp>
        <p:nvSpPr>
          <p:cNvPr id="15378" name="Text Box 18"/>
          <p:cNvSpPr txBox="1"/>
          <p:nvPr/>
        </p:nvSpPr>
        <p:spPr>
          <a:xfrm>
            <a:off x="9556750" y="4965700"/>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a:t>
            </a:r>
            <a:endParaRPr lang="en-US" altLang="zh-CN" b="1" dirty="0">
              <a:solidFill>
                <a:schemeClr val="tx1"/>
              </a:solidFill>
              <a:latin typeface="Times New Roman" panose="02020603050405020304" charset="0"/>
              <a:ea typeface="宋体" panose="02010600030101010101" pitchFamily="2" charset="-122"/>
            </a:endParaRPr>
          </a:p>
        </p:txBody>
      </p:sp>
      <p:cxnSp>
        <p:nvCxnSpPr>
          <p:cNvPr id="15379" name="AutoShape 19"/>
          <p:cNvCxnSpPr>
            <a:stCxn id="15362" idx="2"/>
            <a:endCxn id="15369" idx="0"/>
          </p:cNvCxnSpPr>
          <p:nvPr/>
        </p:nvCxnSpPr>
        <p:spPr>
          <a:xfrm flipH="1">
            <a:off x="7985125" y="1323975"/>
            <a:ext cx="622300" cy="382905"/>
          </a:xfrm>
          <a:prstGeom prst="straightConnector1">
            <a:avLst/>
          </a:prstGeom>
          <a:ln w="9525" cap="flat" cmpd="sng">
            <a:solidFill>
              <a:schemeClr val="tx1"/>
            </a:solidFill>
            <a:prstDash val="solid"/>
            <a:miter/>
            <a:headEnd type="none" w="med" len="med"/>
            <a:tailEnd type="none" w="med" len="med"/>
          </a:ln>
        </p:spPr>
      </p:cxnSp>
      <p:cxnSp>
        <p:nvCxnSpPr>
          <p:cNvPr id="15380" name="AutoShape 20"/>
          <p:cNvCxnSpPr>
            <a:stCxn id="15362" idx="2"/>
            <a:endCxn id="15370" idx="0"/>
          </p:cNvCxnSpPr>
          <p:nvPr/>
        </p:nvCxnSpPr>
        <p:spPr>
          <a:xfrm>
            <a:off x="8607425" y="1323975"/>
            <a:ext cx="25400" cy="454025"/>
          </a:xfrm>
          <a:prstGeom prst="straightConnector1">
            <a:avLst/>
          </a:prstGeom>
          <a:ln w="9525" cap="flat" cmpd="sng">
            <a:solidFill>
              <a:schemeClr val="tx1"/>
            </a:solidFill>
            <a:prstDash val="solid"/>
            <a:miter/>
            <a:headEnd type="none" w="med" len="med"/>
            <a:tailEnd type="none" w="med" len="med"/>
          </a:ln>
        </p:spPr>
      </p:cxnSp>
      <p:cxnSp>
        <p:nvCxnSpPr>
          <p:cNvPr id="15381" name="AutoShape 21"/>
          <p:cNvCxnSpPr>
            <a:stCxn id="15362" idx="2"/>
            <a:endCxn id="15371" idx="0"/>
          </p:cNvCxnSpPr>
          <p:nvPr/>
        </p:nvCxnSpPr>
        <p:spPr>
          <a:xfrm>
            <a:off x="8607425" y="1323975"/>
            <a:ext cx="792480" cy="408305"/>
          </a:xfrm>
          <a:prstGeom prst="straightConnector1">
            <a:avLst/>
          </a:prstGeom>
          <a:ln w="9525" cap="flat" cmpd="sng">
            <a:solidFill>
              <a:schemeClr val="tx1"/>
            </a:solidFill>
            <a:prstDash val="solid"/>
            <a:miter/>
            <a:headEnd type="none" w="med" len="med"/>
            <a:tailEnd type="none" w="med" len="med"/>
          </a:ln>
        </p:spPr>
      </p:cxnSp>
      <p:cxnSp>
        <p:nvCxnSpPr>
          <p:cNvPr id="15382" name="AutoShape 22"/>
          <p:cNvCxnSpPr>
            <a:stCxn id="15370" idx="2"/>
            <a:endCxn id="15372" idx="0"/>
          </p:cNvCxnSpPr>
          <p:nvPr/>
        </p:nvCxnSpPr>
        <p:spPr>
          <a:xfrm flipH="1">
            <a:off x="7985125" y="2235200"/>
            <a:ext cx="647700" cy="360680"/>
          </a:xfrm>
          <a:prstGeom prst="straightConnector1">
            <a:avLst/>
          </a:prstGeom>
          <a:ln w="9525" cap="flat" cmpd="sng">
            <a:solidFill>
              <a:schemeClr val="tx1"/>
            </a:solidFill>
            <a:prstDash val="solid"/>
            <a:miter/>
            <a:headEnd type="none" w="med" len="med"/>
            <a:tailEnd type="none" w="med" len="med"/>
          </a:ln>
        </p:spPr>
      </p:cxnSp>
      <p:cxnSp>
        <p:nvCxnSpPr>
          <p:cNvPr id="15383" name="AutoShape 23"/>
          <p:cNvCxnSpPr>
            <a:stCxn id="15370" idx="2"/>
            <a:endCxn id="15373" idx="0"/>
          </p:cNvCxnSpPr>
          <p:nvPr/>
        </p:nvCxnSpPr>
        <p:spPr>
          <a:xfrm>
            <a:off x="8632825" y="2235200"/>
            <a:ext cx="0" cy="431800"/>
          </a:xfrm>
          <a:prstGeom prst="straightConnector1">
            <a:avLst/>
          </a:prstGeom>
          <a:ln w="9525" cap="flat" cmpd="sng">
            <a:solidFill>
              <a:schemeClr val="tx1"/>
            </a:solidFill>
            <a:prstDash val="solid"/>
            <a:miter/>
            <a:headEnd type="none" w="med" len="med"/>
            <a:tailEnd type="none" w="med" len="med"/>
          </a:ln>
        </p:spPr>
      </p:cxnSp>
      <p:cxnSp>
        <p:nvCxnSpPr>
          <p:cNvPr id="15384" name="AutoShape 24"/>
          <p:cNvCxnSpPr>
            <a:stCxn id="15370" idx="2"/>
            <a:endCxn id="15374" idx="0"/>
          </p:cNvCxnSpPr>
          <p:nvPr/>
        </p:nvCxnSpPr>
        <p:spPr>
          <a:xfrm>
            <a:off x="8632825" y="2235200"/>
            <a:ext cx="767080" cy="386080"/>
          </a:xfrm>
          <a:prstGeom prst="straightConnector1">
            <a:avLst/>
          </a:prstGeom>
          <a:ln w="9525" cap="flat" cmpd="sng">
            <a:solidFill>
              <a:schemeClr val="tx1"/>
            </a:solidFill>
            <a:prstDash val="solid"/>
            <a:miter/>
            <a:headEnd type="none" w="med" len="med"/>
            <a:tailEnd type="none" w="med" len="med"/>
          </a:ln>
        </p:spPr>
      </p:cxnSp>
      <p:cxnSp>
        <p:nvCxnSpPr>
          <p:cNvPr id="15385" name="AutoShape 25"/>
          <p:cNvCxnSpPr>
            <a:stCxn id="15374" idx="2"/>
            <a:endCxn id="15375" idx="0"/>
          </p:cNvCxnSpPr>
          <p:nvPr/>
        </p:nvCxnSpPr>
        <p:spPr>
          <a:xfrm flipH="1">
            <a:off x="8451533" y="3078163"/>
            <a:ext cx="948055" cy="356870"/>
          </a:xfrm>
          <a:prstGeom prst="straightConnector1">
            <a:avLst/>
          </a:prstGeom>
          <a:ln w="9525" cap="flat" cmpd="sng">
            <a:solidFill>
              <a:schemeClr val="tx1"/>
            </a:solidFill>
            <a:prstDash val="solid"/>
            <a:miter/>
            <a:headEnd type="none" w="med" len="med"/>
            <a:tailEnd type="none" w="med" len="med"/>
          </a:ln>
        </p:spPr>
      </p:cxnSp>
      <p:cxnSp>
        <p:nvCxnSpPr>
          <p:cNvPr id="15386" name="AutoShape 26"/>
          <p:cNvCxnSpPr>
            <a:stCxn id="15374" idx="2"/>
            <a:endCxn id="15376" idx="0"/>
          </p:cNvCxnSpPr>
          <p:nvPr/>
        </p:nvCxnSpPr>
        <p:spPr>
          <a:xfrm flipH="1">
            <a:off x="9099233" y="3078163"/>
            <a:ext cx="300355" cy="428625"/>
          </a:xfrm>
          <a:prstGeom prst="straightConnector1">
            <a:avLst/>
          </a:prstGeom>
          <a:ln w="9525" cap="flat" cmpd="sng">
            <a:solidFill>
              <a:schemeClr val="tx1"/>
            </a:solidFill>
            <a:prstDash val="solid"/>
            <a:miter/>
            <a:headEnd type="none" w="med" len="med"/>
            <a:tailEnd type="none" w="med" len="med"/>
          </a:ln>
        </p:spPr>
      </p:cxnSp>
      <p:cxnSp>
        <p:nvCxnSpPr>
          <p:cNvPr id="15387" name="AutoShape 27"/>
          <p:cNvCxnSpPr>
            <a:stCxn id="15377" idx="0"/>
            <a:endCxn id="15374" idx="2"/>
          </p:cNvCxnSpPr>
          <p:nvPr/>
        </p:nvCxnSpPr>
        <p:spPr>
          <a:xfrm flipH="1" flipV="1">
            <a:off x="9399588" y="3078480"/>
            <a:ext cx="466725" cy="382270"/>
          </a:xfrm>
          <a:prstGeom prst="straightConnector1">
            <a:avLst/>
          </a:prstGeom>
          <a:ln w="9525" cap="flat" cmpd="sng">
            <a:solidFill>
              <a:schemeClr val="tx1"/>
            </a:solidFill>
            <a:prstDash val="solid"/>
            <a:miter/>
            <a:headEnd type="none" w="med" len="med"/>
            <a:tailEnd type="none" w="med" len="med"/>
          </a:ln>
        </p:spPr>
      </p:cxnSp>
      <p:cxnSp>
        <p:nvCxnSpPr>
          <p:cNvPr id="15388" name="AutoShape 28"/>
          <p:cNvCxnSpPr>
            <a:stCxn id="15391" idx="2"/>
            <a:endCxn id="15378" idx="0"/>
          </p:cNvCxnSpPr>
          <p:nvPr/>
        </p:nvCxnSpPr>
        <p:spPr>
          <a:xfrm>
            <a:off x="9759950" y="4776788"/>
            <a:ext cx="25400" cy="188595"/>
          </a:xfrm>
          <a:prstGeom prst="straightConnector1">
            <a:avLst/>
          </a:prstGeom>
          <a:ln w="9525" cap="flat" cmpd="sng">
            <a:solidFill>
              <a:schemeClr val="tx1"/>
            </a:solidFill>
            <a:prstDash val="solid"/>
            <a:miter/>
            <a:headEnd type="none" w="med" len="med"/>
            <a:tailEnd type="none" w="med" len="med"/>
          </a:ln>
        </p:spPr>
      </p:cxnSp>
      <p:sp>
        <p:nvSpPr>
          <p:cNvPr id="15389" name="Text Box 29"/>
          <p:cNvSpPr txBox="1"/>
          <p:nvPr/>
        </p:nvSpPr>
        <p:spPr>
          <a:xfrm>
            <a:off x="8116888" y="4294188"/>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T</a:t>
            </a:r>
            <a:endParaRPr lang="en-US" altLang="zh-CN" b="1" dirty="0">
              <a:solidFill>
                <a:schemeClr val="tx1"/>
              </a:solidFill>
              <a:latin typeface="Times New Roman" panose="02020603050405020304" charset="0"/>
              <a:ea typeface="宋体" panose="02010600030101010101" pitchFamily="2" charset="-122"/>
            </a:endParaRPr>
          </a:p>
        </p:txBody>
      </p:sp>
      <p:sp>
        <p:nvSpPr>
          <p:cNvPr id="15390" name="Text Box 30"/>
          <p:cNvSpPr txBox="1"/>
          <p:nvPr/>
        </p:nvSpPr>
        <p:spPr>
          <a:xfrm>
            <a:off x="8764588" y="4365625"/>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a:t>
            </a:r>
            <a:endParaRPr lang="en-US" altLang="zh-CN" b="1" dirty="0">
              <a:solidFill>
                <a:schemeClr val="tx1"/>
              </a:solidFill>
              <a:latin typeface="Times New Roman" panose="02020603050405020304" charset="0"/>
              <a:ea typeface="宋体" panose="02010600030101010101" pitchFamily="2" charset="-122"/>
            </a:endParaRPr>
          </a:p>
        </p:txBody>
      </p:sp>
      <p:sp>
        <p:nvSpPr>
          <p:cNvPr id="15391" name="Text Box 31"/>
          <p:cNvSpPr txBox="1"/>
          <p:nvPr/>
        </p:nvSpPr>
        <p:spPr>
          <a:xfrm>
            <a:off x="9531350" y="4319588"/>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S</a:t>
            </a:r>
            <a:endParaRPr lang="en-US" altLang="zh-CN" b="1" dirty="0">
              <a:solidFill>
                <a:schemeClr val="tx1"/>
              </a:solidFill>
              <a:latin typeface="Times New Roman" panose="02020603050405020304" charset="0"/>
              <a:ea typeface="宋体" panose="02010600030101010101" pitchFamily="2" charset="-122"/>
            </a:endParaRPr>
          </a:p>
        </p:txBody>
      </p:sp>
      <p:cxnSp>
        <p:nvCxnSpPr>
          <p:cNvPr id="15392" name="AutoShape 32"/>
          <p:cNvCxnSpPr>
            <a:stCxn id="15376" idx="2"/>
            <a:endCxn id="15389" idx="0"/>
          </p:cNvCxnSpPr>
          <p:nvPr/>
        </p:nvCxnSpPr>
        <p:spPr>
          <a:xfrm flipH="1">
            <a:off x="8345805" y="3963988"/>
            <a:ext cx="753745" cy="406400"/>
          </a:xfrm>
          <a:prstGeom prst="straightConnector1">
            <a:avLst/>
          </a:prstGeom>
          <a:ln w="9525" cap="flat" cmpd="sng">
            <a:solidFill>
              <a:schemeClr val="tx1"/>
            </a:solidFill>
            <a:prstDash val="solid"/>
            <a:miter/>
            <a:headEnd type="none" w="med" len="med"/>
            <a:tailEnd type="none" w="med" len="med"/>
          </a:ln>
        </p:spPr>
      </p:cxnSp>
      <p:cxnSp>
        <p:nvCxnSpPr>
          <p:cNvPr id="15393" name="AutoShape 33"/>
          <p:cNvCxnSpPr>
            <a:stCxn id="15376" idx="2"/>
            <a:endCxn id="15390" idx="0"/>
          </p:cNvCxnSpPr>
          <p:nvPr/>
        </p:nvCxnSpPr>
        <p:spPr>
          <a:xfrm flipH="1">
            <a:off x="8993505" y="3963988"/>
            <a:ext cx="106045" cy="477520"/>
          </a:xfrm>
          <a:prstGeom prst="straightConnector1">
            <a:avLst/>
          </a:prstGeom>
          <a:ln w="9525" cap="flat" cmpd="sng">
            <a:solidFill>
              <a:schemeClr val="tx1"/>
            </a:solidFill>
            <a:prstDash val="solid"/>
            <a:miter/>
            <a:headEnd type="none" w="med" len="med"/>
            <a:tailEnd type="none" w="med" len="med"/>
          </a:ln>
        </p:spPr>
      </p:cxnSp>
      <p:cxnSp>
        <p:nvCxnSpPr>
          <p:cNvPr id="15394" name="AutoShape 34"/>
          <p:cNvCxnSpPr>
            <a:stCxn id="15376" idx="2"/>
            <a:endCxn id="15391" idx="0"/>
          </p:cNvCxnSpPr>
          <p:nvPr/>
        </p:nvCxnSpPr>
        <p:spPr>
          <a:xfrm>
            <a:off x="9099550" y="3963988"/>
            <a:ext cx="660400" cy="431800"/>
          </a:xfrm>
          <a:prstGeom prst="straightConnector1">
            <a:avLst/>
          </a:prstGeom>
          <a:ln w="9525" cap="flat" cmpd="sng">
            <a:solidFill>
              <a:schemeClr val="tx1"/>
            </a:solidFill>
            <a:prstDash val="solid"/>
            <a:miter/>
            <a:headEnd type="none" w="med" len="med"/>
            <a:tailEnd type="none" w="med" len="med"/>
          </a:ln>
        </p:spPr>
      </p:cxnSp>
      <p:sp>
        <p:nvSpPr>
          <p:cNvPr id="15395" name="Text Box 35"/>
          <p:cNvSpPr txBox="1"/>
          <p:nvPr/>
        </p:nvSpPr>
        <p:spPr>
          <a:xfrm>
            <a:off x="8116888" y="5684838"/>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sym typeface="Wingdings" panose="05000000000000000000" pitchFamily="2" charset="2"/>
              </a:rPr>
              <a:t>^</a:t>
            </a:r>
            <a:endParaRPr lang="en-US" altLang="zh-CN" b="1" dirty="0">
              <a:solidFill>
                <a:schemeClr val="tx1"/>
              </a:solidFill>
              <a:latin typeface="Times New Roman" panose="02020603050405020304" charset="0"/>
              <a:ea typeface="宋体" panose="02010600030101010101" pitchFamily="2" charset="-122"/>
              <a:sym typeface="Wingdings" panose="05000000000000000000" pitchFamily="2" charset="2"/>
            </a:endParaRPr>
          </a:p>
        </p:txBody>
      </p:sp>
      <p:cxnSp>
        <p:nvCxnSpPr>
          <p:cNvPr id="15396" name="AutoShape 36"/>
          <p:cNvCxnSpPr>
            <a:stCxn id="15397" idx="2"/>
            <a:endCxn id="15395" idx="0"/>
          </p:cNvCxnSpPr>
          <p:nvPr/>
        </p:nvCxnSpPr>
        <p:spPr>
          <a:xfrm flipH="1">
            <a:off x="8345805" y="5495925"/>
            <a:ext cx="20320" cy="189230"/>
          </a:xfrm>
          <a:prstGeom prst="straightConnector1">
            <a:avLst/>
          </a:prstGeom>
          <a:ln w="9525" cap="flat" cmpd="sng">
            <a:solidFill>
              <a:schemeClr val="tx1"/>
            </a:solidFill>
            <a:prstDash val="solid"/>
            <a:miter/>
            <a:headEnd type="none" w="med" len="med"/>
            <a:tailEnd type="none" w="med" len="med"/>
          </a:ln>
        </p:spPr>
      </p:cxnSp>
      <p:sp>
        <p:nvSpPr>
          <p:cNvPr id="15397" name="Text Box 37"/>
          <p:cNvSpPr txBox="1"/>
          <p:nvPr/>
        </p:nvSpPr>
        <p:spPr>
          <a:xfrm>
            <a:off x="8137525" y="5038725"/>
            <a:ext cx="4572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S</a:t>
            </a:r>
            <a:endParaRPr lang="en-US" altLang="zh-CN" b="1" dirty="0">
              <a:solidFill>
                <a:schemeClr val="tx1"/>
              </a:solidFill>
              <a:latin typeface="Times New Roman" panose="02020603050405020304" charset="0"/>
              <a:ea typeface="宋体" panose="02010600030101010101" pitchFamily="2" charset="-122"/>
            </a:endParaRPr>
          </a:p>
        </p:txBody>
      </p:sp>
      <p:cxnSp>
        <p:nvCxnSpPr>
          <p:cNvPr id="15398" name="AutoShape 38"/>
          <p:cNvCxnSpPr>
            <a:stCxn id="15389" idx="2"/>
            <a:endCxn id="15397" idx="0"/>
          </p:cNvCxnSpPr>
          <p:nvPr/>
        </p:nvCxnSpPr>
        <p:spPr>
          <a:xfrm>
            <a:off x="8345488" y="4827588"/>
            <a:ext cx="20320" cy="287020"/>
          </a:xfrm>
          <a:prstGeom prst="straightConnector1">
            <a:avLst/>
          </a:prstGeom>
          <a:ln w="9525" cap="flat" cmpd="sng">
            <a:solidFill>
              <a:schemeClr val="tx1"/>
            </a:solidFill>
            <a:prstDash val="solid"/>
            <a:miter/>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 calcmode="lin" valueType="num">
                                      <p:cBhvr additive="base">
                                        <p:cTn id="7" dur="500" fill="hold"/>
                                        <p:tgtEl>
                                          <p:spTgt spid="166916"/>
                                        </p:tgtEl>
                                        <p:attrNameLst>
                                          <p:attrName>ppt_x</p:attrName>
                                        </p:attrNameLst>
                                      </p:cBhvr>
                                      <p:tavLst>
                                        <p:tav tm="0">
                                          <p:val>
                                            <p:strVal val="#ppt_x"/>
                                          </p:val>
                                        </p:tav>
                                        <p:tav tm="100000">
                                          <p:val>
                                            <p:strVal val="#ppt_x"/>
                                          </p:val>
                                        </p:tav>
                                      </p:tavLst>
                                    </p:anim>
                                    <p:anim calcmode="lin" valueType="num">
                                      <p:cBhvr additive="base">
                                        <p:cTn id="8" dur="500" fill="hold"/>
                                        <p:tgtEl>
                                          <p:spTgt spid="1669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6917"/>
                                        </p:tgtEl>
                                        <p:attrNameLst>
                                          <p:attrName>style.visibility</p:attrName>
                                        </p:attrNameLst>
                                      </p:cBhvr>
                                      <p:to>
                                        <p:strVal val="visible"/>
                                      </p:to>
                                    </p:set>
                                    <p:anim calcmode="lin" valueType="num">
                                      <p:cBhvr additive="base">
                                        <p:cTn id="13" dur="500" fill="hold"/>
                                        <p:tgtEl>
                                          <p:spTgt spid="166917"/>
                                        </p:tgtEl>
                                        <p:attrNameLst>
                                          <p:attrName>ppt_x</p:attrName>
                                        </p:attrNameLst>
                                      </p:cBhvr>
                                      <p:tavLst>
                                        <p:tav tm="0">
                                          <p:val>
                                            <p:strVal val="#ppt_x"/>
                                          </p:val>
                                        </p:tav>
                                        <p:tav tm="100000">
                                          <p:val>
                                            <p:strVal val="#ppt_x"/>
                                          </p:val>
                                        </p:tav>
                                      </p:tavLst>
                                    </p:anim>
                                    <p:anim calcmode="lin" valueType="num">
                                      <p:cBhvr additive="base">
                                        <p:cTn id="14" dur="500" fill="hold"/>
                                        <p:tgtEl>
                                          <p:spTgt spid="1669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6918"/>
                                        </p:tgtEl>
                                        <p:attrNameLst>
                                          <p:attrName>style.visibility</p:attrName>
                                        </p:attrNameLst>
                                      </p:cBhvr>
                                      <p:to>
                                        <p:strVal val="visible"/>
                                      </p:to>
                                    </p:set>
                                    <p:anim calcmode="lin" valueType="num">
                                      <p:cBhvr additive="base">
                                        <p:cTn id="19" dur="500" fill="hold"/>
                                        <p:tgtEl>
                                          <p:spTgt spid="166918"/>
                                        </p:tgtEl>
                                        <p:attrNameLst>
                                          <p:attrName>ppt_x</p:attrName>
                                        </p:attrNameLst>
                                      </p:cBhvr>
                                      <p:tavLst>
                                        <p:tav tm="0">
                                          <p:val>
                                            <p:strVal val="#ppt_x"/>
                                          </p:val>
                                        </p:tav>
                                        <p:tav tm="100000">
                                          <p:val>
                                            <p:strVal val="#ppt_x"/>
                                          </p:val>
                                        </p:tav>
                                      </p:tavLst>
                                    </p:anim>
                                    <p:anim calcmode="lin" valueType="num">
                                      <p:cBhvr additive="base">
                                        <p:cTn id="20" dur="500" fill="hold"/>
                                        <p:tgtEl>
                                          <p:spTgt spid="166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P spid="166917" grpId="0"/>
      <p:bldP spid="16691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38595" name="Rectangle 3"/>
          <p:cNvSpPr>
            <a:spLocks noGrp="1"/>
          </p:cNvSpPr>
          <p:nvPr>
            <p:ph idx="1"/>
          </p:nvPr>
        </p:nvSpPr>
        <p:spPr>
          <a:xfrm>
            <a:off x="406400" y="990600"/>
            <a:ext cx="11621770" cy="4978400"/>
          </a:xfrm>
        </p:spPr>
        <p:txBody>
          <a:bodyPr vert="horz" wrap="square" lIns="91440" tIns="45720" rIns="91440" bIns="45720" anchor="t"/>
          <a:p>
            <a:pPr eaLnBrk="1" hangingPunct="1">
              <a:lnSpc>
                <a:spcPct val="150000"/>
              </a:lnSpc>
              <a:spcBef>
                <a:spcPct val="50000"/>
              </a:spcBef>
            </a:pPr>
            <a:r>
              <a:rPr lang="zh-CN" altLang="en-US" dirty="0"/>
              <a:t>句子、文法和语言的二义性</a:t>
            </a:r>
            <a:endParaRPr lang="zh-CN" altLang="en-US" dirty="0"/>
          </a:p>
          <a:p>
            <a:pPr lvl="1" eaLnBrk="1" hangingPunct="1">
              <a:lnSpc>
                <a:spcPct val="150000"/>
              </a:lnSpc>
              <a:spcBef>
                <a:spcPct val="50000"/>
              </a:spcBef>
            </a:pPr>
            <a:r>
              <a:rPr lang="zh-CN" altLang="en-US" dirty="0"/>
              <a:t>如果一个文法的句子有两棵或两棵以上的分析树，称此</a:t>
            </a:r>
            <a:endParaRPr lang="zh-CN" altLang="en-US" dirty="0"/>
          </a:p>
          <a:p>
            <a:pPr marL="457200" lvl="1" indent="0" eaLnBrk="1" hangingPunct="1">
              <a:lnSpc>
                <a:spcPct val="150000"/>
              </a:lnSpc>
              <a:spcBef>
                <a:spcPct val="50000"/>
              </a:spcBef>
              <a:buNone/>
            </a:pPr>
            <a:r>
              <a:rPr lang="zh-CN" altLang="en-US" dirty="0">
                <a:solidFill>
                  <a:srgbClr val="FF0000"/>
                </a:solidFill>
              </a:rPr>
              <a:t>           句子是二义的</a:t>
            </a:r>
            <a:endParaRPr lang="zh-CN" altLang="en-US" dirty="0"/>
          </a:p>
          <a:p>
            <a:pPr lvl="1" eaLnBrk="1" hangingPunct="1">
              <a:lnSpc>
                <a:spcPct val="150000"/>
              </a:lnSpc>
              <a:spcBef>
                <a:spcPct val="50000"/>
              </a:spcBef>
            </a:pPr>
            <a:r>
              <a:rPr lang="zh-CN" altLang="en-US" dirty="0"/>
              <a:t>最左（右）推导与分析树一一对应，句子二义说明它有</a:t>
            </a:r>
            <a:endParaRPr lang="zh-CN" altLang="en-US" dirty="0"/>
          </a:p>
          <a:p>
            <a:pPr marL="457200" lvl="1" indent="0" eaLnBrk="1" hangingPunct="1">
              <a:lnSpc>
                <a:spcPct val="150000"/>
              </a:lnSpc>
              <a:spcBef>
                <a:spcPct val="50000"/>
              </a:spcBef>
              <a:buNone/>
            </a:pPr>
            <a:r>
              <a:rPr lang="zh-CN" altLang="en-US" dirty="0">
                <a:solidFill>
                  <a:srgbClr val="FF0000"/>
                </a:solidFill>
              </a:rPr>
              <a:t>           两个或以上最左（右）推导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8595">
                                            <p:txEl>
                                              <p:charRg st="0" end="13"/>
                                            </p:txEl>
                                          </p:spTgt>
                                        </p:tgtEl>
                                        <p:attrNameLst>
                                          <p:attrName>style.visibility</p:attrName>
                                        </p:attrNameLst>
                                      </p:cBhvr>
                                      <p:to>
                                        <p:strVal val="visible"/>
                                      </p:to>
                                    </p:set>
                                    <p:animEffect transition="in" filter="blinds(horizontal)">
                                      <p:cBhvr>
                                        <p:cTn id="7" dur="500"/>
                                        <p:tgtEl>
                                          <p:spTgt spid="238595">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8595">
                                            <p:txEl>
                                              <p:charRg st="13" end="44"/>
                                            </p:txEl>
                                          </p:spTgt>
                                        </p:tgtEl>
                                        <p:attrNameLst>
                                          <p:attrName>style.visibility</p:attrName>
                                        </p:attrNameLst>
                                      </p:cBhvr>
                                      <p:to>
                                        <p:strVal val="visible"/>
                                      </p:to>
                                    </p:set>
                                    <p:animEffect transition="in" filter="blinds(horizontal)">
                                      <p:cBhvr>
                                        <p:cTn id="10" dur="500"/>
                                        <p:tgtEl>
                                          <p:spTgt spid="238595">
                                            <p:txEl>
                                              <p:charRg st="13" end="4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8595">
                                            <p:txEl>
                                              <p:charRg st="2" end="2"/>
                                            </p:txEl>
                                          </p:spTgt>
                                        </p:tgtEl>
                                        <p:attrNameLst>
                                          <p:attrName>style.visibility</p:attrName>
                                        </p:attrNameLst>
                                      </p:cBhvr>
                                      <p:to>
                                        <p:strVal val="visible"/>
                                      </p:to>
                                    </p:set>
                                    <p:animEffect transition="in" filter="blinds(horizontal)">
                                      <p:cBhvr>
                                        <p:cTn id="13" dur="500"/>
                                        <p:tgtEl>
                                          <p:spTgt spid="238595">
                                            <p:txEl>
                                              <p:char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8595">
                                            <p:txEl>
                                              <p:charRg st="44" end="81"/>
                                            </p:txEl>
                                          </p:spTgt>
                                        </p:tgtEl>
                                        <p:attrNameLst>
                                          <p:attrName>style.visibility</p:attrName>
                                        </p:attrNameLst>
                                      </p:cBhvr>
                                      <p:to>
                                        <p:strVal val="visible"/>
                                      </p:to>
                                    </p:set>
                                    <p:animEffect transition="in" filter="blinds(horizontal)">
                                      <p:cBhvr>
                                        <p:cTn id="18" dur="500"/>
                                        <p:tgtEl>
                                          <p:spTgt spid="238595">
                                            <p:txEl>
                                              <p:charRg st="44" end="8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8595">
                                            <p:txEl>
                                              <p:charRg st="4" end="4"/>
                                            </p:txEl>
                                          </p:spTgt>
                                        </p:tgtEl>
                                        <p:attrNameLst>
                                          <p:attrName>style.visibility</p:attrName>
                                        </p:attrNameLst>
                                      </p:cBhvr>
                                      <p:to>
                                        <p:strVal val="visible"/>
                                      </p:to>
                                    </p:set>
                                    <p:animEffect transition="in" filter="blinds(horizontal)">
                                      <p:cBhvr>
                                        <p:cTn id="21" dur="500"/>
                                        <p:tgtEl>
                                          <p:spTgt spid="238595">
                                            <p:txEl>
                                              <p:char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39619" name="Rectangle 3"/>
          <p:cNvSpPr>
            <a:spLocks noGrp="1"/>
          </p:cNvSpPr>
          <p:nvPr>
            <p:ph idx="1"/>
          </p:nvPr>
        </p:nvSpPr>
        <p:spPr>
          <a:xfrm>
            <a:off x="609600" y="923925"/>
            <a:ext cx="6059488" cy="1273175"/>
          </a:xfrm>
        </p:spPr>
        <p:txBody>
          <a:bodyPr vert="horz" wrap="square" lIns="91440" tIns="45720" rIns="91440" bIns="45720" anchor="t"/>
          <a:p>
            <a:pPr eaLnBrk="1" hangingPunct="1"/>
            <a:r>
              <a:rPr lang="zh-CN" altLang="en-US" dirty="0"/>
              <a:t>句子、文法和语言的二义性</a:t>
            </a:r>
            <a:endParaRPr lang="zh-CN" altLang="en-US" dirty="0"/>
          </a:p>
          <a:p>
            <a:pPr lvl="1" eaLnBrk="1" hangingPunct="1"/>
            <a:r>
              <a:rPr lang="zh-CN" altLang="en-US" dirty="0"/>
              <a:t>句子 </a:t>
            </a:r>
            <a:r>
              <a:rPr lang="en-US" altLang="zh-CN" dirty="0"/>
              <a:t>id+id</a:t>
            </a:r>
            <a:r>
              <a:rPr lang="en-US" altLang="zh-CN" dirty="0">
                <a:latin typeface="Times New Roman" panose="02020603050405020304" charset="0"/>
              </a:rPr>
              <a:t>*</a:t>
            </a:r>
            <a:r>
              <a:rPr lang="en-US" altLang="zh-CN" dirty="0"/>
              <a:t>id</a:t>
            </a:r>
            <a:r>
              <a:rPr lang="zh-CN" altLang="en-US" dirty="0"/>
              <a:t>的分析</a:t>
            </a:r>
            <a:endParaRPr lang="zh-CN" altLang="en-US" dirty="0"/>
          </a:p>
        </p:txBody>
      </p:sp>
      <p:sp>
        <p:nvSpPr>
          <p:cNvPr id="239620" name="Rectangle 4"/>
          <p:cNvSpPr/>
          <p:nvPr/>
        </p:nvSpPr>
        <p:spPr>
          <a:xfrm>
            <a:off x="10501948" y="923608"/>
            <a:ext cx="1511300" cy="1871662"/>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20000"/>
              </a:spcBef>
            </a:pPr>
            <a:r>
              <a:rPr lang="en-US" altLang="zh-CN" b="0" dirty="0">
                <a:solidFill>
                  <a:schemeClr val="tx2"/>
                </a:solidFill>
                <a:latin typeface="华文新魏" panose="02010800040101010101" pitchFamily="2" charset="-122"/>
              </a:rPr>
              <a:t>E → id</a:t>
            </a:r>
            <a:endParaRPr lang="en-US" altLang="zh-CN" b="0" dirty="0">
              <a:solidFill>
                <a:schemeClr val="tx2"/>
              </a:solidFill>
              <a:latin typeface="华文新魏" panose="02010800040101010101" pitchFamily="2" charset="-122"/>
            </a:endParaRPr>
          </a:p>
          <a:p>
            <a:pPr marL="342900" indent="-342900">
              <a:spcBef>
                <a:spcPct val="20000"/>
              </a:spcBef>
            </a:pPr>
            <a:r>
              <a:rPr lang="en-US" altLang="zh-CN" b="0" dirty="0">
                <a:solidFill>
                  <a:schemeClr val="tx2"/>
                </a:solidFill>
                <a:latin typeface="华文新魏" panose="02010800040101010101" pitchFamily="2" charset="-122"/>
              </a:rPr>
              <a:t>E → E + E</a:t>
            </a:r>
            <a:endParaRPr lang="en-US" altLang="zh-CN" b="0" dirty="0">
              <a:solidFill>
                <a:schemeClr val="tx2"/>
              </a:solidFill>
              <a:latin typeface="华文新魏" panose="02010800040101010101" pitchFamily="2" charset="-122"/>
            </a:endParaRPr>
          </a:p>
          <a:p>
            <a:pPr marL="342900" indent="-342900">
              <a:spcBef>
                <a:spcPct val="20000"/>
              </a:spcBef>
            </a:pPr>
            <a:r>
              <a:rPr lang="en-US" altLang="zh-CN" b="0" dirty="0">
                <a:solidFill>
                  <a:schemeClr val="tx2"/>
                </a:solidFill>
                <a:latin typeface="华文新魏" panose="02010800040101010101" pitchFamily="2" charset="-122"/>
              </a:rPr>
              <a:t>E → E </a:t>
            </a:r>
            <a:r>
              <a:rPr lang="en-US" altLang="zh-CN" b="0" dirty="0">
                <a:solidFill>
                  <a:schemeClr val="tx2"/>
                </a:solidFill>
                <a:latin typeface="Times New Roman" panose="02020603050405020304" charset="0"/>
              </a:rPr>
              <a:t>*</a:t>
            </a:r>
            <a:r>
              <a:rPr lang="en-US" altLang="zh-CN" b="0" dirty="0">
                <a:solidFill>
                  <a:schemeClr val="tx2"/>
                </a:solidFill>
                <a:latin typeface="华文新魏" panose="02010800040101010101" pitchFamily="2" charset="-122"/>
              </a:rPr>
              <a:t> E</a:t>
            </a:r>
            <a:endParaRPr lang="en-US" altLang="zh-CN" b="0" dirty="0">
              <a:solidFill>
                <a:schemeClr val="tx2"/>
              </a:solidFill>
              <a:latin typeface="华文新魏" panose="02010800040101010101" pitchFamily="2" charset="-122"/>
            </a:endParaRPr>
          </a:p>
          <a:p>
            <a:pPr marL="342900" indent="-342900">
              <a:spcBef>
                <a:spcPct val="20000"/>
              </a:spcBef>
            </a:pPr>
            <a:r>
              <a:rPr lang="en-US" altLang="zh-CN" b="0" dirty="0">
                <a:solidFill>
                  <a:schemeClr val="tx2"/>
                </a:solidFill>
                <a:latin typeface="华文新魏" panose="02010800040101010101" pitchFamily="2" charset="-122"/>
              </a:rPr>
              <a:t>E → (E)</a:t>
            </a:r>
            <a:endParaRPr lang="zh-CN" altLang="en-US" b="0" dirty="0">
              <a:solidFill>
                <a:schemeClr val="tx2"/>
              </a:solidFill>
              <a:latin typeface="华文新魏" panose="02010800040101010101" pitchFamily="2" charset="-122"/>
            </a:endParaRPr>
          </a:p>
        </p:txBody>
      </p:sp>
      <p:grpSp>
        <p:nvGrpSpPr>
          <p:cNvPr id="3" name="Group 5"/>
          <p:cNvGrpSpPr/>
          <p:nvPr/>
        </p:nvGrpSpPr>
        <p:grpSpPr>
          <a:xfrm>
            <a:off x="1004888" y="3132138"/>
            <a:ext cx="3384550" cy="3022600"/>
            <a:chOff x="2699" y="1344"/>
            <a:chExt cx="2312" cy="2494"/>
          </a:xfrm>
        </p:grpSpPr>
        <p:sp>
          <p:nvSpPr>
            <p:cNvPr id="67590" name="Oval 6"/>
            <p:cNvSpPr/>
            <p:nvPr/>
          </p:nvSpPr>
          <p:spPr>
            <a:xfrm>
              <a:off x="3334" y="134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7591" name="Oval 7"/>
            <p:cNvSpPr/>
            <p:nvPr/>
          </p:nvSpPr>
          <p:spPr>
            <a:xfrm>
              <a:off x="2699" y="207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7592" name="Oval 8"/>
            <p:cNvSpPr/>
            <p:nvPr/>
          </p:nvSpPr>
          <p:spPr>
            <a:xfrm>
              <a:off x="3333" y="2069"/>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67593" name="Oval 9"/>
            <p:cNvSpPr/>
            <p:nvPr/>
          </p:nvSpPr>
          <p:spPr>
            <a:xfrm>
              <a:off x="3969" y="202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7594" name="Line 10"/>
            <p:cNvSpPr/>
            <p:nvPr/>
          </p:nvSpPr>
          <p:spPr>
            <a:xfrm flipH="1">
              <a:off x="2880" y="1570"/>
              <a:ext cx="454" cy="499"/>
            </a:xfrm>
            <a:prstGeom prst="line">
              <a:avLst/>
            </a:prstGeom>
            <a:ln w="38100" cap="flat" cmpd="sng">
              <a:solidFill>
                <a:srgbClr val="3366FF"/>
              </a:solidFill>
              <a:prstDash val="solid"/>
              <a:round/>
              <a:headEnd type="none" w="med" len="med"/>
              <a:tailEnd type="none" w="med" len="med"/>
            </a:ln>
          </p:spPr>
        </p:sp>
        <p:sp>
          <p:nvSpPr>
            <p:cNvPr id="67595" name="Line 11"/>
            <p:cNvSpPr/>
            <p:nvPr/>
          </p:nvSpPr>
          <p:spPr>
            <a:xfrm>
              <a:off x="3470" y="1661"/>
              <a:ext cx="0" cy="408"/>
            </a:xfrm>
            <a:prstGeom prst="line">
              <a:avLst/>
            </a:prstGeom>
            <a:ln w="38100" cap="flat" cmpd="sng">
              <a:solidFill>
                <a:srgbClr val="3366FF"/>
              </a:solidFill>
              <a:prstDash val="solid"/>
              <a:round/>
              <a:headEnd type="none" w="med" len="med"/>
              <a:tailEnd type="none" w="med" len="med"/>
            </a:ln>
          </p:spPr>
        </p:sp>
        <p:sp>
          <p:nvSpPr>
            <p:cNvPr id="67596" name="Line 12"/>
            <p:cNvSpPr/>
            <p:nvPr/>
          </p:nvSpPr>
          <p:spPr>
            <a:xfrm>
              <a:off x="3606" y="1616"/>
              <a:ext cx="453" cy="408"/>
            </a:xfrm>
            <a:prstGeom prst="line">
              <a:avLst/>
            </a:prstGeom>
            <a:ln w="38100" cap="flat" cmpd="sng">
              <a:solidFill>
                <a:srgbClr val="3366FF"/>
              </a:solidFill>
              <a:prstDash val="solid"/>
              <a:round/>
              <a:headEnd type="none" w="med" len="med"/>
              <a:tailEnd type="none" w="med" len="med"/>
            </a:ln>
          </p:spPr>
        </p:sp>
        <p:sp>
          <p:nvSpPr>
            <p:cNvPr id="67597" name="Oval 13"/>
            <p:cNvSpPr/>
            <p:nvPr/>
          </p:nvSpPr>
          <p:spPr>
            <a:xfrm>
              <a:off x="2743" y="2795"/>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7598" name="Line 14"/>
            <p:cNvSpPr/>
            <p:nvPr/>
          </p:nvSpPr>
          <p:spPr>
            <a:xfrm>
              <a:off x="2880" y="2387"/>
              <a:ext cx="0" cy="408"/>
            </a:xfrm>
            <a:prstGeom prst="line">
              <a:avLst/>
            </a:prstGeom>
            <a:ln w="38100" cap="flat" cmpd="sng">
              <a:solidFill>
                <a:srgbClr val="3366FF"/>
              </a:solidFill>
              <a:prstDash val="solid"/>
              <a:round/>
              <a:headEnd type="none" w="med" len="med"/>
              <a:tailEnd type="none" w="med" len="med"/>
            </a:ln>
          </p:spPr>
        </p:sp>
        <p:sp>
          <p:nvSpPr>
            <p:cNvPr id="67599" name="Oval 15"/>
            <p:cNvSpPr/>
            <p:nvPr/>
          </p:nvSpPr>
          <p:spPr>
            <a:xfrm>
              <a:off x="3379" y="2796"/>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7600" name="Oval 16"/>
            <p:cNvSpPr/>
            <p:nvPr/>
          </p:nvSpPr>
          <p:spPr>
            <a:xfrm>
              <a:off x="4013" y="275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67601" name="Oval 17"/>
            <p:cNvSpPr/>
            <p:nvPr/>
          </p:nvSpPr>
          <p:spPr>
            <a:xfrm>
              <a:off x="4649" y="270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7602" name="Line 18"/>
            <p:cNvSpPr/>
            <p:nvPr/>
          </p:nvSpPr>
          <p:spPr>
            <a:xfrm flipH="1">
              <a:off x="3560" y="2296"/>
              <a:ext cx="454" cy="499"/>
            </a:xfrm>
            <a:prstGeom prst="line">
              <a:avLst/>
            </a:prstGeom>
            <a:ln w="38100" cap="flat" cmpd="sng">
              <a:solidFill>
                <a:srgbClr val="3366FF"/>
              </a:solidFill>
              <a:prstDash val="solid"/>
              <a:round/>
              <a:headEnd type="none" w="med" len="med"/>
              <a:tailEnd type="none" w="med" len="med"/>
            </a:ln>
          </p:spPr>
        </p:sp>
        <p:sp>
          <p:nvSpPr>
            <p:cNvPr id="67603" name="Line 19"/>
            <p:cNvSpPr/>
            <p:nvPr/>
          </p:nvSpPr>
          <p:spPr>
            <a:xfrm>
              <a:off x="4150" y="2342"/>
              <a:ext cx="0" cy="408"/>
            </a:xfrm>
            <a:prstGeom prst="line">
              <a:avLst/>
            </a:prstGeom>
            <a:ln w="38100" cap="flat" cmpd="sng">
              <a:solidFill>
                <a:srgbClr val="3366FF"/>
              </a:solidFill>
              <a:prstDash val="solid"/>
              <a:round/>
              <a:headEnd type="none" w="med" len="med"/>
              <a:tailEnd type="none" w="med" len="med"/>
            </a:ln>
          </p:spPr>
        </p:sp>
        <p:sp>
          <p:nvSpPr>
            <p:cNvPr id="67604" name="Line 20"/>
            <p:cNvSpPr/>
            <p:nvPr/>
          </p:nvSpPr>
          <p:spPr>
            <a:xfrm>
              <a:off x="4241" y="2296"/>
              <a:ext cx="453" cy="408"/>
            </a:xfrm>
            <a:prstGeom prst="line">
              <a:avLst/>
            </a:prstGeom>
            <a:ln w="38100" cap="flat" cmpd="sng">
              <a:solidFill>
                <a:srgbClr val="3366FF"/>
              </a:solidFill>
              <a:prstDash val="solid"/>
              <a:round/>
              <a:headEnd type="none" w="med" len="med"/>
              <a:tailEnd type="none" w="med" len="med"/>
            </a:ln>
          </p:spPr>
        </p:sp>
        <p:sp>
          <p:nvSpPr>
            <p:cNvPr id="67605" name="Oval 21"/>
            <p:cNvSpPr/>
            <p:nvPr/>
          </p:nvSpPr>
          <p:spPr>
            <a:xfrm>
              <a:off x="3378" y="3521"/>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7606" name="Line 22"/>
            <p:cNvSpPr/>
            <p:nvPr/>
          </p:nvSpPr>
          <p:spPr>
            <a:xfrm>
              <a:off x="3515" y="3113"/>
              <a:ext cx="0" cy="408"/>
            </a:xfrm>
            <a:prstGeom prst="line">
              <a:avLst/>
            </a:prstGeom>
            <a:ln w="38100" cap="flat" cmpd="sng">
              <a:solidFill>
                <a:srgbClr val="3366FF"/>
              </a:solidFill>
              <a:prstDash val="solid"/>
              <a:round/>
              <a:headEnd type="none" w="med" len="med"/>
              <a:tailEnd type="none" w="med" len="med"/>
            </a:ln>
          </p:spPr>
        </p:sp>
        <p:sp>
          <p:nvSpPr>
            <p:cNvPr id="67607" name="Oval 23"/>
            <p:cNvSpPr/>
            <p:nvPr/>
          </p:nvSpPr>
          <p:spPr>
            <a:xfrm>
              <a:off x="4693" y="343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7608" name="Line 24"/>
            <p:cNvSpPr/>
            <p:nvPr/>
          </p:nvSpPr>
          <p:spPr>
            <a:xfrm>
              <a:off x="4830" y="3022"/>
              <a:ext cx="0" cy="408"/>
            </a:xfrm>
            <a:prstGeom prst="line">
              <a:avLst/>
            </a:prstGeom>
            <a:ln w="38100" cap="flat" cmpd="sng">
              <a:solidFill>
                <a:srgbClr val="3366FF"/>
              </a:solidFill>
              <a:prstDash val="solid"/>
              <a:round/>
              <a:headEnd type="none" w="med" len="med"/>
              <a:tailEnd type="none" w="med" len="med"/>
            </a:ln>
          </p:spPr>
        </p:sp>
      </p:grpSp>
      <p:sp>
        <p:nvSpPr>
          <p:cNvPr id="239642" name="Rectangle 26"/>
          <p:cNvSpPr/>
          <p:nvPr/>
        </p:nvSpPr>
        <p:spPr>
          <a:xfrm>
            <a:off x="6002338" y="2166938"/>
            <a:ext cx="4103687" cy="822325"/>
          </a:xfrm>
          <a:prstGeom prst="rect">
            <a:avLst/>
          </a:prstGeom>
          <a:solidFill>
            <a:srgbClr val="DDDDDD"/>
          </a:solidFill>
          <a:ln w="38100">
            <a:noFill/>
          </a:ln>
        </p:spPr>
        <p:txBody>
          <a:bodyPr anchor="t">
            <a:spAutoFit/>
          </a:bodyPr>
          <a:p>
            <a:pPr marL="180975" indent="-180975"/>
            <a:r>
              <a:rPr lang="en-US" altLang="zh-CN" dirty="0">
                <a:solidFill>
                  <a:srgbClr val="CC00CC"/>
                </a:solidFill>
                <a:latin typeface="华文新魏" panose="02010800040101010101" pitchFamily="2" charset="-122"/>
              </a:rPr>
              <a:t>E </a:t>
            </a:r>
            <a:r>
              <a:rPr lang="en-US" altLang="zh-CN" dirty="0">
                <a:solidFill>
                  <a:srgbClr val="CC00CC"/>
                </a:solidFill>
                <a:latin typeface="华文新魏" panose="02010800040101010101" pitchFamily="2" charset="-122"/>
                <a:sym typeface="Symbol" panose="05050102010706020507" pitchFamily="18" charset="2"/>
              </a:rPr>
              <a:t></a:t>
            </a:r>
            <a:r>
              <a:rPr lang="en-US" altLang="zh-CN" dirty="0">
                <a:solidFill>
                  <a:srgbClr val="CC00CC"/>
                </a:solidFill>
                <a:latin typeface="华文新魏" panose="02010800040101010101" pitchFamily="2" charset="-122"/>
              </a:rPr>
              <a:t> E</a:t>
            </a:r>
            <a:r>
              <a:rPr lang="en-US" altLang="zh-CN" dirty="0">
                <a:solidFill>
                  <a:srgbClr val="CC00CC"/>
                </a:solidFill>
                <a:latin typeface="Times New Roman" panose="02020603050405020304" charset="0"/>
              </a:rPr>
              <a:t>*</a:t>
            </a:r>
            <a:r>
              <a:rPr lang="en-US" altLang="zh-CN" dirty="0">
                <a:solidFill>
                  <a:srgbClr val="CC00CC"/>
                </a:solidFill>
                <a:latin typeface="华文新魏" panose="02010800040101010101" pitchFamily="2" charset="-122"/>
              </a:rPr>
              <a:t>E </a:t>
            </a:r>
            <a:r>
              <a:rPr lang="en-US" altLang="zh-CN" dirty="0">
                <a:solidFill>
                  <a:srgbClr val="CC00CC"/>
                </a:solidFill>
                <a:latin typeface="华文新魏" panose="02010800040101010101" pitchFamily="2" charset="-122"/>
                <a:sym typeface="Symbol" panose="05050102010706020507" pitchFamily="18" charset="2"/>
              </a:rPr>
              <a:t></a:t>
            </a:r>
            <a:r>
              <a:rPr lang="en-US" altLang="zh-CN" dirty="0">
                <a:solidFill>
                  <a:srgbClr val="CC00CC"/>
                </a:solidFill>
                <a:latin typeface="华文新魏" panose="02010800040101010101" pitchFamily="2" charset="-122"/>
              </a:rPr>
              <a:t> E+E</a:t>
            </a:r>
            <a:r>
              <a:rPr lang="en-US" altLang="zh-CN" dirty="0">
                <a:solidFill>
                  <a:srgbClr val="CC00CC"/>
                </a:solidFill>
                <a:latin typeface="Times New Roman" panose="02020603050405020304" charset="0"/>
              </a:rPr>
              <a:t>*</a:t>
            </a:r>
            <a:r>
              <a:rPr lang="en-US" altLang="zh-CN" dirty="0">
                <a:solidFill>
                  <a:srgbClr val="CC00CC"/>
                </a:solidFill>
                <a:latin typeface="华文新魏" panose="02010800040101010101" pitchFamily="2" charset="-122"/>
              </a:rPr>
              <a:t>E </a:t>
            </a:r>
            <a:r>
              <a:rPr lang="en-US" altLang="zh-CN" dirty="0">
                <a:solidFill>
                  <a:srgbClr val="CC00CC"/>
                </a:solidFill>
                <a:latin typeface="华文新魏" panose="02010800040101010101" pitchFamily="2" charset="-122"/>
                <a:sym typeface="Symbol" panose="05050102010706020507" pitchFamily="18" charset="2"/>
              </a:rPr>
              <a:t></a:t>
            </a:r>
            <a:r>
              <a:rPr lang="en-US" altLang="zh-CN" dirty="0">
                <a:solidFill>
                  <a:srgbClr val="CC00CC"/>
                </a:solidFill>
                <a:latin typeface="华文新魏" panose="02010800040101010101" pitchFamily="2" charset="-122"/>
              </a:rPr>
              <a:t> id+E</a:t>
            </a:r>
            <a:r>
              <a:rPr lang="en-US" altLang="zh-CN" dirty="0">
                <a:solidFill>
                  <a:srgbClr val="CC00CC"/>
                </a:solidFill>
                <a:latin typeface="Times New Roman" panose="02020603050405020304" charset="0"/>
              </a:rPr>
              <a:t>*</a:t>
            </a:r>
            <a:r>
              <a:rPr lang="en-US" altLang="zh-CN" dirty="0">
                <a:solidFill>
                  <a:srgbClr val="CC00CC"/>
                </a:solidFill>
                <a:latin typeface="华文新魏" panose="02010800040101010101" pitchFamily="2" charset="-122"/>
              </a:rPr>
              <a:t>E </a:t>
            </a:r>
            <a:r>
              <a:rPr lang="en-US" altLang="zh-CN" dirty="0">
                <a:solidFill>
                  <a:srgbClr val="CC00CC"/>
                </a:solidFill>
                <a:latin typeface="华文新魏" panose="02010800040101010101" pitchFamily="2" charset="-122"/>
                <a:sym typeface="Symbol" panose="05050102010706020507" pitchFamily="18" charset="2"/>
              </a:rPr>
              <a:t></a:t>
            </a:r>
            <a:r>
              <a:rPr lang="en-US" altLang="zh-CN" dirty="0">
                <a:solidFill>
                  <a:srgbClr val="CC00CC"/>
                </a:solidFill>
                <a:latin typeface="华文新魏" panose="02010800040101010101" pitchFamily="2" charset="-122"/>
              </a:rPr>
              <a:t> id+id</a:t>
            </a:r>
            <a:r>
              <a:rPr lang="en-US" altLang="zh-CN" dirty="0">
                <a:solidFill>
                  <a:srgbClr val="CC00CC"/>
                </a:solidFill>
                <a:latin typeface="Times New Roman" panose="02020603050405020304" charset="0"/>
              </a:rPr>
              <a:t>*</a:t>
            </a:r>
            <a:r>
              <a:rPr lang="en-US" altLang="zh-CN" dirty="0">
                <a:solidFill>
                  <a:srgbClr val="CC00CC"/>
                </a:solidFill>
                <a:latin typeface="华文新魏" panose="02010800040101010101" pitchFamily="2" charset="-122"/>
              </a:rPr>
              <a:t>E </a:t>
            </a:r>
            <a:r>
              <a:rPr lang="en-US" altLang="zh-CN" dirty="0">
                <a:solidFill>
                  <a:srgbClr val="CC00CC"/>
                </a:solidFill>
                <a:latin typeface="华文新魏" panose="02010800040101010101" pitchFamily="2" charset="-122"/>
                <a:sym typeface="Symbol" panose="05050102010706020507" pitchFamily="18" charset="2"/>
              </a:rPr>
              <a:t></a:t>
            </a:r>
            <a:r>
              <a:rPr lang="en-US" altLang="zh-CN" dirty="0">
                <a:solidFill>
                  <a:srgbClr val="CC00CC"/>
                </a:solidFill>
                <a:latin typeface="华文新魏" panose="02010800040101010101" pitchFamily="2" charset="-122"/>
              </a:rPr>
              <a:t> id+id</a:t>
            </a:r>
            <a:r>
              <a:rPr lang="en-US" altLang="zh-CN" dirty="0">
                <a:solidFill>
                  <a:srgbClr val="CC00CC"/>
                </a:solidFill>
                <a:latin typeface="Times New Roman" panose="02020603050405020304" charset="0"/>
              </a:rPr>
              <a:t>*</a:t>
            </a:r>
            <a:r>
              <a:rPr lang="en-US" altLang="zh-CN" dirty="0">
                <a:solidFill>
                  <a:srgbClr val="CC00CC"/>
                </a:solidFill>
                <a:latin typeface="华文新魏" panose="02010800040101010101" pitchFamily="2" charset="-122"/>
              </a:rPr>
              <a:t>id</a:t>
            </a:r>
            <a:endParaRPr lang="zh-CN" altLang="en-US" dirty="0">
              <a:solidFill>
                <a:srgbClr val="CC00CC"/>
              </a:solidFill>
              <a:latin typeface="华文新魏" panose="02010800040101010101" pitchFamily="2" charset="-122"/>
            </a:endParaRPr>
          </a:p>
        </p:txBody>
      </p:sp>
      <p:sp>
        <p:nvSpPr>
          <p:cNvPr id="239643" name="Rectangle 27"/>
          <p:cNvSpPr/>
          <p:nvPr/>
        </p:nvSpPr>
        <p:spPr>
          <a:xfrm>
            <a:off x="1004888" y="2124075"/>
            <a:ext cx="3889375" cy="863600"/>
          </a:xfrm>
          <a:prstGeom prst="rect">
            <a:avLst/>
          </a:prstGeom>
          <a:solidFill>
            <a:srgbClr val="DDDDDD"/>
          </a:solidFill>
          <a:ln w="9525">
            <a:noFill/>
          </a:ln>
        </p:spPr>
        <p:txBody>
          <a:bodyPr anchor="t"/>
          <a:p>
            <a:pPr marL="180975" indent="-180975" defTabSz="914400">
              <a:spcBef>
                <a:spcPct val="20000"/>
              </a:spcBef>
              <a:tabLst>
                <a:tab pos="180975" algn="l"/>
              </a:tabLst>
            </a:pPr>
            <a:r>
              <a:rPr lang="en-US" altLang="zh-CN" dirty="0">
                <a:solidFill>
                  <a:srgbClr val="0000FF"/>
                </a:solidFill>
                <a:latin typeface="华文新魏" panose="02010800040101010101" pitchFamily="2" charset="-122"/>
              </a:rPr>
              <a:t>E </a:t>
            </a:r>
            <a:r>
              <a:rPr lang="en-US" altLang="zh-CN" dirty="0">
                <a:solidFill>
                  <a:srgbClr val="0000FF"/>
                </a:solidFill>
                <a:latin typeface="华文新魏" panose="02010800040101010101" pitchFamily="2" charset="-122"/>
                <a:sym typeface="Symbol" panose="05050102010706020507" pitchFamily="18" charset="2"/>
              </a:rPr>
              <a:t></a:t>
            </a:r>
            <a:r>
              <a:rPr lang="en-US" altLang="zh-CN" dirty="0">
                <a:solidFill>
                  <a:srgbClr val="0000FF"/>
                </a:solidFill>
                <a:latin typeface="华文新魏" panose="02010800040101010101" pitchFamily="2" charset="-122"/>
              </a:rPr>
              <a:t> E+E </a:t>
            </a:r>
            <a:r>
              <a:rPr lang="en-US" altLang="zh-CN" dirty="0">
                <a:solidFill>
                  <a:srgbClr val="0000FF"/>
                </a:solidFill>
                <a:latin typeface="华文新魏" panose="02010800040101010101" pitchFamily="2" charset="-122"/>
                <a:sym typeface="Symbol" panose="05050102010706020507" pitchFamily="18" charset="2"/>
              </a:rPr>
              <a:t></a:t>
            </a:r>
            <a:r>
              <a:rPr lang="en-US" altLang="zh-CN" dirty="0">
                <a:solidFill>
                  <a:srgbClr val="0000FF"/>
                </a:solidFill>
                <a:latin typeface="华文新魏" panose="02010800040101010101" pitchFamily="2" charset="-122"/>
              </a:rPr>
              <a:t> id+E </a:t>
            </a:r>
            <a:r>
              <a:rPr lang="en-US" altLang="zh-CN" dirty="0">
                <a:solidFill>
                  <a:srgbClr val="0000FF"/>
                </a:solidFill>
                <a:latin typeface="华文新魏" panose="02010800040101010101" pitchFamily="2" charset="-122"/>
                <a:sym typeface="Symbol" panose="05050102010706020507" pitchFamily="18" charset="2"/>
              </a:rPr>
              <a:t></a:t>
            </a:r>
            <a:r>
              <a:rPr lang="en-US" altLang="zh-CN" dirty="0">
                <a:solidFill>
                  <a:srgbClr val="0000FF"/>
                </a:solidFill>
                <a:latin typeface="华文新魏" panose="02010800040101010101" pitchFamily="2" charset="-122"/>
              </a:rPr>
              <a:t> id+E</a:t>
            </a:r>
            <a:r>
              <a:rPr lang="en-US" altLang="zh-CN" dirty="0">
                <a:solidFill>
                  <a:srgbClr val="0000FF"/>
                </a:solidFill>
                <a:latin typeface="Times New Roman" panose="02020603050405020304" charset="0"/>
              </a:rPr>
              <a:t>*</a:t>
            </a:r>
            <a:r>
              <a:rPr lang="en-US" altLang="zh-CN" dirty="0">
                <a:solidFill>
                  <a:srgbClr val="0000FF"/>
                </a:solidFill>
                <a:latin typeface="华文新魏" panose="02010800040101010101" pitchFamily="2" charset="-122"/>
              </a:rPr>
              <a:t>E   </a:t>
            </a:r>
            <a:r>
              <a:rPr lang="en-US" altLang="zh-CN" dirty="0">
                <a:solidFill>
                  <a:srgbClr val="0000FF"/>
                </a:solidFill>
                <a:latin typeface="华文新魏" panose="02010800040101010101" pitchFamily="2" charset="-122"/>
                <a:sym typeface="Symbol" panose="05050102010706020507" pitchFamily="18" charset="2"/>
              </a:rPr>
              <a:t></a:t>
            </a:r>
            <a:r>
              <a:rPr lang="en-US" altLang="zh-CN" dirty="0">
                <a:solidFill>
                  <a:srgbClr val="0000FF"/>
                </a:solidFill>
                <a:latin typeface="华文新魏" panose="02010800040101010101" pitchFamily="2" charset="-122"/>
              </a:rPr>
              <a:t> id+id</a:t>
            </a:r>
            <a:r>
              <a:rPr lang="en-US" altLang="zh-CN" dirty="0">
                <a:solidFill>
                  <a:srgbClr val="0000FF"/>
                </a:solidFill>
                <a:latin typeface="Times New Roman" panose="02020603050405020304" charset="0"/>
              </a:rPr>
              <a:t>*</a:t>
            </a:r>
            <a:r>
              <a:rPr lang="en-US" altLang="zh-CN" dirty="0">
                <a:solidFill>
                  <a:srgbClr val="0000FF"/>
                </a:solidFill>
                <a:latin typeface="华文新魏" panose="02010800040101010101" pitchFamily="2" charset="-122"/>
              </a:rPr>
              <a:t>E </a:t>
            </a:r>
            <a:r>
              <a:rPr lang="en-US" altLang="zh-CN" dirty="0">
                <a:solidFill>
                  <a:srgbClr val="0000FF"/>
                </a:solidFill>
                <a:latin typeface="华文新魏" panose="02010800040101010101" pitchFamily="2" charset="-122"/>
                <a:sym typeface="Symbol" panose="05050102010706020507" pitchFamily="18" charset="2"/>
              </a:rPr>
              <a:t></a:t>
            </a:r>
            <a:r>
              <a:rPr lang="en-US" altLang="zh-CN" dirty="0">
                <a:solidFill>
                  <a:srgbClr val="0000FF"/>
                </a:solidFill>
                <a:latin typeface="华文新魏" panose="02010800040101010101" pitchFamily="2" charset="-122"/>
              </a:rPr>
              <a:t> id+id</a:t>
            </a:r>
            <a:r>
              <a:rPr lang="en-US" altLang="zh-CN" dirty="0">
                <a:solidFill>
                  <a:srgbClr val="0000FF"/>
                </a:solidFill>
                <a:latin typeface="Times New Roman" panose="02020603050405020304" charset="0"/>
              </a:rPr>
              <a:t>*</a:t>
            </a:r>
            <a:r>
              <a:rPr lang="en-US" altLang="zh-CN" dirty="0">
                <a:solidFill>
                  <a:srgbClr val="0000FF"/>
                </a:solidFill>
                <a:latin typeface="华文新魏" panose="02010800040101010101" pitchFamily="2" charset="-122"/>
              </a:rPr>
              <a:t>id</a:t>
            </a:r>
            <a:endParaRPr lang="en-US" altLang="zh-CN" dirty="0">
              <a:solidFill>
                <a:srgbClr val="0000FF"/>
              </a:solidFill>
              <a:latin typeface="华文新魏" panose="02010800040101010101" pitchFamily="2" charset="-122"/>
            </a:endParaRPr>
          </a:p>
        </p:txBody>
      </p:sp>
      <p:grpSp>
        <p:nvGrpSpPr>
          <p:cNvPr id="5" name="Group 49"/>
          <p:cNvGrpSpPr/>
          <p:nvPr/>
        </p:nvGrpSpPr>
        <p:grpSpPr>
          <a:xfrm>
            <a:off x="6402388" y="3205163"/>
            <a:ext cx="3273425" cy="3022600"/>
            <a:chOff x="2880" y="2115"/>
            <a:chExt cx="2062" cy="1904"/>
          </a:xfrm>
        </p:grpSpPr>
        <p:sp>
          <p:nvSpPr>
            <p:cNvPr id="67612" name="Oval 29"/>
            <p:cNvSpPr/>
            <p:nvPr/>
          </p:nvSpPr>
          <p:spPr>
            <a:xfrm>
              <a:off x="4010" y="2115"/>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7613" name="Oval 30"/>
            <p:cNvSpPr/>
            <p:nvPr/>
          </p:nvSpPr>
          <p:spPr>
            <a:xfrm>
              <a:off x="3424" y="2669"/>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7614" name="Oval 31"/>
            <p:cNvSpPr/>
            <p:nvPr/>
          </p:nvSpPr>
          <p:spPr>
            <a:xfrm>
              <a:off x="4009" y="2668"/>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67615" name="Oval 32"/>
            <p:cNvSpPr/>
            <p:nvPr/>
          </p:nvSpPr>
          <p:spPr>
            <a:xfrm>
              <a:off x="4595" y="2634"/>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7616" name="Line 33"/>
            <p:cNvSpPr/>
            <p:nvPr/>
          </p:nvSpPr>
          <p:spPr>
            <a:xfrm flipH="1">
              <a:off x="3591" y="2288"/>
              <a:ext cx="419" cy="380"/>
            </a:xfrm>
            <a:prstGeom prst="line">
              <a:avLst/>
            </a:prstGeom>
            <a:ln w="38100" cap="flat" cmpd="sng">
              <a:solidFill>
                <a:srgbClr val="3366FF"/>
              </a:solidFill>
              <a:prstDash val="solid"/>
              <a:round/>
              <a:headEnd type="none" w="med" len="med"/>
              <a:tailEnd type="none" w="med" len="med"/>
            </a:ln>
          </p:spPr>
        </p:sp>
        <p:sp>
          <p:nvSpPr>
            <p:cNvPr id="67617" name="Line 34"/>
            <p:cNvSpPr/>
            <p:nvPr/>
          </p:nvSpPr>
          <p:spPr>
            <a:xfrm>
              <a:off x="4135" y="2357"/>
              <a:ext cx="0" cy="311"/>
            </a:xfrm>
            <a:prstGeom prst="line">
              <a:avLst/>
            </a:prstGeom>
            <a:ln w="38100" cap="flat" cmpd="sng">
              <a:solidFill>
                <a:srgbClr val="3366FF"/>
              </a:solidFill>
              <a:prstDash val="solid"/>
              <a:round/>
              <a:headEnd type="none" w="med" len="med"/>
              <a:tailEnd type="none" w="med" len="med"/>
            </a:ln>
          </p:spPr>
        </p:sp>
        <p:sp>
          <p:nvSpPr>
            <p:cNvPr id="67618" name="Line 35"/>
            <p:cNvSpPr/>
            <p:nvPr/>
          </p:nvSpPr>
          <p:spPr>
            <a:xfrm>
              <a:off x="4260" y="2323"/>
              <a:ext cx="418" cy="311"/>
            </a:xfrm>
            <a:prstGeom prst="line">
              <a:avLst/>
            </a:prstGeom>
            <a:ln w="38100" cap="flat" cmpd="sng">
              <a:solidFill>
                <a:srgbClr val="3366FF"/>
              </a:solidFill>
              <a:prstDash val="solid"/>
              <a:round/>
              <a:headEnd type="none" w="med" len="med"/>
              <a:tailEnd type="none" w="med" len="med"/>
            </a:ln>
          </p:spPr>
        </p:sp>
        <p:sp>
          <p:nvSpPr>
            <p:cNvPr id="67619" name="Oval 36"/>
            <p:cNvSpPr/>
            <p:nvPr/>
          </p:nvSpPr>
          <p:spPr>
            <a:xfrm>
              <a:off x="4649" y="3188"/>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7620" name="Line 37"/>
            <p:cNvSpPr/>
            <p:nvPr/>
          </p:nvSpPr>
          <p:spPr>
            <a:xfrm>
              <a:off x="3591" y="2911"/>
              <a:ext cx="0" cy="312"/>
            </a:xfrm>
            <a:prstGeom prst="line">
              <a:avLst/>
            </a:prstGeom>
            <a:ln w="38100" cap="flat" cmpd="sng">
              <a:solidFill>
                <a:srgbClr val="3366FF"/>
              </a:solidFill>
              <a:prstDash val="solid"/>
              <a:round/>
              <a:headEnd type="none" w="med" len="med"/>
              <a:tailEnd type="none" w="med" len="med"/>
            </a:ln>
          </p:spPr>
        </p:sp>
        <p:sp>
          <p:nvSpPr>
            <p:cNvPr id="67621" name="Oval 38"/>
            <p:cNvSpPr/>
            <p:nvPr/>
          </p:nvSpPr>
          <p:spPr>
            <a:xfrm>
              <a:off x="2881" y="3224"/>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7622" name="Oval 39"/>
            <p:cNvSpPr/>
            <p:nvPr/>
          </p:nvSpPr>
          <p:spPr>
            <a:xfrm>
              <a:off x="3424" y="3233"/>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67623" name="Oval 40"/>
            <p:cNvSpPr/>
            <p:nvPr/>
          </p:nvSpPr>
          <p:spPr>
            <a:xfrm>
              <a:off x="3969" y="3177"/>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7624" name="Line 41"/>
            <p:cNvSpPr/>
            <p:nvPr/>
          </p:nvSpPr>
          <p:spPr>
            <a:xfrm flipH="1">
              <a:off x="3048" y="2842"/>
              <a:ext cx="419" cy="381"/>
            </a:xfrm>
            <a:prstGeom prst="line">
              <a:avLst/>
            </a:prstGeom>
            <a:ln w="38100" cap="flat" cmpd="sng">
              <a:solidFill>
                <a:srgbClr val="3366FF"/>
              </a:solidFill>
              <a:prstDash val="solid"/>
              <a:round/>
              <a:headEnd type="none" w="med" len="med"/>
              <a:tailEnd type="none" w="med" len="med"/>
            </a:ln>
          </p:spPr>
        </p:sp>
        <p:sp>
          <p:nvSpPr>
            <p:cNvPr id="67625" name="Line 42"/>
            <p:cNvSpPr/>
            <p:nvPr/>
          </p:nvSpPr>
          <p:spPr>
            <a:xfrm>
              <a:off x="4785" y="2886"/>
              <a:ext cx="0" cy="311"/>
            </a:xfrm>
            <a:prstGeom prst="line">
              <a:avLst/>
            </a:prstGeom>
            <a:ln w="38100" cap="flat" cmpd="sng">
              <a:solidFill>
                <a:srgbClr val="3366FF"/>
              </a:solidFill>
              <a:prstDash val="solid"/>
              <a:round/>
              <a:headEnd type="none" w="med" len="med"/>
              <a:tailEnd type="none" w="med" len="med"/>
            </a:ln>
          </p:spPr>
        </p:sp>
        <p:sp>
          <p:nvSpPr>
            <p:cNvPr id="67626" name="Line 43"/>
            <p:cNvSpPr/>
            <p:nvPr/>
          </p:nvSpPr>
          <p:spPr>
            <a:xfrm>
              <a:off x="3676" y="2842"/>
              <a:ext cx="418" cy="311"/>
            </a:xfrm>
            <a:prstGeom prst="line">
              <a:avLst/>
            </a:prstGeom>
            <a:ln w="38100" cap="flat" cmpd="sng">
              <a:solidFill>
                <a:srgbClr val="3366FF"/>
              </a:solidFill>
              <a:prstDash val="solid"/>
              <a:round/>
              <a:headEnd type="none" w="med" len="med"/>
              <a:tailEnd type="none" w="med" len="med"/>
            </a:ln>
          </p:spPr>
        </p:sp>
        <p:sp>
          <p:nvSpPr>
            <p:cNvPr id="67627" name="Oval 44"/>
            <p:cNvSpPr/>
            <p:nvPr/>
          </p:nvSpPr>
          <p:spPr>
            <a:xfrm>
              <a:off x="2880" y="3777"/>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7628" name="Line 45"/>
            <p:cNvSpPr/>
            <p:nvPr/>
          </p:nvSpPr>
          <p:spPr>
            <a:xfrm>
              <a:off x="3006" y="3466"/>
              <a:ext cx="0" cy="311"/>
            </a:xfrm>
            <a:prstGeom prst="line">
              <a:avLst/>
            </a:prstGeom>
            <a:ln w="38100" cap="flat" cmpd="sng">
              <a:solidFill>
                <a:srgbClr val="3366FF"/>
              </a:solidFill>
              <a:prstDash val="solid"/>
              <a:round/>
              <a:headEnd type="none" w="med" len="med"/>
              <a:tailEnd type="none" w="med" len="med"/>
            </a:ln>
          </p:spPr>
        </p:sp>
        <p:sp>
          <p:nvSpPr>
            <p:cNvPr id="67629" name="Oval 46"/>
            <p:cNvSpPr/>
            <p:nvPr/>
          </p:nvSpPr>
          <p:spPr>
            <a:xfrm>
              <a:off x="4010" y="3732"/>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7630" name="Line 47"/>
            <p:cNvSpPr/>
            <p:nvPr/>
          </p:nvSpPr>
          <p:spPr>
            <a:xfrm>
              <a:off x="4136" y="3420"/>
              <a:ext cx="0" cy="312"/>
            </a:xfrm>
            <a:prstGeom prst="line">
              <a:avLst/>
            </a:prstGeom>
            <a:ln w="38100" cap="flat" cmpd="sng">
              <a:solidFill>
                <a:srgbClr val="3366FF"/>
              </a:solidFill>
              <a:prstDash val="solid"/>
              <a:round/>
              <a:headEnd type="none" w="med" len="med"/>
              <a:tailEnd type="none" w="med" len="med"/>
            </a:ln>
          </p:spPr>
        </p:sp>
      </p:grpSp>
      <p:sp>
        <p:nvSpPr>
          <p:cNvPr id="239664" name="Text Box 48"/>
          <p:cNvSpPr txBox="1"/>
          <p:nvPr/>
        </p:nvSpPr>
        <p:spPr>
          <a:xfrm>
            <a:off x="4762500" y="3492500"/>
            <a:ext cx="1439863" cy="466725"/>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fontAlgn="ctr">
              <a:spcBef>
                <a:spcPct val="50000"/>
              </a:spcBef>
              <a:buClrTx/>
            </a:pPr>
            <a:r>
              <a:rPr lang="zh-CN" altLang="en-US" dirty="0">
                <a:solidFill>
                  <a:srgbClr val="FF0000"/>
                </a:solidFill>
                <a:latin typeface="Times New Roman" panose="02020603050405020304" charset="0"/>
                <a:ea typeface="楷体_GB2312" pitchFamily="49" charset="-122"/>
              </a:rPr>
              <a:t>最左推导</a:t>
            </a:r>
            <a:endParaRPr lang="zh-CN" altLang="en-US" dirty="0">
              <a:solidFill>
                <a:srgbClr val="FF0000"/>
              </a:solidFill>
              <a:latin typeface="Times New Roman" panose="02020603050405020304" charset="0"/>
              <a:ea typeface="楷体_GB2312" pitchFamily="49" charset="-122"/>
            </a:endParaRPr>
          </a:p>
        </p:txBody>
      </p:sp>
      <p:sp>
        <p:nvSpPr>
          <p:cNvPr id="239667" name="AutoShape 51"/>
          <p:cNvSpPr/>
          <p:nvPr/>
        </p:nvSpPr>
        <p:spPr>
          <a:xfrm>
            <a:off x="717550" y="3348038"/>
            <a:ext cx="142875" cy="2952750"/>
          </a:xfrm>
          <a:prstGeom prst="downArrow">
            <a:avLst>
              <a:gd name="adj1" fmla="val 50000"/>
              <a:gd name="adj2" fmla="val 516475"/>
            </a:avLst>
          </a:prstGeom>
          <a:solidFill>
            <a:srgbClr val="FFCC00"/>
          </a:solidFill>
          <a:ln w="38100" cap="flat" cmpd="sng">
            <a:solidFill>
              <a:srgbClr val="FFCC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39669" name="AutoShape 53"/>
          <p:cNvSpPr/>
          <p:nvPr/>
        </p:nvSpPr>
        <p:spPr>
          <a:xfrm>
            <a:off x="9747250" y="3348038"/>
            <a:ext cx="142875" cy="2952750"/>
          </a:xfrm>
          <a:prstGeom prst="downArrow">
            <a:avLst>
              <a:gd name="adj1" fmla="val 50000"/>
              <a:gd name="adj2" fmla="val 516475"/>
            </a:avLst>
          </a:prstGeom>
          <a:solidFill>
            <a:srgbClr val="FFCC00"/>
          </a:solidFill>
          <a:ln w="38100" cap="flat" cmpd="sng">
            <a:solidFill>
              <a:srgbClr val="FFCC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40690" name="AutoShape 50"/>
          <p:cNvSpPr/>
          <p:nvPr/>
        </p:nvSpPr>
        <p:spPr>
          <a:xfrm>
            <a:off x="996950" y="6153150"/>
            <a:ext cx="3095625" cy="215900"/>
          </a:xfrm>
          <a:prstGeom prst="rightArrow">
            <a:avLst>
              <a:gd name="adj1" fmla="val 50000"/>
              <a:gd name="adj2" fmla="val 358323"/>
            </a:avLst>
          </a:prstGeom>
          <a:solidFill>
            <a:srgbClr val="FFCC00"/>
          </a:solidFill>
          <a:ln w="38100" cap="flat" cmpd="sng">
            <a:solidFill>
              <a:srgbClr val="FFCC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6" name="AutoShape 50"/>
          <p:cNvSpPr/>
          <p:nvPr/>
        </p:nvSpPr>
        <p:spPr>
          <a:xfrm>
            <a:off x="6534150" y="6203950"/>
            <a:ext cx="3095625" cy="215900"/>
          </a:xfrm>
          <a:prstGeom prst="rightArrow">
            <a:avLst>
              <a:gd name="adj1" fmla="val 50000"/>
              <a:gd name="adj2" fmla="val 358323"/>
            </a:avLst>
          </a:prstGeom>
          <a:solidFill>
            <a:srgbClr val="FFCC00"/>
          </a:solidFill>
          <a:ln w="38100" cap="flat" cmpd="sng">
            <a:solidFill>
              <a:srgbClr val="FFCC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9619">
                                            <p:txEl>
                                              <p:charRg st="0" end="13"/>
                                            </p:txEl>
                                          </p:spTgt>
                                        </p:tgtEl>
                                        <p:attrNameLst>
                                          <p:attrName>style.visibility</p:attrName>
                                        </p:attrNameLst>
                                      </p:cBhvr>
                                      <p:to>
                                        <p:strVal val="visible"/>
                                      </p:to>
                                    </p:set>
                                    <p:animEffect transition="in" filter="blinds(horizontal)">
                                      <p:cBhvr>
                                        <p:cTn id="7" dur="500"/>
                                        <p:tgtEl>
                                          <p:spTgt spid="239619">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9620"/>
                                        </p:tgtEl>
                                        <p:attrNameLst>
                                          <p:attrName>style.visibility</p:attrName>
                                        </p:attrNameLst>
                                      </p:cBhvr>
                                      <p:to>
                                        <p:strVal val="visible"/>
                                      </p:to>
                                    </p:set>
                                    <p:animEffect transition="in" filter="blinds(horizontal)">
                                      <p:cBhvr>
                                        <p:cTn id="10" dur="500"/>
                                        <p:tgtEl>
                                          <p:spTgt spid="2396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9619">
                                            <p:txEl>
                                              <p:charRg st="13" end="28"/>
                                            </p:txEl>
                                          </p:spTgt>
                                        </p:tgtEl>
                                        <p:attrNameLst>
                                          <p:attrName>style.visibility</p:attrName>
                                        </p:attrNameLst>
                                      </p:cBhvr>
                                      <p:to>
                                        <p:strVal val="visible"/>
                                      </p:to>
                                    </p:set>
                                    <p:animEffect transition="in" filter="blinds(horizontal)">
                                      <p:cBhvr>
                                        <p:cTn id="13" dur="500"/>
                                        <p:tgtEl>
                                          <p:spTgt spid="239619">
                                            <p:txEl>
                                              <p:charRg st="13" end="2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39664"/>
                                        </p:tgtEl>
                                        <p:attrNameLst>
                                          <p:attrName>style.visibility</p:attrName>
                                        </p:attrNameLst>
                                      </p:cBhvr>
                                      <p:to>
                                        <p:strVal val="visible"/>
                                      </p:to>
                                    </p:set>
                                    <p:animEffect transition="in" filter="wipe(down)">
                                      <p:cBhvr>
                                        <p:cTn id="18" dur="500"/>
                                        <p:tgtEl>
                                          <p:spTgt spid="23966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96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96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06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96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96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uiExpand="1" build="p"/>
      <p:bldP spid="239620" grpId="0" bldLvl="0" animBg="1"/>
      <p:bldP spid="239664" grpId="0" bldLvl="0" animBg="1"/>
      <p:bldP spid="239643" grpId="0" animBg="1"/>
      <p:bldP spid="239643" grpId="1" animBg="1"/>
      <p:bldP spid="239667" grpId="0" animBg="1"/>
      <p:bldP spid="240690" grpId="0" animBg="1"/>
      <p:bldP spid="239642" grpId="0" animBg="1"/>
      <p:bldP spid="239642" grpId="1" animBg="1"/>
      <p:bldP spid="239669" grpId="0" animBg="1"/>
      <p:bldP spid="6" grpId="0" animBg="1"/>
      <p:bldP spid="239669" grpId="1" animBg="1"/>
      <p:bldP spid="6"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39619" name="Rectangle 3"/>
          <p:cNvSpPr>
            <a:spLocks noGrp="1"/>
          </p:cNvSpPr>
          <p:nvPr>
            <p:ph idx="1"/>
          </p:nvPr>
        </p:nvSpPr>
        <p:spPr>
          <a:xfrm>
            <a:off x="609600" y="923925"/>
            <a:ext cx="6059488" cy="1273175"/>
          </a:xfrm>
        </p:spPr>
        <p:txBody>
          <a:bodyPr vert="horz" wrap="square" lIns="91440" tIns="45720" rIns="91440" bIns="45720" anchor="t"/>
          <a:p>
            <a:pPr eaLnBrk="1" hangingPunct="1"/>
            <a:r>
              <a:rPr lang="zh-CN" altLang="en-US" dirty="0"/>
              <a:t>句子、文法和语言的二义性</a:t>
            </a:r>
            <a:endParaRPr lang="zh-CN" altLang="en-US" dirty="0"/>
          </a:p>
          <a:p>
            <a:pPr lvl="1" eaLnBrk="1" hangingPunct="1"/>
            <a:r>
              <a:rPr lang="zh-CN" altLang="en-US" dirty="0"/>
              <a:t>句子 </a:t>
            </a:r>
            <a:r>
              <a:rPr lang="en-US" altLang="zh-CN" dirty="0"/>
              <a:t>id+id</a:t>
            </a:r>
            <a:r>
              <a:rPr lang="en-US" altLang="zh-CN" dirty="0">
                <a:latin typeface="Times New Roman" panose="02020603050405020304" charset="0"/>
              </a:rPr>
              <a:t>*</a:t>
            </a:r>
            <a:r>
              <a:rPr lang="en-US" altLang="zh-CN" dirty="0"/>
              <a:t>id</a:t>
            </a:r>
            <a:r>
              <a:rPr lang="zh-CN" altLang="en-US" dirty="0"/>
              <a:t>的分析</a:t>
            </a:r>
            <a:endParaRPr lang="zh-CN" altLang="en-US" dirty="0"/>
          </a:p>
        </p:txBody>
      </p:sp>
      <p:sp>
        <p:nvSpPr>
          <p:cNvPr id="239620" name="Rectangle 4"/>
          <p:cNvSpPr/>
          <p:nvPr/>
        </p:nvSpPr>
        <p:spPr>
          <a:xfrm>
            <a:off x="10542588" y="923608"/>
            <a:ext cx="1511300" cy="1871662"/>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20000"/>
              </a:spcBef>
            </a:pPr>
            <a:r>
              <a:rPr lang="en-US" altLang="zh-CN" b="0" dirty="0">
                <a:solidFill>
                  <a:schemeClr val="tx2"/>
                </a:solidFill>
                <a:latin typeface="华文新魏" panose="02010800040101010101" pitchFamily="2" charset="-122"/>
              </a:rPr>
              <a:t>E → id</a:t>
            </a:r>
            <a:endParaRPr lang="en-US" altLang="zh-CN" b="0" dirty="0">
              <a:solidFill>
                <a:schemeClr val="tx2"/>
              </a:solidFill>
              <a:latin typeface="华文新魏" panose="02010800040101010101" pitchFamily="2" charset="-122"/>
            </a:endParaRPr>
          </a:p>
          <a:p>
            <a:pPr marL="342900" indent="-342900">
              <a:spcBef>
                <a:spcPct val="20000"/>
              </a:spcBef>
            </a:pPr>
            <a:r>
              <a:rPr lang="en-US" altLang="zh-CN" b="0" dirty="0">
                <a:solidFill>
                  <a:schemeClr val="tx2"/>
                </a:solidFill>
                <a:latin typeface="华文新魏" panose="02010800040101010101" pitchFamily="2" charset="-122"/>
              </a:rPr>
              <a:t>E → E + E</a:t>
            </a:r>
            <a:endParaRPr lang="en-US" altLang="zh-CN" b="0" dirty="0">
              <a:solidFill>
                <a:schemeClr val="tx2"/>
              </a:solidFill>
              <a:latin typeface="华文新魏" panose="02010800040101010101" pitchFamily="2" charset="-122"/>
            </a:endParaRPr>
          </a:p>
          <a:p>
            <a:pPr marL="342900" indent="-342900">
              <a:spcBef>
                <a:spcPct val="20000"/>
              </a:spcBef>
            </a:pPr>
            <a:r>
              <a:rPr lang="en-US" altLang="zh-CN" b="0" dirty="0">
                <a:solidFill>
                  <a:schemeClr val="tx2"/>
                </a:solidFill>
                <a:latin typeface="华文新魏" panose="02010800040101010101" pitchFamily="2" charset="-122"/>
              </a:rPr>
              <a:t>E → E </a:t>
            </a:r>
            <a:r>
              <a:rPr lang="en-US" altLang="zh-CN" b="0" dirty="0">
                <a:solidFill>
                  <a:schemeClr val="tx2"/>
                </a:solidFill>
                <a:latin typeface="Times New Roman" panose="02020603050405020304" charset="0"/>
              </a:rPr>
              <a:t>*</a:t>
            </a:r>
            <a:r>
              <a:rPr lang="en-US" altLang="zh-CN" b="0" dirty="0">
                <a:solidFill>
                  <a:schemeClr val="tx2"/>
                </a:solidFill>
                <a:latin typeface="华文新魏" panose="02010800040101010101" pitchFamily="2" charset="-122"/>
              </a:rPr>
              <a:t> E</a:t>
            </a:r>
            <a:endParaRPr lang="en-US" altLang="zh-CN" b="0" dirty="0">
              <a:solidFill>
                <a:schemeClr val="tx2"/>
              </a:solidFill>
              <a:latin typeface="华文新魏" panose="02010800040101010101" pitchFamily="2" charset="-122"/>
            </a:endParaRPr>
          </a:p>
          <a:p>
            <a:pPr marL="342900" indent="-342900">
              <a:spcBef>
                <a:spcPct val="20000"/>
              </a:spcBef>
            </a:pPr>
            <a:r>
              <a:rPr lang="en-US" altLang="zh-CN" b="0" dirty="0">
                <a:solidFill>
                  <a:schemeClr val="tx2"/>
                </a:solidFill>
                <a:latin typeface="华文新魏" panose="02010800040101010101" pitchFamily="2" charset="-122"/>
              </a:rPr>
              <a:t>E → (E)</a:t>
            </a:r>
            <a:endParaRPr lang="zh-CN" altLang="en-US" b="0" dirty="0">
              <a:solidFill>
                <a:schemeClr val="tx2"/>
              </a:solidFill>
              <a:latin typeface="华文新魏" panose="02010800040101010101" pitchFamily="2" charset="-122"/>
            </a:endParaRPr>
          </a:p>
        </p:txBody>
      </p:sp>
      <p:grpSp>
        <p:nvGrpSpPr>
          <p:cNvPr id="6" name="Group 5"/>
          <p:cNvGrpSpPr/>
          <p:nvPr/>
        </p:nvGrpSpPr>
        <p:grpSpPr>
          <a:xfrm>
            <a:off x="852488" y="3055938"/>
            <a:ext cx="3384550" cy="3022600"/>
            <a:chOff x="2699" y="1344"/>
            <a:chExt cx="2312" cy="2494"/>
          </a:xfrm>
        </p:grpSpPr>
        <p:sp>
          <p:nvSpPr>
            <p:cNvPr id="68613" name="Oval 6"/>
            <p:cNvSpPr/>
            <p:nvPr/>
          </p:nvSpPr>
          <p:spPr>
            <a:xfrm>
              <a:off x="3334" y="134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8614" name="Oval 7"/>
            <p:cNvSpPr/>
            <p:nvPr/>
          </p:nvSpPr>
          <p:spPr>
            <a:xfrm>
              <a:off x="2699" y="207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8615" name="Oval 8"/>
            <p:cNvSpPr/>
            <p:nvPr/>
          </p:nvSpPr>
          <p:spPr>
            <a:xfrm>
              <a:off x="3333" y="2069"/>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68616" name="Oval 9"/>
            <p:cNvSpPr/>
            <p:nvPr/>
          </p:nvSpPr>
          <p:spPr>
            <a:xfrm>
              <a:off x="3969" y="202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8617" name="Line 10"/>
            <p:cNvSpPr/>
            <p:nvPr/>
          </p:nvSpPr>
          <p:spPr>
            <a:xfrm flipH="1">
              <a:off x="2880" y="1570"/>
              <a:ext cx="454" cy="499"/>
            </a:xfrm>
            <a:prstGeom prst="line">
              <a:avLst/>
            </a:prstGeom>
            <a:ln w="38100" cap="flat" cmpd="sng">
              <a:solidFill>
                <a:srgbClr val="3366FF"/>
              </a:solidFill>
              <a:prstDash val="solid"/>
              <a:round/>
              <a:headEnd type="none" w="med" len="med"/>
              <a:tailEnd type="none" w="med" len="med"/>
            </a:ln>
          </p:spPr>
        </p:sp>
        <p:sp>
          <p:nvSpPr>
            <p:cNvPr id="68618" name="Line 11"/>
            <p:cNvSpPr/>
            <p:nvPr/>
          </p:nvSpPr>
          <p:spPr>
            <a:xfrm>
              <a:off x="3470" y="1661"/>
              <a:ext cx="0" cy="408"/>
            </a:xfrm>
            <a:prstGeom prst="line">
              <a:avLst/>
            </a:prstGeom>
            <a:ln w="38100" cap="flat" cmpd="sng">
              <a:solidFill>
                <a:srgbClr val="3366FF"/>
              </a:solidFill>
              <a:prstDash val="solid"/>
              <a:round/>
              <a:headEnd type="none" w="med" len="med"/>
              <a:tailEnd type="none" w="med" len="med"/>
            </a:ln>
          </p:spPr>
        </p:sp>
        <p:sp>
          <p:nvSpPr>
            <p:cNvPr id="68619" name="Line 12"/>
            <p:cNvSpPr/>
            <p:nvPr/>
          </p:nvSpPr>
          <p:spPr>
            <a:xfrm>
              <a:off x="3606" y="1616"/>
              <a:ext cx="453" cy="408"/>
            </a:xfrm>
            <a:prstGeom prst="line">
              <a:avLst/>
            </a:prstGeom>
            <a:ln w="38100" cap="flat" cmpd="sng">
              <a:solidFill>
                <a:srgbClr val="3366FF"/>
              </a:solidFill>
              <a:prstDash val="solid"/>
              <a:round/>
              <a:headEnd type="none" w="med" len="med"/>
              <a:tailEnd type="none" w="med" len="med"/>
            </a:ln>
          </p:spPr>
        </p:sp>
        <p:sp>
          <p:nvSpPr>
            <p:cNvPr id="68620" name="Oval 13"/>
            <p:cNvSpPr/>
            <p:nvPr/>
          </p:nvSpPr>
          <p:spPr>
            <a:xfrm>
              <a:off x="2743" y="2795"/>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8621" name="Line 14"/>
            <p:cNvSpPr/>
            <p:nvPr/>
          </p:nvSpPr>
          <p:spPr>
            <a:xfrm>
              <a:off x="2880" y="2387"/>
              <a:ext cx="0" cy="408"/>
            </a:xfrm>
            <a:prstGeom prst="line">
              <a:avLst/>
            </a:prstGeom>
            <a:ln w="38100" cap="flat" cmpd="sng">
              <a:solidFill>
                <a:srgbClr val="3366FF"/>
              </a:solidFill>
              <a:prstDash val="solid"/>
              <a:round/>
              <a:headEnd type="none" w="med" len="med"/>
              <a:tailEnd type="none" w="med" len="med"/>
            </a:ln>
          </p:spPr>
        </p:sp>
        <p:sp>
          <p:nvSpPr>
            <p:cNvPr id="68622" name="Oval 15"/>
            <p:cNvSpPr/>
            <p:nvPr/>
          </p:nvSpPr>
          <p:spPr>
            <a:xfrm>
              <a:off x="3379" y="2796"/>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8623" name="Oval 16"/>
            <p:cNvSpPr/>
            <p:nvPr/>
          </p:nvSpPr>
          <p:spPr>
            <a:xfrm>
              <a:off x="4013" y="275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68624" name="Oval 17"/>
            <p:cNvSpPr/>
            <p:nvPr/>
          </p:nvSpPr>
          <p:spPr>
            <a:xfrm>
              <a:off x="4649" y="2704"/>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8625" name="Line 18"/>
            <p:cNvSpPr/>
            <p:nvPr/>
          </p:nvSpPr>
          <p:spPr>
            <a:xfrm flipH="1">
              <a:off x="3560" y="2296"/>
              <a:ext cx="454" cy="499"/>
            </a:xfrm>
            <a:prstGeom prst="line">
              <a:avLst/>
            </a:prstGeom>
            <a:ln w="38100" cap="flat" cmpd="sng">
              <a:solidFill>
                <a:srgbClr val="3366FF"/>
              </a:solidFill>
              <a:prstDash val="solid"/>
              <a:round/>
              <a:headEnd type="none" w="med" len="med"/>
              <a:tailEnd type="none" w="med" len="med"/>
            </a:ln>
          </p:spPr>
        </p:sp>
        <p:sp>
          <p:nvSpPr>
            <p:cNvPr id="68626" name="Line 19"/>
            <p:cNvSpPr/>
            <p:nvPr/>
          </p:nvSpPr>
          <p:spPr>
            <a:xfrm>
              <a:off x="4150" y="2342"/>
              <a:ext cx="0" cy="408"/>
            </a:xfrm>
            <a:prstGeom prst="line">
              <a:avLst/>
            </a:prstGeom>
            <a:ln w="38100" cap="flat" cmpd="sng">
              <a:solidFill>
                <a:srgbClr val="3366FF"/>
              </a:solidFill>
              <a:prstDash val="solid"/>
              <a:round/>
              <a:headEnd type="none" w="med" len="med"/>
              <a:tailEnd type="none" w="med" len="med"/>
            </a:ln>
          </p:spPr>
        </p:sp>
        <p:sp>
          <p:nvSpPr>
            <p:cNvPr id="68627" name="Line 20"/>
            <p:cNvSpPr/>
            <p:nvPr/>
          </p:nvSpPr>
          <p:spPr>
            <a:xfrm>
              <a:off x="4241" y="2296"/>
              <a:ext cx="453" cy="408"/>
            </a:xfrm>
            <a:prstGeom prst="line">
              <a:avLst/>
            </a:prstGeom>
            <a:ln w="38100" cap="flat" cmpd="sng">
              <a:solidFill>
                <a:srgbClr val="3366FF"/>
              </a:solidFill>
              <a:prstDash val="solid"/>
              <a:round/>
              <a:headEnd type="none" w="med" len="med"/>
              <a:tailEnd type="none" w="med" len="med"/>
            </a:ln>
          </p:spPr>
        </p:sp>
        <p:sp>
          <p:nvSpPr>
            <p:cNvPr id="68628" name="Oval 21"/>
            <p:cNvSpPr/>
            <p:nvPr/>
          </p:nvSpPr>
          <p:spPr>
            <a:xfrm>
              <a:off x="3378" y="3521"/>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8629" name="Line 22"/>
            <p:cNvSpPr/>
            <p:nvPr/>
          </p:nvSpPr>
          <p:spPr>
            <a:xfrm>
              <a:off x="3515" y="3113"/>
              <a:ext cx="0" cy="408"/>
            </a:xfrm>
            <a:prstGeom prst="line">
              <a:avLst/>
            </a:prstGeom>
            <a:ln w="38100" cap="flat" cmpd="sng">
              <a:solidFill>
                <a:srgbClr val="3366FF"/>
              </a:solidFill>
              <a:prstDash val="solid"/>
              <a:round/>
              <a:headEnd type="none" w="med" len="med"/>
              <a:tailEnd type="none" w="med" len="med"/>
            </a:ln>
          </p:spPr>
        </p:sp>
        <p:sp>
          <p:nvSpPr>
            <p:cNvPr id="68630" name="Oval 23"/>
            <p:cNvSpPr/>
            <p:nvPr/>
          </p:nvSpPr>
          <p:spPr>
            <a:xfrm>
              <a:off x="4693" y="3430"/>
              <a:ext cx="318" cy="317"/>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8631" name="Line 24"/>
            <p:cNvSpPr/>
            <p:nvPr/>
          </p:nvSpPr>
          <p:spPr>
            <a:xfrm>
              <a:off x="4830" y="3022"/>
              <a:ext cx="0" cy="408"/>
            </a:xfrm>
            <a:prstGeom prst="line">
              <a:avLst/>
            </a:prstGeom>
            <a:ln w="38100" cap="flat" cmpd="sng">
              <a:solidFill>
                <a:srgbClr val="3366FF"/>
              </a:solidFill>
              <a:prstDash val="solid"/>
              <a:round/>
              <a:headEnd type="none" w="med" len="med"/>
              <a:tailEnd type="none" w="med" len="med"/>
            </a:ln>
          </p:spPr>
        </p:sp>
      </p:grpSp>
      <p:sp>
        <p:nvSpPr>
          <p:cNvPr id="240665" name="Rectangle 25"/>
          <p:cNvSpPr/>
          <p:nvPr/>
        </p:nvSpPr>
        <p:spPr>
          <a:xfrm>
            <a:off x="5994400" y="1976438"/>
            <a:ext cx="3960813" cy="822325"/>
          </a:xfrm>
          <a:prstGeom prst="rect">
            <a:avLst/>
          </a:prstGeom>
          <a:solidFill>
            <a:srgbClr val="DDDDDD"/>
          </a:solidFill>
          <a:ln w="38100">
            <a:noFill/>
          </a:ln>
        </p:spPr>
        <p:txBody>
          <a:bodyPr anchor="t">
            <a:spAutoFit/>
          </a:bodyPr>
          <a:p>
            <a:pPr marL="180975" indent="-180975"/>
            <a:r>
              <a:rPr lang="en-US" altLang="zh-CN" dirty="0">
                <a:solidFill>
                  <a:srgbClr val="CC00CC"/>
                </a:solidFill>
                <a:latin typeface="华文新魏" panose="02010800040101010101" pitchFamily="2" charset="-122"/>
              </a:rPr>
              <a:t>E </a:t>
            </a:r>
            <a:r>
              <a:rPr lang="en-US" altLang="zh-CN" dirty="0">
                <a:solidFill>
                  <a:srgbClr val="CC00CC"/>
                </a:solidFill>
                <a:latin typeface="华文新魏" panose="02010800040101010101" pitchFamily="2" charset="-122"/>
                <a:sym typeface="Symbol" panose="05050102010706020507" pitchFamily="18" charset="2"/>
              </a:rPr>
              <a:t></a:t>
            </a:r>
            <a:r>
              <a:rPr lang="en-US" altLang="zh-CN" dirty="0">
                <a:solidFill>
                  <a:srgbClr val="CC00CC"/>
                </a:solidFill>
                <a:latin typeface="华文新魏" panose="02010800040101010101" pitchFamily="2" charset="-122"/>
              </a:rPr>
              <a:t> E</a:t>
            </a:r>
            <a:r>
              <a:rPr lang="en-US" altLang="zh-CN" dirty="0">
                <a:solidFill>
                  <a:srgbClr val="CC00CC"/>
                </a:solidFill>
                <a:latin typeface="Times New Roman" panose="02020603050405020304" charset="0"/>
              </a:rPr>
              <a:t>*</a:t>
            </a:r>
            <a:r>
              <a:rPr lang="en-US" altLang="zh-CN" dirty="0">
                <a:solidFill>
                  <a:srgbClr val="CC00CC"/>
                </a:solidFill>
                <a:latin typeface="华文新魏" panose="02010800040101010101" pitchFamily="2" charset="-122"/>
              </a:rPr>
              <a:t>E </a:t>
            </a:r>
            <a:r>
              <a:rPr lang="en-US" altLang="zh-CN" dirty="0">
                <a:solidFill>
                  <a:srgbClr val="CC00CC"/>
                </a:solidFill>
                <a:latin typeface="华文新魏" panose="02010800040101010101" pitchFamily="2" charset="-122"/>
                <a:sym typeface="Symbol" panose="05050102010706020507" pitchFamily="18" charset="2"/>
              </a:rPr>
              <a:t></a:t>
            </a:r>
            <a:r>
              <a:rPr lang="en-US" altLang="zh-CN" dirty="0">
                <a:solidFill>
                  <a:srgbClr val="CC00CC"/>
                </a:solidFill>
                <a:latin typeface="华文新魏" panose="02010800040101010101" pitchFamily="2" charset="-122"/>
              </a:rPr>
              <a:t> E</a:t>
            </a:r>
            <a:r>
              <a:rPr lang="en-US" altLang="zh-CN" dirty="0">
                <a:solidFill>
                  <a:srgbClr val="CC00CC"/>
                </a:solidFill>
                <a:latin typeface="Times New Roman" panose="02020603050405020304" charset="0"/>
              </a:rPr>
              <a:t>*id</a:t>
            </a:r>
            <a:r>
              <a:rPr lang="en-US" altLang="zh-CN" dirty="0">
                <a:solidFill>
                  <a:srgbClr val="CC00CC"/>
                </a:solidFill>
                <a:latin typeface="华文新魏" panose="02010800040101010101" pitchFamily="2" charset="-122"/>
              </a:rPr>
              <a:t> </a:t>
            </a:r>
            <a:r>
              <a:rPr lang="en-US" altLang="zh-CN" dirty="0">
                <a:solidFill>
                  <a:srgbClr val="CC00CC"/>
                </a:solidFill>
                <a:latin typeface="华文新魏" panose="02010800040101010101" pitchFamily="2" charset="-122"/>
                <a:sym typeface="Symbol" panose="05050102010706020507" pitchFamily="18" charset="2"/>
              </a:rPr>
              <a:t></a:t>
            </a:r>
            <a:r>
              <a:rPr lang="en-US" altLang="zh-CN" dirty="0">
                <a:solidFill>
                  <a:srgbClr val="CC00CC"/>
                </a:solidFill>
                <a:latin typeface="华文新魏" panose="02010800040101010101" pitchFamily="2" charset="-122"/>
              </a:rPr>
              <a:t> E+E</a:t>
            </a:r>
            <a:r>
              <a:rPr lang="en-US" altLang="zh-CN" dirty="0">
                <a:solidFill>
                  <a:srgbClr val="CC00CC"/>
                </a:solidFill>
                <a:latin typeface="Times New Roman" panose="02020603050405020304" charset="0"/>
              </a:rPr>
              <a:t>*id</a:t>
            </a:r>
            <a:r>
              <a:rPr lang="en-US" altLang="zh-CN" dirty="0">
                <a:solidFill>
                  <a:srgbClr val="CC00CC"/>
                </a:solidFill>
                <a:latin typeface="华文新魏" panose="02010800040101010101" pitchFamily="2" charset="-122"/>
              </a:rPr>
              <a:t> </a:t>
            </a:r>
            <a:r>
              <a:rPr lang="en-US" altLang="zh-CN" dirty="0">
                <a:solidFill>
                  <a:srgbClr val="CC00CC"/>
                </a:solidFill>
                <a:latin typeface="华文新魏" panose="02010800040101010101" pitchFamily="2" charset="-122"/>
                <a:sym typeface="Symbol" panose="05050102010706020507" pitchFamily="18" charset="2"/>
              </a:rPr>
              <a:t></a:t>
            </a:r>
            <a:r>
              <a:rPr lang="en-US" altLang="zh-CN" dirty="0">
                <a:solidFill>
                  <a:srgbClr val="CC00CC"/>
                </a:solidFill>
                <a:latin typeface="华文新魏" panose="02010800040101010101" pitchFamily="2" charset="-122"/>
              </a:rPr>
              <a:t> E+id</a:t>
            </a:r>
            <a:r>
              <a:rPr lang="en-US" altLang="zh-CN" dirty="0">
                <a:solidFill>
                  <a:srgbClr val="CC00CC"/>
                </a:solidFill>
                <a:latin typeface="Times New Roman" panose="02020603050405020304" charset="0"/>
              </a:rPr>
              <a:t>*id</a:t>
            </a:r>
            <a:r>
              <a:rPr lang="en-US" altLang="zh-CN" dirty="0">
                <a:solidFill>
                  <a:srgbClr val="CC00CC"/>
                </a:solidFill>
                <a:latin typeface="华文新魏" panose="02010800040101010101" pitchFamily="2" charset="-122"/>
              </a:rPr>
              <a:t> </a:t>
            </a:r>
            <a:r>
              <a:rPr lang="en-US" altLang="zh-CN" dirty="0">
                <a:solidFill>
                  <a:srgbClr val="CC00CC"/>
                </a:solidFill>
                <a:latin typeface="华文新魏" panose="02010800040101010101" pitchFamily="2" charset="-122"/>
                <a:sym typeface="Symbol" panose="05050102010706020507" pitchFamily="18" charset="2"/>
              </a:rPr>
              <a:t></a:t>
            </a:r>
            <a:r>
              <a:rPr lang="en-US" altLang="zh-CN" dirty="0">
                <a:solidFill>
                  <a:srgbClr val="CC00CC"/>
                </a:solidFill>
                <a:latin typeface="华文新魏" panose="02010800040101010101" pitchFamily="2" charset="-122"/>
              </a:rPr>
              <a:t> id+id</a:t>
            </a:r>
            <a:r>
              <a:rPr lang="en-US" altLang="zh-CN" dirty="0">
                <a:solidFill>
                  <a:srgbClr val="CC00CC"/>
                </a:solidFill>
                <a:latin typeface="Times New Roman" panose="02020603050405020304" charset="0"/>
              </a:rPr>
              <a:t>*</a:t>
            </a:r>
            <a:r>
              <a:rPr lang="en-US" altLang="zh-CN" dirty="0">
                <a:solidFill>
                  <a:srgbClr val="CC00CC"/>
                </a:solidFill>
                <a:latin typeface="华文新魏" panose="02010800040101010101" pitchFamily="2" charset="-122"/>
              </a:rPr>
              <a:t>id</a:t>
            </a:r>
            <a:endParaRPr lang="zh-CN" altLang="en-US" dirty="0">
              <a:solidFill>
                <a:srgbClr val="CC00CC"/>
              </a:solidFill>
              <a:latin typeface="华文新魏" panose="02010800040101010101" pitchFamily="2" charset="-122"/>
            </a:endParaRPr>
          </a:p>
        </p:txBody>
      </p:sp>
      <p:sp>
        <p:nvSpPr>
          <p:cNvPr id="240666" name="Rectangle 26"/>
          <p:cNvSpPr/>
          <p:nvPr/>
        </p:nvSpPr>
        <p:spPr>
          <a:xfrm>
            <a:off x="852488" y="2047875"/>
            <a:ext cx="4032250" cy="863600"/>
          </a:xfrm>
          <a:prstGeom prst="rect">
            <a:avLst/>
          </a:prstGeom>
          <a:solidFill>
            <a:srgbClr val="DDDDDD"/>
          </a:solidFill>
          <a:ln w="9525">
            <a:noFill/>
          </a:ln>
        </p:spPr>
        <p:txBody>
          <a:bodyPr anchor="t"/>
          <a:p>
            <a:pPr marL="180975" indent="-180975" defTabSz="914400">
              <a:spcBef>
                <a:spcPct val="20000"/>
              </a:spcBef>
              <a:tabLst>
                <a:tab pos="180975" algn="l"/>
              </a:tabLst>
            </a:pPr>
            <a:r>
              <a:rPr lang="en-US" altLang="zh-CN" dirty="0">
                <a:solidFill>
                  <a:srgbClr val="0000FF"/>
                </a:solidFill>
                <a:latin typeface="华文新魏" panose="02010800040101010101" pitchFamily="2" charset="-122"/>
              </a:rPr>
              <a:t>E </a:t>
            </a:r>
            <a:r>
              <a:rPr lang="en-US" altLang="zh-CN" dirty="0">
                <a:solidFill>
                  <a:srgbClr val="0000FF"/>
                </a:solidFill>
                <a:latin typeface="华文新魏" panose="02010800040101010101" pitchFamily="2" charset="-122"/>
                <a:sym typeface="Symbol" panose="05050102010706020507" pitchFamily="18" charset="2"/>
              </a:rPr>
              <a:t></a:t>
            </a:r>
            <a:r>
              <a:rPr lang="en-US" altLang="zh-CN" dirty="0">
                <a:solidFill>
                  <a:srgbClr val="0000FF"/>
                </a:solidFill>
                <a:latin typeface="华文新魏" panose="02010800040101010101" pitchFamily="2" charset="-122"/>
              </a:rPr>
              <a:t> E+E </a:t>
            </a:r>
            <a:r>
              <a:rPr lang="en-US" altLang="zh-CN" dirty="0">
                <a:solidFill>
                  <a:srgbClr val="0000FF"/>
                </a:solidFill>
                <a:latin typeface="华文新魏" panose="02010800040101010101" pitchFamily="2" charset="-122"/>
                <a:sym typeface="Symbol" panose="05050102010706020507" pitchFamily="18" charset="2"/>
              </a:rPr>
              <a:t></a:t>
            </a:r>
            <a:r>
              <a:rPr lang="en-US" altLang="zh-CN" dirty="0">
                <a:solidFill>
                  <a:srgbClr val="0000FF"/>
                </a:solidFill>
                <a:latin typeface="华文新魏" panose="02010800040101010101" pitchFamily="2" charset="-122"/>
              </a:rPr>
              <a:t> E+E*E </a:t>
            </a:r>
            <a:r>
              <a:rPr lang="en-US" altLang="zh-CN" dirty="0">
                <a:solidFill>
                  <a:srgbClr val="0000FF"/>
                </a:solidFill>
                <a:latin typeface="华文新魏" panose="02010800040101010101" pitchFamily="2" charset="-122"/>
                <a:sym typeface="Symbol" panose="05050102010706020507" pitchFamily="18" charset="2"/>
              </a:rPr>
              <a:t></a:t>
            </a:r>
            <a:r>
              <a:rPr lang="en-US" altLang="zh-CN" dirty="0">
                <a:solidFill>
                  <a:srgbClr val="0000FF"/>
                </a:solidFill>
                <a:latin typeface="华文新魏" panose="02010800040101010101" pitchFamily="2" charset="-122"/>
              </a:rPr>
              <a:t> E+E</a:t>
            </a:r>
            <a:r>
              <a:rPr lang="en-US" altLang="zh-CN" dirty="0">
                <a:solidFill>
                  <a:srgbClr val="0000FF"/>
                </a:solidFill>
                <a:latin typeface="Times New Roman" panose="02020603050405020304" charset="0"/>
              </a:rPr>
              <a:t>*id</a:t>
            </a:r>
            <a:r>
              <a:rPr lang="en-US" altLang="zh-CN" dirty="0">
                <a:solidFill>
                  <a:srgbClr val="0000FF"/>
                </a:solidFill>
                <a:latin typeface="华文新魏" panose="02010800040101010101" pitchFamily="2" charset="-122"/>
              </a:rPr>
              <a:t>  </a:t>
            </a:r>
            <a:r>
              <a:rPr lang="en-US" altLang="zh-CN" dirty="0">
                <a:solidFill>
                  <a:srgbClr val="0000FF"/>
                </a:solidFill>
                <a:latin typeface="华文新魏" panose="02010800040101010101" pitchFamily="2" charset="-122"/>
                <a:sym typeface="Symbol" panose="05050102010706020507" pitchFamily="18" charset="2"/>
              </a:rPr>
              <a:t></a:t>
            </a:r>
            <a:r>
              <a:rPr lang="en-US" altLang="zh-CN" dirty="0">
                <a:solidFill>
                  <a:srgbClr val="0000FF"/>
                </a:solidFill>
                <a:latin typeface="华文新魏" panose="02010800040101010101" pitchFamily="2" charset="-122"/>
              </a:rPr>
              <a:t> E+id</a:t>
            </a:r>
            <a:r>
              <a:rPr lang="en-US" altLang="zh-CN" dirty="0">
                <a:solidFill>
                  <a:srgbClr val="0000FF"/>
                </a:solidFill>
                <a:latin typeface="Times New Roman" panose="02020603050405020304" charset="0"/>
              </a:rPr>
              <a:t>*id</a:t>
            </a:r>
            <a:r>
              <a:rPr lang="en-US" altLang="zh-CN" dirty="0">
                <a:solidFill>
                  <a:srgbClr val="0000FF"/>
                </a:solidFill>
                <a:latin typeface="华文新魏" panose="02010800040101010101" pitchFamily="2" charset="-122"/>
              </a:rPr>
              <a:t> </a:t>
            </a:r>
            <a:r>
              <a:rPr lang="en-US" altLang="zh-CN" dirty="0">
                <a:solidFill>
                  <a:srgbClr val="0000FF"/>
                </a:solidFill>
                <a:latin typeface="华文新魏" panose="02010800040101010101" pitchFamily="2" charset="-122"/>
                <a:sym typeface="Symbol" panose="05050102010706020507" pitchFamily="18" charset="2"/>
              </a:rPr>
              <a:t></a:t>
            </a:r>
            <a:r>
              <a:rPr lang="en-US" altLang="zh-CN" dirty="0">
                <a:solidFill>
                  <a:srgbClr val="0000FF"/>
                </a:solidFill>
                <a:latin typeface="华文新魏" panose="02010800040101010101" pitchFamily="2" charset="-122"/>
              </a:rPr>
              <a:t> id+id</a:t>
            </a:r>
            <a:r>
              <a:rPr lang="en-US" altLang="zh-CN" dirty="0">
                <a:solidFill>
                  <a:srgbClr val="0000FF"/>
                </a:solidFill>
                <a:latin typeface="Times New Roman" panose="02020603050405020304" charset="0"/>
              </a:rPr>
              <a:t>*</a:t>
            </a:r>
            <a:r>
              <a:rPr lang="en-US" altLang="zh-CN" dirty="0">
                <a:solidFill>
                  <a:srgbClr val="0000FF"/>
                </a:solidFill>
                <a:latin typeface="华文新魏" panose="02010800040101010101" pitchFamily="2" charset="-122"/>
              </a:rPr>
              <a:t>id</a:t>
            </a:r>
            <a:endParaRPr lang="en-US" altLang="zh-CN" dirty="0">
              <a:solidFill>
                <a:srgbClr val="0000FF"/>
              </a:solidFill>
              <a:latin typeface="华文新魏" panose="02010800040101010101" pitchFamily="2" charset="-122"/>
            </a:endParaRPr>
          </a:p>
        </p:txBody>
      </p:sp>
      <p:grpSp>
        <p:nvGrpSpPr>
          <p:cNvPr id="7" name="Group 27"/>
          <p:cNvGrpSpPr/>
          <p:nvPr/>
        </p:nvGrpSpPr>
        <p:grpSpPr>
          <a:xfrm>
            <a:off x="6249988" y="3128963"/>
            <a:ext cx="3273425" cy="3022600"/>
            <a:chOff x="2880" y="2115"/>
            <a:chExt cx="2062" cy="1904"/>
          </a:xfrm>
        </p:grpSpPr>
        <p:sp>
          <p:nvSpPr>
            <p:cNvPr id="68635" name="Oval 28"/>
            <p:cNvSpPr/>
            <p:nvPr/>
          </p:nvSpPr>
          <p:spPr>
            <a:xfrm>
              <a:off x="4010" y="2115"/>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8636" name="Oval 29"/>
            <p:cNvSpPr/>
            <p:nvPr/>
          </p:nvSpPr>
          <p:spPr>
            <a:xfrm>
              <a:off x="3424" y="2669"/>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8637" name="Oval 30"/>
            <p:cNvSpPr/>
            <p:nvPr/>
          </p:nvSpPr>
          <p:spPr>
            <a:xfrm>
              <a:off x="4009" y="2668"/>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Times New Roman" panose="02020603050405020304" charset="0"/>
                </a:rPr>
                <a:t>*</a:t>
              </a:r>
              <a:endParaRPr lang="en-US" altLang="zh-CN" dirty="0">
                <a:latin typeface="Times New Roman" panose="02020603050405020304" charset="0"/>
              </a:endParaRPr>
            </a:p>
          </p:txBody>
        </p:sp>
        <p:sp>
          <p:nvSpPr>
            <p:cNvPr id="68638" name="Oval 31"/>
            <p:cNvSpPr/>
            <p:nvPr/>
          </p:nvSpPr>
          <p:spPr>
            <a:xfrm>
              <a:off x="4595" y="2634"/>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8639" name="Line 32"/>
            <p:cNvSpPr/>
            <p:nvPr/>
          </p:nvSpPr>
          <p:spPr>
            <a:xfrm flipH="1">
              <a:off x="3591" y="2288"/>
              <a:ext cx="419" cy="380"/>
            </a:xfrm>
            <a:prstGeom prst="line">
              <a:avLst/>
            </a:prstGeom>
            <a:ln w="38100" cap="flat" cmpd="sng">
              <a:solidFill>
                <a:srgbClr val="3366FF"/>
              </a:solidFill>
              <a:prstDash val="solid"/>
              <a:round/>
              <a:headEnd type="none" w="med" len="med"/>
              <a:tailEnd type="none" w="med" len="med"/>
            </a:ln>
          </p:spPr>
        </p:sp>
        <p:sp>
          <p:nvSpPr>
            <p:cNvPr id="68640" name="Line 33"/>
            <p:cNvSpPr/>
            <p:nvPr/>
          </p:nvSpPr>
          <p:spPr>
            <a:xfrm>
              <a:off x="4135" y="2357"/>
              <a:ext cx="0" cy="311"/>
            </a:xfrm>
            <a:prstGeom prst="line">
              <a:avLst/>
            </a:prstGeom>
            <a:ln w="38100" cap="flat" cmpd="sng">
              <a:solidFill>
                <a:srgbClr val="3366FF"/>
              </a:solidFill>
              <a:prstDash val="solid"/>
              <a:round/>
              <a:headEnd type="none" w="med" len="med"/>
              <a:tailEnd type="none" w="med" len="med"/>
            </a:ln>
          </p:spPr>
        </p:sp>
        <p:sp>
          <p:nvSpPr>
            <p:cNvPr id="68641" name="Line 34"/>
            <p:cNvSpPr/>
            <p:nvPr/>
          </p:nvSpPr>
          <p:spPr>
            <a:xfrm>
              <a:off x="4260" y="2323"/>
              <a:ext cx="418" cy="311"/>
            </a:xfrm>
            <a:prstGeom prst="line">
              <a:avLst/>
            </a:prstGeom>
            <a:ln w="38100" cap="flat" cmpd="sng">
              <a:solidFill>
                <a:srgbClr val="3366FF"/>
              </a:solidFill>
              <a:prstDash val="solid"/>
              <a:round/>
              <a:headEnd type="none" w="med" len="med"/>
              <a:tailEnd type="none" w="med" len="med"/>
            </a:ln>
          </p:spPr>
        </p:sp>
        <p:sp>
          <p:nvSpPr>
            <p:cNvPr id="68642" name="Oval 35"/>
            <p:cNvSpPr/>
            <p:nvPr/>
          </p:nvSpPr>
          <p:spPr>
            <a:xfrm>
              <a:off x="4649" y="3188"/>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8643" name="Line 36"/>
            <p:cNvSpPr/>
            <p:nvPr/>
          </p:nvSpPr>
          <p:spPr>
            <a:xfrm>
              <a:off x="3591" y="2911"/>
              <a:ext cx="0" cy="312"/>
            </a:xfrm>
            <a:prstGeom prst="line">
              <a:avLst/>
            </a:prstGeom>
            <a:ln w="38100" cap="flat" cmpd="sng">
              <a:solidFill>
                <a:srgbClr val="3366FF"/>
              </a:solidFill>
              <a:prstDash val="solid"/>
              <a:round/>
              <a:headEnd type="none" w="med" len="med"/>
              <a:tailEnd type="none" w="med" len="med"/>
            </a:ln>
          </p:spPr>
        </p:sp>
        <p:sp>
          <p:nvSpPr>
            <p:cNvPr id="68644" name="Oval 37"/>
            <p:cNvSpPr/>
            <p:nvPr/>
          </p:nvSpPr>
          <p:spPr>
            <a:xfrm>
              <a:off x="2881" y="3224"/>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8645" name="Oval 38"/>
            <p:cNvSpPr/>
            <p:nvPr/>
          </p:nvSpPr>
          <p:spPr>
            <a:xfrm>
              <a:off x="3424" y="3233"/>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68646" name="Oval 39"/>
            <p:cNvSpPr/>
            <p:nvPr/>
          </p:nvSpPr>
          <p:spPr>
            <a:xfrm>
              <a:off x="3969" y="3177"/>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E</a:t>
              </a:r>
              <a:endParaRPr lang="en-US" altLang="zh-CN" dirty="0">
                <a:latin typeface="华文新魏" panose="02010800040101010101" pitchFamily="2" charset="-122"/>
              </a:endParaRPr>
            </a:p>
          </p:txBody>
        </p:sp>
        <p:sp>
          <p:nvSpPr>
            <p:cNvPr id="68647" name="Line 40"/>
            <p:cNvSpPr/>
            <p:nvPr/>
          </p:nvSpPr>
          <p:spPr>
            <a:xfrm flipH="1">
              <a:off x="3048" y="2842"/>
              <a:ext cx="419" cy="381"/>
            </a:xfrm>
            <a:prstGeom prst="line">
              <a:avLst/>
            </a:prstGeom>
            <a:ln w="38100" cap="flat" cmpd="sng">
              <a:solidFill>
                <a:srgbClr val="3366FF"/>
              </a:solidFill>
              <a:prstDash val="solid"/>
              <a:round/>
              <a:headEnd type="none" w="med" len="med"/>
              <a:tailEnd type="none" w="med" len="med"/>
            </a:ln>
          </p:spPr>
        </p:sp>
        <p:sp>
          <p:nvSpPr>
            <p:cNvPr id="68648" name="Line 41"/>
            <p:cNvSpPr/>
            <p:nvPr/>
          </p:nvSpPr>
          <p:spPr>
            <a:xfrm>
              <a:off x="4785" y="2886"/>
              <a:ext cx="0" cy="311"/>
            </a:xfrm>
            <a:prstGeom prst="line">
              <a:avLst/>
            </a:prstGeom>
            <a:ln w="38100" cap="flat" cmpd="sng">
              <a:solidFill>
                <a:srgbClr val="3366FF"/>
              </a:solidFill>
              <a:prstDash val="solid"/>
              <a:round/>
              <a:headEnd type="none" w="med" len="med"/>
              <a:tailEnd type="none" w="med" len="med"/>
            </a:ln>
          </p:spPr>
        </p:sp>
        <p:sp>
          <p:nvSpPr>
            <p:cNvPr id="68649" name="Line 42"/>
            <p:cNvSpPr/>
            <p:nvPr/>
          </p:nvSpPr>
          <p:spPr>
            <a:xfrm>
              <a:off x="3676" y="2842"/>
              <a:ext cx="418" cy="311"/>
            </a:xfrm>
            <a:prstGeom prst="line">
              <a:avLst/>
            </a:prstGeom>
            <a:ln w="38100" cap="flat" cmpd="sng">
              <a:solidFill>
                <a:srgbClr val="3366FF"/>
              </a:solidFill>
              <a:prstDash val="solid"/>
              <a:round/>
              <a:headEnd type="none" w="med" len="med"/>
              <a:tailEnd type="none" w="med" len="med"/>
            </a:ln>
          </p:spPr>
        </p:sp>
        <p:sp>
          <p:nvSpPr>
            <p:cNvPr id="68650" name="Oval 43"/>
            <p:cNvSpPr/>
            <p:nvPr/>
          </p:nvSpPr>
          <p:spPr>
            <a:xfrm>
              <a:off x="2880" y="3777"/>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8651" name="Line 44"/>
            <p:cNvSpPr/>
            <p:nvPr/>
          </p:nvSpPr>
          <p:spPr>
            <a:xfrm>
              <a:off x="3006" y="3466"/>
              <a:ext cx="0" cy="311"/>
            </a:xfrm>
            <a:prstGeom prst="line">
              <a:avLst/>
            </a:prstGeom>
            <a:ln w="38100" cap="flat" cmpd="sng">
              <a:solidFill>
                <a:srgbClr val="3366FF"/>
              </a:solidFill>
              <a:prstDash val="solid"/>
              <a:round/>
              <a:headEnd type="none" w="med" len="med"/>
              <a:tailEnd type="none" w="med" len="med"/>
            </a:ln>
          </p:spPr>
        </p:sp>
        <p:sp>
          <p:nvSpPr>
            <p:cNvPr id="68652" name="Oval 45"/>
            <p:cNvSpPr/>
            <p:nvPr/>
          </p:nvSpPr>
          <p:spPr>
            <a:xfrm>
              <a:off x="4010" y="3732"/>
              <a:ext cx="293" cy="242"/>
            </a:xfrm>
            <a:prstGeom prst="ellipse">
              <a:avLst/>
            </a:prstGeom>
            <a:noFill/>
            <a:ln w="38100" cap="flat" cmpd="sng">
              <a:solidFill>
                <a:schemeClr val="accent2"/>
              </a:solidFill>
              <a:prstDash val="solid"/>
              <a:round/>
              <a:headEnd type="none" w="med" len="med"/>
              <a:tailEnd type="none" w="med" len="med"/>
            </a:ln>
          </p:spPr>
          <p:txBody>
            <a:bodyPr wrap="none" anchor="ctr"/>
            <a:p>
              <a:pPr marL="342900" indent="-342900" algn="ctr"/>
              <a:r>
                <a:rPr lang="en-US" altLang="zh-CN" dirty="0">
                  <a:latin typeface="华文新魏" panose="02010800040101010101" pitchFamily="2" charset="-122"/>
                </a:rPr>
                <a:t>id</a:t>
              </a:r>
              <a:endParaRPr lang="en-US" altLang="zh-CN" dirty="0">
                <a:latin typeface="华文新魏" panose="02010800040101010101" pitchFamily="2" charset="-122"/>
              </a:endParaRPr>
            </a:p>
          </p:txBody>
        </p:sp>
        <p:sp>
          <p:nvSpPr>
            <p:cNvPr id="68653" name="Line 46"/>
            <p:cNvSpPr/>
            <p:nvPr/>
          </p:nvSpPr>
          <p:spPr>
            <a:xfrm>
              <a:off x="4136" y="3420"/>
              <a:ext cx="0" cy="312"/>
            </a:xfrm>
            <a:prstGeom prst="line">
              <a:avLst/>
            </a:prstGeom>
            <a:ln w="38100" cap="flat" cmpd="sng">
              <a:solidFill>
                <a:srgbClr val="3366FF"/>
              </a:solidFill>
              <a:prstDash val="solid"/>
              <a:round/>
              <a:headEnd type="none" w="med" len="med"/>
              <a:tailEnd type="none" w="med" len="med"/>
            </a:ln>
          </p:spPr>
        </p:sp>
      </p:grpSp>
      <p:sp>
        <p:nvSpPr>
          <p:cNvPr id="240687" name="Text Box 47"/>
          <p:cNvSpPr txBox="1"/>
          <p:nvPr/>
        </p:nvSpPr>
        <p:spPr>
          <a:xfrm>
            <a:off x="4533900" y="3416300"/>
            <a:ext cx="1439863" cy="466725"/>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fontAlgn="ctr">
              <a:spcBef>
                <a:spcPct val="50000"/>
              </a:spcBef>
              <a:buClrTx/>
            </a:pPr>
            <a:r>
              <a:rPr lang="zh-CN" altLang="en-US" dirty="0">
                <a:solidFill>
                  <a:srgbClr val="FF0000"/>
                </a:solidFill>
                <a:latin typeface="Times New Roman" panose="02020603050405020304" charset="0"/>
                <a:ea typeface="楷体_GB2312" pitchFamily="49" charset="-122"/>
              </a:rPr>
              <a:t>最右推导</a:t>
            </a:r>
            <a:endParaRPr lang="zh-CN" altLang="en-US" dirty="0">
              <a:solidFill>
                <a:srgbClr val="FF0000"/>
              </a:solidFill>
              <a:latin typeface="Times New Roman" panose="02020603050405020304" charset="0"/>
              <a:ea typeface="楷体_GB2312" pitchFamily="49" charset="-122"/>
            </a:endParaRPr>
          </a:p>
        </p:txBody>
      </p:sp>
      <p:sp>
        <p:nvSpPr>
          <p:cNvPr id="240688" name="AutoShape 48"/>
          <p:cNvSpPr/>
          <p:nvPr/>
        </p:nvSpPr>
        <p:spPr>
          <a:xfrm>
            <a:off x="565150" y="3271838"/>
            <a:ext cx="142875" cy="2952750"/>
          </a:xfrm>
          <a:prstGeom prst="downArrow">
            <a:avLst>
              <a:gd name="adj1" fmla="val 50000"/>
              <a:gd name="adj2" fmla="val 516475"/>
            </a:avLst>
          </a:prstGeom>
          <a:solidFill>
            <a:srgbClr val="FFCC00"/>
          </a:solidFill>
          <a:ln w="38100" cap="flat" cmpd="sng">
            <a:solidFill>
              <a:srgbClr val="FFCC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40689" name="AutoShape 49"/>
          <p:cNvSpPr/>
          <p:nvPr/>
        </p:nvSpPr>
        <p:spPr>
          <a:xfrm>
            <a:off x="9810750" y="3128963"/>
            <a:ext cx="142875" cy="2952750"/>
          </a:xfrm>
          <a:prstGeom prst="downArrow">
            <a:avLst>
              <a:gd name="adj1" fmla="val 50000"/>
              <a:gd name="adj2" fmla="val 516475"/>
            </a:avLst>
          </a:prstGeom>
          <a:solidFill>
            <a:srgbClr val="FFCC00"/>
          </a:solidFill>
          <a:ln w="38100" cap="flat" cmpd="sng">
            <a:solidFill>
              <a:srgbClr val="FFCC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40690" name="AutoShape 50"/>
          <p:cNvSpPr/>
          <p:nvPr/>
        </p:nvSpPr>
        <p:spPr>
          <a:xfrm rot="10800000">
            <a:off x="996950" y="6153150"/>
            <a:ext cx="3095625" cy="215900"/>
          </a:xfrm>
          <a:prstGeom prst="rightArrow">
            <a:avLst>
              <a:gd name="adj1" fmla="val 50000"/>
              <a:gd name="adj2" fmla="val 358323"/>
            </a:avLst>
          </a:prstGeom>
          <a:solidFill>
            <a:srgbClr val="FFCC00"/>
          </a:solidFill>
          <a:ln w="38100" cap="flat" cmpd="sng">
            <a:solidFill>
              <a:srgbClr val="FFCC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40691" name="AutoShape 51"/>
          <p:cNvSpPr/>
          <p:nvPr/>
        </p:nvSpPr>
        <p:spPr>
          <a:xfrm rot="10800000">
            <a:off x="6427788" y="6224588"/>
            <a:ext cx="3095625" cy="215900"/>
          </a:xfrm>
          <a:prstGeom prst="rightArrow">
            <a:avLst>
              <a:gd name="adj1" fmla="val 50000"/>
              <a:gd name="adj2" fmla="val 358323"/>
            </a:avLst>
          </a:prstGeom>
          <a:solidFill>
            <a:srgbClr val="FFCC00"/>
          </a:solidFill>
          <a:ln w="38100" cap="flat" cmpd="sng">
            <a:solidFill>
              <a:srgbClr val="FFCC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9619">
                                            <p:txEl>
                                              <p:charRg st="0" end="13"/>
                                            </p:txEl>
                                          </p:spTgt>
                                        </p:tgtEl>
                                        <p:attrNameLst>
                                          <p:attrName>style.visibility</p:attrName>
                                        </p:attrNameLst>
                                      </p:cBhvr>
                                      <p:to>
                                        <p:strVal val="visible"/>
                                      </p:to>
                                    </p:set>
                                    <p:animEffect transition="in" filter="blinds(horizontal)">
                                      <p:cBhvr>
                                        <p:cTn id="7" dur="500"/>
                                        <p:tgtEl>
                                          <p:spTgt spid="239619">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9620"/>
                                        </p:tgtEl>
                                        <p:attrNameLst>
                                          <p:attrName>style.visibility</p:attrName>
                                        </p:attrNameLst>
                                      </p:cBhvr>
                                      <p:to>
                                        <p:strVal val="visible"/>
                                      </p:to>
                                    </p:set>
                                    <p:animEffect transition="in" filter="blinds(horizontal)">
                                      <p:cBhvr>
                                        <p:cTn id="10" dur="500"/>
                                        <p:tgtEl>
                                          <p:spTgt spid="2396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9619">
                                            <p:txEl>
                                              <p:charRg st="13" end="28"/>
                                            </p:txEl>
                                          </p:spTgt>
                                        </p:tgtEl>
                                        <p:attrNameLst>
                                          <p:attrName>style.visibility</p:attrName>
                                        </p:attrNameLst>
                                      </p:cBhvr>
                                      <p:to>
                                        <p:strVal val="visible"/>
                                      </p:to>
                                    </p:set>
                                    <p:animEffect transition="in" filter="blinds(horizontal)">
                                      <p:cBhvr>
                                        <p:cTn id="13" dur="500"/>
                                        <p:tgtEl>
                                          <p:spTgt spid="239619">
                                            <p:txEl>
                                              <p:charRg st="13" end="28"/>
                                            </p:txEl>
                                          </p:spTgt>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240687"/>
                                        </p:tgtEl>
                                        <p:attrNameLst>
                                          <p:attrName>style.visibility</p:attrName>
                                        </p:attrNameLst>
                                      </p:cBhvr>
                                      <p:to>
                                        <p:strVal val="visible"/>
                                      </p:to>
                                    </p:set>
                                    <p:animEffect transition="in" filter="wipe(down)">
                                      <p:cBhvr>
                                        <p:cTn id="17" dur="500"/>
                                        <p:tgtEl>
                                          <p:spTgt spid="24068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40666"/>
                                        </p:tgtEl>
                                        <p:attrNameLst>
                                          <p:attrName>style.visibility</p:attrName>
                                        </p:attrNameLst>
                                      </p:cBhvr>
                                      <p:to>
                                        <p:strVal val="visible"/>
                                      </p:to>
                                    </p:set>
                                    <p:anim calcmode="lin" valueType="num">
                                      <p:cBhvr additive="base">
                                        <p:cTn id="22" dur="500" fill="hold"/>
                                        <p:tgtEl>
                                          <p:spTgt spid="240666"/>
                                        </p:tgtEl>
                                        <p:attrNameLst>
                                          <p:attrName>ppt_x</p:attrName>
                                        </p:attrNameLst>
                                      </p:cBhvr>
                                      <p:tavLst>
                                        <p:tav tm="0">
                                          <p:val>
                                            <p:strVal val="0-#ppt_w/2"/>
                                          </p:val>
                                        </p:tav>
                                        <p:tav tm="100000">
                                          <p:val>
                                            <p:strVal val="#ppt_x"/>
                                          </p:val>
                                        </p:tav>
                                      </p:tavLst>
                                    </p:anim>
                                    <p:anim calcmode="lin" valueType="num">
                                      <p:cBhvr additive="base">
                                        <p:cTn id="23" dur="500" fill="hold"/>
                                        <p:tgtEl>
                                          <p:spTgt spid="240666"/>
                                        </p:tgtEl>
                                        <p:attrNameLst>
                                          <p:attrName>ppt_y</p:attrName>
                                        </p:attrNameLst>
                                      </p:cBhvr>
                                      <p:tavLst>
                                        <p:tav tm="0">
                                          <p:val>
                                            <p:strVal val="#ppt_y"/>
                                          </p:val>
                                        </p:tav>
                                        <p:tav tm="100000">
                                          <p:val>
                                            <p:strVal val="#ppt_y"/>
                                          </p:val>
                                        </p:tav>
                                      </p:tavLst>
                                    </p:anim>
                                  </p:childTnLst>
                                </p:cTn>
                              </p:par>
                              <p:par>
                                <p:cTn id="24" presetID="22" presetClass="entr" presetSubtype="1"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40688"/>
                                        </p:tgtEl>
                                        <p:attrNameLst>
                                          <p:attrName>style.visibility</p:attrName>
                                        </p:attrNameLst>
                                      </p:cBhvr>
                                      <p:to>
                                        <p:strVal val="visible"/>
                                      </p:to>
                                    </p:set>
                                    <p:animEffect transition="in" filter="wipe(up)">
                                      <p:cBhvr>
                                        <p:cTn id="30" dur="500"/>
                                        <p:tgtEl>
                                          <p:spTgt spid="240688"/>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240690"/>
                                        </p:tgtEl>
                                        <p:attrNameLst>
                                          <p:attrName>style.visibility</p:attrName>
                                        </p:attrNameLst>
                                      </p:cBhvr>
                                      <p:to>
                                        <p:strVal val="visible"/>
                                      </p:to>
                                    </p:set>
                                    <p:animEffect transition="in" filter="wipe(right)">
                                      <p:cBhvr>
                                        <p:cTn id="33" dur="500"/>
                                        <p:tgtEl>
                                          <p:spTgt spid="24069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40665"/>
                                        </p:tgtEl>
                                        <p:attrNameLst>
                                          <p:attrName>style.visibility</p:attrName>
                                        </p:attrNameLst>
                                      </p:cBhvr>
                                      <p:to>
                                        <p:strVal val="visible"/>
                                      </p:to>
                                    </p:set>
                                    <p:anim calcmode="lin" valueType="num">
                                      <p:cBhvr additive="base">
                                        <p:cTn id="38" dur="500" fill="hold"/>
                                        <p:tgtEl>
                                          <p:spTgt spid="240665"/>
                                        </p:tgtEl>
                                        <p:attrNameLst>
                                          <p:attrName>ppt_x</p:attrName>
                                        </p:attrNameLst>
                                      </p:cBhvr>
                                      <p:tavLst>
                                        <p:tav tm="0">
                                          <p:val>
                                            <p:strVal val="1+#ppt_w/2"/>
                                          </p:val>
                                        </p:tav>
                                        <p:tav tm="100000">
                                          <p:val>
                                            <p:strVal val="#ppt_x"/>
                                          </p:val>
                                        </p:tav>
                                      </p:tavLst>
                                    </p:anim>
                                    <p:anim calcmode="lin" valueType="num">
                                      <p:cBhvr additive="base">
                                        <p:cTn id="39" dur="500" fill="hold"/>
                                        <p:tgtEl>
                                          <p:spTgt spid="240665"/>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240689"/>
                                        </p:tgtEl>
                                        <p:attrNameLst>
                                          <p:attrName>style.visibility</p:attrName>
                                        </p:attrNameLst>
                                      </p:cBhvr>
                                      <p:to>
                                        <p:strVal val="visible"/>
                                      </p:to>
                                    </p:set>
                                    <p:animEffect transition="in" filter="wipe(up)">
                                      <p:cBhvr>
                                        <p:cTn id="47" dur="500"/>
                                        <p:tgtEl>
                                          <p:spTgt spid="240689"/>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40691"/>
                                        </p:tgtEl>
                                        <p:attrNameLst>
                                          <p:attrName>style.visibility</p:attrName>
                                        </p:attrNameLst>
                                      </p:cBhvr>
                                      <p:to>
                                        <p:strVal val="visible"/>
                                      </p:to>
                                    </p:set>
                                    <p:animEffect transition="in" filter="wipe(right)">
                                      <p:cBhvr>
                                        <p:cTn id="50" dur="500"/>
                                        <p:tgtEl>
                                          <p:spTgt spid="240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uiExpand="1" build="p"/>
      <p:bldP spid="239620" grpId="0" bldLvl="0" animBg="1"/>
      <p:bldP spid="240665" grpId="0" bldLvl="0" animBg="1"/>
      <p:bldP spid="240666" grpId="0" bldLvl="0" animBg="1"/>
      <p:bldP spid="240687" grpId="0" bldLvl="0" animBg="1"/>
      <p:bldP spid="240688" grpId="0" bldLvl="0" animBg="1"/>
      <p:bldP spid="240689" grpId="0" bldLvl="0" animBg="1"/>
      <p:bldP spid="240690" grpId="0" bldLvl="0" animBg="1"/>
      <p:bldP spid="240691"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41667" name="Rectangle 3"/>
          <p:cNvSpPr>
            <a:spLocks noGrp="1" noChangeArrowheads="1"/>
          </p:cNvSpPr>
          <p:nvPr>
            <p:ph idx="1"/>
          </p:nvPr>
        </p:nvSpPr>
        <p:spPr/>
        <p:txBody>
          <a:bodyPr vert="horz" wrap="square" lIns="91440" tIns="45720" rIns="91440" bIns="45720" numCol="1" anchor="t" anchorCtr="0" compatLnSpc="1"/>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句子、文法和语言的二义性</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如果一个文法的句子存在两棵分析树</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那么</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该</a:t>
            </a:r>
            <a:r>
              <a:rPr kumimoji="0" lang="zh-CN" altLang="en-US" sz="2800" b="0" i="0" u="none" strike="noStrike" kern="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rPr>
              <a:t>句子是二义性</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的。</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如果一个文法包含二义性的句子</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则称这个</a:t>
            </a:r>
            <a:r>
              <a:rPr kumimoji="0" lang="zh-CN" altLang="en-US" sz="2800" b="0" i="0" u="none" strike="noStrike" kern="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rPr>
              <a:t>文法是二义性</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的</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 </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否则，该文法是无二义性的。</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1" fontAlgn="base" latinLnBrk="0" hangingPunct="1">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产生某上下文无关语言的每一个文法都是二义的，则称此</a:t>
            </a:r>
            <a:r>
              <a:rPr kumimoji="0" lang="zh-CN" altLang="en-US" sz="2800" b="0" i="0" u="none" strike="noStrike" kern="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rPr>
              <a:t>语言是先天二义</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的。</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a:pPr>
            <a:endParaRPr kumimoji="0" lang="zh-CN" altLang="en-US" sz="3200" b="1" i="0" u="none" strike="noStrike" kern="1200" cap="none" spc="0" normalizeH="0" baseline="0" noProof="0" dirty="0" smtClean="0">
              <a:ln>
                <a:noFill/>
              </a:ln>
              <a:solidFill>
                <a:srgbClr val="CC00CC"/>
              </a:solidFill>
              <a:effectLst/>
              <a:uLnTx/>
              <a:uFillTx/>
              <a:latin typeface="华文新魏" panose="02010800040101010101" pitchFamily="2" charset="-122"/>
              <a:ea typeface="华文新魏" panose="02010800040101010101" pitchFamily="2" charset="-122"/>
              <a:cs typeface="+mn-cs"/>
            </a:endParaRPr>
          </a:p>
        </p:txBody>
      </p:sp>
      <p:sp>
        <p:nvSpPr>
          <p:cNvPr id="241669" name="Text Box 5"/>
          <p:cNvSpPr txBox="1"/>
          <p:nvPr/>
        </p:nvSpPr>
        <p:spPr>
          <a:xfrm>
            <a:off x="1175385" y="4716145"/>
            <a:ext cx="8569960" cy="1124585"/>
          </a:xfrm>
          <a:prstGeom prst="rect">
            <a:avLst/>
          </a:prstGeom>
          <a:noFill/>
          <a:ln w="38100">
            <a:noFill/>
          </a:ln>
        </p:spPr>
        <p:txBody>
          <a:bodyPr wrap="square" anchor="t">
            <a:spAutoFit/>
          </a:bodyPr>
          <a:p>
            <a:pPr marL="1254125" lvl="1" indent="-1254125" eaLnBrk="1" hangingPunct="1">
              <a:lnSpc>
                <a:spcPct val="120000"/>
              </a:lnSpc>
            </a:pPr>
            <a:r>
              <a:rPr lang="zh-CN" altLang="en-US" sz="2800" dirty="0">
                <a:solidFill>
                  <a:srgbClr val="FF0000"/>
                </a:solidFill>
                <a:latin typeface="黑体" panose="02010609060101010101" charset="-122"/>
                <a:ea typeface="黑体" panose="02010609060101010101" charset="-122"/>
              </a:rPr>
              <a:t>注意</a:t>
            </a:r>
            <a:r>
              <a:rPr lang="zh-CN" altLang="en-US" sz="2800" dirty="0">
                <a:solidFill>
                  <a:srgbClr val="CC00CC"/>
                </a:solidFill>
                <a:latin typeface="黑体" panose="02010609060101010101" charset="-122"/>
                <a:ea typeface="黑体" panose="02010609060101010101" charset="-122"/>
              </a:rPr>
              <a:t>：希望文法是无二义的，因为希望对于每一个句子进行唯一确定的分析</a:t>
            </a:r>
            <a:endParaRPr lang="zh-CN" altLang="en-US" sz="2800" dirty="0">
              <a:solidFill>
                <a:srgbClr val="CC00CC"/>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1667">
                                            <p:txEl>
                                              <p:charRg st="0" end="13"/>
                                            </p:txEl>
                                          </p:spTgt>
                                        </p:tgtEl>
                                        <p:attrNameLst>
                                          <p:attrName>style.visibility</p:attrName>
                                        </p:attrNameLst>
                                      </p:cBhvr>
                                      <p:to>
                                        <p:strVal val="visible"/>
                                      </p:to>
                                    </p:set>
                                    <p:animEffect transition="in" filter="blinds(horizontal)">
                                      <p:cBhvr>
                                        <p:cTn id="7" dur="500"/>
                                        <p:tgtEl>
                                          <p:spTgt spid="241667">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1667">
                                            <p:txEl>
                                              <p:charRg st="13" end="43"/>
                                            </p:txEl>
                                          </p:spTgt>
                                        </p:tgtEl>
                                        <p:attrNameLst>
                                          <p:attrName>style.visibility</p:attrName>
                                        </p:attrNameLst>
                                      </p:cBhvr>
                                      <p:to>
                                        <p:strVal val="visible"/>
                                      </p:to>
                                    </p:set>
                                    <p:animEffect transition="in" filter="blinds(horizontal)">
                                      <p:cBhvr>
                                        <p:cTn id="10" dur="500"/>
                                        <p:tgtEl>
                                          <p:spTgt spid="241667">
                                            <p:txEl>
                                              <p:charRg st="13" end="4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1667">
                                            <p:txEl>
                                              <p:charRg st="43" end="85"/>
                                            </p:txEl>
                                          </p:spTgt>
                                        </p:tgtEl>
                                        <p:attrNameLst>
                                          <p:attrName>style.visibility</p:attrName>
                                        </p:attrNameLst>
                                      </p:cBhvr>
                                      <p:to>
                                        <p:strVal val="visible"/>
                                      </p:to>
                                    </p:set>
                                    <p:animEffect transition="in" filter="blinds(horizontal)">
                                      <p:cBhvr>
                                        <p:cTn id="15" dur="500"/>
                                        <p:tgtEl>
                                          <p:spTgt spid="241667">
                                            <p:txEl>
                                              <p:charRg st="43" end="8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1667">
                                            <p:txEl>
                                              <p:charRg st="85" end="120"/>
                                            </p:txEl>
                                          </p:spTgt>
                                        </p:tgtEl>
                                        <p:attrNameLst>
                                          <p:attrName>style.visibility</p:attrName>
                                        </p:attrNameLst>
                                      </p:cBhvr>
                                      <p:to>
                                        <p:strVal val="visible"/>
                                      </p:to>
                                    </p:set>
                                    <p:animEffect transition="in" filter="blinds(horizontal)">
                                      <p:cBhvr>
                                        <p:cTn id="20" dur="500"/>
                                        <p:tgtEl>
                                          <p:spTgt spid="241667">
                                            <p:txEl>
                                              <p:charRg st="85" end="12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1669"/>
                                        </p:tgtEl>
                                        <p:attrNameLst>
                                          <p:attrName>style.visibility</p:attrName>
                                        </p:attrNameLst>
                                      </p:cBhvr>
                                      <p:to>
                                        <p:strVal val="visible"/>
                                      </p:to>
                                    </p:set>
                                    <p:animEffect transition="in" filter="blinds(horizontal)">
                                      <p:cBhvr>
                                        <p:cTn id="25" dur="500"/>
                                        <p:tgtEl>
                                          <p:spTgt spid="241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P spid="24166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1" y="914400"/>
            <a:ext cx="9601199" cy="1295400"/>
          </a:xfrm>
        </p:spPr>
        <p:txBody>
          <a:bodyPr/>
          <a:lstStyle/>
          <a:p>
            <a:r>
              <a:rPr lang="zh-CN" altLang="en-US" dirty="0">
                <a:solidFill>
                  <a:schemeClr val="accent4"/>
                </a:solidFill>
                <a:sym typeface="+mn-ea"/>
              </a:rPr>
              <a:t>考察文法   </a:t>
            </a:r>
            <a:r>
              <a:rPr lang="en-US" altLang="zh-CN" dirty="0">
                <a:solidFill>
                  <a:schemeClr val="accent4"/>
                </a:solidFill>
                <a:sym typeface="+mn-ea"/>
              </a:rPr>
              <a:t>E </a:t>
            </a:r>
            <a:r>
              <a:rPr lang="zh-CN" altLang="en-US" dirty="0">
                <a:solidFill>
                  <a:schemeClr val="accent4"/>
                </a:solidFill>
                <a:sym typeface="+mn-ea"/>
              </a:rPr>
              <a:t>→ </a:t>
            </a:r>
            <a:r>
              <a:rPr lang="en-US" altLang="zh-CN" dirty="0">
                <a:solidFill>
                  <a:schemeClr val="accent4"/>
                </a:solidFill>
                <a:sym typeface="+mn-ea"/>
              </a:rPr>
              <a:t>E + E |E * E | id</a:t>
            </a:r>
            <a:endParaRPr lang="en-US" altLang="zh-CN" dirty="0">
              <a:solidFill>
                <a:schemeClr val="accent4"/>
              </a:solidFill>
            </a:endParaRPr>
          </a:p>
          <a:p>
            <a:r>
              <a:rPr lang="zh-CN" altLang="en-US" dirty="0">
                <a:solidFill>
                  <a:schemeClr val="accent4"/>
                </a:solidFill>
              </a:rPr>
              <a:t>二义性</a:t>
            </a:r>
            <a:r>
              <a:rPr lang="en-US" altLang="zh-CN" dirty="0">
                <a:solidFill>
                  <a:schemeClr val="accent4"/>
                </a:solidFill>
              </a:rPr>
              <a:t>: </a:t>
            </a:r>
            <a:r>
              <a:rPr lang="zh-CN" altLang="en-US" dirty="0">
                <a:solidFill>
                  <a:schemeClr val="accent4"/>
                </a:solidFill>
              </a:rPr>
              <a:t>句子 </a:t>
            </a:r>
            <a:r>
              <a:rPr lang="en-US" altLang="zh-CN" dirty="0" err="1">
                <a:ln w="22225">
                  <a:solidFill>
                    <a:schemeClr val="accent2"/>
                  </a:solidFill>
                  <a:prstDash val="solid"/>
                </a:ln>
                <a:solidFill>
                  <a:schemeClr val="accent2">
                    <a:lumMod val="40000"/>
                    <a:lumOff val="60000"/>
                  </a:schemeClr>
                </a:solidFill>
                <a:effectLst/>
              </a:rPr>
              <a:t>id+id+id</a:t>
            </a:r>
            <a:r>
              <a:rPr lang="en-US" altLang="zh-CN" dirty="0" err="1">
                <a:solidFill>
                  <a:schemeClr val="accent4"/>
                </a:solidFill>
              </a:rPr>
              <a:t> </a:t>
            </a:r>
            <a:r>
              <a:rPr lang="zh-CN" altLang="en-US" dirty="0">
                <a:solidFill>
                  <a:schemeClr val="accent4"/>
                </a:solidFill>
              </a:rPr>
              <a:t>存在两棵分析树</a:t>
            </a:r>
            <a:endParaRPr lang="zh-CN" altLang="en-US" dirty="0">
              <a:solidFill>
                <a:schemeClr val="accent4"/>
              </a:solidFill>
            </a:endParaRPr>
          </a:p>
        </p:txBody>
      </p:sp>
      <p:sp>
        <p:nvSpPr>
          <p:cNvPr id="4" name="灯片编号占位符 3"/>
          <p:cNvSpPr>
            <a:spLocks noGrp="1"/>
          </p:cNvSpPr>
          <p:nvPr>
            <p:ph type="sldNum" sz="quarter" idx="12"/>
          </p:nvPr>
        </p:nvSpPr>
        <p:spPr/>
        <p:txBody>
          <a:bodyPr/>
          <a:lstStyle/>
          <a:p>
            <a:fld id="{91F816EA-24CC-2048-859A-C5EA9F275392}" type="slidenum">
              <a:rPr lang="en-US" smtClean="0">
                <a:latin typeface="Times New Roman" panose="02020603050405020304" charset="0"/>
                <a:cs typeface="Times New Roman" panose="02020603050405020304" charset="0"/>
              </a:rPr>
            </a:fld>
            <a:endParaRPr lang="en-US" dirty="0">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添加优先规则和结合规则</a:t>
            </a:r>
            <a:endParaRPr lang="zh-CN" altLang="en-US" dirty="0">
              <a:latin typeface="Times New Roman" panose="02020603050405020304" charset="0"/>
              <a:cs typeface="Times New Roman" panose="02020603050405020304" charset="0"/>
            </a:endParaRPr>
          </a:p>
        </p:txBody>
      </p:sp>
      <p:grpSp>
        <p:nvGrpSpPr>
          <p:cNvPr id="41" name="组合 40"/>
          <p:cNvGrpSpPr/>
          <p:nvPr/>
        </p:nvGrpSpPr>
        <p:grpSpPr>
          <a:xfrm>
            <a:off x="2705100" y="2696356"/>
            <a:ext cx="2628900" cy="2743200"/>
            <a:chOff x="304800" y="2895600"/>
            <a:chExt cx="2628900" cy="2743200"/>
          </a:xfrm>
        </p:grpSpPr>
        <p:sp>
          <p:nvSpPr>
            <p:cNvPr id="5" name="椭圆 4"/>
            <p:cNvSpPr/>
            <p:nvPr/>
          </p:nvSpPr>
          <p:spPr bwMode="auto">
            <a:xfrm>
              <a:off x="1600200" y="2895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6" name="椭圆 5"/>
            <p:cNvSpPr/>
            <p:nvPr/>
          </p:nvSpPr>
          <p:spPr bwMode="auto">
            <a:xfrm>
              <a:off x="914400" y="3657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7" name="椭圆 6"/>
            <p:cNvSpPr/>
            <p:nvPr/>
          </p:nvSpPr>
          <p:spPr bwMode="auto">
            <a:xfrm>
              <a:off x="1600200" y="3657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8" name="椭圆 7"/>
            <p:cNvSpPr/>
            <p:nvPr/>
          </p:nvSpPr>
          <p:spPr bwMode="auto">
            <a:xfrm>
              <a:off x="2400300" y="3657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 name="椭圆 8"/>
            <p:cNvSpPr/>
            <p:nvPr/>
          </p:nvSpPr>
          <p:spPr bwMode="auto">
            <a:xfrm>
              <a:off x="304800" y="44958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0" name="椭圆 9"/>
            <p:cNvSpPr/>
            <p:nvPr/>
          </p:nvSpPr>
          <p:spPr bwMode="auto">
            <a:xfrm>
              <a:off x="914400" y="44958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1" name="椭圆 10"/>
            <p:cNvSpPr/>
            <p:nvPr/>
          </p:nvSpPr>
          <p:spPr bwMode="auto">
            <a:xfrm>
              <a:off x="1447800" y="44958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3" name="直接连接符 12"/>
            <p:cNvCxnSpPr>
              <a:stCxn id="5" idx="4"/>
              <a:endCxn id="6" idx="0"/>
            </p:cNvCxnSpPr>
            <p:nvPr/>
          </p:nvCxnSpPr>
          <p:spPr bwMode="auto">
            <a:xfrm flipH="1">
              <a:off x="1181100" y="3352800"/>
              <a:ext cx="685800" cy="3048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5" name="直接连接符 14"/>
            <p:cNvCxnSpPr>
              <a:stCxn id="5" idx="4"/>
              <a:endCxn id="7" idx="0"/>
            </p:cNvCxnSpPr>
            <p:nvPr/>
          </p:nvCxnSpPr>
          <p:spPr bwMode="auto">
            <a:xfrm>
              <a:off x="1866900" y="3352800"/>
              <a:ext cx="0" cy="3048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7" name="直接连接符 16"/>
            <p:cNvCxnSpPr>
              <a:stCxn id="5" idx="4"/>
              <a:endCxn id="8" idx="0"/>
            </p:cNvCxnSpPr>
            <p:nvPr/>
          </p:nvCxnSpPr>
          <p:spPr bwMode="auto">
            <a:xfrm>
              <a:off x="1866900" y="3352800"/>
              <a:ext cx="800100" cy="3048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9" name="直接连接符 18"/>
            <p:cNvCxnSpPr>
              <a:stCxn id="6" idx="4"/>
              <a:endCxn id="9" idx="0"/>
            </p:cNvCxnSpPr>
            <p:nvPr/>
          </p:nvCxnSpPr>
          <p:spPr bwMode="auto">
            <a:xfrm flipH="1">
              <a:off x="571500" y="4114800"/>
              <a:ext cx="609600" cy="3810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1" name="直接连接符 20"/>
            <p:cNvCxnSpPr>
              <a:stCxn id="6" idx="4"/>
              <a:endCxn id="10" idx="0"/>
            </p:cNvCxnSpPr>
            <p:nvPr/>
          </p:nvCxnSpPr>
          <p:spPr bwMode="auto">
            <a:xfrm>
              <a:off x="1181100" y="4114800"/>
              <a:ext cx="0" cy="3810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3" name="直接连接符 22"/>
            <p:cNvCxnSpPr>
              <a:stCxn id="6" idx="4"/>
              <a:endCxn id="11" idx="0"/>
            </p:cNvCxnSpPr>
            <p:nvPr/>
          </p:nvCxnSpPr>
          <p:spPr bwMode="auto">
            <a:xfrm>
              <a:off x="1181100" y="4114800"/>
              <a:ext cx="533400" cy="3810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25" name="椭圆 24"/>
            <p:cNvSpPr/>
            <p:nvPr/>
          </p:nvSpPr>
          <p:spPr bwMode="auto">
            <a:xfrm>
              <a:off x="304800" y="5181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26" name="椭圆 25"/>
            <p:cNvSpPr/>
            <p:nvPr/>
          </p:nvSpPr>
          <p:spPr bwMode="auto">
            <a:xfrm>
              <a:off x="1447800" y="5181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27" name="椭圆 26"/>
            <p:cNvSpPr/>
            <p:nvPr/>
          </p:nvSpPr>
          <p:spPr bwMode="auto">
            <a:xfrm>
              <a:off x="2400300" y="4518285"/>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29" name="直接连接符 28"/>
            <p:cNvCxnSpPr>
              <a:stCxn id="8" idx="4"/>
              <a:endCxn id="27" idx="0"/>
            </p:cNvCxnSpPr>
            <p:nvPr/>
          </p:nvCxnSpPr>
          <p:spPr bwMode="auto">
            <a:xfrm>
              <a:off x="2667000" y="4114800"/>
              <a:ext cx="0" cy="40348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31" name="直接连接符 30"/>
            <p:cNvCxnSpPr>
              <a:endCxn id="26" idx="0"/>
            </p:cNvCxnSpPr>
            <p:nvPr/>
          </p:nvCxnSpPr>
          <p:spPr bwMode="auto">
            <a:xfrm>
              <a:off x="1714500" y="4828082"/>
              <a:ext cx="0" cy="35351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33" name="直接连接符 32"/>
            <p:cNvCxnSpPr>
              <a:stCxn id="9" idx="4"/>
              <a:endCxn id="25" idx="0"/>
            </p:cNvCxnSpPr>
            <p:nvPr/>
          </p:nvCxnSpPr>
          <p:spPr bwMode="auto">
            <a:xfrm>
              <a:off x="571500" y="4953000"/>
              <a:ext cx="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grpSp>
        <p:nvGrpSpPr>
          <p:cNvPr id="42" name="组合 41"/>
          <p:cNvGrpSpPr/>
          <p:nvPr/>
        </p:nvGrpSpPr>
        <p:grpSpPr>
          <a:xfrm>
            <a:off x="6591300" y="2667000"/>
            <a:ext cx="2590800" cy="2772556"/>
            <a:chOff x="1066800" y="2895600"/>
            <a:chExt cx="2590800" cy="2772556"/>
          </a:xfrm>
        </p:grpSpPr>
        <p:sp>
          <p:nvSpPr>
            <p:cNvPr id="43" name="椭圆 42"/>
            <p:cNvSpPr/>
            <p:nvPr/>
          </p:nvSpPr>
          <p:spPr bwMode="auto">
            <a:xfrm>
              <a:off x="1600200" y="2895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4" name="椭圆 43"/>
            <p:cNvSpPr/>
            <p:nvPr/>
          </p:nvSpPr>
          <p:spPr bwMode="auto">
            <a:xfrm>
              <a:off x="2514600" y="3707567"/>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5" name="椭圆 44"/>
            <p:cNvSpPr/>
            <p:nvPr/>
          </p:nvSpPr>
          <p:spPr bwMode="auto">
            <a:xfrm>
              <a:off x="1600200" y="36869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6" name="椭圆 45"/>
            <p:cNvSpPr/>
            <p:nvPr/>
          </p:nvSpPr>
          <p:spPr bwMode="auto">
            <a:xfrm>
              <a:off x="1066800" y="37631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7" name="椭圆 46"/>
            <p:cNvSpPr/>
            <p:nvPr/>
          </p:nvSpPr>
          <p:spPr bwMode="auto">
            <a:xfrm>
              <a:off x="3124200" y="45251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8" name="椭圆 47"/>
            <p:cNvSpPr/>
            <p:nvPr/>
          </p:nvSpPr>
          <p:spPr bwMode="auto">
            <a:xfrm>
              <a:off x="2514600" y="44489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9" name="椭圆 48"/>
            <p:cNvSpPr/>
            <p:nvPr/>
          </p:nvSpPr>
          <p:spPr bwMode="auto">
            <a:xfrm>
              <a:off x="1905000" y="45251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50" name="直接连接符 49"/>
            <p:cNvCxnSpPr>
              <a:stCxn id="43" idx="4"/>
              <a:endCxn id="44" idx="0"/>
            </p:cNvCxnSpPr>
            <p:nvPr/>
          </p:nvCxnSpPr>
          <p:spPr bwMode="auto">
            <a:xfrm>
              <a:off x="1866900" y="3352800"/>
              <a:ext cx="914400" cy="35476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51" name="直接连接符 50"/>
            <p:cNvCxnSpPr>
              <a:stCxn id="43" idx="4"/>
              <a:endCxn id="45" idx="0"/>
            </p:cNvCxnSpPr>
            <p:nvPr/>
          </p:nvCxnSpPr>
          <p:spPr bwMode="auto">
            <a:xfrm>
              <a:off x="1866900" y="3352800"/>
              <a:ext cx="0" cy="33415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52" name="直接连接符 51"/>
            <p:cNvCxnSpPr>
              <a:stCxn id="43" idx="4"/>
              <a:endCxn id="46" idx="0"/>
            </p:cNvCxnSpPr>
            <p:nvPr/>
          </p:nvCxnSpPr>
          <p:spPr bwMode="auto">
            <a:xfrm flipH="1">
              <a:off x="1333500" y="3352800"/>
              <a:ext cx="533400" cy="41035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53" name="直接连接符 52"/>
            <p:cNvCxnSpPr>
              <a:stCxn id="44" idx="4"/>
              <a:endCxn id="47" idx="0"/>
            </p:cNvCxnSpPr>
            <p:nvPr/>
          </p:nvCxnSpPr>
          <p:spPr bwMode="auto">
            <a:xfrm>
              <a:off x="2781300" y="4164767"/>
              <a:ext cx="609600" cy="360389"/>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54" name="直接连接符 53"/>
            <p:cNvCxnSpPr>
              <a:stCxn id="44" idx="4"/>
              <a:endCxn id="48" idx="0"/>
            </p:cNvCxnSpPr>
            <p:nvPr/>
          </p:nvCxnSpPr>
          <p:spPr bwMode="auto">
            <a:xfrm>
              <a:off x="2781300" y="4164767"/>
              <a:ext cx="0" cy="284189"/>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55" name="直接连接符 54"/>
            <p:cNvCxnSpPr>
              <a:stCxn id="44" idx="4"/>
              <a:endCxn id="49" idx="0"/>
            </p:cNvCxnSpPr>
            <p:nvPr/>
          </p:nvCxnSpPr>
          <p:spPr bwMode="auto">
            <a:xfrm flipH="1">
              <a:off x="2171700" y="4164767"/>
              <a:ext cx="609600" cy="360389"/>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56" name="椭圆 55"/>
            <p:cNvSpPr/>
            <p:nvPr/>
          </p:nvSpPr>
          <p:spPr bwMode="auto">
            <a:xfrm>
              <a:off x="3124200" y="52109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57" name="椭圆 56"/>
            <p:cNvSpPr/>
            <p:nvPr/>
          </p:nvSpPr>
          <p:spPr bwMode="auto">
            <a:xfrm>
              <a:off x="1905000" y="52109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58" name="椭圆 57"/>
            <p:cNvSpPr/>
            <p:nvPr/>
          </p:nvSpPr>
          <p:spPr bwMode="auto">
            <a:xfrm>
              <a:off x="1066800" y="4530152"/>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59" name="直接连接符 58"/>
            <p:cNvCxnSpPr>
              <a:stCxn id="46" idx="4"/>
              <a:endCxn id="58" idx="0"/>
            </p:cNvCxnSpPr>
            <p:nvPr/>
          </p:nvCxnSpPr>
          <p:spPr bwMode="auto">
            <a:xfrm>
              <a:off x="1333500" y="4220356"/>
              <a:ext cx="0" cy="30979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60" name="直接连接符 59"/>
            <p:cNvCxnSpPr>
              <a:stCxn id="49" idx="4"/>
              <a:endCxn id="57" idx="0"/>
            </p:cNvCxnSpPr>
            <p:nvPr/>
          </p:nvCxnSpPr>
          <p:spPr bwMode="auto">
            <a:xfrm>
              <a:off x="2171700" y="4982356"/>
              <a:ext cx="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61" name="直接连接符 60"/>
            <p:cNvCxnSpPr>
              <a:stCxn id="47" idx="4"/>
              <a:endCxn id="56" idx="0"/>
            </p:cNvCxnSpPr>
            <p:nvPr/>
          </p:nvCxnSpPr>
          <p:spPr bwMode="auto">
            <a:xfrm>
              <a:off x="3390900" y="4982356"/>
              <a:ext cx="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grpSp>
        <p:nvGrpSpPr>
          <p:cNvPr id="20" name="组合 19"/>
          <p:cNvGrpSpPr/>
          <p:nvPr/>
        </p:nvGrpSpPr>
        <p:grpSpPr>
          <a:xfrm>
            <a:off x="6019800" y="3153556"/>
            <a:ext cx="3981450" cy="1828800"/>
            <a:chOff x="4495800" y="3124200"/>
            <a:chExt cx="3981450" cy="1828800"/>
          </a:xfrm>
        </p:grpSpPr>
        <p:cxnSp>
          <p:nvCxnSpPr>
            <p:cNvPr id="14" name="直接连接符 13"/>
            <p:cNvCxnSpPr/>
            <p:nvPr/>
          </p:nvCxnSpPr>
          <p:spPr bwMode="auto">
            <a:xfrm flipH="1">
              <a:off x="4648200" y="3124200"/>
              <a:ext cx="3429000" cy="1828800"/>
            </a:xfrm>
            <a:prstGeom prst="line">
              <a:avLst/>
            </a:prstGeom>
            <a:gradFill rotWithShape="0">
              <a:gsLst>
                <a:gs pos="0">
                  <a:srgbClr val="A50021"/>
                </a:gs>
                <a:gs pos="100000">
                  <a:schemeClr val="tx1"/>
                </a:gs>
              </a:gsLst>
              <a:lin ang="0" scaled="1"/>
            </a:gradFill>
            <a:ln w="47625" cap="flat" cmpd="sng" algn="ctr">
              <a:solidFill>
                <a:srgbClr val="FF0000"/>
              </a:solidFill>
              <a:prstDash val="solid"/>
              <a:miter lim="800000"/>
              <a:headEnd type="none" w="med" len="med"/>
              <a:tailEnd type="none" w="med" len="med"/>
            </a:ln>
            <a:effectLst/>
          </p:spPr>
        </p:cxnSp>
        <p:cxnSp>
          <p:nvCxnSpPr>
            <p:cNvPr id="62" name="直接连接符 61"/>
            <p:cNvCxnSpPr/>
            <p:nvPr/>
          </p:nvCxnSpPr>
          <p:spPr bwMode="auto">
            <a:xfrm flipH="1" flipV="1">
              <a:off x="4495800" y="3300022"/>
              <a:ext cx="3981450" cy="1616752"/>
            </a:xfrm>
            <a:prstGeom prst="line">
              <a:avLst/>
            </a:prstGeom>
            <a:gradFill rotWithShape="0">
              <a:gsLst>
                <a:gs pos="0">
                  <a:srgbClr val="A50021"/>
                </a:gs>
                <a:gs pos="100000">
                  <a:schemeClr val="tx1"/>
                </a:gs>
              </a:gsLst>
              <a:lin ang="0" scaled="1"/>
            </a:gradFill>
            <a:ln w="47625" cap="flat" cmpd="sng" algn="ctr">
              <a:solidFill>
                <a:srgbClr val="FF0000"/>
              </a:solidFill>
              <a:prstDash val="solid"/>
              <a:miter lim="800000"/>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1" y="914400"/>
            <a:ext cx="9601199" cy="1295400"/>
          </a:xfrm>
        </p:spPr>
        <p:txBody>
          <a:bodyPr/>
          <a:lstStyle/>
          <a:p>
            <a:r>
              <a:rPr lang="zh-CN" altLang="en-US" dirty="0"/>
              <a:t>考察文法   </a:t>
            </a:r>
            <a:r>
              <a:rPr lang="en-US" altLang="zh-CN" dirty="0"/>
              <a:t>E </a:t>
            </a:r>
            <a:r>
              <a:rPr lang="zh-CN" altLang="en-US" dirty="0"/>
              <a:t>→ </a:t>
            </a:r>
            <a:r>
              <a:rPr lang="en-US" altLang="zh-CN" dirty="0"/>
              <a:t>E + E |E * E | id</a:t>
            </a:r>
            <a:endParaRPr lang="en-US" altLang="zh-CN" dirty="0"/>
          </a:p>
          <a:p>
            <a:r>
              <a:rPr lang="zh-CN" altLang="en-US" dirty="0"/>
              <a:t>二义性</a:t>
            </a:r>
            <a:r>
              <a:rPr lang="en-US" altLang="zh-CN" dirty="0"/>
              <a:t>: </a:t>
            </a:r>
            <a:r>
              <a:rPr lang="zh-CN" altLang="en-US" dirty="0"/>
              <a:t>句子 </a:t>
            </a:r>
            <a:r>
              <a:rPr lang="en-US" altLang="zh-CN" dirty="0" err="1">
                <a:ln w="22225">
                  <a:solidFill>
                    <a:schemeClr val="accent2"/>
                  </a:solidFill>
                  <a:prstDash val="solid"/>
                </a:ln>
                <a:solidFill>
                  <a:schemeClr val="accent2">
                    <a:lumMod val="40000"/>
                    <a:lumOff val="60000"/>
                  </a:schemeClr>
                </a:solidFill>
                <a:effectLst/>
              </a:rPr>
              <a:t>id+id</a:t>
            </a:r>
            <a:r>
              <a:rPr lang="zh-CN" altLang="en-US" dirty="0">
                <a:ln w="22225">
                  <a:solidFill>
                    <a:schemeClr val="accent2"/>
                  </a:solidFill>
                  <a:prstDash val="solid"/>
                </a:ln>
                <a:solidFill>
                  <a:schemeClr val="accent2">
                    <a:lumMod val="40000"/>
                    <a:lumOff val="60000"/>
                  </a:schemeClr>
                </a:solidFill>
                <a:effectLst/>
              </a:rPr>
              <a:t>*</a:t>
            </a:r>
            <a:r>
              <a:rPr lang="en-US" altLang="zh-CN" dirty="0">
                <a:ln w="22225">
                  <a:solidFill>
                    <a:schemeClr val="accent2"/>
                  </a:solidFill>
                  <a:prstDash val="solid"/>
                </a:ln>
                <a:solidFill>
                  <a:schemeClr val="accent2">
                    <a:lumMod val="40000"/>
                    <a:lumOff val="60000"/>
                  </a:schemeClr>
                </a:solidFill>
                <a:effectLst/>
              </a:rPr>
              <a:t>id</a:t>
            </a:r>
            <a:r>
              <a:rPr lang="en-US" altLang="zh-CN" dirty="0"/>
              <a:t> </a:t>
            </a:r>
            <a:r>
              <a:rPr lang="zh-CN" altLang="en-US" dirty="0"/>
              <a:t>存在两棵分析树</a:t>
            </a:r>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latin typeface="Times New Roman" panose="02020603050405020304" charset="0"/>
                <a:cs typeface="Times New Roman" panose="02020603050405020304" charset="0"/>
              </a:rPr>
            </a:fld>
            <a:endParaRPr lang="en-US" dirty="0">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添加优先规则和结合规则</a:t>
            </a:r>
            <a:endParaRPr lang="zh-CN" altLang="en-US" dirty="0">
              <a:latin typeface="Times New Roman" panose="02020603050405020304" charset="0"/>
              <a:cs typeface="Times New Roman" panose="02020603050405020304" charset="0"/>
            </a:endParaRPr>
          </a:p>
        </p:txBody>
      </p:sp>
      <p:grpSp>
        <p:nvGrpSpPr>
          <p:cNvPr id="41" name="组合 40"/>
          <p:cNvGrpSpPr/>
          <p:nvPr/>
        </p:nvGrpSpPr>
        <p:grpSpPr>
          <a:xfrm>
            <a:off x="2705100" y="2543956"/>
            <a:ext cx="2628900" cy="2743200"/>
            <a:chOff x="304800" y="2895600"/>
            <a:chExt cx="2628900" cy="2743200"/>
          </a:xfrm>
        </p:grpSpPr>
        <p:sp>
          <p:nvSpPr>
            <p:cNvPr id="5" name="椭圆 4"/>
            <p:cNvSpPr/>
            <p:nvPr/>
          </p:nvSpPr>
          <p:spPr bwMode="auto">
            <a:xfrm>
              <a:off x="1600200" y="2895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6" name="椭圆 5"/>
            <p:cNvSpPr/>
            <p:nvPr/>
          </p:nvSpPr>
          <p:spPr bwMode="auto">
            <a:xfrm>
              <a:off x="914400" y="3657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7" name="椭圆 6"/>
            <p:cNvSpPr/>
            <p:nvPr/>
          </p:nvSpPr>
          <p:spPr bwMode="auto">
            <a:xfrm>
              <a:off x="1600200" y="3657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8" name="椭圆 7"/>
            <p:cNvSpPr/>
            <p:nvPr/>
          </p:nvSpPr>
          <p:spPr bwMode="auto">
            <a:xfrm>
              <a:off x="2400300" y="3657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9" name="椭圆 8"/>
            <p:cNvSpPr/>
            <p:nvPr/>
          </p:nvSpPr>
          <p:spPr bwMode="auto">
            <a:xfrm>
              <a:off x="304800" y="44958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0" name="椭圆 9"/>
            <p:cNvSpPr/>
            <p:nvPr/>
          </p:nvSpPr>
          <p:spPr bwMode="auto">
            <a:xfrm>
              <a:off x="914400" y="44958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11" name="椭圆 10"/>
            <p:cNvSpPr/>
            <p:nvPr/>
          </p:nvSpPr>
          <p:spPr bwMode="auto">
            <a:xfrm>
              <a:off x="1447800" y="44958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13" name="直接连接符 12"/>
            <p:cNvCxnSpPr>
              <a:stCxn id="5" idx="4"/>
              <a:endCxn id="6" idx="0"/>
            </p:cNvCxnSpPr>
            <p:nvPr/>
          </p:nvCxnSpPr>
          <p:spPr bwMode="auto">
            <a:xfrm flipH="1">
              <a:off x="1181100" y="3352800"/>
              <a:ext cx="685800" cy="3048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5" name="直接连接符 14"/>
            <p:cNvCxnSpPr>
              <a:stCxn id="5" idx="4"/>
              <a:endCxn id="7" idx="0"/>
            </p:cNvCxnSpPr>
            <p:nvPr/>
          </p:nvCxnSpPr>
          <p:spPr bwMode="auto">
            <a:xfrm>
              <a:off x="1866900" y="3352800"/>
              <a:ext cx="0" cy="3048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7" name="直接连接符 16"/>
            <p:cNvCxnSpPr>
              <a:stCxn id="5" idx="4"/>
              <a:endCxn id="8" idx="0"/>
            </p:cNvCxnSpPr>
            <p:nvPr/>
          </p:nvCxnSpPr>
          <p:spPr bwMode="auto">
            <a:xfrm>
              <a:off x="1866900" y="3352800"/>
              <a:ext cx="800100" cy="3048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9" name="直接连接符 18"/>
            <p:cNvCxnSpPr>
              <a:stCxn id="6" idx="4"/>
              <a:endCxn id="9" idx="0"/>
            </p:cNvCxnSpPr>
            <p:nvPr/>
          </p:nvCxnSpPr>
          <p:spPr bwMode="auto">
            <a:xfrm flipH="1">
              <a:off x="571500" y="4114800"/>
              <a:ext cx="609600" cy="3810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1" name="直接连接符 20"/>
            <p:cNvCxnSpPr>
              <a:stCxn id="6" idx="4"/>
              <a:endCxn id="10" idx="0"/>
            </p:cNvCxnSpPr>
            <p:nvPr/>
          </p:nvCxnSpPr>
          <p:spPr bwMode="auto">
            <a:xfrm>
              <a:off x="1181100" y="4114800"/>
              <a:ext cx="0" cy="3810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3" name="直接连接符 22"/>
            <p:cNvCxnSpPr>
              <a:stCxn id="6" idx="4"/>
              <a:endCxn id="11" idx="0"/>
            </p:cNvCxnSpPr>
            <p:nvPr/>
          </p:nvCxnSpPr>
          <p:spPr bwMode="auto">
            <a:xfrm>
              <a:off x="1181100" y="4114800"/>
              <a:ext cx="533400" cy="3810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25" name="椭圆 24"/>
            <p:cNvSpPr/>
            <p:nvPr/>
          </p:nvSpPr>
          <p:spPr bwMode="auto">
            <a:xfrm>
              <a:off x="304800" y="5181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26" name="椭圆 25"/>
            <p:cNvSpPr/>
            <p:nvPr/>
          </p:nvSpPr>
          <p:spPr bwMode="auto">
            <a:xfrm>
              <a:off x="1447800" y="5181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27" name="椭圆 26"/>
            <p:cNvSpPr/>
            <p:nvPr/>
          </p:nvSpPr>
          <p:spPr bwMode="auto">
            <a:xfrm>
              <a:off x="2400300" y="4518285"/>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29" name="直接连接符 28"/>
            <p:cNvCxnSpPr>
              <a:stCxn id="8" idx="4"/>
              <a:endCxn id="27" idx="0"/>
            </p:cNvCxnSpPr>
            <p:nvPr/>
          </p:nvCxnSpPr>
          <p:spPr bwMode="auto">
            <a:xfrm>
              <a:off x="2667000" y="4114800"/>
              <a:ext cx="0" cy="40348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31" name="直接连接符 30"/>
            <p:cNvCxnSpPr>
              <a:endCxn id="26" idx="0"/>
            </p:cNvCxnSpPr>
            <p:nvPr/>
          </p:nvCxnSpPr>
          <p:spPr bwMode="auto">
            <a:xfrm>
              <a:off x="1714500" y="4828082"/>
              <a:ext cx="0" cy="35351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33" name="直接连接符 32"/>
            <p:cNvCxnSpPr>
              <a:stCxn id="9" idx="4"/>
              <a:endCxn id="25" idx="0"/>
            </p:cNvCxnSpPr>
            <p:nvPr/>
          </p:nvCxnSpPr>
          <p:spPr bwMode="auto">
            <a:xfrm>
              <a:off x="571500" y="4953000"/>
              <a:ext cx="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grpSp>
        <p:nvGrpSpPr>
          <p:cNvPr id="42" name="组合 41"/>
          <p:cNvGrpSpPr/>
          <p:nvPr/>
        </p:nvGrpSpPr>
        <p:grpSpPr>
          <a:xfrm>
            <a:off x="6591300" y="2514600"/>
            <a:ext cx="2590800" cy="2772556"/>
            <a:chOff x="1066800" y="2895600"/>
            <a:chExt cx="2590800" cy="2772556"/>
          </a:xfrm>
        </p:grpSpPr>
        <p:sp>
          <p:nvSpPr>
            <p:cNvPr id="43" name="椭圆 42"/>
            <p:cNvSpPr/>
            <p:nvPr/>
          </p:nvSpPr>
          <p:spPr bwMode="auto">
            <a:xfrm>
              <a:off x="1600200" y="2895600"/>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4" name="椭圆 43"/>
            <p:cNvSpPr/>
            <p:nvPr/>
          </p:nvSpPr>
          <p:spPr bwMode="auto">
            <a:xfrm>
              <a:off x="2514600" y="3707567"/>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5" name="椭圆 44"/>
            <p:cNvSpPr/>
            <p:nvPr/>
          </p:nvSpPr>
          <p:spPr bwMode="auto">
            <a:xfrm>
              <a:off x="1600200" y="36869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6" name="椭圆 45"/>
            <p:cNvSpPr/>
            <p:nvPr/>
          </p:nvSpPr>
          <p:spPr bwMode="auto">
            <a:xfrm>
              <a:off x="1066800" y="37631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7" name="椭圆 46"/>
            <p:cNvSpPr/>
            <p:nvPr/>
          </p:nvSpPr>
          <p:spPr bwMode="auto">
            <a:xfrm>
              <a:off x="3124200" y="45251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8" name="椭圆 47"/>
            <p:cNvSpPr/>
            <p:nvPr/>
          </p:nvSpPr>
          <p:spPr bwMode="auto">
            <a:xfrm>
              <a:off x="2514600" y="44489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49" name="椭圆 48"/>
            <p:cNvSpPr/>
            <p:nvPr/>
          </p:nvSpPr>
          <p:spPr bwMode="auto">
            <a:xfrm>
              <a:off x="1905000" y="45251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E</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50" name="直接连接符 49"/>
            <p:cNvCxnSpPr>
              <a:stCxn id="43" idx="4"/>
              <a:endCxn id="44" idx="0"/>
            </p:cNvCxnSpPr>
            <p:nvPr/>
          </p:nvCxnSpPr>
          <p:spPr bwMode="auto">
            <a:xfrm>
              <a:off x="1866900" y="3352800"/>
              <a:ext cx="914400" cy="35476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51" name="直接连接符 50"/>
            <p:cNvCxnSpPr>
              <a:stCxn id="43" idx="4"/>
              <a:endCxn id="45" idx="0"/>
            </p:cNvCxnSpPr>
            <p:nvPr/>
          </p:nvCxnSpPr>
          <p:spPr bwMode="auto">
            <a:xfrm>
              <a:off x="1866900" y="3352800"/>
              <a:ext cx="0" cy="33415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52" name="直接连接符 51"/>
            <p:cNvCxnSpPr>
              <a:stCxn id="43" idx="4"/>
              <a:endCxn id="46" idx="0"/>
            </p:cNvCxnSpPr>
            <p:nvPr/>
          </p:nvCxnSpPr>
          <p:spPr bwMode="auto">
            <a:xfrm flipH="1">
              <a:off x="1333500" y="3352800"/>
              <a:ext cx="533400" cy="41035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53" name="直接连接符 52"/>
            <p:cNvCxnSpPr>
              <a:stCxn id="44" idx="4"/>
              <a:endCxn id="47" idx="0"/>
            </p:cNvCxnSpPr>
            <p:nvPr/>
          </p:nvCxnSpPr>
          <p:spPr bwMode="auto">
            <a:xfrm>
              <a:off x="2781300" y="4164767"/>
              <a:ext cx="609600" cy="360389"/>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54" name="直接连接符 53"/>
            <p:cNvCxnSpPr>
              <a:stCxn id="44" idx="4"/>
              <a:endCxn id="48" idx="0"/>
            </p:cNvCxnSpPr>
            <p:nvPr/>
          </p:nvCxnSpPr>
          <p:spPr bwMode="auto">
            <a:xfrm>
              <a:off x="2781300" y="4164767"/>
              <a:ext cx="0" cy="284189"/>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55" name="直接连接符 54"/>
            <p:cNvCxnSpPr>
              <a:stCxn id="44" idx="4"/>
              <a:endCxn id="49" idx="0"/>
            </p:cNvCxnSpPr>
            <p:nvPr/>
          </p:nvCxnSpPr>
          <p:spPr bwMode="auto">
            <a:xfrm flipH="1">
              <a:off x="2171700" y="4164767"/>
              <a:ext cx="609600" cy="360389"/>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56" name="椭圆 55"/>
            <p:cNvSpPr/>
            <p:nvPr/>
          </p:nvSpPr>
          <p:spPr bwMode="auto">
            <a:xfrm>
              <a:off x="3124200" y="52109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57" name="椭圆 56"/>
            <p:cNvSpPr/>
            <p:nvPr/>
          </p:nvSpPr>
          <p:spPr bwMode="auto">
            <a:xfrm>
              <a:off x="1905000" y="5210956"/>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58" name="椭圆 57"/>
            <p:cNvSpPr/>
            <p:nvPr/>
          </p:nvSpPr>
          <p:spPr bwMode="auto">
            <a:xfrm>
              <a:off x="1066800" y="4530152"/>
              <a:ext cx="533400" cy="457200"/>
            </a:xfrm>
            <a:prstGeom prst="ellipse">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r>
                <a:rPr lang="en-US" altLang="zh-CN" dirty="0">
                  <a:latin typeface="Times New Roman" panose="02020603050405020304" charset="0"/>
                  <a:ea typeface="华文新魏" panose="02010800040101010101" pitchFamily="2" charset="-122"/>
                  <a:cs typeface="Times New Roman" panose="02020603050405020304" charset="0"/>
                </a:rPr>
                <a:t>id</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cxnSp>
          <p:nvCxnSpPr>
            <p:cNvPr id="59" name="直接连接符 58"/>
            <p:cNvCxnSpPr>
              <a:stCxn id="46" idx="4"/>
              <a:endCxn id="58" idx="0"/>
            </p:cNvCxnSpPr>
            <p:nvPr/>
          </p:nvCxnSpPr>
          <p:spPr bwMode="auto">
            <a:xfrm>
              <a:off x="1333500" y="4220356"/>
              <a:ext cx="0" cy="30979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60" name="直接连接符 59"/>
            <p:cNvCxnSpPr>
              <a:stCxn id="49" idx="4"/>
              <a:endCxn id="57" idx="0"/>
            </p:cNvCxnSpPr>
            <p:nvPr/>
          </p:nvCxnSpPr>
          <p:spPr bwMode="auto">
            <a:xfrm>
              <a:off x="2171700" y="4982356"/>
              <a:ext cx="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61" name="直接连接符 60"/>
            <p:cNvCxnSpPr>
              <a:stCxn id="47" idx="4"/>
              <a:endCxn id="56" idx="0"/>
            </p:cNvCxnSpPr>
            <p:nvPr/>
          </p:nvCxnSpPr>
          <p:spPr bwMode="auto">
            <a:xfrm>
              <a:off x="3390900" y="4982356"/>
              <a:ext cx="0" cy="22860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grpSp>
        <p:nvGrpSpPr>
          <p:cNvPr id="85" name="组合 84"/>
          <p:cNvGrpSpPr/>
          <p:nvPr/>
        </p:nvGrpSpPr>
        <p:grpSpPr>
          <a:xfrm>
            <a:off x="2190750" y="2836264"/>
            <a:ext cx="3981450" cy="1828800"/>
            <a:chOff x="4495800" y="3124200"/>
            <a:chExt cx="3981450" cy="1828800"/>
          </a:xfrm>
        </p:grpSpPr>
        <p:cxnSp>
          <p:nvCxnSpPr>
            <p:cNvPr id="86" name="直接连接符 85"/>
            <p:cNvCxnSpPr/>
            <p:nvPr/>
          </p:nvCxnSpPr>
          <p:spPr bwMode="auto">
            <a:xfrm flipH="1">
              <a:off x="4648200" y="3124200"/>
              <a:ext cx="3429000" cy="1828800"/>
            </a:xfrm>
            <a:prstGeom prst="line">
              <a:avLst/>
            </a:prstGeom>
            <a:gradFill rotWithShape="0">
              <a:gsLst>
                <a:gs pos="0">
                  <a:srgbClr val="A50021"/>
                </a:gs>
                <a:gs pos="100000">
                  <a:schemeClr val="tx1"/>
                </a:gs>
              </a:gsLst>
              <a:lin ang="0" scaled="1"/>
            </a:gradFill>
            <a:ln w="47625" cap="flat" cmpd="sng" algn="ctr">
              <a:solidFill>
                <a:srgbClr val="FF0000"/>
              </a:solidFill>
              <a:prstDash val="solid"/>
              <a:miter lim="800000"/>
              <a:headEnd type="none" w="med" len="med"/>
              <a:tailEnd type="none" w="med" len="med"/>
            </a:ln>
            <a:effectLst/>
          </p:spPr>
        </p:cxnSp>
        <p:cxnSp>
          <p:nvCxnSpPr>
            <p:cNvPr id="87" name="直接连接符 86"/>
            <p:cNvCxnSpPr/>
            <p:nvPr/>
          </p:nvCxnSpPr>
          <p:spPr bwMode="auto">
            <a:xfrm flipH="1" flipV="1">
              <a:off x="4495800" y="3300022"/>
              <a:ext cx="3981450" cy="1616752"/>
            </a:xfrm>
            <a:prstGeom prst="line">
              <a:avLst/>
            </a:prstGeom>
            <a:gradFill rotWithShape="0">
              <a:gsLst>
                <a:gs pos="0">
                  <a:srgbClr val="A50021"/>
                </a:gs>
                <a:gs pos="100000">
                  <a:schemeClr val="tx1"/>
                </a:gs>
              </a:gsLst>
              <a:lin ang="0" scaled="1"/>
            </a:gradFill>
            <a:ln w="47625" cap="flat" cmpd="sng" algn="ctr">
              <a:solidFill>
                <a:srgbClr val="FF0000"/>
              </a:solidFill>
              <a:prstDash val="solid"/>
              <a:miter lim="800000"/>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符号串和语言</a:t>
            </a:r>
            <a:endParaRPr lang="zh-CN" altLang="en-US" dirty="0"/>
          </a:p>
        </p:txBody>
      </p:sp>
      <p:sp>
        <p:nvSpPr>
          <p:cNvPr id="162819" name="Rectangle 3"/>
          <p:cNvSpPr>
            <a:spLocks noGrp="1"/>
          </p:cNvSpPr>
          <p:nvPr>
            <p:ph idx="1"/>
          </p:nvPr>
        </p:nvSpPr>
        <p:spPr>
          <a:xfrm>
            <a:off x="406400" y="990600"/>
            <a:ext cx="11379200" cy="4978400"/>
          </a:xfrm>
        </p:spPr>
        <p:txBody>
          <a:bodyPr vert="horz" wrap="square" lIns="91440" tIns="45720" rIns="91440" bIns="45720" anchor="t"/>
          <a:p>
            <a:pPr eaLnBrk="1" hangingPunct="1">
              <a:lnSpc>
                <a:spcPct val="110000"/>
              </a:lnSpc>
            </a:pPr>
            <a:r>
              <a:rPr lang="zh-CN" altLang="en-US" dirty="0">
                <a:solidFill>
                  <a:srgbClr val="FF0000"/>
                </a:solidFill>
              </a:rPr>
              <a:t>符号串</a:t>
            </a:r>
            <a:r>
              <a:rPr lang="zh-CN" altLang="en-US" dirty="0">
                <a:solidFill>
                  <a:schemeClr val="tx2"/>
                </a:solidFill>
              </a:rPr>
              <a:t>是由字母表中的符号所组成的</a:t>
            </a:r>
            <a:r>
              <a:rPr lang="zh-CN" altLang="en-US" u="sng" dirty="0">
                <a:solidFill>
                  <a:srgbClr val="FF0000"/>
                </a:solidFill>
              </a:rPr>
              <a:t>有穷序列</a:t>
            </a:r>
            <a:r>
              <a:rPr lang="zh-CN" altLang="en-US" dirty="0">
                <a:solidFill>
                  <a:schemeClr val="tx2"/>
                </a:solidFill>
              </a:rPr>
              <a:t>，又称为句子</a:t>
            </a:r>
            <a:endParaRPr lang="zh-CN" altLang="en-US" dirty="0">
              <a:solidFill>
                <a:schemeClr val="tx2"/>
              </a:solidFill>
            </a:endParaRPr>
          </a:p>
          <a:p>
            <a:pPr lvl="1" eaLnBrk="1" hangingPunct="1">
              <a:lnSpc>
                <a:spcPct val="110000"/>
              </a:lnSpc>
            </a:pPr>
            <a:r>
              <a:rPr lang="zh-CN" altLang="en-US" dirty="0"/>
              <a:t>例如： </a:t>
            </a:r>
            <a:r>
              <a:rPr lang="en-US" altLang="zh-CN" dirty="0"/>
              <a:t>Σ = { a , b } </a:t>
            </a:r>
            <a:r>
              <a:rPr lang="zh-CN" altLang="en-US" dirty="0"/>
              <a:t>，则</a:t>
            </a:r>
            <a:r>
              <a:rPr lang="en-US" altLang="zh-CN" dirty="0"/>
              <a:t>a, b, aa, ab, aabba</a:t>
            </a:r>
            <a:r>
              <a:rPr lang="en-US" altLang="zh-CN" dirty="0">
                <a:latin typeface="Arial" panose="020B0604020202020204" pitchFamily="34" charset="0"/>
              </a:rPr>
              <a:t>…</a:t>
            </a:r>
            <a:r>
              <a:rPr lang="zh-CN" altLang="en-US" dirty="0"/>
              <a:t>都是</a:t>
            </a:r>
            <a:r>
              <a:rPr lang="en-US" altLang="zh-CN" dirty="0"/>
              <a:t>Σ</a:t>
            </a:r>
            <a:r>
              <a:rPr lang="zh-CN" altLang="en-US" dirty="0"/>
              <a:t>上的符号串</a:t>
            </a:r>
            <a:endParaRPr lang="zh-CN" altLang="en-US" dirty="0"/>
          </a:p>
          <a:p>
            <a:pPr lvl="1" eaLnBrk="1" hangingPunct="1">
              <a:lnSpc>
                <a:spcPct val="110000"/>
              </a:lnSpc>
            </a:pPr>
            <a:r>
              <a:rPr lang="en-US" altLang="zh-CN" dirty="0"/>
              <a:t>abc</a:t>
            </a:r>
            <a:r>
              <a:rPr lang="zh-CN" altLang="en-US" dirty="0"/>
              <a:t>和</a:t>
            </a:r>
            <a:r>
              <a:rPr lang="en-US" altLang="zh-CN" dirty="0"/>
              <a:t>cb</a:t>
            </a:r>
            <a:r>
              <a:rPr lang="zh-CN" altLang="en-US" dirty="0"/>
              <a:t>是</a:t>
            </a:r>
            <a:r>
              <a:rPr lang="en-US" altLang="zh-CN" dirty="0"/>
              <a:t>Σ</a:t>
            </a:r>
            <a:r>
              <a:rPr lang="zh-CN" altLang="en-US" dirty="0"/>
              <a:t>上的字符串吗？</a:t>
            </a:r>
            <a:endParaRPr lang="zh-CN" altLang="en-US" dirty="0"/>
          </a:p>
          <a:p>
            <a:pPr eaLnBrk="1" hangingPunct="1">
              <a:lnSpc>
                <a:spcPct val="110000"/>
              </a:lnSpc>
            </a:pPr>
            <a:r>
              <a:rPr lang="zh-CN" altLang="en-US" dirty="0">
                <a:solidFill>
                  <a:srgbClr val="FF0000"/>
                </a:solidFill>
              </a:rPr>
              <a:t>注意</a:t>
            </a:r>
            <a:endParaRPr lang="zh-CN" altLang="en-US" dirty="0">
              <a:solidFill>
                <a:srgbClr val="FF0000"/>
              </a:solidFill>
            </a:endParaRPr>
          </a:p>
          <a:p>
            <a:pPr lvl="1" eaLnBrk="1" hangingPunct="1">
              <a:lnSpc>
                <a:spcPct val="110000"/>
              </a:lnSpc>
            </a:pPr>
            <a:r>
              <a:rPr lang="zh-CN" altLang="en-US" dirty="0">
                <a:solidFill>
                  <a:srgbClr val="0000FF"/>
                </a:solidFill>
              </a:rPr>
              <a:t>符号串总是建立在某个特定字母表上且</a:t>
            </a:r>
            <a:r>
              <a:rPr lang="zh-CN" altLang="en-US" b="1" dirty="0">
                <a:solidFill>
                  <a:srgbClr val="0000FF"/>
                </a:solidFill>
              </a:rPr>
              <a:t>只由字母表上的有穷多个符号</a:t>
            </a:r>
            <a:r>
              <a:rPr lang="zh-CN" altLang="en-US" dirty="0">
                <a:solidFill>
                  <a:srgbClr val="0000FF"/>
                </a:solidFill>
              </a:rPr>
              <a:t>组成</a:t>
            </a:r>
            <a:r>
              <a:rPr lang="zh-CN" altLang="en-US" dirty="0"/>
              <a:t>。</a:t>
            </a:r>
            <a:endParaRPr lang="zh-CN" altLang="en-US" dirty="0"/>
          </a:p>
          <a:p>
            <a:pPr lvl="1" eaLnBrk="1" hangingPunct="1">
              <a:lnSpc>
                <a:spcPct val="110000"/>
              </a:lnSpc>
            </a:pPr>
            <a:r>
              <a:rPr lang="zh-CN" altLang="en-US" dirty="0"/>
              <a:t>符号串中符号的</a:t>
            </a:r>
            <a:r>
              <a:rPr lang="zh-CN" altLang="en-US" b="1" dirty="0">
                <a:solidFill>
                  <a:srgbClr val="0000FF"/>
                </a:solidFill>
              </a:rPr>
              <a:t>顺序</a:t>
            </a:r>
            <a:r>
              <a:rPr lang="zh-CN" altLang="en-US" dirty="0"/>
              <a:t>是很重要的。</a:t>
            </a:r>
            <a:endParaRPr lang="zh-CN" altLang="en-US" dirty="0"/>
          </a:p>
          <a:p>
            <a:pPr lvl="2" eaLnBrk="1" hangingPunct="1">
              <a:lnSpc>
                <a:spcPct val="110000"/>
              </a:lnSpc>
            </a:pPr>
            <a:r>
              <a:rPr lang="en-US" altLang="zh-CN" sz="2000" dirty="0"/>
              <a:t>ab</a:t>
            </a:r>
            <a:r>
              <a:rPr lang="zh-CN" altLang="en-US" sz="2000" dirty="0"/>
              <a:t>和</a:t>
            </a:r>
            <a:r>
              <a:rPr lang="en-US" altLang="zh-CN" sz="2000" dirty="0"/>
              <a:t>ba</a:t>
            </a:r>
            <a:r>
              <a:rPr lang="zh-CN" altLang="en-US" sz="2000" dirty="0"/>
              <a:t>在字母表</a:t>
            </a:r>
            <a:r>
              <a:rPr lang="en-US" altLang="zh-CN" sz="2000" dirty="0"/>
              <a:t>Σ</a:t>
            </a:r>
            <a:r>
              <a:rPr lang="zh-CN" altLang="en-US" sz="2000" dirty="0"/>
              <a:t>上是两个不同的符号串</a:t>
            </a:r>
            <a:endParaRPr lang="zh-CN" altLang="en-US" sz="2000" dirty="0"/>
          </a:p>
          <a:p>
            <a:pPr lvl="1" eaLnBrk="1" hangingPunct="1">
              <a:lnSpc>
                <a:spcPct val="110000"/>
              </a:lnSpc>
            </a:pPr>
            <a:r>
              <a:rPr lang="zh-CN" altLang="en-US" sz="2400" b="1" dirty="0">
                <a:solidFill>
                  <a:srgbClr val="FF0000"/>
                </a:solidFill>
              </a:rPr>
              <a:t>空符号串</a:t>
            </a:r>
            <a:r>
              <a:rPr lang="zh-CN" altLang="en-US" sz="2400" dirty="0"/>
              <a:t>：不包含任何符号的符号串，记为</a:t>
            </a:r>
            <a:r>
              <a:rPr lang="en-US" altLang="zh-CN" sz="2400" dirty="0"/>
              <a:t>ε</a:t>
            </a:r>
            <a:r>
              <a:rPr lang="zh-CN" altLang="en-US" sz="2400" dirty="0"/>
              <a:t>，是</a:t>
            </a:r>
            <a:r>
              <a:rPr lang="zh-CN" altLang="en-US" sz="2400" b="1" dirty="0">
                <a:solidFill>
                  <a:srgbClr val="0000FF"/>
                </a:solidFill>
              </a:rPr>
              <a:t>任何</a:t>
            </a:r>
            <a:r>
              <a:rPr lang="en-US" altLang="zh-CN" sz="2400" b="1" dirty="0">
                <a:solidFill>
                  <a:srgbClr val="0000FF"/>
                </a:solidFill>
              </a:rPr>
              <a:t>Σ</a:t>
            </a:r>
            <a:r>
              <a:rPr lang="zh-CN" altLang="en-US" sz="2400" b="1" dirty="0">
                <a:solidFill>
                  <a:srgbClr val="0000FF"/>
                </a:solidFill>
              </a:rPr>
              <a:t>上的符号串</a:t>
            </a:r>
            <a:endParaRPr lang="zh-CN" altLang="en-US" sz="2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2819">
                                            <p:txEl>
                                              <p:charRg st="0" end="27"/>
                                            </p:txEl>
                                          </p:spTgt>
                                        </p:tgtEl>
                                        <p:attrNameLst>
                                          <p:attrName>style.visibility</p:attrName>
                                        </p:attrNameLst>
                                      </p:cBhvr>
                                      <p:to>
                                        <p:strVal val="visible"/>
                                      </p:to>
                                    </p:set>
                                    <p:animEffect transition="in" filter="blinds(horizontal)">
                                      <p:cBhvr>
                                        <p:cTn id="7" dur="500"/>
                                        <p:tgtEl>
                                          <p:spTgt spid="162819">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819">
                                            <p:txEl>
                                              <p:charRg st="27" end="76"/>
                                            </p:txEl>
                                          </p:spTgt>
                                        </p:tgtEl>
                                        <p:attrNameLst>
                                          <p:attrName>style.visibility</p:attrName>
                                        </p:attrNameLst>
                                      </p:cBhvr>
                                      <p:to>
                                        <p:strVal val="visible"/>
                                      </p:to>
                                    </p:set>
                                    <p:animEffect transition="in" filter="blinds(horizontal)">
                                      <p:cBhvr>
                                        <p:cTn id="12" dur="500"/>
                                        <p:tgtEl>
                                          <p:spTgt spid="162819">
                                            <p:txEl>
                                              <p:charRg st="27"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2819">
                                            <p:txEl>
                                              <p:charRg st="76" end="92"/>
                                            </p:txEl>
                                          </p:spTgt>
                                        </p:tgtEl>
                                        <p:attrNameLst>
                                          <p:attrName>style.visibility</p:attrName>
                                        </p:attrNameLst>
                                      </p:cBhvr>
                                      <p:to>
                                        <p:strVal val="visible"/>
                                      </p:to>
                                    </p:set>
                                    <p:animEffect transition="in" filter="blinds(horizontal)">
                                      <p:cBhvr>
                                        <p:cTn id="17" dur="500"/>
                                        <p:tgtEl>
                                          <p:spTgt spid="162819">
                                            <p:txEl>
                                              <p:charRg st="76"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2819">
                                            <p:txEl>
                                              <p:charRg st="92" end="95"/>
                                            </p:txEl>
                                          </p:spTgt>
                                        </p:tgtEl>
                                        <p:attrNameLst>
                                          <p:attrName>style.visibility</p:attrName>
                                        </p:attrNameLst>
                                      </p:cBhvr>
                                      <p:to>
                                        <p:strVal val="visible"/>
                                      </p:to>
                                    </p:set>
                                    <p:animEffect transition="in" filter="blinds(horizontal)">
                                      <p:cBhvr>
                                        <p:cTn id="22" dur="500"/>
                                        <p:tgtEl>
                                          <p:spTgt spid="162819">
                                            <p:txEl>
                                              <p:charRg st="92" end="9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2819">
                                            <p:txEl>
                                              <p:charRg st="95" end="129"/>
                                            </p:txEl>
                                          </p:spTgt>
                                        </p:tgtEl>
                                        <p:attrNameLst>
                                          <p:attrName>style.visibility</p:attrName>
                                        </p:attrNameLst>
                                      </p:cBhvr>
                                      <p:to>
                                        <p:strVal val="visible"/>
                                      </p:to>
                                    </p:set>
                                    <p:animEffect transition="in" filter="blinds(horizontal)">
                                      <p:cBhvr>
                                        <p:cTn id="25" dur="500"/>
                                        <p:tgtEl>
                                          <p:spTgt spid="162819">
                                            <p:txEl>
                                              <p:charRg st="95" end="12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2819">
                                            <p:txEl>
                                              <p:charRg st="129" end="145"/>
                                            </p:txEl>
                                          </p:spTgt>
                                        </p:tgtEl>
                                        <p:attrNameLst>
                                          <p:attrName>style.visibility</p:attrName>
                                        </p:attrNameLst>
                                      </p:cBhvr>
                                      <p:to>
                                        <p:strVal val="visible"/>
                                      </p:to>
                                    </p:set>
                                    <p:animEffect transition="in" filter="blinds(horizontal)">
                                      <p:cBhvr>
                                        <p:cTn id="30" dur="500"/>
                                        <p:tgtEl>
                                          <p:spTgt spid="162819">
                                            <p:txEl>
                                              <p:charRg st="129" end="14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2819">
                                            <p:txEl>
                                              <p:charRg st="145" end="166"/>
                                            </p:txEl>
                                          </p:spTgt>
                                        </p:tgtEl>
                                        <p:attrNameLst>
                                          <p:attrName>style.visibility</p:attrName>
                                        </p:attrNameLst>
                                      </p:cBhvr>
                                      <p:to>
                                        <p:strVal val="visible"/>
                                      </p:to>
                                    </p:set>
                                    <p:animEffect transition="in" filter="blinds(horizontal)">
                                      <p:cBhvr>
                                        <p:cTn id="33" dur="500"/>
                                        <p:tgtEl>
                                          <p:spTgt spid="162819">
                                            <p:txEl>
                                              <p:charRg st="145" end="16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2819">
                                            <p:txEl>
                                              <p:charRg st="166" end="197"/>
                                            </p:txEl>
                                          </p:spTgt>
                                        </p:tgtEl>
                                        <p:attrNameLst>
                                          <p:attrName>style.visibility</p:attrName>
                                        </p:attrNameLst>
                                      </p:cBhvr>
                                      <p:to>
                                        <p:strVal val="visible"/>
                                      </p:to>
                                    </p:set>
                                    <p:animEffect transition="in" filter="blinds(horizontal)">
                                      <p:cBhvr>
                                        <p:cTn id="38" dur="500"/>
                                        <p:tgtEl>
                                          <p:spTgt spid="162819">
                                            <p:txEl>
                                              <p:charRg st="166"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分析树和二义性</a:t>
            </a:r>
            <a:endParaRPr lang="zh-CN" altLang="en-US" dirty="0"/>
          </a:p>
        </p:txBody>
      </p:sp>
      <p:sp>
        <p:nvSpPr>
          <p:cNvPr id="242691" name="Rectangle 3"/>
          <p:cNvSpPr>
            <a:spLocks noGrp="1"/>
          </p:cNvSpPr>
          <p:nvPr>
            <p:ph idx="1"/>
          </p:nvPr>
        </p:nvSpPr>
        <p:spPr>
          <a:xfrm>
            <a:off x="685800" y="1285875"/>
            <a:ext cx="8229600" cy="995363"/>
          </a:xfrm>
        </p:spPr>
        <p:txBody>
          <a:bodyPr vert="horz" wrap="square" lIns="91440" tIns="45720" rIns="91440" bIns="45720" anchor="t"/>
          <a:p>
            <a:pPr lvl="1" eaLnBrk="1" hangingPunct="1"/>
            <a:r>
              <a:rPr lang="zh-CN" altLang="en-US" sz="3200" dirty="0"/>
              <a:t>二义文法改造为无二义文法</a:t>
            </a:r>
            <a:endParaRPr lang="zh-CN" altLang="en-US" sz="3200" dirty="0"/>
          </a:p>
        </p:txBody>
      </p:sp>
      <p:sp>
        <p:nvSpPr>
          <p:cNvPr id="242693" name="Rectangle 5"/>
          <p:cNvSpPr/>
          <p:nvPr/>
        </p:nvSpPr>
        <p:spPr>
          <a:xfrm>
            <a:off x="1517650" y="2568575"/>
            <a:ext cx="2305050" cy="2735263"/>
          </a:xfrm>
          <a:prstGeom prst="rect">
            <a:avLst/>
          </a:prstGeom>
          <a:noFill/>
          <a:ln w="9525" cap="flat" cmpd="sng">
            <a:solidFill>
              <a:schemeClr val="tx1"/>
            </a:solidFill>
            <a:prstDash val="solid"/>
            <a:miter/>
            <a:headEnd type="none" w="med" len="med"/>
            <a:tailEnd type="none" w="med" len="med"/>
          </a:ln>
        </p:spPr>
        <p:txBody>
          <a:bodyPr anchor="t"/>
          <a:p>
            <a:pPr marL="342900" indent="-342900">
              <a:spcBef>
                <a:spcPct val="20000"/>
              </a:spcBef>
            </a:pPr>
            <a:r>
              <a:rPr lang="en-US" altLang="zh-CN" sz="2800" b="0" dirty="0">
                <a:latin typeface="Times New Roman" panose="02020603050405020304" charset="0"/>
              </a:rPr>
              <a:t>G</a:t>
            </a:r>
            <a:r>
              <a:rPr lang="en-US" altLang="zh-CN" sz="2800" b="0" dirty="0">
                <a:latin typeface="华文新魏" panose="02010800040101010101" pitchFamily="2" charset="-122"/>
              </a:rPr>
              <a:t>[E]:</a:t>
            </a:r>
            <a:endParaRPr lang="en-US" altLang="zh-CN" sz="2800" b="0" dirty="0">
              <a:latin typeface="华文新魏" panose="02010800040101010101" pitchFamily="2" charset="-122"/>
            </a:endParaRPr>
          </a:p>
          <a:p>
            <a:pPr marL="342900" indent="-342900">
              <a:spcBef>
                <a:spcPct val="20000"/>
              </a:spcBef>
            </a:pPr>
            <a:r>
              <a:rPr lang="en-US" altLang="zh-CN" sz="2800" b="0" dirty="0">
                <a:latin typeface="华文新魏" panose="02010800040101010101" pitchFamily="2" charset="-122"/>
              </a:rPr>
              <a:t>E → E + E</a:t>
            </a:r>
            <a:endParaRPr lang="en-US" altLang="zh-CN" sz="2800" b="0" dirty="0">
              <a:latin typeface="华文新魏" panose="02010800040101010101" pitchFamily="2" charset="-122"/>
            </a:endParaRPr>
          </a:p>
          <a:p>
            <a:pPr marL="342900" indent="-342900">
              <a:spcBef>
                <a:spcPct val="20000"/>
              </a:spcBef>
            </a:pPr>
            <a:r>
              <a:rPr lang="en-US" altLang="zh-CN" sz="2800" b="0" dirty="0">
                <a:latin typeface="华文新魏" panose="02010800040101010101" pitchFamily="2" charset="-122"/>
              </a:rPr>
              <a:t>E → E </a:t>
            </a:r>
            <a:r>
              <a:rPr lang="en-US" altLang="zh-CN" sz="2800" b="0" dirty="0">
                <a:latin typeface="Times New Roman" panose="02020603050405020304" charset="0"/>
              </a:rPr>
              <a:t>*</a:t>
            </a:r>
            <a:r>
              <a:rPr lang="en-US" altLang="zh-CN" sz="2800" b="0" dirty="0">
                <a:latin typeface="华文新魏" panose="02010800040101010101" pitchFamily="2" charset="-122"/>
              </a:rPr>
              <a:t> E</a:t>
            </a:r>
            <a:endParaRPr lang="en-US" altLang="zh-CN" sz="2800" b="0" dirty="0">
              <a:latin typeface="华文新魏" panose="02010800040101010101" pitchFamily="2" charset="-122"/>
            </a:endParaRPr>
          </a:p>
          <a:p>
            <a:pPr marL="342900" indent="-342900">
              <a:spcBef>
                <a:spcPct val="20000"/>
              </a:spcBef>
            </a:pPr>
            <a:r>
              <a:rPr lang="en-US" altLang="zh-CN" sz="2800" b="0" dirty="0">
                <a:latin typeface="华文新魏" panose="02010800040101010101" pitchFamily="2" charset="-122"/>
              </a:rPr>
              <a:t>E → id</a:t>
            </a:r>
            <a:endParaRPr lang="en-US" altLang="zh-CN" sz="2800" b="0" dirty="0">
              <a:latin typeface="华文新魏" panose="02010800040101010101" pitchFamily="2" charset="-122"/>
            </a:endParaRPr>
          </a:p>
          <a:p>
            <a:pPr marL="342900" indent="-342900">
              <a:spcBef>
                <a:spcPct val="20000"/>
              </a:spcBef>
            </a:pPr>
            <a:r>
              <a:rPr lang="en-US" altLang="zh-CN" sz="2800" b="0" dirty="0">
                <a:latin typeface="华文新魏" panose="02010800040101010101" pitchFamily="2" charset="-122"/>
              </a:rPr>
              <a:t>E → (E)</a:t>
            </a:r>
            <a:endParaRPr lang="zh-CN" altLang="en-US" sz="2800" b="0" dirty="0">
              <a:latin typeface="华文新魏" panose="02010800040101010101" pitchFamily="2" charset="-122"/>
            </a:endParaRPr>
          </a:p>
        </p:txBody>
      </p:sp>
      <p:sp>
        <p:nvSpPr>
          <p:cNvPr id="242694" name="Rectangle 6"/>
          <p:cNvSpPr/>
          <p:nvPr/>
        </p:nvSpPr>
        <p:spPr>
          <a:xfrm>
            <a:off x="7350125" y="2424113"/>
            <a:ext cx="1944688" cy="3025775"/>
          </a:xfrm>
          <a:prstGeom prst="rect">
            <a:avLst/>
          </a:prstGeom>
          <a:noFill/>
          <a:ln w="9525" cap="flat" cmpd="sng">
            <a:solidFill>
              <a:schemeClr val="tx1"/>
            </a:solidFill>
            <a:prstDash val="solid"/>
            <a:miter/>
            <a:headEnd type="none" w="med" len="med"/>
            <a:tailEnd type="none" w="med" len="med"/>
          </a:ln>
        </p:spPr>
        <p:txBody>
          <a:bodyPr anchor="t"/>
          <a:p>
            <a:pPr>
              <a:spcBef>
                <a:spcPct val="20000"/>
              </a:spcBef>
            </a:pPr>
            <a:r>
              <a:rPr lang="en-US" altLang="zh-CN" b="0" dirty="0">
                <a:latin typeface="Times New Roman" panose="02020603050405020304" charset="0"/>
              </a:rPr>
              <a:t>G</a:t>
            </a:r>
            <a:r>
              <a:rPr lang="en-US" altLang="zh-CN" b="0" dirty="0">
                <a:latin typeface="华文新魏" panose="02010800040101010101" pitchFamily="2" charset="-122"/>
              </a:rPr>
              <a:t>[E]:</a:t>
            </a:r>
            <a:endParaRPr lang="en-US" altLang="zh-CN" b="0" dirty="0">
              <a:latin typeface="华文新魏" panose="02010800040101010101" pitchFamily="2" charset="-122"/>
            </a:endParaRPr>
          </a:p>
          <a:p>
            <a:pPr>
              <a:spcBef>
                <a:spcPct val="20000"/>
              </a:spcBef>
            </a:pPr>
            <a:r>
              <a:rPr lang="en-US" altLang="zh-CN" b="0" dirty="0">
                <a:latin typeface="华文新魏" panose="02010800040101010101" pitchFamily="2" charset="-122"/>
              </a:rPr>
              <a:t>E → E + T</a:t>
            </a:r>
            <a:endParaRPr lang="en-US" altLang="zh-CN" b="0" dirty="0">
              <a:latin typeface="华文新魏" panose="02010800040101010101" pitchFamily="2" charset="-122"/>
            </a:endParaRPr>
          </a:p>
          <a:p>
            <a:pPr>
              <a:spcBef>
                <a:spcPct val="20000"/>
              </a:spcBef>
            </a:pPr>
            <a:r>
              <a:rPr lang="en-US" altLang="zh-CN" b="0" dirty="0">
                <a:latin typeface="华文新魏" panose="02010800040101010101" pitchFamily="2" charset="-122"/>
              </a:rPr>
              <a:t>E → T</a:t>
            </a:r>
            <a:endParaRPr lang="en-US" altLang="zh-CN" b="0" dirty="0">
              <a:latin typeface="华文新魏" panose="02010800040101010101" pitchFamily="2" charset="-122"/>
            </a:endParaRPr>
          </a:p>
          <a:p>
            <a:pPr>
              <a:spcBef>
                <a:spcPct val="20000"/>
              </a:spcBef>
            </a:pPr>
            <a:r>
              <a:rPr lang="en-US" altLang="zh-CN" b="0" dirty="0">
                <a:latin typeface="华文新魏" panose="02010800040101010101" pitchFamily="2" charset="-122"/>
              </a:rPr>
              <a:t>T → T </a:t>
            </a:r>
            <a:r>
              <a:rPr lang="en-US" altLang="zh-CN" b="0" dirty="0">
                <a:latin typeface="Times New Roman" panose="02020603050405020304" charset="0"/>
              </a:rPr>
              <a:t>*</a:t>
            </a:r>
            <a:r>
              <a:rPr lang="en-US" altLang="zh-CN" b="0" dirty="0">
                <a:latin typeface="华文新魏" panose="02010800040101010101" pitchFamily="2" charset="-122"/>
              </a:rPr>
              <a:t> F</a:t>
            </a:r>
            <a:endParaRPr lang="en-US" altLang="zh-CN" b="0" dirty="0">
              <a:latin typeface="华文新魏" panose="02010800040101010101" pitchFamily="2" charset="-122"/>
            </a:endParaRPr>
          </a:p>
          <a:p>
            <a:pPr>
              <a:spcBef>
                <a:spcPct val="20000"/>
              </a:spcBef>
            </a:pPr>
            <a:r>
              <a:rPr lang="en-US" altLang="zh-CN" b="0" dirty="0">
                <a:latin typeface="华文新魏" panose="02010800040101010101" pitchFamily="2" charset="-122"/>
              </a:rPr>
              <a:t>T → F</a:t>
            </a:r>
            <a:endParaRPr lang="en-US" altLang="zh-CN" b="0" dirty="0">
              <a:latin typeface="华文新魏" panose="02010800040101010101" pitchFamily="2" charset="-122"/>
            </a:endParaRPr>
          </a:p>
          <a:p>
            <a:pPr>
              <a:spcBef>
                <a:spcPct val="20000"/>
              </a:spcBef>
            </a:pPr>
            <a:r>
              <a:rPr lang="en-US" altLang="zh-CN" b="0" dirty="0">
                <a:latin typeface="华文新魏" panose="02010800040101010101" pitchFamily="2" charset="-122"/>
              </a:rPr>
              <a:t>F → (E)</a:t>
            </a:r>
            <a:endParaRPr lang="zh-CN" altLang="en-US" b="0" dirty="0">
              <a:latin typeface="华文新魏" panose="02010800040101010101" pitchFamily="2" charset="-122"/>
            </a:endParaRPr>
          </a:p>
          <a:p>
            <a:pPr>
              <a:spcBef>
                <a:spcPct val="20000"/>
              </a:spcBef>
            </a:pPr>
            <a:r>
              <a:rPr lang="en-US" altLang="zh-CN" b="0" dirty="0">
                <a:latin typeface="华文新魏" panose="02010800040101010101" pitchFamily="2" charset="-122"/>
              </a:rPr>
              <a:t>F → id</a:t>
            </a:r>
            <a:endParaRPr lang="en-US" altLang="zh-CN" b="0" dirty="0">
              <a:latin typeface="华文新魏" panose="02010800040101010101" pitchFamily="2" charset="-122"/>
            </a:endParaRPr>
          </a:p>
        </p:txBody>
      </p:sp>
      <p:sp>
        <p:nvSpPr>
          <p:cNvPr id="242695" name="Rectangle 7"/>
          <p:cNvSpPr/>
          <p:nvPr/>
        </p:nvSpPr>
        <p:spPr>
          <a:xfrm>
            <a:off x="3927475" y="3455988"/>
            <a:ext cx="3232150" cy="457200"/>
          </a:xfrm>
          <a:prstGeom prst="rect">
            <a:avLst/>
          </a:prstGeom>
          <a:noFill/>
          <a:ln w="38100">
            <a:noFill/>
          </a:ln>
        </p:spPr>
        <p:txBody>
          <a:bodyPr wrap="none" anchor="t">
            <a:spAutoFit/>
          </a:bodyPr>
          <a:p>
            <a:pPr marL="342900" indent="-342900" algn="ctr"/>
            <a:r>
              <a:rPr lang="zh-CN" altLang="en-US" b="0" i="1" dirty="0">
                <a:latin typeface="华文新魏" panose="02010800040101010101" pitchFamily="2" charset="-122"/>
              </a:rPr>
              <a:t>规定优先顺序和结合律</a:t>
            </a:r>
            <a:endParaRPr lang="zh-CN" altLang="en-US" b="0" i="1" dirty="0">
              <a:latin typeface="华文新魏" panose="02010800040101010101" pitchFamily="2" charset="-122"/>
            </a:endParaRPr>
          </a:p>
        </p:txBody>
      </p:sp>
      <p:sp>
        <p:nvSpPr>
          <p:cNvPr id="242697" name="AutoShape 9"/>
          <p:cNvSpPr/>
          <p:nvPr/>
        </p:nvSpPr>
        <p:spPr>
          <a:xfrm>
            <a:off x="4037013" y="3935413"/>
            <a:ext cx="2952750" cy="360362"/>
          </a:xfrm>
          <a:prstGeom prst="rightArrow">
            <a:avLst>
              <a:gd name="adj1" fmla="val 50000"/>
              <a:gd name="adj2" fmla="val 204770"/>
            </a:avLst>
          </a:prstGeom>
          <a:noFill/>
          <a:ln w="38100" cap="flat" cmpd="sng">
            <a:solidFill>
              <a:srgbClr val="3366FF"/>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2691">
                                            <p:txEl>
                                              <p:charRg st="0" end="13"/>
                                            </p:txEl>
                                          </p:spTgt>
                                        </p:tgtEl>
                                        <p:attrNameLst>
                                          <p:attrName>style.visibility</p:attrName>
                                        </p:attrNameLst>
                                      </p:cBhvr>
                                      <p:to>
                                        <p:strVal val="visible"/>
                                      </p:to>
                                    </p:set>
                                    <p:animEffect transition="in" filter="blinds(horizontal)">
                                      <p:cBhvr>
                                        <p:cTn id="7" dur="500"/>
                                        <p:tgtEl>
                                          <p:spTgt spid="242691">
                                            <p:txEl>
                                              <p:charRg st="0" end="13"/>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42693"/>
                                        </p:tgtEl>
                                        <p:attrNameLst>
                                          <p:attrName>style.visibility</p:attrName>
                                        </p:attrNameLst>
                                      </p:cBhvr>
                                      <p:to>
                                        <p:strVal val="visible"/>
                                      </p:to>
                                    </p:set>
                                    <p:animEffect transition="in" filter="blinds(horizontal)">
                                      <p:cBhvr>
                                        <p:cTn id="11" dur="500"/>
                                        <p:tgtEl>
                                          <p:spTgt spid="24269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2695"/>
                                        </p:tgtEl>
                                        <p:attrNameLst>
                                          <p:attrName>style.visibility</p:attrName>
                                        </p:attrNameLst>
                                      </p:cBhvr>
                                      <p:to>
                                        <p:strVal val="visible"/>
                                      </p:to>
                                    </p:set>
                                    <p:animEffect transition="in" filter="wipe(left)">
                                      <p:cBhvr>
                                        <p:cTn id="16" dur="500"/>
                                        <p:tgtEl>
                                          <p:spTgt spid="24269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2697"/>
                                        </p:tgtEl>
                                        <p:attrNameLst>
                                          <p:attrName>style.visibility</p:attrName>
                                        </p:attrNameLst>
                                      </p:cBhvr>
                                      <p:to>
                                        <p:strVal val="visible"/>
                                      </p:to>
                                    </p:set>
                                    <p:animEffect transition="in" filter="wipe(left)">
                                      <p:cBhvr>
                                        <p:cTn id="19" dur="500"/>
                                        <p:tgtEl>
                                          <p:spTgt spid="242697"/>
                                        </p:tgtEl>
                                      </p:cBhvr>
                                    </p:animEffect>
                                  </p:childTnLst>
                                </p:cTn>
                              </p:par>
                              <p:par>
                                <p:cTn id="20" presetID="3" presetClass="entr" presetSubtype="10" fill="hold" nodeType="withEffect">
                                  <p:stCondLst>
                                    <p:cond delay="0"/>
                                  </p:stCondLst>
                                  <p:childTnLst>
                                    <p:set>
                                      <p:cBhvr>
                                        <p:cTn id="21" dur="1" fill="hold">
                                          <p:stCondLst>
                                            <p:cond delay="0"/>
                                          </p:stCondLst>
                                        </p:cTn>
                                        <p:tgtEl>
                                          <p:spTgt spid="242694"/>
                                        </p:tgtEl>
                                        <p:attrNameLst>
                                          <p:attrName>style.visibility</p:attrName>
                                        </p:attrNameLst>
                                      </p:cBhvr>
                                      <p:to>
                                        <p:strVal val="visible"/>
                                      </p:to>
                                    </p:set>
                                    <p:animEffect transition="in" filter="blinds(horizontal)">
                                      <p:cBhvr>
                                        <p:cTn id="22" dur="500"/>
                                        <p:tgtEl>
                                          <p:spTgt spid="242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P spid="242693" grpId="0" bldLvl="0" animBg="1"/>
      <p:bldP spid="242695" grpId="0"/>
      <p:bldP spid="242697"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改写二义性文法</a:t>
            </a:r>
            <a:endParaRPr lang="zh-CN" altLang="en-US" dirty="0"/>
          </a:p>
        </p:txBody>
      </p:sp>
      <p:sp>
        <p:nvSpPr>
          <p:cNvPr id="5" name="TextBox 4"/>
          <p:cNvSpPr txBox="1"/>
          <p:nvPr/>
        </p:nvSpPr>
        <p:spPr>
          <a:xfrm>
            <a:off x="1676401" y="1041738"/>
            <a:ext cx="4176143" cy="1015663"/>
          </a:xfrm>
          <a:prstGeom prst="rect">
            <a:avLst/>
          </a:prstGeom>
          <a:noFill/>
        </p:spPr>
        <p:txBody>
          <a:bodyPr wrap="none" rtlCol="0">
            <a:spAutoFit/>
          </a:bodyPr>
          <a:lstStyle/>
          <a:p>
            <a:r>
              <a:rPr lang="en-US" altLang="zh-CN" sz="2000" dirty="0" err="1">
                <a:latin typeface="Comic Sans MS" panose="030F0702030302020204" pitchFamily="66" charset="0"/>
              </a:rPr>
              <a:t>stmt</a:t>
            </a:r>
            <a:r>
              <a:rPr lang="zh-CN" altLang="en-US" sz="2000" dirty="0">
                <a:latin typeface="华文新魏" panose="02010800040101010101" pitchFamily="2" charset="-122"/>
                <a:ea typeface="华文新魏" panose="02010800040101010101" pitchFamily="2" charset="-122"/>
              </a:rPr>
              <a:t>→</a:t>
            </a:r>
            <a:r>
              <a:rPr lang="zh-CN" altLang="en-US"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if</a:t>
            </a:r>
            <a:r>
              <a:rPr lang="en-US" altLang="zh-CN" sz="2000" dirty="0">
                <a:latin typeface="+mn-lt"/>
              </a:rPr>
              <a:t> </a:t>
            </a:r>
            <a:r>
              <a:rPr lang="en-US" altLang="zh-CN" sz="2000" dirty="0" err="1">
                <a:latin typeface="Comic Sans MS" panose="030F0702030302020204" pitchFamily="66" charset="0"/>
              </a:rPr>
              <a:t>expr</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then</a:t>
            </a:r>
            <a:r>
              <a:rPr lang="en-US" altLang="zh-CN" sz="2000" dirty="0">
                <a:latin typeface="+mn-lt"/>
              </a:rPr>
              <a:t> </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mn-lt"/>
              </a:rPr>
              <a:t>              | </a:t>
            </a:r>
            <a:r>
              <a:rPr lang="en-US" altLang="zh-CN" sz="2000" b="1" dirty="0">
                <a:latin typeface="Times New Roman" panose="02020603050405020304" charset="0"/>
                <a:ea typeface="华文新魏" panose="02010800040101010101" pitchFamily="2" charset="-122"/>
                <a:cs typeface="Times New Roman" panose="02020603050405020304" charset="0"/>
              </a:rPr>
              <a:t>if</a:t>
            </a:r>
            <a:r>
              <a:rPr lang="en-US" altLang="zh-CN" sz="2000" dirty="0">
                <a:latin typeface="+mn-lt"/>
              </a:rPr>
              <a:t> </a:t>
            </a:r>
            <a:r>
              <a:rPr lang="en-US" altLang="zh-CN" sz="2000" dirty="0" err="1">
                <a:latin typeface="Comic Sans MS" panose="030F0702030302020204" pitchFamily="66" charset="0"/>
              </a:rPr>
              <a:t>expr</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then</a:t>
            </a:r>
            <a:r>
              <a:rPr lang="en-US" altLang="zh-CN" sz="2000" dirty="0">
                <a:latin typeface="+mn-lt"/>
              </a:rPr>
              <a:t> </a:t>
            </a:r>
            <a:r>
              <a:rPr lang="en-US" altLang="zh-CN" sz="2000" dirty="0" err="1">
                <a:latin typeface="Comic Sans MS" panose="030F0702030302020204" pitchFamily="66" charset="0"/>
              </a:rPr>
              <a:t>stmt</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else</a:t>
            </a:r>
            <a:r>
              <a:rPr lang="en-US" altLang="zh-CN" sz="2000" dirty="0">
                <a:latin typeface="+mn-lt"/>
              </a:rPr>
              <a:t> </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mn-lt"/>
              </a:rPr>
              <a:t>              | </a:t>
            </a:r>
            <a:r>
              <a:rPr lang="en-US" altLang="zh-CN" sz="2000" b="1" dirty="0">
                <a:latin typeface="Times New Roman" panose="02020603050405020304" charset="0"/>
                <a:ea typeface="华文新魏" panose="02010800040101010101" pitchFamily="2" charset="-122"/>
                <a:cs typeface="Times New Roman" panose="02020603050405020304" charset="0"/>
              </a:rPr>
              <a:t>other</a:t>
            </a:r>
            <a:endParaRPr lang="zh-CN" altLang="en-US" sz="2000" b="1" dirty="0">
              <a:latin typeface="Times New Roman" panose="02020603050405020304" charset="0"/>
              <a:ea typeface="华文新魏" panose="02010800040101010101" pitchFamily="2" charset="-122"/>
              <a:cs typeface="Times New Roman" panose="02020603050405020304" charset="0"/>
            </a:endParaRPr>
          </a:p>
        </p:txBody>
      </p:sp>
      <p:sp>
        <p:nvSpPr>
          <p:cNvPr id="6" name="TextBox 5"/>
          <p:cNvSpPr txBox="1"/>
          <p:nvPr/>
        </p:nvSpPr>
        <p:spPr>
          <a:xfrm>
            <a:off x="6369279" y="1041738"/>
            <a:ext cx="4511040" cy="829945"/>
          </a:xfrm>
          <a:prstGeom prst="rect">
            <a:avLst/>
          </a:prstGeom>
          <a:noFill/>
        </p:spPr>
        <p:txBody>
          <a:bodyPr wrap="none" rtlCol="0">
            <a:spAutoFit/>
          </a:bodyPr>
          <a:lstStyle/>
          <a:p>
            <a:r>
              <a:rPr lang="zh-CN" altLang="en-US" b="1" dirty="0">
                <a:latin typeface="Times New Roman" panose="02020603050405020304" charset="0"/>
                <a:ea typeface="宋体" panose="02010600030101010101" pitchFamily="2" charset="-122"/>
                <a:cs typeface="Times New Roman" panose="02020603050405020304" charset="0"/>
              </a:rPr>
              <a:t>句子：</a:t>
            </a:r>
            <a:endParaRPr lang="zh-CN" altLang="en-US" b="1" dirty="0">
              <a:latin typeface="Times New Roman" panose="02020603050405020304" charset="0"/>
              <a:ea typeface="宋体" panose="02010600030101010101" pitchFamily="2" charset="-122"/>
              <a:cs typeface="Times New Roman" panose="02020603050405020304" charset="0"/>
            </a:endParaRPr>
          </a:p>
          <a:p>
            <a:r>
              <a:rPr lang="zh-CN" altLang="en-US" b="1" dirty="0">
                <a:latin typeface="Times New Roman" panose="02020603050405020304" charset="0"/>
                <a:ea typeface="宋体" panose="02010600030101010101" pitchFamily="2" charset="-122"/>
                <a:cs typeface="Times New Roman" panose="02020603050405020304" charset="0"/>
              </a:rPr>
              <a:t>     </a:t>
            </a:r>
            <a:r>
              <a:rPr lang="en-US" altLang="zh-CN" b="1" dirty="0">
                <a:latin typeface="Times New Roman" panose="02020603050405020304" charset="0"/>
                <a:cs typeface="Times New Roman" panose="02020603050405020304" charset="0"/>
              </a:rPr>
              <a:t>if</a:t>
            </a:r>
            <a:r>
              <a:rPr lang="en-US" altLang="zh-CN" dirty="0">
                <a:latin typeface="Comic Sans MS" panose="030F0702030302020204" pitchFamily="66" charset="0"/>
              </a:rPr>
              <a:t> E</a:t>
            </a:r>
            <a:r>
              <a:rPr lang="en-US" altLang="zh-CN" baseline="-25000" dirty="0">
                <a:latin typeface="Comic Sans MS" panose="030F0702030302020204" pitchFamily="66" charset="0"/>
              </a:rPr>
              <a:t>1</a:t>
            </a:r>
            <a:r>
              <a:rPr lang="en-US" altLang="zh-CN" dirty="0">
                <a:latin typeface="Comic Sans MS" panose="030F0702030302020204" pitchFamily="66" charset="0"/>
              </a:rPr>
              <a:t> </a:t>
            </a:r>
            <a:r>
              <a:rPr lang="en-US" altLang="zh-CN" b="1" dirty="0">
                <a:latin typeface="Times New Roman" panose="02020603050405020304" charset="0"/>
                <a:cs typeface="Times New Roman" panose="02020603050405020304" charset="0"/>
              </a:rPr>
              <a:t>then</a:t>
            </a:r>
            <a:r>
              <a:rPr lang="en-US" altLang="zh-CN" dirty="0">
                <a:latin typeface="Comic Sans MS" panose="030F0702030302020204" pitchFamily="66" charset="0"/>
              </a:rPr>
              <a:t> </a:t>
            </a:r>
            <a:r>
              <a:rPr lang="en-US" altLang="zh-CN" b="1" dirty="0">
                <a:latin typeface="Times New Roman" panose="02020603050405020304" charset="0"/>
                <a:cs typeface="Times New Roman" panose="02020603050405020304" charset="0"/>
              </a:rPr>
              <a:t>if</a:t>
            </a:r>
            <a:r>
              <a:rPr lang="en-US" altLang="zh-CN" dirty="0">
                <a:latin typeface="Comic Sans MS" panose="030F0702030302020204" pitchFamily="66" charset="0"/>
              </a:rPr>
              <a:t> E</a:t>
            </a:r>
            <a:r>
              <a:rPr lang="en-US" altLang="zh-CN" baseline="-25000" dirty="0">
                <a:latin typeface="Comic Sans MS" panose="030F0702030302020204" pitchFamily="66" charset="0"/>
              </a:rPr>
              <a:t>2</a:t>
            </a:r>
            <a:r>
              <a:rPr lang="en-US" altLang="zh-CN" dirty="0">
                <a:latin typeface="Comic Sans MS" panose="030F0702030302020204" pitchFamily="66" charset="0"/>
              </a:rPr>
              <a:t> </a:t>
            </a:r>
            <a:r>
              <a:rPr lang="en-US" altLang="zh-CN" b="1" dirty="0">
                <a:latin typeface="Times New Roman" panose="02020603050405020304" charset="0"/>
                <a:cs typeface="Times New Roman" panose="02020603050405020304" charset="0"/>
              </a:rPr>
              <a:t>then</a:t>
            </a:r>
            <a:r>
              <a:rPr lang="en-US" altLang="zh-CN" dirty="0">
                <a:latin typeface="Comic Sans MS" panose="030F0702030302020204" pitchFamily="66" charset="0"/>
              </a:rPr>
              <a:t> S</a:t>
            </a:r>
            <a:r>
              <a:rPr lang="en-US" altLang="zh-CN" baseline="-25000" dirty="0">
                <a:latin typeface="Comic Sans MS" panose="030F0702030302020204" pitchFamily="66" charset="0"/>
              </a:rPr>
              <a:t>1</a:t>
            </a:r>
            <a:r>
              <a:rPr lang="en-US" altLang="zh-CN" dirty="0">
                <a:latin typeface="Comic Sans MS" panose="030F0702030302020204" pitchFamily="66" charset="0"/>
              </a:rPr>
              <a:t> </a:t>
            </a:r>
            <a:r>
              <a:rPr lang="en-US" altLang="zh-CN" b="1" dirty="0">
                <a:latin typeface="Times New Roman" panose="02020603050405020304" charset="0"/>
                <a:cs typeface="Times New Roman" panose="02020603050405020304" charset="0"/>
              </a:rPr>
              <a:t>else</a:t>
            </a:r>
            <a:r>
              <a:rPr lang="en-US" altLang="zh-CN" dirty="0">
                <a:latin typeface="Comic Sans MS" panose="030F0702030302020204" pitchFamily="66" charset="0"/>
              </a:rPr>
              <a:t> S</a:t>
            </a:r>
            <a:r>
              <a:rPr lang="en-US" altLang="zh-CN" baseline="-25000" dirty="0">
                <a:latin typeface="Comic Sans MS" panose="030F0702030302020204" pitchFamily="66" charset="0"/>
              </a:rPr>
              <a:t>2</a:t>
            </a:r>
            <a:endParaRPr lang="zh-CN" altLang="en-US" baseline="-25000" dirty="0">
              <a:latin typeface="Comic Sans MS" panose="030F0702030302020204" pitchFamily="66" charset="0"/>
            </a:endParaRPr>
          </a:p>
        </p:txBody>
      </p:sp>
      <p:grpSp>
        <p:nvGrpSpPr>
          <p:cNvPr id="101" name="组合 100"/>
          <p:cNvGrpSpPr/>
          <p:nvPr/>
        </p:nvGrpSpPr>
        <p:grpSpPr>
          <a:xfrm>
            <a:off x="1143000" y="2240753"/>
            <a:ext cx="4572000" cy="3533347"/>
            <a:chOff x="76200" y="2638853"/>
            <a:chExt cx="4572000" cy="3533347"/>
          </a:xfrm>
        </p:grpSpPr>
        <p:sp>
          <p:nvSpPr>
            <p:cNvPr id="100" name="矩形 99"/>
            <p:cNvSpPr/>
            <p:nvPr/>
          </p:nvSpPr>
          <p:spPr bwMode="auto">
            <a:xfrm>
              <a:off x="107722" y="2638853"/>
              <a:ext cx="4540478" cy="3533347"/>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grpSp>
          <p:nvGrpSpPr>
            <p:cNvPr id="2074" name="组合 2073"/>
            <p:cNvGrpSpPr/>
            <p:nvPr/>
          </p:nvGrpSpPr>
          <p:grpSpPr>
            <a:xfrm>
              <a:off x="76200" y="2638853"/>
              <a:ext cx="4429744" cy="3247413"/>
              <a:chOff x="4343400" y="3381344"/>
              <a:chExt cx="4732319" cy="2840400"/>
            </a:xfrm>
          </p:grpSpPr>
          <p:sp>
            <p:nvSpPr>
              <p:cNvPr id="7" name="TextBox 6"/>
              <p:cNvSpPr txBox="1"/>
              <p:nvPr/>
            </p:nvSpPr>
            <p:spPr>
              <a:xfrm>
                <a:off x="6287212" y="3381344"/>
                <a:ext cx="800078" cy="349962"/>
              </a:xfrm>
              <a:prstGeom prst="rect">
                <a:avLst/>
              </a:prstGeom>
              <a:noFill/>
            </p:spPr>
            <p:txBody>
              <a:bodyPr wrap="none" rtlCol="0">
                <a:spAutoFit/>
              </a:bodyPr>
              <a:lstStyle/>
              <a:p>
                <a:r>
                  <a:rPr lang="en-US" altLang="zh-CN" sz="2000" dirty="0" err="1">
                    <a:latin typeface="Comic Sans MS" panose="030F0702030302020204" pitchFamily="66" charset="0"/>
                  </a:rPr>
                  <a:t>stmt</a:t>
                </a:r>
                <a:endParaRPr lang="zh-CN" altLang="en-US" sz="1800" dirty="0">
                  <a:latin typeface="Comic Sans MS" panose="030F0702030302020204" pitchFamily="66" charset="0"/>
                </a:endParaRPr>
              </a:p>
            </p:txBody>
          </p:sp>
          <p:sp>
            <p:nvSpPr>
              <p:cNvPr id="12" name="TextBox 11"/>
              <p:cNvSpPr txBox="1"/>
              <p:nvPr/>
            </p:nvSpPr>
            <p:spPr>
              <a:xfrm>
                <a:off x="4724400" y="4267200"/>
                <a:ext cx="788091" cy="349962"/>
              </a:xfrm>
              <a:prstGeom prst="rect">
                <a:avLst/>
              </a:prstGeom>
              <a:noFill/>
            </p:spPr>
            <p:txBody>
              <a:bodyPr wrap="none" rtlCol="0">
                <a:spAutoFit/>
              </a:bodyPr>
              <a:lstStyle/>
              <a:p>
                <a:r>
                  <a:rPr lang="en-US" altLang="zh-CN" sz="2000" dirty="0" err="1">
                    <a:latin typeface="Comic Sans MS" panose="030F0702030302020204" pitchFamily="66" charset="0"/>
                  </a:rPr>
                  <a:t>expr</a:t>
                </a:r>
                <a:endParaRPr lang="zh-CN" altLang="en-US" sz="1800" dirty="0">
                  <a:latin typeface="Comic Sans MS" panose="030F0702030302020204" pitchFamily="66" charset="0"/>
                </a:endParaRPr>
              </a:p>
            </p:txBody>
          </p:sp>
          <p:sp>
            <p:nvSpPr>
              <p:cNvPr id="13" name="TextBox 12"/>
              <p:cNvSpPr txBox="1"/>
              <p:nvPr/>
            </p:nvSpPr>
            <p:spPr>
              <a:xfrm>
                <a:off x="4343400" y="4248090"/>
                <a:ext cx="363393" cy="349962"/>
              </a:xfrm>
              <a:prstGeom prst="rect">
                <a:avLst/>
              </a:prstGeom>
              <a:noFill/>
            </p:spPr>
            <p:txBody>
              <a:bodyPr wrap="none" rtlCol="0">
                <a:spAutoFit/>
              </a:bodyPr>
              <a:lstStyle/>
              <a:p>
                <a:r>
                  <a:rPr lang="en-US" altLang="zh-CN" sz="2000" b="1" dirty="0">
                    <a:latin typeface="Times New Roman" panose="02020603050405020304" charset="0"/>
                    <a:cs typeface="Times New Roman" panose="02020603050405020304" charset="0"/>
                  </a:rPr>
                  <a:t>if</a:t>
                </a:r>
                <a:endParaRPr lang="zh-CN" altLang="en-US" sz="1800" b="1" dirty="0">
                  <a:latin typeface="Times New Roman" panose="02020603050405020304" charset="0"/>
                  <a:cs typeface="Times New Roman" panose="02020603050405020304" charset="0"/>
                </a:endParaRPr>
              </a:p>
            </p:txBody>
          </p:sp>
          <p:sp>
            <p:nvSpPr>
              <p:cNvPr id="14" name="TextBox 13"/>
              <p:cNvSpPr txBox="1"/>
              <p:nvPr/>
            </p:nvSpPr>
            <p:spPr>
              <a:xfrm>
                <a:off x="5462102" y="4267200"/>
                <a:ext cx="714454" cy="349962"/>
              </a:xfrm>
              <a:prstGeom prst="rect">
                <a:avLst/>
              </a:prstGeom>
              <a:noFill/>
            </p:spPr>
            <p:txBody>
              <a:bodyPr wrap="none" rtlCol="0">
                <a:spAutoFit/>
              </a:bodyPr>
              <a:lstStyle/>
              <a:p>
                <a:r>
                  <a:rPr lang="en-US" altLang="zh-CN" sz="2000" b="1" dirty="0">
                    <a:latin typeface="Times New Roman" panose="02020603050405020304" charset="0"/>
                    <a:cs typeface="Times New Roman" panose="02020603050405020304" charset="0"/>
                  </a:rPr>
                  <a:t>then</a:t>
                </a:r>
                <a:endParaRPr lang="zh-CN" altLang="en-US" sz="1800" b="1" dirty="0">
                  <a:latin typeface="Times New Roman" panose="02020603050405020304" charset="0"/>
                  <a:cs typeface="Times New Roman" panose="02020603050405020304" charset="0"/>
                </a:endParaRPr>
              </a:p>
            </p:txBody>
          </p:sp>
          <p:sp>
            <p:nvSpPr>
              <p:cNvPr id="15" name="TextBox 14"/>
              <p:cNvSpPr txBox="1"/>
              <p:nvPr/>
            </p:nvSpPr>
            <p:spPr>
              <a:xfrm>
                <a:off x="6287212" y="4272194"/>
                <a:ext cx="800078" cy="349962"/>
              </a:xfrm>
              <a:prstGeom prst="rect">
                <a:avLst/>
              </a:prstGeom>
              <a:noFill/>
            </p:spPr>
            <p:txBody>
              <a:bodyPr wrap="none" rtlCol="0">
                <a:spAutoFit/>
              </a:bodyPr>
              <a:lstStyle/>
              <a:p>
                <a:r>
                  <a:rPr lang="en-US" altLang="zh-CN" sz="2000" dirty="0" err="1">
                    <a:latin typeface="Comic Sans MS" panose="030F0702030302020204" pitchFamily="66" charset="0"/>
                  </a:rPr>
                  <a:t>stmt</a:t>
                </a:r>
                <a:endParaRPr lang="zh-CN" altLang="en-US" sz="1800" dirty="0">
                  <a:latin typeface="Comic Sans MS" panose="030F0702030302020204" pitchFamily="66" charset="0"/>
                </a:endParaRPr>
              </a:p>
            </p:txBody>
          </p:sp>
          <p:sp>
            <p:nvSpPr>
              <p:cNvPr id="16" name="TextBox 15"/>
              <p:cNvSpPr txBox="1"/>
              <p:nvPr/>
            </p:nvSpPr>
            <p:spPr>
              <a:xfrm>
                <a:off x="7446318" y="4267200"/>
                <a:ext cx="621979" cy="349962"/>
              </a:xfrm>
              <a:prstGeom prst="rect">
                <a:avLst/>
              </a:prstGeom>
              <a:noFill/>
            </p:spPr>
            <p:txBody>
              <a:bodyPr wrap="none" rtlCol="0">
                <a:spAutoFit/>
              </a:bodyPr>
              <a:lstStyle/>
              <a:p>
                <a:r>
                  <a:rPr lang="en-US" altLang="zh-CN" sz="2000" b="1" dirty="0">
                    <a:latin typeface="Times New Roman" panose="02020603050405020304" charset="0"/>
                    <a:cs typeface="Times New Roman" panose="02020603050405020304" charset="0"/>
                  </a:rPr>
                  <a:t>else</a:t>
                </a:r>
                <a:endParaRPr lang="zh-CN" altLang="en-US" sz="1800" b="1" dirty="0">
                  <a:latin typeface="Times New Roman" panose="02020603050405020304" charset="0"/>
                  <a:cs typeface="Times New Roman" panose="02020603050405020304" charset="0"/>
                </a:endParaRPr>
              </a:p>
            </p:txBody>
          </p:sp>
          <p:sp>
            <p:nvSpPr>
              <p:cNvPr id="17" name="TextBox 16"/>
              <p:cNvSpPr txBox="1"/>
              <p:nvPr/>
            </p:nvSpPr>
            <p:spPr>
              <a:xfrm>
                <a:off x="8229600" y="4338844"/>
                <a:ext cx="800078" cy="349962"/>
              </a:xfrm>
              <a:prstGeom prst="rect">
                <a:avLst/>
              </a:prstGeom>
              <a:noFill/>
            </p:spPr>
            <p:txBody>
              <a:bodyPr wrap="none" rtlCol="0">
                <a:spAutoFit/>
              </a:bodyPr>
              <a:lstStyle/>
              <a:p>
                <a:r>
                  <a:rPr lang="en-US" altLang="zh-CN" sz="2000" dirty="0" err="1">
                    <a:latin typeface="Comic Sans MS" panose="030F0702030302020204" pitchFamily="66" charset="0"/>
                  </a:rPr>
                  <a:t>stmt</a:t>
                </a:r>
                <a:endParaRPr lang="zh-CN" altLang="en-US" sz="1800" dirty="0">
                  <a:latin typeface="Comic Sans MS" panose="030F0702030302020204" pitchFamily="66" charset="0"/>
                </a:endParaRPr>
              </a:p>
            </p:txBody>
          </p:sp>
          <p:cxnSp>
            <p:nvCxnSpPr>
              <p:cNvPr id="9" name="直接连接符 8"/>
              <p:cNvCxnSpPr>
                <a:stCxn id="7" idx="2"/>
                <a:endCxn id="13" idx="0"/>
              </p:cNvCxnSpPr>
              <p:nvPr/>
            </p:nvCxnSpPr>
            <p:spPr bwMode="auto">
              <a:xfrm flipH="1">
                <a:off x="4525096" y="3731306"/>
                <a:ext cx="2162156" cy="51678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8" name="直接连接符 17"/>
              <p:cNvCxnSpPr>
                <a:stCxn id="7" idx="2"/>
                <a:endCxn id="12" idx="0"/>
              </p:cNvCxnSpPr>
              <p:nvPr/>
            </p:nvCxnSpPr>
            <p:spPr bwMode="auto">
              <a:xfrm flipH="1">
                <a:off x="5118446" y="3731306"/>
                <a:ext cx="1568806" cy="53589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0" name="直接连接符 19"/>
              <p:cNvCxnSpPr>
                <a:stCxn id="7" idx="2"/>
                <a:endCxn id="14" idx="0"/>
              </p:cNvCxnSpPr>
              <p:nvPr/>
            </p:nvCxnSpPr>
            <p:spPr bwMode="auto">
              <a:xfrm flipH="1">
                <a:off x="5819329" y="3731306"/>
                <a:ext cx="867923" cy="53589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2" name="直接连接符 21"/>
              <p:cNvCxnSpPr>
                <a:stCxn id="7" idx="2"/>
                <a:endCxn id="15" idx="0"/>
              </p:cNvCxnSpPr>
              <p:nvPr/>
            </p:nvCxnSpPr>
            <p:spPr bwMode="auto">
              <a:xfrm>
                <a:off x="6687252" y="3731306"/>
                <a:ext cx="0" cy="540888"/>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5" name="直接连接符 24"/>
              <p:cNvCxnSpPr>
                <a:stCxn id="7" idx="2"/>
                <a:endCxn id="16" idx="0"/>
              </p:cNvCxnSpPr>
              <p:nvPr/>
            </p:nvCxnSpPr>
            <p:spPr bwMode="auto">
              <a:xfrm>
                <a:off x="6687252" y="3731306"/>
                <a:ext cx="1070056" cy="53589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7" name="直接连接符 26"/>
              <p:cNvCxnSpPr>
                <a:stCxn id="7" idx="2"/>
                <a:endCxn id="17" idx="0"/>
              </p:cNvCxnSpPr>
              <p:nvPr/>
            </p:nvCxnSpPr>
            <p:spPr bwMode="auto">
              <a:xfrm>
                <a:off x="6687252" y="3731306"/>
                <a:ext cx="1942387" cy="60753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28" name="TextBox 27"/>
              <p:cNvSpPr txBox="1"/>
              <p:nvPr/>
            </p:nvSpPr>
            <p:spPr>
              <a:xfrm>
                <a:off x="4874495" y="5176899"/>
                <a:ext cx="450729" cy="349962"/>
              </a:xfrm>
              <a:prstGeom prst="rect">
                <a:avLst/>
              </a:prstGeom>
              <a:noFill/>
            </p:spPr>
            <p:txBody>
              <a:bodyPr wrap="none" rtlCol="0">
                <a:spAutoFit/>
              </a:bodyPr>
              <a:lstStyle/>
              <a:p>
                <a:r>
                  <a:rPr lang="en-US" altLang="zh-CN" sz="2000" dirty="0">
                    <a:latin typeface="Comic Sans MS" panose="030F0702030302020204" pitchFamily="66" charset="0"/>
                  </a:rPr>
                  <a:t>E</a:t>
                </a:r>
                <a:r>
                  <a:rPr lang="en-US" altLang="zh-CN" sz="2000" baseline="-25000" dirty="0">
                    <a:latin typeface="Comic Sans MS" panose="030F0702030302020204" pitchFamily="66" charset="0"/>
                  </a:rPr>
                  <a:t>1</a:t>
                </a:r>
                <a:endParaRPr lang="zh-CN" altLang="en-US" sz="2000" dirty="0">
                  <a:latin typeface="+mn-lt"/>
                </a:endParaRPr>
              </a:p>
            </p:txBody>
          </p:sp>
          <p:sp>
            <p:nvSpPr>
              <p:cNvPr id="31" name="等腰三角形 30"/>
              <p:cNvSpPr/>
              <p:nvPr/>
            </p:nvSpPr>
            <p:spPr bwMode="auto">
              <a:xfrm>
                <a:off x="4726737" y="4629911"/>
                <a:ext cx="733028" cy="546988"/>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37" name="TextBox 36"/>
              <p:cNvSpPr txBox="1"/>
              <p:nvPr/>
            </p:nvSpPr>
            <p:spPr>
              <a:xfrm>
                <a:off x="5707383" y="4938689"/>
                <a:ext cx="363393" cy="349962"/>
              </a:xfrm>
              <a:prstGeom prst="rect">
                <a:avLst/>
              </a:prstGeom>
              <a:noFill/>
            </p:spPr>
            <p:txBody>
              <a:bodyPr wrap="none" rtlCol="0">
                <a:spAutoFit/>
              </a:bodyPr>
              <a:lstStyle/>
              <a:p>
                <a:r>
                  <a:rPr lang="en-US" altLang="zh-CN" sz="2000" b="1" dirty="0">
                    <a:latin typeface="Times New Roman" panose="02020603050405020304" charset="0"/>
                    <a:cs typeface="Times New Roman" panose="02020603050405020304" charset="0"/>
                  </a:rPr>
                  <a:t>if</a:t>
                </a:r>
                <a:endParaRPr lang="zh-CN" altLang="en-US" sz="1800" b="1" dirty="0">
                  <a:latin typeface="Times New Roman" panose="02020603050405020304" charset="0"/>
                  <a:cs typeface="Times New Roman" panose="02020603050405020304" charset="0"/>
                </a:endParaRPr>
              </a:p>
            </p:txBody>
          </p:sp>
          <p:sp>
            <p:nvSpPr>
              <p:cNvPr id="39" name="TextBox 38"/>
              <p:cNvSpPr txBox="1"/>
              <p:nvPr/>
            </p:nvSpPr>
            <p:spPr>
              <a:xfrm>
                <a:off x="6798827" y="4953000"/>
                <a:ext cx="714454" cy="349962"/>
              </a:xfrm>
              <a:prstGeom prst="rect">
                <a:avLst/>
              </a:prstGeom>
              <a:noFill/>
            </p:spPr>
            <p:txBody>
              <a:bodyPr wrap="none" rtlCol="0">
                <a:spAutoFit/>
              </a:bodyPr>
              <a:lstStyle/>
              <a:p>
                <a:r>
                  <a:rPr lang="en-US" altLang="zh-CN" sz="2000" b="1" dirty="0">
                    <a:latin typeface="Times New Roman" panose="02020603050405020304" charset="0"/>
                    <a:cs typeface="Times New Roman" panose="02020603050405020304" charset="0"/>
                  </a:rPr>
                  <a:t>then</a:t>
                </a:r>
                <a:endParaRPr lang="zh-CN" altLang="en-US" sz="1800" b="1" dirty="0">
                  <a:latin typeface="Times New Roman" panose="02020603050405020304" charset="0"/>
                  <a:cs typeface="Times New Roman" panose="02020603050405020304" charset="0"/>
                </a:endParaRPr>
              </a:p>
            </p:txBody>
          </p:sp>
          <p:sp>
            <p:nvSpPr>
              <p:cNvPr id="41" name="TextBox 40"/>
              <p:cNvSpPr txBox="1"/>
              <p:nvPr/>
            </p:nvSpPr>
            <p:spPr>
              <a:xfrm>
                <a:off x="6032877" y="4929508"/>
                <a:ext cx="788091" cy="349962"/>
              </a:xfrm>
              <a:prstGeom prst="rect">
                <a:avLst/>
              </a:prstGeom>
              <a:noFill/>
            </p:spPr>
            <p:txBody>
              <a:bodyPr wrap="none" rtlCol="0">
                <a:spAutoFit/>
              </a:bodyPr>
              <a:lstStyle/>
              <a:p>
                <a:r>
                  <a:rPr lang="en-US" altLang="zh-CN" sz="2000" dirty="0" err="1">
                    <a:latin typeface="Comic Sans MS" panose="030F0702030302020204" pitchFamily="66" charset="0"/>
                  </a:rPr>
                  <a:t>expr</a:t>
                </a:r>
                <a:endParaRPr lang="zh-CN" altLang="en-US" sz="1800" dirty="0">
                  <a:latin typeface="Comic Sans MS" panose="030F0702030302020204" pitchFamily="66" charset="0"/>
                </a:endParaRPr>
              </a:p>
            </p:txBody>
          </p:sp>
          <p:sp>
            <p:nvSpPr>
              <p:cNvPr id="43" name="TextBox 42"/>
              <p:cNvSpPr txBox="1"/>
              <p:nvPr/>
            </p:nvSpPr>
            <p:spPr>
              <a:xfrm>
                <a:off x="7467600" y="4953000"/>
                <a:ext cx="800078" cy="349962"/>
              </a:xfrm>
              <a:prstGeom prst="rect">
                <a:avLst/>
              </a:prstGeom>
              <a:noFill/>
            </p:spPr>
            <p:txBody>
              <a:bodyPr wrap="none" rtlCol="0">
                <a:spAutoFit/>
              </a:bodyPr>
              <a:lstStyle/>
              <a:p>
                <a:r>
                  <a:rPr lang="en-US" altLang="zh-CN" sz="2000" dirty="0" err="1">
                    <a:latin typeface="Comic Sans MS" panose="030F0702030302020204" pitchFamily="66" charset="0"/>
                  </a:rPr>
                  <a:t>stmt</a:t>
                </a:r>
                <a:endParaRPr lang="zh-CN" altLang="en-US" sz="1800" dirty="0">
                  <a:latin typeface="Comic Sans MS" panose="030F0702030302020204" pitchFamily="66" charset="0"/>
                </a:endParaRPr>
              </a:p>
            </p:txBody>
          </p:sp>
          <p:cxnSp>
            <p:nvCxnSpPr>
              <p:cNvPr id="2057" name="直接连接符 2056"/>
              <p:cNvCxnSpPr>
                <a:stCxn id="15" idx="2"/>
                <a:endCxn id="37" idx="0"/>
              </p:cNvCxnSpPr>
              <p:nvPr/>
            </p:nvCxnSpPr>
            <p:spPr bwMode="auto">
              <a:xfrm flipH="1">
                <a:off x="5889080" y="4622157"/>
                <a:ext cx="798173" cy="316533"/>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059" name="直接连接符 2058"/>
              <p:cNvCxnSpPr>
                <a:stCxn id="15" idx="2"/>
                <a:endCxn id="41" idx="0"/>
              </p:cNvCxnSpPr>
              <p:nvPr/>
            </p:nvCxnSpPr>
            <p:spPr bwMode="auto">
              <a:xfrm flipH="1">
                <a:off x="6426922" y="4622157"/>
                <a:ext cx="260330" cy="307351"/>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061" name="直接连接符 2060"/>
              <p:cNvCxnSpPr>
                <a:stCxn id="15" idx="2"/>
                <a:endCxn id="39" idx="0"/>
              </p:cNvCxnSpPr>
              <p:nvPr/>
            </p:nvCxnSpPr>
            <p:spPr bwMode="auto">
              <a:xfrm>
                <a:off x="6687252" y="4622157"/>
                <a:ext cx="468802" cy="330843"/>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063" name="直接连接符 2062"/>
              <p:cNvCxnSpPr>
                <a:stCxn id="15" idx="2"/>
                <a:endCxn id="43" idx="0"/>
              </p:cNvCxnSpPr>
              <p:nvPr/>
            </p:nvCxnSpPr>
            <p:spPr bwMode="auto">
              <a:xfrm>
                <a:off x="6687252" y="4622157"/>
                <a:ext cx="1180388" cy="330843"/>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52" name="TextBox 51"/>
              <p:cNvSpPr txBox="1"/>
              <p:nvPr/>
            </p:nvSpPr>
            <p:spPr>
              <a:xfrm>
                <a:off x="6196530" y="5848290"/>
                <a:ext cx="479842" cy="349962"/>
              </a:xfrm>
              <a:prstGeom prst="rect">
                <a:avLst/>
              </a:prstGeom>
              <a:noFill/>
            </p:spPr>
            <p:txBody>
              <a:bodyPr wrap="none" rtlCol="0">
                <a:spAutoFit/>
              </a:bodyPr>
              <a:lstStyle/>
              <a:p>
                <a:r>
                  <a:rPr lang="en-US" altLang="zh-CN" sz="2000" dirty="0">
                    <a:latin typeface="Comic Sans MS" panose="030F0702030302020204" pitchFamily="66" charset="0"/>
                  </a:rPr>
                  <a:t>E</a:t>
                </a:r>
                <a:r>
                  <a:rPr lang="en-US" altLang="zh-CN" sz="2000" baseline="-25000" dirty="0">
                    <a:latin typeface="Comic Sans MS" panose="030F0702030302020204" pitchFamily="66" charset="0"/>
                  </a:rPr>
                  <a:t>2</a:t>
                </a:r>
                <a:endParaRPr lang="zh-CN" altLang="en-US" sz="2000" dirty="0">
                  <a:latin typeface="+mn-lt"/>
                </a:endParaRPr>
              </a:p>
            </p:txBody>
          </p:sp>
          <p:sp>
            <p:nvSpPr>
              <p:cNvPr id="53" name="等腰三角形 52"/>
              <p:cNvSpPr/>
              <p:nvPr/>
            </p:nvSpPr>
            <p:spPr bwMode="auto">
              <a:xfrm>
                <a:off x="6048772" y="5301302"/>
                <a:ext cx="733028" cy="546988"/>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54" name="TextBox 53"/>
              <p:cNvSpPr txBox="1"/>
              <p:nvPr/>
            </p:nvSpPr>
            <p:spPr>
              <a:xfrm>
                <a:off x="7642102" y="5871782"/>
                <a:ext cx="469567" cy="349962"/>
              </a:xfrm>
              <a:prstGeom prst="rect">
                <a:avLst/>
              </a:prstGeom>
              <a:noFill/>
            </p:spPr>
            <p:txBody>
              <a:bodyPr wrap="none" rtlCol="0">
                <a:spAutoFit/>
              </a:bodyPr>
              <a:lstStyle/>
              <a:p>
                <a:r>
                  <a:rPr lang="en-US" altLang="zh-CN" sz="2000" dirty="0">
                    <a:latin typeface="Comic Sans MS" panose="030F0702030302020204" pitchFamily="66" charset="0"/>
                  </a:rPr>
                  <a:t>S</a:t>
                </a:r>
                <a:r>
                  <a:rPr lang="en-US" altLang="zh-CN" sz="2000" baseline="-25000" dirty="0">
                    <a:latin typeface="Comic Sans MS" panose="030F0702030302020204" pitchFamily="66" charset="0"/>
                  </a:rPr>
                  <a:t>1</a:t>
                </a:r>
                <a:endParaRPr lang="zh-CN" altLang="en-US" sz="2000" dirty="0">
                  <a:latin typeface="+mn-lt"/>
                </a:endParaRPr>
              </a:p>
            </p:txBody>
          </p:sp>
          <p:sp>
            <p:nvSpPr>
              <p:cNvPr id="55" name="等腰三角形 54"/>
              <p:cNvSpPr/>
              <p:nvPr/>
            </p:nvSpPr>
            <p:spPr bwMode="auto">
              <a:xfrm>
                <a:off x="7494344" y="5324794"/>
                <a:ext cx="733028" cy="546988"/>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56" name="TextBox 55"/>
              <p:cNvSpPr txBox="1"/>
              <p:nvPr/>
            </p:nvSpPr>
            <p:spPr>
              <a:xfrm>
                <a:off x="8490449" y="5176899"/>
                <a:ext cx="498679" cy="349962"/>
              </a:xfrm>
              <a:prstGeom prst="rect">
                <a:avLst/>
              </a:prstGeom>
              <a:noFill/>
            </p:spPr>
            <p:txBody>
              <a:bodyPr wrap="none" rtlCol="0">
                <a:spAutoFit/>
              </a:bodyPr>
              <a:lstStyle/>
              <a:p>
                <a:r>
                  <a:rPr lang="en-US" altLang="zh-CN" sz="2000" dirty="0">
                    <a:latin typeface="Comic Sans MS" panose="030F0702030302020204" pitchFamily="66" charset="0"/>
                  </a:rPr>
                  <a:t>S</a:t>
                </a:r>
                <a:r>
                  <a:rPr lang="en-US" altLang="zh-CN" sz="2000" baseline="-25000" dirty="0">
                    <a:latin typeface="Comic Sans MS" panose="030F0702030302020204" pitchFamily="66" charset="0"/>
                  </a:rPr>
                  <a:t>2</a:t>
                </a:r>
                <a:endParaRPr lang="zh-CN" altLang="en-US" sz="2000" dirty="0">
                  <a:latin typeface="+mn-lt"/>
                </a:endParaRPr>
              </a:p>
            </p:txBody>
          </p:sp>
          <p:sp>
            <p:nvSpPr>
              <p:cNvPr id="57" name="等腰三角形 56"/>
              <p:cNvSpPr/>
              <p:nvPr/>
            </p:nvSpPr>
            <p:spPr bwMode="auto">
              <a:xfrm>
                <a:off x="8342691" y="4629911"/>
                <a:ext cx="733028" cy="546988"/>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grpSp>
      </p:grpSp>
      <p:grpSp>
        <p:nvGrpSpPr>
          <p:cNvPr id="102" name="组合 101"/>
          <p:cNvGrpSpPr/>
          <p:nvPr/>
        </p:nvGrpSpPr>
        <p:grpSpPr>
          <a:xfrm>
            <a:off x="6243800" y="2209801"/>
            <a:ext cx="4348000" cy="3564299"/>
            <a:chOff x="4719800" y="2607901"/>
            <a:chExt cx="4348000" cy="3564299"/>
          </a:xfrm>
        </p:grpSpPr>
        <p:sp>
          <p:nvSpPr>
            <p:cNvPr id="133" name="矩形 132"/>
            <p:cNvSpPr/>
            <p:nvPr/>
          </p:nvSpPr>
          <p:spPr bwMode="auto">
            <a:xfrm>
              <a:off x="4719800" y="2607901"/>
              <a:ext cx="4348000" cy="3564299"/>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grpSp>
          <p:nvGrpSpPr>
            <p:cNvPr id="99" name="组合 98"/>
            <p:cNvGrpSpPr/>
            <p:nvPr/>
          </p:nvGrpSpPr>
          <p:grpSpPr>
            <a:xfrm>
              <a:off x="4876800" y="2692063"/>
              <a:ext cx="4186849" cy="3376895"/>
              <a:chOff x="4950694" y="3028102"/>
              <a:chExt cx="4186849" cy="2881241"/>
            </a:xfrm>
          </p:grpSpPr>
          <p:sp>
            <p:nvSpPr>
              <p:cNvPr id="70" name="TextBox 69"/>
              <p:cNvSpPr txBox="1"/>
              <p:nvPr/>
            </p:nvSpPr>
            <p:spPr>
              <a:xfrm>
                <a:off x="6142176" y="3028102"/>
                <a:ext cx="748923" cy="341383"/>
              </a:xfrm>
              <a:prstGeom prst="rect">
                <a:avLst/>
              </a:prstGeom>
              <a:noFill/>
            </p:spPr>
            <p:txBody>
              <a:bodyPr wrap="none" rtlCol="0">
                <a:spAutoFit/>
              </a:bodyPr>
              <a:lstStyle/>
              <a:p>
                <a:r>
                  <a:rPr lang="en-US" altLang="zh-CN" sz="2000" dirty="0" err="1">
                    <a:latin typeface="Comic Sans MS" panose="030F0702030302020204" pitchFamily="66" charset="0"/>
                  </a:rPr>
                  <a:t>stmt</a:t>
                </a:r>
                <a:endParaRPr lang="zh-CN" altLang="en-US" sz="1800" dirty="0">
                  <a:latin typeface="Comic Sans MS" panose="030F0702030302020204" pitchFamily="66" charset="0"/>
                </a:endParaRPr>
              </a:p>
            </p:txBody>
          </p:sp>
          <p:sp>
            <p:nvSpPr>
              <p:cNvPr id="71" name="TextBox 70"/>
              <p:cNvSpPr txBox="1"/>
              <p:nvPr/>
            </p:nvSpPr>
            <p:spPr>
              <a:xfrm>
                <a:off x="5296214" y="3576154"/>
                <a:ext cx="737702" cy="341383"/>
              </a:xfrm>
              <a:prstGeom prst="rect">
                <a:avLst/>
              </a:prstGeom>
              <a:noFill/>
            </p:spPr>
            <p:txBody>
              <a:bodyPr wrap="none" rtlCol="0">
                <a:spAutoFit/>
              </a:bodyPr>
              <a:lstStyle/>
              <a:p>
                <a:r>
                  <a:rPr lang="en-US" altLang="zh-CN" sz="2000" dirty="0" err="1">
                    <a:latin typeface="Comic Sans MS" panose="030F0702030302020204" pitchFamily="66" charset="0"/>
                  </a:rPr>
                  <a:t>expr</a:t>
                </a:r>
                <a:endParaRPr lang="zh-CN" altLang="en-US" sz="1800" dirty="0">
                  <a:latin typeface="Comic Sans MS" panose="030F0702030302020204" pitchFamily="66" charset="0"/>
                </a:endParaRPr>
              </a:p>
            </p:txBody>
          </p:sp>
          <p:sp>
            <p:nvSpPr>
              <p:cNvPr id="72" name="TextBox 71"/>
              <p:cNvSpPr txBox="1"/>
              <p:nvPr/>
            </p:nvSpPr>
            <p:spPr>
              <a:xfrm>
                <a:off x="4950694" y="3561852"/>
                <a:ext cx="340158" cy="341383"/>
              </a:xfrm>
              <a:prstGeom prst="rect">
                <a:avLst/>
              </a:prstGeom>
              <a:noFill/>
            </p:spPr>
            <p:txBody>
              <a:bodyPr wrap="none" rtlCol="0">
                <a:spAutoFit/>
              </a:bodyPr>
              <a:lstStyle/>
              <a:p>
                <a:r>
                  <a:rPr lang="en-US" altLang="zh-CN" sz="2000" b="1" dirty="0">
                    <a:latin typeface="Times New Roman" panose="02020603050405020304" charset="0"/>
                    <a:cs typeface="Times New Roman" panose="02020603050405020304" charset="0"/>
                  </a:rPr>
                  <a:t>if</a:t>
                </a:r>
                <a:endParaRPr lang="zh-CN" altLang="en-US" sz="1800" b="1" dirty="0">
                  <a:latin typeface="Times New Roman" panose="02020603050405020304" charset="0"/>
                  <a:cs typeface="Times New Roman" panose="02020603050405020304" charset="0"/>
                </a:endParaRPr>
              </a:p>
            </p:txBody>
          </p:sp>
          <p:sp>
            <p:nvSpPr>
              <p:cNvPr id="73" name="TextBox 72"/>
              <p:cNvSpPr txBox="1"/>
              <p:nvPr/>
            </p:nvSpPr>
            <p:spPr>
              <a:xfrm>
                <a:off x="6349708" y="3586937"/>
                <a:ext cx="668773" cy="341383"/>
              </a:xfrm>
              <a:prstGeom prst="rect">
                <a:avLst/>
              </a:prstGeom>
              <a:noFill/>
            </p:spPr>
            <p:txBody>
              <a:bodyPr wrap="none" rtlCol="0">
                <a:spAutoFit/>
              </a:bodyPr>
              <a:lstStyle/>
              <a:p>
                <a:r>
                  <a:rPr lang="en-US" altLang="zh-CN" sz="2000" b="1" dirty="0">
                    <a:latin typeface="Times New Roman" panose="02020603050405020304" charset="0"/>
                    <a:cs typeface="Times New Roman" panose="02020603050405020304" charset="0"/>
                  </a:rPr>
                  <a:t>then</a:t>
                </a:r>
                <a:endParaRPr lang="zh-CN" altLang="en-US" sz="1800" b="1" dirty="0">
                  <a:latin typeface="Times New Roman" panose="02020603050405020304" charset="0"/>
                  <a:cs typeface="Times New Roman" panose="02020603050405020304" charset="0"/>
                </a:endParaRPr>
              </a:p>
            </p:txBody>
          </p:sp>
          <p:sp>
            <p:nvSpPr>
              <p:cNvPr id="74" name="TextBox 73"/>
              <p:cNvSpPr txBox="1"/>
              <p:nvPr/>
            </p:nvSpPr>
            <p:spPr>
              <a:xfrm>
                <a:off x="7151844" y="3581400"/>
                <a:ext cx="748923" cy="341383"/>
              </a:xfrm>
              <a:prstGeom prst="rect">
                <a:avLst/>
              </a:prstGeom>
              <a:noFill/>
            </p:spPr>
            <p:txBody>
              <a:bodyPr wrap="none" rtlCol="0">
                <a:spAutoFit/>
              </a:bodyPr>
              <a:lstStyle/>
              <a:p>
                <a:r>
                  <a:rPr lang="en-US" altLang="zh-CN" sz="2000" dirty="0" err="1">
                    <a:latin typeface="Comic Sans MS" panose="030F0702030302020204" pitchFamily="66" charset="0"/>
                  </a:rPr>
                  <a:t>stmt</a:t>
                </a:r>
                <a:endParaRPr lang="zh-CN" altLang="en-US" sz="1800" dirty="0">
                  <a:latin typeface="Comic Sans MS" panose="030F0702030302020204" pitchFamily="66" charset="0"/>
                </a:endParaRPr>
              </a:p>
            </p:txBody>
          </p:sp>
          <p:sp>
            <p:nvSpPr>
              <p:cNvPr id="75" name="TextBox 74"/>
              <p:cNvSpPr txBox="1"/>
              <p:nvPr/>
            </p:nvSpPr>
            <p:spPr>
              <a:xfrm>
                <a:off x="7855863" y="4765834"/>
                <a:ext cx="582211" cy="341383"/>
              </a:xfrm>
              <a:prstGeom prst="rect">
                <a:avLst/>
              </a:prstGeom>
              <a:noFill/>
            </p:spPr>
            <p:txBody>
              <a:bodyPr wrap="none" rtlCol="0">
                <a:spAutoFit/>
              </a:bodyPr>
              <a:lstStyle/>
              <a:p>
                <a:r>
                  <a:rPr lang="en-US" altLang="zh-CN" sz="2000" b="1" dirty="0">
                    <a:latin typeface="Times New Roman" panose="02020603050405020304" charset="0"/>
                    <a:cs typeface="Times New Roman" panose="02020603050405020304" charset="0"/>
                  </a:rPr>
                  <a:t>else</a:t>
                </a:r>
                <a:endParaRPr lang="zh-CN" altLang="en-US" sz="1800" b="1" dirty="0">
                  <a:latin typeface="Times New Roman" panose="02020603050405020304" charset="0"/>
                  <a:cs typeface="Times New Roman" panose="02020603050405020304" charset="0"/>
                </a:endParaRPr>
              </a:p>
            </p:txBody>
          </p:sp>
          <p:sp>
            <p:nvSpPr>
              <p:cNvPr id="76" name="TextBox 75"/>
              <p:cNvSpPr txBox="1"/>
              <p:nvPr/>
            </p:nvSpPr>
            <p:spPr>
              <a:xfrm>
                <a:off x="8388620" y="4800600"/>
                <a:ext cx="748923" cy="341383"/>
              </a:xfrm>
              <a:prstGeom prst="rect">
                <a:avLst/>
              </a:prstGeom>
              <a:noFill/>
            </p:spPr>
            <p:txBody>
              <a:bodyPr wrap="none" rtlCol="0">
                <a:spAutoFit/>
              </a:bodyPr>
              <a:lstStyle/>
              <a:p>
                <a:r>
                  <a:rPr lang="en-US" altLang="zh-CN" sz="2000" dirty="0" err="1">
                    <a:latin typeface="Comic Sans MS" panose="030F0702030302020204" pitchFamily="66" charset="0"/>
                  </a:rPr>
                  <a:t>stmt</a:t>
                </a:r>
                <a:endParaRPr lang="zh-CN" altLang="en-US" sz="1800" dirty="0">
                  <a:latin typeface="Comic Sans MS" panose="030F0702030302020204" pitchFamily="66" charset="0"/>
                </a:endParaRPr>
              </a:p>
            </p:txBody>
          </p:sp>
          <p:cxnSp>
            <p:nvCxnSpPr>
              <p:cNvPr id="77" name="直接连接符 76"/>
              <p:cNvCxnSpPr>
                <a:stCxn id="70" idx="2"/>
                <a:endCxn id="72" idx="0"/>
              </p:cNvCxnSpPr>
              <p:nvPr/>
            </p:nvCxnSpPr>
            <p:spPr bwMode="auto">
              <a:xfrm flipH="1">
                <a:off x="5120773" y="3369485"/>
                <a:ext cx="1395865" cy="19236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78" name="直接连接符 77"/>
              <p:cNvCxnSpPr>
                <a:stCxn id="70" idx="2"/>
                <a:endCxn id="71" idx="0"/>
              </p:cNvCxnSpPr>
              <p:nvPr/>
            </p:nvCxnSpPr>
            <p:spPr bwMode="auto">
              <a:xfrm flipH="1">
                <a:off x="5665065" y="3369485"/>
                <a:ext cx="851573" cy="206669"/>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79" name="直接连接符 78"/>
              <p:cNvCxnSpPr>
                <a:stCxn id="70" idx="2"/>
                <a:endCxn id="73" idx="0"/>
              </p:cNvCxnSpPr>
              <p:nvPr/>
            </p:nvCxnSpPr>
            <p:spPr bwMode="auto">
              <a:xfrm>
                <a:off x="6516638" y="3369485"/>
                <a:ext cx="167457" cy="217452"/>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80" name="直接连接符 79"/>
              <p:cNvCxnSpPr>
                <a:stCxn id="70" idx="2"/>
                <a:endCxn id="74" idx="0"/>
              </p:cNvCxnSpPr>
              <p:nvPr/>
            </p:nvCxnSpPr>
            <p:spPr bwMode="auto">
              <a:xfrm>
                <a:off x="6516638" y="3369485"/>
                <a:ext cx="1009668" cy="211916"/>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81" name="直接连接符 80"/>
              <p:cNvCxnSpPr>
                <a:stCxn id="74" idx="2"/>
                <a:endCxn id="75" idx="0"/>
              </p:cNvCxnSpPr>
              <p:nvPr/>
            </p:nvCxnSpPr>
            <p:spPr bwMode="auto">
              <a:xfrm>
                <a:off x="7526306" y="3922783"/>
                <a:ext cx="620663" cy="843051"/>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82" name="直接连接符 81"/>
              <p:cNvCxnSpPr>
                <a:stCxn id="74" idx="2"/>
                <a:endCxn id="76" idx="0"/>
              </p:cNvCxnSpPr>
              <p:nvPr/>
            </p:nvCxnSpPr>
            <p:spPr bwMode="auto">
              <a:xfrm>
                <a:off x="7526306" y="3922783"/>
                <a:ext cx="1236776" cy="877817"/>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83" name="TextBox 82"/>
              <p:cNvSpPr txBox="1"/>
              <p:nvPr/>
            </p:nvSpPr>
            <p:spPr>
              <a:xfrm>
                <a:off x="5432331" y="4256966"/>
                <a:ext cx="421910" cy="341383"/>
              </a:xfrm>
              <a:prstGeom prst="rect">
                <a:avLst/>
              </a:prstGeom>
              <a:noFill/>
            </p:spPr>
            <p:txBody>
              <a:bodyPr wrap="none" rtlCol="0">
                <a:spAutoFit/>
              </a:bodyPr>
              <a:lstStyle/>
              <a:p>
                <a:r>
                  <a:rPr lang="en-US" altLang="zh-CN" sz="2000" dirty="0">
                    <a:latin typeface="Comic Sans MS" panose="030F0702030302020204" pitchFamily="66" charset="0"/>
                  </a:rPr>
                  <a:t>E</a:t>
                </a:r>
                <a:r>
                  <a:rPr lang="en-US" altLang="zh-CN" sz="2000" baseline="-25000" dirty="0">
                    <a:latin typeface="Comic Sans MS" panose="030F0702030302020204" pitchFamily="66" charset="0"/>
                  </a:rPr>
                  <a:t>1</a:t>
                </a:r>
                <a:endParaRPr lang="zh-CN" altLang="en-US" sz="2000" dirty="0">
                  <a:latin typeface="+mn-lt"/>
                </a:endParaRPr>
              </a:p>
            </p:txBody>
          </p:sp>
          <p:sp>
            <p:nvSpPr>
              <p:cNvPr id="84" name="等腰三角形 83"/>
              <p:cNvSpPr/>
              <p:nvPr/>
            </p:nvSpPr>
            <p:spPr bwMode="auto">
              <a:xfrm>
                <a:off x="5298333" y="3847604"/>
                <a:ext cx="664765" cy="409362"/>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85" name="TextBox 84"/>
              <p:cNvSpPr txBox="1"/>
              <p:nvPr/>
            </p:nvSpPr>
            <p:spPr>
              <a:xfrm>
                <a:off x="5562600" y="4787774"/>
                <a:ext cx="340158" cy="341383"/>
              </a:xfrm>
              <a:prstGeom prst="rect">
                <a:avLst/>
              </a:prstGeom>
              <a:noFill/>
            </p:spPr>
            <p:txBody>
              <a:bodyPr wrap="none" rtlCol="0">
                <a:spAutoFit/>
              </a:bodyPr>
              <a:lstStyle/>
              <a:p>
                <a:r>
                  <a:rPr lang="en-US" altLang="zh-CN" sz="2000" b="1" dirty="0">
                    <a:latin typeface="Times New Roman" panose="02020603050405020304" charset="0"/>
                    <a:cs typeface="Times New Roman" panose="02020603050405020304" charset="0"/>
                  </a:rPr>
                  <a:t>if</a:t>
                </a:r>
                <a:endParaRPr lang="zh-CN" altLang="en-US" sz="1800" b="1" dirty="0">
                  <a:latin typeface="Times New Roman" panose="02020603050405020304" charset="0"/>
                  <a:cs typeface="Times New Roman" panose="02020603050405020304" charset="0"/>
                </a:endParaRPr>
              </a:p>
            </p:txBody>
          </p:sp>
          <p:sp>
            <p:nvSpPr>
              <p:cNvPr id="86" name="TextBox 85"/>
              <p:cNvSpPr txBox="1"/>
              <p:nvPr/>
            </p:nvSpPr>
            <p:spPr>
              <a:xfrm>
                <a:off x="6553200" y="4765834"/>
                <a:ext cx="668773" cy="341383"/>
              </a:xfrm>
              <a:prstGeom prst="rect">
                <a:avLst/>
              </a:prstGeom>
              <a:noFill/>
            </p:spPr>
            <p:txBody>
              <a:bodyPr wrap="none" rtlCol="0">
                <a:spAutoFit/>
              </a:bodyPr>
              <a:lstStyle/>
              <a:p>
                <a:r>
                  <a:rPr lang="en-US" altLang="zh-CN" sz="2000" b="1" dirty="0">
                    <a:latin typeface="Times New Roman" panose="02020603050405020304" charset="0"/>
                    <a:cs typeface="Times New Roman" panose="02020603050405020304" charset="0"/>
                  </a:rPr>
                  <a:t>then</a:t>
                </a:r>
                <a:endParaRPr lang="zh-CN" altLang="en-US" sz="1800" b="1" dirty="0">
                  <a:latin typeface="Times New Roman" panose="02020603050405020304" charset="0"/>
                  <a:cs typeface="Times New Roman" panose="02020603050405020304" charset="0"/>
                </a:endParaRPr>
              </a:p>
            </p:txBody>
          </p:sp>
          <p:sp>
            <p:nvSpPr>
              <p:cNvPr id="87" name="TextBox 86"/>
              <p:cNvSpPr txBox="1"/>
              <p:nvPr/>
            </p:nvSpPr>
            <p:spPr>
              <a:xfrm>
                <a:off x="5914881" y="4765834"/>
                <a:ext cx="737702" cy="341383"/>
              </a:xfrm>
              <a:prstGeom prst="rect">
                <a:avLst/>
              </a:prstGeom>
              <a:noFill/>
            </p:spPr>
            <p:txBody>
              <a:bodyPr wrap="none" rtlCol="0">
                <a:spAutoFit/>
              </a:bodyPr>
              <a:lstStyle/>
              <a:p>
                <a:r>
                  <a:rPr lang="en-US" altLang="zh-CN" sz="2000" dirty="0" err="1">
                    <a:latin typeface="Comic Sans MS" panose="030F0702030302020204" pitchFamily="66" charset="0"/>
                  </a:rPr>
                  <a:t>expr</a:t>
                </a:r>
                <a:endParaRPr lang="zh-CN" altLang="en-US" sz="1800" dirty="0">
                  <a:latin typeface="Comic Sans MS" panose="030F0702030302020204" pitchFamily="66" charset="0"/>
                </a:endParaRPr>
              </a:p>
            </p:txBody>
          </p:sp>
          <p:sp>
            <p:nvSpPr>
              <p:cNvPr id="88" name="TextBox 87"/>
              <p:cNvSpPr txBox="1"/>
              <p:nvPr/>
            </p:nvSpPr>
            <p:spPr>
              <a:xfrm>
                <a:off x="7151844" y="4765834"/>
                <a:ext cx="748923" cy="341383"/>
              </a:xfrm>
              <a:prstGeom prst="rect">
                <a:avLst/>
              </a:prstGeom>
              <a:noFill/>
            </p:spPr>
            <p:txBody>
              <a:bodyPr wrap="none" rtlCol="0">
                <a:spAutoFit/>
              </a:bodyPr>
              <a:lstStyle/>
              <a:p>
                <a:r>
                  <a:rPr lang="en-US" altLang="zh-CN" sz="2000" dirty="0" err="1">
                    <a:latin typeface="Comic Sans MS" panose="030F0702030302020204" pitchFamily="66" charset="0"/>
                  </a:rPr>
                  <a:t>stmt</a:t>
                </a:r>
                <a:endParaRPr lang="zh-CN" altLang="en-US" sz="1800" dirty="0">
                  <a:latin typeface="Comic Sans MS" panose="030F0702030302020204" pitchFamily="66" charset="0"/>
                </a:endParaRPr>
              </a:p>
            </p:txBody>
          </p:sp>
          <p:cxnSp>
            <p:nvCxnSpPr>
              <p:cNvPr id="89" name="直接连接符 88"/>
              <p:cNvCxnSpPr>
                <a:stCxn id="74" idx="2"/>
                <a:endCxn id="85" idx="0"/>
              </p:cNvCxnSpPr>
              <p:nvPr/>
            </p:nvCxnSpPr>
            <p:spPr bwMode="auto">
              <a:xfrm flipH="1">
                <a:off x="5732679" y="3922783"/>
                <a:ext cx="1793627" cy="864991"/>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90" name="直接连接符 89"/>
              <p:cNvCxnSpPr>
                <a:stCxn id="74" idx="2"/>
                <a:endCxn id="87" idx="0"/>
              </p:cNvCxnSpPr>
              <p:nvPr/>
            </p:nvCxnSpPr>
            <p:spPr bwMode="auto">
              <a:xfrm flipH="1">
                <a:off x="6283732" y="3922783"/>
                <a:ext cx="1242574" cy="843051"/>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91" name="直接连接符 90"/>
              <p:cNvCxnSpPr>
                <a:stCxn id="74" idx="2"/>
                <a:endCxn id="86" idx="0"/>
              </p:cNvCxnSpPr>
              <p:nvPr/>
            </p:nvCxnSpPr>
            <p:spPr bwMode="auto">
              <a:xfrm flipH="1">
                <a:off x="6887587" y="3922783"/>
                <a:ext cx="638719" cy="843051"/>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92" name="直接连接符 91"/>
              <p:cNvCxnSpPr>
                <a:stCxn id="74" idx="2"/>
                <a:endCxn id="88" idx="0"/>
              </p:cNvCxnSpPr>
              <p:nvPr/>
            </p:nvCxnSpPr>
            <p:spPr bwMode="auto">
              <a:xfrm>
                <a:off x="7526306" y="3922783"/>
                <a:ext cx="0" cy="843051"/>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93" name="TextBox 92"/>
              <p:cNvSpPr txBox="1"/>
              <p:nvPr/>
            </p:nvSpPr>
            <p:spPr>
              <a:xfrm>
                <a:off x="6006196" y="5550379"/>
                <a:ext cx="449162" cy="341383"/>
              </a:xfrm>
              <a:prstGeom prst="rect">
                <a:avLst/>
              </a:prstGeom>
              <a:noFill/>
            </p:spPr>
            <p:txBody>
              <a:bodyPr wrap="none" rtlCol="0">
                <a:spAutoFit/>
              </a:bodyPr>
              <a:lstStyle/>
              <a:p>
                <a:r>
                  <a:rPr lang="en-US" altLang="zh-CN" sz="2000" dirty="0">
                    <a:latin typeface="Comic Sans MS" panose="030F0702030302020204" pitchFamily="66" charset="0"/>
                  </a:rPr>
                  <a:t>E</a:t>
                </a:r>
                <a:r>
                  <a:rPr lang="en-US" altLang="zh-CN" sz="2000" baseline="-25000" dirty="0">
                    <a:latin typeface="Comic Sans MS" panose="030F0702030302020204" pitchFamily="66" charset="0"/>
                  </a:rPr>
                  <a:t>2</a:t>
                </a:r>
                <a:endParaRPr lang="zh-CN" altLang="en-US" sz="2000" dirty="0">
                  <a:latin typeface="+mn-lt"/>
                </a:endParaRPr>
              </a:p>
            </p:txBody>
          </p:sp>
          <p:sp>
            <p:nvSpPr>
              <p:cNvPr id="94" name="等腰三角形 93"/>
              <p:cNvSpPr/>
              <p:nvPr/>
            </p:nvSpPr>
            <p:spPr bwMode="auto">
              <a:xfrm>
                <a:off x="5872198" y="5141017"/>
                <a:ext cx="664765" cy="409362"/>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95" name="TextBox 94"/>
              <p:cNvSpPr txBox="1"/>
              <p:nvPr/>
            </p:nvSpPr>
            <p:spPr>
              <a:xfrm>
                <a:off x="7237106" y="5567960"/>
                <a:ext cx="439544" cy="341383"/>
              </a:xfrm>
              <a:prstGeom prst="rect">
                <a:avLst/>
              </a:prstGeom>
              <a:noFill/>
            </p:spPr>
            <p:txBody>
              <a:bodyPr wrap="none" rtlCol="0">
                <a:spAutoFit/>
              </a:bodyPr>
              <a:lstStyle/>
              <a:p>
                <a:r>
                  <a:rPr lang="en-US" altLang="zh-CN" sz="2000" dirty="0">
                    <a:latin typeface="Comic Sans MS" panose="030F0702030302020204" pitchFamily="66" charset="0"/>
                  </a:rPr>
                  <a:t>S</a:t>
                </a:r>
                <a:r>
                  <a:rPr lang="en-US" altLang="zh-CN" sz="2000" baseline="-25000" dirty="0">
                    <a:latin typeface="Comic Sans MS" panose="030F0702030302020204" pitchFamily="66" charset="0"/>
                  </a:rPr>
                  <a:t>1</a:t>
                </a:r>
                <a:endParaRPr lang="zh-CN" altLang="en-US" sz="2000" dirty="0">
                  <a:latin typeface="+mn-lt"/>
                </a:endParaRPr>
              </a:p>
            </p:txBody>
          </p:sp>
          <p:sp>
            <p:nvSpPr>
              <p:cNvPr id="96" name="等腰三角形 95"/>
              <p:cNvSpPr/>
              <p:nvPr/>
            </p:nvSpPr>
            <p:spPr bwMode="auto">
              <a:xfrm>
                <a:off x="7109161" y="5158598"/>
                <a:ext cx="664765" cy="409362"/>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97" name="TextBox 96"/>
              <p:cNvSpPr txBox="1"/>
              <p:nvPr/>
            </p:nvSpPr>
            <p:spPr>
              <a:xfrm>
                <a:off x="8556134" y="5541627"/>
                <a:ext cx="466794" cy="341383"/>
              </a:xfrm>
              <a:prstGeom prst="rect">
                <a:avLst/>
              </a:prstGeom>
              <a:noFill/>
            </p:spPr>
            <p:txBody>
              <a:bodyPr wrap="none" rtlCol="0">
                <a:spAutoFit/>
              </a:bodyPr>
              <a:lstStyle/>
              <a:p>
                <a:r>
                  <a:rPr lang="en-US" altLang="zh-CN" sz="2000" dirty="0">
                    <a:latin typeface="Comic Sans MS" panose="030F0702030302020204" pitchFamily="66" charset="0"/>
                  </a:rPr>
                  <a:t>S</a:t>
                </a:r>
                <a:r>
                  <a:rPr lang="en-US" altLang="zh-CN" sz="2000" baseline="-25000" dirty="0">
                    <a:latin typeface="Comic Sans MS" panose="030F0702030302020204" pitchFamily="66" charset="0"/>
                  </a:rPr>
                  <a:t>2</a:t>
                </a:r>
                <a:endParaRPr lang="zh-CN" altLang="en-US" sz="2000" dirty="0">
                  <a:latin typeface="+mn-lt"/>
                </a:endParaRPr>
              </a:p>
            </p:txBody>
          </p:sp>
          <p:sp>
            <p:nvSpPr>
              <p:cNvPr id="98" name="等腰三角形 97"/>
              <p:cNvSpPr/>
              <p:nvPr/>
            </p:nvSpPr>
            <p:spPr bwMode="auto">
              <a:xfrm>
                <a:off x="8422136" y="5132265"/>
                <a:ext cx="664765" cy="409362"/>
              </a:xfrm>
              <a:prstGeom prst="triangl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1" y="914400"/>
            <a:ext cx="9601199" cy="533400"/>
          </a:xfrm>
        </p:spPr>
        <p:txBody>
          <a:bodyPr/>
          <a:lstStyle/>
          <a:p>
            <a:r>
              <a:rPr lang="en-US" altLang="zh-CN" b="1" dirty="0">
                <a:latin typeface="Times New Roman" panose="02020603050405020304" charset="0"/>
                <a:cs typeface="Times New Roman" panose="02020603050405020304" charset="0"/>
              </a:rPr>
              <a:t>else</a:t>
            </a:r>
            <a:r>
              <a:rPr lang="zh-CN" altLang="en-US" dirty="0"/>
              <a:t>必须匹配最近那个未匹配的</a:t>
            </a:r>
            <a:r>
              <a:rPr lang="en-US" altLang="zh-CN" b="1" dirty="0">
                <a:latin typeface="Times New Roman" panose="02020603050405020304" charset="0"/>
                <a:cs typeface="Times New Roman" panose="02020603050405020304" charset="0"/>
              </a:rPr>
              <a:t>then</a:t>
            </a:r>
            <a:endParaRPr lang="zh-CN" altLang="en-US" b="1"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改写二义性文法</a:t>
            </a:r>
            <a:endParaRPr lang="zh-CN" altLang="en-US" dirty="0"/>
          </a:p>
        </p:txBody>
      </p:sp>
      <p:sp>
        <p:nvSpPr>
          <p:cNvPr id="5" name="TextBox 4"/>
          <p:cNvSpPr txBox="1"/>
          <p:nvPr/>
        </p:nvSpPr>
        <p:spPr>
          <a:xfrm>
            <a:off x="3810001" y="1578619"/>
            <a:ext cx="4179349" cy="461665"/>
          </a:xfrm>
          <a:prstGeom prst="rect">
            <a:avLst/>
          </a:prstGeom>
          <a:noFill/>
        </p:spPr>
        <p:txBody>
          <a:bodyPr wrap="none" rtlCol="0">
            <a:spAutoFit/>
          </a:bodyPr>
          <a:lstStyle/>
          <a:p>
            <a:r>
              <a:rPr lang="en-US" altLang="zh-CN" b="1" dirty="0">
                <a:latin typeface="Times New Roman" panose="02020603050405020304" charset="0"/>
                <a:cs typeface="Times New Roman" panose="02020603050405020304" charset="0"/>
              </a:rPr>
              <a:t>if</a:t>
            </a:r>
            <a:r>
              <a:rPr lang="en-US" altLang="zh-CN" dirty="0">
                <a:latin typeface="Comic Sans MS" panose="030F0702030302020204" pitchFamily="66" charset="0"/>
              </a:rPr>
              <a:t> E</a:t>
            </a:r>
            <a:r>
              <a:rPr lang="en-US" altLang="zh-CN" baseline="-25000" dirty="0">
                <a:latin typeface="Comic Sans MS" panose="030F0702030302020204" pitchFamily="66" charset="0"/>
              </a:rPr>
              <a:t>1</a:t>
            </a:r>
            <a:r>
              <a:rPr lang="en-US" altLang="zh-CN" dirty="0">
                <a:latin typeface="Comic Sans MS" panose="030F0702030302020204" pitchFamily="66" charset="0"/>
              </a:rPr>
              <a:t> </a:t>
            </a:r>
            <a:r>
              <a:rPr lang="en-US" altLang="zh-CN" b="1" dirty="0">
                <a:latin typeface="Times New Roman" panose="02020603050405020304" charset="0"/>
                <a:cs typeface="Times New Roman" panose="02020603050405020304" charset="0"/>
              </a:rPr>
              <a:t>then</a:t>
            </a:r>
            <a:r>
              <a:rPr lang="en-US" altLang="zh-CN" dirty="0">
                <a:latin typeface="Comic Sans MS" panose="030F0702030302020204" pitchFamily="66" charset="0"/>
              </a:rPr>
              <a:t> </a:t>
            </a:r>
            <a:r>
              <a:rPr lang="en-US" altLang="zh-CN" b="1" dirty="0">
                <a:latin typeface="Times New Roman" panose="02020603050405020304" charset="0"/>
                <a:cs typeface="Times New Roman" panose="02020603050405020304" charset="0"/>
              </a:rPr>
              <a:t>if</a:t>
            </a:r>
            <a:r>
              <a:rPr lang="en-US" altLang="zh-CN" dirty="0">
                <a:latin typeface="Comic Sans MS" panose="030F0702030302020204" pitchFamily="66" charset="0"/>
              </a:rPr>
              <a:t> E</a:t>
            </a:r>
            <a:r>
              <a:rPr lang="en-US" altLang="zh-CN" baseline="-25000" dirty="0">
                <a:latin typeface="Comic Sans MS" panose="030F0702030302020204" pitchFamily="66" charset="0"/>
              </a:rPr>
              <a:t>2</a:t>
            </a:r>
            <a:r>
              <a:rPr lang="en-US" altLang="zh-CN" dirty="0">
                <a:latin typeface="Comic Sans MS" panose="030F0702030302020204" pitchFamily="66" charset="0"/>
              </a:rPr>
              <a:t> </a:t>
            </a:r>
            <a:r>
              <a:rPr lang="en-US" altLang="zh-CN" b="1" dirty="0">
                <a:latin typeface="Times New Roman" panose="02020603050405020304" charset="0"/>
                <a:cs typeface="Times New Roman" panose="02020603050405020304" charset="0"/>
              </a:rPr>
              <a:t>then</a:t>
            </a:r>
            <a:r>
              <a:rPr lang="en-US" altLang="zh-CN" dirty="0">
                <a:latin typeface="Comic Sans MS" panose="030F0702030302020204" pitchFamily="66" charset="0"/>
              </a:rPr>
              <a:t> S</a:t>
            </a:r>
            <a:r>
              <a:rPr lang="en-US" altLang="zh-CN" baseline="-25000" dirty="0">
                <a:latin typeface="Comic Sans MS" panose="030F0702030302020204" pitchFamily="66" charset="0"/>
              </a:rPr>
              <a:t>1</a:t>
            </a:r>
            <a:r>
              <a:rPr lang="en-US" altLang="zh-CN" dirty="0">
                <a:latin typeface="Comic Sans MS" panose="030F0702030302020204" pitchFamily="66" charset="0"/>
              </a:rPr>
              <a:t> </a:t>
            </a:r>
            <a:r>
              <a:rPr lang="en-US" altLang="zh-CN" b="1" dirty="0">
                <a:latin typeface="Times New Roman" panose="02020603050405020304" charset="0"/>
                <a:cs typeface="Times New Roman" panose="02020603050405020304" charset="0"/>
              </a:rPr>
              <a:t>else</a:t>
            </a:r>
            <a:r>
              <a:rPr lang="en-US" altLang="zh-CN" dirty="0">
                <a:latin typeface="Comic Sans MS" panose="030F0702030302020204" pitchFamily="66" charset="0"/>
              </a:rPr>
              <a:t> S</a:t>
            </a:r>
            <a:r>
              <a:rPr lang="en-US" altLang="zh-CN" baseline="-25000" dirty="0">
                <a:latin typeface="Comic Sans MS" panose="030F0702030302020204" pitchFamily="66" charset="0"/>
              </a:rPr>
              <a:t>2</a:t>
            </a:r>
            <a:endParaRPr lang="zh-CN" altLang="en-US" baseline="-25000" dirty="0">
              <a:latin typeface="Comic Sans MS" panose="030F0702030302020204" pitchFamily="66" charset="0"/>
            </a:endParaRPr>
          </a:p>
        </p:txBody>
      </p:sp>
      <p:sp>
        <p:nvSpPr>
          <p:cNvPr id="6" name="TextBox 5"/>
          <p:cNvSpPr txBox="1"/>
          <p:nvPr/>
        </p:nvSpPr>
        <p:spPr>
          <a:xfrm>
            <a:off x="3785017" y="2108538"/>
            <a:ext cx="4176143" cy="1015663"/>
          </a:xfrm>
          <a:prstGeom prst="rect">
            <a:avLst/>
          </a:prstGeom>
          <a:noFill/>
        </p:spPr>
        <p:txBody>
          <a:bodyPr wrap="none" rtlCol="0">
            <a:spAutoFit/>
          </a:bodyPr>
          <a:lstStyle/>
          <a:p>
            <a:r>
              <a:rPr lang="en-US" altLang="zh-CN" sz="2000" dirty="0" err="1">
                <a:latin typeface="Comic Sans MS" panose="030F0702030302020204" pitchFamily="66" charset="0"/>
              </a:rPr>
              <a:t>stmt</a:t>
            </a:r>
            <a:r>
              <a:rPr lang="zh-CN" altLang="en-US" sz="2000" dirty="0">
                <a:latin typeface="华文新魏" panose="02010800040101010101" pitchFamily="2" charset="-122"/>
                <a:ea typeface="华文新魏" panose="02010800040101010101" pitchFamily="2" charset="-122"/>
              </a:rPr>
              <a:t>→</a:t>
            </a:r>
            <a:r>
              <a:rPr lang="zh-CN" altLang="en-US"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if</a:t>
            </a:r>
            <a:r>
              <a:rPr lang="en-US" altLang="zh-CN" sz="2000" dirty="0">
                <a:latin typeface="+mn-lt"/>
              </a:rPr>
              <a:t> </a:t>
            </a:r>
            <a:r>
              <a:rPr lang="en-US" altLang="zh-CN" sz="2000" dirty="0" err="1">
                <a:latin typeface="Comic Sans MS" panose="030F0702030302020204" pitchFamily="66" charset="0"/>
              </a:rPr>
              <a:t>expr</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then</a:t>
            </a:r>
            <a:r>
              <a:rPr lang="en-US" altLang="zh-CN" sz="2000" dirty="0">
                <a:latin typeface="+mn-lt"/>
              </a:rPr>
              <a:t> </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mn-lt"/>
              </a:rPr>
              <a:t>              | </a:t>
            </a:r>
            <a:r>
              <a:rPr lang="en-US" altLang="zh-CN" sz="2000" b="1" dirty="0">
                <a:latin typeface="Times New Roman" panose="02020603050405020304" charset="0"/>
                <a:ea typeface="华文新魏" panose="02010800040101010101" pitchFamily="2" charset="-122"/>
                <a:cs typeface="Times New Roman" panose="02020603050405020304" charset="0"/>
              </a:rPr>
              <a:t>if</a:t>
            </a:r>
            <a:r>
              <a:rPr lang="en-US" altLang="zh-CN" sz="2000" dirty="0">
                <a:latin typeface="+mn-lt"/>
              </a:rPr>
              <a:t> </a:t>
            </a:r>
            <a:r>
              <a:rPr lang="en-US" altLang="zh-CN" sz="2000" dirty="0" err="1">
                <a:latin typeface="Comic Sans MS" panose="030F0702030302020204" pitchFamily="66" charset="0"/>
              </a:rPr>
              <a:t>expr</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then</a:t>
            </a:r>
            <a:r>
              <a:rPr lang="en-US" altLang="zh-CN" sz="2000" dirty="0">
                <a:latin typeface="+mn-lt"/>
              </a:rPr>
              <a:t> </a:t>
            </a:r>
            <a:r>
              <a:rPr lang="en-US" altLang="zh-CN" sz="2000" dirty="0" err="1">
                <a:latin typeface="Comic Sans MS" panose="030F0702030302020204" pitchFamily="66" charset="0"/>
              </a:rPr>
              <a:t>stmt</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else</a:t>
            </a:r>
            <a:r>
              <a:rPr lang="en-US" altLang="zh-CN" sz="2000" dirty="0">
                <a:latin typeface="+mn-lt"/>
              </a:rPr>
              <a:t> </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mn-lt"/>
              </a:rPr>
              <a:t>              | </a:t>
            </a:r>
            <a:r>
              <a:rPr lang="en-US" altLang="zh-CN" sz="2000" b="1" dirty="0">
                <a:latin typeface="Times New Roman" panose="02020603050405020304" charset="0"/>
                <a:ea typeface="华文新魏" panose="02010800040101010101" pitchFamily="2" charset="-122"/>
                <a:cs typeface="Times New Roman" panose="02020603050405020304" charset="0"/>
              </a:rPr>
              <a:t>other</a:t>
            </a:r>
            <a:endParaRPr lang="zh-CN" altLang="en-US" sz="2000" b="1"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1" y="914400"/>
            <a:ext cx="9601199" cy="533400"/>
          </a:xfrm>
        </p:spPr>
        <p:txBody>
          <a:bodyPr/>
          <a:lstStyle/>
          <a:p>
            <a:r>
              <a:rPr lang="en-US" altLang="zh-CN" b="1" dirty="0">
                <a:latin typeface="Times New Roman" panose="02020603050405020304" charset="0"/>
                <a:cs typeface="Times New Roman" panose="02020603050405020304" charset="0"/>
              </a:rPr>
              <a:t>else</a:t>
            </a:r>
            <a:r>
              <a:rPr lang="zh-CN" altLang="en-US" dirty="0"/>
              <a:t>必须匹配最近那个未匹配的</a:t>
            </a:r>
            <a:r>
              <a:rPr lang="en-US" altLang="zh-CN" b="1" dirty="0">
                <a:latin typeface="Times New Roman" panose="02020603050405020304" charset="0"/>
                <a:cs typeface="Times New Roman" panose="02020603050405020304" charset="0"/>
              </a:rPr>
              <a:t>then</a:t>
            </a:r>
            <a:endParaRPr lang="zh-CN" altLang="en-US" b="1"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改写二义性文法</a:t>
            </a:r>
            <a:endParaRPr lang="zh-CN" altLang="en-US" dirty="0"/>
          </a:p>
        </p:txBody>
      </p:sp>
      <p:sp>
        <p:nvSpPr>
          <p:cNvPr id="5" name="TextBox 4"/>
          <p:cNvSpPr txBox="1"/>
          <p:nvPr/>
        </p:nvSpPr>
        <p:spPr>
          <a:xfrm>
            <a:off x="3810001" y="1566209"/>
            <a:ext cx="4179349" cy="461665"/>
          </a:xfrm>
          <a:prstGeom prst="rect">
            <a:avLst/>
          </a:prstGeom>
          <a:noFill/>
        </p:spPr>
        <p:txBody>
          <a:bodyPr wrap="none" rtlCol="0">
            <a:spAutoFit/>
          </a:bodyPr>
          <a:lstStyle/>
          <a:p>
            <a:r>
              <a:rPr lang="en-US" altLang="zh-CN" b="1" dirty="0">
                <a:latin typeface="Times New Roman" panose="02020603050405020304" charset="0"/>
                <a:cs typeface="Times New Roman" panose="02020603050405020304" charset="0"/>
              </a:rPr>
              <a:t>if</a:t>
            </a:r>
            <a:r>
              <a:rPr lang="en-US" altLang="zh-CN" dirty="0">
                <a:latin typeface="Comic Sans MS" panose="030F0702030302020204" pitchFamily="66" charset="0"/>
              </a:rPr>
              <a:t> E</a:t>
            </a:r>
            <a:r>
              <a:rPr lang="en-US" altLang="zh-CN" baseline="-25000" dirty="0">
                <a:latin typeface="Comic Sans MS" panose="030F0702030302020204" pitchFamily="66" charset="0"/>
              </a:rPr>
              <a:t>1</a:t>
            </a:r>
            <a:r>
              <a:rPr lang="en-US" altLang="zh-CN" dirty="0">
                <a:latin typeface="Comic Sans MS" panose="030F0702030302020204" pitchFamily="66" charset="0"/>
              </a:rPr>
              <a:t> </a:t>
            </a:r>
            <a:r>
              <a:rPr lang="en-US" altLang="zh-CN" b="1" dirty="0">
                <a:latin typeface="Times New Roman" panose="02020603050405020304" charset="0"/>
                <a:cs typeface="Times New Roman" panose="02020603050405020304" charset="0"/>
              </a:rPr>
              <a:t>then</a:t>
            </a:r>
            <a:r>
              <a:rPr lang="en-US" altLang="zh-CN" dirty="0">
                <a:latin typeface="Comic Sans MS" panose="030F0702030302020204" pitchFamily="66" charset="0"/>
              </a:rPr>
              <a:t> </a:t>
            </a:r>
            <a:r>
              <a:rPr lang="en-US" altLang="zh-CN" b="1" dirty="0">
                <a:solidFill>
                  <a:srgbClr val="FF0000"/>
                </a:solidFill>
                <a:latin typeface="Times New Roman" panose="02020603050405020304" charset="0"/>
                <a:cs typeface="Times New Roman" panose="02020603050405020304" charset="0"/>
              </a:rPr>
              <a:t>if</a:t>
            </a:r>
            <a:r>
              <a:rPr lang="en-US" altLang="zh-CN" dirty="0">
                <a:solidFill>
                  <a:srgbClr val="FF0000"/>
                </a:solidFill>
                <a:latin typeface="Comic Sans MS" panose="030F0702030302020204" pitchFamily="66" charset="0"/>
              </a:rPr>
              <a:t> E</a:t>
            </a:r>
            <a:r>
              <a:rPr lang="en-US" altLang="zh-CN" baseline="-25000" dirty="0">
                <a:solidFill>
                  <a:srgbClr val="FF0000"/>
                </a:solidFill>
                <a:latin typeface="Comic Sans MS" panose="030F0702030302020204" pitchFamily="66" charset="0"/>
              </a:rPr>
              <a:t>2</a:t>
            </a:r>
            <a:r>
              <a:rPr lang="en-US" altLang="zh-CN" dirty="0">
                <a:solidFill>
                  <a:srgbClr val="FF0000"/>
                </a:solidFill>
                <a:latin typeface="Comic Sans MS" panose="030F0702030302020204" pitchFamily="66" charset="0"/>
              </a:rPr>
              <a:t> </a:t>
            </a:r>
            <a:r>
              <a:rPr lang="en-US" altLang="zh-CN" b="1" dirty="0">
                <a:solidFill>
                  <a:srgbClr val="FF0000"/>
                </a:solidFill>
                <a:latin typeface="Times New Roman" panose="02020603050405020304" charset="0"/>
                <a:cs typeface="Times New Roman" panose="02020603050405020304" charset="0"/>
              </a:rPr>
              <a:t>then</a:t>
            </a:r>
            <a:r>
              <a:rPr lang="en-US" altLang="zh-CN" dirty="0">
                <a:solidFill>
                  <a:srgbClr val="FF0000"/>
                </a:solidFill>
                <a:latin typeface="Comic Sans MS" panose="030F0702030302020204" pitchFamily="66" charset="0"/>
              </a:rPr>
              <a:t> S</a:t>
            </a:r>
            <a:r>
              <a:rPr lang="en-US" altLang="zh-CN" baseline="-25000" dirty="0">
                <a:solidFill>
                  <a:srgbClr val="FF0000"/>
                </a:solidFill>
                <a:latin typeface="Comic Sans MS" panose="030F0702030302020204" pitchFamily="66" charset="0"/>
              </a:rPr>
              <a:t>1</a:t>
            </a:r>
            <a:r>
              <a:rPr lang="en-US" altLang="zh-CN" dirty="0">
                <a:solidFill>
                  <a:srgbClr val="FF0000"/>
                </a:solidFill>
                <a:latin typeface="Comic Sans MS" panose="030F0702030302020204" pitchFamily="66" charset="0"/>
              </a:rPr>
              <a:t> </a:t>
            </a:r>
            <a:r>
              <a:rPr lang="en-US" altLang="zh-CN" b="1" dirty="0">
                <a:solidFill>
                  <a:srgbClr val="FF0000"/>
                </a:solidFill>
                <a:latin typeface="Times New Roman" panose="02020603050405020304" charset="0"/>
                <a:cs typeface="Times New Roman" panose="02020603050405020304" charset="0"/>
              </a:rPr>
              <a:t>else</a:t>
            </a:r>
            <a:r>
              <a:rPr lang="en-US" altLang="zh-CN" dirty="0">
                <a:solidFill>
                  <a:srgbClr val="FF0000"/>
                </a:solidFill>
                <a:latin typeface="Comic Sans MS" panose="030F0702030302020204" pitchFamily="66" charset="0"/>
              </a:rPr>
              <a:t> S</a:t>
            </a:r>
            <a:r>
              <a:rPr lang="en-US" altLang="zh-CN" baseline="-25000" dirty="0">
                <a:solidFill>
                  <a:srgbClr val="FF0000"/>
                </a:solidFill>
                <a:latin typeface="Comic Sans MS" panose="030F0702030302020204" pitchFamily="66" charset="0"/>
              </a:rPr>
              <a:t>2</a:t>
            </a:r>
            <a:endParaRPr lang="zh-CN" altLang="en-US" baseline="-25000" dirty="0">
              <a:solidFill>
                <a:srgbClr val="FF0000"/>
              </a:solidFill>
              <a:latin typeface="Comic Sans MS" panose="030F0702030302020204" pitchFamily="66" charset="0"/>
            </a:endParaRPr>
          </a:p>
        </p:txBody>
      </p:sp>
      <p:sp>
        <p:nvSpPr>
          <p:cNvPr id="6" name="TextBox 5"/>
          <p:cNvSpPr txBox="1"/>
          <p:nvPr/>
        </p:nvSpPr>
        <p:spPr>
          <a:xfrm>
            <a:off x="3785017" y="2096128"/>
            <a:ext cx="4176143" cy="1015663"/>
          </a:xfrm>
          <a:prstGeom prst="rect">
            <a:avLst/>
          </a:prstGeom>
          <a:noFill/>
        </p:spPr>
        <p:txBody>
          <a:bodyPr wrap="none" rtlCol="0">
            <a:spAutoFit/>
          </a:bodyPr>
          <a:lstStyle/>
          <a:p>
            <a:r>
              <a:rPr lang="en-US" altLang="zh-CN" sz="2000" dirty="0" err="1">
                <a:latin typeface="Comic Sans MS" panose="030F0702030302020204" pitchFamily="66" charset="0"/>
              </a:rPr>
              <a:t>stmt</a:t>
            </a:r>
            <a:r>
              <a:rPr lang="zh-CN" altLang="en-US" sz="2000" dirty="0">
                <a:latin typeface="华文新魏" panose="02010800040101010101" pitchFamily="2" charset="-122"/>
                <a:ea typeface="华文新魏" panose="02010800040101010101" pitchFamily="2" charset="-122"/>
              </a:rPr>
              <a:t>→</a:t>
            </a:r>
            <a:r>
              <a:rPr lang="zh-CN" altLang="en-US"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if</a:t>
            </a:r>
            <a:r>
              <a:rPr lang="en-US" altLang="zh-CN" sz="2000" dirty="0">
                <a:latin typeface="+mn-lt"/>
              </a:rPr>
              <a:t> </a:t>
            </a:r>
            <a:r>
              <a:rPr lang="en-US" altLang="zh-CN" sz="2000" dirty="0" err="1">
                <a:latin typeface="Comic Sans MS" panose="030F0702030302020204" pitchFamily="66" charset="0"/>
              </a:rPr>
              <a:t>expr</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then</a:t>
            </a:r>
            <a:r>
              <a:rPr lang="en-US" altLang="zh-CN" sz="2000" dirty="0">
                <a:latin typeface="+mn-lt"/>
              </a:rPr>
              <a:t> </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mn-lt"/>
              </a:rPr>
              <a:t>              | </a:t>
            </a:r>
            <a:r>
              <a:rPr lang="en-US" altLang="zh-CN" sz="2000" b="1" dirty="0">
                <a:latin typeface="Times New Roman" panose="02020603050405020304" charset="0"/>
                <a:ea typeface="华文新魏" panose="02010800040101010101" pitchFamily="2" charset="-122"/>
                <a:cs typeface="Times New Roman" panose="02020603050405020304" charset="0"/>
              </a:rPr>
              <a:t>if</a:t>
            </a:r>
            <a:r>
              <a:rPr lang="en-US" altLang="zh-CN" sz="2000" dirty="0">
                <a:latin typeface="+mn-lt"/>
              </a:rPr>
              <a:t> </a:t>
            </a:r>
            <a:r>
              <a:rPr lang="en-US" altLang="zh-CN" sz="2000" dirty="0" err="1">
                <a:latin typeface="Comic Sans MS" panose="030F0702030302020204" pitchFamily="66" charset="0"/>
              </a:rPr>
              <a:t>expr</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then</a:t>
            </a:r>
            <a:r>
              <a:rPr lang="en-US" altLang="zh-CN" sz="2000" dirty="0">
                <a:latin typeface="+mn-lt"/>
              </a:rPr>
              <a:t> </a:t>
            </a:r>
            <a:r>
              <a:rPr lang="en-US" altLang="zh-CN" sz="2000" dirty="0" err="1">
                <a:latin typeface="Comic Sans MS" panose="030F0702030302020204" pitchFamily="66" charset="0"/>
              </a:rPr>
              <a:t>stmt</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else</a:t>
            </a:r>
            <a:r>
              <a:rPr lang="en-US" altLang="zh-CN" sz="2000" dirty="0">
                <a:latin typeface="+mn-lt"/>
              </a:rPr>
              <a:t> </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mn-lt"/>
              </a:rPr>
              <a:t>              | </a:t>
            </a:r>
            <a:r>
              <a:rPr lang="en-US" altLang="zh-CN" sz="2000" b="1" dirty="0">
                <a:latin typeface="Times New Roman" panose="02020603050405020304" charset="0"/>
                <a:ea typeface="华文新魏" panose="02010800040101010101" pitchFamily="2" charset="-122"/>
                <a:cs typeface="Times New Roman" panose="02020603050405020304" charset="0"/>
              </a:rPr>
              <a:t>other</a:t>
            </a:r>
            <a:endParaRPr lang="zh-CN" altLang="en-US" sz="2000" b="1" dirty="0">
              <a:latin typeface="Times New Roman" panose="02020603050405020304" charset="0"/>
              <a:ea typeface="华文新魏" panose="02010800040101010101" pitchFamily="2" charset="-122"/>
              <a:cs typeface="Times New Roman" panose="02020603050405020304" charset="0"/>
            </a:endParaRPr>
          </a:p>
        </p:txBody>
      </p:sp>
      <p:sp>
        <p:nvSpPr>
          <p:cNvPr id="7" name="TextBox 6"/>
          <p:cNvSpPr txBox="1"/>
          <p:nvPr/>
        </p:nvSpPr>
        <p:spPr>
          <a:xfrm>
            <a:off x="2133601" y="3623608"/>
            <a:ext cx="8077199" cy="1938992"/>
          </a:xfrm>
          <a:prstGeom prst="rect">
            <a:avLst/>
          </a:prstGeom>
          <a:noFill/>
        </p:spPr>
        <p:txBody>
          <a:bodyPr wrap="square" rtlCol="0">
            <a:spAutoFit/>
          </a:bodyPr>
          <a:lstStyle/>
          <a:p>
            <a:r>
              <a:rPr lang="en-US" altLang="zh-CN" sz="2000" dirty="0">
                <a:latin typeface="Comic Sans MS" panose="030F0702030302020204" pitchFamily="66" charset="0"/>
              </a:rPr>
              <a:t>                 </a:t>
            </a:r>
            <a:r>
              <a:rPr lang="en-US" altLang="zh-CN" sz="2000" dirty="0" err="1">
                <a:latin typeface="Comic Sans MS" panose="030F0702030302020204" pitchFamily="66" charset="0"/>
              </a:rPr>
              <a:t>stmt</a:t>
            </a:r>
            <a:r>
              <a:rPr lang="zh-CN" altLang="en-US" sz="2000" dirty="0">
                <a:latin typeface="华文新魏" panose="02010800040101010101" pitchFamily="2" charset="-122"/>
                <a:ea typeface="华文新魏" panose="02010800040101010101" pitchFamily="2" charset="-122"/>
              </a:rPr>
              <a:t>→</a:t>
            </a:r>
            <a:r>
              <a:rPr lang="zh-CN" altLang="en-US" sz="2000" dirty="0">
                <a:latin typeface="+mn-lt"/>
              </a:rPr>
              <a:t> </a:t>
            </a:r>
            <a:r>
              <a:rPr lang="en-US" altLang="zh-CN" sz="2000" dirty="0">
                <a:latin typeface="Comic Sans MS" panose="030F0702030302020204" pitchFamily="66" charset="0"/>
              </a:rPr>
              <a:t>matched-</a:t>
            </a:r>
            <a:r>
              <a:rPr lang="en-US" altLang="zh-CN" sz="2000" dirty="0" err="1">
                <a:latin typeface="Comic Sans MS" panose="030F0702030302020204" pitchFamily="66" charset="0"/>
              </a:rPr>
              <a:t>stmt</a:t>
            </a:r>
            <a:r>
              <a:rPr lang="en-US" altLang="zh-CN" sz="2000" dirty="0">
                <a:latin typeface="+mn-lt"/>
              </a:rPr>
              <a:t> </a:t>
            </a:r>
            <a:endParaRPr lang="en-US" altLang="zh-CN" sz="2000" dirty="0">
              <a:latin typeface="+mn-lt"/>
            </a:endParaRPr>
          </a:p>
          <a:p>
            <a:r>
              <a:rPr lang="en-US" altLang="zh-CN" sz="2000" dirty="0">
                <a:latin typeface="+mn-lt"/>
              </a:rPr>
              <a:t>                                  | </a:t>
            </a:r>
            <a:r>
              <a:rPr lang="en-US" altLang="zh-CN" sz="2000" dirty="0">
                <a:latin typeface="Comic Sans MS" panose="030F0702030302020204" pitchFamily="66" charset="0"/>
              </a:rPr>
              <a:t>unmatched-</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Comic Sans MS" panose="030F0702030302020204" pitchFamily="66" charset="0"/>
              </a:rPr>
              <a:t>  </a:t>
            </a:r>
            <a:r>
              <a:rPr lang="en-US" altLang="zh-CN" sz="2000" dirty="0">
                <a:solidFill>
                  <a:schemeClr val="bg1">
                    <a:lumMod val="85000"/>
                  </a:schemeClr>
                </a:solidFill>
                <a:latin typeface="Comic Sans MS" panose="030F0702030302020204" pitchFamily="66" charset="0"/>
              </a:rPr>
              <a:t>matched-</a:t>
            </a:r>
            <a:r>
              <a:rPr lang="en-US" altLang="zh-CN" sz="2000" dirty="0" err="1">
                <a:solidFill>
                  <a:schemeClr val="bg1">
                    <a:lumMod val="85000"/>
                  </a:schemeClr>
                </a:solidFill>
                <a:latin typeface="Comic Sans MS" panose="030F0702030302020204" pitchFamily="66" charset="0"/>
              </a:rPr>
              <a:t>stmt</a:t>
            </a:r>
            <a:r>
              <a:rPr lang="en-US" altLang="zh-CN" sz="2000" dirty="0">
                <a:solidFill>
                  <a:schemeClr val="bg1">
                    <a:lumMod val="85000"/>
                  </a:schemeClr>
                </a:solidFill>
                <a:latin typeface="+mn-lt"/>
              </a:rPr>
              <a:t> </a:t>
            </a:r>
            <a:r>
              <a:rPr lang="zh-CN" altLang="en-US" sz="2000" dirty="0">
                <a:solidFill>
                  <a:schemeClr val="bg1">
                    <a:lumMod val="85000"/>
                  </a:schemeClr>
                </a:solidFill>
                <a:latin typeface="华文新魏" panose="02010800040101010101" pitchFamily="2" charset="-122"/>
                <a:ea typeface="华文新魏" panose="02010800040101010101" pitchFamily="2" charset="-122"/>
              </a:rPr>
              <a:t>→</a:t>
            </a:r>
            <a:r>
              <a:rPr lang="zh-CN" altLang="en-US" sz="2000" dirty="0">
                <a:solidFill>
                  <a:schemeClr val="bg1">
                    <a:lumMod val="85000"/>
                  </a:schemeClr>
                </a:solidFill>
                <a:latin typeface="+mn-lt"/>
              </a:rPr>
              <a:t> </a:t>
            </a:r>
            <a:r>
              <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if</a:t>
            </a:r>
            <a:r>
              <a:rPr lang="en-US" altLang="zh-CN" sz="2000" dirty="0">
                <a:solidFill>
                  <a:schemeClr val="bg1">
                    <a:lumMod val="85000"/>
                  </a:schemeClr>
                </a:solidFill>
                <a:latin typeface="+mn-lt"/>
              </a:rPr>
              <a:t> </a:t>
            </a:r>
            <a:r>
              <a:rPr lang="en-US" altLang="zh-CN" sz="2000" dirty="0" err="1">
                <a:solidFill>
                  <a:schemeClr val="bg1">
                    <a:lumMod val="85000"/>
                  </a:schemeClr>
                </a:solidFill>
                <a:latin typeface="Comic Sans MS" panose="030F0702030302020204" pitchFamily="66" charset="0"/>
              </a:rPr>
              <a:t>expr</a:t>
            </a:r>
            <a:r>
              <a:rPr lang="en-US" altLang="zh-CN" sz="2000" dirty="0">
                <a:solidFill>
                  <a:schemeClr val="bg1">
                    <a:lumMod val="85000"/>
                  </a:schemeClr>
                </a:solidFill>
                <a:latin typeface="+mn-lt"/>
              </a:rPr>
              <a:t> </a:t>
            </a:r>
            <a:r>
              <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then</a:t>
            </a:r>
            <a:r>
              <a:rPr lang="en-US" altLang="zh-CN" sz="2000" dirty="0">
                <a:solidFill>
                  <a:schemeClr val="bg1">
                    <a:lumMod val="85000"/>
                  </a:schemeClr>
                </a:solidFill>
                <a:latin typeface="+mn-lt"/>
              </a:rPr>
              <a:t> </a:t>
            </a:r>
            <a:r>
              <a:rPr lang="en-US" altLang="zh-CN" sz="2000" dirty="0">
                <a:solidFill>
                  <a:schemeClr val="bg1">
                    <a:lumMod val="85000"/>
                  </a:schemeClr>
                </a:solidFill>
                <a:latin typeface="Comic Sans MS" panose="030F0702030302020204" pitchFamily="66" charset="0"/>
              </a:rPr>
              <a:t>matched-</a:t>
            </a:r>
            <a:r>
              <a:rPr lang="en-US" altLang="zh-CN" sz="2000" dirty="0" err="1">
                <a:solidFill>
                  <a:schemeClr val="bg1">
                    <a:lumMod val="85000"/>
                  </a:schemeClr>
                </a:solidFill>
                <a:latin typeface="Comic Sans MS" panose="030F0702030302020204" pitchFamily="66" charset="0"/>
              </a:rPr>
              <a:t>stmt</a:t>
            </a:r>
            <a:r>
              <a:rPr lang="en-US" altLang="zh-CN" sz="2000" dirty="0">
                <a:solidFill>
                  <a:schemeClr val="bg1">
                    <a:lumMod val="85000"/>
                  </a:schemeClr>
                </a:solidFill>
                <a:latin typeface="Comic Sans MS" panose="030F0702030302020204" pitchFamily="66" charset="0"/>
              </a:rPr>
              <a:t> </a:t>
            </a:r>
            <a:r>
              <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else</a:t>
            </a:r>
            <a:r>
              <a:rPr lang="en-US" altLang="zh-CN" sz="2000" dirty="0">
                <a:solidFill>
                  <a:schemeClr val="bg1">
                    <a:lumMod val="85000"/>
                  </a:schemeClr>
                </a:solidFill>
                <a:latin typeface="+mn-lt"/>
              </a:rPr>
              <a:t> </a:t>
            </a:r>
            <a:r>
              <a:rPr lang="en-US" altLang="zh-CN" sz="2000" dirty="0">
                <a:solidFill>
                  <a:schemeClr val="bg1">
                    <a:lumMod val="85000"/>
                  </a:schemeClr>
                </a:solidFill>
                <a:latin typeface="Comic Sans MS" panose="030F0702030302020204" pitchFamily="66" charset="0"/>
              </a:rPr>
              <a:t>matched-</a:t>
            </a:r>
            <a:r>
              <a:rPr lang="en-US" altLang="zh-CN" sz="2000" dirty="0" err="1">
                <a:solidFill>
                  <a:schemeClr val="bg1">
                    <a:lumMod val="85000"/>
                  </a:schemeClr>
                </a:solidFill>
                <a:latin typeface="Comic Sans MS" panose="030F0702030302020204" pitchFamily="66" charset="0"/>
              </a:rPr>
              <a:t>stmt</a:t>
            </a:r>
            <a:endParaRPr lang="en-US" altLang="zh-CN" sz="2000" dirty="0">
              <a:solidFill>
                <a:schemeClr val="bg1">
                  <a:lumMod val="85000"/>
                </a:schemeClr>
              </a:solidFill>
              <a:latin typeface="Comic Sans MS" panose="030F0702030302020204" pitchFamily="66" charset="0"/>
            </a:endParaRPr>
          </a:p>
          <a:p>
            <a:r>
              <a:rPr lang="en-US" altLang="zh-CN" sz="2000" dirty="0">
                <a:solidFill>
                  <a:schemeClr val="bg1">
                    <a:lumMod val="85000"/>
                  </a:schemeClr>
                </a:solidFill>
                <a:latin typeface="+mn-lt"/>
              </a:rPr>
              <a:t>                                  | </a:t>
            </a:r>
            <a:r>
              <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other</a:t>
            </a:r>
            <a:endPar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endParaRPr>
          </a:p>
          <a:p>
            <a:r>
              <a:rPr lang="en-US" altLang="zh-CN" sz="2000" dirty="0">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rPr>
              <a:t>unmatched-</a:t>
            </a:r>
            <a:r>
              <a:rPr lang="en-US" altLang="zh-CN" sz="2000" dirty="0" err="1">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rPr>
              <a:t>stmt</a:t>
            </a:r>
            <a:r>
              <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 </a:t>
            </a:r>
            <a:r>
              <a:rPr lang="zh-CN" altLang="en-US" sz="2000" b="1" dirty="0">
                <a:solidFill>
                  <a:schemeClr val="bg1">
                    <a:lumMod val="85000"/>
                  </a:schemeClr>
                </a:solidFill>
                <a:latin typeface="华文新魏" panose="02010800040101010101" pitchFamily="2" charset="-122"/>
                <a:ea typeface="华文新魏" panose="02010800040101010101" pitchFamily="2" charset="-122"/>
                <a:cs typeface="Times New Roman" panose="02020603050405020304" charset="0"/>
              </a:rPr>
              <a:t>→</a:t>
            </a:r>
            <a:r>
              <a:rPr lang="zh-CN" altLang="en-US"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 </a:t>
            </a:r>
            <a:r>
              <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if </a:t>
            </a:r>
            <a:r>
              <a:rPr lang="en-US" altLang="zh-CN" sz="2000" dirty="0" err="1">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rPr>
              <a:t>expr</a:t>
            </a:r>
            <a:r>
              <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 then </a:t>
            </a:r>
            <a:r>
              <a:rPr lang="en-US" altLang="zh-CN" sz="2000" dirty="0" err="1">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rPr>
              <a:t>stmt</a:t>
            </a:r>
            <a:endParaRPr lang="en-US" altLang="zh-CN" sz="2000" dirty="0">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endParaRPr>
          </a:p>
          <a:p>
            <a:r>
              <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                               | if </a:t>
            </a:r>
            <a:r>
              <a:rPr lang="en-US" altLang="zh-CN" sz="2000" dirty="0" err="1">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rPr>
              <a:t>expr</a:t>
            </a:r>
            <a:r>
              <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 then </a:t>
            </a:r>
            <a:r>
              <a:rPr lang="en-US" altLang="zh-CN" sz="2000" dirty="0">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rPr>
              <a:t>matched-</a:t>
            </a:r>
            <a:r>
              <a:rPr lang="en-US" altLang="zh-CN" sz="2000" dirty="0" err="1">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rPr>
              <a:t>stmt</a:t>
            </a:r>
            <a:r>
              <a:rPr lang="en-US" altLang="zh-CN" sz="2000" b="1" dirty="0">
                <a:solidFill>
                  <a:schemeClr val="bg1">
                    <a:lumMod val="85000"/>
                  </a:schemeClr>
                </a:solidFill>
                <a:latin typeface="Times New Roman" panose="02020603050405020304" charset="0"/>
                <a:ea typeface="华文新魏" panose="02010800040101010101" pitchFamily="2" charset="-122"/>
                <a:cs typeface="Times New Roman" panose="02020603050405020304" charset="0"/>
              </a:rPr>
              <a:t> else </a:t>
            </a:r>
            <a:r>
              <a:rPr lang="en-US" altLang="zh-CN" sz="2000" dirty="0">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rPr>
              <a:t>unmatched-</a:t>
            </a:r>
            <a:r>
              <a:rPr lang="en-US" altLang="zh-CN" sz="2000" dirty="0" err="1">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rPr>
              <a:t>stmt</a:t>
            </a:r>
            <a:endParaRPr lang="zh-CN" altLang="en-US" sz="2000" dirty="0">
              <a:solidFill>
                <a:schemeClr val="bg1">
                  <a:lumMod val="85000"/>
                </a:schemeClr>
              </a:solidFill>
              <a:latin typeface="Comic Sans MS" panose="030F0702030302020204" pitchFamily="66" charset="0"/>
              <a:ea typeface="华文新魏" panose="02010800040101010101" pitchFamily="2" charset="-122"/>
              <a:cs typeface="Times New Roman" panose="02020603050405020304" charset="0"/>
            </a:endParaRPr>
          </a:p>
        </p:txBody>
      </p:sp>
      <p:sp>
        <p:nvSpPr>
          <p:cNvPr id="8" name="下箭头 7"/>
          <p:cNvSpPr/>
          <p:nvPr/>
        </p:nvSpPr>
        <p:spPr bwMode="auto">
          <a:xfrm>
            <a:off x="5500934" y="3014009"/>
            <a:ext cx="337074" cy="660737"/>
          </a:xfrm>
          <a:prstGeom prst="downArrow">
            <a:avLst/>
          </a:prstGeom>
          <a:solidFill>
            <a:srgbClr val="000099"/>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1" y="914400"/>
            <a:ext cx="9601199" cy="533400"/>
          </a:xfrm>
        </p:spPr>
        <p:txBody>
          <a:bodyPr/>
          <a:lstStyle/>
          <a:p>
            <a:r>
              <a:rPr lang="en-US" altLang="zh-CN" b="1" dirty="0">
                <a:latin typeface="Times New Roman" panose="02020603050405020304" charset="0"/>
                <a:cs typeface="Times New Roman" panose="02020603050405020304" charset="0"/>
              </a:rPr>
              <a:t>else</a:t>
            </a:r>
            <a:r>
              <a:rPr lang="zh-CN" altLang="en-US" dirty="0"/>
              <a:t>必须匹配最近那个未匹配的</a:t>
            </a:r>
            <a:r>
              <a:rPr lang="en-US" altLang="zh-CN" b="1" dirty="0">
                <a:latin typeface="Times New Roman" panose="02020603050405020304" charset="0"/>
                <a:cs typeface="Times New Roman" panose="02020603050405020304" charset="0"/>
              </a:rPr>
              <a:t>then</a:t>
            </a:r>
            <a:endParaRPr lang="zh-CN" altLang="en-US" b="1"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改写二义性文法</a:t>
            </a:r>
            <a:endParaRPr lang="zh-CN" altLang="en-US" dirty="0"/>
          </a:p>
        </p:txBody>
      </p:sp>
      <p:sp>
        <p:nvSpPr>
          <p:cNvPr id="5" name="TextBox 4"/>
          <p:cNvSpPr txBox="1"/>
          <p:nvPr/>
        </p:nvSpPr>
        <p:spPr>
          <a:xfrm>
            <a:off x="3810001" y="1569690"/>
            <a:ext cx="4179349" cy="461665"/>
          </a:xfrm>
          <a:prstGeom prst="rect">
            <a:avLst/>
          </a:prstGeom>
          <a:noFill/>
        </p:spPr>
        <p:txBody>
          <a:bodyPr wrap="none" rtlCol="0">
            <a:spAutoFit/>
          </a:bodyPr>
          <a:lstStyle/>
          <a:p>
            <a:r>
              <a:rPr lang="en-US" altLang="zh-CN" b="1" dirty="0">
                <a:latin typeface="Times New Roman" panose="02020603050405020304" charset="0"/>
                <a:cs typeface="Times New Roman" panose="02020603050405020304" charset="0"/>
              </a:rPr>
              <a:t>if</a:t>
            </a:r>
            <a:r>
              <a:rPr lang="en-US" altLang="zh-CN" dirty="0">
                <a:latin typeface="Comic Sans MS" panose="030F0702030302020204" pitchFamily="66" charset="0"/>
              </a:rPr>
              <a:t> E</a:t>
            </a:r>
            <a:r>
              <a:rPr lang="en-US" altLang="zh-CN" baseline="-25000" dirty="0">
                <a:latin typeface="Comic Sans MS" panose="030F0702030302020204" pitchFamily="66" charset="0"/>
              </a:rPr>
              <a:t>1</a:t>
            </a:r>
            <a:r>
              <a:rPr lang="en-US" altLang="zh-CN" dirty="0">
                <a:latin typeface="Comic Sans MS" panose="030F0702030302020204" pitchFamily="66" charset="0"/>
              </a:rPr>
              <a:t> </a:t>
            </a:r>
            <a:r>
              <a:rPr lang="en-US" altLang="zh-CN" b="1" dirty="0">
                <a:latin typeface="Times New Roman" panose="02020603050405020304" charset="0"/>
                <a:cs typeface="Times New Roman" panose="02020603050405020304" charset="0"/>
              </a:rPr>
              <a:t>then</a:t>
            </a:r>
            <a:r>
              <a:rPr lang="en-US" altLang="zh-CN" dirty="0">
                <a:latin typeface="Comic Sans MS" panose="030F0702030302020204" pitchFamily="66" charset="0"/>
              </a:rPr>
              <a:t> </a:t>
            </a:r>
            <a:r>
              <a:rPr lang="en-US" altLang="zh-CN" b="1" dirty="0">
                <a:solidFill>
                  <a:srgbClr val="FF0000"/>
                </a:solidFill>
                <a:latin typeface="Times New Roman" panose="02020603050405020304" charset="0"/>
                <a:cs typeface="Times New Roman" panose="02020603050405020304" charset="0"/>
              </a:rPr>
              <a:t>if</a:t>
            </a:r>
            <a:r>
              <a:rPr lang="en-US" altLang="zh-CN" dirty="0">
                <a:solidFill>
                  <a:srgbClr val="FF0000"/>
                </a:solidFill>
                <a:latin typeface="Comic Sans MS" panose="030F0702030302020204" pitchFamily="66" charset="0"/>
              </a:rPr>
              <a:t> E</a:t>
            </a:r>
            <a:r>
              <a:rPr lang="en-US" altLang="zh-CN" baseline="-25000" dirty="0">
                <a:solidFill>
                  <a:srgbClr val="FF0000"/>
                </a:solidFill>
                <a:latin typeface="Comic Sans MS" panose="030F0702030302020204" pitchFamily="66" charset="0"/>
              </a:rPr>
              <a:t>2</a:t>
            </a:r>
            <a:r>
              <a:rPr lang="en-US" altLang="zh-CN" dirty="0">
                <a:solidFill>
                  <a:srgbClr val="FF0000"/>
                </a:solidFill>
                <a:latin typeface="Comic Sans MS" panose="030F0702030302020204" pitchFamily="66" charset="0"/>
              </a:rPr>
              <a:t> </a:t>
            </a:r>
            <a:r>
              <a:rPr lang="en-US" altLang="zh-CN" b="1" dirty="0">
                <a:solidFill>
                  <a:srgbClr val="FF0000"/>
                </a:solidFill>
                <a:latin typeface="Times New Roman" panose="02020603050405020304" charset="0"/>
                <a:cs typeface="Times New Roman" panose="02020603050405020304" charset="0"/>
              </a:rPr>
              <a:t>then</a:t>
            </a:r>
            <a:r>
              <a:rPr lang="en-US" altLang="zh-CN" dirty="0">
                <a:solidFill>
                  <a:srgbClr val="FF0000"/>
                </a:solidFill>
                <a:latin typeface="Comic Sans MS" panose="030F0702030302020204" pitchFamily="66" charset="0"/>
              </a:rPr>
              <a:t> S</a:t>
            </a:r>
            <a:r>
              <a:rPr lang="en-US" altLang="zh-CN" baseline="-25000" dirty="0">
                <a:solidFill>
                  <a:srgbClr val="FF0000"/>
                </a:solidFill>
                <a:latin typeface="Comic Sans MS" panose="030F0702030302020204" pitchFamily="66" charset="0"/>
              </a:rPr>
              <a:t>1</a:t>
            </a:r>
            <a:r>
              <a:rPr lang="en-US" altLang="zh-CN" dirty="0">
                <a:solidFill>
                  <a:srgbClr val="FF0000"/>
                </a:solidFill>
                <a:latin typeface="Comic Sans MS" panose="030F0702030302020204" pitchFamily="66" charset="0"/>
              </a:rPr>
              <a:t> </a:t>
            </a:r>
            <a:r>
              <a:rPr lang="en-US" altLang="zh-CN" b="1" dirty="0">
                <a:solidFill>
                  <a:srgbClr val="FF0000"/>
                </a:solidFill>
                <a:latin typeface="Times New Roman" panose="02020603050405020304" charset="0"/>
                <a:cs typeface="Times New Roman" panose="02020603050405020304" charset="0"/>
              </a:rPr>
              <a:t>else</a:t>
            </a:r>
            <a:r>
              <a:rPr lang="en-US" altLang="zh-CN" dirty="0">
                <a:solidFill>
                  <a:srgbClr val="FF0000"/>
                </a:solidFill>
                <a:latin typeface="Comic Sans MS" panose="030F0702030302020204" pitchFamily="66" charset="0"/>
              </a:rPr>
              <a:t> S</a:t>
            </a:r>
            <a:r>
              <a:rPr lang="en-US" altLang="zh-CN" baseline="-25000" dirty="0">
                <a:solidFill>
                  <a:srgbClr val="FF0000"/>
                </a:solidFill>
                <a:latin typeface="Comic Sans MS" panose="030F0702030302020204" pitchFamily="66" charset="0"/>
              </a:rPr>
              <a:t>2</a:t>
            </a:r>
            <a:endParaRPr lang="zh-CN" altLang="en-US" baseline="-25000" dirty="0">
              <a:solidFill>
                <a:srgbClr val="FF0000"/>
              </a:solidFill>
              <a:latin typeface="Comic Sans MS" panose="030F0702030302020204" pitchFamily="66" charset="0"/>
            </a:endParaRPr>
          </a:p>
        </p:txBody>
      </p:sp>
      <p:sp>
        <p:nvSpPr>
          <p:cNvPr id="6" name="TextBox 5"/>
          <p:cNvSpPr txBox="1"/>
          <p:nvPr/>
        </p:nvSpPr>
        <p:spPr>
          <a:xfrm>
            <a:off x="3785017" y="2099609"/>
            <a:ext cx="4176143" cy="1015663"/>
          </a:xfrm>
          <a:prstGeom prst="rect">
            <a:avLst/>
          </a:prstGeom>
          <a:noFill/>
        </p:spPr>
        <p:txBody>
          <a:bodyPr wrap="none" rtlCol="0">
            <a:spAutoFit/>
          </a:bodyPr>
          <a:lstStyle/>
          <a:p>
            <a:r>
              <a:rPr lang="en-US" altLang="zh-CN" sz="2000" dirty="0" err="1">
                <a:latin typeface="Comic Sans MS" panose="030F0702030302020204" pitchFamily="66" charset="0"/>
              </a:rPr>
              <a:t>stmt</a:t>
            </a:r>
            <a:r>
              <a:rPr lang="zh-CN" altLang="en-US" sz="2000" dirty="0">
                <a:latin typeface="华文新魏" panose="02010800040101010101" pitchFamily="2" charset="-122"/>
                <a:ea typeface="华文新魏" panose="02010800040101010101" pitchFamily="2" charset="-122"/>
              </a:rPr>
              <a:t>→</a:t>
            </a:r>
            <a:r>
              <a:rPr lang="zh-CN" altLang="en-US"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if</a:t>
            </a:r>
            <a:r>
              <a:rPr lang="en-US" altLang="zh-CN" sz="2000" dirty="0">
                <a:latin typeface="+mn-lt"/>
              </a:rPr>
              <a:t> </a:t>
            </a:r>
            <a:r>
              <a:rPr lang="en-US" altLang="zh-CN" sz="2000" dirty="0" err="1">
                <a:latin typeface="Comic Sans MS" panose="030F0702030302020204" pitchFamily="66" charset="0"/>
              </a:rPr>
              <a:t>expr</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then</a:t>
            </a:r>
            <a:r>
              <a:rPr lang="en-US" altLang="zh-CN" sz="2000" dirty="0">
                <a:latin typeface="+mn-lt"/>
              </a:rPr>
              <a:t> </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mn-lt"/>
              </a:rPr>
              <a:t>              | </a:t>
            </a:r>
            <a:r>
              <a:rPr lang="en-US" altLang="zh-CN" sz="2000" b="1" dirty="0">
                <a:latin typeface="Times New Roman" panose="02020603050405020304" charset="0"/>
                <a:ea typeface="华文新魏" panose="02010800040101010101" pitchFamily="2" charset="-122"/>
                <a:cs typeface="Times New Roman" panose="02020603050405020304" charset="0"/>
              </a:rPr>
              <a:t>if</a:t>
            </a:r>
            <a:r>
              <a:rPr lang="en-US" altLang="zh-CN" sz="2000" dirty="0">
                <a:latin typeface="+mn-lt"/>
              </a:rPr>
              <a:t> </a:t>
            </a:r>
            <a:r>
              <a:rPr lang="en-US" altLang="zh-CN" sz="2000" dirty="0" err="1">
                <a:latin typeface="Comic Sans MS" panose="030F0702030302020204" pitchFamily="66" charset="0"/>
              </a:rPr>
              <a:t>expr</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then</a:t>
            </a:r>
            <a:r>
              <a:rPr lang="en-US" altLang="zh-CN" sz="2000" dirty="0">
                <a:latin typeface="+mn-lt"/>
              </a:rPr>
              <a:t> </a:t>
            </a:r>
            <a:r>
              <a:rPr lang="en-US" altLang="zh-CN" sz="2000" dirty="0" err="1">
                <a:latin typeface="Comic Sans MS" panose="030F0702030302020204" pitchFamily="66" charset="0"/>
              </a:rPr>
              <a:t>stmt</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else</a:t>
            </a:r>
            <a:r>
              <a:rPr lang="en-US" altLang="zh-CN" sz="2000" dirty="0">
                <a:latin typeface="+mn-lt"/>
              </a:rPr>
              <a:t> </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mn-lt"/>
              </a:rPr>
              <a:t>              | </a:t>
            </a:r>
            <a:r>
              <a:rPr lang="en-US" altLang="zh-CN" sz="2000" b="1" dirty="0">
                <a:latin typeface="Times New Roman" panose="02020603050405020304" charset="0"/>
                <a:ea typeface="华文新魏" panose="02010800040101010101" pitchFamily="2" charset="-122"/>
                <a:cs typeface="Times New Roman" panose="02020603050405020304" charset="0"/>
              </a:rPr>
              <a:t>other</a:t>
            </a:r>
            <a:endParaRPr lang="zh-CN" altLang="en-US" sz="2000" b="1" dirty="0">
              <a:latin typeface="Times New Roman" panose="02020603050405020304" charset="0"/>
              <a:ea typeface="华文新魏" panose="02010800040101010101" pitchFamily="2" charset="-122"/>
              <a:cs typeface="Times New Roman" panose="02020603050405020304" charset="0"/>
            </a:endParaRPr>
          </a:p>
        </p:txBody>
      </p:sp>
      <p:sp>
        <p:nvSpPr>
          <p:cNvPr id="7" name="TextBox 6"/>
          <p:cNvSpPr txBox="1"/>
          <p:nvPr/>
        </p:nvSpPr>
        <p:spPr>
          <a:xfrm>
            <a:off x="2133601" y="3623608"/>
            <a:ext cx="8077199" cy="1938992"/>
          </a:xfrm>
          <a:prstGeom prst="rect">
            <a:avLst/>
          </a:prstGeom>
          <a:noFill/>
        </p:spPr>
        <p:txBody>
          <a:bodyPr wrap="square" rtlCol="0">
            <a:spAutoFit/>
          </a:bodyPr>
          <a:lstStyle/>
          <a:p>
            <a:r>
              <a:rPr lang="en-US" altLang="zh-CN" sz="2000" dirty="0">
                <a:latin typeface="Comic Sans MS" panose="030F0702030302020204" pitchFamily="66" charset="0"/>
              </a:rPr>
              <a:t>                 </a:t>
            </a:r>
            <a:r>
              <a:rPr lang="en-US" altLang="zh-CN" sz="2000" dirty="0" err="1">
                <a:latin typeface="Comic Sans MS" panose="030F0702030302020204" pitchFamily="66" charset="0"/>
              </a:rPr>
              <a:t>stmt</a:t>
            </a:r>
            <a:r>
              <a:rPr lang="zh-CN" altLang="en-US" sz="2000" dirty="0">
                <a:latin typeface="华文新魏" panose="02010800040101010101" pitchFamily="2" charset="-122"/>
                <a:ea typeface="华文新魏" panose="02010800040101010101" pitchFamily="2" charset="-122"/>
              </a:rPr>
              <a:t>→</a:t>
            </a:r>
            <a:r>
              <a:rPr lang="zh-CN" altLang="en-US" sz="2000" dirty="0">
                <a:latin typeface="+mn-lt"/>
              </a:rPr>
              <a:t> </a:t>
            </a:r>
            <a:r>
              <a:rPr lang="en-US" altLang="zh-CN" sz="2000" dirty="0">
                <a:latin typeface="Comic Sans MS" panose="030F0702030302020204" pitchFamily="66" charset="0"/>
              </a:rPr>
              <a:t>matched-</a:t>
            </a:r>
            <a:r>
              <a:rPr lang="en-US" altLang="zh-CN" sz="2000" dirty="0" err="1">
                <a:latin typeface="Comic Sans MS" panose="030F0702030302020204" pitchFamily="66" charset="0"/>
              </a:rPr>
              <a:t>stmt</a:t>
            </a:r>
            <a:r>
              <a:rPr lang="en-US" altLang="zh-CN" sz="2000" dirty="0">
                <a:latin typeface="+mn-lt"/>
              </a:rPr>
              <a:t> </a:t>
            </a:r>
            <a:endParaRPr lang="en-US" altLang="zh-CN" sz="2000" dirty="0">
              <a:latin typeface="+mn-lt"/>
            </a:endParaRPr>
          </a:p>
          <a:p>
            <a:r>
              <a:rPr lang="en-US" altLang="zh-CN" sz="2000" dirty="0">
                <a:latin typeface="+mn-lt"/>
              </a:rPr>
              <a:t>                                  | </a:t>
            </a:r>
            <a:r>
              <a:rPr lang="en-US" altLang="zh-CN" sz="2000" dirty="0">
                <a:latin typeface="Comic Sans MS" panose="030F0702030302020204" pitchFamily="66" charset="0"/>
              </a:rPr>
              <a:t>unmatched-</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Comic Sans MS" panose="030F0702030302020204" pitchFamily="66" charset="0"/>
              </a:rPr>
              <a:t>  matched-</a:t>
            </a:r>
            <a:r>
              <a:rPr lang="en-US" altLang="zh-CN" sz="2000" dirty="0" err="1">
                <a:latin typeface="Comic Sans MS" panose="030F0702030302020204" pitchFamily="66" charset="0"/>
              </a:rPr>
              <a:t>stmt</a:t>
            </a:r>
            <a:r>
              <a:rPr lang="en-US" altLang="zh-CN" sz="2000" dirty="0">
                <a:latin typeface="+mn-lt"/>
              </a:rPr>
              <a:t> </a:t>
            </a:r>
            <a:r>
              <a:rPr lang="zh-CN" altLang="en-US" sz="2000" dirty="0">
                <a:latin typeface="华文新魏" panose="02010800040101010101" pitchFamily="2" charset="-122"/>
                <a:ea typeface="华文新魏" panose="02010800040101010101" pitchFamily="2" charset="-122"/>
              </a:rPr>
              <a:t>→</a:t>
            </a:r>
            <a:r>
              <a:rPr lang="zh-CN" altLang="en-US"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if</a:t>
            </a:r>
            <a:r>
              <a:rPr lang="en-US" altLang="zh-CN" sz="2000" dirty="0">
                <a:latin typeface="+mn-lt"/>
              </a:rPr>
              <a:t> </a:t>
            </a:r>
            <a:r>
              <a:rPr lang="en-US" altLang="zh-CN" sz="2000" dirty="0" err="1">
                <a:latin typeface="Comic Sans MS" panose="030F0702030302020204" pitchFamily="66" charset="0"/>
              </a:rPr>
              <a:t>expr</a:t>
            </a:r>
            <a:r>
              <a:rPr lang="en-US" altLang="zh-CN" sz="2000" dirty="0">
                <a:latin typeface="+mn-lt"/>
              </a:rPr>
              <a:t> </a:t>
            </a:r>
            <a:r>
              <a:rPr lang="en-US" altLang="zh-CN" sz="2000" b="1" dirty="0">
                <a:latin typeface="Times New Roman" panose="02020603050405020304" charset="0"/>
                <a:ea typeface="华文新魏" panose="02010800040101010101" pitchFamily="2" charset="-122"/>
                <a:cs typeface="Times New Roman" panose="02020603050405020304" charset="0"/>
              </a:rPr>
              <a:t>then</a:t>
            </a:r>
            <a:r>
              <a:rPr lang="en-US" altLang="zh-CN" sz="2000" dirty="0">
                <a:latin typeface="+mn-lt"/>
              </a:rPr>
              <a:t> </a:t>
            </a:r>
            <a:r>
              <a:rPr lang="en-US" altLang="zh-CN" sz="2000" dirty="0">
                <a:latin typeface="Comic Sans MS" panose="030F0702030302020204" pitchFamily="66" charset="0"/>
              </a:rPr>
              <a:t>matched-</a:t>
            </a:r>
            <a:r>
              <a:rPr lang="en-US" altLang="zh-CN" sz="2000" dirty="0" err="1">
                <a:latin typeface="Comic Sans MS" panose="030F0702030302020204" pitchFamily="66" charset="0"/>
              </a:rPr>
              <a:t>stmt</a:t>
            </a:r>
            <a:r>
              <a:rPr lang="en-US" altLang="zh-CN" sz="2000" dirty="0">
                <a:latin typeface="Comic Sans MS" panose="030F0702030302020204" pitchFamily="66" charset="0"/>
              </a:rPr>
              <a:t> </a:t>
            </a:r>
            <a:r>
              <a:rPr lang="en-US" altLang="zh-CN" sz="2000" b="1" dirty="0">
                <a:latin typeface="Times New Roman" panose="02020603050405020304" charset="0"/>
                <a:ea typeface="华文新魏" panose="02010800040101010101" pitchFamily="2" charset="-122"/>
                <a:cs typeface="Times New Roman" panose="02020603050405020304" charset="0"/>
              </a:rPr>
              <a:t>else</a:t>
            </a:r>
            <a:r>
              <a:rPr lang="en-US" altLang="zh-CN" sz="2000" dirty="0">
                <a:latin typeface="+mn-lt"/>
              </a:rPr>
              <a:t> </a:t>
            </a:r>
            <a:r>
              <a:rPr lang="en-US" altLang="zh-CN" sz="2000" dirty="0">
                <a:latin typeface="Comic Sans MS" panose="030F0702030302020204" pitchFamily="66" charset="0"/>
              </a:rPr>
              <a:t>matched-</a:t>
            </a:r>
            <a:r>
              <a:rPr lang="en-US" altLang="zh-CN" sz="2000" dirty="0" err="1">
                <a:latin typeface="Comic Sans MS" panose="030F0702030302020204" pitchFamily="66" charset="0"/>
              </a:rPr>
              <a:t>stmt</a:t>
            </a:r>
            <a:endParaRPr lang="en-US" altLang="zh-CN" sz="2000" dirty="0">
              <a:latin typeface="Comic Sans MS" panose="030F0702030302020204" pitchFamily="66" charset="0"/>
            </a:endParaRPr>
          </a:p>
          <a:p>
            <a:r>
              <a:rPr lang="en-US" altLang="zh-CN" sz="2000" dirty="0">
                <a:latin typeface="+mn-lt"/>
              </a:rPr>
              <a:t>                                  | </a:t>
            </a:r>
            <a:r>
              <a:rPr lang="en-US" altLang="zh-CN" sz="2000" b="1" dirty="0">
                <a:latin typeface="Times New Roman" panose="02020603050405020304" charset="0"/>
                <a:ea typeface="华文新魏" panose="02010800040101010101" pitchFamily="2" charset="-122"/>
                <a:cs typeface="Times New Roman" panose="02020603050405020304" charset="0"/>
              </a:rPr>
              <a:t>other</a:t>
            </a:r>
            <a:endParaRPr lang="en-US" altLang="zh-CN" sz="2000" b="1" dirty="0">
              <a:latin typeface="Times New Roman" panose="02020603050405020304" charset="0"/>
              <a:ea typeface="华文新魏" panose="02010800040101010101" pitchFamily="2" charset="-122"/>
              <a:cs typeface="Times New Roman" panose="02020603050405020304" charset="0"/>
            </a:endParaRPr>
          </a:p>
          <a:p>
            <a:r>
              <a:rPr lang="en-US" altLang="zh-CN" sz="2000" dirty="0">
                <a:latin typeface="Comic Sans MS" panose="030F0702030302020204" pitchFamily="66" charset="0"/>
                <a:ea typeface="华文新魏" panose="02010800040101010101" pitchFamily="2" charset="-122"/>
                <a:cs typeface="Times New Roman" panose="02020603050405020304" charset="0"/>
              </a:rPr>
              <a:t>unmatched-</a:t>
            </a:r>
            <a:r>
              <a:rPr lang="en-US" altLang="zh-CN" sz="2000" dirty="0" err="1">
                <a:latin typeface="Comic Sans MS" panose="030F0702030302020204" pitchFamily="66" charset="0"/>
                <a:ea typeface="华文新魏" panose="02010800040101010101" pitchFamily="2" charset="-122"/>
                <a:cs typeface="Times New Roman" panose="02020603050405020304" charset="0"/>
              </a:rPr>
              <a:t>stmt</a:t>
            </a:r>
            <a:r>
              <a:rPr lang="en-US" altLang="zh-CN" sz="2000" b="1" dirty="0">
                <a:latin typeface="Times New Roman" panose="02020603050405020304" charset="0"/>
                <a:ea typeface="华文新魏" panose="02010800040101010101" pitchFamily="2" charset="-122"/>
                <a:cs typeface="Times New Roman" panose="02020603050405020304" charset="0"/>
              </a:rPr>
              <a:t> </a:t>
            </a:r>
            <a:r>
              <a:rPr lang="zh-CN" altLang="en-US" sz="2000" b="1" dirty="0">
                <a:latin typeface="华文新魏" panose="02010800040101010101" pitchFamily="2" charset="-122"/>
                <a:ea typeface="华文新魏" panose="02010800040101010101" pitchFamily="2" charset="-122"/>
                <a:cs typeface="Times New Roman" panose="02020603050405020304" charset="0"/>
              </a:rPr>
              <a:t>→</a:t>
            </a:r>
            <a:r>
              <a:rPr lang="zh-CN" altLang="en-US" sz="2000" b="1" dirty="0">
                <a:latin typeface="Times New Roman" panose="02020603050405020304" charset="0"/>
                <a:ea typeface="华文新魏" panose="02010800040101010101" pitchFamily="2" charset="-122"/>
                <a:cs typeface="Times New Roman" panose="02020603050405020304" charset="0"/>
              </a:rPr>
              <a:t> </a:t>
            </a:r>
            <a:r>
              <a:rPr lang="en-US" altLang="zh-CN" sz="2000" b="1" dirty="0">
                <a:latin typeface="Times New Roman" panose="02020603050405020304" charset="0"/>
                <a:ea typeface="华文新魏" panose="02010800040101010101" pitchFamily="2" charset="-122"/>
                <a:cs typeface="Times New Roman" panose="02020603050405020304" charset="0"/>
              </a:rPr>
              <a:t>if </a:t>
            </a:r>
            <a:r>
              <a:rPr lang="en-US" altLang="zh-CN" sz="2000" dirty="0" err="1">
                <a:latin typeface="Comic Sans MS" panose="030F0702030302020204" pitchFamily="66" charset="0"/>
                <a:ea typeface="华文新魏" panose="02010800040101010101" pitchFamily="2" charset="-122"/>
                <a:cs typeface="Times New Roman" panose="02020603050405020304" charset="0"/>
              </a:rPr>
              <a:t>expr</a:t>
            </a:r>
            <a:r>
              <a:rPr lang="en-US" altLang="zh-CN" sz="2000" b="1" dirty="0">
                <a:latin typeface="Times New Roman" panose="02020603050405020304" charset="0"/>
                <a:ea typeface="华文新魏" panose="02010800040101010101" pitchFamily="2" charset="-122"/>
                <a:cs typeface="Times New Roman" panose="02020603050405020304" charset="0"/>
              </a:rPr>
              <a:t> then </a:t>
            </a:r>
            <a:r>
              <a:rPr lang="en-US" altLang="zh-CN" sz="2000" dirty="0" err="1">
                <a:latin typeface="Comic Sans MS" panose="030F0702030302020204" pitchFamily="66" charset="0"/>
                <a:ea typeface="华文新魏" panose="02010800040101010101" pitchFamily="2" charset="-122"/>
                <a:cs typeface="Times New Roman" panose="02020603050405020304" charset="0"/>
              </a:rPr>
              <a:t>stmt</a:t>
            </a:r>
            <a:endParaRPr lang="en-US" altLang="zh-CN" sz="2000" dirty="0">
              <a:latin typeface="Comic Sans MS" panose="030F0702030302020204" pitchFamily="66" charset="0"/>
              <a:ea typeface="华文新魏" panose="02010800040101010101" pitchFamily="2" charset="-122"/>
              <a:cs typeface="Times New Roman" panose="02020603050405020304" charset="0"/>
            </a:endParaRPr>
          </a:p>
          <a:p>
            <a:r>
              <a:rPr lang="en-US" altLang="zh-CN" sz="2000" b="1" dirty="0">
                <a:latin typeface="Times New Roman" panose="02020603050405020304" charset="0"/>
                <a:ea typeface="华文新魏" panose="02010800040101010101" pitchFamily="2" charset="-122"/>
                <a:cs typeface="Times New Roman" panose="02020603050405020304" charset="0"/>
              </a:rPr>
              <a:t>                               | if </a:t>
            </a:r>
            <a:r>
              <a:rPr lang="en-US" altLang="zh-CN" sz="2000" dirty="0" err="1">
                <a:latin typeface="Comic Sans MS" panose="030F0702030302020204" pitchFamily="66" charset="0"/>
                <a:ea typeface="华文新魏" panose="02010800040101010101" pitchFamily="2" charset="-122"/>
                <a:cs typeface="Times New Roman" panose="02020603050405020304" charset="0"/>
              </a:rPr>
              <a:t>expr</a:t>
            </a:r>
            <a:r>
              <a:rPr lang="en-US" altLang="zh-CN" sz="2000" b="1" dirty="0">
                <a:latin typeface="Times New Roman" panose="02020603050405020304" charset="0"/>
                <a:ea typeface="华文新魏" panose="02010800040101010101" pitchFamily="2" charset="-122"/>
                <a:cs typeface="Times New Roman" panose="02020603050405020304" charset="0"/>
              </a:rPr>
              <a:t> then </a:t>
            </a:r>
            <a:r>
              <a:rPr lang="en-US" altLang="zh-CN" sz="2000" dirty="0">
                <a:latin typeface="Comic Sans MS" panose="030F0702030302020204" pitchFamily="66" charset="0"/>
                <a:ea typeface="华文新魏" panose="02010800040101010101" pitchFamily="2" charset="-122"/>
                <a:cs typeface="Times New Roman" panose="02020603050405020304" charset="0"/>
              </a:rPr>
              <a:t>matched-</a:t>
            </a:r>
            <a:r>
              <a:rPr lang="en-US" altLang="zh-CN" sz="2000" dirty="0" err="1">
                <a:latin typeface="Comic Sans MS" panose="030F0702030302020204" pitchFamily="66" charset="0"/>
                <a:ea typeface="华文新魏" panose="02010800040101010101" pitchFamily="2" charset="-122"/>
                <a:cs typeface="Times New Roman" panose="02020603050405020304" charset="0"/>
              </a:rPr>
              <a:t>stmt</a:t>
            </a:r>
            <a:r>
              <a:rPr lang="en-US" altLang="zh-CN" sz="2000" b="1" dirty="0">
                <a:latin typeface="Times New Roman" panose="02020603050405020304" charset="0"/>
                <a:ea typeface="华文新魏" panose="02010800040101010101" pitchFamily="2" charset="-122"/>
                <a:cs typeface="Times New Roman" panose="02020603050405020304" charset="0"/>
              </a:rPr>
              <a:t> else </a:t>
            </a:r>
            <a:r>
              <a:rPr lang="en-US" altLang="zh-CN" sz="2000" dirty="0">
                <a:latin typeface="Comic Sans MS" panose="030F0702030302020204" pitchFamily="66" charset="0"/>
                <a:ea typeface="华文新魏" panose="02010800040101010101" pitchFamily="2" charset="-122"/>
                <a:cs typeface="Times New Roman" panose="02020603050405020304" charset="0"/>
              </a:rPr>
              <a:t>unmatched-</a:t>
            </a:r>
            <a:r>
              <a:rPr lang="en-US" altLang="zh-CN" sz="2000" dirty="0" err="1">
                <a:latin typeface="Comic Sans MS" panose="030F0702030302020204" pitchFamily="66" charset="0"/>
                <a:ea typeface="华文新魏" panose="02010800040101010101" pitchFamily="2" charset="-122"/>
                <a:cs typeface="Times New Roman" panose="02020603050405020304" charset="0"/>
              </a:rPr>
              <a:t>stmt</a:t>
            </a:r>
            <a:endParaRPr lang="zh-CN" altLang="en-US" sz="2000" dirty="0">
              <a:latin typeface="Comic Sans MS" panose="030F0702030302020204" pitchFamily="66" charset="0"/>
              <a:ea typeface="华文新魏" panose="02010800040101010101" pitchFamily="2" charset="-122"/>
              <a:cs typeface="Times New Roman" panose="02020603050405020304" charset="0"/>
            </a:endParaRPr>
          </a:p>
        </p:txBody>
      </p:sp>
      <p:sp>
        <p:nvSpPr>
          <p:cNvPr id="8" name="下箭头 7"/>
          <p:cNvSpPr/>
          <p:nvPr/>
        </p:nvSpPr>
        <p:spPr bwMode="auto">
          <a:xfrm>
            <a:off x="5500934" y="3014009"/>
            <a:ext cx="337074" cy="660737"/>
          </a:xfrm>
          <a:prstGeom prst="downArrow">
            <a:avLst/>
          </a:prstGeom>
          <a:solidFill>
            <a:srgbClr val="000099"/>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6146" name="Rectangle 2"/>
          <p:cNvSpPr>
            <a:spLocks noGrp="1"/>
          </p:cNvSpPr>
          <p:nvPr>
            <p:ph idx="1"/>
          </p:nvPr>
        </p:nvSpPr>
        <p:spPr>
          <a:xfrm>
            <a:off x="1043305" y="1249680"/>
            <a:ext cx="10294620" cy="4866005"/>
          </a:xfrm>
        </p:spPr>
        <p:txBody>
          <a:bodyPr vert="horz" wrap="square" lIns="91440" tIns="45720" rIns="91440" bIns="45720" anchor="t"/>
          <a:p>
            <a:pPr eaLnBrk="1" hangingPunct="1"/>
            <a:r>
              <a:rPr lang="zh-CN" altLang="zh-CN" dirty="0"/>
              <a:t>给定前缀表示的表达式文法</a:t>
            </a:r>
            <a:r>
              <a:rPr lang="zh-CN" altLang="en-US" dirty="0"/>
              <a:t> </a:t>
            </a:r>
            <a:r>
              <a:rPr lang="zh-CN" altLang="zh-CN" dirty="0"/>
              <a:t>G</a:t>
            </a:r>
            <a:r>
              <a:rPr lang="en-US" altLang="zh-CN" dirty="0"/>
              <a:t> </a:t>
            </a:r>
            <a:r>
              <a:rPr lang="zh-CN" altLang="zh-CN" dirty="0"/>
              <a:t>:</a:t>
            </a:r>
            <a:endParaRPr lang="zh-CN" altLang="zh-CN" dirty="0"/>
          </a:p>
          <a:p>
            <a:pPr lvl="6" eaLnBrk="1" hangingPunct="1">
              <a:buNone/>
            </a:pPr>
            <a:r>
              <a:rPr lang="zh-CN" altLang="zh-CN" sz="3200" dirty="0"/>
              <a:t>(1)</a:t>
            </a:r>
            <a:r>
              <a:rPr lang="en-US" altLang="zh-CN" sz="3200" dirty="0"/>
              <a:t> </a:t>
            </a:r>
            <a:r>
              <a:rPr lang="zh-CN" altLang="zh-CN" sz="3200" dirty="0"/>
              <a:t>E</a:t>
            </a:r>
            <a:r>
              <a:rPr lang="en-US" altLang="zh-CN" sz="3200" dirty="0"/>
              <a:t> </a:t>
            </a:r>
            <a:r>
              <a:rPr lang="zh-CN" altLang="zh-CN" sz="3200" dirty="0"/>
              <a:t>→</a:t>
            </a:r>
            <a:r>
              <a:rPr lang="en-US" altLang="zh-CN" sz="3200" dirty="0"/>
              <a:t> </a:t>
            </a:r>
            <a:r>
              <a:rPr lang="zh-CN" altLang="zh-CN" sz="3200" dirty="0"/>
              <a:t>-EE</a:t>
            </a:r>
            <a:endParaRPr lang="zh-CN" altLang="zh-CN" sz="3200" dirty="0"/>
          </a:p>
          <a:p>
            <a:pPr lvl="6" eaLnBrk="1" hangingPunct="1">
              <a:buNone/>
            </a:pPr>
            <a:r>
              <a:rPr lang="zh-CN" altLang="zh-CN" sz="3200" dirty="0"/>
              <a:t>(2)</a:t>
            </a:r>
            <a:r>
              <a:rPr lang="en-US" altLang="zh-CN" sz="3200" dirty="0"/>
              <a:t> </a:t>
            </a:r>
            <a:r>
              <a:rPr lang="zh-CN" altLang="zh-CN" sz="3200" dirty="0"/>
              <a:t>E</a:t>
            </a:r>
            <a:r>
              <a:rPr lang="en-US" altLang="zh-CN" sz="3200" dirty="0"/>
              <a:t> </a:t>
            </a:r>
            <a:r>
              <a:rPr lang="zh-CN" altLang="zh-CN" sz="3200" dirty="0"/>
              <a:t>→</a:t>
            </a:r>
            <a:r>
              <a:rPr lang="en-US" altLang="zh-CN" sz="3200" dirty="0"/>
              <a:t> </a:t>
            </a:r>
            <a:r>
              <a:rPr lang="zh-CN" altLang="zh-CN" sz="3200" dirty="0"/>
              <a:t>-E</a:t>
            </a:r>
            <a:endParaRPr lang="zh-CN" altLang="zh-CN" sz="3200" dirty="0"/>
          </a:p>
          <a:p>
            <a:pPr lvl="6" eaLnBrk="1" hangingPunct="1">
              <a:buNone/>
            </a:pPr>
            <a:r>
              <a:rPr lang="zh-CN" altLang="zh-CN" sz="3200" dirty="0"/>
              <a:t>(3)</a:t>
            </a:r>
            <a:r>
              <a:rPr lang="en-US" altLang="zh-CN" sz="3200" dirty="0"/>
              <a:t> </a:t>
            </a:r>
            <a:r>
              <a:rPr lang="zh-CN" altLang="zh-CN" sz="3200" dirty="0"/>
              <a:t>E</a:t>
            </a:r>
            <a:r>
              <a:rPr lang="en-US" altLang="zh-CN" sz="3200" dirty="0"/>
              <a:t> </a:t>
            </a:r>
            <a:r>
              <a:rPr lang="zh-CN" altLang="zh-CN" sz="3200" dirty="0"/>
              <a:t>→</a:t>
            </a:r>
            <a:r>
              <a:rPr lang="en-US" altLang="zh-CN" sz="3200" dirty="0"/>
              <a:t> </a:t>
            </a:r>
            <a:r>
              <a:rPr lang="zh-CN" altLang="zh-CN" sz="3200" dirty="0"/>
              <a:t>a</a:t>
            </a:r>
            <a:endParaRPr lang="zh-CN" altLang="zh-CN" sz="3200" dirty="0"/>
          </a:p>
          <a:p>
            <a:pPr lvl="6" eaLnBrk="1" hangingPunct="1">
              <a:buNone/>
            </a:pPr>
            <a:r>
              <a:rPr lang="zh-CN" altLang="zh-CN" sz="3200" dirty="0"/>
              <a:t>(4)</a:t>
            </a:r>
            <a:r>
              <a:rPr lang="en-US" altLang="zh-CN" sz="3200" dirty="0"/>
              <a:t> </a:t>
            </a:r>
            <a:r>
              <a:rPr lang="zh-CN" altLang="zh-CN" sz="3200" dirty="0"/>
              <a:t>E</a:t>
            </a:r>
            <a:r>
              <a:rPr lang="en-US" altLang="zh-CN" sz="3200" dirty="0"/>
              <a:t> </a:t>
            </a:r>
            <a:r>
              <a:rPr lang="zh-CN" altLang="zh-CN" sz="3200" dirty="0"/>
              <a:t>→</a:t>
            </a:r>
            <a:r>
              <a:rPr lang="en-US" altLang="zh-CN" sz="3200" dirty="0"/>
              <a:t> </a:t>
            </a:r>
            <a:r>
              <a:rPr lang="zh-CN" altLang="zh-CN" sz="3200" dirty="0"/>
              <a:t>b</a:t>
            </a:r>
            <a:endParaRPr lang="zh-CN" altLang="zh-CN" sz="3200" dirty="0"/>
          </a:p>
          <a:p>
            <a:pPr lvl="6" eaLnBrk="1" hangingPunct="1">
              <a:buNone/>
            </a:pPr>
            <a:r>
              <a:rPr lang="zh-CN" altLang="zh-CN" sz="3200" dirty="0"/>
              <a:t>(5)</a:t>
            </a:r>
            <a:r>
              <a:rPr lang="en-US" altLang="zh-CN" sz="3200" dirty="0"/>
              <a:t> </a:t>
            </a:r>
            <a:r>
              <a:rPr lang="zh-CN" altLang="zh-CN" sz="3200" dirty="0"/>
              <a:t>E</a:t>
            </a:r>
            <a:r>
              <a:rPr lang="en-US" altLang="zh-CN" sz="3200" dirty="0"/>
              <a:t> </a:t>
            </a:r>
            <a:r>
              <a:rPr lang="zh-CN" altLang="zh-CN" sz="3200" dirty="0"/>
              <a:t>→</a:t>
            </a:r>
            <a:r>
              <a:rPr lang="en-US" altLang="zh-CN" sz="3200" dirty="0"/>
              <a:t> </a:t>
            </a:r>
            <a:r>
              <a:rPr lang="zh-CN" altLang="zh-CN" sz="3200" dirty="0"/>
              <a:t>c</a:t>
            </a:r>
            <a:endParaRPr lang="zh-CN" altLang="zh-CN" sz="3200" dirty="0"/>
          </a:p>
          <a:p>
            <a:pPr eaLnBrk="1" hangingPunct="1">
              <a:lnSpc>
                <a:spcPct val="120000"/>
              </a:lnSpc>
              <a:buNone/>
            </a:pPr>
            <a:r>
              <a:rPr lang="en-US" altLang="zh-CN" dirty="0"/>
              <a:t>          </a:t>
            </a:r>
            <a:r>
              <a:rPr lang="zh-CN" altLang="zh-CN" dirty="0"/>
              <a:t>试问</a:t>
            </a:r>
            <a:r>
              <a:rPr lang="zh-CN" altLang="en-US" dirty="0"/>
              <a:t> </a:t>
            </a:r>
            <a:r>
              <a:rPr lang="zh-CN" altLang="zh-CN" dirty="0">
                <a:solidFill>
                  <a:srgbClr val="0000FF"/>
                </a:solidFill>
              </a:rPr>
              <a:t>--a-bc</a:t>
            </a:r>
            <a:r>
              <a:rPr lang="en-US" altLang="zh-CN" dirty="0"/>
              <a:t> </a:t>
            </a:r>
            <a:r>
              <a:rPr lang="zh-CN" altLang="zh-CN" dirty="0"/>
              <a:t>是否</a:t>
            </a:r>
            <a:r>
              <a:rPr lang="zh-CN" altLang="en-US" dirty="0"/>
              <a:t> </a:t>
            </a:r>
            <a:r>
              <a:rPr lang="zh-CN" altLang="zh-CN" dirty="0"/>
              <a:t>L(G)</a:t>
            </a:r>
            <a:r>
              <a:rPr lang="en-US" altLang="zh-CN" dirty="0"/>
              <a:t> </a:t>
            </a:r>
            <a:r>
              <a:rPr lang="zh-CN" altLang="zh-CN" dirty="0"/>
              <a:t>的句子?若是,请给出该句子所有可能的分析树;若不是,请说明理由.</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7170" name="Text Box 3"/>
          <p:cNvSpPr txBox="1"/>
          <p:nvPr/>
        </p:nvSpPr>
        <p:spPr>
          <a:xfrm>
            <a:off x="3284538" y="1928813"/>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7171" name="Text Box 7"/>
          <p:cNvSpPr txBox="1"/>
          <p:nvPr/>
        </p:nvSpPr>
        <p:spPr>
          <a:xfrm>
            <a:off x="709613" y="1052513"/>
            <a:ext cx="3240087" cy="583565"/>
          </a:xfrm>
          <a:prstGeom prst="rect">
            <a:avLst/>
          </a:prstGeom>
          <a:noFill/>
          <a:ln w="9525">
            <a:noFill/>
          </a:ln>
        </p:spPr>
        <p:txBody>
          <a:bodyPr anchor="t">
            <a:spAutoFit/>
          </a:bodyPr>
          <a:p>
            <a:pPr>
              <a:spcBef>
                <a:spcPct val="50000"/>
              </a:spcBef>
            </a:pPr>
            <a:r>
              <a:rPr lang="zh-CN" altLang="en-US" sz="3200" dirty="0">
                <a:latin typeface="Times New Roman" panose="02020603050405020304" charset="0"/>
                <a:ea typeface="宋体" panose="02010600030101010101" pitchFamily="2" charset="-122"/>
              </a:rPr>
              <a:t>可能的分析树</a:t>
            </a:r>
            <a:r>
              <a:rPr lang="en-US" altLang="zh-CN" sz="3200" dirty="0">
                <a:latin typeface="Times New Roman" panose="02020603050405020304" charset="0"/>
                <a:ea typeface="宋体" panose="02010600030101010101" pitchFamily="2" charset="-122"/>
              </a:rPr>
              <a:t>(1):</a:t>
            </a:r>
            <a:endParaRPr lang="en-US" altLang="zh-CN" sz="3200" dirty="0">
              <a:latin typeface="Times New Roman" panose="02020603050405020304" charset="0"/>
              <a:ea typeface="宋体" panose="02010600030101010101" pitchFamily="2" charset="-122"/>
            </a:endParaRPr>
          </a:p>
        </p:txBody>
      </p:sp>
      <p:sp>
        <p:nvSpPr>
          <p:cNvPr id="7172" name="Text Box 51"/>
          <p:cNvSpPr txBox="1"/>
          <p:nvPr/>
        </p:nvSpPr>
        <p:spPr>
          <a:xfrm>
            <a:off x="2635250" y="25781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7173" name="Text Box 52"/>
          <p:cNvSpPr txBox="1"/>
          <p:nvPr/>
        </p:nvSpPr>
        <p:spPr>
          <a:xfrm>
            <a:off x="3355975" y="2649538"/>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7174" name="Text Box 54"/>
          <p:cNvSpPr txBox="1"/>
          <p:nvPr/>
        </p:nvSpPr>
        <p:spPr>
          <a:xfrm>
            <a:off x="4076700" y="25781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7175" name="Text Box 57"/>
          <p:cNvSpPr txBox="1"/>
          <p:nvPr/>
        </p:nvSpPr>
        <p:spPr>
          <a:xfrm>
            <a:off x="2347913" y="356076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7176" name="Text Box 58"/>
          <p:cNvSpPr txBox="1"/>
          <p:nvPr/>
        </p:nvSpPr>
        <p:spPr>
          <a:xfrm>
            <a:off x="3068638" y="36322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7177" name="Text Box 59"/>
          <p:cNvSpPr txBox="1"/>
          <p:nvPr/>
        </p:nvSpPr>
        <p:spPr>
          <a:xfrm>
            <a:off x="3789363" y="356076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7178" name="Text Box 60"/>
          <p:cNvSpPr txBox="1"/>
          <p:nvPr/>
        </p:nvSpPr>
        <p:spPr>
          <a:xfrm>
            <a:off x="4868863" y="358616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c</a:t>
            </a:r>
            <a:endParaRPr lang="en-US" altLang="zh-CN" sz="3200" dirty="0">
              <a:latin typeface="Times New Roman" panose="02020603050405020304" charset="0"/>
              <a:ea typeface="宋体" panose="02010600030101010101" pitchFamily="2" charset="-122"/>
            </a:endParaRPr>
          </a:p>
        </p:txBody>
      </p:sp>
      <p:sp>
        <p:nvSpPr>
          <p:cNvPr id="7179" name="Text Box 61"/>
          <p:cNvSpPr txBox="1"/>
          <p:nvPr/>
        </p:nvSpPr>
        <p:spPr>
          <a:xfrm>
            <a:off x="3140075" y="444976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a:t>
            </a:r>
            <a:endParaRPr lang="en-US" altLang="zh-CN" sz="3200" dirty="0">
              <a:latin typeface="Times New Roman" panose="02020603050405020304" charset="0"/>
              <a:ea typeface="宋体" panose="02010600030101010101" pitchFamily="2" charset="-122"/>
            </a:endParaRPr>
          </a:p>
        </p:txBody>
      </p:sp>
      <p:sp>
        <p:nvSpPr>
          <p:cNvPr id="7180" name="Text Box 62"/>
          <p:cNvSpPr txBox="1"/>
          <p:nvPr/>
        </p:nvSpPr>
        <p:spPr>
          <a:xfrm>
            <a:off x="3787775" y="459422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7181" name="Text Box 63"/>
          <p:cNvSpPr txBox="1"/>
          <p:nvPr/>
        </p:nvSpPr>
        <p:spPr>
          <a:xfrm>
            <a:off x="4579938" y="459422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7182" name="Text Box 64"/>
          <p:cNvSpPr txBox="1"/>
          <p:nvPr/>
        </p:nvSpPr>
        <p:spPr>
          <a:xfrm>
            <a:off x="4652963" y="545782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b</a:t>
            </a:r>
            <a:endParaRPr lang="en-US" altLang="zh-CN" sz="3200" dirty="0">
              <a:latin typeface="Times New Roman" panose="02020603050405020304" charset="0"/>
              <a:ea typeface="宋体" panose="02010600030101010101" pitchFamily="2" charset="-122"/>
            </a:endParaRPr>
          </a:p>
        </p:txBody>
      </p:sp>
      <p:sp>
        <p:nvSpPr>
          <p:cNvPr id="7183" name="Line 65"/>
          <p:cNvSpPr/>
          <p:nvPr/>
        </p:nvSpPr>
        <p:spPr>
          <a:xfrm flipH="1">
            <a:off x="2852738" y="2362200"/>
            <a:ext cx="503237" cy="358775"/>
          </a:xfrm>
          <a:prstGeom prst="line">
            <a:avLst/>
          </a:prstGeom>
          <a:ln w="9525" cap="flat" cmpd="sng">
            <a:solidFill>
              <a:schemeClr val="tx1"/>
            </a:solidFill>
            <a:prstDash val="solid"/>
            <a:miter/>
            <a:headEnd type="none" w="med" len="med"/>
            <a:tailEnd type="none" w="med" len="med"/>
          </a:ln>
        </p:spPr>
      </p:sp>
      <p:sp>
        <p:nvSpPr>
          <p:cNvPr id="7184" name="Line 66"/>
          <p:cNvSpPr/>
          <p:nvPr/>
        </p:nvSpPr>
        <p:spPr>
          <a:xfrm>
            <a:off x="3571875" y="2362200"/>
            <a:ext cx="0" cy="287338"/>
          </a:xfrm>
          <a:prstGeom prst="line">
            <a:avLst/>
          </a:prstGeom>
          <a:ln w="9525" cap="flat" cmpd="sng">
            <a:solidFill>
              <a:schemeClr val="tx1"/>
            </a:solidFill>
            <a:prstDash val="solid"/>
            <a:miter/>
            <a:headEnd type="none" w="med" len="med"/>
            <a:tailEnd type="none" w="med" len="med"/>
          </a:ln>
        </p:spPr>
      </p:sp>
      <p:sp>
        <p:nvSpPr>
          <p:cNvPr id="7185" name="Line 67"/>
          <p:cNvSpPr/>
          <p:nvPr/>
        </p:nvSpPr>
        <p:spPr>
          <a:xfrm>
            <a:off x="3787775" y="2217738"/>
            <a:ext cx="431800" cy="431800"/>
          </a:xfrm>
          <a:prstGeom prst="line">
            <a:avLst/>
          </a:prstGeom>
          <a:ln w="9525" cap="flat" cmpd="sng">
            <a:solidFill>
              <a:schemeClr val="tx1"/>
            </a:solidFill>
            <a:prstDash val="solid"/>
            <a:miter/>
            <a:headEnd type="none" w="med" len="med"/>
            <a:tailEnd type="none" w="med" len="med"/>
          </a:ln>
        </p:spPr>
      </p:sp>
      <p:sp>
        <p:nvSpPr>
          <p:cNvPr id="7186" name="Line 68"/>
          <p:cNvSpPr/>
          <p:nvPr/>
        </p:nvSpPr>
        <p:spPr>
          <a:xfrm flipH="1">
            <a:off x="2563813" y="3081338"/>
            <a:ext cx="863600" cy="647700"/>
          </a:xfrm>
          <a:prstGeom prst="line">
            <a:avLst/>
          </a:prstGeom>
          <a:ln w="9525" cap="flat" cmpd="sng">
            <a:solidFill>
              <a:schemeClr val="tx1"/>
            </a:solidFill>
            <a:prstDash val="solid"/>
            <a:miter/>
            <a:headEnd type="none" w="med" len="med"/>
            <a:tailEnd type="none" w="med" len="med"/>
          </a:ln>
        </p:spPr>
      </p:sp>
      <p:sp>
        <p:nvSpPr>
          <p:cNvPr id="7187" name="Line 69"/>
          <p:cNvSpPr/>
          <p:nvPr/>
        </p:nvSpPr>
        <p:spPr>
          <a:xfrm flipH="1">
            <a:off x="3284538" y="3081338"/>
            <a:ext cx="287337" cy="576262"/>
          </a:xfrm>
          <a:prstGeom prst="line">
            <a:avLst/>
          </a:prstGeom>
          <a:ln w="9525" cap="flat" cmpd="sng">
            <a:solidFill>
              <a:schemeClr val="tx1"/>
            </a:solidFill>
            <a:prstDash val="solid"/>
            <a:miter/>
            <a:headEnd type="none" w="med" len="med"/>
            <a:tailEnd type="none" w="med" len="med"/>
          </a:ln>
        </p:spPr>
      </p:sp>
      <p:sp>
        <p:nvSpPr>
          <p:cNvPr id="7188" name="Line 70"/>
          <p:cNvSpPr/>
          <p:nvPr/>
        </p:nvSpPr>
        <p:spPr>
          <a:xfrm>
            <a:off x="3716338" y="3081338"/>
            <a:ext cx="215900" cy="576262"/>
          </a:xfrm>
          <a:prstGeom prst="line">
            <a:avLst/>
          </a:prstGeom>
          <a:ln w="9525" cap="flat" cmpd="sng">
            <a:solidFill>
              <a:schemeClr val="tx1"/>
            </a:solidFill>
            <a:prstDash val="solid"/>
            <a:miter/>
            <a:headEnd type="none" w="med" len="med"/>
            <a:tailEnd type="none" w="med" len="med"/>
          </a:ln>
        </p:spPr>
      </p:sp>
      <p:sp>
        <p:nvSpPr>
          <p:cNvPr id="7189" name="Line 71"/>
          <p:cNvSpPr/>
          <p:nvPr/>
        </p:nvSpPr>
        <p:spPr>
          <a:xfrm>
            <a:off x="4292600" y="2936875"/>
            <a:ext cx="647700" cy="792163"/>
          </a:xfrm>
          <a:prstGeom prst="line">
            <a:avLst/>
          </a:prstGeom>
          <a:ln w="9525" cap="flat" cmpd="sng">
            <a:solidFill>
              <a:schemeClr val="tx1"/>
            </a:solidFill>
            <a:prstDash val="solid"/>
            <a:miter/>
            <a:headEnd type="none" w="med" len="med"/>
            <a:tailEnd type="none" w="med" len="med"/>
          </a:ln>
        </p:spPr>
      </p:sp>
      <p:sp>
        <p:nvSpPr>
          <p:cNvPr id="7190" name="Line 72"/>
          <p:cNvSpPr/>
          <p:nvPr/>
        </p:nvSpPr>
        <p:spPr>
          <a:xfrm flipH="1">
            <a:off x="3284538" y="4089400"/>
            <a:ext cx="71437" cy="431800"/>
          </a:xfrm>
          <a:prstGeom prst="line">
            <a:avLst/>
          </a:prstGeom>
          <a:ln w="9525" cap="flat" cmpd="sng">
            <a:solidFill>
              <a:schemeClr val="tx1"/>
            </a:solidFill>
            <a:prstDash val="solid"/>
            <a:miter/>
            <a:headEnd type="none" w="med" len="med"/>
            <a:tailEnd type="none" w="med" len="med"/>
          </a:ln>
        </p:spPr>
      </p:sp>
      <p:sp>
        <p:nvSpPr>
          <p:cNvPr id="7191" name="Line 73"/>
          <p:cNvSpPr/>
          <p:nvPr/>
        </p:nvSpPr>
        <p:spPr>
          <a:xfrm>
            <a:off x="4003675" y="4017963"/>
            <a:ext cx="0" cy="719137"/>
          </a:xfrm>
          <a:prstGeom prst="line">
            <a:avLst/>
          </a:prstGeom>
          <a:ln w="9525" cap="flat" cmpd="sng">
            <a:solidFill>
              <a:schemeClr val="tx1"/>
            </a:solidFill>
            <a:prstDash val="solid"/>
            <a:miter/>
            <a:headEnd type="none" w="med" len="med"/>
            <a:tailEnd type="none" w="med" len="med"/>
          </a:ln>
        </p:spPr>
      </p:sp>
      <p:sp>
        <p:nvSpPr>
          <p:cNvPr id="7192" name="Line 74"/>
          <p:cNvSpPr/>
          <p:nvPr/>
        </p:nvSpPr>
        <p:spPr>
          <a:xfrm>
            <a:off x="4148138" y="3944938"/>
            <a:ext cx="504825" cy="720725"/>
          </a:xfrm>
          <a:prstGeom prst="line">
            <a:avLst/>
          </a:prstGeom>
          <a:ln w="9525" cap="flat" cmpd="sng">
            <a:solidFill>
              <a:schemeClr val="tx1"/>
            </a:solidFill>
            <a:prstDash val="solid"/>
            <a:miter/>
            <a:headEnd type="none" w="med" len="med"/>
            <a:tailEnd type="none" w="med" len="med"/>
          </a:ln>
        </p:spPr>
      </p:sp>
      <p:sp>
        <p:nvSpPr>
          <p:cNvPr id="7193" name="Line 75"/>
          <p:cNvSpPr/>
          <p:nvPr/>
        </p:nvSpPr>
        <p:spPr>
          <a:xfrm>
            <a:off x="4795838" y="4953000"/>
            <a:ext cx="0" cy="576263"/>
          </a:xfrm>
          <a:prstGeom prst="line">
            <a:avLst/>
          </a:prstGeom>
          <a:ln w="9525" cap="flat" cmpd="sng">
            <a:solidFill>
              <a:schemeClr val="tx1"/>
            </a:solidFill>
            <a:prstDash val="solid"/>
            <a:miter/>
            <a:headEnd type="none" w="med" len="med"/>
            <a:tailEnd type="none" w="med" len="med"/>
          </a:ln>
        </p:spPr>
      </p:sp>
      <p:sp>
        <p:nvSpPr>
          <p:cNvPr id="8194" name="Text Box 2"/>
          <p:cNvSpPr txBox="1"/>
          <p:nvPr/>
        </p:nvSpPr>
        <p:spPr>
          <a:xfrm>
            <a:off x="9172575" y="2233613"/>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8195" name="Text Box 3"/>
          <p:cNvSpPr txBox="1"/>
          <p:nvPr/>
        </p:nvSpPr>
        <p:spPr>
          <a:xfrm>
            <a:off x="6958013" y="1052513"/>
            <a:ext cx="3240087" cy="583565"/>
          </a:xfrm>
          <a:prstGeom prst="rect">
            <a:avLst/>
          </a:prstGeom>
          <a:noFill/>
          <a:ln w="9525">
            <a:noFill/>
          </a:ln>
        </p:spPr>
        <p:txBody>
          <a:bodyPr anchor="t">
            <a:spAutoFit/>
          </a:bodyPr>
          <a:p>
            <a:pPr>
              <a:spcBef>
                <a:spcPct val="50000"/>
              </a:spcBef>
            </a:pPr>
            <a:r>
              <a:rPr lang="zh-CN" altLang="en-US" sz="3200" dirty="0">
                <a:latin typeface="Times New Roman" panose="02020603050405020304" charset="0"/>
                <a:ea typeface="宋体" panose="02010600030101010101" pitchFamily="2" charset="-122"/>
              </a:rPr>
              <a:t>可能的分析树</a:t>
            </a:r>
            <a:r>
              <a:rPr lang="en-US" altLang="zh-CN" sz="3200" dirty="0">
                <a:latin typeface="Times New Roman" panose="02020603050405020304" charset="0"/>
                <a:ea typeface="宋体" panose="02010600030101010101" pitchFamily="2" charset="-122"/>
              </a:rPr>
              <a:t>(2):</a:t>
            </a:r>
            <a:endParaRPr lang="en-US" altLang="zh-CN" sz="3200" dirty="0">
              <a:latin typeface="Times New Roman" panose="02020603050405020304" charset="0"/>
              <a:ea typeface="宋体" panose="02010600030101010101" pitchFamily="2" charset="-122"/>
            </a:endParaRPr>
          </a:p>
        </p:txBody>
      </p:sp>
      <p:sp>
        <p:nvSpPr>
          <p:cNvPr id="8196" name="Text Box 4"/>
          <p:cNvSpPr txBox="1"/>
          <p:nvPr/>
        </p:nvSpPr>
        <p:spPr>
          <a:xfrm>
            <a:off x="8523288" y="28829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8197" name="Text Box 5"/>
          <p:cNvSpPr txBox="1"/>
          <p:nvPr/>
        </p:nvSpPr>
        <p:spPr>
          <a:xfrm>
            <a:off x="9244013" y="2954338"/>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8198" name="Text Box 7"/>
          <p:cNvSpPr txBox="1"/>
          <p:nvPr/>
        </p:nvSpPr>
        <p:spPr>
          <a:xfrm>
            <a:off x="9964738" y="28829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8199" name="Text Box 10"/>
          <p:cNvSpPr txBox="1"/>
          <p:nvPr/>
        </p:nvSpPr>
        <p:spPr>
          <a:xfrm>
            <a:off x="8235950" y="386556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8200" name="Text Box 11"/>
          <p:cNvSpPr txBox="1"/>
          <p:nvPr/>
        </p:nvSpPr>
        <p:spPr>
          <a:xfrm>
            <a:off x="8956675" y="39370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8201" name="Text Box 12"/>
          <p:cNvSpPr txBox="1"/>
          <p:nvPr/>
        </p:nvSpPr>
        <p:spPr>
          <a:xfrm>
            <a:off x="9677400" y="386556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8202" name="Text Box 13"/>
          <p:cNvSpPr txBox="1"/>
          <p:nvPr/>
        </p:nvSpPr>
        <p:spPr>
          <a:xfrm>
            <a:off x="10774363" y="3817938"/>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8203" name="Text Box 14"/>
          <p:cNvSpPr txBox="1"/>
          <p:nvPr/>
        </p:nvSpPr>
        <p:spPr>
          <a:xfrm>
            <a:off x="9028113" y="475456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a:t>
            </a:r>
            <a:endParaRPr lang="en-US" altLang="zh-CN" sz="3200" dirty="0">
              <a:latin typeface="Times New Roman" panose="02020603050405020304" charset="0"/>
              <a:ea typeface="宋体" panose="02010600030101010101" pitchFamily="2" charset="-122"/>
            </a:endParaRPr>
          </a:p>
        </p:txBody>
      </p:sp>
      <p:sp>
        <p:nvSpPr>
          <p:cNvPr id="8204" name="Text Box 16"/>
          <p:cNvSpPr txBox="1"/>
          <p:nvPr/>
        </p:nvSpPr>
        <p:spPr>
          <a:xfrm>
            <a:off x="10269538" y="46101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b</a:t>
            </a:r>
            <a:endParaRPr lang="en-US" altLang="zh-CN" sz="3200" dirty="0">
              <a:latin typeface="Times New Roman" panose="02020603050405020304" charset="0"/>
              <a:ea typeface="宋体" panose="02010600030101010101" pitchFamily="2" charset="-122"/>
            </a:endParaRPr>
          </a:p>
        </p:txBody>
      </p:sp>
      <p:sp>
        <p:nvSpPr>
          <p:cNvPr id="8205" name="Text Box 17"/>
          <p:cNvSpPr txBox="1"/>
          <p:nvPr/>
        </p:nvSpPr>
        <p:spPr>
          <a:xfrm>
            <a:off x="10990263" y="46101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c</a:t>
            </a:r>
            <a:endParaRPr lang="en-US" altLang="zh-CN" sz="3200" dirty="0">
              <a:latin typeface="Times New Roman" panose="02020603050405020304" charset="0"/>
              <a:ea typeface="宋体" panose="02010600030101010101" pitchFamily="2" charset="-122"/>
            </a:endParaRPr>
          </a:p>
        </p:txBody>
      </p:sp>
      <p:sp>
        <p:nvSpPr>
          <p:cNvPr id="8206" name="Line 18"/>
          <p:cNvSpPr/>
          <p:nvPr/>
        </p:nvSpPr>
        <p:spPr>
          <a:xfrm flipH="1">
            <a:off x="8740775" y="2667000"/>
            <a:ext cx="503238" cy="358775"/>
          </a:xfrm>
          <a:prstGeom prst="line">
            <a:avLst/>
          </a:prstGeom>
          <a:ln w="9525" cap="flat" cmpd="sng">
            <a:solidFill>
              <a:schemeClr val="tx1"/>
            </a:solidFill>
            <a:prstDash val="solid"/>
            <a:miter/>
            <a:headEnd type="none" w="med" len="med"/>
            <a:tailEnd type="none" w="med" len="med"/>
          </a:ln>
        </p:spPr>
      </p:sp>
      <p:sp>
        <p:nvSpPr>
          <p:cNvPr id="8207" name="Line 19"/>
          <p:cNvSpPr/>
          <p:nvPr/>
        </p:nvSpPr>
        <p:spPr>
          <a:xfrm>
            <a:off x="9459913" y="2667000"/>
            <a:ext cx="0" cy="287338"/>
          </a:xfrm>
          <a:prstGeom prst="line">
            <a:avLst/>
          </a:prstGeom>
          <a:ln w="9525" cap="flat" cmpd="sng">
            <a:solidFill>
              <a:schemeClr val="tx1"/>
            </a:solidFill>
            <a:prstDash val="solid"/>
            <a:miter/>
            <a:headEnd type="none" w="med" len="med"/>
            <a:tailEnd type="none" w="med" len="med"/>
          </a:ln>
        </p:spPr>
      </p:sp>
      <p:sp>
        <p:nvSpPr>
          <p:cNvPr id="8208" name="Line 20"/>
          <p:cNvSpPr/>
          <p:nvPr/>
        </p:nvSpPr>
        <p:spPr>
          <a:xfrm>
            <a:off x="9675813" y="2522538"/>
            <a:ext cx="431800" cy="431800"/>
          </a:xfrm>
          <a:prstGeom prst="line">
            <a:avLst/>
          </a:prstGeom>
          <a:ln w="9525" cap="flat" cmpd="sng">
            <a:solidFill>
              <a:schemeClr val="tx1"/>
            </a:solidFill>
            <a:prstDash val="solid"/>
            <a:miter/>
            <a:headEnd type="none" w="med" len="med"/>
            <a:tailEnd type="none" w="med" len="med"/>
          </a:ln>
        </p:spPr>
      </p:sp>
      <p:sp>
        <p:nvSpPr>
          <p:cNvPr id="8209" name="Line 21"/>
          <p:cNvSpPr/>
          <p:nvPr/>
        </p:nvSpPr>
        <p:spPr>
          <a:xfrm flipH="1">
            <a:off x="8451850" y="3386138"/>
            <a:ext cx="863600" cy="647700"/>
          </a:xfrm>
          <a:prstGeom prst="line">
            <a:avLst/>
          </a:prstGeom>
          <a:ln w="9525" cap="flat" cmpd="sng">
            <a:solidFill>
              <a:schemeClr val="tx1"/>
            </a:solidFill>
            <a:prstDash val="solid"/>
            <a:miter/>
            <a:headEnd type="none" w="med" len="med"/>
            <a:tailEnd type="none" w="med" len="med"/>
          </a:ln>
        </p:spPr>
      </p:sp>
      <p:sp>
        <p:nvSpPr>
          <p:cNvPr id="8210" name="Line 22"/>
          <p:cNvSpPr/>
          <p:nvPr/>
        </p:nvSpPr>
        <p:spPr>
          <a:xfrm flipH="1">
            <a:off x="9172575" y="3386138"/>
            <a:ext cx="287338" cy="576262"/>
          </a:xfrm>
          <a:prstGeom prst="line">
            <a:avLst/>
          </a:prstGeom>
          <a:ln w="9525" cap="flat" cmpd="sng">
            <a:solidFill>
              <a:schemeClr val="tx1"/>
            </a:solidFill>
            <a:prstDash val="solid"/>
            <a:miter/>
            <a:headEnd type="none" w="med" len="med"/>
            <a:tailEnd type="none" w="med" len="med"/>
          </a:ln>
        </p:spPr>
      </p:sp>
      <p:sp>
        <p:nvSpPr>
          <p:cNvPr id="8211" name="Line 23"/>
          <p:cNvSpPr/>
          <p:nvPr/>
        </p:nvSpPr>
        <p:spPr>
          <a:xfrm flipH="1">
            <a:off x="9820275" y="3314700"/>
            <a:ext cx="306388" cy="647700"/>
          </a:xfrm>
          <a:prstGeom prst="line">
            <a:avLst/>
          </a:prstGeom>
          <a:ln w="9525" cap="flat" cmpd="sng">
            <a:solidFill>
              <a:schemeClr val="tx1"/>
            </a:solidFill>
            <a:prstDash val="solid"/>
            <a:miter/>
            <a:headEnd type="none" w="med" len="med"/>
            <a:tailEnd type="none" w="med" len="med"/>
          </a:ln>
        </p:spPr>
      </p:sp>
      <p:sp>
        <p:nvSpPr>
          <p:cNvPr id="8212" name="Line 24"/>
          <p:cNvSpPr/>
          <p:nvPr/>
        </p:nvSpPr>
        <p:spPr>
          <a:xfrm>
            <a:off x="10342563" y="3241675"/>
            <a:ext cx="503237" cy="649288"/>
          </a:xfrm>
          <a:prstGeom prst="line">
            <a:avLst/>
          </a:prstGeom>
          <a:ln w="9525" cap="flat" cmpd="sng">
            <a:solidFill>
              <a:schemeClr val="tx1"/>
            </a:solidFill>
            <a:prstDash val="solid"/>
            <a:miter/>
            <a:headEnd type="none" w="med" len="med"/>
            <a:tailEnd type="none" w="med" len="med"/>
          </a:ln>
        </p:spPr>
      </p:sp>
      <p:sp>
        <p:nvSpPr>
          <p:cNvPr id="8213" name="Line 25"/>
          <p:cNvSpPr/>
          <p:nvPr/>
        </p:nvSpPr>
        <p:spPr>
          <a:xfrm flipH="1">
            <a:off x="9172575" y="4394200"/>
            <a:ext cx="71438" cy="431800"/>
          </a:xfrm>
          <a:prstGeom prst="line">
            <a:avLst/>
          </a:prstGeom>
          <a:ln w="9525" cap="flat" cmpd="sng">
            <a:solidFill>
              <a:schemeClr val="tx1"/>
            </a:solidFill>
            <a:prstDash val="solid"/>
            <a:miter/>
            <a:headEnd type="none" w="med" len="med"/>
            <a:tailEnd type="none" w="med" len="med"/>
          </a:ln>
        </p:spPr>
      </p:sp>
      <p:sp>
        <p:nvSpPr>
          <p:cNvPr id="8214" name="Text Box 29"/>
          <p:cNvSpPr txBox="1"/>
          <p:nvPr/>
        </p:nvSpPr>
        <p:spPr>
          <a:xfrm>
            <a:off x="10198100" y="3817938"/>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8215" name="Line 30"/>
          <p:cNvSpPr/>
          <p:nvPr/>
        </p:nvSpPr>
        <p:spPr>
          <a:xfrm>
            <a:off x="10198100" y="3314700"/>
            <a:ext cx="144463" cy="576263"/>
          </a:xfrm>
          <a:prstGeom prst="line">
            <a:avLst/>
          </a:prstGeom>
          <a:ln w="9525" cap="flat" cmpd="sng">
            <a:solidFill>
              <a:schemeClr val="tx1"/>
            </a:solidFill>
            <a:prstDash val="solid"/>
            <a:miter/>
            <a:headEnd type="none" w="med" len="med"/>
            <a:tailEnd type="none" w="med" len="med"/>
          </a:ln>
        </p:spPr>
      </p:sp>
      <p:sp>
        <p:nvSpPr>
          <p:cNvPr id="8216" name="Line 31"/>
          <p:cNvSpPr/>
          <p:nvPr/>
        </p:nvSpPr>
        <p:spPr>
          <a:xfrm>
            <a:off x="10414000" y="4249738"/>
            <a:ext cx="0" cy="433387"/>
          </a:xfrm>
          <a:prstGeom prst="line">
            <a:avLst/>
          </a:prstGeom>
          <a:ln w="9525" cap="flat" cmpd="sng">
            <a:solidFill>
              <a:schemeClr val="tx1"/>
            </a:solidFill>
            <a:prstDash val="solid"/>
            <a:miter/>
            <a:headEnd type="none" w="med" len="med"/>
            <a:tailEnd type="none" w="med" len="med"/>
          </a:ln>
        </p:spPr>
      </p:sp>
      <p:sp>
        <p:nvSpPr>
          <p:cNvPr id="8217" name="Line 32"/>
          <p:cNvSpPr/>
          <p:nvPr/>
        </p:nvSpPr>
        <p:spPr>
          <a:xfrm>
            <a:off x="10990263" y="4249738"/>
            <a:ext cx="144462" cy="433387"/>
          </a:xfrm>
          <a:prstGeom prst="line">
            <a:avLst/>
          </a:prstGeom>
          <a:ln w="9525" cap="flat" cmpd="sng">
            <a:solidFill>
              <a:schemeClr val="tx1"/>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ox(in)">
                                      <p:cBhvr>
                                        <p:cTn id="7" dur="2000"/>
                                        <p:tgtEl>
                                          <p:spTgt spid="717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ox(in)">
                                      <p:cBhvr>
                                        <p:cTn id="10" dur="2000"/>
                                        <p:tgtEl>
                                          <p:spTgt spid="717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173"/>
                                        </p:tgtEl>
                                        <p:attrNameLst>
                                          <p:attrName>style.visibility</p:attrName>
                                        </p:attrNameLst>
                                      </p:cBhvr>
                                      <p:to>
                                        <p:strVal val="visible"/>
                                      </p:to>
                                    </p:set>
                                    <p:animEffect transition="in" filter="box(in)">
                                      <p:cBhvr>
                                        <p:cTn id="13" dur="2000"/>
                                        <p:tgtEl>
                                          <p:spTgt spid="717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box(in)">
                                      <p:cBhvr>
                                        <p:cTn id="16" dur="2000"/>
                                        <p:tgtEl>
                                          <p:spTgt spid="717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175"/>
                                        </p:tgtEl>
                                        <p:attrNameLst>
                                          <p:attrName>style.visibility</p:attrName>
                                        </p:attrNameLst>
                                      </p:cBhvr>
                                      <p:to>
                                        <p:strVal val="visible"/>
                                      </p:to>
                                    </p:set>
                                    <p:animEffect transition="in" filter="box(in)">
                                      <p:cBhvr>
                                        <p:cTn id="19" dur="2000"/>
                                        <p:tgtEl>
                                          <p:spTgt spid="717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176"/>
                                        </p:tgtEl>
                                        <p:attrNameLst>
                                          <p:attrName>style.visibility</p:attrName>
                                        </p:attrNameLst>
                                      </p:cBhvr>
                                      <p:to>
                                        <p:strVal val="visible"/>
                                      </p:to>
                                    </p:set>
                                    <p:animEffect transition="in" filter="box(in)">
                                      <p:cBhvr>
                                        <p:cTn id="22" dur="2000"/>
                                        <p:tgtEl>
                                          <p:spTgt spid="7176"/>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177"/>
                                        </p:tgtEl>
                                        <p:attrNameLst>
                                          <p:attrName>style.visibility</p:attrName>
                                        </p:attrNameLst>
                                      </p:cBhvr>
                                      <p:to>
                                        <p:strVal val="visible"/>
                                      </p:to>
                                    </p:set>
                                    <p:animEffect transition="in" filter="box(in)">
                                      <p:cBhvr>
                                        <p:cTn id="25" dur="2000"/>
                                        <p:tgtEl>
                                          <p:spTgt spid="717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178"/>
                                        </p:tgtEl>
                                        <p:attrNameLst>
                                          <p:attrName>style.visibility</p:attrName>
                                        </p:attrNameLst>
                                      </p:cBhvr>
                                      <p:to>
                                        <p:strVal val="visible"/>
                                      </p:to>
                                    </p:set>
                                    <p:animEffect transition="in" filter="box(in)">
                                      <p:cBhvr>
                                        <p:cTn id="28" dur="2000"/>
                                        <p:tgtEl>
                                          <p:spTgt spid="717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179"/>
                                        </p:tgtEl>
                                        <p:attrNameLst>
                                          <p:attrName>style.visibility</p:attrName>
                                        </p:attrNameLst>
                                      </p:cBhvr>
                                      <p:to>
                                        <p:strVal val="visible"/>
                                      </p:to>
                                    </p:set>
                                    <p:animEffect transition="in" filter="box(in)">
                                      <p:cBhvr>
                                        <p:cTn id="31" dur="2000"/>
                                        <p:tgtEl>
                                          <p:spTgt spid="7179"/>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7180"/>
                                        </p:tgtEl>
                                        <p:attrNameLst>
                                          <p:attrName>style.visibility</p:attrName>
                                        </p:attrNameLst>
                                      </p:cBhvr>
                                      <p:to>
                                        <p:strVal val="visible"/>
                                      </p:to>
                                    </p:set>
                                    <p:animEffect transition="in" filter="box(in)">
                                      <p:cBhvr>
                                        <p:cTn id="34" dur="2000"/>
                                        <p:tgtEl>
                                          <p:spTgt spid="7180"/>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7181"/>
                                        </p:tgtEl>
                                        <p:attrNameLst>
                                          <p:attrName>style.visibility</p:attrName>
                                        </p:attrNameLst>
                                      </p:cBhvr>
                                      <p:to>
                                        <p:strVal val="visible"/>
                                      </p:to>
                                    </p:set>
                                    <p:animEffect transition="in" filter="box(in)">
                                      <p:cBhvr>
                                        <p:cTn id="37" dur="2000"/>
                                        <p:tgtEl>
                                          <p:spTgt spid="7181"/>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7182"/>
                                        </p:tgtEl>
                                        <p:attrNameLst>
                                          <p:attrName>style.visibility</p:attrName>
                                        </p:attrNameLst>
                                      </p:cBhvr>
                                      <p:to>
                                        <p:strVal val="visible"/>
                                      </p:to>
                                    </p:set>
                                    <p:animEffect transition="in" filter="box(in)">
                                      <p:cBhvr>
                                        <p:cTn id="40" dur="2000"/>
                                        <p:tgtEl>
                                          <p:spTgt spid="7182"/>
                                        </p:tgtEl>
                                      </p:cBhvr>
                                    </p:animEffect>
                                  </p:childTnLst>
                                </p:cTn>
                              </p:par>
                              <p:par>
                                <p:cTn id="41" presetID="4" presetClass="entr" presetSubtype="16" fill="hold" nodeType="withEffect">
                                  <p:stCondLst>
                                    <p:cond delay="0"/>
                                  </p:stCondLst>
                                  <p:childTnLst>
                                    <p:set>
                                      <p:cBhvr>
                                        <p:cTn id="42" dur="1" fill="hold">
                                          <p:stCondLst>
                                            <p:cond delay="0"/>
                                          </p:stCondLst>
                                        </p:cTn>
                                        <p:tgtEl>
                                          <p:spTgt spid="7183"/>
                                        </p:tgtEl>
                                        <p:attrNameLst>
                                          <p:attrName>style.visibility</p:attrName>
                                        </p:attrNameLst>
                                      </p:cBhvr>
                                      <p:to>
                                        <p:strVal val="visible"/>
                                      </p:to>
                                    </p:set>
                                    <p:animEffect transition="in" filter="box(in)">
                                      <p:cBhvr>
                                        <p:cTn id="43" dur="2000"/>
                                        <p:tgtEl>
                                          <p:spTgt spid="7183"/>
                                        </p:tgtEl>
                                      </p:cBhvr>
                                    </p:animEffect>
                                  </p:childTnLst>
                                </p:cTn>
                              </p:par>
                              <p:par>
                                <p:cTn id="44" presetID="4" presetClass="entr" presetSubtype="16" fill="hold" nodeType="withEffect">
                                  <p:stCondLst>
                                    <p:cond delay="0"/>
                                  </p:stCondLst>
                                  <p:childTnLst>
                                    <p:set>
                                      <p:cBhvr>
                                        <p:cTn id="45" dur="1" fill="hold">
                                          <p:stCondLst>
                                            <p:cond delay="0"/>
                                          </p:stCondLst>
                                        </p:cTn>
                                        <p:tgtEl>
                                          <p:spTgt spid="7184"/>
                                        </p:tgtEl>
                                        <p:attrNameLst>
                                          <p:attrName>style.visibility</p:attrName>
                                        </p:attrNameLst>
                                      </p:cBhvr>
                                      <p:to>
                                        <p:strVal val="visible"/>
                                      </p:to>
                                    </p:set>
                                    <p:animEffect transition="in" filter="box(in)">
                                      <p:cBhvr>
                                        <p:cTn id="46" dur="2000"/>
                                        <p:tgtEl>
                                          <p:spTgt spid="7184"/>
                                        </p:tgtEl>
                                      </p:cBhvr>
                                    </p:animEffect>
                                  </p:childTnLst>
                                </p:cTn>
                              </p:par>
                              <p:par>
                                <p:cTn id="47" presetID="4" presetClass="entr" presetSubtype="16" fill="hold" nodeType="withEffect">
                                  <p:stCondLst>
                                    <p:cond delay="0"/>
                                  </p:stCondLst>
                                  <p:childTnLst>
                                    <p:set>
                                      <p:cBhvr>
                                        <p:cTn id="48" dur="1" fill="hold">
                                          <p:stCondLst>
                                            <p:cond delay="0"/>
                                          </p:stCondLst>
                                        </p:cTn>
                                        <p:tgtEl>
                                          <p:spTgt spid="7185"/>
                                        </p:tgtEl>
                                        <p:attrNameLst>
                                          <p:attrName>style.visibility</p:attrName>
                                        </p:attrNameLst>
                                      </p:cBhvr>
                                      <p:to>
                                        <p:strVal val="visible"/>
                                      </p:to>
                                    </p:set>
                                    <p:animEffect transition="in" filter="box(in)">
                                      <p:cBhvr>
                                        <p:cTn id="49" dur="2000"/>
                                        <p:tgtEl>
                                          <p:spTgt spid="7185"/>
                                        </p:tgtEl>
                                      </p:cBhvr>
                                    </p:animEffect>
                                  </p:childTnLst>
                                </p:cTn>
                              </p:par>
                              <p:par>
                                <p:cTn id="50" presetID="4" presetClass="entr" presetSubtype="16" fill="hold" nodeType="withEffect">
                                  <p:stCondLst>
                                    <p:cond delay="0"/>
                                  </p:stCondLst>
                                  <p:childTnLst>
                                    <p:set>
                                      <p:cBhvr>
                                        <p:cTn id="51" dur="1" fill="hold">
                                          <p:stCondLst>
                                            <p:cond delay="0"/>
                                          </p:stCondLst>
                                        </p:cTn>
                                        <p:tgtEl>
                                          <p:spTgt spid="7186"/>
                                        </p:tgtEl>
                                        <p:attrNameLst>
                                          <p:attrName>style.visibility</p:attrName>
                                        </p:attrNameLst>
                                      </p:cBhvr>
                                      <p:to>
                                        <p:strVal val="visible"/>
                                      </p:to>
                                    </p:set>
                                    <p:animEffect transition="in" filter="box(in)">
                                      <p:cBhvr>
                                        <p:cTn id="52" dur="2000"/>
                                        <p:tgtEl>
                                          <p:spTgt spid="7186"/>
                                        </p:tgtEl>
                                      </p:cBhvr>
                                    </p:animEffect>
                                  </p:childTnLst>
                                </p:cTn>
                              </p:par>
                              <p:par>
                                <p:cTn id="53" presetID="4" presetClass="entr" presetSubtype="16" fill="hold" nodeType="withEffect">
                                  <p:stCondLst>
                                    <p:cond delay="0"/>
                                  </p:stCondLst>
                                  <p:childTnLst>
                                    <p:set>
                                      <p:cBhvr>
                                        <p:cTn id="54" dur="1" fill="hold">
                                          <p:stCondLst>
                                            <p:cond delay="0"/>
                                          </p:stCondLst>
                                        </p:cTn>
                                        <p:tgtEl>
                                          <p:spTgt spid="7187"/>
                                        </p:tgtEl>
                                        <p:attrNameLst>
                                          <p:attrName>style.visibility</p:attrName>
                                        </p:attrNameLst>
                                      </p:cBhvr>
                                      <p:to>
                                        <p:strVal val="visible"/>
                                      </p:to>
                                    </p:set>
                                    <p:animEffect transition="in" filter="box(in)">
                                      <p:cBhvr>
                                        <p:cTn id="55" dur="2000"/>
                                        <p:tgtEl>
                                          <p:spTgt spid="7187"/>
                                        </p:tgtEl>
                                      </p:cBhvr>
                                    </p:animEffect>
                                  </p:childTnLst>
                                </p:cTn>
                              </p:par>
                              <p:par>
                                <p:cTn id="56" presetID="4" presetClass="entr" presetSubtype="16" fill="hold" nodeType="withEffect">
                                  <p:stCondLst>
                                    <p:cond delay="0"/>
                                  </p:stCondLst>
                                  <p:childTnLst>
                                    <p:set>
                                      <p:cBhvr>
                                        <p:cTn id="57" dur="1" fill="hold">
                                          <p:stCondLst>
                                            <p:cond delay="0"/>
                                          </p:stCondLst>
                                        </p:cTn>
                                        <p:tgtEl>
                                          <p:spTgt spid="7188"/>
                                        </p:tgtEl>
                                        <p:attrNameLst>
                                          <p:attrName>style.visibility</p:attrName>
                                        </p:attrNameLst>
                                      </p:cBhvr>
                                      <p:to>
                                        <p:strVal val="visible"/>
                                      </p:to>
                                    </p:set>
                                    <p:animEffect transition="in" filter="box(in)">
                                      <p:cBhvr>
                                        <p:cTn id="58" dur="2000"/>
                                        <p:tgtEl>
                                          <p:spTgt spid="7188"/>
                                        </p:tgtEl>
                                      </p:cBhvr>
                                    </p:animEffect>
                                  </p:childTnLst>
                                </p:cTn>
                              </p:par>
                              <p:par>
                                <p:cTn id="59" presetID="4" presetClass="entr" presetSubtype="16" fill="hold" nodeType="withEffect">
                                  <p:stCondLst>
                                    <p:cond delay="0"/>
                                  </p:stCondLst>
                                  <p:childTnLst>
                                    <p:set>
                                      <p:cBhvr>
                                        <p:cTn id="60" dur="1" fill="hold">
                                          <p:stCondLst>
                                            <p:cond delay="0"/>
                                          </p:stCondLst>
                                        </p:cTn>
                                        <p:tgtEl>
                                          <p:spTgt spid="7189"/>
                                        </p:tgtEl>
                                        <p:attrNameLst>
                                          <p:attrName>style.visibility</p:attrName>
                                        </p:attrNameLst>
                                      </p:cBhvr>
                                      <p:to>
                                        <p:strVal val="visible"/>
                                      </p:to>
                                    </p:set>
                                    <p:animEffect transition="in" filter="box(in)">
                                      <p:cBhvr>
                                        <p:cTn id="61" dur="2000"/>
                                        <p:tgtEl>
                                          <p:spTgt spid="7189"/>
                                        </p:tgtEl>
                                      </p:cBhvr>
                                    </p:animEffect>
                                  </p:childTnLst>
                                </p:cTn>
                              </p:par>
                              <p:par>
                                <p:cTn id="62" presetID="4" presetClass="entr" presetSubtype="16" fill="hold" nodeType="withEffect">
                                  <p:stCondLst>
                                    <p:cond delay="0"/>
                                  </p:stCondLst>
                                  <p:childTnLst>
                                    <p:set>
                                      <p:cBhvr>
                                        <p:cTn id="63" dur="1" fill="hold">
                                          <p:stCondLst>
                                            <p:cond delay="0"/>
                                          </p:stCondLst>
                                        </p:cTn>
                                        <p:tgtEl>
                                          <p:spTgt spid="7190"/>
                                        </p:tgtEl>
                                        <p:attrNameLst>
                                          <p:attrName>style.visibility</p:attrName>
                                        </p:attrNameLst>
                                      </p:cBhvr>
                                      <p:to>
                                        <p:strVal val="visible"/>
                                      </p:to>
                                    </p:set>
                                    <p:animEffect transition="in" filter="box(in)">
                                      <p:cBhvr>
                                        <p:cTn id="64" dur="2000"/>
                                        <p:tgtEl>
                                          <p:spTgt spid="7190"/>
                                        </p:tgtEl>
                                      </p:cBhvr>
                                    </p:animEffect>
                                  </p:childTnLst>
                                </p:cTn>
                              </p:par>
                              <p:par>
                                <p:cTn id="65" presetID="4" presetClass="entr" presetSubtype="16" fill="hold" nodeType="withEffect">
                                  <p:stCondLst>
                                    <p:cond delay="0"/>
                                  </p:stCondLst>
                                  <p:childTnLst>
                                    <p:set>
                                      <p:cBhvr>
                                        <p:cTn id="66" dur="1" fill="hold">
                                          <p:stCondLst>
                                            <p:cond delay="0"/>
                                          </p:stCondLst>
                                        </p:cTn>
                                        <p:tgtEl>
                                          <p:spTgt spid="7191"/>
                                        </p:tgtEl>
                                        <p:attrNameLst>
                                          <p:attrName>style.visibility</p:attrName>
                                        </p:attrNameLst>
                                      </p:cBhvr>
                                      <p:to>
                                        <p:strVal val="visible"/>
                                      </p:to>
                                    </p:set>
                                    <p:animEffect transition="in" filter="box(in)">
                                      <p:cBhvr>
                                        <p:cTn id="67" dur="2000"/>
                                        <p:tgtEl>
                                          <p:spTgt spid="7191"/>
                                        </p:tgtEl>
                                      </p:cBhvr>
                                    </p:animEffect>
                                  </p:childTnLst>
                                </p:cTn>
                              </p:par>
                              <p:par>
                                <p:cTn id="68" presetID="4" presetClass="entr" presetSubtype="16" fill="hold" nodeType="withEffect">
                                  <p:stCondLst>
                                    <p:cond delay="0"/>
                                  </p:stCondLst>
                                  <p:childTnLst>
                                    <p:set>
                                      <p:cBhvr>
                                        <p:cTn id="69" dur="1" fill="hold">
                                          <p:stCondLst>
                                            <p:cond delay="0"/>
                                          </p:stCondLst>
                                        </p:cTn>
                                        <p:tgtEl>
                                          <p:spTgt spid="7192"/>
                                        </p:tgtEl>
                                        <p:attrNameLst>
                                          <p:attrName>style.visibility</p:attrName>
                                        </p:attrNameLst>
                                      </p:cBhvr>
                                      <p:to>
                                        <p:strVal val="visible"/>
                                      </p:to>
                                    </p:set>
                                    <p:animEffect transition="in" filter="box(in)">
                                      <p:cBhvr>
                                        <p:cTn id="70" dur="2000"/>
                                        <p:tgtEl>
                                          <p:spTgt spid="7192"/>
                                        </p:tgtEl>
                                      </p:cBhvr>
                                    </p:animEffect>
                                  </p:childTnLst>
                                </p:cTn>
                              </p:par>
                              <p:par>
                                <p:cTn id="71" presetID="4" presetClass="entr" presetSubtype="16" fill="hold" nodeType="withEffect">
                                  <p:stCondLst>
                                    <p:cond delay="0"/>
                                  </p:stCondLst>
                                  <p:childTnLst>
                                    <p:set>
                                      <p:cBhvr>
                                        <p:cTn id="72" dur="1" fill="hold">
                                          <p:stCondLst>
                                            <p:cond delay="0"/>
                                          </p:stCondLst>
                                        </p:cTn>
                                        <p:tgtEl>
                                          <p:spTgt spid="7193"/>
                                        </p:tgtEl>
                                        <p:attrNameLst>
                                          <p:attrName>style.visibility</p:attrName>
                                        </p:attrNameLst>
                                      </p:cBhvr>
                                      <p:to>
                                        <p:strVal val="visible"/>
                                      </p:to>
                                    </p:set>
                                    <p:animEffect transition="in" filter="box(in)">
                                      <p:cBhvr>
                                        <p:cTn id="73" dur="2000"/>
                                        <p:tgtEl>
                                          <p:spTgt spid="7193"/>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8194"/>
                                        </p:tgtEl>
                                        <p:attrNameLst>
                                          <p:attrName>style.visibility</p:attrName>
                                        </p:attrNameLst>
                                      </p:cBhvr>
                                      <p:to>
                                        <p:strVal val="visible"/>
                                      </p:to>
                                    </p:set>
                                    <p:anim calcmode="lin" valueType="num">
                                      <p:cBhvr additive="base">
                                        <p:cTn id="78" dur="500" fill="hold"/>
                                        <p:tgtEl>
                                          <p:spTgt spid="8194"/>
                                        </p:tgtEl>
                                        <p:attrNameLst>
                                          <p:attrName>ppt_x</p:attrName>
                                        </p:attrNameLst>
                                      </p:cBhvr>
                                      <p:tavLst>
                                        <p:tav tm="0">
                                          <p:val>
                                            <p:strVal val="#ppt_x"/>
                                          </p:val>
                                        </p:tav>
                                        <p:tav tm="100000">
                                          <p:val>
                                            <p:strVal val="#ppt_x"/>
                                          </p:val>
                                        </p:tav>
                                      </p:tavLst>
                                    </p:anim>
                                    <p:anim calcmode="lin" valueType="num">
                                      <p:cBhvr additive="base">
                                        <p:cTn id="79" dur="500" fill="hold"/>
                                        <p:tgtEl>
                                          <p:spTgt spid="8194"/>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8196"/>
                                        </p:tgtEl>
                                        <p:attrNameLst>
                                          <p:attrName>style.visibility</p:attrName>
                                        </p:attrNameLst>
                                      </p:cBhvr>
                                      <p:to>
                                        <p:strVal val="visible"/>
                                      </p:to>
                                    </p:set>
                                    <p:anim calcmode="lin" valueType="num">
                                      <p:cBhvr additive="base">
                                        <p:cTn id="82" dur="500" fill="hold"/>
                                        <p:tgtEl>
                                          <p:spTgt spid="8196"/>
                                        </p:tgtEl>
                                        <p:attrNameLst>
                                          <p:attrName>ppt_x</p:attrName>
                                        </p:attrNameLst>
                                      </p:cBhvr>
                                      <p:tavLst>
                                        <p:tav tm="0">
                                          <p:val>
                                            <p:strVal val="#ppt_x"/>
                                          </p:val>
                                        </p:tav>
                                        <p:tav tm="100000">
                                          <p:val>
                                            <p:strVal val="#ppt_x"/>
                                          </p:val>
                                        </p:tav>
                                      </p:tavLst>
                                    </p:anim>
                                    <p:anim calcmode="lin" valueType="num">
                                      <p:cBhvr additive="base">
                                        <p:cTn id="83" dur="500" fill="hold"/>
                                        <p:tgtEl>
                                          <p:spTgt spid="8196"/>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8197"/>
                                        </p:tgtEl>
                                        <p:attrNameLst>
                                          <p:attrName>style.visibility</p:attrName>
                                        </p:attrNameLst>
                                      </p:cBhvr>
                                      <p:to>
                                        <p:strVal val="visible"/>
                                      </p:to>
                                    </p:set>
                                    <p:anim calcmode="lin" valueType="num">
                                      <p:cBhvr additive="base">
                                        <p:cTn id="86" dur="500" fill="hold"/>
                                        <p:tgtEl>
                                          <p:spTgt spid="8197"/>
                                        </p:tgtEl>
                                        <p:attrNameLst>
                                          <p:attrName>ppt_x</p:attrName>
                                        </p:attrNameLst>
                                      </p:cBhvr>
                                      <p:tavLst>
                                        <p:tav tm="0">
                                          <p:val>
                                            <p:strVal val="#ppt_x"/>
                                          </p:val>
                                        </p:tav>
                                        <p:tav tm="100000">
                                          <p:val>
                                            <p:strVal val="#ppt_x"/>
                                          </p:val>
                                        </p:tav>
                                      </p:tavLst>
                                    </p:anim>
                                    <p:anim calcmode="lin" valueType="num">
                                      <p:cBhvr additive="base">
                                        <p:cTn id="87" dur="500" fill="hold"/>
                                        <p:tgtEl>
                                          <p:spTgt spid="8197"/>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8198"/>
                                        </p:tgtEl>
                                        <p:attrNameLst>
                                          <p:attrName>style.visibility</p:attrName>
                                        </p:attrNameLst>
                                      </p:cBhvr>
                                      <p:to>
                                        <p:strVal val="visible"/>
                                      </p:to>
                                    </p:set>
                                    <p:anim calcmode="lin" valueType="num">
                                      <p:cBhvr additive="base">
                                        <p:cTn id="90" dur="500" fill="hold"/>
                                        <p:tgtEl>
                                          <p:spTgt spid="8198"/>
                                        </p:tgtEl>
                                        <p:attrNameLst>
                                          <p:attrName>ppt_x</p:attrName>
                                        </p:attrNameLst>
                                      </p:cBhvr>
                                      <p:tavLst>
                                        <p:tav tm="0">
                                          <p:val>
                                            <p:strVal val="#ppt_x"/>
                                          </p:val>
                                        </p:tav>
                                        <p:tav tm="100000">
                                          <p:val>
                                            <p:strVal val="#ppt_x"/>
                                          </p:val>
                                        </p:tav>
                                      </p:tavLst>
                                    </p:anim>
                                    <p:anim calcmode="lin" valueType="num">
                                      <p:cBhvr additive="base">
                                        <p:cTn id="91" dur="500" fill="hold"/>
                                        <p:tgtEl>
                                          <p:spTgt spid="8198"/>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8199"/>
                                        </p:tgtEl>
                                        <p:attrNameLst>
                                          <p:attrName>style.visibility</p:attrName>
                                        </p:attrNameLst>
                                      </p:cBhvr>
                                      <p:to>
                                        <p:strVal val="visible"/>
                                      </p:to>
                                    </p:set>
                                    <p:anim calcmode="lin" valueType="num">
                                      <p:cBhvr additive="base">
                                        <p:cTn id="94" dur="500" fill="hold"/>
                                        <p:tgtEl>
                                          <p:spTgt spid="8199"/>
                                        </p:tgtEl>
                                        <p:attrNameLst>
                                          <p:attrName>ppt_x</p:attrName>
                                        </p:attrNameLst>
                                      </p:cBhvr>
                                      <p:tavLst>
                                        <p:tav tm="0">
                                          <p:val>
                                            <p:strVal val="#ppt_x"/>
                                          </p:val>
                                        </p:tav>
                                        <p:tav tm="100000">
                                          <p:val>
                                            <p:strVal val="#ppt_x"/>
                                          </p:val>
                                        </p:tav>
                                      </p:tavLst>
                                    </p:anim>
                                    <p:anim calcmode="lin" valueType="num">
                                      <p:cBhvr additive="base">
                                        <p:cTn id="95" dur="500" fill="hold"/>
                                        <p:tgtEl>
                                          <p:spTgt spid="8199"/>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8200"/>
                                        </p:tgtEl>
                                        <p:attrNameLst>
                                          <p:attrName>style.visibility</p:attrName>
                                        </p:attrNameLst>
                                      </p:cBhvr>
                                      <p:to>
                                        <p:strVal val="visible"/>
                                      </p:to>
                                    </p:set>
                                    <p:anim calcmode="lin" valueType="num">
                                      <p:cBhvr additive="base">
                                        <p:cTn id="98" dur="500" fill="hold"/>
                                        <p:tgtEl>
                                          <p:spTgt spid="8200"/>
                                        </p:tgtEl>
                                        <p:attrNameLst>
                                          <p:attrName>ppt_x</p:attrName>
                                        </p:attrNameLst>
                                      </p:cBhvr>
                                      <p:tavLst>
                                        <p:tav tm="0">
                                          <p:val>
                                            <p:strVal val="#ppt_x"/>
                                          </p:val>
                                        </p:tav>
                                        <p:tav tm="100000">
                                          <p:val>
                                            <p:strVal val="#ppt_x"/>
                                          </p:val>
                                        </p:tav>
                                      </p:tavLst>
                                    </p:anim>
                                    <p:anim calcmode="lin" valueType="num">
                                      <p:cBhvr additive="base">
                                        <p:cTn id="99" dur="500" fill="hold"/>
                                        <p:tgtEl>
                                          <p:spTgt spid="8200"/>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8201"/>
                                        </p:tgtEl>
                                        <p:attrNameLst>
                                          <p:attrName>style.visibility</p:attrName>
                                        </p:attrNameLst>
                                      </p:cBhvr>
                                      <p:to>
                                        <p:strVal val="visible"/>
                                      </p:to>
                                    </p:set>
                                    <p:anim calcmode="lin" valueType="num">
                                      <p:cBhvr additive="base">
                                        <p:cTn id="102" dur="500" fill="hold"/>
                                        <p:tgtEl>
                                          <p:spTgt spid="8201"/>
                                        </p:tgtEl>
                                        <p:attrNameLst>
                                          <p:attrName>ppt_x</p:attrName>
                                        </p:attrNameLst>
                                      </p:cBhvr>
                                      <p:tavLst>
                                        <p:tav tm="0">
                                          <p:val>
                                            <p:strVal val="#ppt_x"/>
                                          </p:val>
                                        </p:tav>
                                        <p:tav tm="100000">
                                          <p:val>
                                            <p:strVal val="#ppt_x"/>
                                          </p:val>
                                        </p:tav>
                                      </p:tavLst>
                                    </p:anim>
                                    <p:anim calcmode="lin" valueType="num">
                                      <p:cBhvr additive="base">
                                        <p:cTn id="103" dur="500" fill="hold"/>
                                        <p:tgtEl>
                                          <p:spTgt spid="8201"/>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8202"/>
                                        </p:tgtEl>
                                        <p:attrNameLst>
                                          <p:attrName>style.visibility</p:attrName>
                                        </p:attrNameLst>
                                      </p:cBhvr>
                                      <p:to>
                                        <p:strVal val="visible"/>
                                      </p:to>
                                    </p:set>
                                    <p:anim calcmode="lin" valueType="num">
                                      <p:cBhvr additive="base">
                                        <p:cTn id="106" dur="500" fill="hold"/>
                                        <p:tgtEl>
                                          <p:spTgt spid="8202"/>
                                        </p:tgtEl>
                                        <p:attrNameLst>
                                          <p:attrName>ppt_x</p:attrName>
                                        </p:attrNameLst>
                                      </p:cBhvr>
                                      <p:tavLst>
                                        <p:tav tm="0">
                                          <p:val>
                                            <p:strVal val="#ppt_x"/>
                                          </p:val>
                                        </p:tav>
                                        <p:tav tm="100000">
                                          <p:val>
                                            <p:strVal val="#ppt_x"/>
                                          </p:val>
                                        </p:tav>
                                      </p:tavLst>
                                    </p:anim>
                                    <p:anim calcmode="lin" valueType="num">
                                      <p:cBhvr additive="base">
                                        <p:cTn id="107" dur="500" fill="hold"/>
                                        <p:tgtEl>
                                          <p:spTgt spid="8202"/>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8203"/>
                                        </p:tgtEl>
                                        <p:attrNameLst>
                                          <p:attrName>style.visibility</p:attrName>
                                        </p:attrNameLst>
                                      </p:cBhvr>
                                      <p:to>
                                        <p:strVal val="visible"/>
                                      </p:to>
                                    </p:set>
                                    <p:anim calcmode="lin" valueType="num">
                                      <p:cBhvr additive="base">
                                        <p:cTn id="110" dur="500" fill="hold"/>
                                        <p:tgtEl>
                                          <p:spTgt spid="8203"/>
                                        </p:tgtEl>
                                        <p:attrNameLst>
                                          <p:attrName>ppt_x</p:attrName>
                                        </p:attrNameLst>
                                      </p:cBhvr>
                                      <p:tavLst>
                                        <p:tav tm="0">
                                          <p:val>
                                            <p:strVal val="#ppt_x"/>
                                          </p:val>
                                        </p:tav>
                                        <p:tav tm="100000">
                                          <p:val>
                                            <p:strVal val="#ppt_x"/>
                                          </p:val>
                                        </p:tav>
                                      </p:tavLst>
                                    </p:anim>
                                    <p:anim calcmode="lin" valueType="num">
                                      <p:cBhvr additive="base">
                                        <p:cTn id="111" dur="500" fill="hold"/>
                                        <p:tgtEl>
                                          <p:spTgt spid="8203"/>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8204"/>
                                        </p:tgtEl>
                                        <p:attrNameLst>
                                          <p:attrName>style.visibility</p:attrName>
                                        </p:attrNameLst>
                                      </p:cBhvr>
                                      <p:to>
                                        <p:strVal val="visible"/>
                                      </p:to>
                                    </p:set>
                                    <p:anim calcmode="lin" valueType="num">
                                      <p:cBhvr additive="base">
                                        <p:cTn id="114" dur="500" fill="hold"/>
                                        <p:tgtEl>
                                          <p:spTgt spid="8204"/>
                                        </p:tgtEl>
                                        <p:attrNameLst>
                                          <p:attrName>ppt_x</p:attrName>
                                        </p:attrNameLst>
                                      </p:cBhvr>
                                      <p:tavLst>
                                        <p:tav tm="0">
                                          <p:val>
                                            <p:strVal val="#ppt_x"/>
                                          </p:val>
                                        </p:tav>
                                        <p:tav tm="100000">
                                          <p:val>
                                            <p:strVal val="#ppt_x"/>
                                          </p:val>
                                        </p:tav>
                                      </p:tavLst>
                                    </p:anim>
                                    <p:anim calcmode="lin" valueType="num">
                                      <p:cBhvr additive="base">
                                        <p:cTn id="115" dur="500" fill="hold"/>
                                        <p:tgtEl>
                                          <p:spTgt spid="8204"/>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8205"/>
                                        </p:tgtEl>
                                        <p:attrNameLst>
                                          <p:attrName>style.visibility</p:attrName>
                                        </p:attrNameLst>
                                      </p:cBhvr>
                                      <p:to>
                                        <p:strVal val="visible"/>
                                      </p:to>
                                    </p:set>
                                    <p:anim calcmode="lin" valueType="num">
                                      <p:cBhvr additive="base">
                                        <p:cTn id="118" dur="500" fill="hold"/>
                                        <p:tgtEl>
                                          <p:spTgt spid="8205"/>
                                        </p:tgtEl>
                                        <p:attrNameLst>
                                          <p:attrName>ppt_x</p:attrName>
                                        </p:attrNameLst>
                                      </p:cBhvr>
                                      <p:tavLst>
                                        <p:tav tm="0">
                                          <p:val>
                                            <p:strVal val="#ppt_x"/>
                                          </p:val>
                                        </p:tav>
                                        <p:tav tm="100000">
                                          <p:val>
                                            <p:strVal val="#ppt_x"/>
                                          </p:val>
                                        </p:tav>
                                      </p:tavLst>
                                    </p:anim>
                                    <p:anim calcmode="lin" valueType="num">
                                      <p:cBhvr additive="base">
                                        <p:cTn id="119" dur="500" fill="hold"/>
                                        <p:tgtEl>
                                          <p:spTgt spid="8205"/>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8206"/>
                                        </p:tgtEl>
                                        <p:attrNameLst>
                                          <p:attrName>style.visibility</p:attrName>
                                        </p:attrNameLst>
                                      </p:cBhvr>
                                      <p:to>
                                        <p:strVal val="visible"/>
                                      </p:to>
                                    </p:set>
                                    <p:anim calcmode="lin" valueType="num">
                                      <p:cBhvr additive="base">
                                        <p:cTn id="122" dur="500" fill="hold"/>
                                        <p:tgtEl>
                                          <p:spTgt spid="8206"/>
                                        </p:tgtEl>
                                        <p:attrNameLst>
                                          <p:attrName>ppt_x</p:attrName>
                                        </p:attrNameLst>
                                      </p:cBhvr>
                                      <p:tavLst>
                                        <p:tav tm="0">
                                          <p:val>
                                            <p:strVal val="#ppt_x"/>
                                          </p:val>
                                        </p:tav>
                                        <p:tav tm="100000">
                                          <p:val>
                                            <p:strVal val="#ppt_x"/>
                                          </p:val>
                                        </p:tav>
                                      </p:tavLst>
                                    </p:anim>
                                    <p:anim calcmode="lin" valueType="num">
                                      <p:cBhvr additive="base">
                                        <p:cTn id="123" dur="500" fill="hold"/>
                                        <p:tgtEl>
                                          <p:spTgt spid="8206"/>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8207"/>
                                        </p:tgtEl>
                                        <p:attrNameLst>
                                          <p:attrName>style.visibility</p:attrName>
                                        </p:attrNameLst>
                                      </p:cBhvr>
                                      <p:to>
                                        <p:strVal val="visible"/>
                                      </p:to>
                                    </p:set>
                                    <p:anim calcmode="lin" valueType="num">
                                      <p:cBhvr additive="base">
                                        <p:cTn id="126" dur="500" fill="hold"/>
                                        <p:tgtEl>
                                          <p:spTgt spid="8207"/>
                                        </p:tgtEl>
                                        <p:attrNameLst>
                                          <p:attrName>ppt_x</p:attrName>
                                        </p:attrNameLst>
                                      </p:cBhvr>
                                      <p:tavLst>
                                        <p:tav tm="0">
                                          <p:val>
                                            <p:strVal val="#ppt_x"/>
                                          </p:val>
                                        </p:tav>
                                        <p:tav tm="100000">
                                          <p:val>
                                            <p:strVal val="#ppt_x"/>
                                          </p:val>
                                        </p:tav>
                                      </p:tavLst>
                                    </p:anim>
                                    <p:anim calcmode="lin" valueType="num">
                                      <p:cBhvr additive="base">
                                        <p:cTn id="127" dur="500" fill="hold"/>
                                        <p:tgtEl>
                                          <p:spTgt spid="8207"/>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8208"/>
                                        </p:tgtEl>
                                        <p:attrNameLst>
                                          <p:attrName>style.visibility</p:attrName>
                                        </p:attrNameLst>
                                      </p:cBhvr>
                                      <p:to>
                                        <p:strVal val="visible"/>
                                      </p:to>
                                    </p:set>
                                    <p:anim calcmode="lin" valueType="num">
                                      <p:cBhvr additive="base">
                                        <p:cTn id="130" dur="500" fill="hold"/>
                                        <p:tgtEl>
                                          <p:spTgt spid="8208"/>
                                        </p:tgtEl>
                                        <p:attrNameLst>
                                          <p:attrName>ppt_x</p:attrName>
                                        </p:attrNameLst>
                                      </p:cBhvr>
                                      <p:tavLst>
                                        <p:tav tm="0">
                                          <p:val>
                                            <p:strVal val="#ppt_x"/>
                                          </p:val>
                                        </p:tav>
                                        <p:tav tm="100000">
                                          <p:val>
                                            <p:strVal val="#ppt_x"/>
                                          </p:val>
                                        </p:tav>
                                      </p:tavLst>
                                    </p:anim>
                                    <p:anim calcmode="lin" valueType="num">
                                      <p:cBhvr additive="base">
                                        <p:cTn id="131" dur="500" fill="hold"/>
                                        <p:tgtEl>
                                          <p:spTgt spid="8208"/>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8209"/>
                                        </p:tgtEl>
                                        <p:attrNameLst>
                                          <p:attrName>style.visibility</p:attrName>
                                        </p:attrNameLst>
                                      </p:cBhvr>
                                      <p:to>
                                        <p:strVal val="visible"/>
                                      </p:to>
                                    </p:set>
                                    <p:anim calcmode="lin" valueType="num">
                                      <p:cBhvr additive="base">
                                        <p:cTn id="134" dur="500" fill="hold"/>
                                        <p:tgtEl>
                                          <p:spTgt spid="8209"/>
                                        </p:tgtEl>
                                        <p:attrNameLst>
                                          <p:attrName>ppt_x</p:attrName>
                                        </p:attrNameLst>
                                      </p:cBhvr>
                                      <p:tavLst>
                                        <p:tav tm="0">
                                          <p:val>
                                            <p:strVal val="#ppt_x"/>
                                          </p:val>
                                        </p:tav>
                                        <p:tav tm="100000">
                                          <p:val>
                                            <p:strVal val="#ppt_x"/>
                                          </p:val>
                                        </p:tav>
                                      </p:tavLst>
                                    </p:anim>
                                    <p:anim calcmode="lin" valueType="num">
                                      <p:cBhvr additive="base">
                                        <p:cTn id="135" dur="500" fill="hold"/>
                                        <p:tgtEl>
                                          <p:spTgt spid="8209"/>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8210"/>
                                        </p:tgtEl>
                                        <p:attrNameLst>
                                          <p:attrName>style.visibility</p:attrName>
                                        </p:attrNameLst>
                                      </p:cBhvr>
                                      <p:to>
                                        <p:strVal val="visible"/>
                                      </p:to>
                                    </p:set>
                                    <p:anim calcmode="lin" valueType="num">
                                      <p:cBhvr additive="base">
                                        <p:cTn id="138" dur="500" fill="hold"/>
                                        <p:tgtEl>
                                          <p:spTgt spid="8210"/>
                                        </p:tgtEl>
                                        <p:attrNameLst>
                                          <p:attrName>ppt_x</p:attrName>
                                        </p:attrNameLst>
                                      </p:cBhvr>
                                      <p:tavLst>
                                        <p:tav tm="0">
                                          <p:val>
                                            <p:strVal val="#ppt_x"/>
                                          </p:val>
                                        </p:tav>
                                        <p:tav tm="100000">
                                          <p:val>
                                            <p:strVal val="#ppt_x"/>
                                          </p:val>
                                        </p:tav>
                                      </p:tavLst>
                                    </p:anim>
                                    <p:anim calcmode="lin" valueType="num">
                                      <p:cBhvr additive="base">
                                        <p:cTn id="139" dur="500" fill="hold"/>
                                        <p:tgtEl>
                                          <p:spTgt spid="8210"/>
                                        </p:tgtEl>
                                        <p:attrNameLst>
                                          <p:attrName>ppt_y</p:attrName>
                                        </p:attrNameLst>
                                      </p:cBhvr>
                                      <p:tavLst>
                                        <p:tav tm="0">
                                          <p:val>
                                            <p:strVal val="1+#ppt_h/2"/>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8211"/>
                                        </p:tgtEl>
                                        <p:attrNameLst>
                                          <p:attrName>style.visibility</p:attrName>
                                        </p:attrNameLst>
                                      </p:cBhvr>
                                      <p:to>
                                        <p:strVal val="visible"/>
                                      </p:to>
                                    </p:set>
                                    <p:anim calcmode="lin" valueType="num">
                                      <p:cBhvr additive="base">
                                        <p:cTn id="142" dur="500" fill="hold"/>
                                        <p:tgtEl>
                                          <p:spTgt spid="8211"/>
                                        </p:tgtEl>
                                        <p:attrNameLst>
                                          <p:attrName>ppt_x</p:attrName>
                                        </p:attrNameLst>
                                      </p:cBhvr>
                                      <p:tavLst>
                                        <p:tav tm="0">
                                          <p:val>
                                            <p:strVal val="#ppt_x"/>
                                          </p:val>
                                        </p:tav>
                                        <p:tav tm="100000">
                                          <p:val>
                                            <p:strVal val="#ppt_x"/>
                                          </p:val>
                                        </p:tav>
                                      </p:tavLst>
                                    </p:anim>
                                    <p:anim calcmode="lin" valueType="num">
                                      <p:cBhvr additive="base">
                                        <p:cTn id="143" dur="500" fill="hold"/>
                                        <p:tgtEl>
                                          <p:spTgt spid="8211"/>
                                        </p:tgtEl>
                                        <p:attrNameLst>
                                          <p:attrName>ppt_y</p:attrName>
                                        </p:attrNameLst>
                                      </p:cBhvr>
                                      <p:tavLst>
                                        <p:tav tm="0">
                                          <p:val>
                                            <p:strVal val="1+#ppt_h/2"/>
                                          </p:val>
                                        </p:tav>
                                        <p:tav tm="100000">
                                          <p:val>
                                            <p:strVal val="#ppt_y"/>
                                          </p:val>
                                        </p:tav>
                                      </p:tavLst>
                                    </p:anim>
                                  </p:childTnLst>
                                </p:cTn>
                              </p:par>
                              <p:par>
                                <p:cTn id="144" presetID="2" presetClass="entr" presetSubtype="4" fill="hold" nodeType="withEffect">
                                  <p:stCondLst>
                                    <p:cond delay="0"/>
                                  </p:stCondLst>
                                  <p:childTnLst>
                                    <p:set>
                                      <p:cBhvr>
                                        <p:cTn id="145" dur="1" fill="hold">
                                          <p:stCondLst>
                                            <p:cond delay="0"/>
                                          </p:stCondLst>
                                        </p:cTn>
                                        <p:tgtEl>
                                          <p:spTgt spid="8212"/>
                                        </p:tgtEl>
                                        <p:attrNameLst>
                                          <p:attrName>style.visibility</p:attrName>
                                        </p:attrNameLst>
                                      </p:cBhvr>
                                      <p:to>
                                        <p:strVal val="visible"/>
                                      </p:to>
                                    </p:set>
                                    <p:anim calcmode="lin" valueType="num">
                                      <p:cBhvr additive="base">
                                        <p:cTn id="146" dur="500" fill="hold"/>
                                        <p:tgtEl>
                                          <p:spTgt spid="8212"/>
                                        </p:tgtEl>
                                        <p:attrNameLst>
                                          <p:attrName>ppt_x</p:attrName>
                                        </p:attrNameLst>
                                      </p:cBhvr>
                                      <p:tavLst>
                                        <p:tav tm="0">
                                          <p:val>
                                            <p:strVal val="#ppt_x"/>
                                          </p:val>
                                        </p:tav>
                                        <p:tav tm="100000">
                                          <p:val>
                                            <p:strVal val="#ppt_x"/>
                                          </p:val>
                                        </p:tav>
                                      </p:tavLst>
                                    </p:anim>
                                    <p:anim calcmode="lin" valueType="num">
                                      <p:cBhvr additive="base">
                                        <p:cTn id="147" dur="500" fill="hold"/>
                                        <p:tgtEl>
                                          <p:spTgt spid="8212"/>
                                        </p:tgtEl>
                                        <p:attrNameLst>
                                          <p:attrName>ppt_y</p:attrName>
                                        </p:attrNameLst>
                                      </p:cBhvr>
                                      <p:tavLst>
                                        <p:tav tm="0">
                                          <p:val>
                                            <p:strVal val="1+#ppt_h/2"/>
                                          </p:val>
                                        </p:tav>
                                        <p:tav tm="100000">
                                          <p:val>
                                            <p:strVal val="#ppt_y"/>
                                          </p:val>
                                        </p:tav>
                                      </p:tavLst>
                                    </p:anim>
                                  </p:childTnLst>
                                </p:cTn>
                              </p:par>
                              <p:par>
                                <p:cTn id="148" presetID="2" presetClass="entr" presetSubtype="4" fill="hold" nodeType="withEffect">
                                  <p:stCondLst>
                                    <p:cond delay="0"/>
                                  </p:stCondLst>
                                  <p:childTnLst>
                                    <p:set>
                                      <p:cBhvr>
                                        <p:cTn id="149" dur="1" fill="hold">
                                          <p:stCondLst>
                                            <p:cond delay="0"/>
                                          </p:stCondLst>
                                        </p:cTn>
                                        <p:tgtEl>
                                          <p:spTgt spid="8213"/>
                                        </p:tgtEl>
                                        <p:attrNameLst>
                                          <p:attrName>style.visibility</p:attrName>
                                        </p:attrNameLst>
                                      </p:cBhvr>
                                      <p:to>
                                        <p:strVal val="visible"/>
                                      </p:to>
                                    </p:set>
                                    <p:anim calcmode="lin" valueType="num">
                                      <p:cBhvr additive="base">
                                        <p:cTn id="150" dur="500" fill="hold"/>
                                        <p:tgtEl>
                                          <p:spTgt spid="8213"/>
                                        </p:tgtEl>
                                        <p:attrNameLst>
                                          <p:attrName>ppt_x</p:attrName>
                                        </p:attrNameLst>
                                      </p:cBhvr>
                                      <p:tavLst>
                                        <p:tav tm="0">
                                          <p:val>
                                            <p:strVal val="#ppt_x"/>
                                          </p:val>
                                        </p:tav>
                                        <p:tav tm="100000">
                                          <p:val>
                                            <p:strVal val="#ppt_x"/>
                                          </p:val>
                                        </p:tav>
                                      </p:tavLst>
                                    </p:anim>
                                    <p:anim calcmode="lin" valueType="num">
                                      <p:cBhvr additive="base">
                                        <p:cTn id="151" dur="500" fill="hold"/>
                                        <p:tgtEl>
                                          <p:spTgt spid="8213"/>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8214"/>
                                        </p:tgtEl>
                                        <p:attrNameLst>
                                          <p:attrName>style.visibility</p:attrName>
                                        </p:attrNameLst>
                                      </p:cBhvr>
                                      <p:to>
                                        <p:strVal val="visible"/>
                                      </p:to>
                                    </p:set>
                                    <p:anim calcmode="lin" valueType="num">
                                      <p:cBhvr additive="base">
                                        <p:cTn id="154" dur="500" fill="hold"/>
                                        <p:tgtEl>
                                          <p:spTgt spid="8214"/>
                                        </p:tgtEl>
                                        <p:attrNameLst>
                                          <p:attrName>ppt_x</p:attrName>
                                        </p:attrNameLst>
                                      </p:cBhvr>
                                      <p:tavLst>
                                        <p:tav tm="0">
                                          <p:val>
                                            <p:strVal val="#ppt_x"/>
                                          </p:val>
                                        </p:tav>
                                        <p:tav tm="100000">
                                          <p:val>
                                            <p:strVal val="#ppt_x"/>
                                          </p:val>
                                        </p:tav>
                                      </p:tavLst>
                                    </p:anim>
                                    <p:anim calcmode="lin" valueType="num">
                                      <p:cBhvr additive="base">
                                        <p:cTn id="155" dur="500" fill="hold"/>
                                        <p:tgtEl>
                                          <p:spTgt spid="8214"/>
                                        </p:tgtEl>
                                        <p:attrNameLst>
                                          <p:attrName>ppt_y</p:attrName>
                                        </p:attrNameLst>
                                      </p:cBhvr>
                                      <p:tavLst>
                                        <p:tav tm="0">
                                          <p:val>
                                            <p:strVal val="1+#ppt_h/2"/>
                                          </p:val>
                                        </p:tav>
                                        <p:tav tm="100000">
                                          <p:val>
                                            <p:strVal val="#ppt_y"/>
                                          </p:val>
                                        </p:tav>
                                      </p:tavLst>
                                    </p:anim>
                                  </p:childTnLst>
                                </p:cTn>
                              </p:par>
                              <p:par>
                                <p:cTn id="156" presetID="2" presetClass="entr" presetSubtype="4" fill="hold" nodeType="withEffect">
                                  <p:stCondLst>
                                    <p:cond delay="0"/>
                                  </p:stCondLst>
                                  <p:childTnLst>
                                    <p:set>
                                      <p:cBhvr>
                                        <p:cTn id="157" dur="1" fill="hold">
                                          <p:stCondLst>
                                            <p:cond delay="0"/>
                                          </p:stCondLst>
                                        </p:cTn>
                                        <p:tgtEl>
                                          <p:spTgt spid="8215"/>
                                        </p:tgtEl>
                                        <p:attrNameLst>
                                          <p:attrName>style.visibility</p:attrName>
                                        </p:attrNameLst>
                                      </p:cBhvr>
                                      <p:to>
                                        <p:strVal val="visible"/>
                                      </p:to>
                                    </p:set>
                                    <p:anim calcmode="lin" valueType="num">
                                      <p:cBhvr additive="base">
                                        <p:cTn id="158" dur="500" fill="hold"/>
                                        <p:tgtEl>
                                          <p:spTgt spid="8215"/>
                                        </p:tgtEl>
                                        <p:attrNameLst>
                                          <p:attrName>ppt_x</p:attrName>
                                        </p:attrNameLst>
                                      </p:cBhvr>
                                      <p:tavLst>
                                        <p:tav tm="0">
                                          <p:val>
                                            <p:strVal val="#ppt_x"/>
                                          </p:val>
                                        </p:tav>
                                        <p:tav tm="100000">
                                          <p:val>
                                            <p:strVal val="#ppt_x"/>
                                          </p:val>
                                        </p:tav>
                                      </p:tavLst>
                                    </p:anim>
                                    <p:anim calcmode="lin" valueType="num">
                                      <p:cBhvr additive="base">
                                        <p:cTn id="159" dur="500" fill="hold"/>
                                        <p:tgtEl>
                                          <p:spTgt spid="8215"/>
                                        </p:tgtEl>
                                        <p:attrNameLst>
                                          <p:attrName>ppt_y</p:attrName>
                                        </p:attrNameLst>
                                      </p:cBhvr>
                                      <p:tavLst>
                                        <p:tav tm="0">
                                          <p:val>
                                            <p:strVal val="1+#ppt_h/2"/>
                                          </p:val>
                                        </p:tav>
                                        <p:tav tm="100000">
                                          <p:val>
                                            <p:strVal val="#ppt_y"/>
                                          </p:val>
                                        </p:tav>
                                      </p:tavLst>
                                    </p:anim>
                                  </p:childTnLst>
                                </p:cTn>
                              </p:par>
                              <p:par>
                                <p:cTn id="160" presetID="2" presetClass="entr" presetSubtype="4" fill="hold" nodeType="withEffect">
                                  <p:stCondLst>
                                    <p:cond delay="0"/>
                                  </p:stCondLst>
                                  <p:childTnLst>
                                    <p:set>
                                      <p:cBhvr>
                                        <p:cTn id="161" dur="1" fill="hold">
                                          <p:stCondLst>
                                            <p:cond delay="0"/>
                                          </p:stCondLst>
                                        </p:cTn>
                                        <p:tgtEl>
                                          <p:spTgt spid="8216"/>
                                        </p:tgtEl>
                                        <p:attrNameLst>
                                          <p:attrName>style.visibility</p:attrName>
                                        </p:attrNameLst>
                                      </p:cBhvr>
                                      <p:to>
                                        <p:strVal val="visible"/>
                                      </p:to>
                                    </p:set>
                                    <p:anim calcmode="lin" valueType="num">
                                      <p:cBhvr additive="base">
                                        <p:cTn id="162" dur="500" fill="hold"/>
                                        <p:tgtEl>
                                          <p:spTgt spid="8216"/>
                                        </p:tgtEl>
                                        <p:attrNameLst>
                                          <p:attrName>ppt_x</p:attrName>
                                        </p:attrNameLst>
                                      </p:cBhvr>
                                      <p:tavLst>
                                        <p:tav tm="0">
                                          <p:val>
                                            <p:strVal val="#ppt_x"/>
                                          </p:val>
                                        </p:tav>
                                        <p:tav tm="100000">
                                          <p:val>
                                            <p:strVal val="#ppt_x"/>
                                          </p:val>
                                        </p:tav>
                                      </p:tavLst>
                                    </p:anim>
                                    <p:anim calcmode="lin" valueType="num">
                                      <p:cBhvr additive="base">
                                        <p:cTn id="163" dur="500" fill="hold"/>
                                        <p:tgtEl>
                                          <p:spTgt spid="8216"/>
                                        </p:tgtEl>
                                        <p:attrNameLst>
                                          <p:attrName>ppt_y</p:attrName>
                                        </p:attrNameLst>
                                      </p:cBhvr>
                                      <p:tavLst>
                                        <p:tav tm="0">
                                          <p:val>
                                            <p:strVal val="1+#ppt_h/2"/>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8217"/>
                                        </p:tgtEl>
                                        <p:attrNameLst>
                                          <p:attrName>style.visibility</p:attrName>
                                        </p:attrNameLst>
                                      </p:cBhvr>
                                      <p:to>
                                        <p:strVal val="visible"/>
                                      </p:to>
                                    </p:set>
                                    <p:anim calcmode="lin" valueType="num">
                                      <p:cBhvr additive="base">
                                        <p:cTn id="166" dur="500" fill="hold"/>
                                        <p:tgtEl>
                                          <p:spTgt spid="8217"/>
                                        </p:tgtEl>
                                        <p:attrNameLst>
                                          <p:attrName>ppt_x</p:attrName>
                                        </p:attrNameLst>
                                      </p:cBhvr>
                                      <p:tavLst>
                                        <p:tav tm="0">
                                          <p:val>
                                            <p:strVal val="#ppt_x"/>
                                          </p:val>
                                        </p:tav>
                                        <p:tav tm="100000">
                                          <p:val>
                                            <p:strVal val="#ppt_x"/>
                                          </p:val>
                                        </p:tav>
                                      </p:tavLst>
                                    </p:anim>
                                    <p:anim calcmode="lin" valueType="num">
                                      <p:cBhvr additive="base">
                                        <p:cTn id="167" dur="500" fill="hold"/>
                                        <p:tgtEl>
                                          <p:spTgt spid="8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2" grpId="0"/>
      <p:bldP spid="7173" grpId="0"/>
      <p:bldP spid="7174" grpId="0"/>
      <p:bldP spid="7175" grpId="0"/>
      <p:bldP spid="7176" grpId="0"/>
      <p:bldP spid="7177" grpId="0"/>
      <p:bldP spid="7178" grpId="0"/>
      <p:bldP spid="7179" grpId="0"/>
      <p:bldP spid="7180" grpId="0"/>
      <p:bldP spid="7181" grpId="0"/>
      <p:bldP spid="7182" grpId="0"/>
      <p:bldP spid="7170" grpId="1"/>
      <p:bldP spid="7172" grpId="1"/>
      <p:bldP spid="7173" grpId="1"/>
      <p:bldP spid="7174" grpId="1"/>
      <p:bldP spid="7175" grpId="1"/>
      <p:bldP spid="7176" grpId="1"/>
      <p:bldP spid="7177" grpId="1"/>
      <p:bldP spid="7178" grpId="1"/>
      <p:bldP spid="7179" grpId="1"/>
      <p:bldP spid="7180" grpId="1"/>
      <p:bldP spid="7181" grpId="1"/>
      <p:bldP spid="7182" grpId="1"/>
      <p:bldP spid="8194" grpId="0"/>
      <p:bldP spid="8196" grpId="0"/>
      <p:bldP spid="8197" grpId="0"/>
      <p:bldP spid="8198" grpId="0"/>
      <p:bldP spid="8199" grpId="0"/>
      <p:bldP spid="8200" grpId="0"/>
      <p:bldP spid="8201" grpId="0"/>
      <p:bldP spid="8202" grpId="0"/>
      <p:bldP spid="8203" grpId="0"/>
      <p:bldP spid="8204" grpId="0"/>
      <p:bldP spid="8205" grpId="0"/>
      <p:bldP spid="8214" grpId="0"/>
      <p:bldP spid="8194" grpId="1"/>
      <p:bldP spid="8196" grpId="1"/>
      <p:bldP spid="8197" grpId="1"/>
      <p:bldP spid="8198" grpId="1"/>
      <p:bldP spid="8199" grpId="1"/>
      <p:bldP spid="8200" grpId="1"/>
      <p:bldP spid="8201" grpId="1"/>
      <p:bldP spid="8202" grpId="1"/>
      <p:bldP spid="8203" grpId="1"/>
      <p:bldP spid="8204" grpId="1"/>
      <p:bldP spid="8205" grpId="1"/>
      <p:bldP spid="821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9218" name="Text Box 2"/>
          <p:cNvSpPr txBox="1"/>
          <p:nvPr/>
        </p:nvSpPr>
        <p:spPr>
          <a:xfrm>
            <a:off x="5354638" y="1700213"/>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9219" name="Text Box 3"/>
          <p:cNvSpPr txBox="1"/>
          <p:nvPr/>
        </p:nvSpPr>
        <p:spPr>
          <a:xfrm>
            <a:off x="2995613" y="1052513"/>
            <a:ext cx="3240087" cy="583565"/>
          </a:xfrm>
          <a:prstGeom prst="rect">
            <a:avLst/>
          </a:prstGeom>
          <a:noFill/>
          <a:ln w="9525">
            <a:noFill/>
          </a:ln>
        </p:spPr>
        <p:txBody>
          <a:bodyPr anchor="t">
            <a:spAutoFit/>
          </a:bodyPr>
          <a:p>
            <a:pPr>
              <a:spcBef>
                <a:spcPct val="50000"/>
              </a:spcBef>
            </a:pPr>
            <a:r>
              <a:rPr lang="zh-CN" altLang="en-US" sz="3200" dirty="0">
                <a:latin typeface="Times New Roman" panose="02020603050405020304" charset="0"/>
                <a:ea typeface="宋体" panose="02010600030101010101" pitchFamily="2" charset="-122"/>
              </a:rPr>
              <a:t>可能的分析树</a:t>
            </a:r>
            <a:r>
              <a:rPr lang="en-US" altLang="zh-CN" sz="3200" dirty="0">
                <a:latin typeface="Times New Roman" panose="02020603050405020304" charset="0"/>
                <a:ea typeface="宋体" panose="02010600030101010101" pitchFamily="2" charset="-122"/>
              </a:rPr>
              <a:t>(3):</a:t>
            </a:r>
            <a:endParaRPr lang="en-US" altLang="zh-CN" sz="3200" dirty="0">
              <a:latin typeface="Times New Roman" panose="02020603050405020304" charset="0"/>
              <a:ea typeface="宋体" panose="02010600030101010101" pitchFamily="2" charset="-122"/>
            </a:endParaRPr>
          </a:p>
        </p:txBody>
      </p:sp>
      <p:sp>
        <p:nvSpPr>
          <p:cNvPr id="9220" name="Text Box 4"/>
          <p:cNvSpPr txBox="1"/>
          <p:nvPr/>
        </p:nvSpPr>
        <p:spPr>
          <a:xfrm>
            <a:off x="4705350" y="23495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9221" name="Text Box 7"/>
          <p:cNvSpPr txBox="1"/>
          <p:nvPr/>
        </p:nvSpPr>
        <p:spPr>
          <a:xfrm>
            <a:off x="6146800" y="23495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9222" name="Text Box 10"/>
          <p:cNvSpPr txBox="1"/>
          <p:nvPr/>
        </p:nvSpPr>
        <p:spPr>
          <a:xfrm>
            <a:off x="5083175" y="326072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9223" name="Text Box 11"/>
          <p:cNvSpPr txBox="1"/>
          <p:nvPr/>
        </p:nvSpPr>
        <p:spPr>
          <a:xfrm>
            <a:off x="5803900" y="333216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9224" name="Text Box 12"/>
          <p:cNvSpPr txBox="1"/>
          <p:nvPr/>
        </p:nvSpPr>
        <p:spPr>
          <a:xfrm>
            <a:off x="6524625" y="326072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9225" name="Text Box 13"/>
          <p:cNvSpPr txBox="1"/>
          <p:nvPr/>
        </p:nvSpPr>
        <p:spPr>
          <a:xfrm>
            <a:off x="8180388" y="522922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c</a:t>
            </a:r>
            <a:endParaRPr lang="en-US" altLang="zh-CN" sz="3200" dirty="0">
              <a:latin typeface="Times New Roman" panose="02020603050405020304" charset="0"/>
              <a:ea typeface="宋体" panose="02010600030101010101" pitchFamily="2" charset="-122"/>
            </a:endParaRPr>
          </a:p>
        </p:txBody>
      </p:sp>
      <p:sp>
        <p:nvSpPr>
          <p:cNvPr id="9226" name="Text Box 14"/>
          <p:cNvSpPr txBox="1"/>
          <p:nvPr/>
        </p:nvSpPr>
        <p:spPr>
          <a:xfrm>
            <a:off x="5788025" y="422116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a:t>
            </a:r>
            <a:endParaRPr lang="en-US" altLang="zh-CN" sz="3200" dirty="0">
              <a:latin typeface="Times New Roman" panose="02020603050405020304" charset="0"/>
              <a:ea typeface="宋体" panose="02010600030101010101" pitchFamily="2" charset="-122"/>
            </a:endParaRPr>
          </a:p>
        </p:txBody>
      </p:sp>
      <p:sp>
        <p:nvSpPr>
          <p:cNvPr id="9227" name="Text Box 15"/>
          <p:cNvSpPr txBox="1"/>
          <p:nvPr/>
        </p:nvSpPr>
        <p:spPr>
          <a:xfrm>
            <a:off x="6435725" y="436562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9228" name="Text Box 16"/>
          <p:cNvSpPr txBox="1"/>
          <p:nvPr/>
        </p:nvSpPr>
        <p:spPr>
          <a:xfrm>
            <a:off x="7227888" y="436562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9229" name="Text Box 17"/>
          <p:cNvSpPr txBox="1"/>
          <p:nvPr/>
        </p:nvSpPr>
        <p:spPr>
          <a:xfrm>
            <a:off x="7299325" y="52768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b</a:t>
            </a:r>
            <a:endParaRPr lang="en-US" altLang="zh-CN" sz="3200" dirty="0">
              <a:latin typeface="Times New Roman" panose="02020603050405020304" charset="0"/>
              <a:ea typeface="宋体" panose="02010600030101010101" pitchFamily="2" charset="-122"/>
            </a:endParaRPr>
          </a:p>
        </p:txBody>
      </p:sp>
      <p:sp>
        <p:nvSpPr>
          <p:cNvPr id="9230" name="Line 18"/>
          <p:cNvSpPr/>
          <p:nvPr/>
        </p:nvSpPr>
        <p:spPr>
          <a:xfrm flipH="1">
            <a:off x="4922838" y="2133600"/>
            <a:ext cx="503237" cy="358775"/>
          </a:xfrm>
          <a:prstGeom prst="line">
            <a:avLst/>
          </a:prstGeom>
          <a:ln w="9525" cap="flat" cmpd="sng">
            <a:solidFill>
              <a:schemeClr val="tx1"/>
            </a:solidFill>
            <a:prstDash val="solid"/>
            <a:miter/>
            <a:headEnd type="none" w="med" len="med"/>
            <a:tailEnd type="none" w="med" len="med"/>
          </a:ln>
        </p:spPr>
      </p:sp>
      <p:sp>
        <p:nvSpPr>
          <p:cNvPr id="9231" name="Line 20"/>
          <p:cNvSpPr/>
          <p:nvPr/>
        </p:nvSpPr>
        <p:spPr>
          <a:xfrm>
            <a:off x="5857875" y="1989138"/>
            <a:ext cx="431800" cy="431800"/>
          </a:xfrm>
          <a:prstGeom prst="line">
            <a:avLst/>
          </a:prstGeom>
          <a:ln w="9525" cap="flat" cmpd="sng">
            <a:solidFill>
              <a:schemeClr val="tx1"/>
            </a:solidFill>
            <a:prstDash val="solid"/>
            <a:miter/>
            <a:headEnd type="none" w="med" len="med"/>
            <a:tailEnd type="none" w="med" len="med"/>
          </a:ln>
        </p:spPr>
      </p:sp>
      <p:sp>
        <p:nvSpPr>
          <p:cNvPr id="9232" name="Line 21"/>
          <p:cNvSpPr/>
          <p:nvPr/>
        </p:nvSpPr>
        <p:spPr>
          <a:xfrm flipH="1">
            <a:off x="5299075" y="2781300"/>
            <a:ext cx="863600" cy="647700"/>
          </a:xfrm>
          <a:prstGeom prst="line">
            <a:avLst/>
          </a:prstGeom>
          <a:ln w="9525" cap="flat" cmpd="sng">
            <a:solidFill>
              <a:schemeClr val="tx1"/>
            </a:solidFill>
            <a:prstDash val="solid"/>
            <a:miter/>
            <a:headEnd type="none" w="med" len="med"/>
            <a:tailEnd type="none" w="med" len="med"/>
          </a:ln>
        </p:spPr>
      </p:sp>
      <p:sp>
        <p:nvSpPr>
          <p:cNvPr id="9233" name="Line 22"/>
          <p:cNvSpPr/>
          <p:nvPr/>
        </p:nvSpPr>
        <p:spPr>
          <a:xfrm flipH="1">
            <a:off x="6019800" y="2781300"/>
            <a:ext cx="287338" cy="576263"/>
          </a:xfrm>
          <a:prstGeom prst="line">
            <a:avLst/>
          </a:prstGeom>
          <a:ln w="9525" cap="flat" cmpd="sng">
            <a:solidFill>
              <a:schemeClr val="tx1"/>
            </a:solidFill>
            <a:prstDash val="solid"/>
            <a:miter/>
            <a:headEnd type="none" w="med" len="med"/>
            <a:tailEnd type="none" w="med" len="med"/>
          </a:ln>
        </p:spPr>
      </p:sp>
      <p:sp>
        <p:nvSpPr>
          <p:cNvPr id="9234" name="Line 23"/>
          <p:cNvSpPr/>
          <p:nvPr/>
        </p:nvSpPr>
        <p:spPr>
          <a:xfrm>
            <a:off x="6451600" y="2781300"/>
            <a:ext cx="215900" cy="576263"/>
          </a:xfrm>
          <a:prstGeom prst="line">
            <a:avLst/>
          </a:prstGeom>
          <a:ln w="9525" cap="flat" cmpd="sng">
            <a:solidFill>
              <a:schemeClr val="tx1"/>
            </a:solidFill>
            <a:prstDash val="solid"/>
            <a:miter/>
            <a:headEnd type="none" w="med" len="med"/>
            <a:tailEnd type="none" w="med" len="med"/>
          </a:ln>
        </p:spPr>
      </p:sp>
      <p:sp>
        <p:nvSpPr>
          <p:cNvPr id="9235" name="Line 25"/>
          <p:cNvSpPr/>
          <p:nvPr/>
        </p:nvSpPr>
        <p:spPr>
          <a:xfrm flipH="1">
            <a:off x="5932488" y="3860800"/>
            <a:ext cx="71437" cy="431800"/>
          </a:xfrm>
          <a:prstGeom prst="line">
            <a:avLst/>
          </a:prstGeom>
          <a:ln w="9525" cap="flat" cmpd="sng">
            <a:solidFill>
              <a:schemeClr val="tx1"/>
            </a:solidFill>
            <a:prstDash val="solid"/>
            <a:miter/>
            <a:headEnd type="none" w="med" len="med"/>
            <a:tailEnd type="none" w="med" len="med"/>
          </a:ln>
        </p:spPr>
      </p:sp>
      <p:sp>
        <p:nvSpPr>
          <p:cNvPr id="9236" name="Line 26"/>
          <p:cNvSpPr/>
          <p:nvPr/>
        </p:nvSpPr>
        <p:spPr>
          <a:xfrm>
            <a:off x="6651625" y="3789363"/>
            <a:ext cx="0" cy="719137"/>
          </a:xfrm>
          <a:prstGeom prst="line">
            <a:avLst/>
          </a:prstGeom>
          <a:ln w="9525" cap="flat" cmpd="sng">
            <a:solidFill>
              <a:schemeClr val="tx1"/>
            </a:solidFill>
            <a:prstDash val="solid"/>
            <a:miter/>
            <a:headEnd type="none" w="med" len="med"/>
            <a:tailEnd type="none" w="med" len="med"/>
          </a:ln>
        </p:spPr>
      </p:sp>
      <p:sp>
        <p:nvSpPr>
          <p:cNvPr id="9237" name="Line 27"/>
          <p:cNvSpPr/>
          <p:nvPr/>
        </p:nvSpPr>
        <p:spPr>
          <a:xfrm>
            <a:off x="6796088" y="3716338"/>
            <a:ext cx="504825" cy="720725"/>
          </a:xfrm>
          <a:prstGeom prst="line">
            <a:avLst/>
          </a:prstGeom>
          <a:ln w="9525" cap="flat" cmpd="sng">
            <a:solidFill>
              <a:schemeClr val="tx1"/>
            </a:solidFill>
            <a:prstDash val="solid"/>
            <a:miter/>
            <a:headEnd type="none" w="med" len="med"/>
            <a:tailEnd type="none" w="med" len="med"/>
          </a:ln>
        </p:spPr>
      </p:sp>
      <p:sp>
        <p:nvSpPr>
          <p:cNvPr id="9238" name="Line 28"/>
          <p:cNvSpPr/>
          <p:nvPr/>
        </p:nvSpPr>
        <p:spPr>
          <a:xfrm>
            <a:off x="7442200" y="4772025"/>
            <a:ext cx="0" cy="576263"/>
          </a:xfrm>
          <a:prstGeom prst="line">
            <a:avLst/>
          </a:prstGeom>
          <a:ln w="9525" cap="flat" cmpd="sng">
            <a:solidFill>
              <a:schemeClr val="tx1"/>
            </a:solidFill>
            <a:prstDash val="solid"/>
            <a:miter/>
            <a:headEnd type="none" w="med" len="med"/>
            <a:tailEnd type="none" w="med" len="med"/>
          </a:ln>
        </p:spPr>
      </p:sp>
      <p:sp>
        <p:nvSpPr>
          <p:cNvPr id="9239" name="Text Box 29"/>
          <p:cNvSpPr txBox="1"/>
          <p:nvPr/>
        </p:nvSpPr>
        <p:spPr>
          <a:xfrm>
            <a:off x="8035925" y="429260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9240" name="Line 30"/>
          <p:cNvSpPr/>
          <p:nvPr/>
        </p:nvSpPr>
        <p:spPr>
          <a:xfrm>
            <a:off x="6956425" y="3644900"/>
            <a:ext cx="1079500" cy="720725"/>
          </a:xfrm>
          <a:prstGeom prst="line">
            <a:avLst/>
          </a:prstGeom>
          <a:ln w="9525" cap="flat" cmpd="sng">
            <a:solidFill>
              <a:schemeClr val="tx1"/>
            </a:solidFill>
            <a:prstDash val="solid"/>
            <a:miter/>
            <a:headEnd type="none" w="med" len="med"/>
            <a:tailEnd type="none" w="med" len="med"/>
          </a:ln>
        </p:spPr>
      </p:sp>
      <p:sp>
        <p:nvSpPr>
          <p:cNvPr id="9241" name="Line 31"/>
          <p:cNvSpPr/>
          <p:nvPr/>
        </p:nvSpPr>
        <p:spPr>
          <a:xfrm>
            <a:off x="8251825" y="4652963"/>
            <a:ext cx="0" cy="720725"/>
          </a:xfrm>
          <a:prstGeom prst="line">
            <a:avLst/>
          </a:prstGeom>
          <a:ln w="9525" cap="flat" cmpd="sng">
            <a:solidFill>
              <a:schemeClr val="tx1"/>
            </a:solidFill>
            <a:prstDash val="solid"/>
            <a:miter/>
            <a:headEnd type="none" w="med" len="med"/>
            <a:tailEnd type="none" w="med" len="med"/>
          </a:ln>
        </p:spPr>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10242" name="Rectangle 2"/>
          <p:cNvSpPr>
            <a:spLocks noGrp="1"/>
          </p:cNvSpPr>
          <p:nvPr>
            <p:ph idx="1"/>
          </p:nvPr>
        </p:nvSpPr>
        <p:spPr>
          <a:xfrm>
            <a:off x="948690" y="1297305"/>
            <a:ext cx="7183755" cy="2325370"/>
          </a:xfrm>
        </p:spPr>
        <p:txBody>
          <a:bodyPr vert="horz" wrap="square" lIns="91440" tIns="45720" rIns="91440" bIns="45720" anchor="t"/>
          <a:p>
            <a:pPr eaLnBrk="1" hangingPunct="1">
              <a:lnSpc>
                <a:spcPct val="120000"/>
              </a:lnSpc>
            </a:pPr>
            <a:r>
              <a:rPr lang="zh-CN" altLang="zh-CN" sz="3200" b="1" dirty="0">
                <a:solidFill>
                  <a:schemeClr val="tx1"/>
                </a:solidFill>
              </a:rPr>
              <a:t>文法</a:t>
            </a:r>
            <a:r>
              <a:rPr lang="zh-CN" altLang="en-US" sz="3200" b="1" dirty="0">
                <a:solidFill>
                  <a:schemeClr val="tx1"/>
                </a:solidFill>
              </a:rPr>
              <a:t> </a:t>
            </a:r>
            <a:r>
              <a:rPr lang="zh-CN" altLang="zh-CN" sz="3200" b="1" dirty="0">
                <a:solidFill>
                  <a:schemeClr val="tx1"/>
                </a:solidFill>
              </a:rPr>
              <a:t>G</a:t>
            </a:r>
            <a:r>
              <a:rPr lang="en-US" altLang="zh-CN" sz="3200" b="1" dirty="0">
                <a:solidFill>
                  <a:schemeClr val="tx1"/>
                </a:solidFill>
              </a:rPr>
              <a:t> </a:t>
            </a:r>
            <a:r>
              <a:rPr lang="zh-CN" altLang="zh-CN" sz="3200" b="1" dirty="0">
                <a:solidFill>
                  <a:schemeClr val="tx1"/>
                </a:solidFill>
              </a:rPr>
              <a:t>:</a:t>
            </a:r>
            <a:endParaRPr lang="zh-CN" altLang="zh-CN" sz="3200" b="1" dirty="0">
              <a:solidFill>
                <a:schemeClr val="tx1"/>
              </a:solidFill>
            </a:endParaRPr>
          </a:p>
          <a:p>
            <a:pPr lvl="1" eaLnBrk="1" hangingPunct="1">
              <a:lnSpc>
                <a:spcPct val="120000"/>
              </a:lnSpc>
              <a:buNone/>
            </a:pPr>
            <a:r>
              <a:rPr lang="en-US" altLang="zh-CN" sz="3200" b="1" dirty="0">
                <a:solidFill>
                  <a:schemeClr val="tx1"/>
                </a:solidFill>
              </a:rPr>
              <a:t>	</a:t>
            </a:r>
            <a:r>
              <a:rPr lang="zh-CN" altLang="zh-CN" sz="3200" b="1" dirty="0">
                <a:solidFill>
                  <a:schemeClr val="tx1"/>
                </a:solidFill>
              </a:rPr>
              <a:t>P → PaP </a:t>
            </a:r>
            <a:r>
              <a:rPr lang="en-US" altLang="zh-CN" sz="3200" b="1" dirty="0">
                <a:solidFill>
                  <a:schemeClr val="tx1"/>
                </a:solidFill>
              </a:rPr>
              <a:t>|</a:t>
            </a:r>
            <a:r>
              <a:rPr lang="zh-CN" altLang="zh-CN" sz="3200" b="1" dirty="0">
                <a:solidFill>
                  <a:schemeClr val="tx1"/>
                </a:solidFill>
              </a:rPr>
              <a:t> PbP </a:t>
            </a:r>
            <a:r>
              <a:rPr lang="en-US" altLang="zh-CN" sz="3200" b="1" dirty="0">
                <a:solidFill>
                  <a:schemeClr val="tx1"/>
                </a:solidFill>
              </a:rPr>
              <a:t>|</a:t>
            </a:r>
            <a:r>
              <a:rPr lang="zh-CN" altLang="zh-CN" sz="3200" b="1" dirty="0">
                <a:solidFill>
                  <a:schemeClr val="tx1"/>
                </a:solidFill>
              </a:rPr>
              <a:t> cP </a:t>
            </a:r>
            <a:r>
              <a:rPr lang="en-US" altLang="zh-CN" sz="3200" b="1" dirty="0">
                <a:solidFill>
                  <a:schemeClr val="tx1"/>
                </a:solidFill>
              </a:rPr>
              <a:t>|</a:t>
            </a:r>
            <a:r>
              <a:rPr lang="zh-CN" altLang="zh-CN" sz="3200" b="1" dirty="0">
                <a:solidFill>
                  <a:schemeClr val="tx1"/>
                </a:solidFill>
              </a:rPr>
              <a:t> Pe </a:t>
            </a:r>
            <a:r>
              <a:rPr lang="en-US" altLang="zh-CN" sz="3200" b="1" dirty="0">
                <a:solidFill>
                  <a:schemeClr val="tx1"/>
                </a:solidFill>
              </a:rPr>
              <a:t>|</a:t>
            </a:r>
            <a:r>
              <a:rPr lang="zh-CN" altLang="zh-CN" sz="3200" b="1" dirty="0">
                <a:solidFill>
                  <a:schemeClr val="tx1"/>
                </a:solidFill>
              </a:rPr>
              <a:t> f</a:t>
            </a:r>
            <a:endParaRPr lang="zh-CN" altLang="zh-CN" sz="3200" b="1" dirty="0">
              <a:solidFill>
                <a:schemeClr val="tx1"/>
              </a:solidFill>
            </a:endParaRPr>
          </a:p>
          <a:p>
            <a:pPr lvl="1" eaLnBrk="1" hangingPunct="1">
              <a:lnSpc>
                <a:spcPct val="120000"/>
              </a:lnSpc>
              <a:buNone/>
            </a:pPr>
            <a:r>
              <a:rPr lang="zh-CN" altLang="zh-CN" sz="3200" b="1" dirty="0">
                <a:solidFill>
                  <a:schemeClr val="tx1"/>
                </a:solidFill>
              </a:rPr>
              <a:t>证明文法</a:t>
            </a:r>
            <a:r>
              <a:rPr lang="zh-CN" altLang="en-US" sz="3200" b="1" dirty="0">
                <a:solidFill>
                  <a:schemeClr val="tx1"/>
                </a:solidFill>
              </a:rPr>
              <a:t> </a:t>
            </a:r>
            <a:r>
              <a:rPr lang="zh-CN" altLang="zh-CN" sz="3200" b="1" dirty="0">
                <a:solidFill>
                  <a:schemeClr val="tx1"/>
                </a:solidFill>
              </a:rPr>
              <a:t>G</a:t>
            </a:r>
            <a:r>
              <a:rPr lang="en-US" altLang="zh-CN" sz="3200" b="1" dirty="0">
                <a:solidFill>
                  <a:schemeClr val="tx1"/>
                </a:solidFill>
              </a:rPr>
              <a:t> </a:t>
            </a:r>
            <a:r>
              <a:rPr lang="zh-CN" altLang="zh-CN" sz="3200" b="1" dirty="0">
                <a:solidFill>
                  <a:schemeClr val="tx1"/>
                </a:solidFill>
              </a:rPr>
              <a:t>是二义文法.</a:t>
            </a:r>
            <a:endParaRPr lang="zh-CN" altLang="zh-CN" sz="3200" b="1" dirty="0">
              <a:solidFill>
                <a:schemeClr val="tx1"/>
              </a:solidFill>
            </a:endParaRPr>
          </a:p>
        </p:txBody>
      </p:sp>
      <p:sp>
        <p:nvSpPr>
          <p:cNvPr id="162819" name="Rectangle 3"/>
          <p:cNvSpPr/>
          <p:nvPr/>
        </p:nvSpPr>
        <p:spPr>
          <a:xfrm>
            <a:off x="2409190" y="4081780"/>
            <a:ext cx="8856345" cy="575945"/>
          </a:xfrm>
          <a:prstGeom prst="rect">
            <a:avLst/>
          </a:prstGeom>
          <a:noFill/>
          <a:ln w="9525">
            <a:noFill/>
          </a:ln>
        </p:spPr>
        <p:txBody>
          <a:bodyPr anchor="t"/>
          <a:p>
            <a:pPr marL="742950" lvl="1" indent="-285750" eaLnBrk="1" hangingPunct="1">
              <a:lnSpc>
                <a:spcPct val="90000"/>
              </a:lnSpc>
              <a:spcBef>
                <a:spcPct val="20000"/>
              </a:spcBef>
            </a:pPr>
            <a:r>
              <a:rPr lang="en-US" altLang="zh-CN" sz="3200" b="1" dirty="0">
                <a:solidFill>
                  <a:schemeClr val="tx1"/>
                </a:solidFill>
                <a:latin typeface="Times New Roman" panose="02020603050405020304" charset="0"/>
                <a:ea typeface="宋体" panose="02010600030101010101" pitchFamily="2" charset="-122"/>
              </a:rPr>
              <a:t>** </a:t>
            </a:r>
            <a:r>
              <a:rPr lang="zh-CN" altLang="en-US" sz="3200" b="1" dirty="0">
                <a:solidFill>
                  <a:schemeClr val="tx1"/>
                </a:solidFill>
                <a:latin typeface="Times New Roman" panose="02020603050405020304" charset="0"/>
                <a:ea typeface="宋体" panose="02010600030101010101" pitchFamily="2" charset="-122"/>
              </a:rPr>
              <a:t>通过证明句型 </a:t>
            </a:r>
            <a:r>
              <a:rPr lang="en-US" altLang="zh-CN" sz="3200" b="1" dirty="0">
                <a:solidFill>
                  <a:schemeClr val="tx1"/>
                </a:solidFill>
                <a:latin typeface="Times New Roman" panose="02020603050405020304" charset="0"/>
                <a:ea typeface="宋体" panose="02010600030101010101" pitchFamily="2" charset="-122"/>
              </a:rPr>
              <a:t>f b f b f </a:t>
            </a:r>
            <a:r>
              <a:rPr lang="zh-CN" altLang="en-US" sz="3200" b="1" dirty="0">
                <a:solidFill>
                  <a:schemeClr val="tx1"/>
                </a:solidFill>
                <a:latin typeface="Times New Roman" panose="02020603050405020304" charset="0"/>
                <a:ea typeface="宋体" panose="02010600030101010101" pitchFamily="2" charset="-122"/>
              </a:rPr>
              <a:t>存在两棵分析树</a:t>
            </a:r>
            <a:r>
              <a:rPr lang="en-US" altLang="zh-CN" sz="3200" b="1" dirty="0">
                <a:solidFill>
                  <a:schemeClr val="tx1"/>
                </a:solidFill>
                <a:latin typeface="Times New Roman" panose="02020603050405020304" charset="0"/>
                <a:ea typeface="宋体" panose="02010600030101010101" pitchFamily="2" charset="-122"/>
              </a:rPr>
              <a:t>.</a:t>
            </a:r>
            <a:endParaRPr lang="en-US" altLang="zh-CN" sz="3200" b="1" dirty="0">
              <a:solidFill>
                <a:schemeClr val="tx1"/>
              </a:solidFill>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box(in)">
                                      <p:cBhvr>
                                        <p:cTn id="7" dur="500"/>
                                        <p:tgtEl>
                                          <p:spTgt spid="162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163842" name="Text Box 2"/>
          <p:cNvSpPr txBox="1"/>
          <p:nvPr/>
        </p:nvSpPr>
        <p:spPr>
          <a:xfrm>
            <a:off x="4116388" y="836613"/>
            <a:ext cx="4826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P</a:t>
            </a:r>
            <a:endParaRPr lang="en-US" altLang="zh-CN" b="1" dirty="0">
              <a:solidFill>
                <a:schemeClr val="tx1"/>
              </a:solidFill>
              <a:latin typeface="Times New Roman" panose="02020603050405020304" charset="0"/>
              <a:ea typeface="宋体" panose="02010600030101010101" pitchFamily="2" charset="-122"/>
            </a:endParaRPr>
          </a:p>
        </p:txBody>
      </p:sp>
      <p:sp>
        <p:nvSpPr>
          <p:cNvPr id="163843" name="Text Box 3"/>
          <p:cNvSpPr txBox="1"/>
          <p:nvPr/>
        </p:nvSpPr>
        <p:spPr>
          <a:xfrm>
            <a:off x="3467100" y="1485900"/>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P</a:t>
            </a:r>
            <a:endParaRPr lang="en-US" altLang="zh-CN" b="1" dirty="0">
              <a:solidFill>
                <a:schemeClr val="tx1"/>
              </a:solidFill>
              <a:latin typeface="Times New Roman" panose="02020603050405020304" charset="0"/>
              <a:ea typeface="宋体" panose="02010600030101010101" pitchFamily="2" charset="-122"/>
            </a:endParaRPr>
          </a:p>
        </p:txBody>
      </p:sp>
      <p:sp>
        <p:nvSpPr>
          <p:cNvPr id="163844" name="Text Box 4"/>
          <p:cNvSpPr txBox="1"/>
          <p:nvPr/>
        </p:nvSpPr>
        <p:spPr>
          <a:xfrm>
            <a:off x="4187825" y="1557338"/>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b</a:t>
            </a:r>
            <a:endParaRPr lang="en-US" altLang="zh-CN" b="1" dirty="0">
              <a:solidFill>
                <a:schemeClr val="tx1"/>
              </a:solidFill>
              <a:latin typeface="Times New Roman" panose="02020603050405020304" charset="0"/>
              <a:ea typeface="宋体" panose="02010600030101010101" pitchFamily="2" charset="-122"/>
            </a:endParaRPr>
          </a:p>
        </p:txBody>
      </p:sp>
      <p:sp>
        <p:nvSpPr>
          <p:cNvPr id="163845" name="Text Box 5"/>
          <p:cNvSpPr txBox="1"/>
          <p:nvPr/>
        </p:nvSpPr>
        <p:spPr>
          <a:xfrm>
            <a:off x="4908550" y="1485900"/>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P</a:t>
            </a:r>
            <a:endParaRPr lang="en-US" altLang="zh-CN" b="1" dirty="0">
              <a:solidFill>
                <a:schemeClr val="tx1"/>
              </a:solidFill>
              <a:latin typeface="Times New Roman" panose="02020603050405020304" charset="0"/>
              <a:ea typeface="宋体" panose="02010600030101010101" pitchFamily="2" charset="-122"/>
            </a:endParaRPr>
          </a:p>
        </p:txBody>
      </p:sp>
      <p:sp>
        <p:nvSpPr>
          <p:cNvPr id="163846" name="Line 6"/>
          <p:cNvSpPr/>
          <p:nvPr/>
        </p:nvSpPr>
        <p:spPr>
          <a:xfrm flipH="1">
            <a:off x="3684588" y="1270000"/>
            <a:ext cx="503237" cy="358775"/>
          </a:xfrm>
          <a:prstGeom prst="line">
            <a:avLst/>
          </a:prstGeom>
          <a:ln w="9525" cap="flat" cmpd="sng">
            <a:solidFill>
              <a:schemeClr val="tx1"/>
            </a:solidFill>
            <a:prstDash val="solid"/>
            <a:miter/>
            <a:headEnd type="none" w="med" len="med"/>
            <a:tailEnd type="none" w="med" len="med"/>
          </a:ln>
        </p:spPr>
      </p:sp>
      <p:sp>
        <p:nvSpPr>
          <p:cNvPr id="163847" name="Line 7"/>
          <p:cNvSpPr/>
          <p:nvPr/>
        </p:nvSpPr>
        <p:spPr>
          <a:xfrm>
            <a:off x="4403725" y="1270000"/>
            <a:ext cx="0" cy="287338"/>
          </a:xfrm>
          <a:prstGeom prst="line">
            <a:avLst/>
          </a:prstGeom>
          <a:ln w="9525" cap="flat" cmpd="sng">
            <a:solidFill>
              <a:schemeClr val="tx1"/>
            </a:solidFill>
            <a:prstDash val="solid"/>
            <a:miter/>
            <a:headEnd type="none" w="med" len="med"/>
            <a:tailEnd type="none" w="med" len="med"/>
          </a:ln>
        </p:spPr>
      </p:sp>
      <p:sp>
        <p:nvSpPr>
          <p:cNvPr id="163848" name="Line 8"/>
          <p:cNvSpPr/>
          <p:nvPr/>
        </p:nvSpPr>
        <p:spPr>
          <a:xfrm>
            <a:off x="4495800" y="1125538"/>
            <a:ext cx="431800" cy="431800"/>
          </a:xfrm>
          <a:prstGeom prst="line">
            <a:avLst/>
          </a:prstGeom>
          <a:ln w="9525" cap="flat" cmpd="sng">
            <a:solidFill>
              <a:schemeClr val="tx1"/>
            </a:solidFill>
            <a:prstDash val="solid"/>
            <a:miter/>
            <a:headEnd type="none" w="med" len="med"/>
            <a:tailEnd type="none" w="med" len="med"/>
          </a:ln>
        </p:spPr>
      </p:sp>
      <p:sp>
        <p:nvSpPr>
          <p:cNvPr id="163849" name="Text Box 9"/>
          <p:cNvSpPr txBox="1"/>
          <p:nvPr/>
        </p:nvSpPr>
        <p:spPr>
          <a:xfrm>
            <a:off x="2693988" y="2324100"/>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P</a:t>
            </a:r>
            <a:endParaRPr lang="en-US" altLang="zh-CN" b="1" dirty="0">
              <a:solidFill>
                <a:schemeClr val="tx1"/>
              </a:solidFill>
              <a:latin typeface="Times New Roman" panose="02020603050405020304" charset="0"/>
              <a:ea typeface="宋体" panose="02010600030101010101" pitchFamily="2" charset="-122"/>
            </a:endParaRPr>
          </a:p>
        </p:txBody>
      </p:sp>
      <p:sp>
        <p:nvSpPr>
          <p:cNvPr id="163850" name="Text Box 10"/>
          <p:cNvSpPr txBox="1"/>
          <p:nvPr/>
        </p:nvSpPr>
        <p:spPr>
          <a:xfrm>
            <a:off x="3414713" y="2395538"/>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b</a:t>
            </a:r>
            <a:endParaRPr lang="en-US" altLang="zh-CN" b="1" dirty="0">
              <a:solidFill>
                <a:schemeClr val="tx1"/>
              </a:solidFill>
              <a:latin typeface="Times New Roman" panose="02020603050405020304" charset="0"/>
              <a:ea typeface="宋体" panose="02010600030101010101" pitchFamily="2" charset="-122"/>
            </a:endParaRPr>
          </a:p>
        </p:txBody>
      </p:sp>
      <p:sp>
        <p:nvSpPr>
          <p:cNvPr id="163851" name="Text Box 11"/>
          <p:cNvSpPr txBox="1"/>
          <p:nvPr/>
        </p:nvSpPr>
        <p:spPr>
          <a:xfrm>
            <a:off x="4135438" y="2324100"/>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P</a:t>
            </a:r>
            <a:endParaRPr lang="en-US" altLang="zh-CN" b="1" dirty="0">
              <a:solidFill>
                <a:schemeClr val="tx1"/>
              </a:solidFill>
              <a:latin typeface="Times New Roman" panose="02020603050405020304" charset="0"/>
              <a:ea typeface="宋体" panose="02010600030101010101" pitchFamily="2" charset="-122"/>
            </a:endParaRPr>
          </a:p>
        </p:txBody>
      </p:sp>
      <p:sp>
        <p:nvSpPr>
          <p:cNvPr id="163852" name="Line 12"/>
          <p:cNvSpPr/>
          <p:nvPr/>
        </p:nvSpPr>
        <p:spPr>
          <a:xfrm flipH="1">
            <a:off x="2911475" y="2108200"/>
            <a:ext cx="503238" cy="358775"/>
          </a:xfrm>
          <a:prstGeom prst="line">
            <a:avLst/>
          </a:prstGeom>
          <a:ln w="9525" cap="flat" cmpd="sng">
            <a:solidFill>
              <a:schemeClr val="tx1"/>
            </a:solidFill>
            <a:prstDash val="solid"/>
            <a:miter/>
            <a:headEnd type="none" w="med" len="med"/>
            <a:tailEnd type="none" w="med" len="med"/>
          </a:ln>
        </p:spPr>
      </p:sp>
      <p:sp>
        <p:nvSpPr>
          <p:cNvPr id="163853" name="Line 13"/>
          <p:cNvSpPr/>
          <p:nvPr/>
        </p:nvSpPr>
        <p:spPr>
          <a:xfrm>
            <a:off x="3630613" y="2108200"/>
            <a:ext cx="0" cy="287338"/>
          </a:xfrm>
          <a:prstGeom prst="line">
            <a:avLst/>
          </a:prstGeom>
          <a:ln w="9525" cap="flat" cmpd="sng">
            <a:solidFill>
              <a:schemeClr val="tx1"/>
            </a:solidFill>
            <a:prstDash val="solid"/>
            <a:miter/>
            <a:headEnd type="none" w="med" len="med"/>
            <a:tailEnd type="none" w="med" len="med"/>
          </a:ln>
        </p:spPr>
      </p:sp>
      <p:sp>
        <p:nvSpPr>
          <p:cNvPr id="163854" name="Line 14"/>
          <p:cNvSpPr/>
          <p:nvPr/>
        </p:nvSpPr>
        <p:spPr>
          <a:xfrm>
            <a:off x="3703638" y="1963738"/>
            <a:ext cx="431800" cy="431800"/>
          </a:xfrm>
          <a:prstGeom prst="line">
            <a:avLst/>
          </a:prstGeom>
          <a:ln w="9525" cap="flat" cmpd="sng">
            <a:solidFill>
              <a:schemeClr val="tx1"/>
            </a:solidFill>
            <a:prstDash val="solid"/>
            <a:miter/>
            <a:headEnd type="none" w="med" len="med"/>
            <a:tailEnd type="none" w="med" len="med"/>
          </a:ln>
        </p:spPr>
      </p:sp>
      <p:sp>
        <p:nvSpPr>
          <p:cNvPr id="163855" name="Text Box 15"/>
          <p:cNvSpPr txBox="1"/>
          <p:nvPr/>
        </p:nvSpPr>
        <p:spPr>
          <a:xfrm>
            <a:off x="2622550" y="3068638"/>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f</a:t>
            </a:r>
            <a:endParaRPr lang="en-US" altLang="zh-CN" b="1" dirty="0">
              <a:solidFill>
                <a:schemeClr val="tx1"/>
              </a:solidFill>
              <a:latin typeface="Times New Roman" panose="02020603050405020304" charset="0"/>
              <a:ea typeface="宋体" panose="02010600030101010101" pitchFamily="2" charset="-122"/>
            </a:endParaRPr>
          </a:p>
        </p:txBody>
      </p:sp>
      <p:sp>
        <p:nvSpPr>
          <p:cNvPr id="163856" name="Line 16"/>
          <p:cNvSpPr/>
          <p:nvPr/>
        </p:nvSpPr>
        <p:spPr>
          <a:xfrm>
            <a:off x="2838450" y="2781300"/>
            <a:ext cx="0" cy="287338"/>
          </a:xfrm>
          <a:prstGeom prst="line">
            <a:avLst/>
          </a:prstGeom>
          <a:ln w="9525" cap="flat" cmpd="sng">
            <a:solidFill>
              <a:schemeClr val="tx1"/>
            </a:solidFill>
            <a:prstDash val="solid"/>
            <a:miter/>
            <a:headEnd type="none" w="med" len="med"/>
            <a:tailEnd type="none" w="med" len="med"/>
          </a:ln>
        </p:spPr>
      </p:sp>
      <p:sp>
        <p:nvSpPr>
          <p:cNvPr id="163857" name="Text Box 17"/>
          <p:cNvSpPr txBox="1"/>
          <p:nvPr/>
        </p:nvSpPr>
        <p:spPr>
          <a:xfrm>
            <a:off x="4116388" y="3068638"/>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f</a:t>
            </a:r>
            <a:endParaRPr lang="en-US" altLang="zh-CN" b="1" dirty="0">
              <a:solidFill>
                <a:schemeClr val="tx1"/>
              </a:solidFill>
              <a:latin typeface="Times New Roman" panose="02020603050405020304" charset="0"/>
              <a:ea typeface="宋体" panose="02010600030101010101" pitchFamily="2" charset="-122"/>
            </a:endParaRPr>
          </a:p>
        </p:txBody>
      </p:sp>
      <p:sp>
        <p:nvSpPr>
          <p:cNvPr id="163858" name="Line 18"/>
          <p:cNvSpPr/>
          <p:nvPr/>
        </p:nvSpPr>
        <p:spPr>
          <a:xfrm>
            <a:off x="4332288" y="2781300"/>
            <a:ext cx="0" cy="287338"/>
          </a:xfrm>
          <a:prstGeom prst="line">
            <a:avLst/>
          </a:prstGeom>
          <a:ln w="9525" cap="flat" cmpd="sng">
            <a:solidFill>
              <a:schemeClr val="tx1"/>
            </a:solidFill>
            <a:prstDash val="solid"/>
            <a:miter/>
            <a:headEnd type="none" w="med" len="med"/>
            <a:tailEnd type="none" w="med" len="med"/>
          </a:ln>
        </p:spPr>
      </p:sp>
      <p:sp>
        <p:nvSpPr>
          <p:cNvPr id="163859" name="Text Box 19"/>
          <p:cNvSpPr txBox="1"/>
          <p:nvPr/>
        </p:nvSpPr>
        <p:spPr>
          <a:xfrm>
            <a:off x="4854575" y="2276475"/>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f</a:t>
            </a:r>
            <a:endParaRPr lang="en-US" altLang="zh-CN" b="1" dirty="0">
              <a:solidFill>
                <a:schemeClr val="tx1"/>
              </a:solidFill>
              <a:latin typeface="Times New Roman" panose="02020603050405020304" charset="0"/>
              <a:ea typeface="宋体" panose="02010600030101010101" pitchFamily="2" charset="-122"/>
            </a:endParaRPr>
          </a:p>
        </p:txBody>
      </p:sp>
      <p:sp>
        <p:nvSpPr>
          <p:cNvPr id="163860" name="Line 20"/>
          <p:cNvSpPr/>
          <p:nvPr/>
        </p:nvSpPr>
        <p:spPr>
          <a:xfrm>
            <a:off x="5070475" y="1989138"/>
            <a:ext cx="0" cy="287337"/>
          </a:xfrm>
          <a:prstGeom prst="line">
            <a:avLst/>
          </a:prstGeom>
          <a:ln w="9525" cap="flat" cmpd="sng">
            <a:solidFill>
              <a:schemeClr val="tx1"/>
            </a:solidFill>
            <a:prstDash val="solid"/>
            <a:miter/>
            <a:headEnd type="none" w="med" len="med"/>
            <a:tailEnd type="none" w="med" len="med"/>
          </a:ln>
        </p:spPr>
      </p:sp>
      <p:sp>
        <p:nvSpPr>
          <p:cNvPr id="163861" name="Text Box 21"/>
          <p:cNvSpPr txBox="1"/>
          <p:nvPr/>
        </p:nvSpPr>
        <p:spPr>
          <a:xfrm>
            <a:off x="7573963" y="909638"/>
            <a:ext cx="4826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P</a:t>
            </a:r>
            <a:endParaRPr lang="en-US" altLang="zh-CN" b="1" dirty="0">
              <a:solidFill>
                <a:schemeClr val="tx1"/>
              </a:solidFill>
              <a:latin typeface="Times New Roman" panose="02020603050405020304" charset="0"/>
              <a:ea typeface="宋体" panose="02010600030101010101" pitchFamily="2" charset="-122"/>
            </a:endParaRPr>
          </a:p>
        </p:txBody>
      </p:sp>
      <p:sp>
        <p:nvSpPr>
          <p:cNvPr id="163862" name="Text Box 22"/>
          <p:cNvSpPr txBox="1"/>
          <p:nvPr/>
        </p:nvSpPr>
        <p:spPr>
          <a:xfrm>
            <a:off x="6924675" y="1558925"/>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P</a:t>
            </a:r>
            <a:endParaRPr lang="en-US" altLang="zh-CN" b="1" dirty="0">
              <a:solidFill>
                <a:schemeClr val="tx1"/>
              </a:solidFill>
              <a:latin typeface="Times New Roman" panose="02020603050405020304" charset="0"/>
              <a:ea typeface="宋体" panose="02010600030101010101" pitchFamily="2" charset="-122"/>
            </a:endParaRPr>
          </a:p>
        </p:txBody>
      </p:sp>
      <p:sp>
        <p:nvSpPr>
          <p:cNvPr id="163863" name="Text Box 23"/>
          <p:cNvSpPr txBox="1"/>
          <p:nvPr/>
        </p:nvSpPr>
        <p:spPr>
          <a:xfrm>
            <a:off x="7645400" y="1630363"/>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b</a:t>
            </a:r>
            <a:endParaRPr lang="en-US" altLang="zh-CN" b="1" dirty="0">
              <a:solidFill>
                <a:schemeClr val="tx1"/>
              </a:solidFill>
              <a:latin typeface="Times New Roman" panose="02020603050405020304" charset="0"/>
              <a:ea typeface="宋体" panose="02010600030101010101" pitchFamily="2" charset="-122"/>
            </a:endParaRPr>
          </a:p>
        </p:txBody>
      </p:sp>
      <p:sp>
        <p:nvSpPr>
          <p:cNvPr id="163864" name="Text Box 24"/>
          <p:cNvSpPr txBox="1"/>
          <p:nvPr/>
        </p:nvSpPr>
        <p:spPr>
          <a:xfrm>
            <a:off x="8366125" y="1558925"/>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P</a:t>
            </a:r>
            <a:endParaRPr lang="en-US" altLang="zh-CN" b="1" dirty="0">
              <a:solidFill>
                <a:schemeClr val="tx1"/>
              </a:solidFill>
              <a:latin typeface="Times New Roman" panose="02020603050405020304" charset="0"/>
              <a:ea typeface="宋体" panose="02010600030101010101" pitchFamily="2" charset="-122"/>
            </a:endParaRPr>
          </a:p>
        </p:txBody>
      </p:sp>
      <p:sp>
        <p:nvSpPr>
          <p:cNvPr id="163865" name="Line 25"/>
          <p:cNvSpPr/>
          <p:nvPr/>
        </p:nvSpPr>
        <p:spPr>
          <a:xfrm flipH="1">
            <a:off x="7142163" y="1343025"/>
            <a:ext cx="503237" cy="358775"/>
          </a:xfrm>
          <a:prstGeom prst="line">
            <a:avLst/>
          </a:prstGeom>
          <a:ln w="9525" cap="flat" cmpd="sng">
            <a:solidFill>
              <a:schemeClr val="tx1"/>
            </a:solidFill>
            <a:prstDash val="solid"/>
            <a:miter/>
            <a:headEnd type="none" w="med" len="med"/>
            <a:tailEnd type="none" w="med" len="med"/>
          </a:ln>
        </p:spPr>
      </p:sp>
      <p:sp>
        <p:nvSpPr>
          <p:cNvPr id="163866" name="Line 26"/>
          <p:cNvSpPr/>
          <p:nvPr/>
        </p:nvSpPr>
        <p:spPr>
          <a:xfrm>
            <a:off x="7861300" y="1343025"/>
            <a:ext cx="0" cy="287338"/>
          </a:xfrm>
          <a:prstGeom prst="line">
            <a:avLst/>
          </a:prstGeom>
          <a:ln w="9525" cap="flat" cmpd="sng">
            <a:solidFill>
              <a:schemeClr val="tx1"/>
            </a:solidFill>
            <a:prstDash val="solid"/>
            <a:miter/>
            <a:headEnd type="none" w="med" len="med"/>
            <a:tailEnd type="none" w="med" len="med"/>
          </a:ln>
        </p:spPr>
      </p:sp>
      <p:sp>
        <p:nvSpPr>
          <p:cNvPr id="163867" name="Line 27"/>
          <p:cNvSpPr/>
          <p:nvPr/>
        </p:nvSpPr>
        <p:spPr>
          <a:xfrm>
            <a:off x="7951788" y="1198563"/>
            <a:ext cx="431800" cy="431800"/>
          </a:xfrm>
          <a:prstGeom prst="line">
            <a:avLst/>
          </a:prstGeom>
          <a:ln w="9525" cap="flat" cmpd="sng">
            <a:solidFill>
              <a:schemeClr val="tx1"/>
            </a:solidFill>
            <a:prstDash val="solid"/>
            <a:miter/>
            <a:headEnd type="none" w="med" len="med"/>
            <a:tailEnd type="none" w="med" len="med"/>
          </a:ln>
        </p:spPr>
      </p:sp>
      <p:sp>
        <p:nvSpPr>
          <p:cNvPr id="163868" name="Text Box 28"/>
          <p:cNvSpPr txBox="1"/>
          <p:nvPr/>
        </p:nvSpPr>
        <p:spPr>
          <a:xfrm>
            <a:off x="7716838" y="2205038"/>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P</a:t>
            </a:r>
            <a:endParaRPr lang="en-US" altLang="zh-CN" b="1" dirty="0">
              <a:solidFill>
                <a:schemeClr val="tx1"/>
              </a:solidFill>
              <a:latin typeface="Times New Roman" panose="02020603050405020304" charset="0"/>
              <a:ea typeface="宋体" panose="02010600030101010101" pitchFamily="2" charset="-122"/>
            </a:endParaRPr>
          </a:p>
        </p:txBody>
      </p:sp>
      <p:sp>
        <p:nvSpPr>
          <p:cNvPr id="163869" name="Text Box 29"/>
          <p:cNvSpPr txBox="1"/>
          <p:nvPr/>
        </p:nvSpPr>
        <p:spPr>
          <a:xfrm>
            <a:off x="8437563" y="2276475"/>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b</a:t>
            </a:r>
            <a:endParaRPr lang="en-US" altLang="zh-CN" b="1" dirty="0">
              <a:solidFill>
                <a:schemeClr val="tx1"/>
              </a:solidFill>
              <a:latin typeface="Times New Roman" panose="02020603050405020304" charset="0"/>
              <a:ea typeface="宋体" panose="02010600030101010101" pitchFamily="2" charset="-122"/>
            </a:endParaRPr>
          </a:p>
        </p:txBody>
      </p:sp>
      <p:sp>
        <p:nvSpPr>
          <p:cNvPr id="163870" name="Text Box 30"/>
          <p:cNvSpPr txBox="1"/>
          <p:nvPr/>
        </p:nvSpPr>
        <p:spPr>
          <a:xfrm>
            <a:off x="9158288" y="2205038"/>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P</a:t>
            </a:r>
            <a:endParaRPr lang="en-US" altLang="zh-CN" b="1" dirty="0">
              <a:solidFill>
                <a:schemeClr val="tx1"/>
              </a:solidFill>
              <a:latin typeface="Times New Roman" panose="02020603050405020304" charset="0"/>
              <a:ea typeface="宋体" panose="02010600030101010101" pitchFamily="2" charset="-122"/>
            </a:endParaRPr>
          </a:p>
        </p:txBody>
      </p:sp>
      <p:sp>
        <p:nvSpPr>
          <p:cNvPr id="163871" name="Line 31"/>
          <p:cNvSpPr/>
          <p:nvPr/>
        </p:nvSpPr>
        <p:spPr>
          <a:xfrm flipH="1">
            <a:off x="7934325" y="1989138"/>
            <a:ext cx="503238" cy="358775"/>
          </a:xfrm>
          <a:prstGeom prst="line">
            <a:avLst/>
          </a:prstGeom>
          <a:ln w="9525" cap="flat" cmpd="sng">
            <a:solidFill>
              <a:schemeClr val="tx1"/>
            </a:solidFill>
            <a:prstDash val="solid"/>
            <a:miter/>
            <a:headEnd type="none" w="med" len="med"/>
            <a:tailEnd type="none" w="med" len="med"/>
          </a:ln>
        </p:spPr>
      </p:sp>
      <p:sp>
        <p:nvSpPr>
          <p:cNvPr id="163872" name="Line 32"/>
          <p:cNvSpPr/>
          <p:nvPr/>
        </p:nvSpPr>
        <p:spPr>
          <a:xfrm>
            <a:off x="8653463" y="1989138"/>
            <a:ext cx="0" cy="287337"/>
          </a:xfrm>
          <a:prstGeom prst="line">
            <a:avLst/>
          </a:prstGeom>
          <a:ln w="9525" cap="flat" cmpd="sng">
            <a:solidFill>
              <a:schemeClr val="tx1"/>
            </a:solidFill>
            <a:prstDash val="solid"/>
            <a:miter/>
            <a:headEnd type="none" w="med" len="med"/>
            <a:tailEnd type="none" w="med" len="med"/>
          </a:ln>
        </p:spPr>
      </p:sp>
      <p:sp>
        <p:nvSpPr>
          <p:cNvPr id="163873" name="Line 33"/>
          <p:cNvSpPr/>
          <p:nvPr/>
        </p:nvSpPr>
        <p:spPr>
          <a:xfrm>
            <a:off x="8743950" y="1844675"/>
            <a:ext cx="431800" cy="431800"/>
          </a:xfrm>
          <a:prstGeom prst="line">
            <a:avLst/>
          </a:prstGeom>
          <a:ln w="9525" cap="flat" cmpd="sng">
            <a:solidFill>
              <a:schemeClr val="tx1"/>
            </a:solidFill>
            <a:prstDash val="solid"/>
            <a:miter/>
            <a:headEnd type="none" w="med" len="med"/>
            <a:tailEnd type="none" w="med" len="med"/>
          </a:ln>
        </p:spPr>
      </p:sp>
      <p:sp>
        <p:nvSpPr>
          <p:cNvPr id="163874" name="Text Box 34"/>
          <p:cNvSpPr txBox="1"/>
          <p:nvPr/>
        </p:nvSpPr>
        <p:spPr>
          <a:xfrm>
            <a:off x="7645400" y="2949575"/>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f</a:t>
            </a:r>
            <a:endParaRPr lang="en-US" altLang="zh-CN" b="1" dirty="0">
              <a:solidFill>
                <a:schemeClr val="tx1"/>
              </a:solidFill>
              <a:latin typeface="Times New Roman" panose="02020603050405020304" charset="0"/>
              <a:ea typeface="宋体" panose="02010600030101010101" pitchFamily="2" charset="-122"/>
            </a:endParaRPr>
          </a:p>
        </p:txBody>
      </p:sp>
      <p:sp>
        <p:nvSpPr>
          <p:cNvPr id="163875" name="Line 35"/>
          <p:cNvSpPr/>
          <p:nvPr/>
        </p:nvSpPr>
        <p:spPr>
          <a:xfrm>
            <a:off x="7861300" y="2662238"/>
            <a:ext cx="0" cy="287337"/>
          </a:xfrm>
          <a:prstGeom prst="line">
            <a:avLst/>
          </a:prstGeom>
          <a:ln w="9525" cap="flat" cmpd="sng">
            <a:solidFill>
              <a:schemeClr val="tx1"/>
            </a:solidFill>
            <a:prstDash val="solid"/>
            <a:miter/>
            <a:headEnd type="none" w="med" len="med"/>
            <a:tailEnd type="none" w="med" len="med"/>
          </a:ln>
        </p:spPr>
      </p:sp>
      <p:sp>
        <p:nvSpPr>
          <p:cNvPr id="163876" name="Text Box 36"/>
          <p:cNvSpPr txBox="1"/>
          <p:nvPr/>
        </p:nvSpPr>
        <p:spPr>
          <a:xfrm>
            <a:off x="9139238" y="2949575"/>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f</a:t>
            </a:r>
            <a:endParaRPr lang="en-US" altLang="zh-CN" b="1" dirty="0">
              <a:solidFill>
                <a:schemeClr val="tx1"/>
              </a:solidFill>
              <a:latin typeface="Times New Roman" panose="02020603050405020304" charset="0"/>
              <a:ea typeface="宋体" panose="02010600030101010101" pitchFamily="2" charset="-122"/>
            </a:endParaRPr>
          </a:p>
        </p:txBody>
      </p:sp>
      <p:sp>
        <p:nvSpPr>
          <p:cNvPr id="163877" name="Line 37"/>
          <p:cNvSpPr/>
          <p:nvPr/>
        </p:nvSpPr>
        <p:spPr>
          <a:xfrm>
            <a:off x="9355138" y="2662238"/>
            <a:ext cx="0" cy="287337"/>
          </a:xfrm>
          <a:prstGeom prst="line">
            <a:avLst/>
          </a:prstGeom>
          <a:ln w="9525" cap="flat" cmpd="sng">
            <a:solidFill>
              <a:schemeClr val="tx1"/>
            </a:solidFill>
            <a:prstDash val="solid"/>
            <a:miter/>
            <a:headEnd type="none" w="med" len="med"/>
            <a:tailEnd type="none" w="med" len="med"/>
          </a:ln>
        </p:spPr>
      </p:sp>
      <p:sp>
        <p:nvSpPr>
          <p:cNvPr id="163878" name="Text Box 38"/>
          <p:cNvSpPr txBox="1"/>
          <p:nvPr/>
        </p:nvSpPr>
        <p:spPr>
          <a:xfrm>
            <a:off x="6870700" y="2349500"/>
            <a:ext cx="304800" cy="457200"/>
          </a:xfrm>
          <a:prstGeom prst="rect">
            <a:avLst/>
          </a:prstGeom>
          <a:noFill/>
          <a:ln w="9525">
            <a:noFill/>
          </a:ln>
        </p:spPr>
        <p:txBody>
          <a:bodyPr anchor="t">
            <a:spAutoFit/>
          </a:bodyPr>
          <a:p>
            <a:pPr>
              <a:spcBef>
                <a:spcPct val="50000"/>
              </a:spcBef>
            </a:pPr>
            <a:r>
              <a:rPr lang="en-US" altLang="zh-CN" b="1" dirty="0">
                <a:solidFill>
                  <a:schemeClr val="tx1"/>
                </a:solidFill>
                <a:latin typeface="Times New Roman" panose="02020603050405020304" charset="0"/>
                <a:ea typeface="宋体" panose="02010600030101010101" pitchFamily="2" charset="-122"/>
              </a:rPr>
              <a:t>f</a:t>
            </a:r>
            <a:endParaRPr lang="en-US" altLang="zh-CN" b="1" dirty="0">
              <a:solidFill>
                <a:schemeClr val="tx1"/>
              </a:solidFill>
              <a:latin typeface="Times New Roman" panose="02020603050405020304" charset="0"/>
              <a:ea typeface="宋体" panose="02010600030101010101" pitchFamily="2" charset="-122"/>
            </a:endParaRPr>
          </a:p>
        </p:txBody>
      </p:sp>
      <p:sp>
        <p:nvSpPr>
          <p:cNvPr id="163879" name="Line 39"/>
          <p:cNvSpPr/>
          <p:nvPr/>
        </p:nvSpPr>
        <p:spPr>
          <a:xfrm>
            <a:off x="7086600" y="2062163"/>
            <a:ext cx="0" cy="287337"/>
          </a:xfrm>
          <a:prstGeom prst="line">
            <a:avLst/>
          </a:prstGeom>
          <a:ln w="9525" cap="flat" cmpd="sng">
            <a:solidFill>
              <a:schemeClr val="tx1"/>
            </a:solidFill>
            <a:prstDash val="solid"/>
            <a:miter/>
            <a:headEnd type="none" w="med" len="med"/>
            <a:tailEnd type="none" w="med" len="med"/>
          </a:ln>
        </p:spPr>
      </p:sp>
      <p:grpSp>
        <p:nvGrpSpPr>
          <p:cNvPr id="2" name="Group 53"/>
          <p:cNvGrpSpPr/>
          <p:nvPr/>
        </p:nvGrpSpPr>
        <p:grpSpPr>
          <a:xfrm>
            <a:off x="1687513" y="3706178"/>
            <a:ext cx="9578974" cy="1008062"/>
            <a:chOff x="295" y="2341"/>
            <a:chExt cx="6034" cy="635"/>
          </a:xfrm>
        </p:grpSpPr>
        <p:sp>
          <p:nvSpPr>
            <p:cNvPr id="11305" name="Rectangle 40"/>
            <p:cNvSpPr/>
            <p:nvPr/>
          </p:nvSpPr>
          <p:spPr>
            <a:xfrm>
              <a:off x="295" y="2386"/>
              <a:ext cx="6034" cy="590"/>
            </a:xfrm>
            <a:prstGeom prst="rect">
              <a:avLst/>
            </a:prstGeom>
            <a:noFill/>
            <a:ln w="9525">
              <a:noFill/>
            </a:ln>
          </p:spPr>
          <p:txBody>
            <a:bodyPr anchor="t"/>
            <a:p>
              <a:pPr marL="1143000" lvl="2" indent="-228600" eaLnBrk="1" hangingPunct="1">
                <a:spcBef>
                  <a:spcPct val="20000"/>
                </a:spcBef>
              </a:pPr>
              <a:r>
                <a:rPr lang="zh-CN" altLang="en-US" b="1" dirty="0">
                  <a:solidFill>
                    <a:schemeClr val="tx1"/>
                  </a:solidFill>
                  <a:latin typeface="Times New Roman" panose="02020603050405020304" charset="0"/>
                  <a:ea typeface="宋体" panose="02010600030101010101" pitchFamily="2" charset="-122"/>
                </a:rPr>
                <a:t>最左推导：</a:t>
              </a:r>
              <a:r>
                <a:rPr lang="en-US" altLang="zh-CN" b="1" dirty="0">
                  <a:solidFill>
                    <a:schemeClr val="tx1"/>
                  </a:solidFill>
                  <a:latin typeface="Times New Roman" panose="02020603050405020304" charset="0"/>
                  <a:ea typeface="宋体" panose="02010600030101010101" pitchFamily="2" charset="-122"/>
                </a:rPr>
                <a:t>P      PbP       PbPbP      fbPbP        fbfbP        fbfbf</a:t>
              </a:r>
              <a:endParaRPr lang="en-US" altLang="zh-CN" b="1" dirty="0">
                <a:solidFill>
                  <a:schemeClr val="tx1"/>
                </a:solidFill>
                <a:latin typeface="Times New Roman" panose="02020603050405020304" charset="0"/>
                <a:ea typeface="宋体" panose="02010600030101010101" pitchFamily="2" charset="-122"/>
              </a:endParaRPr>
            </a:p>
          </p:txBody>
        </p:sp>
        <p:graphicFrame>
          <p:nvGraphicFramePr>
            <p:cNvPr id="11306" name="Object 42"/>
            <p:cNvGraphicFramePr/>
            <p:nvPr/>
          </p:nvGraphicFramePr>
          <p:xfrm>
            <a:off x="2018" y="2341"/>
            <a:ext cx="261" cy="391"/>
          </p:xfrm>
          <a:graphic>
            <a:graphicData uri="http://schemas.openxmlformats.org/presentationml/2006/ole">
              <mc:AlternateContent xmlns:mc="http://schemas.openxmlformats.org/markup-compatibility/2006">
                <mc:Choice xmlns:v="urn:schemas-microsoft-com:vml" Requires="v">
                  <p:oleObj spid="_x0000_s3081" name="" r:id="rId1" imgW="177800" imgH="266065" progId="Equation.3">
                    <p:embed/>
                  </p:oleObj>
                </mc:Choice>
                <mc:Fallback>
                  <p:oleObj name="" r:id="rId1" imgW="177800" imgH="266065" progId="Equation.3">
                    <p:embed/>
                    <p:pic>
                      <p:nvPicPr>
                        <p:cNvPr id="0" name="图片 3080"/>
                        <p:cNvPicPr/>
                        <p:nvPr/>
                      </p:nvPicPr>
                      <p:blipFill>
                        <a:blip r:embed="rId2"/>
                        <a:stretch>
                          <a:fillRect/>
                        </a:stretch>
                      </p:blipFill>
                      <p:spPr>
                        <a:xfrm>
                          <a:off x="2018" y="2341"/>
                          <a:ext cx="261" cy="391"/>
                        </a:xfrm>
                        <a:prstGeom prst="rect">
                          <a:avLst/>
                        </a:prstGeom>
                        <a:noFill/>
                        <a:ln w="38100">
                          <a:noFill/>
                          <a:miter/>
                        </a:ln>
                      </p:spPr>
                    </p:pic>
                  </p:oleObj>
                </mc:Fallback>
              </mc:AlternateContent>
            </a:graphicData>
          </a:graphic>
        </p:graphicFrame>
        <p:graphicFrame>
          <p:nvGraphicFramePr>
            <p:cNvPr id="11307" name="Object 44"/>
            <p:cNvGraphicFramePr/>
            <p:nvPr/>
          </p:nvGraphicFramePr>
          <p:xfrm>
            <a:off x="2653" y="2341"/>
            <a:ext cx="261" cy="391"/>
          </p:xfrm>
          <a:graphic>
            <a:graphicData uri="http://schemas.openxmlformats.org/presentationml/2006/ole">
              <mc:AlternateContent xmlns:mc="http://schemas.openxmlformats.org/markup-compatibility/2006">
                <mc:Choice xmlns:v="urn:schemas-microsoft-com:vml" Requires="v">
                  <p:oleObj spid="_x0000_s3080" name="" r:id="rId3" imgW="177800" imgH="266065" progId="Equation.3">
                    <p:embed/>
                  </p:oleObj>
                </mc:Choice>
                <mc:Fallback>
                  <p:oleObj name="" r:id="rId3" imgW="177800" imgH="266065" progId="Equation.3">
                    <p:embed/>
                    <p:pic>
                      <p:nvPicPr>
                        <p:cNvPr id="0" name="图片 3079"/>
                        <p:cNvPicPr/>
                        <p:nvPr/>
                      </p:nvPicPr>
                      <p:blipFill>
                        <a:blip r:embed="rId2"/>
                        <a:stretch>
                          <a:fillRect/>
                        </a:stretch>
                      </p:blipFill>
                      <p:spPr>
                        <a:xfrm>
                          <a:off x="2653" y="2341"/>
                          <a:ext cx="261" cy="391"/>
                        </a:xfrm>
                        <a:prstGeom prst="rect">
                          <a:avLst/>
                        </a:prstGeom>
                        <a:noFill/>
                        <a:ln w="38100">
                          <a:noFill/>
                          <a:miter/>
                        </a:ln>
                      </p:spPr>
                    </p:pic>
                  </p:oleObj>
                </mc:Fallback>
              </mc:AlternateContent>
            </a:graphicData>
          </a:graphic>
        </p:graphicFrame>
        <p:graphicFrame>
          <p:nvGraphicFramePr>
            <p:cNvPr id="11308" name="Object 45"/>
            <p:cNvGraphicFramePr/>
            <p:nvPr/>
          </p:nvGraphicFramePr>
          <p:xfrm>
            <a:off x="3560" y="2341"/>
            <a:ext cx="261" cy="391"/>
          </p:xfrm>
          <a:graphic>
            <a:graphicData uri="http://schemas.openxmlformats.org/presentationml/2006/ole">
              <mc:AlternateContent xmlns:mc="http://schemas.openxmlformats.org/markup-compatibility/2006">
                <mc:Choice xmlns:v="urn:schemas-microsoft-com:vml" Requires="v">
                  <p:oleObj spid="_x0000_s3082" name="" r:id="rId4" imgW="177800" imgH="266065" progId="Equation.3">
                    <p:embed/>
                  </p:oleObj>
                </mc:Choice>
                <mc:Fallback>
                  <p:oleObj name="" r:id="rId4" imgW="177800" imgH="266065" progId="Equation.3">
                    <p:embed/>
                    <p:pic>
                      <p:nvPicPr>
                        <p:cNvPr id="0" name="图片 3081"/>
                        <p:cNvPicPr/>
                        <p:nvPr/>
                      </p:nvPicPr>
                      <p:blipFill>
                        <a:blip r:embed="rId2"/>
                        <a:stretch>
                          <a:fillRect/>
                        </a:stretch>
                      </p:blipFill>
                      <p:spPr>
                        <a:xfrm>
                          <a:off x="3560" y="2341"/>
                          <a:ext cx="261" cy="391"/>
                        </a:xfrm>
                        <a:prstGeom prst="rect">
                          <a:avLst/>
                        </a:prstGeom>
                        <a:noFill/>
                        <a:ln w="38100">
                          <a:noFill/>
                          <a:miter/>
                        </a:ln>
                      </p:spPr>
                    </p:pic>
                  </p:oleObj>
                </mc:Fallback>
              </mc:AlternateContent>
            </a:graphicData>
          </a:graphic>
        </p:graphicFrame>
        <p:graphicFrame>
          <p:nvGraphicFramePr>
            <p:cNvPr id="11309" name="Object 46"/>
            <p:cNvGraphicFramePr/>
            <p:nvPr/>
          </p:nvGraphicFramePr>
          <p:xfrm>
            <a:off x="4422" y="2341"/>
            <a:ext cx="261" cy="391"/>
          </p:xfrm>
          <a:graphic>
            <a:graphicData uri="http://schemas.openxmlformats.org/presentationml/2006/ole">
              <mc:AlternateContent xmlns:mc="http://schemas.openxmlformats.org/markup-compatibility/2006">
                <mc:Choice xmlns:v="urn:schemas-microsoft-com:vml" Requires="v">
                  <p:oleObj spid="_x0000_s3083" name="" r:id="rId5" imgW="177800" imgH="266065" progId="Equation.3">
                    <p:embed/>
                  </p:oleObj>
                </mc:Choice>
                <mc:Fallback>
                  <p:oleObj name="" r:id="rId5" imgW="177800" imgH="266065" progId="Equation.3">
                    <p:embed/>
                    <p:pic>
                      <p:nvPicPr>
                        <p:cNvPr id="0" name="图片 3082"/>
                        <p:cNvPicPr/>
                        <p:nvPr/>
                      </p:nvPicPr>
                      <p:blipFill>
                        <a:blip r:embed="rId2"/>
                        <a:stretch>
                          <a:fillRect/>
                        </a:stretch>
                      </p:blipFill>
                      <p:spPr>
                        <a:xfrm>
                          <a:off x="4422" y="2341"/>
                          <a:ext cx="261" cy="391"/>
                        </a:xfrm>
                        <a:prstGeom prst="rect">
                          <a:avLst/>
                        </a:prstGeom>
                        <a:noFill/>
                        <a:ln w="38100">
                          <a:noFill/>
                          <a:miter/>
                        </a:ln>
                      </p:spPr>
                    </p:pic>
                  </p:oleObj>
                </mc:Fallback>
              </mc:AlternateContent>
            </a:graphicData>
          </a:graphic>
        </p:graphicFrame>
        <p:graphicFrame>
          <p:nvGraphicFramePr>
            <p:cNvPr id="11310" name="Object 47"/>
            <p:cNvGraphicFramePr/>
            <p:nvPr/>
          </p:nvGraphicFramePr>
          <p:xfrm>
            <a:off x="5239" y="2341"/>
            <a:ext cx="261" cy="391"/>
          </p:xfrm>
          <a:graphic>
            <a:graphicData uri="http://schemas.openxmlformats.org/presentationml/2006/ole">
              <mc:AlternateContent xmlns:mc="http://schemas.openxmlformats.org/markup-compatibility/2006">
                <mc:Choice xmlns:v="urn:schemas-microsoft-com:vml" Requires="v">
                  <p:oleObj spid="_x0000_s3085" name="" r:id="rId6" imgW="177800" imgH="266065" progId="Equation.3">
                    <p:embed/>
                  </p:oleObj>
                </mc:Choice>
                <mc:Fallback>
                  <p:oleObj name="" r:id="rId6" imgW="177800" imgH="266065" progId="Equation.3">
                    <p:embed/>
                    <p:pic>
                      <p:nvPicPr>
                        <p:cNvPr id="0" name="图片 3084"/>
                        <p:cNvPicPr/>
                        <p:nvPr/>
                      </p:nvPicPr>
                      <p:blipFill>
                        <a:blip r:embed="rId2"/>
                        <a:stretch>
                          <a:fillRect/>
                        </a:stretch>
                      </p:blipFill>
                      <p:spPr>
                        <a:xfrm>
                          <a:off x="5239" y="2341"/>
                          <a:ext cx="261" cy="391"/>
                        </a:xfrm>
                        <a:prstGeom prst="rect">
                          <a:avLst/>
                        </a:prstGeom>
                        <a:noFill/>
                        <a:ln w="38100">
                          <a:noFill/>
                          <a:miter/>
                        </a:ln>
                      </p:spPr>
                    </p:pic>
                  </p:oleObj>
                </mc:Fallback>
              </mc:AlternateContent>
            </a:graphicData>
          </a:graphic>
        </p:graphicFrame>
      </p:grpSp>
      <p:grpSp>
        <p:nvGrpSpPr>
          <p:cNvPr id="5" name="Group 54"/>
          <p:cNvGrpSpPr/>
          <p:nvPr/>
        </p:nvGrpSpPr>
        <p:grpSpPr>
          <a:xfrm>
            <a:off x="1687513" y="4941888"/>
            <a:ext cx="9578974" cy="1079500"/>
            <a:chOff x="295" y="3113"/>
            <a:chExt cx="6034" cy="680"/>
          </a:xfrm>
        </p:grpSpPr>
        <p:sp>
          <p:nvSpPr>
            <p:cNvPr id="11312" name="Rectangle 41"/>
            <p:cNvSpPr/>
            <p:nvPr/>
          </p:nvSpPr>
          <p:spPr>
            <a:xfrm>
              <a:off x="295" y="3203"/>
              <a:ext cx="6034" cy="590"/>
            </a:xfrm>
            <a:prstGeom prst="rect">
              <a:avLst/>
            </a:prstGeom>
            <a:noFill/>
            <a:ln w="9525">
              <a:noFill/>
            </a:ln>
          </p:spPr>
          <p:txBody>
            <a:bodyPr anchor="t"/>
            <a:p>
              <a:pPr marL="1143000" lvl="2" indent="-228600" eaLnBrk="1" hangingPunct="1">
                <a:spcBef>
                  <a:spcPct val="20000"/>
                </a:spcBef>
              </a:pPr>
              <a:r>
                <a:rPr lang="zh-CN" altLang="en-US" b="1" dirty="0">
                  <a:solidFill>
                    <a:schemeClr val="tx1"/>
                  </a:solidFill>
                  <a:latin typeface="Times New Roman" panose="02020603050405020304" charset="0"/>
                  <a:ea typeface="宋体" panose="02010600030101010101" pitchFamily="2" charset="-122"/>
                </a:rPr>
                <a:t>最左推导：</a:t>
              </a:r>
              <a:r>
                <a:rPr lang="en-US" altLang="zh-CN" b="1" dirty="0">
                  <a:solidFill>
                    <a:schemeClr val="tx1"/>
                  </a:solidFill>
                  <a:latin typeface="Times New Roman" panose="02020603050405020304" charset="0"/>
                  <a:ea typeface="宋体" panose="02010600030101010101" pitchFamily="2" charset="-122"/>
                </a:rPr>
                <a:t>P       PbP      fbP      fbPbP       fbfbP         fbfbf</a:t>
              </a:r>
              <a:endParaRPr lang="en-US" altLang="zh-CN" b="1" dirty="0">
                <a:solidFill>
                  <a:schemeClr val="tx1"/>
                </a:solidFill>
                <a:latin typeface="Times New Roman" panose="02020603050405020304" charset="0"/>
                <a:ea typeface="宋体" panose="02010600030101010101" pitchFamily="2" charset="-122"/>
              </a:endParaRPr>
            </a:p>
          </p:txBody>
        </p:sp>
        <p:graphicFrame>
          <p:nvGraphicFramePr>
            <p:cNvPr id="11313" name="Object 48"/>
            <p:cNvGraphicFramePr/>
            <p:nvPr/>
          </p:nvGraphicFramePr>
          <p:xfrm>
            <a:off x="2064" y="3158"/>
            <a:ext cx="261" cy="391"/>
          </p:xfrm>
          <a:graphic>
            <a:graphicData uri="http://schemas.openxmlformats.org/presentationml/2006/ole">
              <mc:AlternateContent xmlns:mc="http://schemas.openxmlformats.org/markup-compatibility/2006">
                <mc:Choice xmlns:v="urn:schemas-microsoft-com:vml" Requires="v">
                  <p:oleObj spid="_x0000_s3076" name="" r:id="rId7" imgW="177800" imgH="266065" progId="Equation.3">
                    <p:embed/>
                  </p:oleObj>
                </mc:Choice>
                <mc:Fallback>
                  <p:oleObj name="" r:id="rId7" imgW="177800" imgH="266065" progId="Equation.3">
                    <p:embed/>
                    <p:pic>
                      <p:nvPicPr>
                        <p:cNvPr id="0" name="图片 3075"/>
                        <p:cNvPicPr/>
                        <p:nvPr/>
                      </p:nvPicPr>
                      <p:blipFill>
                        <a:blip r:embed="rId2"/>
                        <a:stretch>
                          <a:fillRect/>
                        </a:stretch>
                      </p:blipFill>
                      <p:spPr>
                        <a:xfrm>
                          <a:off x="2064" y="3158"/>
                          <a:ext cx="261" cy="391"/>
                        </a:xfrm>
                        <a:prstGeom prst="rect">
                          <a:avLst/>
                        </a:prstGeom>
                        <a:noFill/>
                        <a:ln w="38100">
                          <a:noFill/>
                          <a:miter/>
                        </a:ln>
                      </p:spPr>
                    </p:pic>
                  </p:oleObj>
                </mc:Fallback>
              </mc:AlternateContent>
            </a:graphicData>
          </a:graphic>
        </p:graphicFrame>
        <p:graphicFrame>
          <p:nvGraphicFramePr>
            <p:cNvPr id="11314" name="Object 49"/>
            <p:cNvGraphicFramePr/>
            <p:nvPr/>
          </p:nvGraphicFramePr>
          <p:xfrm>
            <a:off x="2699" y="3113"/>
            <a:ext cx="261" cy="391"/>
          </p:xfrm>
          <a:graphic>
            <a:graphicData uri="http://schemas.openxmlformats.org/presentationml/2006/ole">
              <mc:AlternateContent xmlns:mc="http://schemas.openxmlformats.org/markup-compatibility/2006">
                <mc:Choice xmlns:v="urn:schemas-microsoft-com:vml" Requires="v">
                  <p:oleObj spid="_x0000_s3078" name="" r:id="rId8" imgW="177800" imgH="266065" progId="Equation.3">
                    <p:embed/>
                  </p:oleObj>
                </mc:Choice>
                <mc:Fallback>
                  <p:oleObj name="" r:id="rId8" imgW="177800" imgH="266065" progId="Equation.3">
                    <p:embed/>
                    <p:pic>
                      <p:nvPicPr>
                        <p:cNvPr id="0" name="图片 3077"/>
                        <p:cNvPicPr/>
                        <p:nvPr/>
                      </p:nvPicPr>
                      <p:blipFill>
                        <a:blip r:embed="rId2"/>
                        <a:stretch>
                          <a:fillRect/>
                        </a:stretch>
                      </p:blipFill>
                      <p:spPr>
                        <a:xfrm>
                          <a:off x="2699" y="3113"/>
                          <a:ext cx="261" cy="391"/>
                        </a:xfrm>
                        <a:prstGeom prst="rect">
                          <a:avLst/>
                        </a:prstGeom>
                        <a:noFill/>
                        <a:ln w="38100">
                          <a:noFill/>
                          <a:miter/>
                        </a:ln>
                      </p:spPr>
                    </p:pic>
                  </p:oleObj>
                </mc:Fallback>
              </mc:AlternateContent>
            </a:graphicData>
          </a:graphic>
        </p:graphicFrame>
        <p:graphicFrame>
          <p:nvGraphicFramePr>
            <p:cNvPr id="11315" name="Object 50"/>
            <p:cNvGraphicFramePr/>
            <p:nvPr/>
          </p:nvGraphicFramePr>
          <p:xfrm>
            <a:off x="3288" y="3113"/>
            <a:ext cx="261" cy="391"/>
          </p:xfrm>
          <a:graphic>
            <a:graphicData uri="http://schemas.openxmlformats.org/presentationml/2006/ole">
              <mc:AlternateContent xmlns:mc="http://schemas.openxmlformats.org/markup-compatibility/2006">
                <mc:Choice xmlns:v="urn:schemas-microsoft-com:vml" Requires="v">
                  <p:oleObj spid="_x0000_s3077" name="" r:id="rId9" imgW="177800" imgH="266065" progId="Equation.3">
                    <p:embed/>
                  </p:oleObj>
                </mc:Choice>
                <mc:Fallback>
                  <p:oleObj name="" r:id="rId9" imgW="177800" imgH="266065" progId="Equation.3">
                    <p:embed/>
                    <p:pic>
                      <p:nvPicPr>
                        <p:cNvPr id="0" name="图片 3076"/>
                        <p:cNvPicPr/>
                        <p:nvPr/>
                      </p:nvPicPr>
                      <p:blipFill>
                        <a:blip r:embed="rId2"/>
                        <a:stretch>
                          <a:fillRect/>
                        </a:stretch>
                      </p:blipFill>
                      <p:spPr>
                        <a:xfrm>
                          <a:off x="3288" y="3113"/>
                          <a:ext cx="261" cy="391"/>
                        </a:xfrm>
                        <a:prstGeom prst="rect">
                          <a:avLst/>
                        </a:prstGeom>
                        <a:noFill/>
                        <a:ln w="38100">
                          <a:noFill/>
                          <a:miter/>
                        </a:ln>
                      </p:spPr>
                    </p:pic>
                  </p:oleObj>
                </mc:Fallback>
              </mc:AlternateContent>
            </a:graphicData>
          </a:graphic>
        </p:graphicFrame>
        <p:graphicFrame>
          <p:nvGraphicFramePr>
            <p:cNvPr id="11316" name="Object 51"/>
            <p:cNvGraphicFramePr/>
            <p:nvPr/>
          </p:nvGraphicFramePr>
          <p:xfrm>
            <a:off x="4105" y="3158"/>
            <a:ext cx="261" cy="391"/>
          </p:xfrm>
          <a:graphic>
            <a:graphicData uri="http://schemas.openxmlformats.org/presentationml/2006/ole">
              <mc:AlternateContent xmlns:mc="http://schemas.openxmlformats.org/markup-compatibility/2006">
                <mc:Choice xmlns:v="urn:schemas-microsoft-com:vml" Requires="v">
                  <p:oleObj spid="_x0000_s3079" name="" r:id="rId10" imgW="177800" imgH="266065" progId="Equation.3">
                    <p:embed/>
                  </p:oleObj>
                </mc:Choice>
                <mc:Fallback>
                  <p:oleObj name="" r:id="rId10" imgW="177800" imgH="266065" progId="Equation.3">
                    <p:embed/>
                    <p:pic>
                      <p:nvPicPr>
                        <p:cNvPr id="0" name="图片 3078"/>
                        <p:cNvPicPr/>
                        <p:nvPr/>
                      </p:nvPicPr>
                      <p:blipFill>
                        <a:blip r:embed="rId2"/>
                        <a:stretch>
                          <a:fillRect/>
                        </a:stretch>
                      </p:blipFill>
                      <p:spPr>
                        <a:xfrm>
                          <a:off x="4105" y="3158"/>
                          <a:ext cx="261" cy="391"/>
                        </a:xfrm>
                        <a:prstGeom prst="rect">
                          <a:avLst/>
                        </a:prstGeom>
                        <a:noFill/>
                        <a:ln w="38100">
                          <a:noFill/>
                          <a:miter/>
                        </a:ln>
                      </p:spPr>
                    </p:pic>
                  </p:oleObj>
                </mc:Fallback>
              </mc:AlternateContent>
            </a:graphicData>
          </a:graphic>
        </p:graphicFrame>
        <p:graphicFrame>
          <p:nvGraphicFramePr>
            <p:cNvPr id="11317" name="Object 52"/>
            <p:cNvGraphicFramePr/>
            <p:nvPr/>
          </p:nvGraphicFramePr>
          <p:xfrm>
            <a:off x="4921" y="3158"/>
            <a:ext cx="261" cy="391"/>
          </p:xfrm>
          <a:graphic>
            <a:graphicData uri="http://schemas.openxmlformats.org/presentationml/2006/ole">
              <mc:AlternateContent xmlns:mc="http://schemas.openxmlformats.org/markup-compatibility/2006">
                <mc:Choice xmlns:v="urn:schemas-microsoft-com:vml" Requires="v">
                  <p:oleObj spid="_x0000_s3084" name="" r:id="rId11" imgW="177800" imgH="266065" progId="Equation.3">
                    <p:embed/>
                  </p:oleObj>
                </mc:Choice>
                <mc:Fallback>
                  <p:oleObj name="" r:id="rId11" imgW="177800" imgH="266065" progId="Equation.3">
                    <p:embed/>
                    <p:pic>
                      <p:nvPicPr>
                        <p:cNvPr id="0" name="图片 3083"/>
                        <p:cNvPicPr/>
                        <p:nvPr/>
                      </p:nvPicPr>
                      <p:blipFill>
                        <a:blip r:embed="rId2"/>
                        <a:stretch>
                          <a:fillRect/>
                        </a:stretch>
                      </p:blipFill>
                      <p:spPr>
                        <a:xfrm>
                          <a:off x="4921" y="3158"/>
                          <a:ext cx="261" cy="391"/>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linds(horizontal)">
                                      <p:cBhvr>
                                        <p:cTn id="7" dur="500"/>
                                        <p:tgtEl>
                                          <p:spTgt spid="1638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43"/>
                                        </p:tgtEl>
                                        <p:attrNameLst>
                                          <p:attrName>style.visibility</p:attrName>
                                        </p:attrNameLst>
                                      </p:cBhvr>
                                      <p:to>
                                        <p:strVal val="visible"/>
                                      </p:to>
                                    </p:set>
                                    <p:animEffect transition="in" filter="blinds(horizontal)">
                                      <p:cBhvr>
                                        <p:cTn id="10" dur="500"/>
                                        <p:tgtEl>
                                          <p:spTgt spid="16384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3844"/>
                                        </p:tgtEl>
                                        <p:attrNameLst>
                                          <p:attrName>style.visibility</p:attrName>
                                        </p:attrNameLst>
                                      </p:cBhvr>
                                      <p:to>
                                        <p:strVal val="visible"/>
                                      </p:to>
                                    </p:set>
                                    <p:animEffect transition="in" filter="blinds(horizontal)">
                                      <p:cBhvr>
                                        <p:cTn id="13" dur="500"/>
                                        <p:tgtEl>
                                          <p:spTgt spid="16384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3845"/>
                                        </p:tgtEl>
                                        <p:attrNameLst>
                                          <p:attrName>style.visibility</p:attrName>
                                        </p:attrNameLst>
                                      </p:cBhvr>
                                      <p:to>
                                        <p:strVal val="visible"/>
                                      </p:to>
                                    </p:set>
                                    <p:animEffect transition="in" filter="blinds(horizontal)">
                                      <p:cBhvr>
                                        <p:cTn id="16" dur="500"/>
                                        <p:tgtEl>
                                          <p:spTgt spid="163845"/>
                                        </p:tgtEl>
                                      </p:cBhvr>
                                    </p:animEffect>
                                  </p:childTnLst>
                                </p:cTn>
                              </p:par>
                              <p:par>
                                <p:cTn id="17" presetID="3" presetClass="entr" presetSubtype="10" fill="hold" nodeType="withEffect">
                                  <p:stCondLst>
                                    <p:cond delay="0"/>
                                  </p:stCondLst>
                                  <p:childTnLst>
                                    <p:set>
                                      <p:cBhvr>
                                        <p:cTn id="18" dur="1" fill="hold">
                                          <p:stCondLst>
                                            <p:cond delay="0"/>
                                          </p:stCondLst>
                                        </p:cTn>
                                        <p:tgtEl>
                                          <p:spTgt spid="163846"/>
                                        </p:tgtEl>
                                        <p:attrNameLst>
                                          <p:attrName>style.visibility</p:attrName>
                                        </p:attrNameLst>
                                      </p:cBhvr>
                                      <p:to>
                                        <p:strVal val="visible"/>
                                      </p:to>
                                    </p:set>
                                    <p:animEffect transition="in" filter="blinds(horizontal)">
                                      <p:cBhvr>
                                        <p:cTn id="19" dur="500"/>
                                        <p:tgtEl>
                                          <p:spTgt spid="163846"/>
                                        </p:tgtEl>
                                      </p:cBhvr>
                                    </p:animEffect>
                                  </p:childTnLst>
                                </p:cTn>
                              </p:par>
                              <p:par>
                                <p:cTn id="20" presetID="3" presetClass="entr" presetSubtype="10" fill="hold" nodeType="withEffect">
                                  <p:stCondLst>
                                    <p:cond delay="0"/>
                                  </p:stCondLst>
                                  <p:childTnLst>
                                    <p:set>
                                      <p:cBhvr>
                                        <p:cTn id="21" dur="1" fill="hold">
                                          <p:stCondLst>
                                            <p:cond delay="0"/>
                                          </p:stCondLst>
                                        </p:cTn>
                                        <p:tgtEl>
                                          <p:spTgt spid="163847"/>
                                        </p:tgtEl>
                                        <p:attrNameLst>
                                          <p:attrName>style.visibility</p:attrName>
                                        </p:attrNameLst>
                                      </p:cBhvr>
                                      <p:to>
                                        <p:strVal val="visible"/>
                                      </p:to>
                                    </p:set>
                                    <p:animEffect transition="in" filter="blinds(horizontal)">
                                      <p:cBhvr>
                                        <p:cTn id="22" dur="500"/>
                                        <p:tgtEl>
                                          <p:spTgt spid="163847"/>
                                        </p:tgtEl>
                                      </p:cBhvr>
                                    </p:animEffect>
                                  </p:childTnLst>
                                </p:cTn>
                              </p:par>
                              <p:par>
                                <p:cTn id="23" presetID="3" presetClass="entr" presetSubtype="10" fill="hold" nodeType="withEffect">
                                  <p:stCondLst>
                                    <p:cond delay="0"/>
                                  </p:stCondLst>
                                  <p:childTnLst>
                                    <p:set>
                                      <p:cBhvr>
                                        <p:cTn id="24" dur="1" fill="hold">
                                          <p:stCondLst>
                                            <p:cond delay="0"/>
                                          </p:stCondLst>
                                        </p:cTn>
                                        <p:tgtEl>
                                          <p:spTgt spid="163848"/>
                                        </p:tgtEl>
                                        <p:attrNameLst>
                                          <p:attrName>style.visibility</p:attrName>
                                        </p:attrNameLst>
                                      </p:cBhvr>
                                      <p:to>
                                        <p:strVal val="visible"/>
                                      </p:to>
                                    </p:set>
                                    <p:animEffect transition="in" filter="blinds(horizontal)">
                                      <p:cBhvr>
                                        <p:cTn id="25" dur="500"/>
                                        <p:tgtEl>
                                          <p:spTgt spid="16384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3849"/>
                                        </p:tgtEl>
                                        <p:attrNameLst>
                                          <p:attrName>style.visibility</p:attrName>
                                        </p:attrNameLst>
                                      </p:cBhvr>
                                      <p:to>
                                        <p:strVal val="visible"/>
                                      </p:to>
                                    </p:set>
                                    <p:animEffect transition="in" filter="blinds(horizontal)">
                                      <p:cBhvr>
                                        <p:cTn id="28" dur="500"/>
                                        <p:tgtEl>
                                          <p:spTgt spid="16384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3850"/>
                                        </p:tgtEl>
                                        <p:attrNameLst>
                                          <p:attrName>style.visibility</p:attrName>
                                        </p:attrNameLst>
                                      </p:cBhvr>
                                      <p:to>
                                        <p:strVal val="visible"/>
                                      </p:to>
                                    </p:set>
                                    <p:animEffect transition="in" filter="blinds(horizontal)">
                                      <p:cBhvr>
                                        <p:cTn id="31" dur="500"/>
                                        <p:tgtEl>
                                          <p:spTgt spid="16385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3851"/>
                                        </p:tgtEl>
                                        <p:attrNameLst>
                                          <p:attrName>style.visibility</p:attrName>
                                        </p:attrNameLst>
                                      </p:cBhvr>
                                      <p:to>
                                        <p:strVal val="visible"/>
                                      </p:to>
                                    </p:set>
                                    <p:animEffect transition="in" filter="blinds(horizontal)">
                                      <p:cBhvr>
                                        <p:cTn id="34" dur="500"/>
                                        <p:tgtEl>
                                          <p:spTgt spid="163851"/>
                                        </p:tgtEl>
                                      </p:cBhvr>
                                    </p:animEffect>
                                  </p:childTnLst>
                                </p:cTn>
                              </p:par>
                              <p:par>
                                <p:cTn id="35" presetID="3" presetClass="entr" presetSubtype="10" fill="hold" nodeType="withEffect">
                                  <p:stCondLst>
                                    <p:cond delay="0"/>
                                  </p:stCondLst>
                                  <p:childTnLst>
                                    <p:set>
                                      <p:cBhvr>
                                        <p:cTn id="36" dur="1" fill="hold">
                                          <p:stCondLst>
                                            <p:cond delay="0"/>
                                          </p:stCondLst>
                                        </p:cTn>
                                        <p:tgtEl>
                                          <p:spTgt spid="163852"/>
                                        </p:tgtEl>
                                        <p:attrNameLst>
                                          <p:attrName>style.visibility</p:attrName>
                                        </p:attrNameLst>
                                      </p:cBhvr>
                                      <p:to>
                                        <p:strVal val="visible"/>
                                      </p:to>
                                    </p:set>
                                    <p:animEffect transition="in" filter="blinds(horizontal)">
                                      <p:cBhvr>
                                        <p:cTn id="37" dur="500"/>
                                        <p:tgtEl>
                                          <p:spTgt spid="163852"/>
                                        </p:tgtEl>
                                      </p:cBhvr>
                                    </p:animEffect>
                                  </p:childTnLst>
                                </p:cTn>
                              </p:par>
                              <p:par>
                                <p:cTn id="38" presetID="3" presetClass="entr" presetSubtype="10" fill="hold" nodeType="withEffect">
                                  <p:stCondLst>
                                    <p:cond delay="0"/>
                                  </p:stCondLst>
                                  <p:childTnLst>
                                    <p:set>
                                      <p:cBhvr>
                                        <p:cTn id="39" dur="1" fill="hold">
                                          <p:stCondLst>
                                            <p:cond delay="0"/>
                                          </p:stCondLst>
                                        </p:cTn>
                                        <p:tgtEl>
                                          <p:spTgt spid="163853"/>
                                        </p:tgtEl>
                                        <p:attrNameLst>
                                          <p:attrName>style.visibility</p:attrName>
                                        </p:attrNameLst>
                                      </p:cBhvr>
                                      <p:to>
                                        <p:strVal val="visible"/>
                                      </p:to>
                                    </p:set>
                                    <p:animEffect transition="in" filter="blinds(horizontal)">
                                      <p:cBhvr>
                                        <p:cTn id="40" dur="500"/>
                                        <p:tgtEl>
                                          <p:spTgt spid="163853"/>
                                        </p:tgtEl>
                                      </p:cBhvr>
                                    </p:animEffect>
                                  </p:childTnLst>
                                </p:cTn>
                              </p:par>
                              <p:par>
                                <p:cTn id="41" presetID="3" presetClass="entr" presetSubtype="10" fill="hold" nodeType="withEffect">
                                  <p:stCondLst>
                                    <p:cond delay="0"/>
                                  </p:stCondLst>
                                  <p:childTnLst>
                                    <p:set>
                                      <p:cBhvr>
                                        <p:cTn id="42" dur="1" fill="hold">
                                          <p:stCondLst>
                                            <p:cond delay="0"/>
                                          </p:stCondLst>
                                        </p:cTn>
                                        <p:tgtEl>
                                          <p:spTgt spid="163854"/>
                                        </p:tgtEl>
                                        <p:attrNameLst>
                                          <p:attrName>style.visibility</p:attrName>
                                        </p:attrNameLst>
                                      </p:cBhvr>
                                      <p:to>
                                        <p:strVal val="visible"/>
                                      </p:to>
                                    </p:set>
                                    <p:animEffect transition="in" filter="blinds(horizontal)">
                                      <p:cBhvr>
                                        <p:cTn id="43" dur="500"/>
                                        <p:tgtEl>
                                          <p:spTgt spid="16385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3855"/>
                                        </p:tgtEl>
                                        <p:attrNameLst>
                                          <p:attrName>style.visibility</p:attrName>
                                        </p:attrNameLst>
                                      </p:cBhvr>
                                      <p:to>
                                        <p:strVal val="visible"/>
                                      </p:to>
                                    </p:set>
                                    <p:animEffect transition="in" filter="blinds(horizontal)">
                                      <p:cBhvr>
                                        <p:cTn id="46" dur="500"/>
                                        <p:tgtEl>
                                          <p:spTgt spid="163855"/>
                                        </p:tgtEl>
                                      </p:cBhvr>
                                    </p:animEffect>
                                  </p:childTnLst>
                                </p:cTn>
                              </p:par>
                              <p:par>
                                <p:cTn id="47" presetID="3" presetClass="entr" presetSubtype="10" fill="hold" nodeType="withEffect">
                                  <p:stCondLst>
                                    <p:cond delay="0"/>
                                  </p:stCondLst>
                                  <p:childTnLst>
                                    <p:set>
                                      <p:cBhvr>
                                        <p:cTn id="48" dur="1" fill="hold">
                                          <p:stCondLst>
                                            <p:cond delay="0"/>
                                          </p:stCondLst>
                                        </p:cTn>
                                        <p:tgtEl>
                                          <p:spTgt spid="163856"/>
                                        </p:tgtEl>
                                        <p:attrNameLst>
                                          <p:attrName>style.visibility</p:attrName>
                                        </p:attrNameLst>
                                      </p:cBhvr>
                                      <p:to>
                                        <p:strVal val="visible"/>
                                      </p:to>
                                    </p:set>
                                    <p:animEffect transition="in" filter="blinds(horizontal)">
                                      <p:cBhvr>
                                        <p:cTn id="49" dur="500"/>
                                        <p:tgtEl>
                                          <p:spTgt spid="16385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63857"/>
                                        </p:tgtEl>
                                        <p:attrNameLst>
                                          <p:attrName>style.visibility</p:attrName>
                                        </p:attrNameLst>
                                      </p:cBhvr>
                                      <p:to>
                                        <p:strVal val="visible"/>
                                      </p:to>
                                    </p:set>
                                    <p:animEffect transition="in" filter="blinds(horizontal)">
                                      <p:cBhvr>
                                        <p:cTn id="52" dur="500"/>
                                        <p:tgtEl>
                                          <p:spTgt spid="163857"/>
                                        </p:tgtEl>
                                      </p:cBhvr>
                                    </p:animEffect>
                                  </p:childTnLst>
                                </p:cTn>
                              </p:par>
                              <p:par>
                                <p:cTn id="53" presetID="3" presetClass="entr" presetSubtype="10" fill="hold" nodeType="withEffect">
                                  <p:stCondLst>
                                    <p:cond delay="0"/>
                                  </p:stCondLst>
                                  <p:childTnLst>
                                    <p:set>
                                      <p:cBhvr>
                                        <p:cTn id="54" dur="1" fill="hold">
                                          <p:stCondLst>
                                            <p:cond delay="0"/>
                                          </p:stCondLst>
                                        </p:cTn>
                                        <p:tgtEl>
                                          <p:spTgt spid="163858"/>
                                        </p:tgtEl>
                                        <p:attrNameLst>
                                          <p:attrName>style.visibility</p:attrName>
                                        </p:attrNameLst>
                                      </p:cBhvr>
                                      <p:to>
                                        <p:strVal val="visible"/>
                                      </p:to>
                                    </p:set>
                                    <p:animEffect transition="in" filter="blinds(horizontal)">
                                      <p:cBhvr>
                                        <p:cTn id="55" dur="500"/>
                                        <p:tgtEl>
                                          <p:spTgt spid="16385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63859"/>
                                        </p:tgtEl>
                                        <p:attrNameLst>
                                          <p:attrName>style.visibility</p:attrName>
                                        </p:attrNameLst>
                                      </p:cBhvr>
                                      <p:to>
                                        <p:strVal val="visible"/>
                                      </p:to>
                                    </p:set>
                                    <p:animEffect transition="in" filter="blinds(horizontal)">
                                      <p:cBhvr>
                                        <p:cTn id="58" dur="500"/>
                                        <p:tgtEl>
                                          <p:spTgt spid="163859"/>
                                        </p:tgtEl>
                                      </p:cBhvr>
                                    </p:animEffect>
                                  </p:childTnLst>
                                </p:cTn>
                              </p:par>
                              <p:par>
                                <p:cTn id="59" presetID="3" presetClass="entr" presetSubtype="10" fill="hold" nodeType="withEffect">
                                  <p:stCondLst>
                                    <p:cond delay="0"/>
                                  </p:stCondLst>
                                  <p:childTnLst>
                                    <p:set>
                                      <p:cBhvr>
                                        <p:cTn id="60" dur="1" fill="hold">
                                          <p:stCondLst>
                                            <p:cond delay="0"/>
                                          </p:stCondLst>
                                        </p:cTn>
                                        <p:tgtEl>
                                          <p:spTgt spid="163860"/>
                                        </p:tgtEl>
                                        <p:attrNameLst>
                                          <p:attrName>style.visibility</p:attrName>
                                        </p:attrNameLst>
                                      </p:cBhvr>
                                      <p:to>
                                        <p:strVal val="visible"/>
                                      </p:to>
                                    </p:set>
                                    <p:animEffect transition="in" filter="blinds(horizontal)">
                                      <p:cBhvr>
                                        <p:cTn id="61" dur="500"/>
                                        <p:tgtEl>
                                          <p:spTgt spid="163860"/>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box(in)">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163861"/>
                                        </p:tgtEl>
                                        <p:attrNameLst>
                                          <p:attrName>style.visibility</p:attrName>
                                        </p:attrNameLst>
                                      </p:cBhvr>
                                      <p:to>
                                        <p:strVal val="visible"/>
                                      </p:to>
                                    </p:set>
                                    <p:animEffect transition="in" filter="box(in)">
                                      <p:cBhvr>
                                        <p:cTn id="71" dur="500"/>
                                        <p:tgtEl>
                                          <p:spTgt spid="163861"/>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63862"/>
                                        </p:tgtEl>
                                        <p:attrNameLst>
                                          <p:attrName>style.visibility</p:attrName>
                                        </p:attrNameLst>
                                      </p:cBhvr>
                                      <p:to>
                                        <p:strVal val="visible"/>
                                      </p:to>
                                    </p:set>
                                    <p:animEffect transition="in" filter="box(in)">
                                      <p:cBhvr>
                                        <p:cTn id="74" dur="500"/>
                                        <p:tgtEl>
                                          <p:spTgt spid="163862"/>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163863"/>
                                        </p:tgtEl>
                                        <p:attrNameLst>
                                          <p:attrName>style.visibility</p:attrName>
                                        </p:attrNameLst>
                                      </p:cBhvr>
                                      <p:to>
                                        <p:strVal val="visible"/>
                                      </p:to>
                                    </p:set>
                                    <p:animEffect transition="in" filter="box(in)">
                                      <p:cBhvr>
                                        <p:cTn id="77" dur="500"/>
                                        <p:tgtEl>
                                          <p:spTgt spid="163863"/>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163864"/>
                                        </p:tgtEl>
                                        <p:attrNameLst>
                                          <p:attrName>style.visibility</p:attrName>
                                        </p:attrNameLst>
                                      </p:cBhvr>
                                      <p:to>
                                        <p:strVal val="visible"/>
                                      </p:to>
                                    </p:set>
                                    <p:animEffect transition="in" filter="box(in)">
                                      <p:cBhvr>
                                        <p:cTn id="80" dur="500"/>
                                        <p:tgtEl>
                                          <p:spTgt spid="163864"/>
                                        </p:tgtEl>
                                      </p:cBhvr>
                                    </p:animEffect>
                                  </p:childTnLst>
                                </p:cTn>
                              </p:par>
                              <p:par>
                                <p:cTn id="81" presetID="4" presetClass="entr" presetSubtype="16" fill="hold" nodeType="withEffect">
                                  <p:stCondLst>
                                    <p:cond delay="0"/>
                                  </p:stCondLst>
                                  <p:childTnLst>
                                    <p:set>
                                      <p:cBhvr>
                                        <p:cTn id="82" dur="1" fill="hold">
                                          <p:stCondLst>
                                            <p:cond delay="0"/>
                                          </p:stCondLst>
                                        </p:cTn>
                                        <p:tgtEl>
                                          <p:spTgt spid="163865"/>
                                        </p:tgtEl>
                                        <p:attrNameLst>
                                          <p:attrName>style.visibility</p:attrName>
                                        </p:attrNameLst>
                                      </p:cBhvr>
                                      <p:to>
                                        <p:strVal val="visible"/>
                                      </p:to>
                                    </p:set>
                                    <p:animEffect transition="in" filter="box(in)">
                                      <p:cBhvr>
                                        <p:cTn id="83" dur="500"/>
                                        <p:tgtEl>
                                          <p:spTgt spid="163865"/>
                                        </p:tgtEl>
                                      </p:cBhvr>
                                    </p:animEffect>
                                  </p:childTnLst>
                                </p:cTn>
                              </p:par>
                              <p:par>
                                <p:cTn id="84" presetID="4" presetClass="entr" presetSubtype="16" fill="hold" nodeType="withEffect">
                                  <p:stCondLst>
                                    <p:cond delay="0"/>
                                  </p:stCondLst>
                                  <p:childTnLst>
                                    <p:set>
                                      <p:cBhvr>
                                        <p:cTn id="85" dur="1" fill="hold">
                                          <p:stCondLst>
                                            <p:cond delay="0"/>
                                          </p:stCondLst>
                                        </p:cTn>
                                        <p:tgtEl>
                                          <p:spTgt spid="163866"/>
                                        </p:tgtEl>
                                        <p:attrNameLst>
                                          <p:attrName>style.visibility</p:attrName>
                                        </p:attrNameLst>
                                      </p:cBhvr>
                                      <p:to>
                                        <p:strVal val="visible"/>
                                      </p:to>
                                    </p:set>
                                    <p:animEffect transition="in" filter="box(in)">
                                      <p:cBhvr>
                                        <p:cTn id="86" dur="500"/>
                                        <p:tgtEl>
                                          <p:spTgt spid="163866"/>
                                        </p:tgtEl>
                                      </p:cBhvr>
                                    </p:animEffect>
                                  </p:childTnLst>
                                </p:cTn>
                              </p:par>
                              <p:par>
                                <p:cTn id="87" presetID="4" presetClass="entr" presetSubtype="16" fill="hold" nodeType="withEffect">
                                  <p:stCondLst>
                                    <p:cond delay="0"/>
                                  </p:stCondLst>
                                  <p:childTnLst>
                                    <p:set>
                                      <p:cBhvr>
                                        <p:cTn id="88" dur="1" fill="hold">
                                          <p:stCondLst>
                                            <p:cond delay="0"/>
                                          </p:stCondLst>
                                        </p:cTn>
                                        <p:tgtEl>
                                          <p:spTgt spid="163867"/>
                                        </p:tgtEl>
                                        <p:attrNameLst>
                                          <p:attrName>style.visibility</p:attrName>
                                        </p:attrNameLst>
                                      </p:cBhvr>
                                      <p:to>
                                        <p:strVal val="visible"/>
                                      </p:to>
                                    </p:set>
                                    <p:animEffect transition="in" filter="box(in)">
                                      <p:cBhvr>
                                        <p:cTn id="89" dur="500"/>
                                        <p:tgtEl>
                                          <p:spTgt spid="163867"/>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163868"/>
                                        </p:tgtEl>
                                        <p:attrNameLst>
                                          <p:attrName>style.visibility</p:attrName>
                                        </p:attrNameLst>
                                      </p:cBhvr>
                                      <p:to>
                                        <p:strVal val="visible"/>
                                      </p:to>
                                    </p:set>
                                    <p:animEffect transition="in" filter="box(in)">
                                      <p:cBhvr>
                                        <p:cTn id="92" dur="500"/>
                                        <p:tgtEl>
                                          <p:spTgt spid="163868"/>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163869"/>
                                        </p:tgtEl>
                                        <p:attrNameLst>
                                          <p:attrName>style.visibility</p:attrName>
                                        </p:attrNameLst>
                                      </p:cBhvr>
                                      <p:to>
                                        <p:strVal val="visible"/>
                                      </p:to>
                                    </p:set>
                                    <p:animEffect transition="in" filter="box(in)">
                                      <p:cBhvr>
                                        <p:cTn id="95" dur="500"/>
                                        <p:tgtEl>
                                          <p:spTgt spid="163869"/>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163870"/>
                                        </p:tgtEl>
                                        <p:attrNameLst>
                                          <p:attrName>style.visibility</p:attrName>
                                        </p:attrNameLst>
                                      </p:cBhvr>
                                      <p:to>
                                        <p:strVal val="visible"/>
                                      </p:to>
                                    </p:set>
                                    <p:animEffect transition="in" filter="box(in)">
                                      <p:cBhvr>
                                        <p:cTn id="98" dur="500"/>
                                        <p:tgtEl>
                                          <p:spTgt spid="163870"/>
                                        </p:tgtEl>
                                      </p:cBhvr>
                                    </p:animEffect>
                                  </p:childTnLst>
                                </p:cTn>
                              </p:par>
                              <p:par>
                                <p:cTn id="99" presetID="4" presetClass="entr" presetSubtype="16" fill="hold" nodeType="withEffect">
                                  <p:stCondLst>
                                    <p:cond delay="0"/>
                                  </p:stCondLst>
                                  <p:childTnLst>
                                    <p:set>
                                      <p:cBhvr>
                                        <p:cTn id="100" dur="1" fill="hold">
                                          <p:stCondLst>
                                            <p:cond delay="0"/>
                                          </p:stCondLst>
                                        </p:cTn>
                                        <p:tgtEl>
                                          <p:spTgt spid="163871"/>
                                        </p:tgtEl>
                                        <p:attrNameLst>
                                          <p:attrName>style.visibility</p:attrName>
                                        </p:attrNameLst>
                                      </p:cBhvr>
                                      <p:to>
                                        <p:strVal val="visible"/>
                                      </p:to>
                                    </p:set>
                                    <p:animEffect transition="in" filter="box(in)">
                                      <p:cBhvr>
                                        <p:cTn id="101" dur="500"/>
                                        <p:tgtEl>
                                          <p:spTgt spid="163871"/>
                                        </p:tgtEl>
                                      </p:cBhvr>
                                    </p:animEffect>
                                  </p:childTnLst>
                                </p:cTn>
                              </p:par>
                              <p:par>
                                <p:cTn id="102" presetID="4" presetClass="entr" presetSubtype="16" fill="hold" nodeType="withEffect">
                                  <p:stCondLst>
                                    <p:cond delay="0"/>
                                  </p:stCondLst>
                                  <p:childTnLst>
                                    <p:set>
                                      <p:cBhvr>
                                        <p:cTn id="103" dur="1" fill="hold">
                                          <p:stCondLst>
                                            <p:cond delay="0"/>
                                          </p:stCondLst>
                                        </p:cTn>
                                        <p:tgtEl>
                                          <p:spTgt spid="163872"/>
                                        </p:tgtEl>
                                        <p:attrNameLst>
                                          <p:attrName>style.visibility</p:attrName>
                                        </p:attrNameLst>
                                      </p:cBhvr>
                                      <p:to>
                                        <p:strVal val="visible"/>
                                      </p:to>
                                    </p:set>
                                    <p:animEffect transition="in" filter="box(in)">
                                      <p:cBhvr>
                                        <p:cTn id="104" dur="500"/>
                                        <p:tgtEl>
                                          <p:spTgt spid="163872"/>
                                        </p:tgtEl>
                                      </p:cBhvr>
                                    </p:animEffect>
                                  </p:childTnLst>
                                </p:cTn>
                              </p:par>
                              <p:par>
                                <p:cTn id="105" presetID="4" presetClass="entr" presetSubtype="16" fill="hold" nodeType="withEffect">
                                  <p:stCondLst>
                                    <p:cond delay="0"/>
                                  </p:stCondLst>
                                  <p:childTnLst>
                                    <p:set>
                                      <p:cBhvr>
                                        <p:cTn id="106" dur="1" fill="hold">
                                          <p:stCondLst>
                                            <p:cond delay="0"/>
                                          </p:stCondLst>
                                        </p:cTn>
                                        <p:tgtEl>
                                          <p:spTgt spid="163873"/>
                                        </p:tgtEl>
                                        <p:attrNameLst>
                                          <p:attrName>style.visibility</p:attrName>
                                        </p:attrNameLst>
                                      </p:cBhvr>
                                      <p:to>
                                        <p:strVal val="visible"/>
                                      </p:to>
                                    </p:set>
                                    <p:animEffect transition="in" filter="box(in)">
                                      <p:cBhvr>
                                        <p:cTn id="107" dur="500"/>
                                        <p:tgtEl>
                                          <p:spTgt spid="163873"/>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163874"/>
                                        </p:tgtEl>
                                        <p:attrNameLst>
                                          <p:attrName>style.visibility</p:attrName>
                                        </p:attrNameLst>
                                      </p:cBhvr>
                                      <p:to>
                                        <p:strVal val="visible"/>
                                      </p:to>
                                    </p:set>
                                    <p:animEffect transition="in" filter="box(in)">
                                      <p:cBhvr>
                                        <p:cTn id="110" dur="500"/>
                                        <p:tgtEl>
                                          <p:spTgt spid="163874"/>
                                        </p:tgtEl>
                                      </p:cBhvr>
                                    </p:animEffect>
                                  </p:childTnLst>
                                </p:cTn>
                              </p:par>
                              <p:par>
                                <p:cTn id="111" presetID="4" presetClass="entr" presetSubtype="16" fill="hold" nodeType="withEffect">
                                  <p:stCondLst>
                                    <p:cond delay="0"/>
                                  </p:stCondLst>
                                  <p:childTnLst>
                                    <p:set>
                                      <p:cBhvr>
                                        <p:cTn id="112" dur="1" fill="hold">
                                          <p:stCondLst>
                                            <p:cond delay="0"/>
                                          </p:stCondLst>
                                        </p:cTn>
                                        <p:tgtEl>
                                          <p:spTgt spid="163875"/>
                                        </p:tgtEl>
                                        <p:attrNameLst>
                                          <p:attrName>style.visibility</p:attrName>
                                        </p:attrNameLst>
                                      </p:cBhvr>
                                      <p:to>
                                        <p:strVal val="visible"/>
                                      </p:to>
                                    </p:set>
                                    <p:animEffect transition="in" filter="box(in)">
                                      <p:cBhvr>
                                        <p:cTn id="113" dur="500"/>
                                        <p:tgtEl>
                                          <p:spTgt spid="163875"/>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163876"/>
                                        </p:tgtEl>
                                        <p:attrNameLst>
                                          <p:attrName>style.visibility</p:attrName>
                                        </p:attrNameLst>
                                      </p:cBhvr>
                                      <p:to>
                                        <p:strVal val="visible"/>
                                      </p:to>
                                    </p:set>
                                    <p:animEffect transition="in" filter="box(in)">
                                      <p:cBhvr>
                                        <p:cTn id="116" dur="500"/>
                                        <p:tgtEl>
                                          <p:spTgt spid="163876"/>
                                        </p:tgtEl>
                                      </p:cBhvr>
                                    </p:animEffect>
                                  </p:childTnLst>
                                </p:cTn>
                              </p:par>
                              <p:par>
                                <p:cTn id="117" presetID="4" presetClass="entr" presetSubtype="16" fill="hold" nodeType="withEffect">
                                  <p:stCondLst>
                                    <p:cond delay="0"/>
                                  </p:stCondLst>
                                  <p:childTnLst>
                                    <p:set>
                                      <p:cBhvr>
                                        <p:cTn id="118" dur="1" fill="hold">
                                          <p:stCondLst>
                                            <p:cond delay="0"/>
                                          </p:stCondLst>
                                        </p:cTn>
                                        <p:tgtEl>
                                          <p:spTgt spid="163877"/>
                                        </p:tgtEl>
                                        <p:attrNameLst>
                                          <p:attrName>style.visibility</p:attrName>
                                        </p:attrNameLst>
                                      </p:cBhvr>
                                      <p:to>
                                        <p:strVal val="visible"/>
                                      </p:to>
                                    </p:set>
                                    <p:animEffect transition="in" filter="box(in)">
                                      <p:cBhvr>
                                        <p:cTn id="119" dur="500"/>
                                        <p:tgtEl>
                                          <p:spTgt spid="163877"/>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163878"/>
                                        </p:tgtEl>
                                        <p:attrNameLst>
                                          <p:attrName>style.visibility</p:attrName>
                                        </p:attrNameLst>
                                      </p:cBhvr>
                                      <p:to>
                                        <p:strVal val="visible"/>
                                      </p:to>
                                    </p:set>
                                    <p:animEffect transition="in" filter="box(in)">
                                      <p:cBhvr>
                                        <p:cTn id="122" dur="500"/>
                                        <p:tgtEl>
                                          <p:spTgt spid="163878"/>
                                        </p:tgtEl>
                                      </p:cBhvr>
                                    </p:animEffect>
                                  </p:childTnLst>
                                </p:cTn>
                              </p:par>
                              <p:par>
                                <p:cTn id="123" presetID="4" presetClass="entr" presetSubtype="16" fill="hold" nodeType="withEffect">
                                  <p:stCondLst>
                                    <p:cond delay="0"/>
                                  </p:stCondLst>
                                  <p:childTnLst>
                                    <p:set>
                                      <p:cBhvr>
                                        <p:cTn id="124" dur="1" fill="hold">
                                          <p:stCondLst>
                                            <p:cond delay="0"/>
                                          </p:stCondLst>
                                        </p:cTn>
                                        <p:tgtEl>
                                          <p:spTgt spid="163879"/>
                                        </p:tgtEl>
                                        <p:attrNameLst>
                                          <p:attrName>style.visibility</p:attrName>
                                        </p:attrNameLst>
                                      </p:cBhvr>
                                      <p:to>
                                        <p:strVal val="visible"/>
                                      </p:to>
                                    </p:set>
                                    <p:animEffect transition="in" filter="box(in)">
                                      <p:cBhvr>
                                        <p:cTn id="125" dur="500"/>
                                        <p:tgtEl>
                                          <p:spTgt spid="163879"/>
                                        </p:tgtEl>
                                      </p:cBhvr>
                                    </p:animEffect>
                                  </p:childTnLst>
                                </p:cTn>
                              </p:par>
                            </p:childTnLst>
                          </p:cTn>
                        </p:par>
                      </p:childTnLst>
                    </p:cTn>
                  </p:par>
                  <p:par>
                    <p:cTn id="126" fill="hold">
                      <p:stCondLst>
                        <p:cond delay="indefinite"/>
                      </p:stCondLst>
                      <p:childTnLst>
                        <p:par>
                          <p:cTn id="127" fill="hold">
                            <p:stCondLst>
                              <p:cond delay="0"/>
                            </p:stCondLst>
                            <p:childTnLst>
                              <p:par>
                                <p:cTn id="128" presetID="4" presetClass="entr" presetSubtype="16" fill="hold" nodeType="clickEffect">
                                  <p:stCondLst>
                                    <p:cond delay="0"/>
                                  </p:stCondLst>
                                  <p:childTnLst>
                                    <p:set>
                                      <p:cBhvr>
                                        <p:cTn id="129" dur="1" fill="hold">
                                          <p:stCondLst>
                                            <p:cond delay="0"/>
                                          </p:stCondLst>
                                        </p:cTn>
                                        <p:tgtEl>
                                          <p:spTgt spid="5"/>
                                        </p:tgtEl>
                                        <p:attrNameLst>
                                          <p:attrName>style.visibility</p:attrName>
                                        </p:attrNameLst>
                                      </p:cBhvr>
                                      <p:to>
                                        <p:strVal val="visible"/>
                                      </p:to>
                                    </p:set>
                                    <p:animEffect transition="in" filter="box(in)">
                                      <p:cBhvr>
                                        <p:cTn id="1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p:bldP spid="163843" grpId="0"/>
      <p:bldP spid="163844" grpId="0"/>
      <p:bldP spid="163845" grpId="0"/>
      <p:bldP spid="163849" grpId="0"/>
      <p:bldP spid="163850" grpId="0"/>
      <p:bldP spid="163851" grpId="0"/>
      <p:bldP spid="163855" grpId="0"/>
      <p:bldP spid="163857" grpId="0"/>
      <p:bldP spid="163859" grpId="0"/>
      <p:bldP spid="163861" grpId="0"/>
      <p:bldP spid="163862" grpId="0"/>
      <p:bldP spid="163863" grpId="0"/>
      <p:bldP spid="163864" grpId="0"/>
      <p:bldP spid="163868" grpId="0"/>
      <p:bldP spid="163869" grpId="0"/>
      <p:bldP spid="163870" grpId="0"/>
      <p:bldP spid="163874" grpId="0"/>
      <p:bldP spid="163876" grpId="0"/>
      <p:bldP spid="1638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符号串和语言</a:t>
            </a:r>
            <a:endParaRPr lang="zh-CN" altLang="en-US" dirty="0"/>
          </a:p>
        </p:txBody>
      </p:sp>
      <p:sp>
        <p:nvSpPr>
          <p:cNvPr id="164867" name="Rectangle 3"/>
          <p:cNvSpPr>
            <a:spLocks noGrp="1"/>
          </p:cNvSpPr>
          <p:nvPr>
            <p:ph idx="1"/>
          </p:nvPr>
        </p:nvSpPr>
        <p:spPr>
          <a:xfrm>
            <a:off x="457200" y="1033780"/>
            <a:ext cx="10971530" cy="4449445"/>
          </a:xfrm>
        </p:spPr>
        <p:txBody>
          <a:bodyPr vert="horz" wrap="square" lIns="91440" tIns="45720" rIns="91440" bIns="45720" anchor="t"/>
          <a:p>
            <a:pPr marL="609600" indent="-609600" eaLnBrk="1" hangingPunct="1">
              <a:lnSpc>
                <a:spcPct val="90000"/>
              </a:lnSpc>
            </a:pPr>
            <a:r>
              <a:rPr lang="zh-CN" altLang="en-US" dirty="0"/>
              <a:t>符号串的</a:t>
            </a:r>
            <a:r>
              <a:rPr lang="zh-CN" altLang="en-US" u="sng" dirty="0">
                <a:solidFill>
                  <a:srgbClr val="FF0000"/>
                </a:solidFill>
              </a:rPr>
              <a:t>长度</a:t>
            </a:r>
            <a:r>
              <a:rPr lang="zh-CN" altLang="en-US" dirty="0"/>
              <a:t>表示</a:t>
            </a:r>
            <a:r>
              <a:rPr lang="zh-CN" altLang="en-US" sz="2800" dirty="0"/>
              <a:t>符号串中包含符号的个数</a:t>
            </a:r>
            <a:endParaRPr lang="zh-CN" altLang="en-US" sz="2800" dirty="0"/>
          </a:p>
          <a:p>
            <a:pPr marL="990600" lvl="1" indent="-533400" eaLnBrk="1" hangingPunct="1">
              <a:lnSpc>
                <a:spcPct val="120000"/>
              </a:lnSpc>
            </a:pPr>
            <a:r>
              <a:rPr lang="zh-CN" altLang="en-US" dirty="0"/>
              <a:t>符号串 </a:t>
            </a:r>
            <a:r>
              <a:rPr lang="en-US" altLang="zh-CN" dirty="0"/>
              <a:t>s </a:t>
            </a:r>
            <a:r>
              <a:rPr lang="zh-CN" altLang="en-US" dirty="0"/>
              <a:t>的长度记为 </a:t>
            </a:r>
            <a:r>
              <a:rPr lang="en-US" altLang="zh-CN" dirty="0"/>
              <a:t>|s|</a:t>
            </a:r>
            <a:endParaRPr lang="en-US" altLang="zh-CN" dirty="0"/>
          </a:p>
          <a:p>
            <a:pPr marL="1371600" lvl="2" indent="-457200" eaLnBrk="1" hangingPunct="1">
              <a:lnSpc>
                <a:spcPct val="120000"/>
              </a:lnSpc>
            </a:pPr>
            <a:r>
              <a:rPr lang="zh-CN" altLang="en-US" dirty="0"/>
              <a:t>例如： </a:t>
            </a:r>
            <a:r>
              <a:rPr lang="en-US" altLang="zh-CN" dirty="0"/>
              <a:t>Σ = { a , b } </a:t>
            </a:r>
            <a:r>
              <a:rPr lang="zh-CN" altLang="en-US" dirty="0"/>
              <a:t>，</a:t>
            </a:r>
            <a:r>
              <a:rPr lang="en-US" altLang="zh-CN" dirty="0"/>
              <a:t>aab</a:t>
            </a:r>
            <a:r>
              <a:rPr lang="zh-CN" altLang="en-US" dirty="0"/>
              <a:t>是其上的一个符号串，</a:t>
            </a:r>
            <a:r>
              <a:rPr lang="en-US" altLang="zh-CN" dirty="0"/>
              <a:t>|aab|=3</a:t>
            </a:r>
            <a:r>
              <a:rPr lang="zh-CN" altLang="en-US" dirty="0"/>
              <a:t>。</a:t>
            </a:r>
            <a:endParaRPr lang="zh-CN" altLang="en-US" dirty="0"/>
          </a:p>
          <a:p>
            <a:pPr marL="990600" lvl="1" indent="-533400" eaLnBrk="1" hangingPunct="1">
              <a:lnSpc>
                <a:spcPct val="120000"/>
              </a:lnSpc>
            </a:pPr>
            <a:endParaRPr lang="zh-CN" altLang="en-US" dirty="0">
              <a:solidFill>
                <a:srgbClr val="FF0000"/>
              </a:solidFill>
            </a:endParaRPr>
          </a:p>
          <a:p>
            <a:pPr marL="990600" lvl="1" indent="-533400" eaLnBrk="1" hangingPunct="1">
              <a:lnSpc>
                <a:spcPct val="120000"/>
              </a:lnSpc>
            </a:pPr>
            <a:r>
              <a:rPr lang="zh-CN" altLang="en-US" dirty="0">
                <a:solidFill>
                  <a:srgbClr val="FF0000"/>
                </a:solidFill>
              </a:rPr>
              <a:t>空符号串</a:t>
            </a:r>
            <a:r>
              <a:rPr lang="en-US" altLang="zh-CN" dirty="0">
                <a:solidFill>
                  <a:srgbClr val="FF0000"/>
                </a:solidFill>
              </a:rPr>
              <a:t>ε</a:t>
            </a:r>
            <a:r>
              <a:rPr lang="zh-CN" altLang="en-US" dirty="0">
                <a:solidFill>
                  <a:srgbClr val="FF0000"/>
                </a:solidFill>
              </a:rPr>
              <a:t>的长度</a:t>
            </a:r>
            <a:r>
              <a:rPr lang="zh-CN" altLang="en-US" dirty="0"/>
              <a:t>是多少？</a:t>
            </a:r>
            <a:endParaRPr lang="zh-CN" altLang="en-US" dirty="0"/>
          </a:p>
        </p:txBody>
      </p:sp>
      <p:sp>
        <p:nvSpPr>
          <p:cNvPr id="164868" name="Rectangle 4"/>
          <p:cNvSpPr/>
          <p:nvPr/>
        </p:nvSpPr>
        <p:spPr>
          <a:xfrm>
            <a:off x="1457325" y="4772025"/>
            <a:ext cx="5227320" cy="607695"/>
          </a:xfrm>
          <a:prstGeom prst="rect">
            <a:avLst/>
          </a:prstGeom>
          <a:solidFill>
            <a:srgbClr val="99CCFF"/>
          </a:solidFill>
          <a:ln w="38100">
            <a:noFill/>
          </a:ln>
        </p:spPr>
        <p:txBody>
          <a:bodyPr wrap="square" anchor="t">
            <a:spAutoFit/>
          </a:bodyPr>
          <a:p>
            <a:pPr marL="0" indent="0" algn="ctr">
              <a:lnSpc>
                <a:spcPct val="120000"/>
              </a:lnSpc>
              <a:spcBef>
                <a:spcPct val="20000"/>
              </a:spcBef>
              <a:buClr>
                <a:schemeClr val="accent1"/>
              </a:buClr>
              <a:buFont typeface="Wingdings" panose="05000000000000000000" charset="0"/>
              <a:buNone/>
            </a:pPr>
            <a:r>
              <a:rPr lang="en-US" altLang="zh-CN" sz="2800" b="0" dirty="0">
                <a:solidFill>
                  <a:srgbClr val="FF0000"/>
                </a:solidFill>
                <a:latin typeface="华文新魏" panose="02010800040101010101" pitchFamily="2" charset="-122"/>
              </a:rPr>
              <a:t>** </a:t>
            </a:r>
            <a:r>
              <a:rPr lang="zh-CN" altLang="en-US" sz="2800" b="0" dirty="0">
                <a:solidFill>
                  <a:srgbClr val="FF0000"/>
                </a:solidFill>
                <a:latin typeface="华文新魏" panose="02010800040101010101" pitchFamily="2" charset="-122"/>
              </a:rPr>
              <a:t>空符号串</a:t>
            </a:r>
            <a:r>
              <a:rPr lang="en-US" altLang="zh-CN" sz="2800" b="0" dirty="0">
                <a:solidFill>
                  <a:srgbClr val="FF0000"/>
                </a:solidFill>
                <a:latin typeface="华文新魏" panose="02010800040101010101" pitchFamily="2" charset="-122"/>
              </a:rPr>
              <a:t>ε</a:t>
            </a:r>
            <a:r>
              <a:rPr lang="zh-CN" altLang="en-US" sz="2800" b="0" dirty="0">
                <a:solidFill>
                  <a:srgbClr val="FF0000"/>
                </a:solidFill>
                <a:latin typeface="华文新魏" panose="02010800040101010101" pitchFamily="2" charset="-122"/>
              </a:rPr>
              <a:t>的长度</a:t>
            </a:r>
            <a:r>
              <a:rPr lang="en-US" altLang="zh-CN" sz="2800" b="0" dirty="0">
                <a:solidFill>
                  <a:srgbClr val="FF0000"/>
                </a:solidFill>
                <a:latin typeface="华文新魏" panose="02010800040101010101" pitchFamily="2" charset="-122"/>
              </a:rPr>
              <a:t>|ε|=0</a:t>
            </a:r>
            <a:endParaRPr lang="en-US" altLang="zh-CN" sz="2800" b="0" dirty="0">
              <a:solidFill>
                <a:srgbClr val="FF0000"/>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4867">
                                            <p:txEl>
                                              <p:charRg st="0" end="20"/>
                                            </p:txEl>
                                          </p:spTgt>
                                        </p:tgtEl>
                                        <p:attrNameLst>
                                          <p:attrName>style.visibility</p:attrName>
                                        </p:attrNameLst>
                                      </p:cBhvr>
                                      <p:to>
                                        <p:strVal val="visible"/>
                                      </p:to>
                                    </p:set>
                                    <p:animEffect transition="in" filter="blinds(horizontal)">
                                      <p:cBhvr>
                                        <p:cTn id="7" dur="500"/>
                                        <p:tgtEl>
                                          <p:spTgt spid="164867">
                                            <p:txEl>
                                              <p:charRg st="0" end="2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4867">
                                            <p:txEl>
                                              <p:charRg st="20" end="36"/>
                                            </p:txEl>
                                          </p:spTgt>
                                        </p:tgtEl>
                                        <p:attrNameLst>
                                          <p:attrName>style.visibility</p:attrName>
                                        </p:attrNameLst>
                                      </p:cBhvr>
                                      <p:to>
                                        <p:strVal val="visible"/>
                                      </p:to>
                                    </p:set>
                                    <p:animEffect transition="in" filter="blinds(horizontal)">
                                      <p:cBhvr>
                                        <p:cTn id="10" dur="500"/>
                                        <p:tgtEl>
                                          <p:spTgt spid="164867">
                                            <p:txEl>
                                              <p:charRg st="20" end="36"/>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4867">
                                            <p:txEl>
                                              <p:charRg st="36" end="77"/>
                                            </p:txEl>
                                          </p:spTgt>
                                        </p:tgtEl>
                                        <p:attrNameLst>
                                          <p:attrName>style.visibility</p:attrName>
                                        </p:attrNameLst>
                                      </p:cBhvr>
                                      <p:to>
                                        <p:strVal val="visible"/>
                                      </p:to>
                                    </p:set>
                                    <p:animEffect transition="in" filter="blinds(horizontal)">
                                      <p:cBhvr>
                                        <p:cTn id="13" dur="500"/>
                                        <p:tgtEl>
                                          <p:spTgt spid="164867">
                                            <p:txEl>
                                              <p:charRg st="36" end="77"/>
                                            </p:txEl>
                                          </p:spTgt>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64868"/>
                                        </p:tgtEl>
                                        <p:attrNameLst>
                                          <p:attrName>style.visibility</p:attrName>
                                        </p:attrNameLst>
                                      </p:cBhvr>
                                      <p:to>
                                        <p:strVal val="visible"/>
                                      </p:to>
                                    </p:set>
                                    <p:animEffect transition="in" filter="dissolve">
                                      <p:cBhvr>
                                        <p:cTn id="17" dur="5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P spid="164867" grpId="1" build="p"/>
      <p:bldP spid="164868"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t>形式语言概观</a:t>
            </a:r>
            <a:endParaRPr lang="zh-CN" altLang="en-US" dirty="0"/>
          </a:p>
        </p:txBody>
      </p:sp>
      <p:sp>
        <p:nvSpPr>
          <p:cNvPr id="211971" name="Rectangle 3"/>
          <p:cNvSpPr>
            <a:spLocks noGrp="1"/>
          </p:cNvSpPr>
          <p:nvPr>
            <p:ph idx="1"/>
          </p:nvPr>
        </p:nvSpPr>
        <p:spPr>
          <a:xfrm>
            <a:off x="762000" y="1076325"/>
            <a:ext cx="6456045" cy="5232400"/>
          </a:xfrm>
        </p:spPr>
        <p:txBody>
          <a:bodyPr vert="horz" wrap="square" lIns="91440" tIns="45720" rIns="91440" bIns="45720" anchor="t"/>
          <a:p>
            <a:pPr eaLnBrk="1" hangingPunct="1">
              <a:spcBef>
                <a:spcPct val="55000"/>
              </a:spcBef>
            </a:pPr>
            <a:r>
              <a:rPr lang="zh-CN" altLang="en-US" dirty="0"/>
              <a:t>通过对产生式规则施加不同的限制，乔姆斯基将文法分为四种类型（称为</a:t>
            </a:r>
            <a:r>
              <a:rPr lang="en-US" altLang="zh-CN" sz="3600" dirty="0"/>
              <a:t>Chomsky</a:t>
            </a:r>
            <a:r>
              <a:rPr lang="en-US" altLang="zh-CN" dirty="0"/>
              <a:t> </a:t>
            </a:r>
            <a:r>
              <a:rPr lang="zh-CN" altLang="en-US" dirty="0"/>
              <a:t>文法体系）：</a:t>
            </a:r>
            <a:endParaRPr lang="zh-CN" altLang="en-US" dirty="0"/>
          </a:p>
          <a:p>
            <a:pPr lvl="1" eaLnBrk="1" hangingPunct="1">
              <a:spcBef>
                <a:spcPct val="55000"/>
              </a:spcBef>
            </a:pPr>
            <a:r>
              <a:rPr lang="en-US" altLang="zh-CN" dirty="0"/>
              <a:t>0</a:t>
            </a:r>
            <a:r>
              <a:rPr lang="zh-CN" altLang="en-US" dirty="0"/>
              <a:t>型文法</a:t>
            </a:r>
            <a:endParaRPr lang="zh-CN" altLang="en-US" dirty="0"/>
          </a:p>
          <a:p>
            <a:pPr lvl="1" eaLnBrk="1" hangingPunct="1">
              <a:spcBef>
                <a:spcPct val="55000"/>
              </a:spcBef>
            </a:pPr>
            <a:r>
              <a:rPr lang="en-US" altLang="zh-CN" dirty="0"/>
              <a:t>1</a:t>
            </a:r>
            <a:r>
              <a:rPr lang="zh-CN" altLang="en-US" dirty="0"/>
              <a:t>型文法</a:t>
            </a:r>
            <a:endParaRPr lang="zh-CN" altLang="en-US" dirty="0"/>
          </a:p>
          <a:p>
            <a:pPr lvl="1" eaLnBrk="1" hangingPunct="1">
              <a:spcBef>
                <a:spcPct val="55000"/>
              </a:spcBef>
            </a:pPr>
            <a:r>
              <a:rPr lang="en-US" altLang="zh-CN" dirty="0"/>
              <a:t>2</a:t>
            </a:r>
            <a:r>
              <a:rPr lang="zh-CN" altLang="en-US" dirty="0"/>
              <a:t>型文法</a:t>
            </a:r>
            <a:endParaRPr lang="zh-CN" altLang="en-US" dirty="0"/>
          </a:p>
          <a:p>
            <a:pPr lvl="1" eaLnBrk="1" hangingPunct="1">
              <a:spcBef>
                <a:spcPct val="55000"/>
              </a:spcBef>
            </a:pPr>
            <a:r>
              <a:rPr lang="en-US" altLang="zh-CN" dirty="0"/>
              <a:t>3</a:t>
            </a:r>
            <a:r>
              <a:rPr lang="zh-CN" altLang="en-US" dirty="0"/>
              <a:t>型文法</a:t>
            </a:r>
            <a:endParaRPr lang="zh-CN" altLang="en-US" dirty="0"/>
          </a:p>
        </p:txBody>
      </p:sp>
      <p:grpSp>
        <p:nvGrpSpPr>
          <p:cNvPr id="3" name="Group 10"/>
          <p:cNvGrpSpPr/>
          <p:nvPr/>
        </p:nvGrpSpPr>
        <p:grpSpPr>
          <a:xfrm>
            <a:off x="8251825" y="1125538"/>
            <a:ext cx="2190750" cy="3836988"/>
            <a:chOff x="4286" y="709"/>
            <a:chExt cx="1380" cy="2417"/>
          </a:xfrm>
        </p:grpSpPr>
        <p:sp>
          <p:nvSpPr>
            <p:cNvPr id="72709" name="Text Box 6"/>
            <p:cNvSpPr txBox="1"/>
            <p:nvPr/>
          </p:nvSpPr>
          <p:spPr>
            <a:xfrm>
              <a:off x="4407" y="2681"/>
              <a:ext cx="1155" cy="445"/>
            </a:xfrm>
            <a:prstGeom prst="rect">
              <a:avLst/>
            </a:prstGeom>
            <a:noFill/>
            <a:ln w="38100">
              <a:noFill/>
            </a:ln>
          </p:spPr>
          <p:txBody>
            <a:bodyPr wrap="none" anchor="t">
              <a:spAutoFit/>
            </a:bodyPr>
            <a:p>
              <a:pPr marL="342900" indent="-342900" algn="ctr"/>
              <a:r>
                <a:rPr lang="zh-CN" altLang="en-US" sz="2000" dirty="0">
                  <a:latin typeface="黑体" panose="02010609060101010101" charset="-122"/>
                  <a:ea typeface="黑体" panose="02010609060101010101" charset="-122"/>
                  <a:cs typeface="黑体" panose="02010609060101010101" charset="-122"/>
                </a:rPr>
                <a:t>诺姆</a:t>
              </a:r>
              <a:r>
                <a:rPr lang="en-US" altLang="zh-CN" sz="2000" dirty="0">
                  <a:latin typeface="黑体" panose="02010609060101010101" charset="-122"/>
                  <a:ea typeface="黑体" panose="02010609060101010101" charset="-122"/>
                  <a:cs typeface="黑体" panose="02010609060101010101" charset="-122"/>
                </a:rPr>
                <a:t>.</a:t>
              </a:r>
              <a:r>
                <a:rPr lang="zh-CN" altLang="en-US" sz="2000" dirty="0">
                  <a:latin typeface="黑体" panose="02010609060101010101" charset="-122"/>
                  <a:ea typeface="黑体" panose="02010609060101010101" charset="-122"/>
                  <a:cs typeface="黑体" panose="02010609060101010101" charset="-122"/>
                </a:rPr>
                <a:t>乔姆斯基</a:t>
              </a:r>
              <a:endParaRPr lang="zh-CN" altLang="en-US" sz="2000" dirty="0">
                <a:latin typeface="黑体" panose="02010609060101010101" charset="-122"/>
                <a:ea typeface="黑体" panose="02010609060101010101" charset="-122"/>
                <a:cs typeface="黑体" panose="02010609060101010101" charset="-122"/>
              </a:endParaRPr>
            </a:p>
            <a:p>
              <a:pPr marL="342900" indent="-342900" algn="ctr"/>
              <a:r>
                <a:rPr lang="en-US" altLang="zh-CN" sz="2000" b="0" dirty="0">
                  <a:latin typeface="黑体" panose="02010609060101010101" charset="-122"/>
                  <a:ea typeface="黑体" panose="02010609060101010101" charset="-122"/>
                  <a:cs typeface="黑体" panose="02010609060101010101" charset="-122"/>
                </a:rPr>
                <a:t>Noam Chomsky</a:t>
              </a:r>
              <a:r>
                <a:rPr lang="en-US" altLang="zh-CN" sz="2000" dirty="0">
                  <a:latin typeface="黑体" panose="02010609060101010101" charset="-122"/>
                  <a:ea typeface="黑体" panose="02010609060101010101" charset="-122"/>
                  <a:cs typeface="黑体" panose="02010609060101010101" charset="-122"/>
                </a:rPr>
                <a:t> </a:t>
              </a:r>
              <a:endParaRPr lang="zh-CN" altLang="en-US" sz="2000" dirty="0">
                <a:latin typeface="黑体" panose="02010609060101010101" charset="-122"/>
                <a:ea typeface="黑体" panose="02010609060101010101" charset="-122"/>
                <a:cs typeface="黑体" panose="02010609060101010101" charset="-122"/>
              </a:endParaRPr>
            </a:p>
          </p:txBody>
        </p:sp>
        <p:pic>
          <p:nvPicPr>
            <p:cNvPr id="72710" name="Picture 9" descr="230px-Chomsky"/>
            <p:cNvPicPr>
              <a:picLocks noChangeAspect="1"/>
            </p:cNvPicPr>
            <p:nvPr/>
          </p:nvPicPr>
          <p:blipFill>
            <a:blip r:embed="rId1"/>
            <a:stretch>
              <a:fillRect/>
            </a:stretch>
          </p:blipFill>
          <p:spPr>
            <a:xfrm>
              <a:off x="4286" y="709"/>
              <a:ext cx="1380" cy="1842"/>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1971">
                                            <p:txEl>
                                              <p:charRg st="0" end="47"/>
                                            </p:txEl>
                                          </p:spTgt>
                                        </p:tgtEl>
                                        <p:attrNameLst>
                                          <p:attrName>style.visibility</p:attrName>
                                        </p:attrNameLst>
                                      </p:cBhvr>
                                      <p:to>
                                        <p:strVal val="visible"/>
                                      </p:to>
                                    </p:set>
                                    <p:animEffect transition="in" filter="blinds(horizontal)">
                                      <p:cBhvr>
                                        <p:cTn id="7" dur="500"/>
                                        <p:tgtEl>
                                          <p:spTgt spid="211971">
                                            <p:txEl>
                                              <p:charRg st="0" end="47"/>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1971">
                                            <p:txEl>
                                              <p:charRg st="47" end="52"/>
                                            </p:txEl>
                                          </p:spTgt>
                                        </p:tgtEl>
                                        <p:attrNameLst>
                                          <p:attrName>style.visibility</p:attrName>
                                        </p:attrNameLst>
                                      </p:cBhvr>
                                      <p:to>
                                        <p:strVal val="visible"/>
                                      </p:to>
                                    </p:set>
                                    <p:animEffect transition="in" filter="blinds(horizontal)">
                                      <p:cBhvr>
                                        <p:cTn id="10" dur="500"/>
                                        <p:tgtEl>
                                          <p:spTgt spid="211971">
                                            <p:txEl>
                                              <p:charRg st="47" end="5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1971">
                                            <p:txEl>
                                              <p:charRg st="52" end="57"/>
                                            </p:txEl>
                                          </p:spTgt>
                                        </p:tgtEl>
                                        <p:attrNameLst>
                                          <p:attrName>style.visibility</p:attrName>
                                        </p:attrNameLst>
                                      </p:cBhvr>
                                      <p:to>
                                        <p:strVal val="visible"/>
                                      </p:to>
                                    </p:set>
                                    <p:animEffect transition="in" filter="blinds(horizontal)">
                                      <p:cBhvr>
                                        <p:cTn id="13" dur="500"/>
                                        <p:tgtEl>
                                          <p:spTgt spid="211971">
                                            <p:txEl>
                                              <p:charRg st="52" end="57"/>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1971">
                                            <p:txEl>
                                              <p:charRg st="57" end="62"/>
                                            </p:txEl>
                                          </p:spTgt>
                                        </p:tgtEl>
                                        <p:attrNameLst>
                                          <p:attrName>style.visibility</p:attrName>
                                        </p:attrNameLst>
                                      </p:cBhvr>
                                      <p:to>
                                        <p:strVal val="visible"/>
                                      </p:to>
                                    </p:set>
                                    <p:animEffect transition="in" filter="blinds(horizontal)">
                                      <p:cBhvr>
                                        <p:cTn id="16" dur="500"/>
                                        <p:tgtEl>
                                          <p:spTgt spid="211971">
                                            <p:txEl>
                                              <p:charRg st="57" end="6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1971">
                                            <p:txEl>
                                              <p:charRg st="62" end="67"/>
                                            </p:txEl>
                                          </p:spTgt>
                                        </p:tgtEl>
                                        <p:attrNameLst>
                                          <p:attrName>style.visibility</p:attrName>
                                        </p:attrNameLst>
                                      </p:cBhvr>
                                      <p:to>
                                        <p:strVal val="visible"/>
                                      </p:to>
                                    </p:set>
                                    <p:animEffect transition="in" filter="blinds(horizontal)">
                                      <p:cBhvr>
                                        <p:cTn id="19" dur="500"/>
                                        <p:tgtEl>
                                          <p:spTgt spid="211971">
                                            <p:txEl>
                                              <p:charRg st="62" end="67"/>
                                            </p:txEl>
                                          </p:spTgt>
                                        </p:tgtEl>
                                      </p:cBhvr>
                                    </p:animEffect>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形式语言概观</a:t>
            </a:r>
            <a:endParaRPr lang="zh-CN" altLang="en-US" dirty="0"/>
          </a:p>
        </p:txBody>
      </p:sp>
      <p:sp>
        <p:nvSpPr>
          <p:cNvPr id="221187" name="Rectangle 3"/>
          <p:cNvSpPr>
            <a:spLocks noGrp="1"/>
          </p:cNvSpPr>
          <p:nvPr>
            <p:ph idx="1"/>
          </p:nvPr>
        </p:nvSpPr>
        <p:spPr>
          <a:xfrm>
            <a:off x="762000" y="1076325"/>
            <a:ext cx="9899015" cy="3937635"/>
          </a:xfrm>
        </p:spPr>
        <p:txBody>
          <a:bodyPr vert="horz" wrap="square" lIns="91440" tIns="45720" rIns="91440" bIns="45720" anchor="t"/>
          <a:p>
            <a:pPr eaLnBrk="1" hangingPunct="1">
              <a:lnSpc>
                <a:spcPct val="135000"/>
              </a:lnSpc>
              <a:spcBef>
                <a:spcPct val="50000"/>
              </a:spcBef>
            </a:pPr>
            <a:r>
              <a:rPr lang="en-US" altLang="zh-CN" dirty="0"/>
              <a:t>0 </a:t>
            </a:r>
            <a:r>
              <a:rPr lang="zh-CN" altLang="en-US" dirty="0"/>
              <a:t>型文法</a:t>
            </a:r>
            <a:endParaRPr lang="en-US" altLang="zh-CN" dirty="0"/>
          </a:p>
          <a:p>
            <a:pPr lvl="1" eaLnBrk="1" hangingPunct="1">
              <a:lnSpc>
                <a:spcPct val="135000"/>
              </a:lnSpc>
              <a:spcBef>
                <a:spcPct val="50000"/>
              </a:spcBef>
            </a:pPr>
            <a:r>
              <a:rPr lang="zh-CN" altLang="en-US" dirty="0"/>
              <a:t>对于文法</a:t>
            </a:r>
            <a:r>
              <a:rPr lang="en-US" altLang="zh-CN" dirty="0">
                <a:latin typeface="Times New Roman" panose="02020603050405020304" charset="0"/>
              </a:rPr>
              <a:t>G</a:t>
            </a:r>
            <a:r>
              <a:rPr lang="en-US" altLang="zh-CN" dirty="0"/>
              <a:t>=(V</a:t>
            </a:r>
            <a:r>
              <a:rPr lang="en-US" altLang="zh-CN" baseline="-25000" dirty="0"/>
              <a:t>T</a:t>
            </a:r>
            <a:r>
              <a:rPr lang="zh-CN" altLang="en-US" dirty="0"/>
              <a:t>，</a:t>
            </a:r>
            <a:r>
              <a:rPr lang="en-US" altLang="zh-CN" dirty="0"/>
              <a:t>V</a:t>
            </a:r>
            <a:r>
              <a:rPr lang="en-US" altLang="zh-CN" baseline="-25000" dirty="0"/>
              <a:t>N</a:t>
            </a:r>
            <a:r>
              <a:rPr lang="zh-CN" altLang="en-US" dirty="0"/>
              <a:t>，</a:t>
            </a:r>
            <a:r>
              <a:rPr lang="en-US" altLang="zh-CN" dirty="0"/>
              <a:t>S</a:t>
            </a:r>
            <a:r>
              <a:rPr lang="zh-CN" altLang="en-US" dirty="0"/>
              <a:t>，</a:t>
            </a:r>
            <a:r>
              <a:rPr lang="en-US" altLang="zh-CN" dirty="0"/>
              <a:t>P)</a:t>
            </a:r>
            <a:r>
              <a:rPr lang="zh-CN" altLang="en-US" dirty="0"/>
              <a:t>，</a:t>
            </a:r>
            <a:r>
              <a:rPr lang="en-US" altLang="zh-CN" dirty="0"/>
              <a:t>P</a:t>
            </a:r>
            <a:r>
              <a:rPr lang="zh-CN" altLang="en-US" dirty="0"/>
              <a:t>中的每个产生式</a:t>
            </a:r>
            <a:r>
              <a:rPr lang="en-US" altLang="zh-CN" dirty="0"/>
              <a:t>α→β</a:t>
            </a:r>
            <a:r>
              <a:rPr lang="zh-CN" altLang="en-US" dirty="0"/>
              <a:t>，都有</a:t>
            </a:r>
            <a:r>
              <a:rPr lang="en-US" altLang="zh-CN" dirty="0"/>
              <a:t>α</a:t>
            </a:r>
            <a:r>
              <a:rPr lang="en-US" altLang="zh-CN" dirty="0">
                <a:latin typeface="Times New Roman" panose="02020603050405020304" charset="0"/>
              </a:rPr>
              <a:t>∈</a:t>
            </a:r>
            <a:r>
              <a:rPr lang="en-US" altLang="zh-CN" dirty="0"/>
              <a:t>(V</a:t>
            </a:r>
            <a:r>
              <a:rPr lang="en-US" altLang="zh-CN" baseline="-25000" dirty="0"/>
              <a:t>T</a:t>
            </a:r>
            <a:r>
              <a:rPr lang="en-US" altLang="zh-CN" dirty="0"/>
              <a:t>∪V</a:t>
            </a:r>
            <a:r>
              <a:rPr lang="en-US" altLang="zh-CN" baseline="-25000" dirty="0"/>
              <a:t>N</a:t>
            </a:r>
            <a:r>
              <a:rPr lang="en-US" altLang="zh-CN" dirty="0"/>
              <a:t>)</a:t>
            </a:r>
            <a:r>
              <a:rPr lang="en-US" altLang="zh-CN" baseline="30000" dirty="0">
                <a:latin typeface="Times New Roman" panose="02020603050405020304" charset="0"/>
              </a:rPr>
              <a:t>+ </a:t>
            </a:r>
            <a:r>
              <a:rPr lang="zh-CN" altLang="en-US" dirty="0"/>
              <a:t>， </a:t>
            </a:r>
            <a:r>
              <a:rPr lang="en-US" altLang="zh-CN" dirty="0"/>
              <a:t>β</a:t>
            </a:r>
            <a:r>
              <a:rPr lang="en-US" altLang="zh-CN" dirty="0">
                <a:latin typeface="Times New Roman" panose="02020603050405020304" charset="0"/>
              </a:rPr>
              <a:t>∈</a:t>
            </a:r>
            <a:r>
              <a:rPr lang="en-US" altLang="zh-CN" dirty="0"/>
              <a:t>(V</a:t>
            </a:r>
            <a:r>
              <a:rPr lang="en-US" altLang="zh-CN" baseline="-25000" dirty="0"/>
              <a:t>T</a:t>
            </a:r>
            <a:r>
              <a:rPr lang="en-US" altLang="zh-CN" dirty="0"/>
              <a:t>∪V</a:t>
            </a:r>
            <a:r>
              <a:rPr lang="en-US" altLang="zh-CN" baseline="-25000" dirty="0"/>
              <a:t>N</a:t>
            </a:r>
            <a:r>
              <a:rPr lang="en-US" altLang="zh-CN" dirty="0"/>
              <a:t>)</a:t>
            </a:r>
            <a:r>
              <a:rPr lang="en-US" altLang="zh-CN" baseline="30000" dirty="0">
                <a:latin typeface="Times New Roman" panose="02020603050405020304" charset="0"/>
              </a:rPr>
              <a:t>*</a:t>
            </a:r>
            <a:r>
              <a:rPr lang="zh-CN" altLang="en-US" dirty="0"/>
              <a:t>，即</a:t>
            </a:r>
            <a:r>
              <a:rPr lang="en-US" altLang="zh-CN" dirty="0"/>
              <a:t>|α|≠0</a:t>
            </a:r>
            <a:r>
              <a:rPr lang="zh-CN" altLang="en-US" dirty="0"/>
              <a:t>或</a:t>
            </a:r>
            <a:r>
              <a:rPr lang="en-US" altLang="zh-CN" dirty="0"/>
              <a:t>α≠ε</a:t>
            </a:r>
            <a:endParaRPr lang="en-US" altLang="zh-CN" dirty="0"/>
          </a:p>
          <a:p>
            <a:pPr lvl="1" eaLnBrk="1" hangingPunct="1">
              <a:lnSpc>
                <a:spcPct val="135000"/>
              </a:lnSpc>
              <a:spcBef>
                <a:spcPct val="50000"/>
              </a:spcBef>
            </a:pPr>
            <a:r>
              <a:rPr lang="zh-CN" altLang="en-US" dirty="0"/>
              <a:t>又称短语结构文法</a:t>
            </a:r>
            <a:r>
              <a:rPr lang="en-US" altLang="zh-CN" dirty="0"/>
              <a:t>: Phrase Structure Grammar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1187">
                                            <p:txEl>
                                              <p:charRg st="0" end="6"/>
                                            </p:txEl>
                                          </p:spTgt>
                                        </p:tgtEl>
                                        <p:attrNameLst>
                                          <p:attrName>style.visibility</p:attrName>
                                        </p:attrNameLst>
                                      </p:cBhvr>
                                      <p:to>
                                        <p:strVal val="visible"/>
                                      </p:to>
                                    </p:set>
                                    <p:animEffect transition="in" filter="blinds(horizontal)">
                                      <p:cBhvr>
                                        <p:cTn id="7" dur="500"/>
                                        <p:tgtEl>
                                          <p:spTgt spid="221187">
                                            <p:txEl>
                                              <p:charRg st="0" end="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1187">
                                            <p:txEl>
                                              <p:charRg st="6" end="73"/>
                                            </p:txEl>
                                          </p:spTgt>
                                        </p:tgtEl>
                                        <p:attrNameLst>
                                          <p:attrName>style.visibility</p:attrName>
                                        </p:attrNameLst>
                                      </p:cBhvr>
                                      <p:to>
                                        <p:strVal val="visible"/>
                                      </p:to>
                                    </p:set>
                                    <p:animEffect transition="in" filter="blinds(horizontal)">
                                      <p:cBhvr>
                                        <p:cTn id="10" dur="500"/>
                                        <p:tgtEl>
                                          <p:spTgt spid="221187">
                                            <p:txEl>
                                              <p:charRg st="6" end="7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1187">
                                            <p:txEl>
                                              <p:charRg st="73" end="109"/>
                                            </p:txEl>
                                          </p:spTgt>
                                        </p:tgtEl>
                                        <p:attrNameLst>
                                          <p:attrName>style.visibility</p:attrName>
                                        </p:attrNameLst>
                                      </p:cBhvr>
                                      <p:to>
                                        <p:strVal val="visible"/>
                                      </p:to>
                                    </p:set>
                                    <p:animEffect transition="in" filter="blinds(horizontal)">
                                      <p:cBhvr>
                                        <p:cTn id="15" dur="500"/>
                                        <p:tgtEl>
                                          <p:spTgt spid="221187">
                                            <p:txEl>
                                              <p:charRg st="73"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形式语言概观</a:t>
            </a:r>
            <a:endParaRPr lang="zh-CN" altLang="en-US" dirty="0"/>
          </a:p>
        </p:txBody>
      </p:sp>
      <p:sp>
        <p:nvSpPr>
          <p:cNvPr id="222211" name="Rectangle 3"/>
          <p:cNvSpPr>
            <a:spLocks noGrp="1"/>
          </p:cNvSpPr>
          <p:nvPr>
            <p:ph idx="1"/>
          </p:nvPr>
        </p:nvSpPr>
        <p:spPr>
          <a:xfrm>
            <a:off x="560705" y="771525"/>
            <a:ext cx="10864215" cy="5377180"/>
          </a:xfrm>
        </p:spPr>
        <p:txBody>
          <a:bodyPr vert="horz" wrap="square" lIns="91440" tIns="45720" rIns="91440" bIns="45720" anchor="t"/>
          <a:p>
            <a:pPr eaLnBrk="1" hangingPunct="1">
              <a:lnSpc>
                <a:spcPct val="110000"/>
              </a:lnSpc>
              <a:spcBef>
                <a:spcPct val="30000"/>
              </a:spcBef>
            </a:pPr>
            <a:r>
              <a:rPr lang="en-US" altLang="zh-CN" dirty="0"/>
              <a:t>1</a:t>
            </a:r>
            <a:r>
              <a:rPr lang="zh-CN" altLang="en-US" dirty="0"/>
              <a:t>型文法</a:t>
            </a:r>
            <a:endParaRPr lang="zh-CN" altLang="en-US" dirty="0"/>
          </a:p>
          <a:p>
            <a:pPr lvl="1" eaLnBrk="1" hangingPunct="1">
              <a:lnSpc>
                <a:spcPct val="110000"/>
              </a:lnSpc>
            </a:pPr>
            <a:r>
              <a:rPr lang="zh-CN" altLang="en-US" dirty="0"/>
              <a:t>对于文法</a:t>
            </a:r>
            <a:r>
              <a:rPr lang="en-US" altLang="zh-CN" dirty="0">
                <a:latin typeface="Times New Roman" panose="02020603050405020304" charset="0"/>
              </a:rPr>
              <a:t>G</a:t>
            </a:r>
            <a:r>
              <a:rPr lang="en-US" altLang="zh-CN" dirty="0"/>
              <a:t>=(V</a:t>
            </a:r>
            <a:r>
              <a:rPr lang="en-US" altLang="zh-CN" baseline="-25000" dirty="0"/>
              <a:t>T</a:t>
            </a:r>
            <a:r>
              <a:rPr lang="zh-CN" altLang="en-US" dirty="0"/>
              <a:t>，</a:t>
            </a:r>
            <a:r>
              <a:rPr lang="en-US" altLang="zh-CN" dirty="0"/>
              <a:t>V</a:t>
            </a:r>
            <a:r>
              <a:rPr lang="en-US" altLang="zh-CN" baseline="-25000" dirty="0"/>
              <a:t>N</a:t>
            </a:r>
            <a:r>
              <a:rPr lang="zh-CN" altLang="en-US" dirty="0"/>
              <a:t>，</a:t>
            </a:r>
            <a:r>
              <a:rPr lang="en-US" altLang="zh-CN" dirty="0"/>
              <a:t>S</a:t>
            </a:r>
            <a:r>
              <a:rPr lang="zh-CN" altLang="en-US" dirty="0"/>
              <a:t>，</a:t>
            </a:r>
            <a:r>
              <a:rPr lang="en-US" altLang="zh-CN" dirty="0"/>
              <a:t>P)</a:t>
            </a:r>
            <a:r>
              <a:rPr lang="zh-CN" altLang="en-US" dirty="0"/>
              <a:t>，</a:t>
            </a:r>
            <a:r>
              <a:rPr lang="en-US" altLang="zh-CN" dirty="0"/>
              <a:t>P</a:t>
            </a:r>
            <a:r>
              <a:rPr lang="zh-CN" altLang="en-US" dirty="0"/>
              <a:t> 中的每个产生式</a:t>
            </a:r>
            <a:r>
              <a:rPr lang="en-US" altLang="zh-CN" dirty="0"/>
              <a:t>α→β</a:t>
            </a:r>
            <a:r>
              <a:rPr lang="zh-CN" altLang="en-US" dirty="0"/>
              <a:t>，都有</a:t>
            </a:r>
            <a:r>
              <a:rPr lang="en-US" altLang="zh-CN" dirty="0"/>
              <a:t>|α|≤|β|</a:t>
            </a:r>
            <a:r>
              <a:rPr lang="zh-CN" altLang="en-US" dirty="0"/>
              <a:t>，且</a:t>
            </a:r>
            <a:r>
              <a:rPr lang="en-US" altLang="zh-CN" dirty="0"/>
              <a:t>α,β</a:t>
            </a:r>
            <a:r>
              <a:rPr lang="en-US" altLang="zh-CN" dirty="0">
                <a:latin typeface="Times New Roman" panose="02020603050405020304" charset="0"/>
              </a:rPr>
              <a:t>∈</a:t>
            </a:r>
            <a:r>
              <a:rPr lang="en-US" altLang="zh-CN" dirty="0"/>
              <a:t>(V</a:t>
            </a:r>
            <a:r>
              <a:rPr lang="en-US" altLang="zh-CN" baseline="-25000" dirty="0"/>
              <a:t>T</a:t>
            </a:r>
            <a:r>
              <a:rPr lang="en-US" altLang="zh-CN" dirty="0"/>
              <a:t>∪V</a:t>
            </a:r>
            <a:r>
              <a:rPr lang="en-US" altLang="zh-CN" baseline="-25000" dirty="0"/>
              <a:t>N</a:t>
            </a:r>
            <a:r>
              <a:rPr lang="en-US" altLang="zh-CN" dirty="0"/>
              <a:t>)</a:t>
            </a:r>
            <a:r>
              <a:rPr lang="en-US" altLang="zh-CN" baseline="30000" dirty="0">
                <a:latin typeface="Times New Roman" panose="02020603050405020304" charset="0"/>
              </a:rPr>
              <a:t>*</a:t>
            </a:r>
            <a:endParaRPr lang="en-US" altLang="zh-CN" baseline="30000" dirty="0">
              <a:latin typeface="Times New Roman" panose="02020603050405020304" charset="0"/>
            </a:endParaRPr>
          </a:p>
          <a:p>
            <a:pPr lvl="1" eaLnBrk="1" hangingPunct="1">
              <a:lnSpc>
                <a:spcPct val="110000"/>
              </a:lnSpc>
            </a:pPr>
            <a:r>
              <a:rPr lang="zh-CN" altLang="en-US" dirty="0">
                <a:latin typeface="Times New Roman" panose="02020603050405020304" charset="0"/>
              </a:rPr>
              <a:t>又称</a:t>
            </a:r>
            <a:r>
              <a:rPr lang="zh-CN" altLang="en-US" dirty="0">
                <a:solidFill>
                  <a:srgbClr val="FF0000"/>
                </a:solidFill>
                <a:latin typeface="Times New Roman" panose="02020603050405020304" charset="0"/>
              </a:rPr>
              <a:t>上下文有关文法</a:t>
            </a:r>
            <a:r>
              <a:rPr lang="zh-CN" altLang="en-US" dirty="0">
                <a:latin typeface="Times New Roman" panose="02020603050405020304" charset="0"/>
              </a:rPr>
              <a:t>：</a:t>
            </a:r>
            <a:r>
              <a:rPr lang="en-US" altLang="zh-CN" dirty="0">
                <a:latin typeface="Times New Roman" panose="02020603050405020304" charset="0"/>
              </a:rPr>
              <a:t>Context Sensitive Grammar</a:t>
            </a:r>
            <a:endParaRPr lang="en-US" altLang="zh-CN" dirty="0">
              <a:latin typeface="Times New Roman" panose="02020603050405020304" charset="0"/>
            </a:endParaRPr>
          </a:p>
          <a:p>
            <a:pPr lvl="1" eaLnBrk="1" hangingPunct="1">
              <a:lnSpc>
                <a:spcPct val="110000"/>
              </a:lnSpc>
            </a:pPr>
            <a:r>
              <a:rPr lang="zh-CN" altLang="en-US" sz="2400" dirty="0"/>
              <a:t>例：文法 </a:t>
            </a:r>
            <a:r>
              <a:rPr lang="en-US" altLang="zh-CN" sz="2400" dirty="0">
                <a:latin typeface="Times New Roman" panose="02020603050405020304" charset="0"/>
              </a:rPr>
              <a:t>G</a:t>
            </a:r>
            <a:r>
              <a:rPr lang="en-US" altLang="zh-CN" sz="2400" dirty="0"/>
              <a:t> </a:t>
            </a:r>
            <a:r>
              <a:rPr lang="zh-CN" altLang="en-US" sz="2400" dirty="0"/>
              <a:t>： 	</a:t>
            </a:r>
            <a:r>
              <a:rPr lang="en-US" altLang="zh-CN" sz="2400" dirty="0"/>
              <a:t>S→CD	                         Ab→bA</a:t>
            </a:r>
            <a:endParaRPr lang="en-US" altLang="zh-CN" sz="2400" dirty="0"/>
          </a:p>
          <a:p>
            <a:pPr eaLnBrk="1" hangingPunct="1">
              <a:lnSpc>
                <a:spcPct val="110000"/>
              </a:lnSpc>
              <a:buNone/>
            </a:pPr>
            <a:r>
              <a:rPr lang="en-US" altLang="zh-CN" sz="2400" dirty="0"/>
              <a:t>				C→aCA		Ba→aB</a:t>
            </a:r>
            <a:endParaRPr lang="en-US" altLang="zh-CN" sz="2400" dirty="0"/>
          </a:p>
          <a:p>
            <a:pPr eaLnBrk="1" hangingPunct="1">
              <a:lnSpc>
                <a:spcPct val="110000"/>
              </a:lnSpc>
              <a:buNone/>
            </a:pPr>
            <a:r>
              <a:rPr lang="en-US" altLang="zh-CN" sz="2400" dirty="0"/>
              <a:t>				C→bCB		Bb→bB</a:t>
            </a:r>
            <a:endParaRPr lang="en-US" altLang="zh-CN" sz="2400" dirty="0"/>
          </a:p>
          <a:p>
            <a:pPr eaLnBrk="1" hangingPunct="1">
              <a:lnSpc>
                <a:spcPct val="110000"/>
              </a:lnSpc>
              <a:buNone/>
            </a:pPr>
            <a:r>
              <a:rPr lang="en-US" altLang="zh-CN" sz="2400" dirty="0"/>
              <a:t>				AD→aD		C→ε</a:t>
            </a:r>
            <a:endParaRPr lang="en-US" altLang="zh-CN" sz="2400" dirty="0"/>
          </a:p>
          <a:p>
            <a:pPr eaLnBrk="1" hangingPunct="1">
              <a:lnSpc>
                <a:spcPct val="110000"/>
              </a:lnSpc>
              <a:buNone/>
            </a:pPr>
            <a:r>
              <a:rPr lang="en-US" altLang="zh-CN" sz="2400" dirty="0"/>
              <a:t>				BD→bD		D→ε</a:t>
            </a:r>
            <a:endParaRPr lang="en-US" altLang="zh-CN" sz="2400" dirty="0"/>
          </a:p>
          <a:p>
            <a:pPr eaLnBrk="1" hangingPunct="1">
              <a:lnSpc>
                <a:spcPct val="110000"/>
              </a:lnSpc>
              <a:buNone/>
            </a:pPr>
            <a:r>
              <a:rPr lang="en-US" altLang="zh-CN" sz="2400" dirty="0"/>
              <a:t>				Aa→bD			</a:t>
            </a:r>
            <a:endParaRPr lang="en-US" altLang="zh-CN" sz="2400" dirty="0"/>
          </a:p>
          <a:p>
            <a:pPr eaLnBrk="1" hangingPunct="1">
              <a:lnSpc>
                <a:spcPct val="110000"/>
              </a:lnSpc>
              <a:buNone/>
            </a:pPr>
            <a:r>
              <a:rPr lang="en-US" altLang="zh-CN" sz="2400" dirty="0"/>
              <a:t>			L(</a:t>
            </a:r>
            <a:r>
              <a:rPr lang="en-US" altLang="zh-CN" sz="2400" dirty="0">
                <a:latin typeface="Times New Roman" panose="02020603050405020304" charset="0"/>
              </a:rPr>
              <a:t>G</a:t>
            </a:r>
            <a:r>
              <a:rPr lang="en-US" altLang="zh-CN" sz="2400" dirty="0"/>
              <a:t>)={ww|w∈{a,b}*}</a:t>
            </a:r>
            <a:endParaRPr lang="zh-CN" altLang="en-US"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2211">
                                            <p:txEl>
                                              <p:charRg st="0" end="5"/>
                                            </p:txEl>
                                          </p:spTgt>
                                        </p:tgtEl>
                                        <p:attrNameLst>
                                          <p:attrName>style.visibility</p:attrName>
                                        </p:attrNameLst>
                                      </p:cBhvr>
                                      <p:to>
                                        <p:strVal val="visible"/>
                                      </p:to>
                                    </p:set>
                                    <p:animEffect transition="in" filter="blinds(horizontal)">
                                      <p:cBhvr>
                                        <p:cTn id="7" dur="500"/>
                                        <p:tgtEl>
                                          <p:spTgt spid="222211">
                                            <p:txEl>
                                              <p:charRg st="0" end="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2211">
                                            <p:txEl>
                                              <p:charRg st="5" end="60"/>
                                            </p:txEl>
                                          </p:spTgt>
                                        </p:tgtEl>
                                        <p:attrNameLst>
                                          <p:attrName>style.visibility</p:attrName>
                                        </p:attrNameLst>
                                      </p:cBhvr>
                                      <p:to>
                                        <p:strVal val="visible"/>
                                      </p:to>
                                    </p:set>
                                    <p:animEffect transition="in" filter="blinds(horizontal)">
                                      <p:cBhvr>
                                        <p:cTn id="11" dur="500"/>
                                        <p:tgtEl>
                                          <p:spTgt spid="222211">
                                            <p:txEl>
                                              <p:charRg st="5" end="6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22211">
                                            <p:txEl>
                                              <p:charRg st="60" end="96"/>
                                            </p:txEl>
                                          </p:spTgt>
                                        </p:tgtEl>
                                        <p:attrNameLst>
                                          <p:attrName>style.visibility</p:attrName>
                                        </p:attrNameLst>
                                      </p:cBhvr>
                                      <p:to>
                                        <p:strVal val="visible"/>
                                      </p:to>
                                    </p:set>
                                    <p:animEffect transition="in" filter="blinds(horizontal)">
                                      <p:cBhvr>
                                        <p:cTn id="16" dur="500"/>
                                        <p:tgtEl>
                                          <p:spTgt spid="222211">
                                            <p:txEl>
                                              <p:charRg st="60" end="9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2211">
                                            <p:txEl>
                                              <p:charRg st="96" end="142"/>
                                            </p:txEl>
                                          </p:spTgt>
                                        </p:tgtEl>
                                        <p:attrNameLst>
                                          <p:attrName>style.visibility</p:attrName>
                                        </p:attrNameLst>
                                      </p:cBhvr>
                                      <p:to>
                                        <p:strVal val="visible"/>
                                      </p:to>
                                    </p:set>
                                    <p:animEffect transition="in" filter="blinds(horizontal)">
                                      <p:cBhvr>
                                        <p:cTn id="21" dur="500"/>
                                        <p:tgtEl>
                                          <p:spTgt spid="222211">
                                            <p:txEl>
                                              <p:charRg st="96" end="142"/>
                                            </p:txEl>
                                          </p:spTgt>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22211">
                                            <p:txEl>
                                              <p:charRg st="142" end="159"/>
                                            </p:txEl>
                                          </p:spTgt>
                                        </p:tgtEl>
                                        <p:attrNameLst>
                                          <p:attrName>style.visibility</p:attrName>
                                        </p:attrNameLst>
                                      </p:cBhvr>
                                      <p:to>
                                        <p:strVal val="visible"/>
                                      </p:to>
                                    </p:set>
                                    <p:animEffect transition="in" filter="blinds(horizontal)">
                                      <p:cBhvr>
                                        <p:cTn id="25" dur="500"/>
                                        <p:tgtEl>
                                          <p:spTgt spid="222211">
                                            <p:txEl>
                                              <p:charRg st="142" end="159"/>
                                            </p:txEl>
                                          </p:spTgt>
                                        </p:tgtEl>
                                      </p:cBhvr>
                                    </p:animEffect>
                                  </p:childTnLst>
                                </p:cTn>
                              </p:par>
                            </p:childTnLst>
                          </p:cTn>
                        </p:par>
                        <p:par>
                          <p:cTn id="26" fill="hold">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222211">
                                            <p:txEl>
                                              <p:charRg st="159" end="176"/>
                                            </p:txEl>
                                          </p:spTgt>
                                        </p:tgtEl>
                                        <p:attrNameLst>
                                          <p:attrName>style.visibility</p:attrName>
                                        </p:attrNameLst>
                                      </p:cBhvr>
                                      <p:to>
                                        <p:strVal val="visible"/>
                                      </p:to>
                                    </p:set>
                                    <p:animEffect transition="in" filter="blinds(horizontal)">
                                      <p:cBhvr>
                                        <p:cTn id="29" dur="500"/>
                                        <p:tgtEl>
                                          <p:spTgt spid="222211">
                                            <p:txEl>
                                              <p:charRg st="159" end="176"/>
                                            </p:txEl>
                                          </p:spTgt>
                                        </p:tgtEl>
                                      </p:cBhvr>
                                    </p:animEffect>
                                  </p:childTnLst>
                                </p:cTn>
                              </p:par>
                            </p:childTnLst>
                          </p:cTn>
                        </p:par>
                        <p:par>
                          <p:cTn id="30" fill="hold">
                            <p:stCondLst>
                              <p:cond delay="1500"/>
                            </p:stCondLst>
                            <p:childTnLst>
                              <p:par>
                                <p:cTn id="31" presetID="3" presetClass="entr" presetSubtype="10" fill="hold" grpId="0" nodeType="afterEffect">
                                  <p:stCondLst>
                                    <p:cond delay="0"/>
                                  </p:stCondLst>
                                  <p:childTnLst>
                                    <p:set>
                                      <p:cBhvr>
                                        <p:cTn id="32" dur="1" fill="hold">
                                          <p:stCondLst>
                                            <p:cond delay="0"/>
                                          </p:stCondLst>
                                        </p:cTn>
                                        <p:tgtEl>
                                          <p:spTgt spid="222211">
                                            <p:txEl>
                                              <p:charRg st="176" end="191"/>
                                            </p:txEl>
                                          </p:spTgt>
                                        </p:tgtEl>
                                        <p:attrNameLst>
                                          <p:attrName>style.visibility</p:attrName>
                                        </p:attrNameLst>
                                      </p:cBhvr>
                                      <p:to>
                                        <p:strVal val="visible"/>
                                      </p:to>
                                    </p:set>
                                    <p:animEffect transition="in" filter="blinds(horizontal)">
                                      <p:cBhvr>
                                        <p:cTn id="33" dur="500"/>
                                        <p:tgtEl>
                                          <p:spTgt spid="222211">
                                            <p:txEl>
                                              <p:charRg st="176" end="191"/>
                                            </p:txEl>
                                          </p:spTgt>
                                        </p:tgtEl>
                                      </p:cBhvr>
                                    </p:animEffect>
                                  </p:childTnLst>
                                </p:cTn>
                              </p:par>
                            </p:childTnLst>
                          </p:cTn>
                        </p:par>
                        <p:par>
                          <p:cTn id="34" fill="hold">
                            <p:stCondLst>
                              <p:cond delay="2000"/>
                            </p:stCondLst>
                            <p:childTnLst>
                              <p:par>
                                <p:cTn id="35" presetID="3" presetClass="entr" presetSubtype="10" fill="hold" grpId="0" nodeType="afterEffect">
                                  <p:stCondLst>
                                    <p:cond delay="0"/>
                                  </p:stCondLst>
                                  <p:childTnLst>
                                    <p:set>
                                      <p:cBhvr>
                                        <p:cTn id="36" dur="1" fill="hold">
                                          <p:stCondLst>
                                            <p:cond delay="0"/>
                                          </p:stCondLst>
                                        </p:cTn>
                                        <p:tgtEl>
                                          <p:spTgt spid="222211">
                                            <p:txEl>
                                              <p:charRg st="191" end="206"/>
                                            </p:txEl>
                                          </p:spTgt>
                                        </p:tgtEl>
                                        <p:attrNameLst>
                                          <p:attrName>style.visibility</p:attrName>
                                        </p:attrNameLst>
                                      </p:cBhvr>
                                      <p:to>
                                        <p:strVal val="visible"/>
                                      </p:to>
                                    </p:set>
                                    <p:animEffect transition="in" filter="blinds(horizontal)">
                                      <p:cBhvr>
                                        <p:cTn id="37" dur="500"/>
                                        <p:tgtEl>
                                          <p:spTgt spid="222211">
                                            <p:txEl>
                                              <p:charRg st="191" end="206"/>
                                            </p:txEl>
                                          </p:spTgt>
                                        </p:tgtEl>
                                      </p:cBhvr>
                                    </p:animEffect>
                                  </p:childTnLst>
                                </p:cTn>
                              </p:par>
                            </p:childTnLst>
                          </p:cTn>
                        </p:par>
                        <p:par>
                          <p:cTn id="38" fill="hold">
                            <p:stCondLst>
                              <p:cond delay="2500"/>
                            </p:stCondLst>
                            <p:childTnLst>
                              <p:par>
                                <p:cTn id="39" presetID="3" presetClass="entr" presetSubtype="10" fill="hold" grpId="0" nodeType="afterEffect">
                                  <p:stCondLst>
                                    <p:cond delay="0"/>
                                  </p:stCondLst>
                                  <p:childTnLst>
                                    <p:set>
                                      <p:cBhvr>
                                        <p:cTn id="40" dur="1" fill="hold">
                                          <p:stCondLst>
                                            <p:cond delay="0"/>
                                          </p:stCondLst>
                                        </p:cTn>
                                        <p:tgtEl>
                                          <p:spTgt spid="222211">
                                            <p:txEl>
                                              <p:charRg st="206" end="219"/>
                                            </p:txEl>
                                          </p:spTgt>
                                        </p:tgtEl>
                                        <p:attrNameLst>
                                          <p:attrName>style.visibility</p:attrName>
                                        </p:attrNameLst>
                                      </p:cBhvr>
                                      <p:to>
                                        <p:strVal val="visible"/>
                                      </p:to>
                                    </p:set>
                                    <p:animEffect transition="in" filter="blinds(horizontal)">
                                      <p:cBhvr>
                                        <p:cTn id="41" dur="500"/>
                                        <p:tgtEl>
                                          <p:spTgt spid="222211">
                                            <p:txEl>
                                              <p:charRg st="206" end="219"/>
                                            </p:txEl>
                                          </p:spTgt>
                                        </p:tgtEl>
                                      </p:cBhvr>
                                    </p:animEffect>
                                  </p:childTnLst>
                                </p:cTn>
                              </p:par>
                            </p:childTnLst>
                          </p:cTn>
                        </p:par>
                        <p:par>
                          <p:cTn id="42" fill="hold">
                            <p:stCondLst>
                              <p:cond delay="3000"/>
                            </p:stCondLst>
                            <p:childTnLst>
                              <p:par>
                                <p:cTn id="43" presetID="3" presetClass="entr" presetSubtype="10" fill="hold" grpId="0" nodeType="afterEffect">
                                  <p:stCondLst>
                                    <p:cond delay="0"/>
                                  </p:stCondLst>
                                  <p:childTnLst>
                                    <p:set>
                                      <p:cBhvr>
                                        <p:cTn id="44" dur="1" fill="hold">
                                          <p:stCondLst>
                                            <p:cond delay="0"/>
                                          </p:stCondLst>
                                        </p:cTn>
                                        <p:tgtEl>
                                          <p:spTgt spid="222211">
                                            <p:txEl>
                                              <p:charRg st="219" end="241"/>
                                            </p:txEl>
                                          </p:spTgt>
                                        </p:tgtEl>
                                        <p:attrNameLst>
                                          <p:attrName>style.visibility</p:attrName>
                                        </p:attrNameLst>
                                      </p:cBhvr>
                                      <p:to>
                                        <p:strVal val="visible"/>
                                      </p:to>
                                    </p:set>
                                    <p:animEffect transition="in" filter="blinds(horizontal)">
                                      <p:cBhvr>
                                        <p:cTn id="45" dur="500"/>
                                        <p:tgtEl>
                                          <p:spTgt spid="222211">
                                            <p:txEl>
                                              <p:charRg st="219" end="2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形式语言概观</a:t>
            </a:r>
            <a:endParaRPr lang="zh-CN" altLang="en-US" dirty="0"/>
          </a:p>
        </p:txBody>
      </p:sp>
      <p:sp>
        <p:nvSpPr>
          <p:cNvPr id="223235" name="Rectangle 3"/>
          <p:cNvSpPr>
            <a:spLocks noGrp="1"/>
          </p:cNvSpPr>
          <p:nvPr>
            <p:ph idx="1"/>
          </p:nvPr>
        </p:nvSpPr>
        <p:spPr>
          <a:xfrm>
            <a:off x="838200" y="786765"/>
            <a:ext cx="10570210" cy="5461635"/>
          </a:xfrm>
        </p:spPr>
        <p:txBody>
          <a:bodyPr vert="horz" wrap="square" lIns="91440" tIns="45720" rIns="91440" bIns="45720" anchor="t"/>
          <a:p>
            <a:pPr eaLnBrk="1" hangingPunct="1">
              <a:lnSpc>
                <a:spcPct val="100000"/>
              </a:lnSpc>
            </a:pPr>
            <a:r>
              <a:rPr lang="en-US" altLang="zh-CN" dirty="0"/>
              <a:t>2</a:t>
            </a:r>
            <a:r>
              <a:rPr lang="zh-CN" altLang="en-US" dirty="0"/>
              <a:t>型文法</a:t>
            </a:r>
            <a:endParaRPr lang="zh-CN" altLang="en-US" dirty="0"/>
          </a:p>
          <a:p>
            <a:pPr lvl="1" eaLnBrk="1" hangingPunct="1">
              <a:lnSpc>
                <a:spcPct val="100000"/>
              </a:lnSpc>
            </a:pPr>
            <a:r>
              <a:rPr lang="zh-CN" altLang="en-US" dirty="0"/>
              <a:t>对于文法</a:t>
            </a:r>
            <a:r>
              <a:rPr lang="en-US" altLang="zh-CN" dirty="0">
                <a:latin typeface="Times New Roman" panose="02020603050405020304" charset="0"/>
              </a:rPr>
              <a:t>G</a:t>
            </a:r>
            <a:r>
              <a:rPr lang="en-US" altLang="zh-CN" dirty="0"/>
              <a:t>=(V</a:t>
            </a:r>
            <a:r>
              <a:rPr lang="en-US" altLang="zh-CN" baseline="-25000" dirty="0"/>
              <a:t>T</a:t>
            </a:r>
            <a:r>
              <a:rPr lang="zh-CN" altLang="en-US" dirty="0"/>
              <a:t>，</a:t>
            </a:r>
            <a:r>
              <a:rPr lang="en-US" altLang="zh-CN" dirty="0"/>
              <a:t>V</a:t>
            </a:r>
            <a:r>
              <a:rPr lang="en-US" altLang="zh-CN" baseline="-25000" dirty="0"/>
              <a:t>N</a:t>
            </a:r>
            <a:r>
              <a:rPr lang="zh-CN" altLang="en-US" dirty="0"/>
              <a:t>，</a:t>
            </a:r>
            <a:r>
              <a:rPr lang="en-US" altLang="zh-CN" dirty="0"/>
              <a:t>S</a:t>
            </a:r>
            <a:r>
              <a:rPr lang="zh-CN" altLang="en-US" dirty="0"/>
              <a:t>，</a:t>
            </a:r>
            <a:r>
              <a:rPr lang="en-US" altLang="zh-CN" dirty="0"/>
              <a:t>P)</a:t>
            </a:r>
            <a:r>
              <a:rPr lang="zh-CN" altLang="en-US" dirty="0"/>
              <a:t>，</a:t>
            </a:r>
            <a:r>
              <a:rPr lang="en-US" altLang="zh-CN" dirty="0"/>
              <a:t>P</a:t>
            </a:r>
            <a:r>
              <a:rPr lang="zh-CN" altLang="en-US" dirty="0"/>
              <a:t>中的每个产生式</a:t>
            </a:r>
            <a:r>
              <a:rPr lang="en-US" altLang="zh-CN" dirty="0"/>
              <a:t>α→β</a:t>
            </a:r>
            <a:r>
              <a:rPr lang="zh-CN" altLang="en-US" dirty="0"/>
              <a:t>，都有</a:t>
            </a:r>
            <a:r>
              <a:rPr lang="en-US" altLang="zh-CN" dirty="0"/>
              <a:t>α</a:t>
            </a:r>
            <a:r>
              <a:rPr lang="en-US" altLang="zh-CN" dirty="0">
                <a:latin typeface="Times New Roman" panose="02020603050405020304" charset="0"/>
              </a:rPr>
              <a:t>∈</a:t>
            </a:r>
            <a:r>
              <a:rPr lang="en-US" altLang="zh-CN" dirty="0"/>
              <a:t>V</a:t>
            </a:r>
            <a:r>
              <a:rPr lang="en-US" altLang="zh-CN" baseline="-25000" dirty="0"/>
              <a:t>N</a:t>
            </a:r>
            <a:r>
              <a:rPr lang="en-US" altLang="zh-CN" baseline="30000" dirty="0">
                <a:latin typeface="Times New Roman" panose="02020603050405020304" charset="0"/>
              </a:rPr>
              <a:t> </a:t>
            </a:r>
            <a:r>
              <a:rPr lang="zh-CN" altLang="en-US" dirty="0"/>
              <a:t>， </a:t>
            </a:r>
            <a:r>
              <a:rPr lang="en-US" altLang="zh-CN" dirty="0"/>
              <a:t>β</a:t>
            </a:r>
            <a:r>
              <a:rPr lang="en-US" altLang="zh-CN" dirty="0">
                <a:latin typeface="Times New Roman" panose="02020603050405020304" charset="0"/>
              </a:rPr>
              <a:t>∈</a:t>
            </a:r>
            <a:r>
              <a:rPr lang="en-US" altLang="zh-CN" dirty="0"/>
              <a:t>(V</a:t>
            </a:r>
            <a:r>
              <a:rPr lang="en-US" altLang="zh-CN" baseline="-25000" dirty="0"/>
              <a:t>T</a:t>
            </a:r>
            <a:r>
              <a:rPr lang="en-US" altLang="zh-CN" dirty="0"/>
              <a:t>∪V</a:t>
            </a:r>
            <a:r>
              <a:rPr lang="en-US" altLang="zh-CN" baseline="-25000" dirty="0"/>
              <a:t>N</a:t>
            </a:r>
            <a:r>
              <a:rPr lang="en-US" altLang="zh-CN" dirty="0"/>
              <a:t>)</a:t>
            </a:r>
            <a:r>
              <a:rPr lang="en-US" altLang="zh-CN" baseline="30000" dirty="0">
                <a:latin typeface="Times New Roman" panose="02020603050405020304" charset="0"/>
              </a:rPr>
              <a:t>*</a:t>
            </a:r>
            <a:endParaRPr lang="en-US" altLang="zh-CN" baseline="30000" dirty="0">
              <a:latin typeface="Times New Roman" panose="02020603050405020304" charset="0"/>
            </a:endParaRPr>
          </a:p>
          <a:p>
            <a:pPr lvl="1" eaLnBrk="1" hangingPunct="1">
              <a:lnSpc>
                <a:spcPct val="100000"/>
              </a:lnSpc>
            </a:pPr>
            <a:r>
              <a:rPr lang="zh-CN" altLang="en-US" dirty="0"/>
              <a:t>又称为</a:t>
            </a:r>
            <a:r>
              <a:rPr lang="zh-CN" altLang="en-US" dirty="0">
                <a:solidFill>
                  <a:srgbClr val="FF0000"/>
                </a:solidFill>
              </a:rPr>
              <a:t>上下文无关文法</a:t>
            </a:r>
            <a:r>
              <a:rPr lang="zh-CN" altLang="en-US" dirty="0"/>
              <a:t>：</a:t>
            </a:r>
            <a:r>
              <a:rPr lang="en-US" altLang="zh-CN" dirty="0"/>
              <a:t>Context Free Grammar</a:t>
            </a:r>
            <a:endParaRPr lang="en-US" altLang="zh-CN" dirty="0"/>
          </a:p>
          <a:p>
            <a:pPr lvl="1" eaLnBrk="1" hangingPunct="1">
              <a:lnSpc>
                <a:spcPct val="100000"/>
              </a:lnSpc>
            </a:pPr>
            <a:r>
              <a:rPr lang="zh-CN" altLang="en-US" dirty="0"/>
              <a:t> </a:t>
            </a:r>
            <a:r>
              <a:rPr lang="en-US" altLang="zh-CN" b="1" dirty="0">
                <a:solidFill>
                  <a:srgbClr val="FF9900"/>
                </a:solidFill>
                <a:latin typeface="Times New Roman" panose="02020603050405020304" charset="0"/>
              </a:rPr>
              <a:t>CFG</a:t>
            </a:r>
            <a:r>
              <a:rPr lang="zh-CN" altLang="en-US" b="1" dirty="0">
                <a:solidFill>
                  <a:srgbClr val="FF9900"/>
                </a:solidFill>
              </a:rPr>
              <a:t>能描述程序设计语言的多数语法成分</a:t>
            </a:r>
            <a:endParaRPr lang="zh-CN" altLang="en-US" b="1" dirty="0">
              <a:solidFill>
                <a:srgbClr val="FF9900"/>
              </a:solidFill>
            </a:endParaRPr>
          </a:p>
          <a:p>
            <a:pPr eaLnBrk="1" hangingPunct="1">
              <a:lnSpc>
                <a:spcPct val="100000"/>
              </a:lnSpc>
              <a:buNone/>
            </a:pPr>
            <a:r>
              <a:rPr lang="zh-CN" altLang="en-US" sz="2400" dirty="0"/>
              <a:t>例：文法</a:t>
            </a:r>
            <a:r>
              <a:rPr lang="en-US" altLang="zh-CN" sz="2400" dirty="0">
                <a:latin typeface="Times New Roman" panose="02020603050405020304" charset="0"/>
              </a:rPr>
              <a:t>G</a:t>
            </a:r>
            <a:r>
              <a:rPr lang="en-US" altLang="zh-CN" sz="2400" baseline="-25000" dirty="0">
                <a:latin typeface="Times New Roman" panose="02020603050405020304" charset="0"/>
              </a:rPr>
              <a:t>1</a:t>
            </a:r>
            <a:r>
              <a:rPr lang="zh-CN" altLang="en-US" sz="2400" dirty="0"/>
              <a:t>：  	</a:t>
            </a:r>
            <a:r>
              <a:rPr lang="en-US" altLang="zh-CN" sz="2400" dirty="0"/>
              <a:t>S→aB|bA</a:t>
            </a:r>
            <a:endParaRPr lang="en-US" altLang="zh-CN" sz="2400" dirty="0"/>
          </a:p>
          <a:p>
            <a:pPr eaLnBrk="1" hangingPunct="1">
              <a:lnSpc>
                <a:spcPct val="100000"/>
              </a:lnSpc>
              <a:buNone/>
            </a:pPr>
            <a:r>
              <a:rPr lang="en-US" altLang="zh-CN" sz="2400" dirty="0"/>
              <a:t>				A→a|aS|bAA</a:t>
            </a:r>
            <a:endParaRPr lang="en-US" altLang="zh-CN" sz="2400" dirty="0"/>
          </a:p>
          <a:p>
            <a:pPr eaLnBrk="1" hangingPunct="1">
              <a:lnSpc>
                <a:spcPct val="100000"/>
              </a:lnSpc>
              <a:buNone/>
            </a:pPr>
            <a:r>
              <a:rPr lang="en-US" altLang="zh-CN" sz="2400" dirty="0"/>
              <a:t>				B→b|bS|aBB</a:t>
            </a:r>
            <a:endParaRPr lang="en-US" altLang="zh-CN" sz="2400" dirty="0"/>
          </a:p>
          <a:p>
            <a:pPr eaLnBrk="1" hangingPunct="1">
              <a:lnSpc>
                <a:spcPct val="100000"/>
              </a:lnSpc>
              <a:buNone/>
            </a:pPr>
            <a:endParaRPr lang="en-US" altLang="zh-CN" sz="2400" dirty="0"/>
          </a:p>
          <a:p>
            <a:pPr marL="0" indent="0" eaLnBrk="1" hangingPunct="1">
              <a:lnSpc>
                <a:spcPct val="100000"/>
              </a:lnSpc>
              <a:buNone/>
            </a:pPr>
            <a:r>
              <a:rPr lang="en-US" altLang="zh-CN" sz="2400" dirty="0"/>
              <a:t>       </a:t>
            </a:r>
            <a:r>
              <a:rPr lang="zh-CN" altLang="en-US" sz="2400" dirty="0"/>
              <a:t>文法</a:t>
            </a:r>
            <a:r>
              <a:rPr lang="en-US" altLang="zh-CN" sz="2400" dirty="0">
                <a:latin typeface="Times New Roman" panose="02020603050405020304" charset="0"/>
              </a:rPr>
              <a:t>G</a:t>
            </a:r>
            <a:r>
              <a:rPr lang="en-US" altLang="zh-CN" sz="2400" baseline="-25000" dirty="0">
                <a:latin typeface="Times New Roman" panose="02020603050405020304" charset="0"/>
              </a:rPr>
              <a:t>2</a:t>
            </a:r>
            <a:r>
              <a:rPr lang="zh-CN" altLang="en-US" sz="2400" dirty="0"/>
              <a:t>：  	</a:t>
            </a:r>
            <a:r>
              <a:rPr lang="en-US" altLang="zh-CN" sz="2400" dirty="0"/>
              <a:t>S→0A|1B|0</a:t>
            </a:r>
            <a:endParaRPr lang="en-US" altLang="zh-CN" sz="2400" dirty="0"/>
          </a:p>
          <a:p>
            <a:pPr lvl="1" eaLnBrk="1" hangingPunct="1">
              <a:lnSpc>
                <a:spcPct val="100000"/>
              </a:lnSpc>
              <a:buNone/>
            </a:pPr>
            <a:r>
              <a:rPr lang="en-US" altLang="zh-CN" sz="2400" dirty="0"/>
              <a:t>				A→0A|1B|0S</a:t>
            </a:r>
            <a:endParaRPr lang="en-US" altLang="zh-CN" sz="2400" dirty="0"/>
          </a:p>
          <a:p>
            <a:pPr lvl="1" eaLnBrk="1" hangingPunct="1">
              <a:lnSpc>
                <a:spcPct val="100000"/>
              </a:lnSpc>
              <a:buNone/>
            </a:pPr>
            <a:r>
              <a:rPr lang="en-US" altLang="zh-CN" sz="2400" dirty="0"/>
              <a:t>				B→1B|1|0</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3235">
                                            <p:txEl>
                                              <p:charRg st="0" end="5"/>
                                            </p:txEl>
                                          </p:spTgt>
                                        </p:tgtEl>
                                        <p:attrNameLst>
                                          <p:attrName>style.visibility</p:attrName>
                                        </p:attrNameLst>
                                      </p:cBhvr>
                                      <p:to>
                                        <p:strVal val="visible"/>
                                      </p:to>
                                    </p:set>
                                    <p:animEffect transition="in" filter="blinds(horizontal)">
                                      <p:cBhvr>
                                        <p:cTn id="7" dur="500"/>
                                        <p:tgtEl>
                                          <p:spTgt spid="223235">
                                            <p:txEl>
                                              <p:charRg st="0"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3235">
                                            <p:txEl>
                                              <p:charRg st="5" end="55"/>
                                            </p:txEl>
                                          </p:spTgt>
                                        </p:tgtEl>
                                        <p:attrNameLst>
                                          <p:attrName>style.visibility</p:attrName>
                                        </p:attrNameLst>
                                      </p:cBhvr>
                                      <p:to>
                                        <p:strVal val="visible"/>
                                      </p:to>
                                    </p:set>
                                    <p:animEffect transition="in" filter="blinds(horizontal)">
                                      <p:cBhvr>
                                        <p:cTn id="10" dur="500"/>
                                        <p:tgtEl>
                                          <p:spTgt spid="223235">
                                            <p:txEl>
                                              <p:charRg st="5" end="5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3235">
                                            <p:txEl>
                                              <p:charRg st="55" end="87"/>
                                            </p:txEl>
                                          </p:spTgt>
                                        </p:tgtEl>
                                        <p:attrNameLst>
                                          <p:attrName>style.visibility</p:attrName>
                                        </p:attrNameLst>
                                      </p:cBhvr>
                                      <p:to>
                                        <p:strVal val="visible"/>
                                      </p:to>
                                    </p:set>
                                    <p:animEffect transition="in" filter="blinds(horizontal)">
                                      <p:cBhvr>
                                        <p:cTn id="15" dur="500"/>
                                        <p:tgtEl>
                                          <p:spTgt spid="223235">
                                            <p:txEl>
                                              <p:charRg st="55" end="87"/>
                                            </p:txEl>
                                          </p:spTgt>
                                        </p:tgtEl>
                                      </p:cBhvr>
                                    </p:animEffect>
                                  </p:childTnLst>
                                </p:cTn>
                              </p:par>
                              <p:par>
                                <p:cTn id="16" presetID="3" presetClass="entr" presetSubtype="10" fill="hold" grpId="1" nodeType="withEffect">
                                  <p:stCondLst>
                                    <p:cond delay="0"/>
                                  </p:stCondLst>
                                  <p:childTnLst>
                                    <p:set>
                                      <p:cBhvr>
                                        <p:cTn id="17" dur="1" fill="hold">
                                          <p:stCondLst>
                                            <p:cond delay="0"/>
                                          </p:stCondLst>
                                        </p:cTn>
                                        <p:tgtEl>
                                          <p:spTgt spid="223235">
                                            <p:txEl>
                                              <p:charRg st="87" end="108"/>
                                            </p:txEl>
                                          </p:spTgt>
                                        </p:tgtEl>
                                        <p:attrNameLst>
                                          <p:attrName>style.visibility</p:attrName>
                                        </p:attrNameLst>
                                      </p:cBhvr>
                                      <p:to>
                                        <p:strVal val="visible"/>
                                      </p:to>
                                    </p:set>
                                    <p:animEffect transition="in" filter="blinds(horizontal)">
                                      <p:cBhvr>
                                        <p:cTn id="18" dur="500"/>
                                        <p:tgtEl>
                                          <p:spTgt spid="223235">
                                            <p:txEl>
                                              <p:charRg st="87" end="10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3235">
                                            <p:txEl>
                                              <p:charRg st="108" end="126"/>
                                            </p:txEl>
                                          </p:spTgt>
                                        </p:tgtEl>
                                        <p:attrNameLst>
                                          <p:attrName>style.visibility</p:attrName>
                                        </p:attrNameLst>
                                      </p:cBhvr>
                                      <p:to>
                                        <p:strVal val="visible"/>
                                      </p:to>
                                    </p:set>
                                    <p:animEffect transition="in" filter="blinds(horizontal)">
                                      <p:cBhvr>
                                        <p:cTn id="23" dur="500"/>
                                        <p:tgtEl>
                                          <p:spTgt spid="223235">
                                            <p:txEl>
                                              <p:charRg st="108" end="126"/>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3235">
                                            <p:txEl>
                                              <p:charRg st="126" end="141"/>
                                            </p:txEl>
                                          </p:spTgt>
                                        </p:tgtEl>
                                        <p:attrNameLst>
                                          <p:attrName>style.visibility</p:attrName>
                                        </p:attrNameLst>
                                      </p:cBhvr>
                                      <p:to>
                                        <p:strVal val="visible"/>
                                      </p:to>
                                    </p:set>
                                    <p:animEffect transition="in" filter="blinds(horizontal)">
                                      <p:cBhvr>
                                        <p:cTn id="26" dur="500"/>
                                        <p:tgtEl>
                                          <p:spTgt spid="223235">
                                            <p:txEl>
                                              <p:charRg st="126" end="14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23235">
                                            <p:txEl>
                                              <p:charRg st="141" end="156"/>
                                            </p:txEl>
                                          </p:spTgt>
                                        </p:tgtEl>
                                        <p:attrNameLst>
                                          <p:attrName>style.visibility</p:attrName>
                                        </p:attrNameLst>
                                      </p:cBhvr>
                                      <p:to>
                                        <p:strVal val="visible"/>
                                      </p:to>
                                    </p:set>
                                    <p:animEffect transition="in" filter="blinds(horizontal)">
                                      <p:cBhvr>
                                        <p:cTn id="29" dur="500"/>
                                        <p:tgtEl>
                                          <p:spTgt spid="223235">
                                            <p:txEl>
                                              <p:charRg st="141" end="156"/>
                                            </p:txEl>
                                          </p:spTgt>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223235">
                                            <p:txEl>
                                              <p:charRg st="157" end="181"/>
                                            </p:txEl>
                                          </p:spTgt>
                                        </p:tgtEl>
                                        <p:attrNameLst>
                                          <p:attrName>style.visibility</p:attrName>
                                        </p:attrNameLst>
                                      </p:cBhvr>
                                      <p:to>
                                        <p:strVal val="visible"/>
                                      </p:to>
                                    </p:set>
                                    <p:animEffect transition="in" filter="blinds(horizontal)">
                                      <p:cBhvr>
                                        <p:cTn id="33" dur="500"/>
                                        <p:tgtEl>
                                          <p:spTgt spid="223235">
                                            <p:txEl>
                                              <p:charRg st="157" end="181"/>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23235">
                                            <p:txEl>
                                              <p:charRg st="181" end="196"/>
                                            </p:txEl>
                                          </p:spTgt>
                                        </p:tgtEl>
                                        <p:attrNameLst>
                                          <p:attrName>style.visibility</p:attrName>
                                        </p:attrNameLst>
                                      </p:cBhvr>
                                      <p:to>
                                        <p:strVal val="visible"/>
                                      </p:to>
                                    </p:set>
                                    <p:animEffect transition="in" filter="blinds(horizontal)">
                                      <p:cBhvr>
                                        <p:cTn id="36" dur="500"/>
                                        <p:tgtEl>
                                          <p:spTgt spid="223235">
                                            <p:txEl>
                                              <p:charRg st="181" end="196"/>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23235">
                                            <p:txEl>
                                              <p:charRg st="196" end="209"/>
                                            </p:txEl>
                                          </p:spTgt>
                                        </p:tgtEl>
                                        <p:attrNameLst>
                                          <p:attrName>style.visibility</p:attrName>
                                        </p:attrNameLst>
                                      </p:cBhvr>
                                      <p:to>
                                        <p:strVal val="visible"/>
                                      </p:to>
                                    </p:set>
                                    <p:animEffect transition="in" filter="blinds(horizontal)">
                                      <p:cBhvr>
                                        <p:cTn id="39" dur="500"/>
                                        <p:tgtEl>
                                          <p:spTgt spid="223235">
                                            <p:txEl>
                                              <p:charRg st="196"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P spid="223235" grpI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形式语言概观</a:t>
            </a:r>
            <a:endParaRPr lang="zh-CN" altLang="en-US" dirty="0"/>
          </a:p>
        </p:txBody>
      </p:sp>
      <p:sp>
        <p:nvSpPr>
          <p:cNvPr id="224259" name="Rectangle 3"/>
          <p:cNvSpPr>
            <a:spLocks noGrp="1"/>
          </p:cNvSpPr>
          <p:nvPr>
            <p:ph idx="1"/>
          </p:nvPr>
        </p:nvSpPr>
        <p:spPr>
          <a:xfrm>
            <a:off x="565150" y="1076325"/>
            <a:ext cx="11284585" cy="5248275"/>
          </a:xfrm>
        </p:spPr>
        <p:txBody>
          <a:bodyPr vert="horz" wrap="square" lIns="91440" tIns="45720" rIns="91440" bIns="45720" anchor="t"/>
          <a:p>
            <a:pPr eaLnBrk="1" hangingPunct="1">
              <a:lnSpc>
                <a:spcPct val="130000"/>
              </a:lnSpc>
            </a:pPr>
            <a:r>
              <a:rPr lang="en-US" altLang="zh-CN" sz="2800" dirty="0"/>
              <a:t>3</a:t>
            </a:r>
            <a:r>
              <a:rPr lang="zh-CN" altLang="en-US" sz="2800" dirty="0"/>
              <a:t>型文法</a:t>
            </a:r>
            <a:endParaRPr lang="zh-CN" altLang="en-US" sz="2800" dirty="0"/>
          </a:p>
          <a:p>
            <a:pPr lvl="1" eaLnBrk="1" hangingPunct="1">
              <a:lnSpc>
                <a:spcPct val="130000"/>
              </a:lnSpc>
            </a:pPr>
            <a:r>
              <a:rPr lang="zh-CN" altLang="en-US" sz="2400" dirty="0"/>
              <a:t>对于文法</a:t>
            </a:r>
            <a:r>
              <a:rPr lang="en-US" altLang="zh-CN" sz="2400" dirty="0">
                <a:latin typeface="Times New Roman" panose="02020603050405020304" charset="0"/>
              </a:rPr>
              <a:t>G</a:t>
            </a:r>
            <a:r>
              <a:rPr lang="en-US" altLang="zh-CN" sz="2400" dirty="0"/>
              <a:t>=(V</a:t>
            </a:r>
            <a:r>
              <a:rPr lang="en-US" altLang="zh-CN" sz="2400" baseline="-25000" dirty="0"/>
              <a:t>T</a:t>
            </a:r>
            <a:r>
              <a:rPr lang="zh-CN" altLang="en-US" sz="2400" dirty="0"/>
              <a:t>，</a:t>
            </a:r>
            <a:r>
              <a:rPr lang="en-US" altLang="zh-CN" sz="2400" dirty="0"/>
              <a:t>V</a:t>
            </a:r>
            <a:r>
              <a:rPr lang="en-US" altLang="zh-CN" sz="2400" baseline="-25000" dirty="0"/>
              <a:t>N</a:t>
            </a:r>
            <a:r>
              <a:rPr lang="zh-CN" altLang="en-US" sz="2400" dirty="0"/>
              <a:t>，</a:t>
            </a:r>
            <a:r>
              <a:rPr lang="en-US" altLang="zh-CN" sz="2400" dirty="0"/>
              <a:t>S</a:t>
            </a:r>
            <a:r>
              <a:rPr lang="zh-CN" altLang="en-US" sz="2400" dirty="0"/>
              <a:t>，</a:t>
            </a:r>
            <a:r>
              <a:rPr lang="en-US" altLang="zh-CN" sz="2400" dirty="0"/>
              <a:t>P)</a:t>
            </a:r>
            <a:r>
              <a:rPr lang="zh-CN" altLang="en-US" sz="2400" dirty="0"/>
              <a:t>，</a:t>
            </a:r>
            <a:r>
              <a:rPr lang="en-US" altLang="zh-CN" sz="2400" dirty="0"/>
              <a:t>P</a:t>
            </a:r>
            <a:r>
              <a:rPr lang="zh-CN" altLang="en-US" sz="2400" dirty="0"/>
              <a:t>中的每个产生式</a:t>
            </a:r>
            <a:r>
              <a:rPr lang="en-US" altLang="zh-CN" sz="2400" dirty="0"/>
              <a:t>α→β</a:t>
            </a:r>
            <a:r>
              <a:rPr lang="zh-CN" altLang="en-US" sz="2400" dirty="0"/>
              <a:t>的形式都为</a:t>
            </a:r>
            <a:endParaRPr lang="zh-CN" altLang="en-US" sz="2400" dirty="0"/>
          </a:p>
          <a:p>
            <a:pPr lvl="2" eaLnBrk="1" hangingPunct="1">
              <a:lnSpc>
                <a:spcPct val="130000"/>
              </a:lnSpc>
            </a:pPr>
            <a:r>
              <a:rPr lang="en-US" altLang="zh-CN" dirty="0"/>
              <a:t>A→a </a:t>
            </a:r>
            <a:r>
              <a:rPr lang="zh-CN" altLang="en-US" dirty="0"/>
              <a:t>或 </a:t>
            </a:r>
            <a:r>
              <a:rPr lang="en-US" altLang="zh-CN" dirty="0"/>
              <a:t>A→aB</a:t>
            </a:r>
            <a:r>
              <a:rPr lang="zh-CN" altLang="en-US" dirty="0"/>
              <a:t>（右线性文法）</a:t>
            </a:r>
            <a:endParaRPr lang="zh-CN" altLang="en-US" dirty="0"/>
          </a:p>
          <a:p>
            <a:pPr lvl="2" eaLnBrk="1" hangingPunct="1">
              <a:lnSpc>
                <a:spcPct val="130000"/>
              </a:lnSpc>
            </a:pPr>
            <a:r>
              <a:rPr lang="en-US" altLang="zh-CN" dirty="0"/>
              <a:t>A→a </a:t>
            </a:r>
            <a:r>
              <a:rPr lang="zh-CN" altLang="en-US" dirty="0"/>
              <a:t>或 </a:t>
            </a:r>
            <a:r>
              <a:rPr lang="en-US" altLang="zh-CN" dirty="0"/>
              <a:t>A→Ba</a:t>
            </a:r>
            <a:r>
              <a:rPr lang="zh-CN" altLang="en-US" dirty="0"/>
              <a:t>（左线性文法）  其中</a:t>
            </a:r>
            <a:r>
              <a:rPr lang="en-US" altLang="zh-CN" dirty="0"/>
              <a:t>A,B∈V</a:t>
            </a:r>
            <a:r>
              <a:rPr lang="en-US" altLang="zh-CN" baseline="-25000" dirty="0"/>
              <a:t>N</a:t>
            </a:r>
            <a:r>
              <a:rPr lang="zh-CN" altLang="en-US" dirty="0"/>
              <a:t>，</a:t>
            </a:r>
            <a:r>
              <a:rPr lang="en-US" altLang="zh-CN" dirty="0"/>
              <a:t>a</a:t>
            </a:r>
            <a:r>
              <a:rPr lang="en-US" altLang="zh-CN" dirty="0">
                <a:latin typeface="Times New Roman" panose="02020603050405020304" charset="0"/>
              </a:rPr>
              <a:t>∈</a:t>
            </a:r>
            <a:r>
              <a:rPr lang="en-US" altLang="zh-CN" dirty="0"/>
              <a:t>V</a:t>
            </a:r>
            <a:r>
              <a:rPr lang="en-US" altLang="zh-CN" baseline="-25000" dirty="0"/>
              <a:t>T</a:t>
            </a:r>
            <a:r>
              <a:rPr lang="en-US" altLang="zh-CN" dirty="0"/>
              <a:t>∪{ε}</a:t>
            </a:r>
            <a:r>
              <a:rPr lang="en-US" altLang="zh-CN" baseline="30000" dirty="0">
                <a:latin typeface="Times New Roman" panose="02020603050405020304" charset="0"/>
              </a:rPr>
              <a:t> </a:t>
            </a:r>
            <a:endParaRPr lang="en-US" altLang="zh-CN" baseline="30000" dirty="0">
              <a:latin typeface="Times New Roman" panose="02020603050405020304" charset="0"/>
            </a:endParaRPr>
          </a:p>
          <a:p>
            <a:pPr lvl="1" eaLnBrk="1" hangingPunct="1">
              <a:lnSpc>
                <a:spcPct val="130000"/>
              </a:lnSpc>
              <a:spcBef>
                <a:spcPct val="35000"/>
              </a:spcBef>
            </a:pPr>
            <a:r>
              <a:rPr lang="zh-CN" altLang="en-US" sz="2400" dirty="0">
                <a:latin typeface="Times New Roman" panose="02020603050405020304" charset="0"/>
              </a:rPr>
              <a:t>又称为</a:t>
            </a:r>
            <a:r>
              <a:rPr lang="zh-CN" altLang="en-US" sz="2400" dirty="0">
                <a:solidFill>
                  <a:srgbClr val="FF0000"/>
                </a:solidFill>
                <a:latin typeface="Times New Roman" panose="02020603050405020304" charset="0"/>
              </a:rPr>
              <a:t>正则文法</a:t>
            </a:r>
            <a:r>
              <a:rPr lang="zh-CN" altLang="en-US" sz="2400" dirty="0">
                <a:latin typeface="Times New Roman" panose="02020603050405020304" charset="0"/>
              </a:rPr>
              <a:t>：</a:t>
            </a:r>
            <a:r>
              <a:rPr lang="en-US" altLang="zh-CN" sz="2400" dirty="0">
                <a:latin typeface="Times New Roman" panose="02020603050405020304" charset="0"/>
              </a:rPr>
              <a:t>Regular Grammar</a:t>
            </a:r>
            <a:r>
              <a:rPr lang="zh-CN" altLang="en-US" sz="2400" dirty="0">
                <a:latin typeface="Times New Roman" panose="02020603050405020304" charset="0"/>
              </a:rPr>
              <a:t>，能描述程序设计语言的多数单词</a:t>
            </a:r>
            <a:endParaRPr lang="zh-CN" altLang="en-US" sz="2400" dirty="0">
              <a:latin typeface="Times New Roman" panose="02020603050405020304" charset="0"/>
            </a:endParaRPr>
          </a:p>
          <a:p>
            <a:pPr eaLnBrk="1" hangingPunct="1">
              <a:lnSpc>
                <a:spcPct val="130000"/>
              </a:lnSpc>
              <a:buNone/>
            </a:pPr>
            <a:r>
              <a:rPr lang="zh-CN" altLang="en-US" sz="2800" dirty="0"/>
              <a:t> </a:t>
            </a:r>
            <a:r>
              <a:rPr lang="zh-CN" altLang="en-US" sz="2400" dirty="0"/>
              <a:t>例：文法 </a:t>
            </a:r>
            <a:r>
              <a:rPr lang="en-US" altLang="zh-CN" sz="2400" dirty="0">
                <a:latin typeface="Times New Roman" panose="02020603050405020304" charset="0"/>
              </a:rPr>
              <a:t>G</a:t>
            </a:r>
            <a:r>
              <a:rPr lang="en-US" altLang="zh-CN" sz="2400" dirty="0"/>
              <a:t> </a:t>
            </a:r>
            <a:r>
              <a:rPr lang="zh-CN" altLang="en-US" sz="2400" dirty="0"/>
              <a:t>：	</a:t>
            </a:r>
            <a:r>
              <a:rPr lang="en-US" altLang="zh-CN" sz="2400" dirty="0"/>
              <a:t>S→0A|1B|0</a:t>
            </a:r>
            <a:endParaRPr lang="en-US" altLang="zh-CN" sz="2400" dirty="0"/>
          </a:p>
          <a:p>
            <a:pPr eaLnBrk="1" hangingPunct="1">
              <a:lnSpc>
                <a:spcPct val="130000"/>
              </a:lnSpc>
              <a:buNone/>
            </a:pPr>
            <a:r>
              <a:rPr lang="en-US" altLang="zh-CN" sz="2400" dirty="0"/>
              <a:t>			  	A→0A|1B|0S</a:t>
            </a:r>
            <a:endParaRPr lang="en-US" altLang="zh-CN" sz="2400" dirty="0"/>
          </a:p>
          <a:p>
            <a:pPr eaLnBrk="1" hangingPunct="1">
              <a:lnSpc>
                <a:spcPct val="130000"/>
              </a:lnSpc>
              <a:buNone/>
            </a:pPr>
            <a:r>
              <a:rPr lang="en-US" altLang="zh-CN" sz="2400" dirty="0"/>
              <a:t>				B→1B|1|0</a:t>
            </a:r>
            <a:r>
              <a:rPr lang="zh-CN" altLang="en-US" sz="2800" dirty="0">
                <a:latin typeface="Times New Roman" panose="02020603050405020304" charset="0"/>
              </a:rPr>
              <a:t> </a:t>
            </a:r>
            <a:endParaRPr lang="zh-CN" altLang="en-US" sz="28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4259">
                                            <p:txEl>
                                              <p:charRg st="0" end="5"/>
                                            </p:txEl>
                                          </p:spTgt>
                                        </p:tgtEl>
                                        <p:attrNameLst>
                                          <p:attrName>style.visibility</p:attrName>
                                        </p:attrNameLst>
                                      </p:cBhvr>
                                      <p:to>
                                        <p:strVal val="visible"/>
                                      </p:to>
                                    </p:set>
                                    <p:animEffect transition="in" filter="blinds(horizontal)">
                                      <p:cBhvr>
                                        <p:cTn id="7" dur="500"/>
                                        <p:tgtEl>
                                          <p:spTgt spid="224259">
                                            <p:txEl>
                                              <p:charRg st="0"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4259">
                                            <p:txEl>
                                              <p:charRg st="5" end="40"/>
                                            </p:txEl>
                                          </p:spTgt>
                                        </p:tgtEl>
                                        <p:attrNameLst>
                                          <p:attrName>style.visibility</p:attrName>
                                        </p:attrNameLst>
                                      </p:cBhvr>
                                      <p:to>
                                        <p:strVal val="visible"/>
                                      </p:to>
                                    </p:set>
                                    <p:animEffect transition="in" filter="blinds(horizontal)">
                                      <p:cBhvr>
                                        <p:cTn id="10" dur="500"/>
                                        <p:tgtEl>
                                          <p:spTgt spid="224259">
                                            <p:txEl>
                                              <p:charRg st="5" end="4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4259">
                                            <p:txEl>
                                              <p:charRg st="40" end="58"/>
                                            </p:txEl>
                                          </p:spTgt>
                                        </p:tgtEl>
                                        <p:attrNameLst>
                                          <p:attrName>style.visibility</p:attrName>
                                        </p:attrNameLst>
                                      </p:cBhvr>
                                      <p:to>
                                        <p:strVal val="visible"/>
                                      </p:to>
                                    </p:set>
                                    <p:animEffect transition="in" filter="blinds(horizontal)">
                                      <p:cBhvr>
                                        <p:cTn id="13" dur="500"/>
                                        <p:tgtEl>
                                          <p:spTgt spid="224259">
                                            <p:txEl>
                                              <p:charRg st="40" end="58"/>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4259">
                                            <p:txEl>
                                              <p:charRg st="58" end="96"/>
                                            </p:txEl>
                                          </p:spTgt>
                                        </p:tgtEl>
                                        <p:attrNameLst>
                                          <p:attrName>style.visibility</p:attrName>
                                        </p:attrNameLst>
                                      </p:cBhvr>
                                      <p:to>
                                        <p:strVal val="visible"/>
                                      </p:to>
                                    </p:set>
                                    <p:animEffect transition="in" filter="blinds(horizontal)">
                                      <p:cBhvr>
                                        <p:cTn id="16" dur="500"/>
                                        <p:tgtEl>
                                          <p:spTgt spid="224259">
                                            <p:txEl>
                                              <p:charRg st="58" end="96"/>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4259">
                                            <p:txEl>
                                              <p:charRg st="96" end="135"/>
                                            </p:txEl>
                                          </p:spTgt>
                                        </p:tgtEl>
                                        <p:attrNameLst>
                                          <p:attrName>style.visibility</p:attrName>
                                        </p:attrNameLst>
                                      </p:cBhvr>
                                      <p:to>
                                        <p:strVal val="visible"/>
                                      </p:to>
                                    </p:set>
                                    <p:animEffect transition="in" filter="blinds(horizontal)">
                                      <p:cBhvr>
                                        <p:cTn id="19" dur="500"/>
                                        <p:tgtEl>
                                          <p:spTgt spid="224259">
                                            <p:txEl>
                                              <p:charRg st="96" end="13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24259">
                                            <p:txEl>
                                              <p:charRg st="135" end="155"/>
                                            </p:txEl>
                                          </p:spTgt>
                                        </p:tgtEl>
                                        <p:attrNameLst>
                                          <p:attrName>style.visibility</p:attrName>
                                        </p:attrNameLst>
                                      </p:cBhvr>
                                      <p:to>
                                        <p:strVal val="visible"/>
                                      </p:to>
                                    </p:set>
                                    <p:animEffect transition="in" filter="blinds(horizontal)">
                                      <p:cBhvr>
                                        <p:cTn id="24" dur="500"/>
                                        <p:tgtEl>
                                          <p:spTgt spid="224259">
                                            <p:txEl>
                                              <p:charRg st="135" end="155"/>
                                            </p:txEl>
                                          </p:spTgt>
                                        </p:tgtEl>
                                      </p:cBhvr>
                                    </p:animEffec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224259">
                                            <p:txEl>
                                              <p:charRg st="155" end="172"/>
                                            </p:txEl>
                                          </p:spTgt>
                                        </p:tgtEl>
                                        <p:attrNameLst>
                                          <p:attrName>style.visibility</p:attrName>
                                        </p:attrNameLst>
                                      </p:cBhvr>
                                      <p:to>
                                        <p:strVal val="visible"/>
                                      </p:to>
                                    </p:set>
                                    <p:animEffect transition="in" filter="blinds(horizontal)">
                                      <p:cBhvr>
                                        <p:cTn id="28" dur="500"/>
                                        <p:tgtEl>
                                          <p:spTgt spid="224259">
                                            <p:txEl>
                                              <p:charRg st="155" end="172"/>
                                            </p:txEl>
                                          </p:spTgt>
                                        </p:tgtEl>
                                      </p:cBhvr>
                                    </p:animEffect>
                                  </p:childTnLst>
                                </p:cTn>
                              </p:par>
                            </p:childTnLst>
                          </p:cTn>
                        </p:par>
                        <p:par>
                          <p:cTn id="29" fill="hold">
                            <p:stCondLst>
                              <p:cond delay="1000"/>
                            </p:stCondLst>
                            <p:childTnLst>
                              <p:par>
                                <p:cTn id="30" presetID="3" presetClass="entr" presetSubtype="10" fill="hold" grpId="0" nodeType="afterEffect">
                                  <p:stCondLst>
                                    <p:cond delay="0"/>
                                  </p:stCondLst>
                                  <p:childTnLst>
                                    <p:set>
                                      <p:cBhvr>
                                        <p:cTn id="31" dur="1" fill="hold">
                                          <p:stCondLst>
                                            <p:cond delay="0"/>
                                          </p:stCondLst>
                                        </p:cTn>
                                        <p:tgtEl>
                                          <p:spTgt spid="224259">
                                            <p:txEl>
                                              <p:charRg st="172" end="186"/>
                                            </p:txEl>
                                          </p:spTgt>
                                        </p:tgtEl>
                                        <p:attrNameLst>
                                          <p:attrName>style.visibility</p:attrName>
                                        </p:attrNameLst>
                                      </p:cBhvr>
                                      <p:to>
                                        <p:strVal val="visible"/>
                                      </p:to>
                                    </p:set>
                                    <p:animEffect transition="in" filter="blinds(horizontal)">
                                      <p:cBhvr>
                                        <p:cTn id="32" dur="500"/>
                                        <p:tgtEl>
                                          <p:spTgt spid="224259">
                                            <p:txEl>
                                              <p:charRg st="172"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形式语言概观</a:t>
            </a:r>
            <a:endParaRPr lang="zh-CN" altLang="en-US" dirty="0"/>
          </a:p>
        </p:txBody>
      </p:sp>
      <p:sp>
        <p:nvSpPr>
          <p:cNvPr id="214019" name="Rectangle 3"/>
          <p:cNvSpPr>
            <a:spLocks noGrp="1"/>
          </p:cNvSpPr>
          <p:nvPr>
            <p:ph idx="1"/>
          </p:nvPr>
        </p:nvSpPr>
        <p:spPr>
          <a:xfrm>
            <a:off x="533400" y="824230"/>
            <a:ext cx="11036935" cy="5616575"/>
          </a:xfrm>
        </p:spPr>
        <p:txBody>
          <a:bodyPr vert="horz" wrap="square" lIns="91440" tIns="45720" rIns="91440" bIns="45720" anchor="t"/>
          <a:p>
            <a:pPr marL="180975" indent="-180975" eaLnBrk="1" hangingPunct="1">
              <a:lnSpc>
                <a:spcPct val="120000"/>
              </a:lnSpc>
              <a:spcBef>
                <a:spcPct val="45000"/>
              </a:spcBef>
            </a:pPr>
            <a:r>
              <a:rPr lang="zh-CN" altLang="en-US" sz="2800" dirty="0">
                <a:latin typeface="Times New Roman" panose="02020603050405020304" charset="0"/>
              </a:rPr>
              <a:t>乔姆斯基语言体系</a:t>
            </a:r>
            <a:endParaRPr lang="zh-CN" altLang="en-US" sz="2800" dirty="0">
              <a:latin typeface="Times New Roman" panose="02020603050405020304" charset="0"/>
            </a:endParaRPr>
          </a:p>
          <a:p>
            <a:pPr marL="542925" lvl="1" indent="-182245" eaLnBrk="1" hangingPunct="1">
              <a:lnSpc>
                <a:spcPct val="120000"/>
              </a:lnSpc>
              <a:spcBef>
                <a:spcPct val="45000"/>
              </a:spcBef>
            </a:pPr>
            <a:r>
              <a:rPr lang="en-US" altLang="zh-CN" sz="2400" dirty="0">
                <a:latin typeface="Times New Roman" panose="02020603050405020304" charset="0"/>
              </a:rPr>
              <a:t>G</a:t>
            </a:r>
            <a:r>
              <a:rPr lang="zh-CN" altLang="en-US" sz="2400" dirty="0"/>
              <a:t>是</a:t>
            </a:r>
            <a:r>
              <a:rPr lang="en-US" altLang="zh-CN" sz="2400" dirty="0"/>
              <a:t>0 </a:t>
            </a:r>
            <a:r>
              <a:rPr lang="zh-CN" altLang="en-US" sz="2400" dirty="0"/>
              <a:t>型文法</a:t>
            </a:r>
            <a:r>
              <a:rPr lang="en-US" altLang="zh-CN" sz="2400" dirty="0"/>
              <a:t>(</a:t>
            </a:r>
            <a:r>
              <a:rPr lang="zh-CN" altLang="en-US" sz="2400" dirty="0"/>
              <a:t>短语结构语法</a:t>
            </a:r>
            <a:r>
              <a:rPr lang="en-US" altLang="zh-CN" sz="2400" dirty="0"/>
              <a:t>)</a:t>
            </a:r>
            <a:r>
              <a:rPr lang="zh-CN" altLang="en-US" sz="2400" dirty="0"/>
              <a:t>，</a:t>
            </a:r>
            <a:r>
              <a:rPr lang="en-US" altLang="zh-CN" sz="2400" dirty="0"/>
              <a:t>L(</a:t>
            </a:r>
            <a:r>
              <a:rPr lang="en-US" altLang="zh-CN" sz="2400" dirty="0">
                <a:latin typeface="Times New Roman" panose="02020603050405020304" charset="0"/>
              </a:rPr>
              <a:t>G</a:t>
            </a:r>
            <a:r>
              <a:rPr lang="en-US" altLang="zh-CN" sz="2400" dirty="0"/>
              <a:t>)</a:t>
            </a:r>
            <a:r>
              <a:rPr lang="zh-CN" altLang="en-US" sz="2400" dirty="0"/>
              <a:t>是</a:t>
            </a:r>
            <a:r>
              <a:rPr lang="en-US" altLang="zh-CN" sz="2400" dirty="0">
                <a:solidFill>
                  <a:srgbClr val="FF0000"/>
                </a:solidFill>
              </a:rPr>
              <a:t>0</a:t>
            </a:r>
            <a:r>
              <a:rPr lang="zh-CN" altLang="en-US" sz="2400" dirty="0">
                <a:solidFill>
                  <a:srgbClr val="FF0000"/>
                </a:solidFill>
              </a:rPr>
              <a:t>型语言</a:t>
            </a:r>
            <a:r>
              <a:rPr lang="en-US" altLang="zh-CN" sz="2400" dirty="0">
                <a:latin typeface="Arial" panose="020B0604020202020204" pitchFamily="34" charset="0"/>
              </a:rPr>
              <a:t>——</a:t>
            </a:r>
            <a:r>
              <a:rPr lang="zh-CN" altLang="en-US" sz="2400" dirty="0"/>
              <a:t>其识别系统是</a:t>
            </a:r>
            <a:r>
              <a:rPr lang="zh-CN" altLang="en-US" dirty="0">
                <a:solidFill>
                  <a:srgbClr val="FF0000"/>
                </a:solidFill>
              </a:rPr>
              <a:t>图灵机</a:t>
            </a:r>
            <a:endParaRPr lang="zh-CN" altLang="en-US" dirty="0">
              <a:solidFill>
                <a:srgbClr val="FF0000"/>
              </a:solidFill>
            </a:endParaRPr>
          </a:p>
          <a:p>
            <a:pPr marL="542925" lvl="1" indent="-182245" eaLnBrk="1" hangingPunct="1">
              <a:lnSpc>
                <a:spcPct val="120000"/>
              </a:lnSpc>
              <a:spcBef>
                <a:spcPct val="45000"/>
              </a:spcBef>
            </a:pPr>
            <a:r>
              <a:rPr lang="en-US" altLang="zh-CN" sz="2400" dirty="0"/>
              <a:t>|α|≤|β|: </a:t>
            </a:r>
            <a:r>
              <a:rPr lang="en-US" altLang="zh-CN" sz="2400" dirty="0">
                <a:latin typeface="Times New Roman" panose="02020603050405020304" charset="0"/>
              </a:rPr>
              <a:t>G</a:t>
            </a:r>
            <a:r>
              <a:rPr lang="zh-CN" altLang="en-US" sz="2400" dirty="0"/>
              <a:t>是</a:t>
            </a:r>
            <a:r>
              <a:rPr lang="en-US" altLang="zh-CN" sz="2400" dirty="0"/>
              <a:t>1</a:t>
            </a:r>
            <a:r>
              <a:rPr lang="zh-CN" altLang="en-US" sz="2400" dirty="0"/>
              <a:t>型文法</a:t>
            </a:r>
            <a:r>
              <a:rPr lang="en-US" altLang="zh-CN" sz="2400" dirty="0">
                <a:latin typeface="Times New Roman" panose="02020603050405020304" charset="0"/>
              </a:rPr>
              <a:t>(</a:t>
            </a:r>
            <a:r>
              <a:rPr lang="zh-CN" altLang="en-US" sz="2400" dirty="0"/>
              <a:t>上下文有关文法</a:t>
            </a:r>
            <a:r>
              <a:rPr lang="en-US" altLang="zh-CN" sz="2400" dirty="0"/>
              <a:t>)</a:t>
            </a:r>
            <a:r>
              <a:rPr lang="zh-CN" altLang="en-US" sz="2400" dirty="0"/>
              <a:t>，</a:t>
            </a:r>
            <a:r>
              <a:rPr lang="en-US" altLang="zh-CN" sz="2400" dirty="0"/>
              <a:t>L(</a:t>
            </a:r>
            <a:r>
              <a:rPr lang="en-US" altLang="zh-CN" sz="2400" dirty="0">
                <a:latin typeface="Times New Roman" panose="02020603050405020304" charset="0"/>
              </a:rPr>
              <a:t>G</a:t>
            </a:r>
            <a:r>
              <a:rPr lang="en-US" altLang="zh-CN" sz="2400" dirty="0"/>
              <a:t>)</a:t>
            </a:r>
            <a:r>
              <a:rPr lang="zh-CN" altLang="en-US" sz="2400" dirty="0"/>
              <a:t>是</a:t>
            </a:r>
            <a:r>
              <a:rPr lang="en-US" altLang="zh-CN" sz="2400" dirty="0"/>
              <a:t>1</a:t>
            </a:r>
            <a:r>
              <a:rPr lang="zh-CN" altLang="en-US" sz="2400" dirty="0"/>
              <a:t>型语言</a:t>
            </a:r>
            <a:r>
              <a:rPr lang="en-US" altLang="zh-CN" sz="2400" dirty="0"/>
              <a:t>(</a:t>
            </a:r>
            <a:r>
              <a:rPr lang="zh-CN" altLang="en-US" sz="2400" dirty="0"/>
              <a:t>上下文有关语言</a:t>
            </a:r>
            <a:r>
              <a:rPr lang="en-US" altLang="zh-CN" sz="2400" dirty="0"/>
              <a:t>)</a:t>
            </a:r>
            <a:r>
              <a:rPr lang="en-US" altLang="zh-CN" sz="2400" dirty="0">
                <a:latin typeface="Times New Roman" panose="02020603050405020304" charset="0"/>
              </a:rPr>
              <a:t>——</a:t>
            </a:r>
            <a:r>
              <a:rPr lang="zh-CN" altLang="en-US" sz="2400" dirty="0"/>
              <a:t>其识别系统是</a:t>
            </a:r>
            <a:r>
              <a:rPr lang="zh-CN" altLang="en-US" dirty="0">
                <a:solidFill>
                  <a:srgbClr val="FF0000"/>
                </a:solidFill>
              </a:rPr>
              <a:t>线性有界自动机</a:t>
            </a:r>
            <a:endParaRPr lang="zh-CN" altLang="en-US" dirty="0">
              <a:solidFill>
                <a:srgbClr val="FF0000"/>
              </a:solidFill>
            </a:endParaRPr>
          </a:p>
          <a:p>
            <a:pPr marL="542925" lvl="1" indent="-182245" eaLnBrk="1" hangingPunct="1">
              <a:lnSpc>
                <a:spcPct val="120000"/>
              </a:lnSpc>
              <a:spcBef>
                <a:spcPct val="45000"/>
              </a:spcBef>
            </a:pPr>
            <a:r>
              <a:rPr lang="en-US" altLang="zh-CN" sz="2400" dirty="0"/>
              <a:t>α</a:t>
            </a:r>
            <a:r>
              <a:rPr lang="en-US" altLang="zh-CN" sz="2400" dirty="0">
                <a:latin typeface="Times New Roman" panose="02020603050405020304" charset="0"/>
              </a:rPr>
              <a:t>∈</a:t>
            </a:r>
            <a:r>
              <a:rPr lang="en-US" altLang="zh-CN" sz="2400" dirty="0"/>
              <a:t>V</a:t>
            </a:r>
            <a:r>
              <a:rPr lang="en-US" altLang="zh-CN" sz="2400" baseline="-25000" dirty="0"/>
              <a:t>N</a:t>
            </a:r>
            <a:r>
              <a:rPr lang="en-US" altLang="zh-CN" sz="2400" baseline="30000" dirty="0">
                <a:latin typeface="Times New Roman" panose="02020603050405020304" charset="0"/>
              </a:rPr>
              <a:t> </a:t>
            </a:r>
            <a:r>
              <a:rPr lang="en-US" altLang="zh-CN" sz="2400" dirty="0">
                <a:latin typeface="Times New Roman" panose="02020603050405020304" charset="0"/>
              </a:rPr>
              <a:t>: G</a:t>
            </a:r>
            <a:r>
              <a:rPr lang="zh-CN" altLang="en-US" sz="2400" dirty="0"/>
              <a:t>是</a:t>
            </a:r>
            <a:r>
              <a:rPr lang="en-US" altLang="zh-CN" sz="2400" dirty="0"/>
              <a:t>2</a:t>
            </a:r>
            <a:r>
              <a:rPr lang="zh-CN" altLang="en-US" sz="2400" dirty="0"/>
              <a:t>型文法</a:t>
            </a:r>
            <a:r>
              <a:rPr lang="en-US" altLang="zh-CN" sz="2400" dirty="0"/>
              <a:t>(</a:t>
            </a:r>
            <a:r>
              <a:rPr lang="zh-CN" altLang="en-US" sz="2400" dirty="0"/>
              <a:t>上下文无关文法</a:t>
            </a:r>
            <a:r>
              <a:rPr lang="en-US" altLang="zh-CN" sz="2400" dirty="0"/>
              <a:t>)</a:t>
            </a:r>
            <a:r>
              <a:rPr lang="zh-CN" altLang="en-US" sz="2400" dirty="0"/>
              <a:t>，</a:t>
            </a:r>
            <a:r>
              <a:rPr lang="en-US" altLang="zh-CN" sz="2400" dirty="0"/>
              <a:t>L(</a:t>
            </a:r>
            <a:r>
              <a:rPr lang="en-US" altLang="zh-CN" sz="2400" dirty="0">
                <a:latin typeface="Times New Roman" panose="02020603050405020304" charset="0"/>
              </a:rPr>
              <a:t>G</a:t>
            </a:r>
            <a:r>
              <a:rPr lang="en-US" altLang="zh-CN" sz="2400" dirty="0"/>
              <a:t>)</a:t>
            </a:r>
            <a:r>
              <a:rPr lang="zh-CN" altLang="en-US" sz="2400" dirty="0"/>
              <a:t>是</a:t>
            </a:r>
            <a:r>
              <a:rPr lang="en-US" altLang="zh-CN" sz="2400" dirty="0"/>
              <a:t>2</a:t>
            </a:r>
            <a:r>
              <a:rPr lang="zh-CN" altLang="en-US" sz="2400" dirty="0"/>
              <a:t>型语言</a:t>
            </a:r>
            <a:r>
              <a:rPr lang="en-US" altLang="zh-CN" sz="2400" dirty="0"/>
              <a:t>(</a:t>
            </a:r>
            <a:r>
              <a:rPr lang="zh-CN" altLang="en-US" sz="2400" dirty="0"/>
              <a:t>上下文无关语言</a:t>
            </a:r>
            <a:r>
              <a:rPr lang="en-US" altLang="zh-CN" sz="2400" dirty="0"/>
              <a:t>)</a:t>
            </a:r>
            <a:r>
              <a:rPr lang="en-US" altLang="zh-CN" sz="2400" dirty="0">
                <a:latin typeface="Times New Roman" panose="02020603050405020304" charset="0"/>
              </a:rPr>
              <a:t>——</a:t>
            </a:r>
            <a:r>
              <a:rPr lang="zh-CN" altLang="en-US" sz="2400" dirty="0"/>
              <a:t>其识别系统是</a:t>
            </a:r>
            <a:r>
              <a:rPr lang="zh-CN" altLang="en-US" dirty="0">
                <a:solidFill>
                  <a:srgbClr val="FF0000"/>
                </a:solidFill>
              </a:rPr>
              <a:t>下推自动机</a:t>
            </a:r>
            <a:endParaRPr lang="zh-CN" altLang="en-US" dirty="0">
              <a:solidFill>
                <a:srgbClr val="FF0000"/>
              </a:solidFill>
            </a:endParaRPr>
          </a:p>
          <a:p>
            <a:pPr marL="1000125" lvl="2" indent="-182245" eaLnBrk="1" hangingPunct="1">
              <a:lnSpc>
                <a:spcPct val="120000"/>
              </a:lnSpc>
              <a:spcBef>
                <a:spcPct val="45000"/>
              </a:spcBef>
            </a:pPr>
            <a:r>
              <a:rPr lang="en-US" altLang="zh-CN" sz="2400" dirty="0"/>
              <a:t>A→a </a:t>
            </a:r>
            <a:r>
              <a:rPr lang="zh-CN" altLang="en-US" sz="2400" dirty="0"/>
              <a:t>或 </a:t>
            </a:r>
            <a:r>
              <a:rPr lang="en-US" altLang="zh-CN" sz="2400" dirty="0"/>
              <a:t>A→aB: </a:t>
            </a:r>
            <a:r>
              <a:rPr lang="en-US" altLang="zh-CN" sz="2400" dirty="0">
                <a:latin typeface="Times New Roman" panose="02020603050405020304" charset="0"/>
              </a:rPr>
              <a:t>G</a:t>
            </a:r>
            <a:r>
              <a:rPr lang="zh-CN" altLang="en-US" sz="2400" dirty="0"/>
              <a:t>是右线性文法，</a:t>
            </a:r>
            <a:r>
              <a:rPr lang="en-US" altLang="zh-CN" sz="2400" dirty="0"/>
              <a:t>L(</a:t>
            </a:r>
            <a:r>
              <a:rPr lang="en-US" altLang="zh-CN" sz="2400" dirty="0">
                <a:latin typeface="Times New Roman" panose="02020603050405020304" charset="0"/>
              </a:rPr>
              <a:t>G</a:t>
            </a:r>
            <a:r>
              <a:rPr lang="en-US" altLang="zh-CN" sz="2400" dirty="0"/>
              <a:t>)</a:t>
            </a:r>
            <a:r>
              <a:rPr lang="zh-CN" altLang="en-US" sz="2400" dirty="0"/>
              <a:t>是</a:t>
            </a:r>
            <a:r>
              <a:rPr lang="en-US" altLang="zh-CN" sz="2400" dirty="0"/>
              <a:t>3</a:t>
            </a:r>
            <a:r>
              <a:rPr lang="zh-CN" altLang="en-US" sz="2400" dirty="0"/>
              <a:t>型语言</a:t>
            </a:r>
            <a:r>
              <a:rPr lang="en-US" altLang="zh-CN" sz="2400" dirty="0"/>
              <a:t>(</a:t>
            </a:r>
            <a:r>
              <a:rPr lang="zh-CN" altLang="en-US" sz="2400" dirty="0"/>
              <a:t>正则语言</a:t>
            </a:r>
            <a:r>
              <a:rPr lang="en-US" altLang="zh-CN" sz="2400" dirty="0"/>
              <a:t>)</a:t>
            </a:r>
            <a:endParaRPr lang="en-US" altLang="zh-CN" sz="2400" dirty="0"/>
          </a:p>
          <a:p>
            <a:pPr marL="1000125" lvl="2" indent="-182245" eaLnBrk="1" hangingPunct="1">
              <a:lnSpc>
                <a:spcPct val="120000"/>
              </a:lnSpc>
              <a:spcBef>
                <a:spcPct val="45000"/>
              </a:spcBef>
            </a:pPr>
            <a:r>
              <a:rPr lang="en-US" altLang="zh-CN" sz="2400" dirty="0"/>
              <a:t>A→a </a:t>
            </a:r>
            <a:r>
              <a:rPr lang="zh-CN" altLang="en-US" sz="2400" dirty="0"/>
              <a:t>或 </a:t>
            </a:r>
            <a:r>
              <a:rPr lang="en-US" altLang="zh-CN" sz="2400" dirty="0"/>
              <a:t>A→Ba: </a:t>
            </a:r>
            <a:r>
              <a:rPr lang="en-US" altLang="zh-CN" sz="2400" dirty="0">
                <a:latin typeface="Times New Roman" panose="02020603050405020304" charset="0"/>
              </a:rPr>
              <a:t>G</a:t>
            </a:r>
            <a:r>
              <a:rPr lang="zh-CN" altLang="en-US" sz="2400" dirty="0"/>
              <a:t>是左线性文法</a:t>
            </a:r>
            <a:r>
              <a:rPr lang="en-US" altLang="zh-CN" sz="2400" dirty="0"/>
              <a:t>, L(</a:t>
            </a:r>
            <a:r>
              <a:rPr lang="en-US" altLang="zh-CN" sz="2400" dirty="0">
                <a:latin typeface="Times New Roman" panose="02020603050405020304" charset="0"/>
              </a:rPr>
              <a:t>G</a:t>
            </a:r>
            <a:r>
              <a:rPr lang="en-US" altLang="zh-CN" sz="2400" dirty="0"/>
              <a:t>)</a:t>
            </a:r>
            <a:r>
              <a:rPr lang="zh-CN" altLang="en-US" sz="2400" dirty="0"/>
              <a:t>是</a:t>
            </a:r>
            <a:r>
              <a:rPr lang="en-US" altLang="zh-CN" sz="2400" dirty="0"/>
              <a:t>3</a:t>
            </a:r>
            <a:r>
              <a:rPr lang="zh-CN" altLang="en-US" sz="2400" dirty="0"/>
              <a:t>型语言</a:t>
            </a:r>
            <a:r>
              <a:rPr lang="en-US" altLang="zh-CN" sz="2400" dirty="0"/>
              <a:t>(</a:t>
            </a:r>
            <a:r>
              <a:rPr lang="zh-CN" altLang="en-US" sz="2400" dirty="0"/>
              <a:t>正则语言</a:t>
            </a:r>
            <a:r>
              <a:rPr lang="en-US" altLang="zh-CN" sz="2400" dirty="0"/>
              <a:t>)</a:t>
            </a:r>
            <a:endParaRPr lang="en-US" altLang="zh-CN" sz="2400" dirty="0"/>
          </a:p>
          <a:p>
            <a:pPr marL="542925" lvl="1" indent="-182245" eaLnBrk="1" hangingPunct="1">
              <a:lnSpc>
                <a:spcPct val="120000"/>
              </a:lnSpc>
              <a:spcBef>
                <a:spcPct val="45000"/>
              </a:spcBef>
            </a:pPr>
            <a:r>
              <a:rPr lang="zh-CN" altLang="en-US" dirty="0"/>
              <a:t>正则语言的识别系统是</a:t>
            </a:r>
            <a:r>
              <a:rPr lang="zh-CN" altLang="en-US" dirty="0">
                <a:solidFill>
                  <a:srgbClr val="FF0000"/>
                </a:solidFill>
              </a:rPr>
              <a:t>有限自动机</a:t>
            </a:r>
            <a:endParaRPr lang="zh-CN" altLang="en-US" sz="2400" baseline="30000" dirty="0">
              <a:solidFill>
                <a:srgbClr val="FF00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4019">
                                            <p:txEl>
                                              <p:charRg st="0" end="9"/>
                                            </p:txEl>
                                          </p:spTgt>
                                        </p:tgtEl>
                                        <p:attrNameLst>
                                          <p:attrName>style.visibility</p:attrName>
                                        </p:attrNameLst>
                                      </p:cBhvr>
                                      <p:to>
                                        <p:strVal val="visible"/>
                                      </p:to>
                                    </p:set>
                                    <p:animEffect transition="in" filter="blinds(horizontal)">
                                      <p:cBhvr>
                                        <p:cTn id="7" dur="500"/>
                                        <p:tgtEl>
                                          <p:spTgt spid="214019">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019">
                                            <p:txEl>
                                              <p:charRg st="9" end="46"/>
                                            </p:txEl>
                                          </p:spTgt>
                                        </p:tgtEl>
                                        <p:attrNameLst>
                                          <p:attrName>style.visibility</p:attrName>
                                        </p:attrNameLst>
                                      </p:cBhvr>
                                      <p:to>
                                        <p:strVal val="visible"/>
                                      </p:to>
                                    </p:set>
                                    <p:animEffect transition="in" filter="blinds(horizontal)">
                                      <p:cBhvr>
                                        <p:cTn id="12" dur="500"/>
                                        <p:tgtEl>
                                          <p:spTgt spid="214019">
                                            <p:txEl>
                                              <p:charRg st="9"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4019">
                                            <p:txEl>
                                              <p:charRg st="46" end="105"/>
                                            </p:txEl>
                                          </p:spTgt>
                                        </p:tgtEl>
                                        <p:attrNameLst>
                                          <p:attrName>style.visibility</p:attrName>
                                        </p:attrNameLst>
                                      </p:cBhvr>
                                      <p:to>
                                        <p:strVal val="visible"/>
                                      </p:to>
                                    </p:set>
                                    <p:animEffect transition="in" filter="blinds(horizontal)">
                                      <p:cBhvr>
                                        <p:cTn id="17" dur="500"/>
                                        <p:tgtEl>
                                          <p:spTgt spid="214019">
                                            <p:txEl>
                                              <p:charRg st="46" end="10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4019">
                                            <p:txEl>
                                              <p:charRg st="105" end="160"/>
                                            </p:txEl>
                                          </p:spTgt>
                                        </p:tgtEl>
                                        <p:attrNameLst>
                                          <p:attrName>style.visibility</p:attrName>
                                        </p:attrNameLst>
                                      </p:cBhvr>
                                      <p:to>
                                        <p:strVal val="visible"/>
                                      </p:to>
                                    </p:set>
                                    <p:animEffect transition="in" filter="blinds(horizontal)">
                                      <p:cBhvr>
                                        <p:cTn id="22" dur="500"/>
                                        <p:tgtEl>
                                          <p:spTgt spid="214019">
                                            <p:txEl>
                                              <p:charRg st="105" end="160"/>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4019">
                                            <p:txEl>
                                              <p:charRg st="160" end="196"/>
                                            </p:txEl>
                                          </p:spTgt>
                                        </p:tgtEl>
                                        <p:attrNameLst>
                                          <p:attrName>style.visibility</p:attrName>
                                        </p:attrNameLst>
                                      </p:cBhvr>
                                      <p:to>
                                        <p:strVal val="visible"/>
                                      </p:to>
                                    </p:set>
                                    <p:animEffect transition="in" filter="blinds(horizontal)">
                                      <p:cBhvr>
                                        <p:cTn id="25" dur="500"/>
                                        <p:tgtEl>
                                          <p:spTgt spid="214019">
                                            <p:txEl>
                                              <p:charRg st="160" end="19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4019">
                                            <p:txEl>
                                              <p:charRg st="196" end="233"/>
                                            </p:txEl>
                                          </p:spTgt>
                                        </p:tgtEl>
                                        <p:attrNameLst>
                                          <p:attrName>style.visibility</p:attrName>
                                        </p:attrNameLst>
                                      </p:cBhvr>
                                      <p:to>
                                        <p:strVal val="visible"/>
                                      </p:to>
                                    </p:set>
                                    <p:animEffect transition="in" filter="blinds(horizontal)">
                                      <p:cBhvr>
                                        <p:cTn id="28" dur="500"/>
                                        <p:tgtEl>
                                          <p:spTgt spid="214019">
                                            <p:txEl>
                                              <p:charRg st="196" end="233"/>
                                            </p:txEl>
                                          </p:spTgt>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214019">
                                            <p:txEl>
                                              <p:charRg st="233" end="249"/>
                                            </p:txEl>
                                          </p:spTgt>
                                        </p:tgtEl>
                                        <p:attrNameLst>
                                          <p:attrName>style.visibility</p:attrName>
                                        </p:attrNameLst>
                                      </p:cBhvr>
                                      <p:to>
                                        <p:strVal val="visible"/>
                                      </p:to>
                                    </p:set>
                                    <p:animEffect transition="in" filter="blinds(horizontal)">
                                      <p:cBhvr>
                                        <p:cTn id="32" dur="500"/>
                                        <p:tgtEl>
                                          <p:spTgt spid="214019">
                                            <p:txEl>
                                              <p:charRg st="233" end="2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形式语言概观</a:t>
            </a:r>
            <a:endParaRPr lang="zh-CN" altLang="en-US" dirty="0"/>
          </a:p>
        </p:txBody>
      </p:sp>
      <p:sp>
        <p:nvSpPr>
          <p:cNvPr id="218115" name="Rectangle 3"/>
          <p:cNvSpPr>
            <a:spLocks noGrp="1"/>
          </p:cNvSpPr>
          <p:nvPr>
            <p:ph idx="1"/>
          </p:nvPr>
        </p:nvSpPr>
        <p:spPr>
          <a:xfrm>
            <a:off x="457200" y="927100"/>
            <a:ext cx="11175365" cy="1560830"/>
          </a:xfrm>
        </p:spPr>
        <p:txBody>
          <a:bodyPr vert="horz" wrap="square" lIns="91440" tIns="45720" rIns="91440" bIns="45720" anchor="t"/>
          <a:p>
            <a:pPr eaLnBrk="1" hangingPunct="1">
              <a:lnSpc>
                <a:spcPct val="120000"/>
              </a:lnSpc>
            </a:pPr>
            <a:r>
              <a:rPr lang="zh-CN" altLang="en-US" dirty="0"/>
              <a:t>文法</a:t>
            </a:r>
            <a:r>
              <a:rPr lang="en-US" altLang="zh-CN" dirty="0"/>
              <a:t>(</a:t>
            </a:r>
            <a:r>
              <a:rPr lang="zh-CN" altLang="en-US" dirty="0"/>
              <a:t>语言</a:t>
            </a:r>
            <a:r>
              <a:rPr lang="en-US" altLang="zh-CN" dirty="0"/>
              <a:t>)</a:t>
            </a:r>
            <a:r>
              <a:rPr lang="zh-CN" altLang="en-US" dirty="0"/>
              <a:t>类型之间的关系</a:t>
            </a:r>
            <a:endParaRPr lang="zh-CN" altLang="en-US" dirty="0"/>
          </a:p>
          <a:p>
            <a:pPr lvl="1" eaLnBrk="1" hangingPunct="1">
              <a:lnSpc>
                <a:spcPct val="120000"/>
              </a:lnSpc>
            </a:pPr>
            <a:r>
              <a:rPr lang="zh-CN" altLang="en-US" dirty="0"/>
              <a:t>四种文法</a:t>
            </a:r>
            <a:r>
              <a:rPr lang="en-US" altLang="zh-CN" dirty="0"/>
              <a:t>(</a:t>
            </a:r>
            <a:r>
              <a:rPr lang="zh-CN" altLang="en-US" dirty="0"/>
              <a:t>语言</a:t>
            </a:r>
            <a:r>
              <a:rPr lang="en-US" altLang="zh-CN" dirty="0"/>
              <a:t>)</a:t>
            </a:r>
            <a:r>
              <a:rPr lang="zh-CN" altLang="en-US" dirty="0"/>
              <a:t>之间的关系是将产生式作进一步限制而定义的。</a:t>
            </a:r>
            <a:endParaRPr lang="zh-CN" altLang="en-US" dirty="0"/>
          </a:p>
        </p:txBody>
      </p:sp>
      <p:sp>
        <p:nvSpPr>
          <p:cNvPr id="218116" name="Oval 4"/>
          <p:cNvSpPr/>
          <p:nvPr/>
        </p:nvSpPr>
        <p:spPr>
          <a:xfrm>
            <a:off x="3668713" y="2563813"/>
            <a:ext cx="5903912" cy="3744912"/>
          </a:xfrm>
          <a:prstGeom prst="ellipse">
            <a:avLst/>
          </a:prstGeom>
          <a:solidFill>
            <a:srgbClr val="FF99CC"/>
          </a:solidFill>
          <a:ln w="19050"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18117" name="Oval 5"/>
          <p:cNvSpPr/>
          <p:nvPr/>
        </p:nvSpPr>
        <p:spPr>
          <a:xfrm>
            <a:off x="4029075" y="3068638"/>
            <a:ext cx="5275263" cy="3052762"/>
          </a:xfrm>
          <a:prstGeom prst="ellipse">
            <a:avLst/>
          </a:prstGeom>
          <a:solidFill>
            <a:srgbClr val="FFCC99"/>
          </a:solid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18118" name="Oval 6"/>
          <p:cNvSpPr/>
          <p:nvPr/>
        </p:nvSpPr>
        <p:spPr>
          <a:xfrm>
            <a:off x="4614863" y="3967163"/>
            <a:ext cx="4238625" cy="1974850"/>
          </a:xfrm>
          <a:prstGeom prst="ellipse">
            <a:avLst/>
          </a:prstGeom>
          <a:solidFill>
            <a:srgbClr val="CCFFCC"/>
          </a:solid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18119" name="Oval 7"/>
          <p:cNvSpPr/>
          <p:nvPr/>
        </p:nvSpPr>
        <p:spPr>
          <a:xfrm>
            <a:off x="5368925" y="4775200"/>
            <a:ext cx="2636838" cy="987425"/>
          </a:xfrm>
          <a:prstGeom prst="ellipse">
            <a:avLst/>
          </a:prstGeom>
          <a:solidFill>
            <a:srgbClr val="99CCFF"/>
          </a:solid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218120" name="Text Box 8"/>
          <p:cNvSpPr txBox="1"/>
          <p:nvPr/>
        </p:nvSpPr>
        <p:spPr>
          <a:xfrm>
            <a:off x="5580063" y="4256088"/>
            <a:ext cx="2192337" cy="396875"/>
          </a:xfrm>
          <a:prstGeom prst="rect">
            <a:avLst/>
          </a:prstGeom>
          <a:noFill/>
          <a:ln w="28575">
            <a:noFill/>
          </a:ln>
        </p:spPr>
        <p:txBody>
          <a:bodyPr anchor="t">
            <a:spAutoFit/>
          </a:bodyPr>
          <a:p>
            <a:pPr>
              <a:spcBef>
                <a:spcPct val="50000"/>
              </a:spcBef>
              <a:buClrTx/>
            </a:pPr>
            <a:r>
              <a:rPr lang="en-US" altLang="zh-CN" sz="2000" dirty="0">
                <a:solidFill>
                  <a:schemeClr val="tx2"/>
                </a:solidFill>
                <a:latin typeface="Times New Roman" panose="02020603050405020304" charset="0"/>
                <a:ea typeface="宋体" panose="02010600030101010101" pitchFamily="2" charset="-122"/>
              </a:rPr>
              <a:t>2 </a:t>
            </a:r>
            <a:r>
              <a:rPr lang="zh-CN" altLang="en-US" sz="2000" dirty="0">
                <a:solidFill>
                  <a:schemeClr val="tx2"/>
                </a:solidFill>
                <a:latin typeface="Times New Roman" panose="02020603050405020304" charset="0"/>
                <a:ea typeface="宋体" panose="02010600030101010101" pitchFamily="2" charset="-122"/>
              </a:rPr>
              <a:t>型文法（语言）</a:t>
            </a:r>
            <a:endParaRPr lang="zh-CN" altLang="en-US" sz="2000" dirty="0">
              <a:solidFill>
                <a:schemeClr val="tx2"/>
              </a:solidFill>
              <a:latin typeface="Times New Roman" panose="02020603050405020304" charset="0"/>
              <a:ea typeface="宋体" panose="02010600030101010101" pitchFamily="2" charset="-122"/>
            </a:endParaRPr>
          </a:p>
        </p:txBody>
      </p:sp>
      <p:sp>
        <p:nvSpPr>
          <p:cNvPr id="218121" name="Text Box 9"/>
          <p:cNvSpPr txBox="1"/>
          <p:nvPr/>
        </p:nvSpPr>
        <p:spPr>
          <a:xfrm>
            <a:off x="5397500" y="3392488"/>
            <a:ext cx="2447925" cy="396875"/>
          </a:xfrm>
          <a:prstGeom prst="rect">
            <a:avLst/>
          </a:prstGeom>
          <a:noFill/>
          <a:ln w="28575">
            <a:noFill/>
          </a:ln>
        </p:spPr>
        <p:txBody>
          <a:bodyPr anchor="t">
            <a:spAutoFit/>
          </a:bodyPr>
          <a:p>
            <a:pPr>
              <a:spcBef>
                <a:spcPct val="50000"/>
              </a:spcBef>
              <a:buClrTx/>
            </a:pPr>
            <a:r>
              <a:rPr lang="en-US" altLang="zh-CN" sz="2000" dirty="0">
                <a:solidFill>
                  <a:schemeClr val="tx2"/>
                </a:solidFill>
                <a:latin typeface="Times New Roman" panose="02020603050405020304" charset="0"/>
                <a:ea typeface="宋体" panose="02010600030101010101" pitchFamily="2" charset="-122"/>
              </a:rPr>
              <a:t>1 </a:t>
            </a:r>
            <a:r>
              <a:rPr lang="zh-CN" altLang="en-US" sz="2000" dirty="0">
                <a:solidFill>
                  <a:schemeClr val="tx2"/>
                </a:solidFill>
                <a:latin typeface="Times New Roman" panose="02020603050405020304" charset="0"/>
                <a:ea typeface="宋体" panose="02010600030101010101" pitchFamily="2" charset="-122"/>
              </a:rPr>
              <a:t>型文法（语言）</a:t>
            </a:r>
            <a:endParaRPr lang="zh-CN" altLang="en-US" sz="2000" dirty="0">
              <a:solidFill>
                <a:schemeClr val="tx2"/>
              </a:solidFill>
              <a:latin typeface="Times New Roman" panose="02020603050405020304" charset="0"/>
              <a:ea typeface="宋体" panose="02010600030101010101" pitchFamily="2" charset="-122"/>
            </a:endParaRPr>
          </a:p>
        </p:txBody>
      </p:sp>
      <p:sp>
        <p:nvSpPr>
          <p:cNvPr id="218122" name="Text Box 10"/>
          <p:cNvSpPr txBox="1"/>
          <p:nvPr/>
        </p:nvSpPr>
        <p:spPr>
          <a:xfrm>
            <a:off x="5613400" y="2636838"/>
            <a:ext cx="2232025" cy="396875"/>
          </a:xfrm>
          <a:prstGeom prst="rect">
            <a:avLst/>
          </a:prstGeom>
          <a:noFill/>
          <a:ln w="9525">
            <a:noFill/>
          </a:ln>
        </p:spPr>
        <p:txBody>
          <a:bodyPr anchor="t">
            <a:spAutoFit/>
          </a:bodyPr>
          <a:p>
            <a:pPr>
              <a:spcBef>
                <a:spcPct val="50000"/>
              </a:spcBef>
              <a:buClrTx/>
            </a:pPr>
            <a:r>
              <a:rPr lang="en-US" altLang="zh-CN" sz="2000" dirty="0">
                <a:solidFill>
                  <a:schemeClr val="tx2"/>
                </a:solidFill>
                <a:latin typeface="Times New Roman" panose="02020603050405020304" charset="0"/>
                <a:ea typeface="宋体" panose="02010600030101010101" pitchFamily="2" charset="-122"/>
              </a:rPr>
              <a:t>0 </a:t>
            </a:r>
            <a:r>
              <a:rPr lang="zh-CN" altLang="en-US" sz="2000" dirty="0">
                <a:solidFill>
                  <a:schemeClr val="tx2"/>
                </a:solidFill>
                <a:latin typeface="Times New Roman" panose="02020603050405020304" charset="0"/>
                <a:ea typeface="宋体" panose="02010600030101010101" pitchFamily="2" charset="-122"/>
              </a:rPr>
              <a:t>型文法（语言）</a:t>
            </a:r>
            <a:endParaRPr lang="zh-CN" altLang="en-US" sz="2000" dirty="0">
              <a:solidFill>
                <a:schemeClr val="tx2"/>
              </a:solidFill>
              <a:latin typeface="Times New Roman" panose="02020603050405020304" charset="0"/>
              <a:ea typeface="宋体" panose="02010600030101010101" pitchFamily="2" charset="-122"/>
            </a:endParaRPr>
          </a:p>
        </p:txBody>
      </p:sp>
      <p:sp>
        <p:nvSpPr>
          <p:cNvPr id="218123" name="Text Box 11"/>
          <p:cNvSpPr txBox="1"/>
          <p:nvPr/>
        </p:nvSpPr>
        <p:spPr>
          <a:xfrm>
            <a:off x="5540375" y="5119688"/>
            <a:ext cx="2520950" cy="396875"/>
          </a:xfrm>
          <a:prstGeom prst="rect">
            <a:avLst/>
          </a:prstGeom>
          <a:noFill/>
          <a:ln w="9525">
            <a:noFill/>
          </a:ln>
        </p:spPr>
        <p:txBody>
          <a:bodyPr anchor="t">
            <a:spAutoFit/>
          </a:bodyPr>
          <a:p>
            <a:pPr>
              <a:spcBef>
                <a:spcPct val="50000"/>
              </a:spcBef>
              <a:buClrTx/>
            </a:pPr>
            <a:r>
              <a:rPr lang="en-US" altLang="zh-CN" sz="2000" dirty="0">
                <a:solidFill>
                  <a:schemeClr val="tx2"/>
                </a:solidFill>
                <a:latin typeface="Times New Roman" panose="02020603050405020304" charset="0"/>
                <a:ea typeface="宋体" panose="02010600030101010101" pitchFamily="2" charset="-122"/>
              </a:rPr>
              <a:t>3 </a:t>
            </a:r>
            <a:r>
              <a:rPr lang="zh-CN" altLang="en-US" sz="2000" dirty="0">
                <a:solidFill>
                  <a:schemeClr val="tx2"/>
                </a:solidFill>
                <a:latin typeface="Times New Roman" panose="02020603050405020304" charset="0"/>
                <a:ea typeface="宋体" panose="02010600030101010101" pitchFamily="2" charset="-122"/>
              </a:rPr>
              <a:t>型文法（语言）</a:t>
            </a:r>
            <a:endParaRPr lang="zh-CN" altLang="en-US" sz="2000" dirty="0">
              <a:solidFill>
                <a:schemeClr val="tx2"/>
              </a:solidFill>
              <a:latin typeface="Times New Roman" panose="020206030504050203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8115">
                                            <p:txEl>
                                              <p:charRg st="0" end="14"/>
                                            </p:txEl>
                                          </p:spTgt>
                                        </p:tgtEl>
                                        <p:attrNameLst>
                                          <p:attrName>style.visibility</p:attrName>
                                        </p:attrNameLst>
                                      </p:cBhvr>
                                      <p:to>
                                        <p:strVal val="visible"/>
                                      </p:to>
                                    </p:set>
                                    <p:animEffect transition="in" filter="blinds(horizontal)">
                                      <p:cBhvr>
                                        <p:cTn id="7" dur="500"/>
                                        <p:tgtEl>
                                          <p:spTgt spid="218115">
                                            <p:txEl>
                                              <p:charRg st="0" end="14"/>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18115">
                                            <p:txEl>
                                              <p:charRg st="14" end="44"/>
                                            </p:txEl>
                                          </p:spTgt>
                                        </p:tgtEl>
                                        <p:attrNameLst>
                                          <p:attrName>style.visibility</p:attrName>
                                        </p:attrNameLst>
                                      </p:cBhvr>
                                      <p:to>
                                        <p:strVal val="visible"/>
                                      </p:to>
                                    </p:set>
                                    <p:animEffect transition="in" filter="blinds(horizontal)">
                                      <p:cBhvr>
                                        <p:cTn id="11" dur="500"/>
                                        <p:tgtEl>
                                          <p:spTgt spid="218115">
                                            <p:txEl>
                                              <p:charRg st="14" end="4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18123"/>
                                        </p:tgtEl>
                                        <p:attrNameLst>
                                          <p:attrName>style.visibility</p:attrName>
                                        </p:attrNameLst>
                                      </p:cBhvr>
                                      <p:to>
                                        <p:strVal val="visible"/>
                                      </p:to>
                                    </p:set>
                                    <p:animEffect transition="in" filter="blinds(horizontal)">
                                      <p:cBhvr>
                                        <p:cTn id="16" dur="500"/>
                                        <p:tgtEl>
                                          <p:spTgt spid="21812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18119"/>
                                        </p:tgtEl>
                                        <p:attrNameLst>
                                          <p:attrName>style.visibility</p:attrName>
                                        </p:attrNameLst>
                                      </p:cBhvr>
                                      <p:to>
                                        <p:strVal val="visible"/>
                                      </p:to>
                                    </p:set>
                                    <p:animEffect transition="in" filter="blinds(horizontal)">
                                      <p:cBhvr>
                                        <p:cTn id="19" dur="500"/>
                                        <p:tgtEl>
                                          <p:spTgt spid="218119"/>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218120"/>
                                        </p:tgtEl>
                                        <p:attrNameLst>
                                          <p:attrName>style.visibility</p:attrName>
                                        </p:attrNameLst>
                                      </p:cBhvr>
                                      <p:to>
                                        <p:strVal val="visible"/>
                                      </p:to>
                                    </p:set>
                                    <p:animEffect transition="in" filter="blinds(horizontal)">
                                      <p:cBhvr>
                                        <p:cTn id="23" dur="500"/>
                                        <p:tgtEl>
                                          <p:spTgt spid="21812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8118"/>
                                        </p:tgtEl>
                                        <p:attrNameLst>
                                          <p:attrName>style.visibility</p:attrName>
                                        </p:attrNameLst>
                                      </p:cBhvr>
                                      <p:to>
                                        <p:strVal val="visible"/>
                                      </p:to>
                                    </p:set>
                                    <p:animEffect transition="in" filter="blinds(horizontal)">
                                      <p:cBhvr>
                                        <p:cTn id="26" dur="500"/>
                                        <p:tgtEl>
                                          <p:spTgt spid="218118"/>
                                        </p:tgtEl>
                                      </p:cBhvr>
                                    </p:animEffect>
                                  </p:childTnLst>
                                </p:cTn>
                              </p:par>
                            </p:childTnLst>
                          </p:cTn>
                        </p:par>
                        <p:par>
                          <p:cTn id="27" fill="hold">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218121"/>
                                        </p:tgtEl>
                                        <p:attrNameLst>
                                          <p:attrName>style.visibility</p:attrName>
                                        </p:attrNameLst>
                                      </p:cBhvr>
                                      <p:to>
                                        <p:strVal val="visible"/>
                                      </p:to>
                                    </p:set>
                                    <p:animEffect transition="in" filter="blinds(horizontal)">
                                      <p:cBhvr>
                                        <p:cTn id="30" dur="500"/>
                                        <p:tgtEl>
                                          <p:spTgt spid="21812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18117"/>
                                        </p:tgtEl>
                                        <p:attrNameLst>
                                          <p:attrName>style.visibility</p:attrName>
                                        </p:attrNameLst>
                                      </p:cBhvr>
                                      <p:to>
                                        <p:strVal val="visible"/>
                                      </p:to>
                                    </p:set>
                                    <p:animEffect transition="in" filter="blinds(horizontal)">
                                      <p:cBhvr>
                                        <p:cTn id="33" dur="500"/>
                                        <p:tgtEl>
                                          <p:spTgt spid="218117"/>
                                        </p:tgtEl>
                                      </p:cBhvr>
                                    </p:animEffect>
                                  </p:childTnLst>
                                </p:cTn>
                              </p:par>
                            </p:childTnLst>
                          </p:cTn>
                        </p:par>
                        <p:par>
                          <p:cTn id="34" fill="hold">
                            <p:stCondLst>
                              <p:cond delay="1500"/>
                            </p:stCondLst>
                            <p:childTnLst>
                              <p:par>
                                <p:cTn id="35" presetID="3" presetClass="entr" presetSubtype="10" fill="hold" grpId="0" nodeType="afterEffect">
                                  <p:stCondLst>
                                    <p:cond delay="0"/>
                                  </p:stCondLst>
                                  <p:childTnLst>
                                    <p:set>
                                      <p:cBhvr>
                                        <p:cTn id="36" dur="1" fill="hold">
                                          <p:stCondLst>
                                            <p:cond delay="0"/>
                                          </p:stCondLst>
                                        </p:cTn>
                                        <p:tgtEl>
                                          <p:spTgt spid="218122"/>
                                        </p:tgtEl>
                                        <p:attrNameLst>
                                          <p:attrName>style.visibility</p:attrName>
                                        </p:attrNameLst>
                                      </p:cBhvr>
                                      <p:to>
                                        <p:strVal val="visible"/>
                                      </p:to>
                                    </p:set>
                                    <p:animEffect transition="in" filter="blinds(horizontal)">
                                      <p:cBhvr>
                                        <p:cTn id="37" dur="500"/>
                                        <p:tgtEl>
                                          <p:spTgt spid="2181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18116"/>
                                        </p:tgtEl>
                                        <p:attrNameLst>
                                          <p:attrName>style.visibility</p:attrName>
                                        </p:attrNameLst>
                                      </p:cBhvr>
                                      <p:to>
                                        <p:strVal val="visible"/>
                                      </p:to>
                                    </p:set>
                                    <p:animEffect transition="in" filter="blinds(horizontal)">
                                      <p:cBhvr>
                                        <p:cTn id="40" dur="500"/>
                                        <p:tgtEl>
                                          <p:spTgt spid="218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P spid="218116" grpId="0" bldLvl="0" animBg="1"/>
      <p:bldP spid="218117" grpId="0" bldLvl="0" animBg="1"/>
      <p:bldP spid="218118" grpId="0" bldLvl="0" animBg="1"/>
      <p:bldP spid="218119" grpId="0" bldLvl="0" animBg="1"/>
      <p:bldP spid="218120" grpId="0"/>
      <p:bldP spid="218121" grpId="0"/>
      <p:bldP spid="218122" grpId="0"/>
      <p:bldP spid="21812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60000"/>
              </a:lnSpc>
            </a:pPr>
            <a:r>
              <a:rPr lang="zh-CN" altLang="en-US" dirty="0"/>
              <a:t>主要概念</a:t>
            </a:r>
            <a:endParaRPr lang="en-US" altLang="zh-CN" dirty="0"/>
          </a:p>
          <a:p>
            <a:pPr lvl="1">
              <a:lnSpc>
                <a:spcPct val="160000"/>
              </a:lnSpc>
            </a:pPr>
            <a:r>
              <a:rPr lang="zh-CN" altLang="en-US" dirty="0"/>
              <a:t>文法，句子，句型，推导，最左推导，最右推导，归约，短语，直接短语，句柄，分析树，二义性</a:t>
            </a:r>
            <a:endParaRPr lang="en-US" altLang="zh-CN" dirty="0"/>
          </a:p>
          <a:p>
            <a:pPr lvl="1">
              <a:lnSpc>
                <a:spcPct val="160000"/>
              </a:lnSpc>
            </a:pPr>
            <a:r>
              <a:rPr lang="zh-CN" altLang="en-US" dirty="0"/>
              <a:t>乔姆斯基语言体系，特别是</a:t>
            </a:r>
            <a:r>
              <a:rPr lang="en-US" altLang="zh-CN" dirty="0"/>
              <a:t>2</a:t>
            </a:r>
            <a:r>
              <a:rPr lang="zh-CN" altLang="en-US" dirty="0"/>
              <a:t>型语言</a:t>
            </a:r>
            <a:r>
              <a:rPr lang="en-US" altLang="zh-CN" dirty="0"/>
              <a:t>(</a:t>
            </a:r>
            <a:r>
              <a:rPr lang="zh-CN" altLang="en-US" dirty="0"/>
              <a:t>上下文无关文法</a:t>
            </a:r>
            <a:r>
              <a:rPr lang="en-US" altLang="zh-CN" dirty="0"/>
              <a:t>CFG)</a:t>
            </a:r>
            <a:r>
              <a:rPr lang="zh-CN" altLang="en-US" dirty="0"/>
              <a:t>，</a:t>
            </a:r>
            <a:r>
              <a:rPr lang="en-US" altLang="zh-CN" dirty="0"/>
              <a:t>3</a:t>
            </a:r>
            <a:r>
              <a:rPr lang="zh-CN" altLang="en-US" dirty="0"/>
              <a:t>型语言</a:t>
            </a:r>
            <a:r>
              <a:rPr lang="en-US" altLang="zh-CN" dirty="0"/>
              <a:t>(</a:t>
            </a:r>
            <a:r>
              <a:rPr lang="zh-CN" altLang="en-US" dirty="0"/>
              <a:t>正规语言</a:t>
            </a:r>
            <a:r>
              <a:rPr lang="en-US" altLang="zh-CN" dirty="0"/>
              <a:t>RG)</a:t>
            </a:r>
            <a:endParaRPr lang="zh-CN" altLang="en-US" dirty="0"/>
          </a:p>
        </p:txBody>
      </p:sp>
      <p:sp>
        <p:nvSpPr>
          <p:cNvPr id="4" name="灯片编号占位符 3"/>
          <p:cNvSpPr>
            <a:spLocks noGrp="1"/>
          </p:cNvSpPr>
          <p:nvPr>
            <p:ph type="sldNum" sz="quarter" idx="12"/>
          </p:nvPr>
        </p:nvSpPr>
        <p:spPr/>
        <p:txBody>
          <a:bodyPr/>
          <a:lstStyle/>
          <a:p>
            <a:fld id="{91F816EA-24CC-2048-859A-C5EA9F275392}" type="slidenum">
              <a:rPr lang="en-US" smtClean="0">
                <a:latin typeface="Times New Roman" panose="02020603050405020304" charset="0"/>
                <a:cs typeface="Times New Roman" panose="02020603050405020304" charset="0"/>
              </a:rPr>
            </a:fld>
            <a:endParaRPr lang="en-US" dirty="0">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总结</a:t>
            </a:r>
            <a:r>
              <a:rPr lang="en-US" altLang="zh-CN" dirty="0">
                <a:latin typeface="Times New Roman" panose="02020603050405020304" charset="0"/>
                <a:cs typeface="Times New Roman" panose="02020603050405020304" charset="0"/>
              </a:rPr>
              <a:t>(Summary)</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kumimoji="1" lang="en-US" altLang="zh-CN" dirty="0"/>
              <a:t>1.</a:t>
            </a:r>
            <a:r>
              <a:rPr kumimoji="1" lang="zh-CN" altLang="en-US" dirty="0"/>
              <a:t>通过本章的学习，如何理解“抽象”能力在计算机科学中的重要性？</a:t>
            </a:r>
            <a:endParaRPr kumimoji="1" lang="en-US" altLang="zh-CN" dirty="0"/>
          </a:p>
          <a:p>
            <a:pPr>
              <a:lnSpc>
                <a:spcPct val="130000"/>
              </a:lnSpc>
            </a:pPr>
            <a:r>
              <a:rPr kumimoji="1" lang="en-US" altLang="zh-CN" dirty="0"/>
              <a:t>2.</a:t>
            </a:r>
            <a:r>
              <a:rPr kumimoji="1" lang="zh-CN" altLang="en-US" dirty="0"/>
              <a:t>计算机科学学科的根本问题是：“什么能被计算？如何有效地自动计算？” 从编译程序的角度来看，计算的对象是什么？</a:t>
            </a:r>
            <a:endParaRPr kumimoji="1" lang="en-US" altLang="zh-CN" dirty="0"/>
          </a:p>
          <a:p>
            <a:pPr>
              <a:lnSpc>
                <a:spcPct val="130000"/>
              </a:lnSpc>
            </a:pPr>
            <a:r>
              <a:rPr kumimoji="1" lang="en-US" altLang="zh-CN" dirty="0"/>
              <a:t>3.</a:t>
            </a:r>
            <a:r>
              <a:rPr kumimoji="1" lang="zh-CN" altLang="en-US" dirty="0"/>
              <a:t>如何理解“通过语言结构的有限描述”实现语言无穷的描述？</a:t>
            </a:r>
            <a:endParaRPr kumimoji="1" lang="zh-CN" altLang="en-US" dirty="0"/>
          </a:p>
        </p:txBody>
      </p:sp>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思考</a:t>
            </a:r>
            <a:endParaRPr kumimoji="1"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latin typeface="Times New Roman" panose="02020603050405020304" charset="0"/>
                <a:cs typeface="Times New Roman" panose="02020603050405020304" charset="0"/>
              </a:rPr>
            </a:fld>
            <a:endParaRPr lang="en-US" dirty="0">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lstStyle/>
          <a:p>
            <a:r>
              <a:rPr lang="zh-CN" altLang="en-US" sz="3200" dirty="0">
                <a:latin typeface="Times New Roman" panose="02020603050405020304" charset="0"/>
                <a:cs typeface="Times New Roman" panose="02020603050405020304" charset="0"/>
              </a:rPr>
              <a:t>给定文法，以下哪些推导是正确的？</a:t>
            </a:r>
            <a:endParaRPr lang="zh-CN" altLang="en-US" sz="3200" dirty="0">
              <a:latin typeface="Times New Roman" panose="02020603050405020304" charset="0"/>
              <a:cs typeface="Times New Roman" panose="02020603050405020304" charset="0"/>
            </a:endParaRPr>
          </a:p>
        </p:txBody>
      </p:sp>
      <p:sp>
        <p:nvSpPr>
          <p:cNvPr id="5" name="TextBox 4"/>
          <p:cNvSpPr txBox="1"/>
          <p:nvPr/>
        </p:nvSpPr>
        <p:spPr>
          <a:xfrm>
            <a:off x="8001000" y="1282006"/>
            <a:ext cx="2667000" cy="1384995"/>
          </a:xfrm>
          <a:prstGeom prst="rect">
            <a:avLst/>
          </a:prstGeom>
          <a:solidFill>
            <a:schemeClr val="bg2">
              <a:lumMod val="20000"/>
              <a:lumOff val="80000"/>
            </a:schemeClr>
          </a:solidFill>
        </p:spPr>
        <p:txBody>
          <a:bodyPr wrap="square" rtlCol="0">
            <a:spAutoFit/>
          </a:bodyPr>
          <a:lstStyle/>
          <a:p>
            <a:r>
              <a:rPr lang="en-US" altLang="zh-CN" sz="2800" dirty="0">
                <a:latin typeface="Times New Roman" panose="02020603050405020304" charset="0"/>
                <a:ea typeface="华文新魏" panose="02010800040101010101" pitchFamily="2" charset="-122"/>
                <a:cs typeface="Times New Roman" panose="02020603050405020304" charset="0"/>
              </a:rPr>
              <a:t>S </a:t>
            </a:r>
            <a:r>
              <a:rPr lang="zh-CN" altLang="en-US"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aXa</a:t>
            </a:r>
            <a:endParaRPr lang="en-US" altLang="zh-CN" sz="2800" dirty="0">
              <a:latin typeface="Times New Roman" panose="02020603050405020304" charset="0"/>
              <a:ea typeface="华文新魏" panose="02010800040101010101" pitchFamily="2" charset="-122"/>
              <a:cs typeface="Times New Roman" panose="02020603050405020304" charset="0"/>
            </a:endParaRPr>
          </a:p>
          <a:p>
            <a:r>
              <a:rPr lang="en-US" altLang="zh-CN" sz="2800" dirty="0">
                <a:latin typeface="Times New Roman" panose="02020603050405020304" charset="0"/>
                <a:ea typeface="华文新魏" panose="02010800040101010101" pitchFamily="2" charset="-122"/>
                <a:cs typeface="Times New Roman" panose="02020603050405020304" charset="0"/>
              </a:rPr>
              <a:t>X </a:t>
            </a:r>
            <a:r>
              <a:rPr lang="zh-CN" altLang="en-US" sz="2800" dirty="0">
                <a:latin typeface="Times New Roman" panose="02020603050405020304" charset="0"/>
                <a:ea typeface="华文新魏" panose="02010800040101010101" pitchFamily="2" charset="-122"/>
                <a:cs typeface="Times New Roman" panose="02020603050405020304" charset="0"/>
              </a:rPr>
              <a:t>→</a:t>
            </a:r>
            <a:r>
              <a:rPr lang="el-GR" altLang="zh-CN" sz="2800" dirty="0">
                <a:latin typeface="Times New Roman" panose="02020603050405020304" charset="0"/>
                <a:ea typeface="华文新魏" panose="02010800040101010101" pitchFamily="2" charset="-122"/>
                <a:cs typeface="Times New Roman" panose="02020603050405020304" charset="0"/>
              </a:rPr>
              <a:t> ε</a:t>
            </a:r>
            <a:r>
              <a:rPr lang="en-US" altLang="zh-CN"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bY</a:t>
            </a:r>
            <a:endParaRPr lang="en-US" altLang="zh-CN" sz="2800" dirty="0">
              <a:latin typeface="Times New Roman" panose="02020603050405020304" charset="0"/>
              <a:ea typeface="华文新魏" panose="02010800040101010101" pitchFamily="2" charset="-122"/>
              <a:cs typeface="Times New Roman" panose="02020603050405020304" charset="0"/>
            </a:endParaRPr>
          </a:p>
          <a:p>
            <a:r>
              <a:rPr lang="en-US" altLang="zh-CN" sz="2800" dirty="0">
                <a:latin typeface="Times New Roman" panose="02020603050405020304" charset="0"/>
                <a:ea typeface="华文新魏" panose="02010800040101010101" pitchFamily="2" charset="-122"/>
                <a:cs typeface="Times New Roman" panose="02020603050405020304" charset="0"/>
              </a:rPr>
              <a:t>Y </a:t>
            </a:r>
            <a:r>
              <a:rPr lang="zh-CN" altLang="en-US" sz="2800" dirty="0">
                <a:latin typeface="Times New Roman" panose="02020603050405020304" charset="0"/>
                <a:ea typeface="华文新魏" panose="02010800040101010101" pitchFamily="2" charset="-122"/>
                <a:cs typeface="Times New Roman" panose="02020603050405020304" charset="0"/>
              </a:rPr>
              <a:t>→  </a:t>
            </a:r>
            <a:r>
              <a:rPr lang="el-GR" altLang="zh-CN" sz="2800" dirty="0">
                <a:latin typeface="Times New Roman" panose="02020603050405020304" charset="0"/>
                <a:ea typeface="华文新魏" panose="02010800040101010101" pitchFamily="2" charset="-122"/>
                <a:cs typeface="Times New Roman" panose="02020603050405020304" charset="0"/>
              </a:rPr>
              <a:t>ε</a:t>
            </a:r>
            <a:r>
              <a:rPr lang="en-US" altLang="zh-CN"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cXc</a:t>
            </a:r>
            <a:r>
              <a:rPr lang="en-US" altLang="zh-CN" sz="2800" dirty="0">
                <a:latin typeface="Times New Roman" panose="02020603050405020304" charset="0"/>
                <a:ea typeface="华文新魏" panose="02010800040101010101" pitchFamily="2" charset="-122"/>
                <a:cs typeface="Times New Roman" panose="02020603050405020304" charset="0"/>
              </a:rPr>
              <a:t> |d</a:t>
            </a:r>
            <a:endParaRPr lang="zh-CN" altLang="en-US" sz="2800" dirty="0">
              <a:latin typeface="Times New Roman" panose="02020603050405020304" charset="0"/>
              <a:ea typeface="华文新魏" panose="02010800040101010101" pitchFamily="2" charset="-122"/>
              <a:cs typeface="Times New Roman" panose="0202060305040502030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1" y="2464779"/>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2590800" y="1600200"/>
            <a:ext cx="1752600" cy="2000548"/>
          </a:xfrm>
          <a:prstGeom prst="rect">
            <a:avLst/>
          </a:prstGeom>
          <a:ln>
            <a:solidFill>
              <a:schemeClr val="accent1">
                <a:lumMod val="50000"/>
              </a:schemeClr>
            </a:solidFill>
          </a:ln>
        </p:spPr>
        <p:txBody>
          <a:bodyPr wrap="square">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S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aXa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abYa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acXca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acca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57539" y="2550427"/>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172200" y="2356272"/>
            <a:ext cx="1752600" cy="830997"/>
          </a:xfrm>
          <a:prstGeom prst="rect">
            <a:avLst/>
          </a:prstGeom>
          <a:noFill/>
          <a:ln>
            <a:solidFill>
              <a:schemeClr val="accent1">
                <a:lumMod val="50000"/>
              </a:schemeClr>
            </a:solidFill>
          </a:ln>
        </p:spPr>
        <p:txBody>
          <a:bodyPr wrap="square">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S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1" y="4648200"/>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2590800" y="3810000"/>
            <a:ext cx="1752600" cy="2308324"/>
          </a:xfrm>
          <a:prstGeom prst="rect">
            <a:avLst/>
          </a:prstGeom>
          <a:ln>
            <a:solidFill>
              <a:schemeClr val="accent1">
                <a:lumMod val="50000"/>
              </a:schemeClr>
            </a:solidFill>
          </a:ln>
        </p:spPr>
        <p:txBody>
          <a:bodyPr wrap="square">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S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aXa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abYa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abcXca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abcbYca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abcbdca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pic>
        <p:nvPicPr>
          <p:cNvPr id="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38801" y="4648200"/>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6172200" y="3810000"/>
            <a:ext cx="1752600" cy="1938992"/>
          </a:xfrm>
          <a:prstGeom prst="rect">
            <a:avLst/>
          </a:prstGeom>
          <a:ln>
            <a:solidFill>
              <a:schemeClr val="accent1">
                <a:lumMod val="50000"/>
              </a:schemeClr>
            </a:solidFill>
          </a:ln>
        </p:spPr>
        <p:txBody>
          <a:bodyPr wrap="square">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S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aXa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abYa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abcXcda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abccda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sym typeface="+mn-ea"/>
              </a:rPr>
              <a:t>符号串和语言</a:t>
            </a:r>
            <a:endParaRPr lang="zh-CN" altLang="en-US" dirty="0"/>
          </a:p>
        </p:txBody>
      </p:sp>
      <p:sp>
        <p:nvSpPr>
          <p:cNvPr id="165891" name="Rectangle 3"/>
          <p:cNvSpPr>
            <a:spLocks noGrp="1"/>
          </p:cNvSpPr>
          <p:nvPr>
            <p:ph idx="1"/>
          </p:nvPr>
        </p:nvSpPr>
        <p:spPr>
          <a:xfrm>
            <a:off x="457200" y="1076325"/>
            <a:ext cx="11546205" cy="5305425"/>
          </a:xfrm>
        </p:spPr>
        <p:txBody>
          <a:bodyPr vert="horz" wrap="square" lIns="91440" tIns="45720" rIns="91440" bIns="45720" numCol="1" anchor="t" anchorCtr="0" compatLnSpc="1"/>
          <a:p>
            <a:pPr marL="342900" marR="0" lvl="0" indent="-342900" algn="l" defTabSz="914400" rtl="0" eaLnBrk="1" fontAlgn="base" latinLnBrk="0" hangingPunct="1">
              <a:lnSpc>
                <a:spcPct val="100000"/>
              </a:lnSpc>
              <a:spcBef>
                <a:spcPct val="40000"/>
              </a:spcBef>
              <a:spcAft>
                <a:spcPct val="0"/>
              </a:spcAft>
              <a:buClr>
                <a:schemeClr val="hlink"/>
              </a:buClr>
              <a:buSzTx/>
              <a:buFont typeface="Wingdings" panose="05000000000000000000" pitchFamily="2" charset="2"/>
              <a:buChar char="v"/>
              <a:defRPr/>
            </a:pPr>
            <a:r>
              <a:rPr kumimoji="0" lang="zh-CN" altLang="en-US" sz="32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rPr>
              <a:t>符号串的前缀、后缀、子串</a:t>
            </a:r>
            <a:endParaRPr kumimoji="0" lang="zh-CN" altLang="en-US" sz="32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1" fontAlgn="base" latinLnBrk="0" hangingPunct="1">
              <a:lnSpc>
                <a:spcPct val="100000"/>
              </a:lnSpc>
              <a:spcBef>
                <a:spcPct val="40000"/>
              </a:spcBef>
              <a:spcAft>
                <a:spcPct val="0"/>
              </a:spcAft>
              <a:buClr>
                <a:schemeClr val="accent1"/>
              </a:buClr>
              <a:buSzTx/>
              <a:buFont typeface="Wingdings" panose="05000000000000000000" pitchFamily="2" charset="2"/>
              <a:buChar char="§"/>
              <a:defRPr/>
            </a:pPr>
            <a:r>
              <a:rPr kumimoji="0" lang="zh-CN" altLang="en-US" sz="2800" b="1" i="0" u="none" strike="noStrike" kern="0" cap="none" spc="0" normalizeH="0" baseline="0" noProof="1">
                <a:ln>
                  <a:noFill/>
                </a:ln>
                <a:solidFill>
                  <a:schemeClr val="tx2"/>
                </a:solidFill>
                <a:effectLst/>
                <a:uLnTx/>
                <a:uFillTx/>
                <a:latin typeface="华文新魏" panose="02010800040101010101" pitchFamily="2" charset="-122"/>
                <a:ea typeface="华文新魏" panose="02010800040101010101" pitchFamily="2" charset="-122"/>
              </a:rPr>
              <a:t>前缀</a:t>
            </a:r>
            <a:r>
              <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：删去符号串 </a:t>
            </a:r>
            <a:r>
              <a:rPr kumimoji="0" lang="en-US" altLang="zh-CN"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s </a:t>
            </a:r>
            <a:r>
              <a:rPr kumimoji="0" lang="zh-CN" altLang="en-US" sz="2800" b="0" i="0" u="none" strike="noStrike" kern="0" cap="none" spc="0" normalizeH="0" baseline="0" noProof="1">
                <a:ln>
                  <a:noFill/>
                </a:ln>
                <a:solidFill>
                  <a:srgbClr val="FF0000"/>
                </a:solidFill>
                <a:effectLst/>
                <a:uLnTx/>
                <a:uFillTx/>
                <a:latin typeface="华文新魏" panose="02010800040101010101" pitchFamily="2" charset="-122"/>
                <a:ea typeface="华文新魏" panose="02010800040101010101" pitchFamily="2" charset="-122"/>
              </a:rPr>
              <a:t>尾部</a:t>
            </a:r>
            <a:r>
              <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的</a:t>
            </a:r>
            <a:r>
              <a:rPr kumimoji="0" lang="zh-CN" altLang="en-US" sz="2800" b="0" i="0" u="none" strike="noStrike" kern="0" cap="none" spc="0" normalizeH="0" baseline="0" noProof="1">
                <a:ln>
                  <a:noFill/>
                </a:ln>
                <a:solidFill>
                  <a:srgbClr val="FF0000"/>
                </a:solidFill>
                <a:effectLst/>
                <a:uLnTx/>
                <a:uFillTx/>
                <a:latin typeface="华文新魏" panose="02010800040101010101" pitchFamily="2" charset="-122"/>
                <a:ea typeface="华文新魏" panose="02010800040101010101" pitchFamily="2" charset="-122"/>
              </a:rPr>
              <a:t>零个或多于零个</a:t>
            </a:r>
            <a:r>
              <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符号得到的符号串</a:t>
            </a:r>
            <a:endPar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1" fontAlgn="base" latinLnBrk="0" hangingPunct="1">
              <a:lnSpc>
                <a:spcPct val="100000"/>
              </a:lnSpc>
              <a:spcBef>
                <a:spcPct val="40000"/>
              </a:spcBef>
              <a:spcAft>
                <a:spcPct val="0"/>
              </a:spcAft>
              <a:buClr>
                <a:schemeClr val="accent1"/>
              </a:buClr>
              <a:buSzTx/>
              <a:buFont typeface="Wingdings" panose="05000000000000000000" pitchFamily="2" charset="2"/>
              <a:buChar char="§"/>
              <a:defRPr/>
            </a:pPr>
            <a:endParaRPr kumimoji="0" lang="en-US" altLang="zh-CN" sz="2800" b="1" i="0" u="none" strike="noStrike" kern="0" cap="none" spc="0" normalizeH="0" baseline="0" noProof="1" smtClean="0">
              <a:ln>
                <a:noFill/>
              </a:ln>
              <a:solidFill>
                <a:schemeClr val="tx2"/>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1" fontAlgn="base" latinLnBrk="0" hangingPunct="1">
              <a:lnSpc>
                <a:spcPct val="100000"/>
              </a:lnSpc>
              <a:spcBef>
                <a:spcPct val="40000"/>
              </a:spcBef>
              <a:spcAft>
                <a:spcPct val="0"/>
              </a:spcAft>
              <a:buClr>
                <a:schemeClr val="accent1"/>
              </a:buClr>
              <a:buSzTx/>
              <a:buFont typeface="Wingdings" panose="05000000000000000000" pitchFamily="2" charset="2"/>
              <a:buChar char="§"/>
              <a:defRPr/>
            </a:pPr>
            <a:r>
              <a:rPr kumimoji="0" lang="zh-CN" altLang="en-US" sz="2800" b="1" i="0" u="none" strike="noStrike" kern="0" cap="none" spc="0" normalizeH="0" baseline="0" noProof="1" smtClean="0">
                <a:ln>
                  <a:noFill/>
                </a:ln>
                <a:solidFill>
                  <a:schemeClr val="tx2"/>
                </a:solidFill>
                <a:effectLst/>
                <a:uLnTx/>
                <a:uFillTx/>
                <a:latin typeface="华文新魏" panose="02010800040101010101" pitchFamily="2" charset="-122"/>
                <a:ea typeface="华文新魏" panose="02010800040101010101" pitchFamily="2" charset="-122"/>
              </a:rPr>
              <a:t>后缀</a:t>
            </a:r>
            <a:r>
              <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：删去符号串 </a:t>
            </a:r>
            <a:r>
              <a:rPr kumimoji="0" lang="en-US" altLang="zh-CN"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s </a:t>
            </a:r>
            <a:r>
              <a:rPr kumimoji="0" lang="zh-CN" altLang="en-US" sz="2800" b="0" i="0" u="none" strike="noStrike" kern="0" cap="none" spc="0" normalizeH="0" baseline="0" noProof="1">
                <a:ln>
                  <a:noFill/>
                </a:ln>
                <a:solidFill>
                  <a:srgbClr val="FF0000"/>
                </a:solidFill>
                <a:effectLst/>
                <a:uLnTx/>
                <a:uFillTx/>
                <a:latin typeface="华文新魏" panose="02010800040101010101" pitchFamily="2" charset="-122"/>
                <a:ea typeface="华文新魏" panose="02010800040101010101" pitchFamily="2" charset="-122"/>
              </a:rPr>
              <a:t>头部</a:t>
            </a:r>
            <a:r>
              <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的</a:t>
            </a:r>
            <a:r>
              <a:rPr kumimoji="0" lang="zh-CN" altLang="en-US" sz="2800" b="0" i="0" u="none" strike="noStrike" kern="0" cap="none" spc="0" normalizeH="0" baseline="0" noProof="1">
                <a:ln>
                  <a:noFill/>
                </a:ln>
                <a:solidFill>
                  <a:srgbClr val="FF0000"/>
                </a:solidFill>
                <a:effectLst/>
                <a:uLnTx/>
                <a:uFillTx/>
                <a:latin typeface="华文新魏" panose="02010800040101010101" pitchFamily="2" charset="-122"/>
                <a:ea typeface="华文新魏" panose="02010800040101010101" pitchFamily="2" charset="-122"/>
              </a:rPr>
              <a:t>零个或多于零个</a:t>
            </a:r>
            <a:r>
              <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符号得到的符号串</a:t>
            </a:r>
            <a:endPar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1" fontAlgn="base" latinLnBrk="0" hangingPunct="1">
              <a:lnSpc>
                <a:spcPct val="100000"/>
              </a:lnSpc>
              <a:spcBef>
                <a:spcPct val="40000"/>
              </a:spcBef>
              <a:spcAft>
                <a:spcPct val="0"/>
              </a:spcAft>
              <a:buClr>
                <a:schemeClr val="accent1"/>
              </a:buClr>
              <a:buSzTx/>
              <a:buFont typeface="Wingdings" panose="05000000000000000000" pitchFamily="2" charset="2"/>
              <a:buChar char="§"/>
              <a:defRPr/>
            </a:pPr>
            <a:endParaRPr kumimoji="0" lang="en-US" altLang="zh-CN" sz="2800" b="1" i="0" u="none" strike="noStrike" kern="0" cap="none" spc="0" normalizeH="0" baseline="0" noProof="1" smtClean="0">
              <a:ln>
                <a:noFill/>
              </a:ln>
              <a:solidFill>
                <a:schemeClr val="tx2"/>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1" fontAlgn="base" latinLnBrk="0" hangingPunct="1">
              <a:lnSpc>
                <a:spcPct val="100000"/>
              </a:lnSpc>
              <a:spcBef>
                <a:spcPct val="40000"/>
              </a:spcBef>
              <a:spcAft>
                <a:spcPct val="0"/>
              </a:spcAft>
              <a:buClr>
                <a:schemeClr val="accent1"/>
              </a:buClr>
              <a:buSzTx/>
              <a:buFont typeface="Wingdings" panose="05000000000000000000" pitchFamily="2" charset="2"/>
              <a:buChar char="§"/>
              <a:defRPr/>
            </a:pPr>
            <a:r>
              <a:rPr kumimoji="0" lang="zh-CN" altLang="en-US" sz="2800" b="1" i="0" u="none" strike="noStrike" kern="0" cap="none" spc="0" normalizeH="0" baseline="0" noProof="1" smtClean="0">
                <a:ln>
                  <a:noFill/>
                </a:ln>
                <a:solidFill>
                  <a:schemeClr val="tx2"/>
                </a:solidFill>
                <a:effectLst/>
                <a:uLnTx/>
                <a:uFillTx/>
                <a:latin typeface="华文新魏" panose="02010800040101010101" pitchFamily="2" charset="-122"/>
                <a:ea typeface="华文新魏" panose="02010800040101010101" pitchFamily="2" charset="-122"/>
              </a:rPr>
              <a:t>子</a:t>
            </a:r>
            <a:r>
              <a:rPr kumimoji="0" lang="zh-CN" altLang="en-US" sz="2800" b="1" i="0" u="none" strike="noStrike" kern="0" cap="none" spc="0" normalizeH="0" baseline="0" noProof="1">
                <a:ln>
                  <a:noFill/>
                </a:ln>
                <a:solidFill>
                  <a:schemeClr val="tx2"/>
                </a:solidFill>
                <a:effectLst/>
                <a:uLnTx/>
                <a:uFillTx/>
                <a:latin typeface="华文新魏" panose="02010800040101010101" pitchFamily="2" charset="-122"/>
                <a:ea typeface="华文新魏" panose="02010800040101010101" pitchFamily="2" charset="-122"/>
              </a:rPr>
              <a:t>串</a:t>
            </a:r>
            <a:r>
              <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：从 </a:t>
            </a:r>
            <a:r>
              <a:rPr kumimoji="0" lang="en-US" altLang="zh-CN"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s </a:t>
            </a:r>
            <a:r>
              <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中</a:t>
            </a:r>
            <a:r>
              <a:rPr kumimoji="0" lang="zh-CN" altLang="en-US" sz="2800" b="0" i="0" u="none" strike="noStrike" kern="0" cap="none" spc="0" normalizeH="0" baseline="0" noProof="1">
                <a:ln>
                  <a:noFill/>
                </a:ln>
                <a:solidFill>
                  <a:srgbClr val="FF0000"/>
                </a:solidFill>
                <a:effectLst/>
                <a:uLnTx/>
                <a:uFillTx/>
                <a:latin typeface="华文新魏" panose="02010800040101010101" pitchFamily="2" charset="-122"/>
                <a:ea typeface="华文新魏" panose="02010800040101010101" pitchFamily="2" charset="-122"/>
              </a:rPr>
              <a:t>删去一个前缀和一个后缀</a:t>
            </a:r>
            <a:r>
              <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rPr>
              <a:t>得到的符号串</a:t>
            </a:r>
            <a:endPar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endParaRPr>
          </a:p>
          <a:p>
            <a:pPr marL="457200" marR="0" lvl="1" indent="0" algn="l" defTabSz="914400" rtl="0" eaLnBrk="1" fontAlgn="base" latinLnBrk="0" hangingPunct="1">
              <a:lnSpc>
                <a:spcPct val="100000"/>
              </a:lnSpc>
              <a:spcBef>
                <a:spcPct val="40000"/>
              </a:spcBef>
              <a:spcAft>
                <a:spcPct val="0"/>
              </a:spcAft>
              <a:buClr>
                <a:schemeClr val="accent1"/>
              </a:buClr>
              <a:buSzTx/>
              <a:buFont typeface="Wingdings" panose="05000000000000000000" pitchFamily="2" charset="2"/>
              <a:buNone/>
              <a:defRPr/>
            </a:pPr>
            <a:endParaRPr kumimoji="0" lang="zh-CN" altLang="en-US" sz="2800" b="0" i="0" u="none" strike="noStrike" kern="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endParaRPr>
          </a:p>
        </p:txBody>
      </p:sp>
      <p:grpSp>
        <p:nvGrpSpPr>
          <p:cNvPr id="3" name="Group 40"/>
          <p:cNvGrpSpPr/>
          <p:nvPr/>
        </p:nvGrpSpPr>
        <p:grpSpPr>
          <a:xfrm>
            <a:off x="5076825" y="2349500"/>
            <a:ext cx="3233420" cy="431800"/>
            <a:chOff x="2925" y="2387"/>
            <a:chExt cx="1452" cy="272"/>
          </a:xfrm>
        </p:grpSpPr>
        <p:sp>
          <p:nvSpPr>
            <p:cNvPr id="14341" name="Rectangle 41"/>
            <p:cNvSpPr/>
            <p:nvPr/>
          </p:nvSpPr>
          <p:spPr>
            <a:xfrm>
              <a:off x="2925" y="2387"/>
              <a:ext cx="1452" cy="272"/>
            </a:xfrm>
            <a:prstGeom prst="rect">
              <a:avLst/>
            </a:prstGeom>
            <a:solidFill>
              <a:srgbClr val="CCFFFF"/>
            </a:solidFill>
            <a:ln w="9525" cap="flat" cmpd="sng">
              <a:solidFill>
                <a:schemeClr val="tx2"/>
              </a:solidFill>
              <a:prstDash val="solid"/>
              <a:miter/>
              <a:headEnd type="none" w="med" len="med"/>
              <a:tailEnd type="none" w="med" len="med"/>
            </a:ln>
          </p:spPr>
          <p:txBody>
            <a:bodyPr wrap="none" anchor="ctr"/>
            <a:p>
              <a:pPr algn="r" fontAlgn="ctr">
                <a:buClrTx/>
              </a:pPr>
              <a:r>
                <a:rPr lang="en-US" altLang="zh-CN" sz="800" b="0" dirty="0">
                  <a:latin typeface="宋体" panose="02010600030101010101" pitchFamily="2" charset="-122"/>
                  <a:ea typeface="宋体" panose="02010600030101010101" pitchFamily="2" charset="-122"/>
                </a:rPr>
                <a:t>×</a:t>
              </a:r>
              <a:r>
                <a:rPr lang="en-US" altLang="zh-CN" sz="800" dirty="0">
                  <a:latin typeface="宋体" panose="02010600030101010101" pitchFamily="2" charset="-122"/>
                  <a:ea typeface="宋体" panose="02010600030101010101" pitchFamily="2" charset="-122"/>
                </a:rPr>
                <a:t> </a:t>
              </a:r>
              <a:r>
                <a:rPr lang="en-US" altLang="zh-CN" sz="800" b="0" dirty="0">
                  <a:latin typeface="宋体" panose="02010600030101010101" pitchFamily="2" charset="-122"/>
                  <a:ea typeface="宋体" panose="02010600030101010101" pitchFamily="2" charset="-122"/>
                </a:rPr>
                <a:t>×</a:t>
              </a:r>
              <a:r>
                <a:rPr lang="en-US" altLang="zh-CN" sz="800" dirty="0">
                  <a:latin typeface="宋体" panose="02010600030101010101" pitchFamily="2" charset="-122"/>
                  <a:ea typeface="宋体" panose="02010600030101010101" pitchFamily="2" charset="-122"/>
                </a:rPr>
                <a:t> </a:t>
              </a:r>
              <a:r>
                <a:rPr lang="en-US" altLang="zh-CN" sz="800" b="0" dirty="0">
                  <a:latin typeface="宋体" panose="02010600030101010101" pitchFamily="2" charset="-122"/>
                  <a:ea typeface="宋体" panose="02010600030101010101" pitchFamily="2" charset="-122"/>
                </a:rPr>
                <a:t>×</a:t>
              </a:r>
              <a:endParaRPr lang="en-US" altLang="zh-CN" sz="800" b="0" dirty="0">
                <a:latin typeface="宋体" panose="02010600030101010101" pitchFamily="2" charset="-122"/>
                <a:ea typeface="宋体" panose="02010600030101010101" pitchFamily="2" charset="-122"/>
              </a:endParaRPr>
            </a:p>
          </p:txBody>
        </p:sp>
        <p:sp>
          <p:nvSpPr>
            <p:cNvPr id="14342" name="Line 42"/>
            <p:cNvSpPr/>
            <p:nvPr/>
          </p:nvSpPr>
          <p:spPr>
            <a:xfrm>
              <a:off x="3969" y="2387"/>
              <a:ext cx="0" cy="272"/>
            </a:xfrm>
            <a:prstGeom prst="line">
              <a:avLst/>
            </a:prstGeom>
            <a:ln w="9525" cap="flat" cmpd="sng">
              <a:solidFill>
                <a:schemeClr val="tx2"/>
              </a:solidFill>
              <a:prstDash val="solid"/>
              <a:round/>
              <a:headEnd type="none" w="med" len="med"/>
              <a:tailEnd type="none" w="med" len="med"/>
            </a:ln>
          </p:spPr>
        </p:sp>
      </p:grpSp>
      <p:grpSp>
        <p:nvGrpSpPr>
          <p:cNvPr id="5" name="Group 43"/>
          <p:cNvGrpSpPr/>
          <p:nvPr/>
        </p:nvGrpSpPr>
        <p:grpSpPr>
          <a:xfrm>
            <a:off x="5076825" y="3552825"/>
            <a:ext cx="3233420" cy="431800"/>
            <a:chOff x="2971" y="3612"/>
            <a:chExt cx="1452" cy="272"/>
          </a:xfrm>
        </p:grpSpPr>
        <p:sp>
          <p:nvSpPr>
            <p:cNvPr id="14344" name="Rectangle 44"/>
            <p:cNvSpPr/>
            <p:nvPr/>
          </p:nvSpPr>
          <p:spPr>
            <a:xfrm>
              <a:off x="2971" y="3612"/>
              <a:ext cx="1452" cy="272"/>
            </a:xfrm>
            <a:prstGeom prst="rect">
              <a:avLst/>
            </a:prstGeom>
            <a:solidFill>
              <a:srgbClr val="CCFFFF"/>
            </a:solidFill>
            <a:ln w="9525" cap="flat" cmpd="sng">
              <a:solidFill>
                <a:schemeClr val="tx2"/>
              </a:solidFill>
              <a:prstDash val="solid"/>
              <a:miter/>
              <a:headEnd type="none" w="med" len="med"/>
              <a:tailEnd type="none" w="med" len="med"/>
            </a:ln>
          </p:spPr>
          <p:txBody>
            <a:bodyPr wrap="none" anchor="ctr"/>
            <a:p>
              <a:pPr fontAlgn="ctr">
                <a:buClrTx/>
              </a:pPr>
              <a:r>
                <a:rPr lang="en-US" altLang="zh-CN" sz="800" b="0" dirty="0">
                  <a:latin typeface="宋体" panose="02010600030101010101" pitchFamily="2" charset="-122"/>
                  <a:ea typeface="宋体" panose="02010600030101010101" pitchFamily="2" charset="-122"/>
                </a:rPr>
                <a:t>×</a:t>
              </a:r>
              <a:r>
                <a:rPr lang="en-US" altLang="zh-CN" sz="800" dirty="0">
                  <a:latin typeface="宋体" panose="02010600030101010101" pitchFamily="2" charset="-122"/>
                  <a:ea typeface="宋体" panose="02010600030101010101" pitchFamily="2" charset="-122"/>
                </a:rPr>
                <a:t> </a:t>
              </a:r>
              <a:r>
                <a:rPr lang="en-US" altLang="zh-CN" sz="800" b="0" dirty="0">
                  <a:latin typeface="宋体" panose="02010600030101010101" pitchFamily="2" charset="-122"/>
                  <a:ea typeface="宋体" panose="02010600030101010101" pitchFamily="2" charset="-122"/>
                </a:rPr>
                <a:t>×</a:t>
              </a:r>
              <a:r>
                <a:rPr lang="en-US" altLang="zh-CN" sz="800" dirty="0">
                  <a:latin typeface="宋体" panose="02010600030101010101" pitchFamily="2" charset="-122"/>
                  <a:ea typeface="宋体" panose="02010600030101010101" pitchFamily="2" charset="-122"/>
                </a:rPr>
                <a:t> </a:t>
              </a:r>
              <a:r>
                <a:rPr lang="en-US" altLang="zh-CN" sz="800" b="0" dirty="0">
                  <a:latin typeface="宋体" panose="02010600030101010101" pitchFamily="2" charset="-122"/>
                  <a:ea typeface="宋体" panose="02010600030101010101" pitchFamily="2" charset="-122"/>
                </a:rPr>
                <a:t>×</a:t>
              </a:r>
              <a:endParaRPr lang="en-US" altLang="zh-CN" sz="800" b="0" dirty="0">
                <a:latin typeface="宋体" panose="02010600030101010101" pitchFamily="2" charset="-122"/>
                <a:ea typeface="宋体" panose="02010600030101010101" pitchFamily="2" charset="-122"/>
              </a:endParaRPr>
            </a:p>
          </p:txBody>
        </p:sp>
        <p:sp>
          <p:nvSpPr>
            <p:cNvPr id="14345" name="Line 45"/>
            <p:cNvSpPr/>
            <p:nvPr/>
          </p:nvSpPr>
          <p:spPr>
            <a:xfrm>
              <a:off x="3334" y="3612"/>
              <a:ext cx="0" cy="272"/>
            </a:xfrm>
            <a:prstGeom prst="line">
              <a:avLst/>
            </a:prstGeom>
            <a:ln w="9525" cap="flat" cmpd="sng">
              <a:solidFill>
                <a:schemeClr val="tx2"/>
              </a:solidFill>
              <a:prstDash val="solid"/>
              <a:round/>
              <a:headEnd type="none" w="med" len="med"/>
              <a:tailEnd type="none" w="med" len="med"/>
            </a:ln>
          </p:spPr>
        </p:sp>
      </p:grpSp>
      <p:grpSp>
        <p:nvGrpSpPr>
          <p:cNvPr id="6" name="Group 46"/>
          <p:cNvGrpSpPr/>
          <p:nvPr/>
        </p:nvGrpSpPr>
        <p:grpSpPr>
          <a:xfrm>
            <a:off x="5076825" y="4899025"/>
            <a:ext cx="3233420" cy="431800"/>
            <a:chOff x="3288" y="1933"/>
            <a:chExt cx="1452" cy="272"/>
          </a:xfrm>
        </p:grpSpPr>
        <p:sp>
          <p:nvSpPr>
            <p:cNvPr id="14347" name="Rectangle 47"/>
            <p:cNvSpPr/>
            <p:nvPr/>
          </p:nvSpPr>
          <p:spPr>
            <a:xfrm>
              <a:off x="3288" y="1933"/>
              <a:ext cx="1452" cy="272"/>
            </a:xfrm>
            <a:prstGeom prst="rect">
              <a:avLst/>
            </a:prstGeom>
            <a:solidFill>
              <a:srgbClr val="CCFFFF"/>
            </a:solidFill>
            <a:ln w="9525" cap="flat" cmpd="sng">
              <a:solidFill>
                <a:schemeClr val="tx2"/>
              </a:solidFill>
              <a:prstDash val="solid"/>
              <a:miter/>
              <a:headEnd type="none" w="med" len="med"/>
              <a:tailEnd type="none" w="med" len="med"/>
            </a:ln>
          </p:spPr>
          <p:txBody>
            <a:bodyPr wrap="none" anchor="ctr"/>
            <a:p>
              <a:pPr fontAlgn="ctr">
                <a:buClrTx/>
              </a:pPr>
              <a:r>
                <a:rPr lang="en-US" altLang="zh-CN" sz="800" b="0" dirty="0">
                  <a:latin typeface="宋体" panose="02010600030101010101" pitchFamily="2" charset="-122"/>
                  <a:ea typeface="宋体" panose="02010600030101010101" pitchFamily="2" charset="-122"/>
                </a:rPr>
                <a:t> ×</a:t>
              </a:r>
              <a:r>
                <a:rPr lang="en-US" altLang="zh-CN" sz="800" dirty="0">
                  <a:latin typeface="宋体" panose="02010600030101010101" pitchFamily="2" charset="-122"/>
                  <a:ea typeface="宋体" panose="02010600030101010101" pitchFamily="2" charset="-122"/>
                </a:rPr>
                <a:t> </a:t>
              </a:r>
              <a:r>
                <a:rPr lang="en-US" altLang="zh-CN" sz="800" b="0" dirty="0">
                  <a:latin typeface="宋体" panose="02010600030101010101" pitchFamily="2" charset="-122"/>
                  <a:ea typeface="宋体" panose="02010600030101010101" pitchFamily="2" charset="-122"/>
                </a:rPr>
                <a:t>×</a:t>
              </a:r>
              <a:r>
                <a:rPr lang="en-US" altLang="zh-CN" sz="800" dirty="0">
                  <a:latin typeface="宋体" panose="02010600030101010101" pitchFamily="2" charset="-122"/>
                  <a:ea typeface="宋体" panose="02010600030101010101" pitchFamily="2" charset="-122"/>
                </a:rPr>
                <a:t> </a:t>
              </a:r>
              <a:r>
                <a:rPr lang="en-US" altLang="zh-CN" sz="800" b="0" dirty="0">
                  <a:latin typeface="宋体" panose="02010600030101010101" pitchFamily="2" charset="-122"/>
                  <a:ea typeface="宋体" panose="02010600030101010101" pitchFamily="2" charset="-122"/>
                </a:rPr>
                <a:t>×                                         × × ×</a:t>
              </a:r>
              <a:endParaRPr lang="en-US" altLang="zh-CN" sz="800" b="0" dirty="0">
                <a:latin typeface="宋体" panose="02010600030101010101" pitchFamily="2" charset="-122"/>
                <a:ea typeface="宋体" panose="02010600030101010101" pitchFamily="2" charset="-122"/>
              </a:endParaRPr>
            </a:p>
          </p:txBody>
        </p:sp>
        <p:sp>
          <p:nvSpPr>
            <p:cNvPr id="14348" name="Line 48"/>
            <p:cNvSpPr/>
            <p:nvPr/>
          </p:nvSpPr>
          <p:spPr>
            <a:xfrm>
              <a:off x="4332" y="1933"/>
              <a:ext cx="0" cy="272"/>
            </a:xfrm>
            <a:prstGeom prst="line">
              <a:avLst/>
            </a:prstGeom>
            <a:ln w="9525" cap="flat" cmpd="sng">
              <a:solidFill>
                <a:schemeClr val="tx2"/>
              </a:solidFill>
              <a:prstDash val="solid"/>
              <a:round/>
              <a:headEnd type="none" w="med" len="med"/>
              <a:tailEnd type="none" w="med" len="med"/>
            </a:ln>
          </p:spPr>
        </p:sp>
        <p:sp>
          <p:nvSpPr>
            <p:cNvPr id="14349" name="Line 49"/>
            <p:cNvSpPr/>
            <p:nvPr/>
          </p:nvSpPr>
          <p:spPr>
            <a:xfrm>
              <a:off x="3696" y="1933"/>
              <a:ext cx="0" cy="272"/>
            </a:xfrm>
            <a:prstGeom prst="line">
              <a:avLst/>
            </a:prstGeom>
            <a:ln w="9525" cap="flat" cmpd="sng">
              <a:solidFill>
                <a:schemeClr val="tx2"/>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5891">
                                            <p:txEl>
                                              <p:charRg st="0" end="13"/>
                                            </p:txEl>
                                          </p:spTgt>
                                        </p:tgtEl>
                                        <p:attrNameLst>
                                          <p:attrName>style.visibility</p:attrName>
                                        </p:attrNameLst>
                                      </p:cBhvr>
                                      <p:to>
                                        <p:strVal val="visible"/>
                                      </p:to>
                                    </p:set>
                                    <p:animEffect transition="in" filter="blinds(horizontal)">
                                      <p:cBhvr>
                                        <p:cTn id="7" dur="500"/>
                                        <p:tgtEl>
                                          <p:spTgt spid="165891">
                                            <p:txEl>
                                              <p:charRg st="0" end="1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5891">
                                            <p:txEl>
                                              <p:charRg st="13" end="43"/>
                                            </p:txEl>
                                          </p:spTgt>
                                        </p:tgtEl>
                                        <p:attrNameLst>
                                          <p:attrName>style.visibility</p:attrName>
                                        </p:attrNameLst>
                                      </p:cBhvr>
                                      <p:to>
                                        <p:strVal val="visible"/>
                                      </p:to>
                                    </p:set>
                                    <p:animEffect transition="in" filter="blinds(horizontal)">
                                      <p:cBhvr>
                                        <p:cTn id="10" dur="500"/>
                                        <p:tgtEl>
                                          <p:spTgt spid="165891">
                                            <p:txEl>
                                              <p:charRg st="13" end="43"/>
                                            </p:txEl>
                                          </p:spTgt>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ox(in)">
                                      <p:cBhvr>
                                        <p:cTn id="14" dur="500"/>
                                        <p:tgtEl>
                                          <p:spTgt spid="3"/>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65891">
                                            <p:txEl>
                                              <p:charRg st="44" end="74"/>
                                            </p:txEl>
                                          </p:spTgt>
                                        </p:tgtEl>
                                        <p:attrNameLst>
                                          <p:attrName>style.visibility</p:attrName>
                                        </p:attrNameLst>
                                      </p:cBhvr>
                                      <p:to>
                                        <p:strVal val="visible"/>
                                      </p:to>
                                    </p:set>
                                    <p:animEffect transition="in" filter="blinds(horizontal)">
                                      <p:cBhvr>
                                        <p:cTn id="17" dur="500"/>
                                        <p:tgtEl>
                                          <p:spTgt spid="165891">
                                            <p:txEl>
                                              <p:charRg st="44" end="74"/>
                                            </p:txEl>
                                          </p:spTgt>
                                        </p:tgtEl>
                                      </p:cBhvr>
                                    </p:animEffect>
                                  </p:childTnLst>
                                </p:cTn>
                              </p:par>
                            </p:childTnLst>
                          </p:cTn>
                        </p:par>
                        <p:par>
                          <p:cTn id="18" fill="hold">
                            <p:stCondLst>
                              <p:cond delay="1000"/>
                            </p:stCondLst>
                            <p:childTnLst>
                              <p:par>
                                <p:cTn id="19" presetID="4" presetClass="entr" presetSubtype="16"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ox(in)">
                                      <p:cBhvr>
                                        <p:cTn id="21" dur="500"/>
                                        <p:tgtEl>
                                          <p:spTgt spid="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5891">
                                            <p:txEl>
                                              <p:charRg st="75" end="101"/>
                                            </p:txEl>
                                          </p:spTgt>
                                        </p:tgtEl>
                                        <p:attrNameLst>
                                          <p:attrName>style.visibility</p:attrName>
                                        </p:attrNameLst>
                                      </p:cBhvr>
                                      <p:to>
                                        <p:strVal val="visible"/>
                                      </p:to>
                                    </p:set>
                                    <p:animEffect transition="in" filter="blinds(horizontal)">
                                      <p:cBhvr>
                                        <p:cTn id="24" dur="500"/>
                                        <p:tgtEl>
                                          <p:spTgt spid="165891">
                                            <p:txEl>
                                              <p:charRg st="75" end="101"/>
                                            </p:txEl>
                                          </p:spTgt>
                                        </p:tgtEl>
                                      </p:cBhvr>
                                    </p:animEffect>
                                  </p:childTnLst>
                                </p:cTn>
                              </p:par>
                            </p:childTnLst>
                          </p:cTn>
                        </p:par>
                        <p:par>
                          <p:cTn id="25" fill="hold">
                            <p:stCondLst>
                              <p:cond delay="1500"/>
                            </p:stCondLst>
                            <p:childTnLst>
                              <p:par>
                                <p:cTn id="26" presetID="4" presetClass="entr" presetSubtype="16"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ox(in)">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latin typeface="Times New Roman" panose="02020603050405020304" charset="0"/>
                <a:cs typeface="Times New Roman" panose="02020603050405020304" charset="0"/>
              </a:rPr>
            </a:fld>
            <a:endParaRPr lang="en-US" dirty="0">
              <a:latin typeface="Times New Roman" panose="02020603050405020304" charset="0"/>
              <a:cs typeface="Times New Roman" panose="02020603050405020304" charset="0"/>
            </a:endParaRPr>
          </a:p>
        </p:txBody>
      </p:sp>
      <p:sp>
        <p:nvSpPr>
          <p:cNvPr id="2" name="标题 1"/>
          <p:cNvSpPr>
            <a:spLocks noGrp="1"/>
          </p:cNvSpPr>
          <p:nvPr>
            <p:ph type="title"/>
          </p:nvPr>
        </p:nvSpPr>
        <p:spPr/>
        <p:txBody>
          <a:bodyPr/>
          <a:lstStyle/>
          <a:p>
            <a:r>
              <a:rPr lang="zh-CN" altLang="en-US" sz="3200" dirty="0">
                <a:latin typeface="Times New Roman" panose="02020603050405020304" charset="0"/>
                <a:cs typeface="Times New Roman" panose="02020603050405020304" charset="0"/>
              </a:rPr>
              <a:t>给定文法，以下哪些推导是正确的？</a:t>
            </a:r>
            <a:endParaRPr lang="zh-CN" altLang="en-US" sz="3200" dirty="0">
              <a:latin typeface="Times New Roman" panose="02020603050405020304" charset="0"/>
              <a:cs typeface="Times New Roman" panose="02020603050405020304" charset="0"/>
            </a:endParaRPr>
          </a:p>
        </p:txBody>
      </p:sp>
      <p:sp>
        <p:nvSpPr>
          <p:cNvPr id="5" name="TextBox 4"/>
          <p:cNvSpPr txBox="1"/>
          <p:nvPr/>
        </p:nvSpPr>
        <p:spPr>
          <a:xfrm>
            <a:off x="8001000" y="1295401"/>
            <a:ext cx="2667000" cy="1384995"/>
          </a:xfrm>
          <a:prstGeom prst="rect">
            <a:avLst/>
          </a:prstGeom>
          <a:solidFill>
            <a:schemeClr val="bg2">
              <a:lumMod val="20000"/>
              <a:lumOff val="80000"/>
            </a:schemeClr>
          </a:solidFill>
        </p:spPr>
        <p:txBody>
          <a:bodyPr wrap="square" rtlCol="0">
            <a:spAutoFit/>
          </a:bodyPr>
          <a:lstStyle/>
          <a:p>
            <a:r>
              <a:rPr lang="en-US" altLang="zh-CN" sz="2800" dirty="0">
                <a:latin typeface="Times New Roman" panose="02020603050405020304" charset="0"/>
                <a:ea typeface="华文新魏" panose="02010800040101010101" pitchFamily="2" charset="-122"/>
                <a:cs typeface="Times New Roman" panose="02020603050405020304" charset="0"/>
              </a:rPr>
              <a:t>S </a:t>
            </a:r>
            <a:r>
              <a:rPr lang="zh-CN" altLang="en-US"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aXa</a:t>
            </a:r>
            <a:endParaRPr lang="en-US" altLang="zh-CN" sz="2800" dirty="0">
              <a:latin typeface="Times New Roman" panose="02020603050405020304" charset="0"/>
              <a:ea typeface="华文新魏" panose="02010800040101010101" pitchFamily="2" charset="-122"/>
              <a:cs typeface="Times New Roman" panose="02020603050405020304" charset="0"/>
            </a:endParaRPr>
          </a:p>
          <a:p>
            <a:r>
              <a:rPr lang="en-US" altLang="zh-CN" sz="2800" dirty="0">
                <a:latin typeface="Times New Roman" panose="02020603050405020304" charset="0"/>
                <a:ea typeface="华文新魏" panose="02010800040101010101" pitchFamily="2" charset="-122"/>
                <a:cs typeface="Times New Roman" panose="02020603050405020304" charset="0"/>
              </a:rPr>
              <a:t>X </a:t>
            </a:r>
            <a:r>
              <a:rPr lang="zh-CN" altLang="en-US" sz="2800" dirty="0">
                <a:latin typeface="Times New Roman" panose="02020603050405020304" charset="0"/>
                <a:ea typeface="华文新魏" panose="02010800040101010101" pitchFamily="2" charset="-122"/>
                <a:cs typeface="Times New Roman" panose="02020603050405020304" charset="0"/>
              </a:rPr>
              <a:t>→</a:t>
            </a:r>
            <a:r>
              <a:rPr lang="el-GR" altLang="zh-CN" sz="2800" dirty="0">
                <a:latin typeface="Times New Roman" panose="02020603050405020304" charset="0"/>
                <a:ea typeface="华文新魏" panose="02010800040101010101" pitchFamily="2" charset="-122"/>
                <a:cs typeface="Times New Roman" panose="02020603050405020304" charset="0"/>
              </a:rPr>
              <a:t> ε</a:t>
            </a:r>
            <a:r>
              <a:rPr lang="en-US" altLang="zh-CN"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bY</a:t>
            </a:r>
            <a:endParaRPr lang="en-US" altLang="zh-CN" sz="2800" dirty="0">
              <a:latin typeface="Times New Roman" panose="02020603050405020304" charset="0"/>
              <a:ea typeface="华文新魏" panose="02010800040101010101" pitchFamily="2" charset="-122"/>
              <a:cs typeface="Times New Roman" panose="02020603050405020304" charset="0"/>
            </a:endParaRPr>
          </a:p>
          <a:p>
            <a:r>
              <a:rPr lang="en-US" altLang="zh-CN" sz="2800" dirty="0">
                <a:latin typeface="Times New Roman" panose="02020603050405020304" charset="0"/>
                <a:ea typeface="华文新魏" panose="02010800040101010101" pitchFamily="2" charset="-122"/>
                <a:cs typeface="Times New Roman" panose="02020603050405020304" charset="0"/>
              </a:rPr>
              <a:t>Y </a:t>
            </a:r>
            <a:r>
              <a:rPr lang="zh-CN" altLang="en-US" sz="2800" dirty="0">
                <a:latin typeface="Times New Roman" panose="02020603050405020304" charset="0"/>
                <a:ea typeface="华文新魏" panose="02010800040101010101" pitchFamily="2" charset="-122"/>
                <a:cs typeface="Times New Roman" panose="02020603050405020304" charset="0"/>
              </a:rPr>
              <a:t>→  </a:t>
            </a:r>
            <a:r>
              <a:rPr lang="el-GR" altLang="zh-CN" sz="2800" dirty="0">
                <a:latin typeface="Times New Roman" panose="02020603050405020304" charset="0"/>
                <a:ea typeface="华文新魏" panose="02010800040101010101" pitchFamily="2" charset="-122"/>
                <a:cs typeface="Times New Roman" panose="02020603050405020304" charset="0"/>
              </a:rPr>
              <a:t>ε</a:t>
            </a:r>
            <a:r>
              <a:rPr lang="en-US" altLang="zh-CN" sz="2800" dirty="0">
                <a:latin typeface="Times New Roman" panose="02020603050405020304" charset="0"/>
                <a:ea typeface="华文新魏" panose="02010800040101010101" pitchFamily="2" charset="-122"/>
                <a:cs typeface="Times New Roman" panose="02020603050405020304" charset="0"/>
              </a:rPr>
              <a:t>| </a:t>
            </a:r>
            <a:r>
              <a:rPr lang="en-US" altLang="zh-CN" sz="2800" dirty="0" err="1">
                <a:latin typeface="Times New Roman" panose="02020603050405020304" charset="0"/>
                <a:ea typeface="华文新魏" panose="02010800040101010101" pitchFamily="2" charset="-122"/>
                <a:cs typeface="Times New Roman" panose="02020603050405020304" charset="0"/>
              </a:rPr>
              <a:t>cXc</a:t>
            </a:r>
            <a:r>
              <a:rPr lang="en-US" altLang="zh-CN" sz="2800" dirty="0">
                <a:latin typeface="Times New Roman" panose="02020603050405020304" charset="0"/>
                <a:ea typeface="华文新魏" panose="02010800040101010101" pitchFamily="2" charset="-122"/>
                <a:cs typeface="Times New Roman" panose="02020603050405020304" charset="0"/>
              </a:rPr>
              <a:t> |d</a:t>
            </a:r>
            <a:endParaRPr lang="zh-CN" altLang="en-US" sz="2800" dirty="0">
              <a:latin typeface="Times New Roman" panose="02020603050405020304" charset="0"/>
              <a:ea typeface="华文新魏" panose="02010800040101010101" pitchFamily="2" charset="-122"/>
              <a:cs typeface="Times New Roman" panose="0202060305040502030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1" y="2464779"/>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2590800" y="1600200"/>
            <a:ext cx="1752600" cy="2000548"/>
          </a:xfrm>
          <a:prstGeom prst="rect">
            <a:avLst/>
          </a:prstGeom>
          <a:ln>
            <a:solidFill>
              <a:schemeClr val="accent1">
                <a:lumMod val="50000"/>
              </a:schemeClr>
            </a:solidFill>
          </a:ln>
        </p:spPr>
        <p:txBody>
          <a:bodyPr wrap="square">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S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aXa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abYa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acXca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acca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57539" y="2550427"/>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172200" y="2356272"/>
            <a:ext cx="1752600" cy="830997"/>
          </a:xfrm>
          <a:prstGeom prst="rect">
            <a:avLst/>
          </a:prstGeom>
          <a:noFill/>
          <a:ln>
            <a:solidFill>
              <a:schemeClr val="accent1">
                <a:lumMod val="50000"/>
              </a:schemeClr>
            </a:solidFill>
          </a:ln>
        </p:spPr>
        <p:txBody>
          <a:bodyPr wrap="square">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S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aa</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1" y="4648200"/>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2590800" y="3810000"/>
            <a:ext cx="1752600" cy="2308324"/>
          </a:xfrm>
          <a:prstGeom prst="rect">
            <a:avLst/>
          </a:prstGeom>
          <a:ln>
            <a:solidFill>
              <a:schemeClr val="accent1">
                <a:lumMod val="50000"/>
              </a:schemeClr>
            </a:solidFill>
          </a:ln>
        </p:spPr>
        <p:txBody>
          <a:bodyPr wrap="square">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S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aXa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abYa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abcXca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abcbYca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abcbdca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pic>
        <p:nvPicPr>
          <p:cNvPr id="1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38801" y="4648200"/>
            <a:ext cx="457200" cy="44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6172200" y="3810000"/>
            <a:ext cx="1752600" cy="1938992"/>
          </a:xfrm>
          <a:prstGeom prst="rect">
            <a:avLst/>
          </a:prstGeom>
          <a:ln>
            <a:solidFill>
              <a:schemeClr val="accent1">
                <a:lumMod val="50000"/>
              </a:schemeClr>
            </a:solidFill>
          </a:ln>
        </p:spPr>
        <p:txBody>
          <a:bodyPr wrap="square">
            <a:spAutoFit/>
          </a:bodyPr>
          <a:lstStyle/>
          <a:p>
            <a:r>
              <a:rPr lang="en-US" altLang="zh-CN" dirty="0">
                <a:latin typeface="Times New Roman" panose="02020603050405020304" charset="0"/>
                <a:ea typeface="华文新魏" panose="02010800040101010101" pitchFamily="2" charset="-122"/>
                <a:cs typeface="Times New Roman" panose="02020603050405020304" charset="0"/>
              </a:rPr>
              <a:t>S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aXa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abYa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abcXcda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a:p>
            <a:r>
              <a:rPr kumimoji="1"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ea typeface="华文新魏" panose="02010800040101010101" pitchFamily="2" charset="-122"/>
                <a:cs typeface="Times New Roman" panose="02020603050405020304" charset="0"/>
              </a:rPr>
              <a:t>abccda</a:t>
            </a:r>
            <a:r>
              <a:rPr lang="en-US" altLang="zh-CN" dirty="0">
                <a:latin typeface="Times New Roman" panose="02020603050405020304" charset="0"/>
                <a:ea typeface="华文新魏" panose="02010800040101010101" pitchFamily="2" charset="-122"/>
                <a:cs typeface="Times New Roman" panose="02020603050405020304" charset="0"/>
              </a:rPr>
              <a:t> </a:t>
            </a:r>
            <a:endParaRPr lang="en-US" altLang="zh-CN" dirty="0">
              <a:latin typeface="Times New Roman" panose="02020603050405020304" charset="0"/>
              <a:ea typeface="华文新魏" panose="02010800040101010101" pitchFamily="2" charset="-122"/>
              <a:cs typeface="Times New Roman" panose="02020603050405020304" charset="0"/>
            </a:endParaRPr>
          </a:p>
        </p:txBody>
      </p:sp>
      <p:sp>
        <p:nvSpPr>
          <p:cNvPr id="6" name="TextBox 5"/>
          <p:cNvSpPr txBox="1"/>
          <p:nvPr/>
        </p:nvSpPr>
        <p:spPr>
          <a:xfrm>
            <a:off x="1893173" y="4618220"/>
            <a:ext cx="466794" cy="707886"/>
          </a:xfrm>
          <a:prstGeom prst="rect">
            <a:avLst/>
          </a:prstGeom>
          <a:noFill/>
        </p:spPr>
        <p:txBody>
          <a:bodyPr wrap="none" rtlCol="0">
            <a:spAutoFit/>
          </a:bodyPr>
          <a:lstStyle/>
          <a:p>
            <a:r>
              <a:rPr lang="zh-CN" altLang="en-US" sz="4000" dirty="0">
                <a:solidFill>
                  <a:srgbClr val="FF0000"/>
                </a:solidFill>
                <a:latin typeface="Times New Roman" panose="02020603050405020304" charset="0"/>
                <a:ea typeface="华文新魏" panose="02010800040101010101" pitchFamily="2" charset="-122"/>
                <a:cs typeface="Times New Roman" panose="02020603050405020304" charset="0"/>
              </a:rPr>
              <a:t>√</a:t>
            </a:r>
            <a:endParaRPr lang="zh-CN" altLang="en-US" sz="4000"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4098" name="Rectangle 2"/>
          <p:cNvSpPr>
            <a:spLocks noGrp="1"/>
          </p:cNvSpPr>
          <p:nvPr>
            <p:ph idx="1"/>
          </p:nvPr>
        </p:nvSpPr>
        <p:spPr>
          <a:xfrm>
            <a:off x="755650" y="1259205"/>
            <a:ext cx="11029950" cy="4339590"/>
          </a:xfrm>
        </p:spPr>
        <p:txBody>
          <a:bodyPr vert="horz" wrap="square" lIns="91440" tIns="45720" rIns="91440" bIns="45720" anchor="t"/>
          <a:p>
            <a:pPr eaLnBrk="1" hangingPunct="1">
              <a:lnSpc>
                <a:spcPct val="140000"/>
              </a:lnSpc>
            </a:pPr>
            <a:r>
              <a:rPr lang="zh-CN" altLang="en-US" sz="3200" dirty="0"/>
              <a:t>考虑文法</a:t>
            </a:r>
            <a:r>
              <a:rPr lang="en-US" altLang="zh-CN" sz="3200" dirty="0"/>
              <a:t>G:</a:t>
            </a:r>
            <a:endParaRPr lang="en-US" altLang="zh-CN" sz="3200" dirty="0"/>
          </a:p>
          <a:p>
            <a:pPr lvl="2" eaLnBrk="1" hangingPunct="1">
              <a:lnSpc>
                <a:spcPct val="140000"/>
              </a:lnSpc>
              <a:buNone/>
            </a:pPr>
            <a:r>
              <a:rPr lang="en-US" altLang="zh-CN" sz="3200" dirty="0"/>
              <a:t>		Z → U0 | V1</a:t>
            </a:r>
            <a:endParaRPr lang="en-US" altLang="zh-CN" sz="3200" dirty="0"/>
          </a:p>
          <a:p>
            <a:pPr lvl="2" eaLnBrk="1" hangingPunct="1">
              <a:lnSpc>
                <a:spcPct val="140000"/>
              </a:lnSpc>
              <a:buNone/>
            </a:pPr>
            <a:r>
              <a:rPr lang="en-US" altLang="zh-CN" sz="3200" dirty="0"/>
              <a:t>		U →Z1 | 1</a:t>
            </a:r>
            <a:endParaRPr lang="en-US" altLang="zh-CN" sz="3200" dirty="0"/>
          </a:p>
          <a:p>
            <a:pPr lvl="2" eaLnBrk="1" hangingPunct="1">
              <a:lnSpc>
                <a:spcPct val="140000"/>
              </a:lnSpc>
              <a:buNone/>
            </a:pPr>
            <a:r>
              <a:rPr lang="en-US" altLang="zh-CN" sz="3200" dirty="0"/>
              <a:t>		V → Z0 | 0</a:t>
            </a:r>
            <a:endParaRPr lang="en-US" altLang="zh-CN" sz="3200" dirty="0"/>
          </a:p>
          <a:p>
            <a:pPr lvl="2" eaLnBrk="1" hangingPunct="1">
              <a:lnSpc>
                <a:spcPct val="140000"/>
              </a:lnSpc>
              <a:buNone/>
            </a:pPr>
            <a:r>
              <a:rPr lang="zh-CN" altLang="zh-CN" sz="3200" dirty="0">
                <a:sym typeface="Wingdings" panose="05000000000000000000" pitchFamily="2" charset="2"/>
              </a:rPr>
              <a:t>请写出全部由此文法描述的只含有四个符号的句子</a:t>
            </a:r>
            <a:r>
              <a:rPr lang="en-US" altLang="zh-CN" sz="3200" dirty="0">
                <a:sym typeface="Wingdings" panose="05000000000000000000" pitchFamily="2" charset="2"/>
              </a:rPr>
              <a:t>.</a:t>
            </a:r>
            <a:endParaRPr lang="en-US" altLang="zh-CN" sz="3200" dirty="0">
              <a:sym typeface="Wingdings" panose="05000000000000000000" pitchFamily="2" charset="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
        <p:nvSpPr>
          <p:cNvPr id="4098" name="Rectangle 2"/>
          <p:cNvSpPr>
            <a:spLocks noGrp="1"/>
          </p:cNvSpPr>
          <p:nvPr>
            <p:ph idx="1"/>
          </p:nvPr>
        </p:nvSpPr>
        <p:spPr>
          <a:xfrm>
            <a:off x="755650" y="1016635"/>
            <a:ext cx="11029950" cy="4836160"/>
          </a:xfrm>
        </p:spPr>
        <p:txBody>
          <a:bodyPr vert="horz" wrap="square" lIns="91440" tIns="45720" rIns="91440" bIns="45720" anchor="t"/>
          <a:p>
            <a:pPr eaLnBrk="1" hangingPunct="1">
              <a:lnSpc>
                <a:spcPct val="140000"/>
              </a:lnSpc>
            </a:pPr>
            <a:r>
              <a:rPr lang="zh-CN" altLang="en-US" sz="3200" dirty="0"/>
              <a:t>考虑文法</a:t>
            </a:r>
            <a:r>
              <a:rPr lang="en-US" altLang="zh-CN" sz="3200" dirty="0"/>
              <a:t>G:</a:t>
            </a:r>
            <a:endParaRPr lang="en-US" altLang="zh-CN" sz="3200" dirty="0"/>
          </a:p>
          <a:p>
            <a:pPr lvl="2" eaLnBrk="1" hangingPunct="1">
              <a:lnSpc>
                <a:spcPct val="140000"/>
              </a:lnSpc>
              <a:buNone/>
            </a:pPr>
            <a:r>
              <a:rPr lang="en-US" altLang="zh-CN" sz="3200" dirty="0"/>
              <a:t>		Z → U0 | V1</a:t>
            </a:r>
            <a:endParaRPr lang="en-US" altLang="zh-CN" sz="3200" dirty="0"/>
          </a:p>
          <a:p>
            <a:pPr lvl="2" eaLnBrk="1" hangingPunct="1">
              <a:lnSpc>
                <a:spcPct val="140000"/>
              </a:lnSpc>
              <a:buNone/>
            </a:pPr>
            <a:r>
              <a:rPr lang="en-US" altLang="zh-CN" sz="3200" dirty="0"/>
              <a:t>		U →Z1 | 1</a:t>
            </a:r>
            <a:endParaRPr lang="en-US" altLang="zh-CN" sz="3200" dirty="0"/>
          </a:p>
          <a:p>
            <a:pPr lvl="2" eaLnBrk="1" hangingPunct="1">
              <a:lnSpc>
                <a:spcPct val="140000"/>
              </a:lnSpc>
              <a:buNone/>
            </a:pPr>
            <a:r>
              <a:rPr lang="en-US" altLang="zh-CN" sz="3200" dirty="0"/>
              <a:t>		V → Z0 | 0</a:t>
            </a:r>
            <a:endParaRPr lang="en-US" altLang="zh-CN" sz="3200" dirty="0"/>
          </a:p>
          <a:p>
            <a:pPr lvl="2" eaLnBrk="1" hangingPunct="1">
              <a:lnSpc>
                <a:spcPct val="140000"/>
              </a:lnSpc>
              <a:buNone/>
            </a:pPr>
            <a:r>
              <a:rPr lang="zh-CN" altLang="zh-CN" sz="3200" dirty="0">
                <a:sym typeface="Wingdings" panose="05000000000000000000" pitchFamily="2" charset="2"/>
              </a:rPr>
              <a:t>请写出全部由此文法描述的只含有四个符号的句子</a:t>
            </a:r>
            <a:r>
              <a:rPr lang="en-US" altLang="zh-CN" sz="3200" dirty="0">
                <a:sym typeface="Wingdings" panose="05000000000000000000" pitchFamily="2" charset="2"/>
              </a:rPr>
              <a:t>.</a:t>
            </a:r>
            <a:endParaRPr lang="en-US" altLang="zh-CN" sz="3200" dirty="0">
              <a:sym typeface="Wingdings" panose="05000000000000000000" pitchFamily="2" charset="2"/>
            </a:endParaRPr>
          </a:p>
          <a:p>
            <a:pPr lvl="2" eaLnBrk="1" hangingPunct="1">
              <a:lnSpc>
                <a:spcPct val="140000"/>
              </a:lnSpc>
              <a:buNone/>
            </a:pPr>
            <a:r>
              <a:rPr lang="en-US" altLang="zh-CN" sz="3200" dirty="0">
                <a:sym typeface="Wingdings" panose="05000000000000000000" pitchFamily="2" charset="2"/>
              </a:rPr>
              <a:t>			</a:t>
            </a:r>
            <a:r>
              <a:rPr lang="en-US" altLang="zh-CN" sz="3200" u="sng" dirty="0">
                <a:sym typeface="Wingdings" panose="05000000000000000000" pitchFamily="2" charset="2"/>
              </a:rPr>
              <a:t> </a:t>
            </a:r>
            <a:r>
              <a:rPr lang="zh-CN" altLang="zh-CN" sz="3200" u="sng" dirty="0">
                <a:sym typeface="Wingdings" panose="05000000000000000000" pitchFamily="2" charset="2"/>
              </a:rPr>
              <a:t>0101,</a:t>
            </a:r>
            <a:r>
              <a:rPr lang="en-US" altLang="zh-CN" sz="3200" u="sng" dirty="0">
                <a:sym typeface="Wingdings" panose="05000000000000000000" pitchFamily="2" charset="2"/>
              </a:rPr>
              <a:t>  </a:t>
            </a:r>
            <a:r>
              <a:rPr lang="zh-CN" altLang="zh-CN" sz="3200" u="sng" dirty="0">
                <a:sym typeface="Wingdings" panose="05000000000000000000" pitchFamily="2" charset="2"/>
              </a:rPr>
              <a:t>1010,</a:t>
            </a:r>
            <a:r>
              <a:rPr lang="en-US" altLang="zh-CN" sz="3200" u="sng" dirty="0">
                <a:sym typeface="Wingdings" panose="05000000000000000000" pitchFamily="2" charset="2"/>
              </a:rPr>
              <a:t>  </a:t>
            </a:r>
            <a:r>
              <a:rPr lang="zh-CN" altLang="zh-CN" sz="3200" u="sng" dirty="0">
                <a:sym typeface="Wingdings" panose="05000000000000000000" pitchFamily="2" charset="2"/>
              </a:rPr>
              <a:t>1001,</a:t>
            </a:r>
            <a:r>
              <a:rPr lang="en-US" altLang="zh-CN" sz="3200" u="sng" dirty="0">
                <a:sym typeface="Wingdings" panose="05000000000000000000" pitchFamily="2" charset="2"/>
              </a:rPr>
              <a:t>  </a:t>
            </a:r>
            <a:r>
              <a:rPr lang="zh-CN" altLang="zh-CN" sz="3200" u="sng" dirty="0">
                <a:sym typeface="Wingdings" panose="05000000000000000000" pitchFamily="2" charset="2"/>
              </a:rPr>
              <a:t>0110</a:t>
            </a:r>
            <a:r>
              <a:rPr lang="en-US" altLang="zh-CN" sz="3200" dirty="0">
                <a:sym typeface="Wingdings" panose="05000000000000000000" pitchFamily="2" charset="2"/>
              </a:rPr>
              <a:t>  </a:t>
            </a:r>
            <a:endParaRPr lang="en-US" altLang="zh-CN" sz="3200" dirty="0">
              <a:sym typeface="Wingdings" panose="05000000000000000000" pitchFamily="2" charset="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400" y="1219200"/>
            <a:ext cx="11379200" cy="4978400"/>
          </a:xfrm>
        </p:spPr>
        <p:txBody>
          <a:bodyPr/>
          <a:lstStyle/>
          <a:p>
            <a:r>
              <a:rPr lang="zh-CN" altLang="en-US" sz="4000" dirty="0"/>
              <a:t>有文法</a:t>
            </a:r>
            <a:r>
              <a:rPr lang="en-US" altLang="zh-CN" sz="4000" dirty="0"/>
              <a:t>G[S]:</a:t>
            </a:r>
            <a:endParaRPr lang="en-US" altLang="zh-CN" sz="4000" dirty="0"/>
          </a:p>
          <a:p>
            <a:pPr marL="868680" lvl="3" indent="0">
              <a:buNone/>
            </a:pPr>
            <a:r>
              <a:rPr lang="en-US" altLang="zh-CN" sz="2800" dirty="0"/>
              <a:t> </a:t>
            </a:r>
            <a:r>
              <a:rPr lang="en-US" altLang="zh-CN" sz="4000" dirty="0"/>
              <a:t>S</a:t>
            </a:r>
            <a:r>
              <a:rPr lang="zh-CN" altLang="en-US" sz="4000" dirty="0"/>
              <a:t>→</a:t>
            </a:r>
            <a:r>
              <a:rPr lang="en-US" altLang="zh-CN" sz="4000" dirty="0" err="1"/>
              <a:t>aAcB</a:t>
            </a:r>
            <a:r>
              <a:rPr lang="en-US" altLang="zh-CN" sz="4000" dirty="0"/>
              <a:t> | </a:t>
            </a:r>
            <a:r>
              <a:rPr lang="en-US" altLang="zh-CN" sz="4000" dirty="0" err="1"/>
              <a:t>Bd</a:t>
            </a:r>
            <a:endParaRPr lang="en-US" altLang="zh-CN" sz="4000" dirty="0"/>
          </a:p>
          <a:p>
            <a:pPr marL="868680" lvl="3" indent="0">
              <a:buNone/>
            </a:pPr>
            <a:r>
              <a:rPr lang="en-US" altLang="zh-CN" sz="4000" dirty="0"/>
              <a:t> A </a:t>
            </a:r>
            <a:r>
              <a:rPr lang="zh-CN" altLang="en-US" sz="4000" dirty="0"/>
              <a:t>→ </a:t>
            </a:r>
            <a:r>
              <a:rPr lang="en-US" altLang="zh-CN" sz="4000" dirty="0" err="1"/>
              <a:t>AaB</a:t>
            </a:r>
            <a:r>
              <a:rPr lang="en-US" altLang="zh-CN" sz="4000" dirty="0"/>
              <a:t> | c</a:t>
            </a:r>
            <a:endParaRPr lang="en-US" altLang="zh-CN" sz="4000" dirty="0"/>
          </a:p>
          <a:p>
            <a:pPr marL="868680" lvl="3" indent="0">
              <a:buNone/>
            </a:pPr>
            <a:r>
              <a:rPr lang="en-US" altLang="zh-CN" sz="4000" dirty="0"/>
              <a:t> B</a:t>
            </a:r>
            <a:r>
              <a:rPr lang="zh-CN" altLang="en-US" sz="4000" dirty="0"/>
              <a:t>→ </a:t>
            </a:r>
            <a:r>
              <a:rPr lang="en-US" altLang="zh-CN" sz="4000" dirty="0" err="1"/>
              <a:t>bScA</a:t>
            </a:r>
            <a:r>
              <a:rPr lang="en-US" altLang="zh-CN" sz="4000" dirty="0"/>
              <a:t> | b</a:t>
            </a:r>
            <a:endParaRPr lang="en-US" altLang="zh-CN" sz="4000" dirty="0"/>
          </a:p>
          <a:p>
            <a:pPr marL="816610" lvl="1" indent="-514350">
              <a:buFont typeface="+mj-lt"/>
              <a:buAutoNum type="arabicPeriod"/>
            </a:pPr>
            <a:r>
              <a:rPr lang="zh-CN" altLang="en-US" sz="3200" dirty="0"/>
              <a:t>写出句型</a:t>
            </a:r>
            <a:r>
              <a:rPr lang="en-US" altLang="zh-CN" sz="3200" b="1" dirty="0" err="1"/>
              <a:t>aAaBcbbdcc</a:t>
            </a:r>
            <a:r>
              <a:rPr lang="zh-CN" altLang="en-US" sz="3200" dirty="0"/>
              <a:t>和</a:t>
            </a:r>
            <a:r>
              <a:rPr lang="en-US" altLang="zh-CN" sz="3200" b="1" dirty="0" err="1"/>
              <a:t>aAcbBdcc</a:t>
            </a:r>
            <a:r>
              <a:rPr lang="zh-CN" altLang="en-US" sz="3200" dirty="0"/>
              <a:t>的句柄</a:t>
            </a:r>
            <a:endParaRPr lang="en-US" altLang="zh-CN" sz="3200" dirty="0"/>
          </a:p>
          <a:p>
            <a:pPr marL="816610" lvl="1" indent="-514350">
              <a:buFont typeface="+mj-lt"/>
              <a:buAutoNum type="arabicPeriod"/>
            </a:pPr>
            <a:r>
              <a:rPr lang="en-US" altLang="zh-CN" sz="3200" dirty="0"/>
              <a:t> </a:t>
            </a:r>
            <a:r>
              <a:rPr lang="zh-CN" altLang="en-US" sz="3200" dirty="0"/>
              <a:t>写出句子</a:t>
            </a:r>
            <a:r>
              <a:rPr lang="en-US" altLang="zh-CN" sz="3200" dirty="0" err="1"/>
              <a:t>acabcbbdcc</a:t>
            </a:r>
            <a:r>
              <a:rPr lang="zh-CN" altLang="en-US" sz="3200" dirty="0"/>
              <a:t>的最左推导过程</a:t>
            </a:r>
            <a:endParaRPr lang="en-US" altLang="zh-CN" sz="3200" dirty="0"/>
          </a:p>
        </p:txBody>
      </p:sp>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句型分析练习</a:t>
            </a:r>
            <a:endParaRPr kumimoji="1"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400" y="1219200"/>
            <a:ext cx="11379200" cy="3862070"/>
          </a:xfrm>
        </p:spPr>
        <p:txBody>
          <a:bodyPr/>
          <a:lstStyle/>
          <a:p>
            <a:pPr marL="0" lvl="0" indent="0" fontAlgn="auto">
              <a:spcAft>
                <a:spcPts val="0"/>
              </a:spcAft>
              <a:buClr>
                <a:srgbClr val="31B6FD"/>
              </a:buClr>
              <a:buSzPct val="100000"/>
              <a:buNone/>
            </a:pPr>
            <a:r>
              <a:rPr lang="zh-CN" altLang="en-US" sz="3600" kern="1200" dirty="0">
                <a:solidFill>
                  <a:schemeClr val="tx1"/>
                </a:solidFill>
                <a:ea typeface="华文楷体" panose="02010600040101010101" pitchFamily="2" charset="-122"/>
              </a:rPr>
              <a:t>证明文法</a:t>
            </a:r>
            <a:r>
              <a:rPr lang="en-US" altLang="zh-CN" sz="3600" kern="1200" dirty="0">
                <a:solidFill>
                  <a:schemeClr val="tx1"/>
                </a:solidFill>
                <a:ea typeface="华文楷体" panose="02010600040101010101" pitchFamily="2" charset="-122"/>
              </a:rPr>
              <a:t>G[E]</a:t>
            </a:r>
            <a:r>
              <a:rPr lang="zh-CN" altLang="en-US" sz="3600" kern="1200" dirty="0">
                <a:solidFill>
                  <a:schemeClr val="tx1"/>
                </a:solidFill>
                <a:ea typeface="华文楷体" panose="02010600040101010101" pitchFamily="2" charset="-122"/>
              </a:rPr>
              <a:t>是二义性的文法</a:t>
            </a:r>
            <a:endParaRPr lang="en-US" altLang="zh-CN" sz="3600" kern="1200" dirty="0">
              <a:solidFill>
                <a:schemeClr val="tx1"/>
              </a:solidFill>
              <a:ea typeface="华文楷体" panose="02010600040101010101" pitchFamily="2" charset="-122"/>
            </a:endParaRPr>
          </a:p>
          <a:p>
            <a:pPr marL="302260" lvl="1" indent="0" fontAlgn="auto">
              <a:spcAft>
                <a:spcPts val="0"/>
              </a:spcAft>
              <a:buClr>
                <a:srgbClr val="31B6FD"/>
              </a:buClr>
              <a:buSzPct val="100000"/>
              <a:buNone/>
            </a:pPr>
            <a:r>
              <a:rPr lang="en-US" altLang="zh-CN" sz="3400" kern="1200" dirty="0">
                <a:solidFill>
                  <a:schemeClr val="tx1"/>
                </a:solidFill>
                <a:ea typeface="华文楷体" panose="02010600040101010101" pitchFamily="2" charset="-122"/>
              </a:rPr>
              <a:t>	E </a:t>
            </a:r>
            <a:r>
              <a:rPr lang="zh-CN" altLang="en-US" sz="3400" kern="1200" dirty="0">
                <a:solidFill>
                  <a:schemeClr val="tx1"/>
                </a:solidFill>
                <a:ea typeface="华文楷体" panose="02010600040101010101" pitchFamily="2" charset="-122"/>
              </a:rPr>
              <a:t>→  </a:t>
            </a:r>
            <a:r>
              <a:rPr lang="en-US" altLang="zh-CN" sz="3400" kern="1200" dirty="0">
                <a:solidFill>
                  <a:schemeClr val="tx1"/>
                </a:solidFill>
                <a:ea typeface="华文楷体" panose="02010600040101010101" pitchFamily="2" charset="-122"/>
              </a:rPr>
              <a:t>EOE   | ( E )  |  v  |  d</a:t>
            </a:r>
            <a:endParaRPr lang="en-US" altLang="zh-CN" sz="3400" kern="1200" dirty="0">
              <a:solidFill>
                <a:schemeClr val="tx1"/>
              </a:solidFill>
              <a:ea typeface="华文楷体" panose="02010600040101010101" pitchFamily="2" charset="-122"/>
            </a:endParaRPr>
          </a:p>
          <a:p>
            <a:pPr marL="302260" lvl="1" indent="0" fontAlgn="auto">
              <a:spcAft>
                <a:spcPts val="0"/>
              </a:spcAft>
              <a:buClr>
                <a:srgbClr val="31B6FD"/>
              </a:buClr>
              <a:buSzPct val="100000"/>
              <a:buNone/>
            </a:pPr>
            <a:r>
              <a:rPr lang="en-US" altLang="zh-CN" sz="3400" kern="1200" dirty="0">
                <a:solidFill>
                  <a:schemeClr val="tx1"/>
                </a:solidFill>
                <a:ea typeface="华文楷体" panose="02010600040101010101" pitchFamily="2" charset="-122"/>
              </a:rPr>
              <a:t>	O</a:t>
            </a:r>
            <a:r>
              <a:rPr lang="zh-CN" altLang="en-US" sz="3400" kern="1200" dirty="0">
                <a:solidFill>
                  <a:schemeClr val="tx1"/>
                </a:solidFill>
                <a:ea typeface="华文楷体" panose="02010600040101010101" pitchFamily="2" charset="-122"/>
              </a:rPr>
              <a:t>→  </a:t>
            </a:r>
            <a:r>
              <a:rPr lang="en-US" altLang="zh-CN" sz="3400" kern="1200" dirty="0">
                <a:solidFill>
                  <a:schemeClr val="tx1"/>
                </a:solidFill>
                <a:ea typeface="华文楷体" panose="02010600040101010101" pitchFamily="2" charset="-122"/>
              </a:rPr>
              <a:t>+  | *</a:t>
            </a:r>
            <a:endParaRPr lang="en-US" altLang="zh-CN" sz="3400" kern="1200" dirty="0">
              <a:solidFill>
                <a:schemeClr val="tx1"/>
              </a:solidFill>
              <a:ea typeface="华文楷体" panose="02010600040101010101" pitchFamily="2" charset="-122"/>
            </a:endParaRPr>
          </a:p>
          <a:p>
            <a:pPr marL="302260" lvl="1" indent="0" fontAlgn="auto">
              <a:spcAft>
                <a:spcPts val="0"/>
              </a:spcAft>
              <a:buClr>
                <a:srgbClr val="31B6FD"/>
              </a:buClr>
              <a:buSzPct val="100000"/>
              <a:buNone/>
            </a:pPr>
            <a:endParaRPr lang="en-US" altLang="zh-CN" sz="3400" kern="1200" dirty="0">
              <a:solidFill>
                <a:schemeClr val="tx1"/>
              </a:solidFill>
              <a:ea typeface="华文楷体" panose="02010600040101010101" pitchFamily="2" charset="-122"/>
            </a:endParaRPr>
          </a:p>
          <a:p>
            <a:pPr marL="302260" lvl="1" indent="0" fontAlgn="auto">
              <a:spcAft>
                <a:spcPts val="0"/>
              </a:spcAft>
              <a:buClr>
                <a:srgbClr val="31B6FD"/>
              </a:buClr>
              <a:buSzPct val="100000"/>
              <a:buNone/>
            </a:pPr>
            <a:r>
              <a:rPr lang="zh-CN" altLang="en-US" sz="3400" kern="1200" dirty="0">
                <a:solidFill>
                  <a:schemeClr val="tx1"/>
                </a:solidFill>
                <a:ea typeface="华文楷体" panose="02010600040101010101" pitchFamily="2" charset="-122"/>
              </a:rPr>
              <a:t>提示：构造句子</a:t>
            </a:r>
            <a:r>
              <a:rPr lang="en-US" altLang="zh-CN" sz="3400" kern="1200" dirty="0">
                <a:solidFill>
                  <a:schemeClr val="tx1"/>
                </a:solidFill>
                <a:ea typeface="华文楷体" panose="02010600040101010101" pitchFamily="2" charset="-122"/>
              </a:rPr>
              <a:t>v * v + d</a:t>
            </a:r>
            <a:r>
              <a:rPr lang="zh-CN" altLang="en-US" sz="3400" kern="1200" dirty="0">
                <a:solidFill>
                  <a:schemeClr val="tx1"/>
                </a:solidFill>
                <a:ea typeface="华文楷体" panose="02010600040101010101" pitchFamily="2" charset="-122"/>
              </a:rPr>
              <a:t>的分析树，看是否多于一棵？</a:t>
            </a:r>
            <a:endParaRPr lang="en-US" altLang="zh-CN" sz="3400" kern="1200" dirty="0">
              <a:solidFill>
                <a:schemeClr val="tx1"/>
              </a:solidFill>
              <a:ea typeface="华文楷体" panose="02010600040101010101" pitchFamily="2" charset="-122"/>
            </a:endParaRPr>
          </a:p>
          <a:p>
            <a:endParaRPr kumimoji="1" lang="en-US" altLang="zh-CN" sz="3400" kern="1200" dirty="0">
              <a:solidFill>
                <a:schemeClr val="tx1"/>
              </a:solidFill>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91F816EA-24CC-2048-859A-C5EA9F275392}" type="slidenum">
              <a:rPr lang="en-US" smtClean="0"/>
            </a:fld>
            <a:endParaRPr lang="en-US" dirty="0"/>
          </a:p>
        </p:txBody>
      </p:sp>
      <p:sp>
        <p:nvSpPr>
          <p:cNvPr id="4" name="标题 3"/>
          <p:cNvSpPr>
            <a:spLocks noGrp="1"/>
          </p:cNvSpPr>
          <p:nvPr>
            <p:ph type="title"/>
          </p:nvPr>
        </p:nvSpPr>
        <p:spPr/>
        <p:txBody>
          <a:bodyPr/>
          <a:lstStyle/>
          <a:p>
            <a:r>
              <a:rPr kumimoji="1" lang="zh-CN" altLang="en-US" dirty="0"/>
              <a:t>文法二义性证明</a:t>
            </a:r>
            <a:endParaRPr kumimoji="1"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泛雅平台</a:t>
            </a:r>
            <a:r>
              <a:rPr lang="en-US" altLang="zh-CN"/>
              <a:t>-2.3</a:t>
            </a:r>
            <a:endParaRPr lang="en-US" altLang="zh-CN"/>
          </a:p>
        </p:txBody>
      </p:sp>
      <p:sp>
        <p:nvSpPr>
          <p:cNvPr id="4" name="灯片编号占位符 3"/>
          <p:cNvSpPr>
            <a:spLocks noGrp="1"/>
          </p:cNvSpPr>
          <p:nvPr>
            <p:ph type="sldNum" sz="quarter" idx="12"/>
          </p:nvPr>
        </p:nvSpPr>
        <p:spPr/>
        <p:txBody>
          <a:bodyPr/>
          <a:p>
            <a:fld id="{91F816EA-24CC-2048-859A-C5EA9F275392}" type="slidenum">
              <a:rPr lang="en-US" smtClean="0"/>
            </a:fld>
            <a:endParaRPr lang="en-US" dirty="0"/>
          </a:p>
        </p:txBody>
      </p:sp>
      <p:sp>
        <p:nvSpPr>
          <p:cNvPr id="12" name="Text Box 2"/>
          <p:cNvSpPr txBox="1"/>
          <p:nvPr/>
        </p:nvSpPr>
        <p:spPr>
          <a:xfrm>
            <a:off x="7991793" y="1761808"/>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13" name="Text Box 7"/>
          <p:cNvSpPr txBox="1"/>
          <p:nvPr/>
        </p:nvSpPr>
        <p:spPr>
          <a:xfrm>
            <a:off x="7344410" y="25025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14" name="Text Box 11"/>
          <p:cNvSpPr txBox="1"/>
          <p:nvPr/>
        </p:nvSpPr>
        <p:spPr>
          <a:xfrm>
            <a:off x="8759825" y="24926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15" name="Text Box 15"/>
          <p:cNvSpPr txBox="1"/>
          <p:nvPr/>
        </p:nvSpPr>
        <p:spPr>
          <a:xfrm>
            <a:off x="8093710" y="25692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16" name="Line 20"/>
          <p:cNvSpPr/>
          <p:nvPr/>
        </p:nvSpPr>
        <p:spPr>
          <a:xfrm>
            <a:off x="8404225" y="2269490"/>
            <a:ext cx="355600" cy="300355"/>
          </a:xfrm>
          <a:prstGeom prst="line">
            <a:avLst/>
          </a:prstGeom>
          <a:ln w="9525" cap="flat" cmpd="sng">
            <a:solidFill>
              <a:schemeClr val="tx1"/>
            </a:solidFill>
            <a:prstDash val="solid"/>
            <a:miter/>
            <a:headEnd type="none" w="med" len="med"/>
            <a:tailEnd type="none" w="med" len="med"/>
          </a:ln>
        </p:spPr>
      </p:sp>
      <p:sp>
        <p:nvSpPr>
          <p:cNvPr id="17" name="Line 22"/>
          <p:cNvSpPr/>
          <p:nvPr/>
        </p:nvSpPr>
        <p:spPr>
          <a:xfrm flipH="1">
            <a:off x="7765415" y="2269490"/>
            <a:ext cx="288290" cy="300355"/>
          </a:xfrm>
          <a:prstGeom prst="line">
            <a:avLst/>
          </a:prstGeom>
          <a:ln w="9525" cap="flat" cmpd="sng">
            <a:solidFill>
              <a:schemeClr val="tx1"/>
            </a:solidFill>
            <a:prstDash val="solid"/>
            <a:miter/>
            <a:headEnd type="none" w="med" len="med"/>
            <a:tailEnd type="none" w="med" len="med"/>
          </a:ln>
        </p:spPr>
      </p:sp>
      <p:sp>
        <p:nvSpPr>
          <p:cNvPr id="18" name="Line 25"/>
          <p:cNvSpPr/>
          <p:nvPr/>
        </p:nvSpPr>
        <p:spPr>
          <a:xfrm>
            <a:off x="8241030" y="2269490"/>
            <a:ext cx="71120" cy="431800"/>
          </a:xfrm>
          <a:prstGeom prst="line">
            <a:avLst/>
          </a:prstGeom>
          <a:ln w="9525" cap="flat" cmpd="sng">
            <a:solidFill>
              <a:schemeClr val="tx1"/>
            </a:solidFill>
            <a:prstDash val="solid"/>
            <a:miter/>
            <a:headEnd type="none" w="med" len="med"/>
            <a:tailEnd type="none" w="med" len="med"/>
          </a:ln>
        </p:spPr>
      </p:sp>
      <p:sp>
        <p:nvSpPr>
          <p:cNvPr id="19" name="Text Box 7"/>
          <p:cNvSpPr txBox="1"/>
          <p:nvPr/>
        </p:nvSpPr>
        <p:spPr>
          <a:xfrm>
            <a:off x="6709410" y="33915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20" name="Text Box 11"/>
          <p:cNvSpPr txBox="1"/>
          <p:nvPr/>
        </p:nvSpPr>
        <p:spPr>
          <a:xfrm>
            <a:off x="7743825" y="33816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21" name="Text Box 15"/>
          <p:cNvSpPr txBox="1"/>
          <p:nvPr/>
        </p:nvSpPr>
        <p:spPr>
          <a:xfrm>
            <a:off x="7306310" y="34582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22" name="Line 20"/>
          <p:cNvSpPr/>
          <p:nvPr/>
        </p:nvSpPr>
        <p:spPr>
          <a:xfrm>
            <a:off x="7616825" y="3158490"/>
            <a:ext cx="355600" cy="300355"/>
          </a:xfrm>
          <a:prstGeom prst="line">
            <a:avLst/>
          </a:prstGeom>
          <a:ln w="9525" cap="flat" cmpd="sng">
            <a:solidFill>
              <a:schemeClr val="tx1"/>
            </a:solidFill>
            <a:prstDash val="solid"/>
            <a:miter/>
            <a:headEnd type="none" w="med" len="med"/>
            <a:tailEnd type="none" w="med" len="med"/>
          </a:ln>
        </p:spPr>
      </p:sp>
      <p:sp>
        <p:nvSpPr>
          <p:cNvPr id="23" name="Line 22"/>
          <p:cNvSpPr/>
          <p:nvPr/>
        </p:nvSpPr>
        <p:spPr>
          <a:xfrm flipH="1">
            <a:off x="6978015" y="3158490"/>
            <a:ext cx="288290" cy="300355"/>
          </a:xfrm>
          <a:prstGeom prst="line">
            <a:avLst/>
          </a:prstGeom>
          <a:ln w="9525" cap="flat" cmpd="sng">
            <a:solidFill>
              <a:schemeClr val="tx1"/>
            </a:solidFill>
            <a:prstDash val="solid"/>
            <a:miter/>
            <a:headEnd type="none" w="med" len="med"/>
            <a:tailEnd type="none" w="med" len="med"/>
          </a:ln>
        </p:spPr>
      </p:sp>
      <p:sp>
        <p:nvSpPr>
          <p:cNvPr id="24" name="Line 25"/>
          <p:cNvSpPr/>
          <p:nvPr/>
        </p:nvSpPr>
        <p:spPr>
          <a:xfrm>
            <a:off x="7453630" y="3158490"/>
            <a:ext cx="71120" cy="431800"/>
          </a:xfrm>
          <a:prstGeom prst="line">
            <a:avLst/>
          </a:prstGeom>
          <a:ln w="9525" cap="flat" cmpd="sng">
            <a:solidFill>
              <a:schemeClr val="tx1"/>
            </a:solidFill>
            <a:prstDash val="solid"/>
            <a:miter/>
            <a:headEnd type="none" w="med" len="med"/>
            <a:tailEnd type="none" w="med" len="med"/>
          </a:ln>
        </p:spPr>
      </p:sp>
      <p:sp>
        <p:nvSpPr>
          <p:cNvPr id="31" name="Text Box 7"/>
          <p:cNvSpPr txBox="1"/>
          <p:nvPr/>
        </p:nvSpPr>
        <p:spPr>
          <a:xfrm>
            <a:off x="8436610" y="33661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32" name="Text Box 11"/>
          <p:cNvSpPr txBox="1"/>
          <p:nvPr/>
        </p:nvSpPr>
        <p:spPr>
          <a:xfrm>
            <a:off x="9471025" y="33562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33" name="Text Box 15"/>
          <p:cNvSpPr txBox="1"/>
          <p:nvPr/>
        </p:nvSpPr>
        <p:spPr>
          <a:xfrm>
            <a:off x="8957310" y="34328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34" name="Line 20"/>
          <p:cNvSpPr/>
          <p:nvPr/>
        </p:nvSpPr>
        <p:spPr>
          <a:xfrm>
            <a:off x="9267825" y="3133090"/>
            <a:ext cx="355600" cy="300355"/>
          </a:xfrm>
          <a:prstGeom prst="line">
            <a:avLst/>
          </a:prstGeom>
          <a:ln w="9525" cap="flat" cmpd="sng">
            <a:solidFill>
              <a:schemeClr val="tx1"/>
            </a:solidFill>
            <a:prstDash val="solid"/>
            <a:miter/>
            <a:headEnd type="none" w="med" len="med"/>
            <a:tailEnd type="none" w="med" len="med"/>
          </a:ln>
        </p:spPr>
      </p:sp>
      <p:sp>
        <p:nvSpPr>
          <p:cNvPr id="35" name="Line 22"/>
          <p:cNvSpPr/>
          <p:nvPr/>
        </p:nvSpPr>
        <p:spPr>
          <a:xfrm flipH="1">
            <a:off x="8629015" y="3133090"/>
            <a:ext cx="288290" cy="300355"/>
          </a:xfrm>
          <a:prstGeom prst="line">
            <a:avLst/>
          </a:prstGeom>
          <a:ln w="9525" cap="flat" cmpd="sng">
            <a:solidFill>
              <a:schemeClr val="tx1"/>
            </a:solidFill>
            <a:prstDash val="solid"/>
            <a:miter/>
            <a:headEnd type="none" w="med" len="med"/>
            <a:tailEnd type="none" w="med" len="med"/>
          </a:ln>
        </p:spPr>
      </p:sp>
      <p:sp>
        <p:nvSpPr>
          <p:cNvPr id="36" name="Line 25"/>
          <p:cNvSpPr/>
          <p:nvPr/>
        </p:nvSpPr>
        <p:spPr>
          <a:xfrm>
            <a:off x="9104630" y="3133090"/>
            <a:ext cx="71120" cy="431800"/>
          </a:xfrm>
          <a:prstGeom prst="line">
            <a:avLst/>
          </a:prstGeom>
          <a:ln w="9525" cap="flat" cmpd="sng">
            <a:solidFill>
              <a:schemeClr val="tx1"/>
            </a:solidFill>
            <a:prstDash val="solid"/>
            <a:miter/>
            <a:headEnd type="none" w="med" len="med"/>
            <a:tailEnd type="none" w="med" len="med"/>
          </a:ln>
        </p:spPr>
      </p:sp>
      <p:sp>
        <p:nvSpPr>
          <p:cNvPr id="39" name="Text Box 17"/>
          <p:cNvSpPr txBox="1"/>
          <p:nvPr/>
        </p:nvSpPr>
        <p:spPr>
          <a:xfrm>
            <a:off x="6715125" y="41592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40" name="Line 28"/>
          <p:cNvSpPr/>
          <p:nvPr/>
        </p:nvSpPr>
        <p:spPr>
          <a:xfrm>
            <a:off x="6889750" y="3968750"/>
            <a:ext cx="635" cy="262255"/>
          </a:xfrm>
          <a:prstGeom prst="line">
            <a:avLst/>
          </a:prstGeom>
          <a:ln w="9525" cap="flat" cmpd="sng">
            <a:solidFill>
              <a:schemeClr val="tx1"/>
            </a:solidFill>
            <a:prstDash val="solid"/>
            <a:miter/>
            <a:headEnd type="none" w="med" len="med"/>
            <a:tailEnd type="none" w="med" len="med"/>
          </a:ln>
        </p:spPr>
      </p:sp>
      <p:sp>
        <p:nvSpPr>
          <p:cNvPr id="41" name="Text Box 17"/>
          <p:cNvSpPr txBox="1"/>
          <p:nvPr/>
        </p:nvSpPr>
        <p:spPr>
          <a:xfrm>
            <a:off x="7756525" y="41338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42" name="Line 28"/>
          <p:cNvSpPr/>
          <p:nvPr/>
        </p:nvSpPr>
        <p:spPr>
          <a:xfrm>
            <a:off x="7931150" y="3943350"/>
            <a:ext cx="635" cy="262255"/>
          </a:xfrm>
          <a:prstGeom prst="line">
            <a:avLst/>
          </a:prstGeom>
          <a:ln w="9525" cap="flat" cmpd="sng">
            <a:solidFill>
              <a:schemeClr val="tx1"/>
            </a:solidFill>
            <a:prstDash val="solid"/>
            <a:miter/>
            <a:headEnd type="none" w="med" len="med"/>
            <a:tailEnd type="none" w="med" len="med"/>
          </a:ln>
        </p:spPr>
      </p:sp>
      <p:sp>
        <p:nvSpPr>
          <p:cNvPr id="43" name="Text Box 17"/>
          <p:cNvSpPr txBox="1"/>
          <p:nvPr/>
        </p:nvSpPr>
        <p:spPr>
          <a:xfrm>
            <a:off x="8442325" y="42100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44" name="Line 28"/>
          <p:cNvSpPr/>
          <p:nvPr/>
        </p:nvSpPr>
        <p:spPr>
          <a:xfrm>
            <a:off x="8616950" y="4019550"/>
            <a:ext cx="635" cy="262255"/>
          </a:xfrm>
          <a:prstGeom prst="line">
            <a:avLst/>
          </a:prstGeom>
          <a:ln w="9525" cap="flat" cmpd="sng">
            <a:solidFill>
              <a:schemeClr val="tx1"/>
            </a:solidFill>
            <a:prstDash val="solid"/>
            <a:miter/>
            <a:headEnd type="none" w="med" len="med"/>
            <a:tailEnd type="none" w="med" len="med"/>
          </a:ln>
        </p:spPr>
      </p:sp>
      <p:sp>
        <p:nvSpPr>
          <p:cNvPr id="45" name="Text Box 17"/>
          <p:cNvSpPr txBox="1"/>
          <p:nvPr/>
        </p:nvSpPr>
        <p:spPr>
          <a:xfrm>
            <a:off x="9483725" y="41846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46" name="Line 28"/>
          <p:cNvSpPr/>
          <p:nvPr/>
        </p:nvSpPr>
        <p:spPr>
          <a:xfrm>
            <a:off x="9658350" y="3994150"/>
            <a:ext cx="635" cy="262255"/>
          </a:xfrm>
          <a:prstGeom prst="line">
            <a:avLst/>
          </a:prstGeom>
          <a:ln w="9525" cap="flat" cmpd="sng">
            <a:solidFill>
              <a:schemeClr val="tx1"/>
            </a:solidFill>
            <a:prstDash val="solid"/>
            <a:miter/>
            <a:headEnd type="none" w="med" len="med"/>
            <a:tailEnd type="none" w="med" len="med"/>
          </a:ln>
        </p:spPr>
      </p:sp>
      <p:sp>
        <p:nvSpPr>
          <p:cNvPr id="235524" name="Rectangle 4"/>
          <p:cNvSpPr/>
          <p:nvPr/>
        </p:nvSpPr>
        <p:spPr>
          <a:xfrm>
            <a:off x="1661160" y="2644775"/>
            <a:ext cx="2305050" cy="1458595"/>
          </a:xfrm>
          <a:prstGeom prst="rect">
            <a:avLst/>
          </a:prstGeom>
          <a:noFill/>
          <a:ln w="9525" cap="flat" cmpd="sng">
            <a:solidFill>
              <a:schemeClr val="tx1"/>
            </a:solidFill>
            <a:prstDash val="solid"/>
            <a:miter/>
            <a:headEnd type="none" w="med" len="med"/>
            <a:tailEnd type="none" w="med" len="med"/>
          </a:ln>
        </p:spPr>
        <p:txBody>
          <a:bodyPr anchor="t"/>
          <a:p>
            <a:pPr marL="0" indent="0">
              <a:spcBef>
                <a:spcPct val="20000"/>
              </a:spcBef>
              <a:buNone/>
            </a:pPr>
            <a:r>
              <a:rPr lang="en-US" altLang="zh-CN" dirty="0">
                <a:latin typeface="华文新魏" panose="02010800040101010101" pitchFamily="2" charset="-122"/>
              </a:rPr>
              <a:t>     E → E + E</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E → E </a:t>
            </a:r>
            <a:r>
              <a:rPr lang="en-US" altLang="zh-CN" dirty="0">
                <a:latin typeface="Times New Roman" panose="02020603050405020304" charset="0"/>
              </a:rPr>
              <a:t>*</a:t>
            </a:r>
            <a:r>
              <a:rPr lang="en-US" altLang="zh-CN" dirty="0">
                <a:latin typeface="华文新魏" panose="02010800040101010101" pitchFamily="2" charset="-122"/>
              </a:rPr>
              <a:t> E</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E → i</a:t>
            </a:r>
            <a:endParaRPr lang="en-US" altLang="zh-CN" dirty="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泛雅平台</a:t>
            </a:r>
            <a:r>
              <a:rPr lang="en-US" altLang="zh-CN"/>
              <a:t>-2.3</a:t>
            </a:r>
            <a:endParaRPr lang="en-US" altLang="zh-CN"/>
          </a:p>
        </p:txBody>
      </p:sp>
      <p:sp>
        <p:nvSpPr>
          <p:cNvPr id="4" name="灯片编号占位符 3"/>
          <p:cNvSpPr>
            <a:spLocks noGrp="1"/>
          </p:cNvSpPr>
          <p:nvPr>
            <p:ph type="sldNum" sz="quarter" idx="12"/>
          </p:nvPr>
        </p:nvSpPr>
        <p:spPr/>
        <p:txBody>
          <a:bodyPr/>
          <a:p>
            <a:fld id="{91F816EA-24CC-2048-859A-C5EA9F275392}" type="slidenum">
              <a:rPr lang="en-US" smtClean="0"/>
            </a:fld>
            <a:endParaRPr lang="en-US" dirty="0"/>
          </a:p>
        </p:txBody>
      </p:sp>
      <p:sp>
        <p:nvSpPr>
          <p:cNvPr id="12" name="Text Box 2"/>
          <p:cNvSpPr txBox="1"/>
          <p:nvPr/>
        </p:nvSpPr>
        <p:spPr>
          <a:xfrm>
            <a:off x="4715193" y="1609408"/>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13" name="Text Box 7"/>
          <p:cNvSpPr txBox="1"/>
          <p:nvPr/>
        </p:nvSpPr>
        <p:spPr>
          <a:xfrm>
            <a:off x="4067810" y="23501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15" name="Text Box 15"/>
          <p:cNvSpPr txBox="1"/>
          <p:nvPr/>
        </p:nvSpPr>
        <p:spPr>
          <a:xfrm>
            <a:off x="4817110" y="24168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16" name="Line 20"/>
          <p:cNvSpPr/>
          <p:nvPr/>
        </p:nvSpPr>
        <p:spPr>
          <a:xfrm>
            <a:off x="5127625" y="2117090"/>
            <a:ext cx="355600" cy="300355"/>
          </a:xfrm>
          <a:prstGeom prst="line">
            <a:avLst/>
          </a:prstGeom>
          <a:ln w="9525" cap="flat" cmpd="sng">
            <a:solidFill>
              <a:schemeClr val="tx1"/>
            </a:solidFill>
            <a:prstDash val="solid"/>
            <a:miter/>
            <a:headEnd type="none" w="med" len="med"/>
            <a:tailEnd type="none" w="med" len="med"/>
          </a:ln>
        </p:spPr>
      </p:sp>
      <p:sp>
        <p:nvSpPr>
          <p:cNvPr id="17" name="Line 22"/>
          <p:cNvSpPr/>
          <p:nvPr/>
        </p:nvSpPr>
        <p:spPr>
          <a:xfrm flipH="1">
            <a:off x="4488815" y="2117090"/>
            <a:ext cx="288290" cy="300355"/>
          </a:xfrm>
          <a:prstGeom prst="line">
            <a:avLst/>
          </a:prstGeom>
          <a:ln w="9525" cap="flat" cmpd="sng">
            <a:solidFill>
              <a:schemeClr val="tx1"/>
            </a:solidFill>
            <a:prstDash val="solid"/>
            <a:miter/>
            <a:headEnd type="none" w="med" len="med"/>
            <a:tailEnd type="none" w="med" len="med"/>
          </a:ln>
        </p:spPr>
      </p:sp>
      <p:sp>
        <p:nvSpPr>
          <p:cNvPr id="18" name="Line 25"/>
          <p:cNvSpPr/>
          <p:nvPr/>
        </p:nvSpPr>
        <p:spPr>
          <a:xfrm>
            <a:off x="4964430" y="2117090"/>
            <a:ext cx="71120" cy="431800"/>
          </a:xfrm>
          <a:prstGeom prst="line">
            <a:avLst/>
          </a:prstGeom>
          <a:ln w="9525" cap="flat" cmpd="sng">
            <a:solidFill>
              <a:schemeClr val="tx1"/>
            </a:solidFill>
            <a:prstDash val="solid"/>
            <a:miter/>
            <a:headEnd type="none" w="med" len="med"/>
            <a:tailEnd type="none" w="med" len="med"/>
          </a:ln>
        </p:spPr>
      </p:sp>
      <p:sp>
        <p:nvSpPr>
          <p:cNvPr id="39" name="Text Box 17"/>
          <p:cNvSpPr txBox="1"/>
          <p:nvPr/>
        </p:nvSpPr>
        <p:spPr>
          <a:xfrm>
            <a:off x="4124325" y="31686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40" name="Line 28"/>
          <p:cNvSpPr/>
          <p:nvPr/>
        </p:nvSpPr>
        <p:spPr>
          <a:xfrm>
            <a:off x="4298950" y="2978150"/>
            <a:ext cx="635" cy="262255"/>
          </a:xfrm>
          <a:prstGeom prst="line">
            <a:avLst/>
          </a:prstGeom>
          <a:ln w="9525" cap="flat" cmpd="sng">
            <a:solidFill>
              <a:schemeClr val="tx1"/>
            </a:solidFill>
            <a:prstDash val="solid"/>
            <a:miter/>
            <a:headEnd type="none" w="med" len="med"/>
            <a:tailEnd type="none" w="med" len="med"/>
          </a:ln>
        </p:spPr>
      </p:sp>
      <p:sp>
        <p:nvSpPr>
          <p:cNvPr id="2" name="Text Box 2"/>
          <p:cNvSpPr txBox="1"/>
          <p:nvPr/>
        </p:nvSpPr>
        <p:spPr>
          <a:xfrm>
            <a:off x="5527993" y="2422208"/>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25" name="Text Box 7"/>
          <p:cNvSpPr txBox="1"/>
          <p:nvPr/>
        </p:nvSpPr>
        <p:spPr>
          <a:xfrm>
            <a:off x="4880610" y="31629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26" name="Text Box 11"/>
          <p:cNvSpPr txBox="1"/>
          <p:nvPr/>
        </p:nvSpPr>
        <p:spPr>
          <a:xfrm>
            <a:off x="6296025" y="31530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27" name="Text Box 15"/>
          <p:cNvSpPr txBox="1"/>
          <p:nvPr/>
        </p:nvSpPr>
        <p:spPr>
          <a:xfrm>
            <a:off x="5629910" y="32296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28" name="Line 20"/>
          <p:cNvSpPr/>
          <p:nvPr/>
        </p:nvSpPr>
        <p:spPr>
          <a:xfrm>
            <a:off x="5940425" y="2929890"/>
            <a:ext cx="355600" cy="300355"/>
          </a:xfrm>
          <a:prstGeom prst="line">
            <a:avLst/>
          </a:prstGeom>
          <a:ln w="9525" cap="flat" cmpd="sng">
            <a:solidFill>
              <a:schemeClr val="tx1"/>
            </a:solidFill>
            <a:prstDash val="solid"/>
            <a:miter/>
            <a:headEnd type="none" w="med" len="med"/>
            <a:tailEnd type="none" w="med" len="med"/>
          </a:ln>
        </p:spPr>
      </p:sp>
      <p:sp>
        <p:nvSpPr>
          <p:cNvPr id="29" name="Line 22"/>
          <p:cNvSpPr/>
          <p:nvPr/>
        </p:nvSpPr>
        <p:spPr>
          <a:xfrm flipH="1">
            <a:off x="5301615" y="2929890"/>
            <a:ext cx="288290" cy="300355"/>
          </a:xfrm>
          <a:prstGeom prst="line">
            <a:avLst/>
          </a:prstGeom>
          <a:ln w="9525" cap="flat" cmpd="sng">
            <a:solidFill>
              <a:schemeClr val="tx1"/>
            </a:solidFill>
            <a:prstDash val="solid"/>
            <a:miter/>
            <a:headEnd type="none" w="med" len="med"/>
            <a:tailEnd type="none" w="med" len="med"/>
          </a:ln>
        </p:spPr>
      </p:sp>
      <p:sp>
        <p:nvSpPr>
          <p:cNvPr id="30" name="Line 25"/>
          <p:cNvSpPr/>
          <p:nvPr/>
        </p:nvSpPr>
        <p:spPr>
          <a:xfrm>
            <a:off x="5777230" y="2929890"/>
            <a:ext cx="71120" cy="431800"/>
          </a:xfrm>
          <a:prstGeom prst="line">
            <a:avLst/>
          </a:prstGeom>
          <a:ln w="9525" cap="flat" cmpd="sng">
            <a:solidFill>
              <a:schemeClr val="tx1"/>
            </a:solidFill>
            <a:prstDash val="solid"/>
            <a:miter/>
            <a:headEnd type="none" w="med" len="med"/>
            <a:tailEnd type="none" w="med" len="med"/>
          </a:ln>
        </p:spPr>
      </p:sp>
      <p:sp>
        <p:nvSpPr>
          <p:cNvPr id="37" name="Text Box 7"/>
          <p:cNvSpPr txBox="1"/>
          <p:nvPr/>
        </p:nvSpPr>
        <p:spPr>
          <a:xfrm>
            <a:off x="5795010" y="39249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38" name="Text Box 11"/>
          <p:cNvSpPr txBox="1"/>
          <p:nvPr/>
        </p:nvSpPr>
        <p:spPr>
          <a:xfrm>
            <a:off x="6905625" y="39150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47" name="Text Box 15"/>
          <p:cNvSpPr txBox="1"/>
          <p:nvPr/>
        </p:nvSpPr>
        <p:spPr>
          <a:xfrm>
            <a:off x="6391910" y="39916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48" name="Line 20"/>
          <p:cNvSpPr/>
          <p:nvPr/>
        </p:nvSpPr>
        <p:spPr>
          <a:xfrm>
            <a:off x="6702425" y="3691890"/>
            <a:ext cx="355600" cy="300355"/>
          </a:xfrm>
          <a:prstGeom prst="line">
            <a:avLst/>
          </a:prstGeom>
          <a:ln w="9525" cap="flat" cmpd="sng">
            <a:solidFill>
              <a:schemeClr val="tx1"/>
            </a:solidFill>
            <a:prstDash val="solid"/>
            <a:miter/>
            <a:headEnd type="none" w="med" len="med"/>
            <a:tailEnd type="none" w="med" len="med"/>
          </a:ln>
        </p:spPr>
      </p:sp>
      <p:sp>
        <p:nvSpPr>
          <p:cNvPr id="49" name="Line 22"/>
          <p:cNvSpPr/>
          <p:nvPr/>
        </p:nvSpPr>
        <p:spPr>
          <a:xfrm flipH="1">
            <a:off x="6063615" y="3691890"/>
            <a:ext cx="288290" cy="300355"/>
          </a:xfrm>
          <a:prstGeom prst="line">
            <a:avLst/>
          </a:prstGeom>
          <a:ln w="9525" cap="flat" cmpd="sng">
            <a:solidFill>
              <a:schemeClr val="tx1"/>
            </a:solidFill>
            <a:prstDash val="solid"/>
            <a:miter/>
            <a:headEnd type="none" w="med" len="med"/>
            <a:tailEnd type="none" w="med" len="med"/>
          </a:ln>
        </p:spPr>
      </p:sp>
      <p:sp>
        <p:nvSpPr>
          <p:cNvPr id="50" name="Line 25"/>
          <p:cNvSpPr/>
          <p:nvPr/>
        </p:nvSpPr>
        <p:spPr>
          <a:xfrm>
            <a:off x="6539230" y="3691890"/>
            <a:ext cx="71120" cy="431800"/>
          </a:xfrm>
          <a:prstGeom prst="line">
            <a:avLst/>
          </a:prstGeom>
          <a:ln w="9525" cap="flat" cmpd="sng">
            <a:solidFill>
              <a:schemeClr val="tx1"/>
            </a:solidFill>
            <a:prstDash val="solid"/>
            <a:miter/>
            <a:headEnd type="none" w="med" len="med"/>
            <a:tailEnd type="none" w="med" len="med"/>
          </a:ln>
        </p:spPr>
      </p:sp>
      <p:sp>
        <p:nvSpPr>
          <p:cNvPr id="57" name="Text Box 17"/>
          <p:cNvSpPr txBox="1"/>
          <p:nvPr/>
        </p:nvSpPr>
        <p:spPr>
          <a:xfrm>
            <a:off x="5800725" y="46926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58" name="Line 28"/>
          <p:cNvSpPr/>
          <p:nvPr/>
        </p:nvSpPr>
        <p:spPr>
          <a:xfrm>
            <a:off x="5975350" y="4502150"/>
            <a:ext cx="635" cy="262255"/>
          </a:xfrm>
          <a:prstGeom prst="line">
            <a:avLst/>
          </a:prstGeom>
          <a:ln w="9525" cap="flat" cmpd="sng">
            <a:solidFill>
              <a:schemeClr val="tx1"/>
            </a:solidFill>
            <a:prstDash val="solid"/>
            <a:miter/>
            <a:headEnd type="none" w="med" len="med"/>
            <a:tailEnd type="none" w="med" len="med"/>
          </a:ln>
        </p:spPr>
      </p:sp>
      <p:sp>
        <p:nvSpPr>
          <p:cNvPr id="59" name="Text Box 17"/>
          <p:cNvSpPr txBox="1"/>
          <p:nvPr/>
        </p:nvSpPr>
        <p:spPr>
          <a:xfrm>
            <a:off x="7045325" y="47180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60" name="Line 28"/>
          <p:cNvSpPr/>
          <p:nvPr/>
        </p:nvSpPr>
        <p:spPr>
          <a:xfrm>
            <a:off x="7219950" y="4527550"/>
            <a:ext cx="635" cy="262255"/>
          </a:xfrm>
          <a:prstGeom prst="line">
            <a:avLst/>
          </a:prstGeom>
          <a:ln w="9525" cap="flat" cmpd="sng">
            <a:solidFill>
              <a:schemeClr val="tx1"/>
            </a:solidFill>
            <a:prstDash val="solid"/>
            <a:miter/>
            <a:headEnd type="none" w="med" len="med"/>
            <a:tailEnd type="none" w="med" len="med"/>
          </a:ln>
        </p:spPr>
      </p:sp>
      <p:sp>
        <p:nvSpPr>
          <p:cNvPr id="65" name="Text Box 17"/>
          <p:cNvSpPr txBox="1"/>
          <p:nvPr/>
        </p:nvSpPr>
        <p:spPr>
          <a:xfrm>
            <a:off x="4886325" y="38544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66" name="Line 28"/>
          <p:cNvSpPr/>
          <p:nvPr/>
        </p:nvSpPr>
        <p:spPr>
          <a:xfrm>
            <a:off x="5060950" y="3663950"/>
            <a:ext cx="635" cy="262255"/>
          </a:xfrm>
          <a:prstGeom prst="line">
            <a:avLst/>
          </a:prstGeom>
          <a:ln w="9525" cap="flat" cmpd="sng">
            <a:solidFill>
              <a:schemeClr val="tx1"/>
            </a:solidFill>
            <a:prstDash val="solid"/>
            <a:miter/>
            <a:headEnd type="none" w="med" len="med"/>
            <a:tailEnd type="none" w="med" len="med"/>
          </a:ln>
        </p:spPr>
      </p:sp>
      <p:sp>
        <p:nvSpPr>
          <p:cNvPr id="235524" name="Rectangle 4"/>
          <p:cNvSpPr/>
          <p:nvPr/>
        </p:nvSpPr>
        <p:spPr>
          <a:xfrm>
            <a:off x="594360" y="2644775"/>
            <a:ext cx="2305050" cy="1458595"/>
          </a:xfrm>
          <a:prstGeom prst="rect">
            <a:avLst/>
          </a:prstGeom>
          <a:noFill/>
          <a:ln w="9525" cap="flat" cmpd="sng">
            <a:solidFill>
              <a:schemeClr val="tx1"/>
            </a:solidFill>
            <a:prstDash val="solid"/>
            <a:miter/>
            <a:headEnd type="none" w="med" len="med"/>
            <a:tailEnd type="none" w="med" len="med"/>
          </a:ln>
        </p:spPr>
        <p:txBody>
          <a:bodyPr anchor="t"/>
          <a:p>
            <a:pPr marL="0" indent="0">
              <a:spcBef>
                <a:spcPct val="20000"/>
              </a:spcBef>
              <a:buNone/>
            </a:pPr>
            <a:r>
              <a:rPr lang="en-US" altLang="zh-CN" dirty="0">
                <a:latin typeface="华文新魏" panose="02010800040101010101" pitchFamily="2" charset="-122"/>
              </a:rPr>
              <a:t>     E → E + E</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E → E </a:t>
            </a:r>
            <a:r>
              <a:rPr lang="en-US" altLang="zh-CN" dirty="0">
                <a:latin typeface="Times New Roman" panose="02020603050405020304" charset="0"/>
              </a:rPr>
              <a:t>*</a:t>
            </a:r>
            <a:r>
              <a:rPr lang="en-US" altLang="zh-CN" dirty="0">
                <a:latin typeface="华文新魏" panose="02010800040101010101" pitchFamily="2" charset="-122"/>
              </a:rPr>
              <a:t> E</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E → i</a:t>
            </a:r>
            <a:endParaRPr lang="en-US" altLang="zh-CN" dirty="0">
              <a:latin typeface="华文新魏" panose="02010800040101010101" pitchFamily="2" charset="-122"/>
            </a:endParaRPr>
          </a:p>
        </p:txBody>
      </p:sp>
      <p:sp>
        <p:nvSpPr>
          <p:cNvPr id="67" name="Text Box 2"/>
          <p:cNvSpPr txBox="1"/>
          <p:nvPr/>
        </p:nvSpPr>
        <p:spPr>
          <a:xfrm>
            <a:off x="9439593" y="1533208"/>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68" name="Text Box 7"/>
          <p:cNvSpPr txBox="1"/>
          <p:nvPr/>
        </p:nvSpPr>
        <p:spPr>
          <a:xfrm>
            <a:off x="8792210" y="22739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69" name="Text Box 15"/>
          <p:cNvSpPr txBox="1"/>
          <p:nvPr/>
        </p:nvSpPr>
        <p:spPr>
          <a:xfrm>
            <a:off x="9541510" y="23406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70" name="Line 20"/>
          <p:cNvSpPr/>
          <p:nvPr/>
        </p:nvSpPr>
        <p:spPr>
          <a:xfrm>
            <a:off x="9852025" y="2040890"/>
            <a:ext cx="355600" cy="300355"/>
          </a:xfrm>
          <a:prstGeom prst="line">
            <a:avLst/>
          </a:prstGeom>
          <a:ln w="9525" cap="flat" cmpd="sng">
            <a:solidFill>
              <a:schemeClr val="tx1"/>
            </a:solidFill>
            <a:prstDash val="solid"/>
            <a:miter/>
            <a:headEnd type="none" w="med" len="med"/>
            <a:tailEnd type="none" w="med" len="med"/>
          </a:ln>
        </p:spPr>
      </p:sp>
      <p:sp>
        <p:nvSpPr>
          <p:cNvPr id="71" name="Line 22"/>
          <p:cNvSpPr/>
          <p:nvPr/>
        </p:nvSpPr>
        <p:spPr>
          <a:xfrm flipH="1">
            <a:off x="9213215" y="2040890"/>
            <a:ext cx="288290" cy="300355"/>
          </a:xfrm>
          <a:prstGeom prst="line">
            <a:avLst/>
          </a:prstGeom>
          <a:ln w="9525" cap="flat" cmpd="sng">
            <a:solidFill>
              <a:schemeClr val="tx1"/>
            </a:solidFill>
            <a:prstDash val="solid"/>
            <a:miter/>
            <a:headEnd type="none" w="med" len="med"/>
            <a:tailEnd type="none" w="med" len="med"/>
          </a:ln>
        </p:spPr>
      </p:sp>
      <p:sp>
        <p:nvSpPr>
          <p:cNvPr id="72" name="Line 25"/>
          <p:cNvSpPr/>
          <p:nvPr/>
        </p:nvSpPr>
        <p:spPr>
          <a:xfrm>
            <a:off x="9688830" y="2040890"/>
            <a:ext cx="71120" cy="431800"/>
          </a:xfrm>
          <a:prstGeom prst="line">
            <a:avLst/>
          </a:prstGeom>
          <a:ln w="9525" cap="flat" cmpd="sng">
            <a:solidFill>
              <a:schemeClr val="tx1"/>
            </a:solidFill>
            <a:prstDash val="solid"/>
            <a:miter/>
            <a:headEnd type="none" w="med" len="med"/>
            <a:tailEnd type="none" w="med" len="med"/>
          </a:ln>
        </p:spPr>
      </p:sp>
      <p:sp>
        <p:nvSpPr>
          <p:cNvPr id="73" name="Text Box 17"/>
          <p:cNvSpPr txBox="1"/>
          <p:nvPr/>
        </p:nvSpPr>
        <p:spPr>
          <a:xfrm>
            <a:off x="8848725" y="30924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74" name="Line 28"/>
          <p:cNvSpPr/>
          <p:nvPr/>
        </p:nvSpPr>
        <p:spPr>
          <a:xfrm>
            <a:off x="9023350" y="2901950"/>
            <a:ext cx="635" cy="262255"/>
          </a:xfrm>
          <a:prstGeom prst="line">
            <a:avLst/>
          </a:prstGeom>
          <a:ln w="9525" cap="flat" cmpd="sng">
            <a:solidFill>
              <a:schemeClr val="tx1"/>
            </a:solidFill>
            <a:prstDash val="solid"/>
            <a:miter/>
            <a:headEnd type="none" w="med" len="med"/>
            <a:tailEnd type="none" w="med" len="med"/>
          </a:ln>
        </p:spPr>
      </p:sp>
      <p:sp>
        <p:nvSpPr>
          <p:cNvPr id="75" name="Text Box 2"/>
          <p:cNvSpPr txBox="1"/>
          <p:nvPr/>
        </p:nvSpPr>
        <p:spPr>
          <a:xfrm>
            <a:off x="10252393" y="2346008"/>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76" name="Text Box 7"/>
          <p:cNvSpPr txBox="1"/>
          <p:nvPr/>
        </p:nvSpPr>
        <p:spPr>
          <a:xfrm>
            <a:off x="9605010" y="30867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77" name="Text Box 11"/>
          <p:cNvSpPr txBox="1"/>
          <p:nvPr/>
        </p:nvSpPr>
        <p:spPr>
          <a:xfrm>
            <a:off x="11020425" y="30768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78" name="Text Box 15"/>
          <p:cNvSpPr txBox="1"/>
          <p:nvPr/>
        </p:nvSpPr>
        <p:spPr>
          <a:xfrm>
            <a:off x="10354310" y="31534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79" name="Line 20"/>
          <p:cNvSpPr/>
          <p:nvPr/>
        </p:nvSpPr>
        <p:spPr>
          <a:xfrm>
            <a:off x="10664825" y="2853690"/>
            <a:ext cx="355600" cy="300355"/>
          </a:xfrm>
          <a:prstGeom prst="line">
            <a:avLst/>
          </a:prstGeom>
          <a:ln w="9525" cap="flat" cmpd="sng">
            <a:solidFill>
              <a:schemeClr val="tx1"/>
            </a:solidFill>
            <a:prstDash val="solid"/>
            <a:miter/>
            <a:headEnd type="none" w="med" len="med"/>
            <a:tailEnd type="none" w="med" len="med"/>
          </a:ln>
        </p:spPr>
      </p:sp>
      <p:sp>
        <p:nvSpPr>
          <p:cNvPr id="80" name="Line 22"/>
          <p:cNvSpPr/>
          <p:nvPr/>
        </p:nvSpPr>
        <p:spPr>
          <a:xfrm flipH="1">
            <a:off x="10026015" y="2853690"/>
            <a:ext cx="288290" cy="300355"/>
          </a:xfrm>
          <a:prstGeom prst="line">
            <a:avLst/>
          </a:prstGeom>
          <a:ln w="9525" cap="flat" cmpd="sng">
            <a:solidFill>
              <a:schemeClr val="tx1"/>
            </a:solidFill>
            <a:prstDash val="solid"/>
            <a:miter/>
            <a:headEnd type="none" w="med" len="med"/>
            <a:tailEnd type="none" w="med" len="med"/>
          </a:ln>
        </p:spPr>
      </p:sp>
      <p:sp>
        <p:nvSpPr>
          <p:cNvPr id="81" name="Line 25"/>
          <p:cNvSpPr/>
          <p:nvPr/>
        </p:nvSpPr>
        <p:spPr>
          <a:xfrm>
            <a:off x="10501630" y="2853690"/>
            <a:ext cx="71120" cy="431800"/>
          </a:xfrm>
          <a:prstGeom prst="line">
            <a:avLst/>
          </a:prstGeom>
          <a:ln w="9525" cap="flat" cmpd="sng">
            <a:solidFill>
              <a:schemeClr val="tx1"/>
            </a:solidFill>
            <a:prstDash val="solid"/>
            <a:miter/>
            <a:headEnd type="none" w="med" len="med"/>
            <a:tailEnd type="none" w="med" len="med"/>
          </a:ln>
        </p:spPr>
      </p:sp>
      <p:sp>
        <p:nvSpPr>
          <p:cNvPr id="82" name="Text Box 7"/>
          <p:cNvSpPr txBox="1"/>
          <p:nvPr/>
        </p:nvSpPr>
        <p:spPr>
          <a:xfrm>
            <a:off x="9071610" y="38487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83" name="Text Box 11"/>
          <p:cNvSpPr txBox="1"/>
          <p:nvPr/>
        </p:nvSpPr>
        <p:spPr>
          <a:xfrm>
            <a:off x="10182225" y="38388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84" name="Text Box 15"/>
          <p:cNvSpPr txBox="1"/>
          <p:nvPr/>
        </p:nvSpPr>
        <p:spPr>
          <a:xfrm>
            <a:off x="9668510" y="39154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85" name="Line 20"/>
          <p:cNvSpPr/>
          <p:nvPr/>
        </p:nvSpPr>
        <p:spPr>
          <a:xfrm>
            <a:off x="9979025" y="3615690"/>
            <a:ext cx="355600" cy="300355"/>
          </a:xfrm>
          <a:prstGeom prst="line">
            <a:avLst/>
          </a:prstGeom>
          <a:ln w="9525" cap="flat" cmpd="sng">
            <a:solidFill>
              <a:schemeClr val="tx1"/>
            </a:solidFill>
            <a:prstDash val="solid"/>
            <a:miter/>
            <a:headEnd type="none" w="med" len="med"/>
            <a:tailEnd type="none" w="med" len="med"/>
          </a:ln>
        </p:spPr>
      </p:sp>
      <p:sp>
        <p:nvSpPr>
          <p:cNvPr id="86" name="Line 22"/>
          <p:cNvSpPr/>
          <p:nvPr/>
        </p:nvSpPr>
        <p:spPr>
          <a:xfrm flipH="1">
            <a:off x="9340215" y="3615690"/>
            <a:ext cx="288290" cy="300355"/>
          </a:xfrm>
          <a:prstGeom prst="line">
            <a:avLst/>
          </a:prstGeom>
          <a:ln w="9525" cap="flat" cmpd="sng">
            <a:solidFill>
              <a:schemeClr val="tx1"/>
            </a:solidFill>
            <a:prstDash val="solid"/>
            <a:miter/>
            <a:headEnd type="none" w="med" len="med"/>
            <a:tailEnd type="none" w="med" len="med"/>
          </a:ln>
        </p:spPr>
      </p:sp>
      <p:sp>
        <p:nvSpPr>
          <p:cNvPr id="87" name="Line 25"/>
          <p:cNvSpPr/>
          <p:nvPr/>
        </p:nvSpPr>
        <p:spPr>
          <a:xfrm>
            <a:off x="9815830" y="3615690"/>
            <a:ext cx="71120" cy="431800"/>
          </a:xfrm>
          <a:prstGeom prst="line">
            <a:avLst/>
          </a:prstGeom>
          <a:ln w="9525" cap="flat" cmpd="sng">
            <a:solidFill>
              <a:schemeClr val="tx1"/>
            </a:solidFill>
            <a:prstDash val="solid"/>
            <a:miter/>
            <a:headEnd type="none" w="med" len="med"/>
            <a:tailEnd type="none" w="med" len="med"/>
          </a:ln>
        </p:spPr>
      </p:sp>
      <p:sp>
        <p:nvSpPr>
          <p:cNvPr id="88" name="Text Box 17"/>
          <p:cNvSpPr txBox="1"/>
          <p:nvPr/>
        </p:nvSpPr>
        <p:spPr>
          <a:xfrm>
            <a:off x="9077325" y="46164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89" name="Line 28"/>
          <p:cNvSpPr/>
          <p:nvPr/>
        </p:nvSpPr>
        <p:spPr>
          <a:xfrm>
            <a:off x="9251950" y="4425950"/>
            <a:ext cx="635" cy="262255"/>
          </a:xfrm>
          <a:prstGeom prst="line">
            <a:avLst/>
          </a:prstGeom>
          <a:ln w="9525" cap="flat" cmpd="sng">
            <a:solidFill>
              <a:schemeClr val="tx1"/>
            </a:solidFill>
            <a:prstDash val="solid"/>
            <a:miter/>
            <a:headEnd type="none" w="med" len="med"/>
            <a:tailEnd type="none" w="med" len="med"/>
          </a:ln>
        </p:spPr>
      </p:sp>
      <p:sp>
        <p:nvSpPr>
          <p:cNvPr id="90" name="Text Box 17"/>
          <p:cNvSpPr txBox="1"/>
          <p:nvPr/>
        </p:nvSpPr>
        <p:spPr>
          <a:xfrm>
            <a:off x="10321925" y="46418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91" name="Line 28"/>
          <p:cNvSpPr/>
          <p:nvPr/>
        </p:nvSpPr>
        <p:spPr>
          <a:xfrm>
            <a:off x="10496550" y="4451350"/>
            <a:ext cx="635" cy="262255"/>
          </a:xfrm>
          <a:prstGeom prst="line">
            <a:avLst/>
          </a:prstGeom>
          <a:ln w="9525" cap="flat" cmpd="sng">
            <a:solidFill>
              <a:schemeClr val="tx1"/>
            </a:solidFill>
            <a:prstDash val="solid"/>
            <a:miter/>
            <a:headEnd type="none" w="med" len="med"/>
            <a:tailEnd type="none" w="med" len="med"/>
          </a:ln>
        </p:spPr>
      </p:sp>
      <p:sp>
        <p:nvSpPr>
          <p:cNvPr id="92" name="Text Box 17"/>
          <p:cNvSpPr txBox="1"/>
          <p:nvPr/>
        </p:nvSpPr>
        <p:spPr>
          <a:xfrm>
            <a:off x="11122025" y="383095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93" name="Line 28"/>
          <p:cNvSpPr/>
          <p:nvPr/>
        </p:nvSpPr>
        <p:spPr>
          <a:xfrm>
            <a:off x="11296650" y="3640455"/>
            <a:ext cx="635" cy="262255"/>
          </a:xfrm>
          <a:prstGeom prst="line">
            <a:avLst/>
          </a:prstGeom>
          <a:ln w="9525" cap="flat" cmpd="sng">
            <a:solidFill>
              <a:schemeClr val="tx1"/>
            </a:solidFill>
            <a:prstDash val="solid"/>
            <a:miter/>
            <a:headEnd type="none" w="med" len="med"/>
            <a:tailEnd type="none" w="med" len="med"/>
          </a:ln>
        </p:spPr>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泛雅平台</a:t>
            </a:r>
            <a:r>
              <a:rPr lang="en-US" altLang="zh-CN"/>
              <a:t>-2.3</a:t>
            </a:r>
            <a:endParaRPr lang="en-US" altLang="zh-CN"/>
          </a:p>
        </p:txBody>
      </p:sp>
      <p:sp>
        <p:nvSpPr>
          <p:cNvPr id="4" name="灯片编号占位符 3"/>
          <p:cNvSpPr>
            <a:spLocks noGrp="1"/>
          </p:cNvSpPr>
          <p:nvPr>
            <p:ph type="sldNum" sz="quarter" idx="12"/>
          </p:nvPr>
        </p:nvSpPr>
        <p:spPr/>
        <p:txBody>
          <a:bodyPr/>
          <a:p>
            <a:fld id="{91F816EA-24CC-2048-859A-C5EA9F275392}" type="slidenum">
              <a:rPr lang="en-US" smtClean="0"/>
            </a:fld>
            <a:endParaRPr lang="en-US" dirty="0"/>
          </a:p>
        </p:txBody>
      </p:sp>
      <p:sp>
        <p:nvSpPr>
          <p:cNvPr id="12" name="Text Box 2"/>
          <p:cNvSpPr txBox="1"/>
          <p:nvPr/>
        </p:nvSpPr>
        <p:spPr>
          <a:xfrm>
            <a:off x="5781993" y="1228408"/>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13" name="Text Box 7"/>
          <p:cNvSpPr txBox="1"/>
          <p:nvPr/>
        </p:nvSpPr>
        <p:spPr>
          <a:xfrm>
            <a:off x="5134610" y="19691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15" name="Text Box 15"/>
          <p:cNvSpPr txBox="1"/>
          <p:nvPr/>
        </p:nvSpPr>
        <p:spPr>
          <a:xfrm>
            <a:off x="5883910" y="20358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16" name="Line 20"/>
          <p:cNvSpPr/>
          <p:nvPr/>
        </p:nvSpPr>
        <p:spPr>
          <a:xfrm>
            <a:off x="6194425" y="1736090"/>
            <a:ext cx="355600" cy="300355"/>
          </a:xfrm>
          <a:prstGeom prst="line">
            <a:avLst/>
          </a:prstGeom>
          <a:ln w="9525" cap="flat" cmpd="sng">
            <a:solidFill>
              <a:schemeClr val="tx1"/>
            </a:solidFill>
            <a:prstDash val="solid"/>
            <a:miter/>
            <a:headEnd type="none" w="med" len="med"/>
            <a:tailEnd type="none" w="med" len="med"/>
          </a:ln>
        </p:spPr>
      </p:sp>
      <p:sp>
        <p:nvSpPr>
          <p:cNvPr id="17" name="Line 22"/>
          <p:cNvSpPr/>
          <p:nvPr/>
        </p:nvSpPr>
        <p:spPr>
          <a:xfrm flipH="1">
            <a:off x="5555615" y="1736090"/>
            <a:ext cx="288290" cy="300355"/>
          </a:xfrm>
          <a:prstGeom prst="line">
            <a:avLst/>
          </a:prstGeom>
          <a:ln w="9525" cap="flat" cmpd="sng">
            <a:solidFill>
              <a:schemeClr val="tx1"/>
            </a:solidFill>
            <a:prstDash val="solid"/>
            <a:miter/>
            <a:headEnd type="none" w="med" len="med"/>
            <a:tailEnd type="none" w="med" len="med"/>
          </a:ln>
        </p:spPr>
      </p:sp>
      <p:sp>
        <p:nvSpPr>
          <p:cNvPr id="18" name="Line 25"/>
          <p:cNvSpPr/>
          <p:nvPr/>
        </p:nvSpPr>
        <p:spPr>
          <a:xfrm>
            <a:off x="6031230" y="1736090"/>
            <a:ext cx="71120" cy="431800"/>
          </a:xfrm>
          <a:prstGeom prst="line">
            <a:avLst/>
          </a:prstGeom>
          <a:ln w="9525" cap="flat" cmpd="sng">
            <a:solidFill>
              <a:schemeClr val="tx1"/>
            </a:solidFill>
            <a:prstDash val="solid"/>
            <a:miter/>
            <a:headEnd type="none" w="med" len="med"/>
            <a:tailEnd type="none" w="med" len="med"/>
          </a:ln>
        </p:spPr>
      </p:sp>
      <p:sp>
        <p:nvSpPr>
          <p:cNvPr id="2" name="Text Box 2"/>
          <p:cNvSpPr txBox="1"/>
          <p:nvPr/>
        </p:nvSpPr>
        <p:spPr>
          <a:xfrm>
            <a:off x="6594793" y="2041208"/>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25" name="Text Box 7"/>
          <p:cNvSpPr txBox="1"/>
          <p:nvPr/>
        </p:nvSpPr>
        <p:spPr>
          <a:xfrm>
            <a:off x="4423410" y="27819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26" name="Text Box 11"/>
          <p:cNvSpPr txBox="1"/>
          <p:nvPr/>
        </p:nvSpPr>
        <p:spPr>
          <a:xfrm>
            <a:off x="5838825" y="27720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27" name="Text Box 15"/>
          <p:cNvSpPr txBox="1"/>
          <p:nvPr/>
        </p:nvSpPr>
        <p:spPr>
          <a:xfrm>
            <a:off x="5172710" y="28486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28" name="Line 20"/>
          <p:cNvSpPr/>
          <p:nvPr/>
        </p:nvSpPr>
        <p:spPr>
          <a:xfrm>
            <a:off x="5483225" y="2548890"/>
            <a:ext cx="355600" cy="300355"/>
          </a:xfrm>
          <a:prstGeom prst="line">
            <a:avLst/>
          </a:prstGeom>
          <a:ln w="9525" cap="flat" cmpd="sng">
            <a:solidFill>
              <a:schemeClr val="tx1"/>
            </a:solidFill>
            <a:prstDash val="solid"/>
            <a:miter/>
            <a:headEnd type="none" w="med" len="med"/>
            <a:tailEnd type="none" w="med" len="med"/>
          </a:ln>
        </p:spPr>
      </p:sp>
      <p:sp>
        <p:nvSpPr>
          <p:cNvPr id="29" name="Line 22"/>
          <p:cNvSpPr/>
          <p:nvPr/>
        </p:nvSpPr>
        <p:spPr>
          <a:xfrm flipH="1">
            <a:off x="4844415" y="2548890"/>
            <a:ext cx="288290" cy="300355"/>
          </a:xfrm>
          <a:prstGeom prst="line">
            <a:avLst/>
          </a:prstGeom>
          <a:ln w="9525" cap="flat" cmpd="sng">
            <a:solidFill>
              <a:schemeClr val="tx1"/>
            </a:solidFill>
            <a:prstDash val="solid"/>
            <a:miter/>
            <a:headEnd type="none" w="med" len="med"/>
            <a:tailEnd type="none" w="med" len="med"/>
          </a:ln>
        </p:spPr>
      </p:sp>
      <p:sp>
        <p:nvSpPr>
          <p:cNvPr id="30" name="Line 25"/>
          <p:cNvSpPr/>
          <p:nvPr/>
        </p:nvSpPr>
        <p:spPr>
          <a:xfrm>
            <a:off x="5320030" y="2548890"/>
            <a:ext cx="71120" cy="431800"/>
          </a:xfrm>
          <a:prstGeom prst="line">
            <a:avLst/>
          </a:prstGeom>
          <a:ln w="9525" cap="flat" cmpd="sng">
            <a:solidFill>
              <a:schemeClr val="tx1"/>
            </a:solidFill>
            <a:prstDash val="solid"/>
            <a:miter/>
            <a:headEnd type="none" w="med" len="med"/>
            <a:tailEnd type="none" w="med" len="med"/>
          </a:ln>
        </p:spPr>
      </p:sp>
      <p:sp>
        <p:nvSpPr>
          <p:cNvPr id="37" name="Text Box 7"/>
          <p:cNvSpPr txBox="1"/>
          <p:nvPr/>
        </p:nvSpPr>
        <p:spPr>
          <a:xfrm>
            <a:off x="3890010" y="35439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38" name="Text Box 11"/>
          <p:cNvSpPr txBox="1"/>
          <p:nvPr/>
        </p:nvSpPr>
        <p:spPr>
          <a:xfrm>
            <a:off x="5000625" y="35340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47" name="Text Box 15"/>
          <p:cNvSpPr txBox="1"/>
          <p:nvPr/>
        </p:nvSpPr>
        <p:spPr>
          <a:xfrm>
            <a:off x="4486910" y="36106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48" name="Line 20"/>
          <p:cNvSpPr/>
          <p:nvPr/>
        </p:nvSpPr>
        <p:spPr>
          <a:xfrm>
            <a:off x="4797425" y="3310890"/>
            <a:ext cx="355600" cy="300355"/>
          </a:xfrm>
          <a:prstGeom prst="line">
            <a:avLst/>
          </a:prstGeom>
          <a:ln w="9525" cap="flat" cmpd="sng">
            <a:solidFill>
              <a:schemeClr val="tx1"/>
            </a:solidFill>
            <a:prstDash val="solid"/>
            <a:miter/>
            <a:headEnd type="none" w="med" len="med"/>
            <a:tailEnd type="none" w="med" len="med"/>
          </a:ln>
        </p:spPr>
      </p:sp>
      <p:sp>
        <p:nvSpPr>
          <p:cNvPr id="49" name="Line 22"/>
          <p:cNvSpPr/>
          <p:nvPr/>
        </p:nvSpPr>
        <p:spPr>
          <a:xfrm flipH="1">
            <a:off x="4158615" y="3310890"/>
            <a:ext cx="288290" cy="300355"/>
          </a:xfrm>
          <a:prstGeom prst="line">
            <a:avLst/>
          </a:prstGeom>
          <a:ln w="9525" cap="flat" cmpd="sng">
            <a:solidFill>
              <a:schemeClr val="tx1"/>
            </a:solidFill>
            <a:prstDash val="solid"/>
            <a:miter/>
            <a:headEnd type="none" w="med" len="med"/>
            <a:tailEnd type="none" w="med" len="med"/>
          </a:ln>
        </p:spPr>
      </p:sp>
      <p:sp>
        <p:nvSpPr>
          <p:cNvPr id="50" name="Line 25"/>
          <p:cNvSpPr/>
          <p:nvPr/>
        </p:nvSpPr>
        <p:spPr>
          <a:xfrm>
            <a:off x="4634230" y="3310890"/>
            <a:ext cx="71120" cy="431800"/>
          </a:xfrm>
          <a:prstGeom prst="line">
            <a:avLst/>
          </a:prstGeom>
          <a:ln w="9525" cap="flat" cmpd="sng">
            <a:solidFill>
              <a:schemeClr val="tx1"/>
            </a:solidFill>
            <a:prstDash val="solid"/>
            <a:miter/>
            <a:headEnd type="none" w="med" len="med"/>
            <a:tailEnd type="none" w="med" len="med"/>
          </a:ln>
        </p:spPr>
      </p:sp>
      <p:sp>
        <p:nvSpPr>
          <p:cNvPr id="57" name="Text Box 17"/>
          <p:cNvSpPr txBox="1"/>
          <p:nvPr/>
        </p:nvSpPr>
        <p:spPr>
          <a:xfrm>
            <a:off x="3895725" y="43116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58" name="Line 28"/>
          <p:cNvSpPr/>
          <p:nvPr/>
        </p:nvSpPr>
        <p:spPr>
          <a:xfrm>
            <a:off x="4070350" y="4121150"/>
            <a:ext cx="635" cy="262255"/>
          </a:xfrm>
          <a:prstGeom prst="line">
            <a:avLst/>
          </a:prstGeom>
          <a:ln w="9525" cap="flat" cmpd="sng">
            <a:solidFill>
              <a:schemeClr val="tx1"/>
            </a:solidFill>
            <a:prstDash val="solid"/>
            <a:miter/>
            <a:headEnd type="none" w="med" len="med"/>
            <a:tailEnd type="none" w="med" len="med"/>
          </a:ln>
        </p:spPr>
      </p:sp>
      <p:sp>
        <p:nvSpPr>
          <p:cNvPr id="59" name="Text Box 17"/>
          <p:cNvSpPr txBox="1"/>
          <p:nvPr/>
        </p:nvSpPr>
        <p:spPr>
          <a:xfrm>
            <a:off x="5140325" y="43370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60" name="Line 28"/>
          <p:cNvSpPr/>
          <p:nvPr/>
        </p:nvSpPr>
        <p:spPr>
          <a:xfrm>
            <a:off x="5314950" y="4146550"/>
            <a:ext cx="635" cy="262255"/>
          </a:xfrm>
          <a:prstGeom prst="line">
            <a:avLst/>
          </a:prstGeom>
          <a:ln w="9525" cap="flat" cmpd="sng">
            <a:solidFill>
              <a:schemeClr val="tx1"/>
            </a:solidFill>
            <a:prstDash val="solid"/>
            <a:miter/>
            <a:headEnd type="none" w="med" len="med"/>
            <a:tailEnd type="none" w="med" len="med"/>
          </a:ln>
        </p:spPr>
      </p:sp>
      <p:sp>
        <p:nvSpPr>
          <p:cNvPr id="65" name="Text Box 17"/>
          <p:cNvSpPr txBox="1"/>
          <p:nvPr/>
        </p:nvSpPr>
        <p:spPr>
          <a:xfrm>
            <a:off x="5940425" y="352615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66" name="Line 28"/>
          <p:cNvSpPr/>
          <p:nvPr/>
        </p:nvSpPr>
        <p:spPr>
          <a:xfrm>
            <a:off x="6115050" y="3335655"/>
            <a:ext cx="635" cy="262255"/>
          </a:xfrm>
          <a:prstGeom prst="line">
            <a:avLst/>
          </a:prstGeom>
          <a:ln w="9525" cap="flat" cmpd="sng">
            <a:solidFill>
              <a:schemeClr val="tx1"/>
            </a:solidFill>
            <a:prstDash val="solid"/>
            <a:miter/>
            <a:headEnd type="none" w="med" len="med"/>
            <a:tailEnd type="none" w="med" len="med"/>
          </a:ln>
        </p:spPr>
      </p:sp>
      <p:sp>
        <p:nvSpPr>
          <p:cNvPr id="235524" name="Rectangle 4"/>
          <p:cNvSpPr/>
          <p:nvPr/>
        </p:nvSpPr>
        <p:spPr>
          <a:xfrm>
            <a:off x="594360" y="2644775"/>
            <a:ext cx="2305050" cy="1458595"/>
          </a:xfrm>
          <a:prstGeom prst="rect">
            <a:avLst/>
          </a:prstGeom>
          <a:noFill/>
          <a:ln w="9525" cap="flat" cmpd="sng">
            <a:solidFill>
              <a:schemeClr val="tx1"/>
            </a:solidFill>
            <a:prstDash val="solid"/>
            <a:miter/>
            <a:headEnd type="none" w="med" len="med"/>
            <a:tailEnd type="none" w="med" len="med"/>
          </a:ln>
        </p:spPr>
        <p:txBody>
          <a:bodyPr anchor="t"/>
          <a:p>
            <a:pPr marL="0" indent="0">
              <a:spcBef>
                <a:spcPct val="20000"/>
              </a:spcBef>
              <a:buNone/>
            </a:pPr>
            <a:r>
              <a:rPr lang="en-US" altLang="zh-CN" dirty="0">
                <a:latin typeface="华文新魏" panose="02010800040101010101" pitchFamily="2" charset="-122"/>
              </a:rPr>
              <a:t>     E → E + E</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E → E </a:t>
            </a:r>
            <a:r>
              <a:rPr lang="en-US" altLang="zh-CN" dirty="0">
                <a:latin typeface="Times New Roman" panose="02020603050405020304" charset="0"/>
              </a:rPr>
              <a:t>*</a:t>
            </a:r>
            <a:r>
              <a:rPr lang="en-US" altLang="zh-CN" dirty="0">
                <a:latin typeface="华文新魏" panose="02010800040101010101" pitchFamily="2" charset="-122"/>
              </a:rPr>
              <a:t> E</a:t>
            </a:r>
            <a:endParaRPr lang="en-US" altLang="zh-CN" dirty="0">
              <a:latin typeface="华文新魏" panose="02010800040101010101" pitchFamily="2" charset="-122"/>
            </a:endParaRPr>
          </a:p>
          <a:p>
            <a:pPr marL="342900" indent="-342900">
              <a:spcBef>
                <a:spcPct val="20000"/>
              </a:spcBef>
            </a:pPr>
            <a:r>
              <a:rPr lang="en-US" altLang="zh-CN" dirty="0">
                <a:latin typeface="华文新魏" panose="02010800040101010101" pitchFamily="2" charset="-122"/>
              </a:rPr>
              <a:t>     E → i</a:t>
            </a:r>
            <a:endParaRPr lang="en-US" altLang="zh-CN" dirty="0">
              <a:latin typeface="华文新魏" panose="02010800040101010101" pitchFamily="2" charset="-122"/>
            </a:endParaRPr>
          </a:p>
        </p:txBody>
      </p:sp>
      <p:sp>
        <p:nvSpPr>
          <p:cNvPr id="14" name="Text Box 2"/>
          <p:cNvSpPr txBox="1"/>
          <p:nvPr/>
        </p:nvSpPr>
        <p:spPr>
          <a:xfrm>
            <a:off x="9642793" y="1355408"/>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19" name="Text Box 7"/>
          <p:cNvSpPr txBox="1"/>
          <p:nvPr/>
        </p:nvSpPr>
        <p:spPr>
          <a:xfrm>
            <a:off x="8995410" y="20961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20" name="Text Box 15"/>
          <p:cNvSpPr txBox="1"/>
          <p:nvPr/>
        </p:nvSpPr>
        <p:spPr>
          <a:xfrm>
            <a:off x="9744710" y="21628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21" name="Line 20"/>
          <p:cNvSpPr/>
          <p:nvPr/>
        </p:nvSpPr>
        <p:spPr>
          <a:xfrm>
            <a:off x="10055225" y="1863090"/>
            <a:ext cx="355600" cy="300355"/>
          </a:xfrm>
          <a:prstGeom prst="line">
            <a:avLst/>
          </a:prstGeom>
          <a:ln w="9525" cap="flat" cmpd="sng">
            <a:solidFill>
              <a:schemeClr val="tx1"/>
            </a:solidFill>
            <a:prstDash val="solid"/>
            <a:miter/>
            <a:headEnd type="none" w="med" len="med"/>
            <a:tailEnd type="none" w="med" len="med"/>
          </a:ln>
        </p:spPr>
      </p:sp>
      <p:sp>
        <p:nvSpPr>
          <p:cNvPr id="22" name="Line 22"/>
          <p:cNvSpPr/>
          <p:nvPr/>
        </p:nvSpPr>
        <p:spPr>
          <a:xfrm flipH="1">
            <a:off x="9416415" y="1863090"/>
            <a:ext cx="288290" cy="300355"/>
          </a:xfrm>
          <a:prstGeom prst="line">
            <a:avLst/>
          </a:prstGeom>
          <a:ln w="9525" cap="flat" cmpd="sng">
            <a:solidFill>
              <a:schemeClr val="tx1"/>
            </a:solidFill>
            <a:prstDash val="solid"/>
            <a:miter/>
            <a:headEnd type="none" w="med" len="med"/>
            <a:tailEnd type="none" w="med" len="med"/>
          </a:ln>
        </p:spPr>
      </p:sp>
      <p:sp>
        <p:nvSpPr>
          <p:cNvPr id="23" name="Line 25"/>
          <p:cNvSpPr/>
          <p:nvPr/>
        </p:nvSpPr>
        <p:spPr>
          <a:xfrm>
            <a:off x="9892030" y="1863090"/>
            <a:ext cx="71120" cy="431800"/>
          </a:xfrm>
          <a:prstGeom prst="line">
            <a:avLst/>
          </a:prstGeom>
          <a:ln w="9525" cap="flat" cmpd="sng">
            <a:solidFill>
              <a:schemeClr val="tx1"/>
            </a:solidFill>
            <a:prstDash val="solid"/>
            <a:miter/>
            <a:headEnd type="none" w="med" len="med"/>
            <a:tailEnd type="none" w="med" len="med"/>
          </a:ln>
        </p:spPr>
      </p:sp>
      <p:sp>
        <p:nvSpPr>
          <p:cNvPr id="24" name="Text Box 17"/>
          <p:cNvSpPr txBox="1"/>
          <p:nvPr/>
        </p:nvSpPr>
        <p:spPr>
          <a:xfrm>
            <a:off x="8239125" y="35496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31" name="Line 28"/>
          <p:cNvSpPr/>
          <p:nvPr/>
        </p:nvSpPr>
        <p:spPr>
          <a:xfrm>
            <a:off x="8413750" y="3359150"/>
            <a:ext cx="635" cy="262255"/>
          </a:xfrm>
          <a:prstGeom prst="line">
            <a:avLst/>
          </a:prstGeom>
          <a:ln w="9525" cap="flat" cmpd="sng">
            <a:solidFill>
              <a:schemeClr val="tx1"/>
            </a:solidFill>
            <a:prstDash val="solid"/>
            <a:miter/>
            <a:headEnd type="none" w="med" len="med"/>
            <a:tailEnd type="none" w="med" len="med"/>
          </a:ln>
        </p:spPr>
      </p:sp>
      <p:sp>
        <p:nvSpPr>
          <p:cNvPr id="32" name="Text Box 2"/>
          <p:cNvSpPr txBox="1"/>
          <p:nvPr/>
        </p:nvSpPr>
        <p:spPr>
          <a:xfrm>
            <a:off x="10455593" y="2168208"/>
            <a:ext cx="4826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33" name="Text Box 7"/>
          <p:cNvSpPr txBox="1"/>
          <p:nvPr/>
        </p:nvSpPr>
        <p:spPr>
          <a:xfrm>
            <a:off x="8284210" y="29089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34" name="Text Box 11"/>
          <p:cNvSpPr txBox="1"/>
          <p:nvPr/>
        </p:nvSpPr>
        <p:spPr>
          <a:xfrm>
            <a:off x="9699625" y="28990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35" name="Text Box 15"/>
          <p:cNvSpPr txBox="1"/>
          <p:nvPr/>
        </p:nvSpPr>
        <p:spPr>
          <a:xfrm>
            <a:off x="9033510" y="29756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36" name="Line 20"/>
          <p:cNvSpPr/>
          <p:nvPr/>
        </p:nvSpPr>
        <p:spPr>
          <a:xfrm>
            <a:off x="9344025" y="2675890"/>
            <a:ext cx="355600" cy="300355"/>
          </a:xfrm>
          <a:prstGeom prst="line">
            <a:avLst/>
          </a:prstGeom>
          <a:ln w="9525" cap="flat" cmpd="sng">
            <a:solidFill>
              <a:schemeClr val="tx1"/>
            </a:solidFill>
            <a:prstDash val="solid"/>
            <a:miter/>
            <a:headEnd type="none" w="med" len="med"/>
            <a:tailEnd type="none" w="med" len="med"/>
          </a:ln>
        </p:spPr>
      </p:sp>
      <p:sp>
        <p:nvSpPr>
          <p:cNvPr id="41" name="Line 22"/>
          <p:cNvSpPr/>
          <p:nvPr/>
        </p:nvSpPr>
        <p:spPr>
          <a:xfrm flipH="1">
            <a:off x="8705215" y="2675890"/>
            <a:ext cx="288290" cy="300355"/>
          </a:xfrm>
          <a:prstGeom prst="line">
            <a:avLst/>
          </a:prstGeom>
          <a:ln w="9525" cap="flat" cmpd="sng">
            <a:solidFill>
              <a:schemeClr val="tx1"/>
            </a:solidFill>
            <a:prstDash val="solid"/>
            <a:miter/>
            <a:headEnd type="none" w="med" len="med"/>
            <a:tailEnd type="none" w="med" len="med"/>
          </a:ln>
        </p:spPr>
      </p:sp>
      <p:sp>
        <p:nvSpPr>
          <p:cNvPr id="42" name="Line 25"/>
          <p:cNvSpPr/>
          <p:nvPr/>
        </p:nvSpPr>
        <p:spPr>
          <a:xfrm>
            <a:off x="9180830" y="2675890"/>
            <a:ext cx="71120" cy="431800"/>
          </a:xfrm>
          <a:prstGeom prst="line">
            <a:avLst/>
          </a:prstGeom>
          <a:ln w="9525" cap="flat" cmpd="sng">
            <a:solidFill>
              <a:schemeClr val="tx1"/>
            </a:solidFill>
            <a:prstDash val="solid"/>
            <a:miter/>
            <a:headEnd type="none" w="med" len="med"/>
            <a:tailEnd type="none" w="med" len="med"/>
          </a:ln>
        </p:spPr>
      </p:sp>
      <p:sp>
        <p:nvSpPr>
          <p:cNvPr id="43" name="Text Box 7"/>
          <p:cNvSpPr txBox="1"/>
          <p:nvPr/>
        </p:nvSpPr>
        <p:spPr>
          <a:xfrm>
            <a:off x="9071610" y="3543935"/>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44" name="Text Box 11"/>
          <p:cNvSpPr txBox="1"/>
          <p:nvPr/>
        </p:nvSpPr>
        <p:spPr>
          <a:xfrm>
            <a:off x="10182225" y="3534093"/>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E</a:t>
            </a:r>
            <a:endParaRPr lang="en-US" altLang="zh-CN" sz="3200" dirty="0">
              <a:latin typeface="Times New Roman" panose="02020603050405020304" charset="0"/>
              <a:ea typeface="宋体" panose="02010600030101010101" pitchFamily="2" charset="-122"/>
            </a:endParaRPr>
          </a:p>
        </p:txBody>
      </p:sp>
      <p:sp>
        <p:nvSpPr>
          <p:cNvPr id="45" name="Text Box 15"/>
          <p:cNvSpPr txBox="1"/>
          <p:nvPr/>
        </p:nvSpPr>
        <p:spPr>
          <a:xfrm>
            <a:off x="9668510" y="361061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p:txBody>
      </p:sp>
      <p:sp>
        <p:nvSpPr>
          <p:cNvPr id="46" name="Line 20"/>
          <p:cNvSpPr/>
          <p:nvPr/>
        </p:nvSpPr>
        <p:spPr>
          <a:xfrm>
            <a:off x="9979025" y="3310890"/>
            <a:ext cx="355600" cy="300355"/>
          </a:xfrm>
          <a:prstGeom prst="line">
            <a:avLst/>
          </a:prstGeom>
          <a:ln w="9525" cap="flat" cmpd="sng">
            <a:solidFill>
              <a:schemeClr val="tx1"/>
            </a:solidFill>
            <a:prstDash val="solid"/>
            <a:miter/>
            <a:headEnd type="none" w="med" len="med"/>
            <a:tailEnd type="none" w="med" len="med"/>
          </a:ln>
        </p:spPr>
      </p:sp>
      <p:sp>
        <p:nvSpPr>
          <p:cNvPr id="51" name="Line 22"/>
          <p:cNvSpPr/>
          <p:nvPr/>
        </p:nvSpPr>
        <p:spPr>
          <a:xfrm flipH="1">
            <a:off x="9340215" y="3310890"/>
            <a:ext cx="288290" cy="300355"/>
          </a:xfrm>
          <a:prstGeom prst="line">
            <a:avLst/>
          </a:prstGeom>
          <a:ln w="9525" cap="flat" cmpd="sng">
            <a:solidFill>
              <a:schemeClr val="tx1"/>
            </a:solidFill>
            <a:prstDash val="solid"/>
            <a:miter/>
            <a:headEnd type="none" w="med" len="med"/>
            <a:tailEnd type="none" w="med" len="med"/>
          </a:ln>
        </p:spPr>
      </p:sp>
      <p:sp>
        <p:nvSpPr>
          <p:cNvPr id="52" name="Line 25"/>
          <p:cNvSpPr/>
          <p:nvPr/>
        </p:nvSpPr>
        <p:spPr>
          <a:xfrm>
            <a:off x="9815830" y="3310890"/>
            <a:ext cx="71120" cy="431800"/>
          </a:xfrm>
          <a:prstGeom prst="line">
            <a:avLst/>
          </a:prstGeom>
          <a:ln w="9525" cap="flat" cmpd="sng">
            <a:solidFill>
              <a:schemeClr val="tx1"/>
            </a:solidFill>
            <a:prstDash val="solid"/>
            <a:miter/>
            <a:headEnd type="none" w="med" len="med"/>
            <a:tailEnd type="none" w="med" len="med"/>
          </a:ln>
        </p:spPr>
      </p:sp>
      <p:sp>
        <p:nvSpPr>
          <p:cNvPr id="53" name="Text Box 17"/>
          <p:cNvSpPr txBox="1"/>
          <p:nvPr/>
        </p:nvSpPr>
        <p:spPr>
          <a:xfrm>
            <a:off x="9077325" y="43116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54" name="Line 28"/>
          <p:cNvSpPr/>
          <p:nvPr/>
        </p:nvSpPr>
        <p:spPr>
          <a:xfrm>
            <a:off x="9251950" y="4121150"/>
            <a:ext cx="635" cy="262255"/>
          </a:xfrm>
          <a:prstGeom prst="line">
            <a:avLst/>
          </a:prstGeom>
          <a:ln w="9525" cap="flat" cmpd="sng">
            <a:solidFill>
              <a:schemeClr val="tx1"/>
            </a:solidFill>
            <a:prstDash val="solid"/>
            <a:miter/>
            <a:headEnd type="none" w="med" len="med"/>
            <a:tailEnd type="none" w="med" len="med"/>
          </a:ln>
        </p:spPr>
      </p:sp>
      <p:sp>
        <p:nvSpPr>
          <p:cNvPr id="55" name="Text Box 17"/>
          <p:cNvSpPr txBox="1"/>
          <p:nvPr/>
        </p:nvSpPr>
        <p:spPr>
          <a:xfrm>
            <a:off x="10321925" y="43370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56" name="Line 28"/>
          <p:cNvSpPr/>
          <p:nvPr/>
        </p:nvSpPr>
        <p:spPr>
          <a:xfrm>
            <a:off x="10496550" y="4146550"/>
            <a:ext cx="635" cy="262255"/>
          </a:xfrm>
          <a:prstGeom prst="line">
            <a:avLst/>
          </a:prstGeom>
          <a:ln w="9525" cap="flat" cmpd="sng">
            <a:solidFill>
              <a:schemeClr val="tx1"/>
            </a:solidFill>
            <a:prstDash val="solid"/>
            <a:miter/>
            <a:headEnd type="none" w="med" len="med"/>
            <a:tailEnd type="none" w="med" len="med"/>
          </a:ln>
        </p:spPr>
      </p:sp>
      <p:sp>
        <p:nvSpPr>
          <p:cNvPr id="61" name="Text Box 17"/>
          <p:cNvSpPr txBox="1"/>
          <p:nvPr/>
        </p:nvSpPr>
        <p:spPr>
          <a:xfrm>
            <a:off x="6689725" y="28384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62" name="Line 28"/>
          <p:cNvSpPr/>
          <p:nvPr/>
        </p:nvSpPr>
        <p:spPr>
          <a:xfrm>
            <a:off x="6864350" y="2647950"/>
            <a:ext cx="635" cy="262255"/>
          </a:xfrm>
          <a:prstGeom prst="line">
            <a:avLst/>
          </a:prstGeom>
          <a:ln w="9525" cap="flat" cmpd="sng">
            <a:solidFill>
              <a:schemeClr val="tx1"/>
            </a:solidFill>
            <a:prstDash val="solid"/>
            <a:miter/>
            <a:headEnd type="none" w="med" len="med"/>
            <a:tailEnd type="none" w="med" len="med"/>
          </a:ln>
        </p:spPr>
      </p:sp>
      <p:sp>
        <p:nvSpPr>
          <p:cNvPr id="63" name="Text Box 17"/>
          <p:cNvSpPr txBox="1"/>
          <p:nvPr/>
        </p:nvSpPr>
        <p:spPr>
          <a:xfrm>
            <a:off x="10499725" y="2914650"/>
            <a:ext cx="304800" cy="583565"/>
          </a:xfrm>
          <a:prstGeom prst="rect">
            <a:avLst/>
          </a:prstGeom>
          <a:noFill/>
          <a:ln w="9525">
            <a:noFill/>
          </a:ln>
        </p:spPr>
        <p:txBody>
          <a:bodyPr anchor="t">
            <a:spAutoFit/>
          </a:bodyPr>
          <a:p>
            <a:pPr>
              <a:spcBef>
                <a:spcPct val="50000"/>
              </a:spcBef>
            </a:pPr>
            <a:r>
              <a:rPr lang="en-US" altLang="zh-CN" sz="3200" dirty="0">
                <a:latin typeface="Times New Roman" panose="02020603050405020304" charset="0"/>
                <a:ea typeface="宋体" panose="02010600030101010101" pitchFamily="2" charset="-122"/>
              </a:rPr>
              <a:t>i</a:t>
            </a:r>
            <a:endParaRPr lang="en-US" altLang="zh-CN" sz="3200" dirty="0">
              <a:latin typeface="Times New Roman" panose="02020603050405020304" charset="0"/>
              <a:ea typeface="宋体" panose="02010600030101010101" pitchFamily="2" charset="-122"/>
            </a:endParaRPr>
          </a:p>
        </p:txBody>
      </p:sp>
      <p:sp>
        <p:nvSpPr>
          <p:cNvPr id="64" name="Line 28"/>
          <p:cNvSpPr/>
          <p:nvPr/>
        </p:nvSpPr>
        <p:spPr>
          <a:xfrm>
            <a:off x="10674350" y="2724150"/>
            <a:ext cx="635" cy="262255"/>
          </a:xfrm>
          <a:prstGeom prst="line">
            <a:avLst/>
          </a:prstGeom>
          <a:ln w="9525" cap="flat" cmpd="sng">
            <a:solidFill>
              <a:schemeClr val="tx1"/>
            </a:solidFill>
            <a:prstDash val="solid"/>
            <a:miter/>
            <a:headEnd type="none" w="med" len="med"/>
            <a:tailEnd type="none" w="med" len="med"/>
          </a:ln>
        </p:spPr>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主题5">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spPr>
      <a:bodyPr vert="horz" wrap="non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400" b="0" i="0" u="none" strike="noStrike" cap="none" normalizeH="0" baseline="0">
            <a:ln>
              <a:noFill/>
            </a:ln>
            <a:solidFill>
              <a:schemeClr val="tx1"/>
            </a:solidFill>
            <a:effectLst/>
            <a:latin typeface="Lucida Sans" panose="020B0602030504020204"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Lucida Sans" panose="020B0602030504020204"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13914</Words>
  <Application>WPS 演示</Application>
  <PresentationFormat>宽屏</PresentationFormat>
  <Paragraphs>2218</Paragraphs>
  <Slides>98</Slides>
  <Notes>43</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22</vt:i4>
      </vt:variant>
      <vt:variant>
        <vt:lpstr>幻灯片标题</vt:lpstr>
      </vt:variant>
      <vt:variant>
        <vt:i4>98</vt:i4>
      </vt:variant>
    </vt:vector>
  </HeadingPairs>
  <TitlesOfParts>
    <vt:vector size="146" baseType="lpstr">
      <vt:lpstr>Arial</vt:lpstr>
      <vt:lpstr>宋体</vt:lpstr>
      <vt:lpstr>Wingdings</vt:lpstr>
      <vt:lpstr>Lucida Sans</vt:lpstr>
      <vt:lpstr>MS PGothic</vt:lpstr>
      <vt:lpstr>Times New Roman</vt:lpstr>
      <vt:lpstr>华文新魏</vt:lpstr>
      <vt:lpstr>Times</vt:lpstr>
      <vt:lpstr>Tahoma</vt:lpstr>
      <vt:lpstr>Consolas</vt:lpstr>
      <vt:lpstr>Comic Sans MS</vt:lpstr>
      <vt:lpstr>Arial</vt:lpstr>
      <vt:lpstr>Wingdings</vt:lpstr>
      <vt:lpstr>微软雅黑</vt:lpstr>
      <vt:lpstr>Arial Unicode MS</vt:lpstr>
      <vt:lpstr>Calibri</vt:lpstr>
      <vt:lpstr>Symbol</vt:lpstr>
      <vt:lpstr>黑体</vt:lpstr>
      <vt:lpstr>楷体_GB2312</vt:lpstr>
      <vt:lpstr>新宋体</vt:lpstr>
      <vt:lpstr>Times New Roman</vt:lpstr>
      <vt:lpstr>Euclid Symbol</vt:lpstr>
      <vt:lpstr>Symbol</vt:lpstr>
      <vt:lpstr>Monotype Sorts</vt:lpstr>
      <vt:lpstr>华文楷体</vt:lpstr>
      <vt:lpstr>主题5</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复习</vt:lpstr>
      <vt:lpstr>编译原理 Principle of Compiler 2019-2020第2学期</vt:lpstr>
      <vt:lpstr>提纲</vt:lpstr>
      <vt:lpstr>语言概述</vt:lpstr>
      <vt:lpstr>语言概述</vt:lpstr>
      <vt:lpstr>符号串和语言</vt:lpstr>
      <vt:lpstr>符号串和语言</vt:lpstr>
      <vt:lpstr>符号串和语言</vt:lpstr>
      <vt:lpstr>符号串和语言</vt:lpstr>
      <vt:lpstr>符号串和语言</vt:lpstr>
      <vt:lpstr>符号串和语言</vt:lpstr>
      <vt:lpstr>符号串和语言</vt:lpstr>
      <vt:lpstr>符号串和语言</vt:lpstr>
      <vt:lpstr>符号串和语言</vt:lpstr>
      <vt:lpstr>符号串和语言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文法和语言</vt:lpstr>
      <vt:lpstr>分析树和二义性</vt:lpstr>
      <vt:lpstr>分析树和二义性</vt:lpstr>
      <vt:lpstr>分析树和二义性</vt:lpstr>
      <vt:lpstr>分析树和二义性</vt:lpstr>
      <vt:lpstr>分析树和二义性</vt:lpstr>
      <vt:lpstr>给定文法，以下哪些分析树是正确的？</vt:lpstr>
      <vt:lpstr>给定文法，以下哪些分析树是正确的？</vt:lpstr>
      <vt:lpstr>分析树和二义性</vt:lpstr>
      <vt:lpstr>分析树和二义性</vt:lpstr>
      <vt:lpstr>分析树和二义性</vt:lpstr>
      <vt:lpstr>分析树和二义性</vt:lpstr>
      <vt:lpstr>分析树和二义性</vt:lpstr>
      <vt:lpstr>分析树和二义性</vt:lpstr>
      <vt:lpstr>分析树和二义性</vt:lpstr>
      <vt:lpstr>句型分析练习</vt:lpstr>
      <vt:lpstr>句型分析练习</vt:lpstr>
      <vt:lpstr>句型分析练习</vt:lpstr>
      <vt:lpstr>句型分析练习</vt:lpstr>
      <vt:lpstr>分析树和二义性</vt:lpstr>
      <vt:lpstr>分析树和二义性</vt:lpstr>
      <vt:lpstr>分析树和二义性</vt:lpstr>
      <vt:lpstr>分析树和二义性</vt:lpstr>
      <vt:lpstr>添加优先规则和结合规则</vt:lpstr>
      <vt:lpstr>添加优先规则和结合规则</vt:lpstr>
      <vt:lpstr>分析树和二义性</vt:lpstr>
      <vt:lpstr>改写二义性文法</vt:lpstr>
      <vt:lpstr>改写二义性文法</vt:lpstr>
      <vt:lpstr>改写二义性文法</vt:lpstr>
      <vt:lpstr>改写二义性文法</vt:lpstr>
      <vt:lpstr>句型分析练习</vt:lpstr>
      <vt:lpstr>句型分析练习</vt:lpstr>
      <vt:lpstr>句型分析练习</vt:lpstr>
      <vt:lpstr>句型分析练习</vt:lpstr>
      <vt:lpstr>句型分析练习</vt:lpstr>
      <vt:lpstr>形式语言概观</vt:lpstr>
      <vt:lpstr>形式语言概观</vt:lpstr>
      <vt:lpstr>形式语言概观</vt:lpstr>
      <vt:lpstr>形式语言概观</vt:lpstr>
      <vt:lpstr>形式语言概观</vt:lpstr>
      <vt:lpstr>形式语言概观</vt:lpstr>
      <vt:lpstr>形式语言概观</vt:lpstr>
      <vt:lpstr>总结(Summary)</vt:lpstr>
      <vt:lpstr>思考</vt:lpstr>
      <vt:lpstr>给定文法，以下哪些推导是正确的？</vt:lpstr>
      <vt:lpstr>给定文法，以下哪些推导是正确的？</vt:lpstr>
      <vt:lpstr>句型分析练习</vt:lpstr>
      <vt:lpstr>句型分析练习</vt:lpstr>
      <vt:lpstr>句型分析练习</vt:lpstr>
      <vt:lpstr>文法二义性证明</vt:lpstr>
      <vt:lpstr>泛雅平台-2.3</vt:lpstr>
      <vt:lpstr>泛雅平台-2.3</vt:lpstr>
      <vt:lpstr>泛雅平台-2.3</vt:lpstr>
      <vt:lpstr>PowerPoint 演示文稿</vt:lpstr>
    </vt:vector>
  </TitlesOfParts>
  <Company>Hangzhou Dianzi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Principles</dc:title>
  <dc:creator>HUANG Xiaoxi</dc:creator>
  <cp:lastModifiedBy>阿普</cp:lastModifiedBy>
  <cp:revision>497</cp:revision>
  <cp:lastPrinted>2012-03-05T01:42:00Z</cp:lastPrinted>
  <dcterms:created xsi:type="dcterms:W3CDTF">2010-04-19T15:31:00Z</dcterms:created>
  <dcterms:modified xsi:type="dcterms:W3CDTF">2021-03-07T11:55:02Z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