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01"/>
  </p:handoutMasterIdLst>
  <p:sldIdLst>
    <p:sldId id="384" r:id="rId3"/>
    <p:sldId id="420" r:id="rId5"/>
    <p:sldId id="501" r:id="rId6"/>
    <p:sldId id="505" r:id="rId7"/>
    <p:sldId id="507" r:id="rId8"/>
    <p:sldId id="508" r:id="rId9"/>
    <p:sldId id="509" r:id="rId10"/>
    <p:sldId id="517" r:id="rId11"/>
    <p:sldId id="518" r:id="rId12"/>
    <p:sldId id="520" r:id="rId13"/>
    <p:sldId id="519" r:id="rId14"/>
    <p:sldId id="521" r:id="rId15"/>
    <p:sldId id="523" r:id="rId16"/>
    <p:sldId id="524" r:id="rId17"/>
    <p:sldId id="525" r:id="rId18"/>
    <p:sldId id="526" r:id="rId19"/>
    <p:sldId id="527" r:id="rId20"/>
    <p:sldId id="528" r:id="rId21"/>
    <p:sldId id="531" r:id="rId22"/>
    <p:sldId id="634" r:id="rId23"/>
    <p:sldId id="635" r:id="rId24"/>
    <p:sldId id="730" r:id="rId25"/>
    <p:sldId id="731" r:id="rId26"/>
    <p:sldId id="732" r:id="rId27"/>
    <p:sldId id="733" r:id="rId28"/>
    <p:sldId id="734" r:id="rId29"/>
    <p:sldId id="736" r:id="rId30"/>
    <p:sldId id="828" r:id="rId31"/>
    <p:sldId id="737" r:id="rId32"/>
    <p:sldId id="738" r:id="rId33"/>
    <p:sldId id="542" r:id="rId34"/>
    <p:sldId id="544" r:id="rId35"/>
    <p:sldId id="543" r:id="rId36"/>
    <p:sldId id="739" r:id="rId37"/>
    <p:sldId id="552" r:id="rId38"/>
    <p:sldId id="553" r:id="rId39"/>
    <p:sldId id="554" r:id="rId40"/>
    <p:sldId id="555" r:id="rId41"/>
    <p:sldId id="556" r:id="rId42"/>
    <p:sldId id="557" r:id="rId43"/>
    <p:sldId id="558" r:id="rId44"/>
    <p:sldId id="563" r:id="rId45"/>
    <p:sldId id="562" r:id="rId46"/>
    <p:sldId id="566" r:id="rId47"/>
    <p:sldId id="567" r:id="rId48"/>
    <p:sldId id="565" r:id="rId49"/>
    <p:sldId id="568" r:id="rId50"/>
    <p:sldId id="569" r:id="rId51"/>
    <p:sldId id="570" r:id="rId52"/>
    <p:sldId id="571" r:id="rId53"/>
    <p:sldId id="572" r:id="rId54"/>
    <p:sldId id="573" r:id="rId55"/>
    <p:sldId id="574" r:id="rId56"/>
    <p:sldId id="575" r:id="rId57"/>
    <p:sldId id="576" r:id="rId58"/>
    <p:sldId id="829" r:id="rId59"/>
    <p:sldId id="830" r:id="rId60"/>
    <p:sldId id="831" r:id="rId61"/>
    <p:sldId id="832" r:id="rId62"/>
    <p:sldId id="833" r:id="rId63"/>
    <p:sldId id="834" r:id="rId64"/>
    <p:sldId id="835" r:id="rId65"/>
    <p:sldId id="836" r:id="rId66"/>
    <p:sldId id="837" r:id="rId67"/>
    <p:sldId id="838" r:id="rId68"/>
    <p:sldId id="913" r:id="rId69"/>
    <p:sldId id="914" r:id="rId70"/>
    <p:sldId id="915" r:id="rId71"/>
    <p:sldId id="916" r:id="rId72"/>
    <p:sldId id="839" r:id="rId73"/>
    <p:sldId id="577" r:id="rId74"/>
    <p:sldId id="578" r:id="rId75"/>
    <p:sldId id="579" r:id="rId76"/>
    <p:sldId id="580" r:id="rId77"/>
    <p:sldId id="582" r:id="rId78"/>
    <p:sldId id="583" r:id="rId79"/>
    <p:sldId id="584" r:id="rId80"/>
    <p:sldId id="585" r:id="rId81"/>
    <p:sldId id="587" r:id="rId82"/>
    <p:sldId id="911" r:id="rId83"/>
    <p:sldId id="917" r:id="rId84"/>
    <p:sldId id="918" r:id="rId85"/>
    <p:sldId id="919" r:id="rId86"/>
    <p:sldId id="612" r:id="rId87"/>
    <p:sldId id="500" r:id="rId88"/>
    <p:sldId id="934" r:id="rId89"/>
    <p:sldId id="935" r:id="rId90"/>
    <p:sldId id="936" r:id="rId91"/>
    <p:sldId id="937" r:id="rId92"/>
    <p:sldId id="938" r:id="rId93"/>
    <p:sldId id="939" r:id="rId94"/>
    <p:sldId id="940" r:id="rId95"/>
    <p:sldId id="941" r:id="rId96"/>
    <p:sldId id="942" r:id="rId97"/>
    <p:sldId id="943" r:id="rId98"/>
    <p:sldId id="944" r:id="rId99"/>
    <p:sldId id="629" r:id="rId100"/>
  </p:sldIdLst>
  <p:sldSz cx="12192000" cy="6858000"/>
  <p:notesSz cx="6845300" cy="9396095"/>
  <p:defaultTextStyle>
    <a:defPPr>
      <a:defRPr lang="en-US"/>
    </a:defPPr>
    <a:lvl1pPr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99"/>
    <a:srgbClr val="0000CC"/>
    <a:srgbClr val="DEF1DE"/>
    <a:srgbClr val="FFFFCC"/>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2" autoAdjust="0"/>
    <p:restoredTop sz="88562" autoAdjust="0"/>
  </p:normalViewPr>
  <p:slideViewPr>
    <p:cSldViewPr>
      <p:cViewPr varScale="1">
        <p:scale>
          <a:sx n="76" d="100"/>
          <a:sy n="76" d="100"/>
        </p:scale>
        <p:origin x="994" y="67"/>
      </p:cViewPr>
      <p:guideLst>
        <p:guide orient="horz" pos="2192"/>
        <p:guide pos="3840"/>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3003"/>
        <p:guide pos="2156"/>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1957" y="3284807"/>
            <a:ext cx="3584443" cy="3312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6" name="Rectangle 2"/>
          <p:cNvSpPr>
            <a:spLocks noGrp="1" noChangeArrowheads="1"/>
          </p:cNvSpPr>
          <p:nvPr>
            <p:ph type="ctrTitle"/>
          </p:nvPr>
        </p:nvSpPr>
        <p:spPr>
          <a:xfrm>
            <a:off x="5711957" y="457202"/>
            <a:ext cx="6480043" cy="1731963"/>
          </a:xfrm>
        </p:spPr>
        <p:txBody>
          <a:bodyPr/>
          <a:lstStyle>
            <a:lvl1pPr algn="ctr">
              <a:defRPr sz="3200" b="1">
                <a:solidFill>
                  <a:schemeClr val="tx1"/>
                </a:solidFill>
              </a:defRPr>
            </a:lvl1pPr>
          </a:lstStyle>
          <a:p>
            <a:r>
              <a:rPr lang="zh-CN" altLang="en-US" dirty="0"/>
              <a:t>单击此处编辑母版标题样式</a:t>
            </a:r>
            <a:endParaRPr lang="en-US" dirty="0"/>
          </a:p>
        </p:txBody>
      </p:sp>
      <p:sp>
        <p:nvSpPr>
          <p:cNvPr id="205827" name="Rectangle 3"/>
          <p:cNvSpPr>
            <a:spLocks noGrp="1" noChangeArrowheads="1"/>
          </p:cNvSpPr>
          <p:nvPr>
            <p:ph type="subTitle" idx="1"/>
          </p:nvPr>
        </p:nvSpPr>
        <p:spPr>
          <a:xfrm>
            <a:off x="5711958" y="2492896"/>
            <a:ext cx="6480047" cy="2235200"/>
          </a:xfrm>
        </p:spPr>
        <p:txBody>
          <a:bodyPr/>
          <a:lstStyle>
            <a:lvl1pPr marL="0" indent="0" algn="r">
              <a:spcBef>
                <a:spcPts val="900"/>
              </a:spcBef>
              <a:buFont typeface="Times" charset="0"/>
              <a:buNone/>
              <a:defRPr/>
            </a:lvl1pPr>
          </a:lstStyle>
          <a:p>
            <a:r>
              <a:rPr lang="zh-CN" altLang="en-US" dirty="0"/>
              <a:t>单击此处编辑母版副标题样式</a:t>
            </a:r>
            <a:endParaRPr lang="en-US" dirty="0"/>
          </a:p>
        </p:txBody>
      </p:sp>
      <p:sp>
        <p:nvSpPr>
          <p:cNvPr id="4" name="矩形 3"/>
          <p:cNvSpPr/>
          <p:nvPr/>
        </p:nvSpPr>
        <p:spPr bwMode="auto">
          <a:xfrm>
            <a:off x="5711957" y="2316482"/>
            <a:ext cx="6480048" cy="45719"/>
          </a:xfrm>
          <a:prstGeom prst="rect">
            <a:avLst/>
          </a:prstGeom>
          <a:gradFill flip="none" rotWithShape="1">
            <a:gsLst>
              <a:gs pos="0">
                <a:srgbClr val="03D4A8"/>
              </a:gs>
              <a:gs pos="86253">
                <a:srgbClr val="0060C0"/>
              </a:gs>
              <a:gs pos="74590">
                <a:srgbClr val="0063C0"/>
              </a:gs>
              <a:gs pos="59985">
                <a:srgbClr val="0067C0"/>
              </a:gs>
              <a:gs pos="44191">
                <a:srgbClr val="006BC0"/>
              </a:gs>
              <a:gs pos="35030">
                <a:srgbClr val="006EC0"/>
              </a:gs>
              <a:gs pos="16668">
                <a:srgbClr val="13ABD2"/>
              </a:gs>
              <a:gs pos="9000">
                <a:srgbClr val="21D6E0"/>
              </a:gs>
              <a:gs pos="27000">
                <a:srgbClr val="0070C0"/>
              </a:gs>
              <a:gs pos="100000">
                <a:srgbClr val="005CBF"/>
              </a:gs>
            </a:gsLst>
            <a:lin ang="5400000" scaled="0"/>
            <a:tileRect r="-100000" b="-100000"/>
          </a:gradFill>
          <a:ln w="9525" cap="flat" cmpd="sng" algn="ctr">
            <a:noFill/>
            <a:prstDash val="solid"/>
            <a:miter lim="800000"/>
            <a:headEnd type="none" w="med" len="med"/>
            <a:tailEnd type="none" w="med" len="med"/>
          </a:ln>
          <a:effectLst>
            <a:outerShdw blurRad="50800" dist="50800" dir="5400000" algn="ctr" rotWithShape="0">
              <a:srgbClr val="00B0F0">
                <a:alpha val="97000"/>
              </a:srgbClr>
            </a:outerShdw>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482602"/>
            <a:ext cx="521739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10871201" cy="609600"/>
          </a:xfrm>
        </p:spPr>
        <p:txBody>
          <a:bodyPr/>
          <a:lstStyle>
            <a:lvl1pPr>
              <a:defRPr sz="4000">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938"/>
            <a:ext cx="9144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6" y="381000"/>
            <a:ext cx="2819399" cy="5867400"/>
          </a:xfrm>
        </p:spPr>
        <p:txBody>
          <a:bodyPr vert="eaVert"/>
          <a:lstStyle>
            <a:lvl1pPr>
              <a:defRPr>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4401" y="381000"/>
            <a:ext cx="8255000" cy="5867400"/>
          </a:xfr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812800" y="73856"/>
            <a:ext cx="9956800" cy="611945"/>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06401" y="914400"/>
            <a:ext cx="9144000"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6908801" y="6273800"/>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10F35DC5-7E65-8247-99AB-4E984F8A921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Completely 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Times New Roman" panose="02020603050405020304" charset="0"/>
                <a:ea typeface="华文新魏" panose="02010800040101010101" pitchFamily="2" charset="-122"/>
                <a:cs typeface="Times New Roman" panose="02020603050405020304" charset="0"/>
              </a:defRPr>
            </a:lvl1pPr>
            <a:lvl2pPr>
              <a:defRPr sz="2800">
                <a:latin typeface="Times New Roman" panose="02020603050405020304" charset="0"/>
                <a:ea typeface="华文新魏" panose="02010800040101010101" pitchFamily="2" charset="-122"/>
                <a:cs typeface="Times New Roman" panose="02020603050405020304" charset="0"/>
              </a:defRPr>
            </a:lvl2pPr>
            <a:lvl3pPr>
              <a:defRPr sz="2800">
                <a:latin typeface="Times New Roman" panose="02020603050405020304" charset="0"/>
                <a:ea typeface="华文新魏" panose="02010800040101010101" pitchFamily="2" charset="-122"/>
                <a:cs typeface="Times New Roman" panose="02020603050405020304" charset="0"/>
              </a:defRPr>
            </a:lvl3pPr>
            <a:lvl4pPr>
              <a:defRPr sz="2400">
                <a:latin typeface="Times New Roman" panose="02020603050405020304" charset="0"/>
                <a:ea typeface="华文新魏" panose="02010800040101010101" pitchFamily="2" charset="-122"/>
                <a:cs typeface="Times New Roman" panose="02020603050405020304" charset="0"/>
              </a:defRPr>
            </a:lvl4pPr>
            <a:lvl5pPr>
              <a:defRPr sz="2400">
                <a:latin typeface="Times New Roman" panose="02020603050405020304" charset="0"/>
                <a:ea typeface="华文新魏" panose="02010800040101010101" pitchFamily="2" charset="-122"/>
                <a:cs typeface="Times New Roman" panose="0202060305040502030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9144001" y="6320656"/>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143339" y="6356176"/>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xfrm>
            <a:off x="4642115" y="6356176"/>
            <a:ext cx="2641600" cy="457200"/>
          </a:xfrm>
        </p:spPr>
        <p:txBody>
          <a:bodyPr anchor="ctr" anchorCtr="0"/>
          <a:lstStyle>
            <a:lvl1pPr algn="ctr">
              <a:defRPr/>
            </a:lvl1pPr>
          </a:lstStyle>
          <a:p>
            <a:fld id="{91F816EA-24CC-2048-859A-C5EA9F275392}" type="slidenum">
              <a:rPr lang="en-US" smtClean="0"/>
            </a:fld>
            <a:endParaRPr lang="en-US" dirty="0"/>
          </a:p>
        </p:txBody>
      </p:sp>
      <p:sp>
        <p:nvSpPr>
          <p:cNvPr id="10" name="Rectangle 3"/>
          <p:cNvSpPr>
            <a:spLocks noGrp="1" noChangeArrowheads="1"/>
          </p:cNvSpPr>
          <p:nvPr>
            <p:ph type="title"/>
          </p:nvPr>
        </p:nvSpPr>
        <p:spPr bwMode="auto">
          <a:xfrm>
            <a:off x="762001" y="42508"/>
            <a:ext cx="110236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4000"/>
            </a:lvl1pPr>
          </a:lstStyle>
          <a:p>
            <a:pPr lvl="0"/>
            <a:r>
              <a:rPr lang="zh-CN" altLang="en-US" dirty="0"/>
              <a:t>单击此处编辑母版标题样式</a:t>
            </a:r>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036638"/>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16764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036638"/>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16764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1176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9906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0" y="3505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0160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2"/>
            <a:ext cx="10363200" cy="1362075"/>
          </a:xfrm>
        </p:spPr>
        <p:txBody>
          <a:bodyPr anchor="t"/>
          <a:lstStyle>
            <a:lvl1pPr algn="l">
              <a:defRPr sz="3200" b="1" cap="all">
                <a:latin typeface="+mj-ea"/>
                <a:ea typeface="+mj-ea"/>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latin typeface="+mn-ea"/>
                <a:ea typeface="+mn-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p:txBody>
          <a:bodyPr anchor="ctr" anchorCtr="0"/>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2" y="76200"/>
            <a:ext cx="9056045"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064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56896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3" y="6248400"/>
            <a:ext cx="3860800" cy="457200"/>
          </a:xfr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679509" y="218728"/>
            <a:ext cx="9956800" cy="762000"/>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44624"/>
            <a:ext cx="10363200" cy="617984"/>
          </a:xfrm>
        </p:spPr>
        <p:txBody>
          <a:bodyPr/>
          <a:lstStyle>
            <a:lvl1pPr>
              <a:defRPr sz="3600"/>
            </a:lvl1pPr>
          </a:lstStyle>
          <a:p>
            <a:r>
              <a:rPr lang="zh-CN" altLang="en-US"/>
              <a:t>单击此处编辑母版标题样式</a:t>
            </a:r>
            <a:endParaRPr lang="en-US" dirty="0"/>
          </a:p>
        </p:txBody>
      </p:sp>
      <p:sp>
        <p:nvSpPr>
          <p:cNvPr id="3" name="Rectangle 5"/>
          <p:cNvSpPr>
            <a:spLocks noGrp="1" noChangeArrowheads="1"/>
          </p:cNvSpPr>
          <p:nvPr>
            <p:ph type="dt" sz="half" idx="10"/>
          </p:nvPr>
        </p:nvSpPr>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dirty="0"/>
          </a:p>
        </p:txBody>
      </p:sp>
      <p:sp>
        <p:nvSpPr>
          <p:cNvPr id="3" name="Rectangle 6"/>
          <p:cNvSpPr>
            <a:spLocks noGrp="1" noChangeArrowheads="1"/>
          </p:cNvSpPr>
          <p:nvPr>
            <p:ph type="ftr" sz="quarter" idx="11"/>
          </p:nvPr>
        </p:nvSpPr>
        <p:spPr/>
        <p:txBody>
          <a:bodyPr/>
          <a:lstStyle>
            <a:lvl1pPr>
              <a:defRPr/>
            </a:lvl1pPr>
          </a:lstStyle>
          <a:p>
            <a:pPr>
              <a:defRPr/>
            </a:pPr>
            <a:endParaRPr lang="en-US" dirty="0"/>
          </a:p>
        </p:txBody>
      </p:sp>
      <p:sp>
        <p:nvSpPr>
          <p:cNvPr id="4"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5" y="1905002"/>
            <a:ext cx="4011084" cy="1162051"/>
          </a:xfrm>
        </p:spPr>
        <p:txBody>
          <a:bodyPr/>
          <a:lstStyle>
            <a:lvl1pPr algn="l">
              <a:defRPr sz="2000" b="1">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766741" y="273055"/>
            <a:ext cx="6815665" cy="5853113"/>
          </a:xfrm>
        </p:spPr>
        <p:txBody>
          <a:bodyPr/>
          <a:lstStyle>
            <a:lvl1pPr>
              <a:defRPr sz="3200">
                <a:latin typeface="+mn-ea"/>
                <a:ea typeface="+mn-ea"/>
              </a:defRPr>
            </a:lvl1pPr>
            <a:lvl2pPr>
              <a:defRPr sz="2800">
                <a:latin typeface="+mn-ea"/>
                <a:ea typeface="+mn-ea"/>
              </a:defRPr>
            </a:lvl2pPr>
            <a:lvl3pPr>
              <a:defRPr sz="2400">
                <a:latin typeface="+mn-ea"/>
                <a:ea typeface="+mn-ea"/>
              </a:defRPr>
            </a:lvl3pPr>
            <a:lvl4pPr>
              <a:defRPr sz="2000">
                <a:latin typeface="+mn-ea"/>
                <a:ea typeface="+mn-ea"/>
              </a:defRPr>
            </a:lvl4pPr>
            <a:lvl5pPr>
              <a:defRPr sz="2000">
                <a:latin typeface="+mn-ea"/>
                <a:ea typeface="+mn-ea"/>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09607" y="3124203"/>
            <a:ext cx="4011084" cy="3001964"/>
          </a:xfrm>
        </p:spPr>
        <p:txBody>
          <a:bodyPr/>
          <a:lstStyle>
            <a:lvl1pPr marL="0" indent="0">
              <a:buNone/>
              <a:defRPr sz="14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image" Target="../media/image2.emf"/><Relationship Id="rId28" Type="http://schemas.microsoft.com/office/2007/relationships/hdphoto" Target="../media/image6.wdp"/><Relationship Id="rId27" Type="http://schemas.openxmlformats.org/officeDocument/2006/relationships/image" Target="../media/image5.png"/><Relationship Id="rId26" Type="http://schemas.microsoft.com/office/2007/relationships/hdphoto" Target="../media/image4.wdp"/><Relationship Id="rId25" Type="http://schemas.openxmlformats.org/officeDocument/2006/relationships/image" Target="../media/image3.jpeg"/><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duotone>
              <a:schemeClr val="bg2">
                <a:shade val="45000"/>
                <a:satMod val="135000"/>
              </a:schemeClr>
              <a:prstClr val="white"/>
            </a:duotone>
            <a:extLst>
              <a:ext uri="{BEBA8EAE-BF5A-486C-A8C5-ECC9F3942E4B}">
                <a14:imgProps xmlns:a14="http://schemas.microsoft.com/office/drawing/2010/main">
                  <a14:imgLayer r:embed="rId26">
                    <a14:imgEffect>
                      <a14:saturation sat="125000"/>
                    </a14:imgEffect>
                  </a14:imgLayer>
                </a14:imgProps>
              </a:ext>
            </a:extLst>
          </a:blip>
          <a:srcRect/>
          <a:stretch>
            <a:fillRect l="25000" t="11000" b="12000"/>
          </a:stretch>
        </a:blipFill>
        <a:effectLst/>
      </p:bgPr>
    </p:bg>
    <p:spTree>
      <p:nvGrpSpPr>
        <p:cNvPr id="1" name=""/>
        <p:cNvGrpSpPr/>
        <p:nvPr/>
      </p:nvGrpSpPr>
      <p:grpSpPr>
        <a:xfrm>
          <a:off x="0" y="0"/>
          <a:ext cx="0" cy="0"/>
          <a:chOff x="0" y="0"/>
          <a:chExt cx="0" cy="0"/>
        </a:xfrm>
      </p:grpSpPr>
      <p:sp>
        <p:nvSpPr>
          <p:cNvPr id="12" name="Rectangle 246"/>
          <p:cNvSpPr>
            <a:spLocks noChangeArrowheads="1"/>
          </p:cNvSpPr>
          <p:nvPr/>
        </p:nvSpPr>
        <p:spPr bwMode="gray">
          <a:xfrm>
            <a:off x="-48683" y="6381328"/>
            <a:ext cx="12240683" cy="47667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4" name="Rectangle 246"/>
          <p:cNvSpPr>
            <a:spLocks noChangeArrowheads="1"/>
          </p:cNvSpPr>
          <p:nvPr/>
        </p:nvSpPr>
        <p:spPr bwMode="gray">
          <a:xfrm>
            <a:off x="-20363" y="19651"/>
            <a:ext cx="12212364" cy="745053"/>
          </a:xfrm>
          <a:prstGeom prst="rect">
            <a:avLst/>
          </a:prstGeom>
          <a:solidFill>
            <a:srgbClr val="00B0F0"/>
          </a:soli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028" name="Rectangle 3"/>
          <p:cNvSpPr>
            <a:spLocks noGrp="1" noChangeArrowheads="1"/>
          </p:cNvSpPr>
          <p:nvPr>
            <p:ph type="title"/>
          </p:nvPr>
        </p:nvSpPr>
        <p:spPr bwMode="auto">
          <a:xfrm>
            <a:off x="706164" y="44624"/>
            <a:ext cx="8817642"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dirty="0"/>
          </a:p>
        </p:txBody>
      </p:sp>
      <p:sp>
        <p:nvSpPr>
          <p:cNvPr id="1029" name="Rectangle 4"/>
          <p:cNvSpPr>
            <a:spLocks noGrp="1" noChangeArrowheads="1"/>
          </p:cNvSpPr>
          <p:nvPr>
            <p:ph type="body" idx="1"/>
          </p:nvPr>
        </p:nvSpPr>
        <p:spPr bwMode="auto">
          <a:xfrm>
            <a:off x="406401" y="908720"/>
            <a:ext cx="11175999" cy="533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204805" name="Rectangle 5"/>
          <p:cNvSpPr>
            <a:spLocks noGrp="1" noChangeArrowheads="1"/>
          </p:cNvSpPr>
          <p:nvPr>
            <p:ph type="dt" sz="half" idx="2"/>
          </p:nvPr>
        </p:nvSpPr>
        <p:spPr bwMode="auto">
          <a:xfrm>
            <a:off x="8727893" y="6320408"/>
            <a:ext cx="2641600" cy="457200"/>
          </a:xfrm>
          <a:prstGeom prst="rect">
            <a:avLst/>
          </a:prstGeom>
          <a:noFill/>
          <a:ln w="9525">
            <a:noFill/>
            <a:miter lim="800000"/>
          </a:ln>
          <a:effectLst/>
        </p:spPr>
        <p:txBody>
          <a:bodyPr vert="horz" wrap="square" lIns="91440" tIns="45720" rIns="91440" bIns="45720" numCol="1" anchor="ctr" anchorCtr="0" compatLnSpc="1"/>
          <a:lstStyle>
            <a:lvl1pPr>
              <a:defRPr sz="1400">
                <a:solidFill>
                  <a:schemeClr val="bg1"/>
                </a:solidFill>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1" y="6320408"/>
            <a:ext cx="3860800" cy="457200"/>
          </a:xfrm>
          <a:prstGeom prst="rect">
            <a:avLst/>
          </a:prstGeom>
          <a:noFill/>
          <a:ln w="9525">
            <a:noFill/>
            <a:miter lim="800000"/>
          </a:ln>
          <a:effectLst/>
        </p:spPr>
        <p:txBody>
          <a:bodyPr vert="horz" wrap="square" lIns="91440" tIns="45720" rIns="91440" bIns="45720" numCol="1" anchor="ctr" anchorCtr="0" compatLnSpc="1"/>
          <a:lstStyle>
            <a:lvl1pPr algn="ctr">
              <a:defRPr sz="1400">
                <a:solidFill>
                  <a:schemeClr val="bg1"/>
                </a:solidFill>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1" y="6345808"/>
            <a:ext cx="2641600" cy="457200"/>
          </a:xfrm>
          <a:prstGeom prst="rect">
            <a:avLst/>
          </a:prstGeom>
          <a:noFill/>
          <a:ln w="9525">
            <a:noFill/>
            <a:miter lim="800000"/>
          </a:ln>
          <a:effectLst/>
        </p:spPr>
        <p:txBody>
          <a:bodyPr vert="horz" wrap="square" lIns="91440" tIns="45720" rIns="91440" bIns="45720" numCol="1" anchor="ctr" anchorCtr="0" compatLnSpc="1"/>
          <a:lstStyle>
            <a:lvl1pPr algn="l">
              <a:defRPr sz="1400">
                <a:solidFill>
                  <a:schemeClr val="bg1"/>
                </a:solidFill>
                <a:latin typeface="+mn-lt"/>
              </a:defRPr>
            </a:lvl1pPr>
          </a:lstStyle>
          <a:p>
            <a:fld id="{91F816EA-24CC-2048-859A-C5EA9F275392}" type="slidenum">
              <a:rPr lang="en-US" smtClean="0"/>
            </a:fld>
            <a:endParaRPr lang="en-US" dirty="0"/>
          </a:p>
        </p:txBody>
      </p:sp>
      <p:pic>
        <p:nvPicPr>
          <p:cNvPr id="7" name="图片 6"/>
          <p:cNvPicPr>
            <a:picLocks noChangeAspect="1"/>
          </p:cNvPicPr>
          <p:nvPr/>
        </p:nvPicPr>
        <p:blipFill>
          <a:blip r:embed="rId27" cstate="print">
            <a:duotone>
              <a:prstClr val="black"/>
              <a:schemeClr val="accent1">
                <a:tint val="45000"/>
                <a:satMod val="400000"/>
              </a:schemeClr>
            </a:duotone>
            <a:extLst>
              <a:ext uri="{BEBA8EAE-BF5A-486C-A8C5-ECC9F3942E4B}">
                <a14:imgProps xmlns:a14="http://schemas.microsoft.com/office/drawing/2010/main">
                  <a14:imgLayer r:embed="rId2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369493" y="46157"/>
            <a:ext cx="775179" cy="718546"/>
          </a:xfrm>
          <a:prstGeom prst="rect">
            <a:avLst/>
          </a:prstGeom>
        </p:spPr>
      </p:pic>
      <p:pic>
        <p:nvPicPr>
          <p:cNvPr id="11" name="Picture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0" y="58938"/>
            <a:ext cx="6858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2pPr>
      <a:lvl3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3pPr>
      <a:lvl4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4pPr>
      <a:lvl5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3600">
          <a:solidFill>
            <a:schemeClr val="tx1"/>
          </a:solidFill>
          <a:latin typeface="Lucida Sans" panose="020B0602030504020204" charset="0"/>
        </a:defRPr>
      </a:lvl6pPr>
      <a:lvl7pPr marL="914400" algn="l" rtl="0" eaLnBrk="1" fontAlgn="base" hangingPunct="1">
        <a:spcBef>
          <a:spcPct val="0"/>
        </a:spcBef>
        <a:spcAft>
          <a:spcPct val="0"/>
        </a:spcAft>
        <a:defRPr sz="3600">
          <a:solidFill>
            <a:schemeClr val="tx1"/>
          </a:solidFill>
          <a:latin typeface="Lucida Sans" panose="020B0602030504020204" charset="0"/>
        </a:defRPr>
      </a:lvl7pPr>
      <a:lvl8pPr marL="1371600" algn="l" rtl="0" eaLnBrk="1" fontAlgn="base" hangingPunct="1">
        <a:spcBef>
          <a:spcPct val="0"/>
        </a:spcBef>
        <a:spcAft>
          <a:spcPct val="0"/>
        </a:spcAft>
        <a:defRPr sz="3600">
          <a:solidFill>
            <a:schemeClr val="tx1"/>
          </a:solidFill>
          <a:latin typeface="Lucida Sans" panose="020B0602030504020204" charset="0"/>
        </a:defRPr>
      </a:lvl8pPr>
      <a:lvl9pPr marL="1828800" algn="l" rtl="0" eaLnBrk="1" fontAlgn="base" hangingPunct="1">
        <a:spcBef>
          <a:spcPct val="0"/>
        </a:spcBef>
        <a:spcAft>
          <a:spcPct val="0"/>
        </a:spcAft>
        <a:defRPr sz="3600">
          <a:solidFill>
            <a:schemeClr val="tx1"/>
          </a:solidFill>
          <a:latin typeface="Lucida Sans" panose="020B0602030504020204" charset="0"/>
        </a:defRPr>
      </a:lvl9pPr>
    </p:titleStyle>
    <p:body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Times New Roman" panose="02020603050405020304" charset="0"/>
          <a:ea typeface="华文新魏" panose="02010800040101010101" pitchFamily="2" charset="-122"/>
          <a:cs typeface="Times New Roman" panose="02020603050405020304"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5867400" y="533400"/>
            <a:ext cx="6096000" cy="1731963"/>
          </a:xfrm>
        </p:spPr>
        <p:txBody>
          <a:bodyPr/>
          <a:lstStyle/>
          <a:p>
            <a:r>
              <a:rPr lang="zh-CN" altLang="en-US" sz="4400" dirty="0">
                <a:solidFill>
                  <a:prstClr val="black"/>
                </a:solidFill>
                <a:latin typeface="Consolas" panose="020B0609020204030204" pitchFamily="49" charset="0"/>
                <a:cs typeface="Consolas" panose="020B0609020204030204" pitchFamily="49" charset="0"/>
              </a:rPr>
              <a:t>编译原理</a:t>
            </a:r>
            <a:br>
              <a:rPr lang="en-US" altLang="zh-CN" sz="4000"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Principle of Compiler</a:t>
            </a:r>
            <a:br>
              <a:rPr lang="en-US" altLang="zh-CN"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2020-2021</a:t>
            </a:r>
            <a:r>
              <a:rPr lang="zh-CN" altLang="en-US" dirty="0">
                <a:solidFill>
                  <a:prstClr val="black"/>
                </a:solidFill>
                <a:latin typeface="Consolas" panose="020B0609020204030204" pitchFamily="49" charset="0"/>
                <a:cs typeface="Consolas" panose="020B0609020204030204" pitchFamily="49" charset="0"/>
              </a:rPr>
              <a:t>第</a:t>
            </a:r>
            <a:r>
              <a:rPr lang="en-US" altLang="zh-CN" dirty="0">
                <a:solidFill>
                  <a:prstClr val="black"/>
                </a:solidFill>
                <a:latin typeface="Consolas" panose="020B0609020204030204" pitchFamily="49" charset="0"/>
                <a:cs typeface="Consolas" panose="020B0609020204030204" pitchFamily="49" charset="0"/>
              </a:rPr>
              <a:t>2</a:t>
            </a:r>
            <a:r>
              <a:rPr lang="zh-CN" altLang="en-US" dirty="0">
                <a:solidFill>
                  <a:prstClr val="black"/>
                </a:solidFill>
                <a:latin typeface="Consolas" panose="020B0609020204030204" pitchFamily="49" charset="0"/>
                <a:cs typeface="Consolas" panose="020B0609020204030204" pitchFamily="49" charset="0"/>
              </a:rPr>
              <a:t>学期</a:t>
            </a:r>
            <a:endParaRPr lang="en-US" sz="4000" dirty="0">
              <a:latin typeface="Comic Sans MS" panose="030F0702030302020204" pitchFamily="66" charset="0"/>
            </a:endParaRPr>
          </a:p>
        </p:txBody>
      </p:sp>
      <p:sp>
        <p:nvSpPr>
          <p:cNvPr id="16387" name="Rectangle 6"/>
          <p:cNvSpPr>
            <a:spLocks noGrp="1" noChangeArrowheads="1"/>
          </p:cNvSpPr>
          <p:nvPr>
            <p:ph type="subTitle" idx="1"/>
          </p:nvPr>
        </p:nvSpPr>
        <p:spPr>
          <a:xfrm>
            <a:off x="6754586" y="2514600"/>
            <a:ext cx="5105400" cy="1524000"/>
          </a:xfrm>
        </p:spPr>
        <p:txBody>
          <a:bodyPr/>
          <a:lstStyle/>
          <a:p>
            <a:pPr algn="r"/>
            <a:r>
              <a:rPr lang="zh-CN" altLang="en-US" sz="2800" dirty="0">
                <a:solidFill>
                  <a:srgbClr val="FF0000"/>
                </a:solidFill>
                <a:latin typeface="华文新魏" panose="02010800040101010101" pitchFamily="2" charset="-122"/>
              </a:rPr>
              <a:t>第三章 词法分析</a:t>
            </a:r>
            <a:endParaRPr lang="en-US" altLang="zh-CN" sz="2800" dirty="0">
              <a:solidFill>
                <a:srgbClr val="FF0000"/>
              </a:solidFill>
              <a:latin typeface="华文新魏" panose="02010800040101010101" pitchFamily="2" charset="-122"/>
            </a:endParaRPr>
          </a:p>
          <a:p>
            <a:pPr algn="r"/>
            <a:r>
              <a:rPr lang="zh-CN" altLang="en-US" dirty="0">
                <a:latin typeface="华文新魏" panose="02010800040101010101" pitchFamily="2" charset="-122"/>
              </a:rPr>
              <a:t>谌志群</a:t>
            </a:r>
            <a:endParaRPr lang="en-US" dirty="0">
              <a:latin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在字母表</a:t>
            </a:r>
            <a:r>
              <a:rPr lang="en-US" altLang="zh-CN" dirty="0"/>
              <a:t>Σ</a:t>
            </a:r>
            <a:r>
              <a:rPr lang="zh-CN" altLang="en-US" dirty="0"/>
              <a:t>上的正规表达式可以递归定义如下：</a:t>
            </a:r>
            <a:endParaRPr lang="en-US" altLang="zh-CN" dirty="0"/>
          </a:p>
          <a:p>
            <a:pPr lvl="1"/>
            <a:r>
              <a:rPr lang="el-GR" altLang="zh-CN" dirty="0">
                <a:latin typeface="Comic Sans MS" panose="030F0702030302020204" pitchFamily="66" charset="0"/>
              </a:rPr>
              <a:t>ε</a:t>
            </a:r>
            <a:r>
              <a:rPr lang="zh-CN" altLang="en-US" dirty="0"/>
              <a:t>是一个正规式，其匹配的语言是</a:t>
            </a:r>
            <a:r>
              <a:rPr lang="en-US" altLang="zh-CN" dirty="0"/>
              <a:t>L(</a:t>
            </a:r>
            <a:r>
              <a:rPr lang="el-GR" altLang="zh-CN" dirty="0">
                <a:latin typeface="Comic Sans MS" panose="030F0702030302020204" pitchFamily="66" charset="0"/>
              </a:rPr>
              <a:t>ε</a:t>
            </a:r>
            <a:r>
              <a:rPr lang="en-US" altLang="zh-CN" dirty="0"/>
              <a:t>)={</a:t>
            </a:r>
            <a:r>
              <a:rPr lang="el-GR" altLang="zh-CN" dirty="0">
                <a:latin typeface="Comic Sans MS" panose="030F0702030302020204" pitchFamily="66" charset="0"/>
              </a:rPr>
              <a:t>ε</a:t>
            </a:r>
            <a:r>
              <a:rPr lang="en-US" altLang="zh-CN" dirty="0"/>
              <a:t>}</a:t>
            </a:r>
            <a:endParaRPr lang="en-US" altLang="zh-CN" dirty="0"/>
          </a:p>
          <a:p>
            <a:pPr lvl="1"/>
            <a:r>
              <a:rPr lang="zh-CN" altLang="en-US" dirty="0"/>
              <a:t>如果 </a:t>
            </a:r>
            <a:r>
              <a:rPr lang="en-US" altLang="zh-CN" dirty="0">
                <a:cs typeface="Times New Roman" panose="02020603050405020304" charset="0"/>
              </a:rPr>
              <a:t>a </a:t>
            </a:r>
            <a:r>
              <a:rPr lang="zh-CN" altLang="en-US" dirty="0"/>
              <a:t>是</a:t>
            </a:r>
            <a:r>
              <a:rPr lang="en-US" altLang="zh-CN" dirty="0"/>
              <a:t>Σ</a:t>
            </a:r>
            <a:r>
              <a:rPr lang="zh-CN" altLang="en-US" dirty="0"/>
              <a:t>中的一个符号，那么 </a:t>
            </a:r>
            <a:r>
              <a:rPr lang="en-US" altLang="zh-CN" dirty="0"/>
              <a:t>a </a:t>
            </a:r>
            <a:r>
              <a:rPr lang="zh-CN" altLang="en-US" dirty="0"/>
              <a:t>是一个正规式，并且</a:t>
            </a:r>
            <a:r>
              <a:rPr lang="en-US" altLang="zh-CN" dirty="0"/>
              <a:t>L(a)={a}</a:t>
            </a:r>
            <a:endParaRPr lang="en-US" altLang="zh-CN" dirty="0"/>
          </a:p>
          <a:p>
            <a:pPr marL="457200" lvl="1" indent="0">
              <a:buNone/>
            </a:pPr>
            <a:r>
              <a:rPr lang="zh-CN" altLang="en-US" dirty="0">
                <a:solidFill>
                  <a:schemeClr val="bg1">
                    <a:lumMod val="95000"/>
                  </a:schemeClr>
                </a:solidFill>
              </a:rPr>
              <a:t>如果</a:t>
            </a:r>
            <a:r>
              <a:rPr lang="en-US" altLang="zh-CN" dirty="0">
                <a:solidFill>
                  <a:schemeClr val="bg1">
                    <a:lumMod val="95000"/>
                  </a:schemeClr>
                </a:solidFill>
              </a:rPr>
              <a:t>r</a:t>
            </a:r>
            <a:r>
              <a:rPr lang="zh-CN" altLang="en-US" dirty="0">
                <a:solidFill>
                  <a:schemeClr val="bg1">
                    <a:lumMod val="95000"/>
                  </a:schemeClr>
                </a:solidFill>
              </a:rPr>
              <a:t>和</a:t>
            </a:r>
            <a:r>
              <a:rPr lang="en-US" altLang="zh-CN" dirty="0">
                <a:solidFill>
                  <a:schemeClr val="bg1">
                    <a:lumMod val="95000"/>
                  </a:schemeClr>
                </a:solidFill>
              </a:rPr>
              <a:t>s</a:t>
            </a:r>
            <a:r>
              <a:rPr lang="zh-CN" altLang="en-US" dirty="0">
                <a:solidFill>
                  <a:schemeClr val="bg1">
                    <a:lumMod val="95000"/>
                  </a:schemeClr>
                </a:solidFill>
              </a:rPr>
              <a:t>都是正规式，分别表示语言</a:t>
            </a:r>
            <a:r>
              <a:rPr lang="en-US" altLang="zh-CN" dirty="0">
                <a:solidFill>
                  <a:schemeClr val="bg1">
                    <a:lumMod val="95000"/>
                  </a:schemeClr>
                </a:solidFill>
              </a:rPr>
              <a:t>L(r)</a:t>
            </a:r>
            <a:r>
              <a:rPr lang="zh-CN" altLang="en-US" dirty="0">
                <a:solidFill>
                  <a:schemeClr val="bg1">
                    <a:lumMod val="95000"/>
                  </a:schemeClr>
                </a:solidFill>
              </a:rPr>
              <a:t>和</a:t>
            </a:r>
            <a:r>
              <a:rPr lang="en-US" altLang="zh-CN" dirty="0">
                <a:solidFill>
                  <a:schemeClr val="bg1">
                    <a:lumMod val="95000"/>
                  </a:schemeClr>
                </a:solidFill>
              </a:rPr>
              <a:t>L(s)</a:t>
            </a:r>
            <a:r>
              <a:rPr lang="zh-CN" altLang="en-US" dirty="0">
                <a:solidFill>
                  <a:schemeClr val="bg1">
                    <a:lumMod val="95000"/>
                  </a:schemeClr>
                </a:solidFill>
              </a:rPr>
              <a:t>，那么</a:t>
            </a:r>
            <a:r>
              <a:rPr lang="en-US" altLang="zh-CN" dirty="0">
                <a:solidFill>
                  <a:schemeClr val="bg1">
                    <a:lumMod val="95000"/>
                  </a:schemeClr>
                </a:solidFill>
              </a:rPr>
              <a:t>:</a:t>
            </a:r>
            <a:endParaRPr lang="en-US" altLang="zh-CN" dirty="0">
              <a:solidFill>
                <a:schemeClr val="bg1">
                  <a:lumMod val="95000"/>
                </a:schemeClr>
              </a:solidFill>
            </a:endParaRPr>
          </a:p>
          <a:p>
            <a:pPr marL="800100" lvl="2" indent="0">
              <a:buNone/>
            </a:pPr>
            <a:r>
              <a:rPr lang="en-US" altLang="zh-CN" dirty="0">
                <a:solidFill>
                  <a:schemeClr val="bg1">
                    <a:lumMod val="95000"/>
                  </a:schemeClr>
                </a:solidFill>
              </a:rPr>
              <a:t>(r)|(s)</a:t>
            </a:r>
            <a:r>
              <a:rPr lang="zh-CN" altLang="en-US" dirty="0">
                <a:solidFill>
                  <a:schemeClr val="bg1">
                    <a:lumMod val="95000"/>
                  </a:schemeClr>
                </a:solidFill>
              </a:rPr>
              <a:t>是一个正规式，表示的语言是</a:t>
            </a:r>
            <a:r>
              <a:rPr lang="en-US" altLang="zh-CN" dirty="0">
                <a:solidFill>
                  <a:schemeClr val="bg1">
                    <a:lumMod val="95000"/>
                  </a:schemeClr>
                </a:solidFill>
              </a:rPr>
              <a:t>L(r)</a:t>
            </a:r>
            <a:r>
              <a:rPr lang="zh-CN" altLang="en-US" dirty="0">
                <a:solidFill>
                  <a:schemeClr val="bg1">
                    <a:lumMod val="95000"/>
                  </a:schemeClr>
                </a:solidFill>
              </a:rPr>
              <a:t>∪</a:t>
            </a:r>
            <a:r>
              <a:rPr lang="en-US" altLang="zh-CN" dirty="0">
                <a:solidFill>
                  <a:schemeClr val="bg1">
                    <a:lumMod val="95000"/>
                  </a:schemeClr>
                </a:solidFill>
              </a:rPr>
              <a:t>L(s)</a:t>
            </a:r>
            <a:endParaRPr lang="en-US" altLang="zh-CN" dirty="0">
              <a:solidFill>
                <a:schemeClr val="bg1">
                  <a:lumMod val="95000"/>
                </a:schemeClr>
              </a:solidFill>
            </a:endParaRPr>
          </a:p>
          <a:p>
            <a:pPr marL="800100" lvl="2" indent="0">
              <a:buNone/>
            </a:pPr>
            <a:r>
              <a:rPr lang="en-US" altLang="zh-CN" dirty="0">
                <a:solidFill>
                  <a:schemeClr val="bg1">
                    <a:lumMod val="95000"/>
                  </a:schemeClr>
                </a:solidFill>
              </a:rPr>
              <a:t>(r)(s)</a:t>
            </a:r>
            <a:r>
              <a:rPr lang="zh-CN" altLang="en-US" dirty="0">
                <a:solidFill>
                  <a:schemeClr val="bg1">
                    <a:lumMod val="95000"/>
                  </a:schemeClr>
                </a:solidFill>
              </a:rPr>
              <a:t>是一个正规式，表示语言</a:t>
            </a:r>
            <a:r>
              <a:rPr lang="en-US" altLang="zh-CN" dirty="0">
                <a:solidFill>
                  <a:schemeClr val="bg1">
                    <a:lumMod val="95000"/>
                  </a:schemeClr>
                </a:solidFill>
              </a:rPr>
              <a:t>L(r)</a:t>
            </a:r>
            <a:r>
              <a:rPr lang="en-US" altLang="zh-CN" dirty="0">
                <a:solidFill>
                  <a:schemeClr val="bg1">
                    <a:lumMod val="95000"/>
                  </a:schemeClr>
                </a:solidFill>
                <a:ea typeface="宋体" panose="02010600030101010101" pitchFamily="2" charset="-122"/>
                <a:cs typeface="Times New Roman" panose="02020603050405020304" charset="0"/>
              </a:rPr>
              <a:t>•L(s)</a:t>
            </a:r>
            <a:endParaRPr lang="en-US" altLang="zh-CN" dirty="0">
              <a:solidFill>
                <a:schemeClr val="bg1">
                  <a:lumMod val="95000"/>
                </a:schemeClr>
              </a:solidFill>
              <a:ea typeface="宋体" panose="02010600030101010101" pitchFamily="2" charset="-122"/>
              <a:cs typeface="Times New Roman" panose="02020603050405020304" charset="0"/>
            </a:endParaRPr>
          </a:p>
          <a:p>
            <a:pPr marL="800100" lvl="2" indent="0">
              <a:buNone/>
            </a:pPr>
            <a:r>
              <a:rPr lang="en-US" altLang="zh-CN" dirty="0">
                <a:solidFill>
                  <a:schemeClr val="bg1">
                    <a:lumMod val="95000"/>
                  </a:schemeClr>
                </a:solidFill>
                <a:cs typeface="Times New Roman" panose="02020603050405020304" charset="0"/>
              </a:rPr>
              <a:t>(r)</a:t>
            </a:r>
            <a:r>
              <a:rPr lang="en-US" altLang="zh-CN" baseline="30000" dirty="0">
                <a:solidFill>
                  <a:schemeClr val="bg1">
                    <a:lumMod val="95000"/>
                  </a:schemeClr>
                </a:solidFill>
                <a:latin typeface="Times New Roman" panose="02020603050405020304" charset="0"/>
                <a:cs typeface="Times New Roman" panose="02020603050405020304" charset="0"/>
              </a:rPr>
              <a:t>*</a:t>
            </a:r>
            <a:r>
              <a:rPr lang="zh-CN" altLang="en-US" dirty="0">
                <a:solidFill>
                  <a:schemeClr val="bg1">
                    <a:lumMod val="95000"/>
                  </a:schemeClr>
                </a:solidFill>
                <a:cs typeface="Times New Roman" panose="02020603050405020304" charset="0"/>
              </a:rPr>
              <a:t>是一个正规式，表示语言</a:t>
            </a:r>
            <a:r>
              <a:rPr lang="en-US" altLang="zh-CN" dirty="0">
                <a:solidFill>
                  <a:schemeClr val="bg1">
                    <a:lumMod val="95000"/>
                  </a:schemeClr>
                </a:solidFill>
                <a:cs typeface="Times New Roman" panose="02020603050405020304" charset="0"/>
              </a:rPr>
              <a:t>(L(r))</a:t>
            </a:r>
            <a:r>
              <a:rPr lang="en-US" altLang="zh-CN" baseline="30000" dirty="0">
                <a:solidFill>
                  <a:schemeClr val="bg1">
                    <a:lumMod val="95000"/>
                  </a:schemeClr>
                </a:solidFill>
                <a:latin typeface="Times New Roman" panose="02020603050405020304" charset="0"/>
                <a:cs typeface="Times New Roman" panose="02020603050405020304" charset="0"/>
              </a:rPr>
              <a:t>*</a:t>
            </a:r>
            <a:endParaRPr lang="en-US" altLang="zh-CN" baseline="30000" dirty="0">
              <a:solidFill>
                <a:schemeClr val="bg1">
                  <a:lumMod val="95000"/>
                </a:schemeClr>
              </a:solidFill>
              <a:latin typeface="Times New Roman" panose="02020603050405020304" charset="0"/>
              <a:cs typeface="Times New Roman" panose="02020603050405020304" charset="0"/>
            </a:endParaRPr>
          </a:p>
          <a:p>
            <a:pPr marL="800100" lvl="2" indent="0">
              <a:buNone/>
            </a:pPr>
            <a:r>
              <a:rPr lang="en-US" altLang="zh-CN" dirty="0">
                <a:solidFill>
                  <a:schemeClr val="bg1">
                    <a:lumMod val="95000"/>
                  </a:schemeClr>
                </a:solidFill>
                <a:cs typeface="Times New Roman" panose="02020603050405020304" charset="0"/>
              </a:rPr>
              <a:t>(r)</a:t>
            </a:r>
            <a:r>
              <a:rPr lang="zh-CN" altLang="en-US" dirty="0">
                <a:solidFill>
                  <a:schemeClr val="bg1">
                    <a:lumMod val="95000"/>
                  </a:schemeClr>
                </a:solidFill>
                <a:cs typeface="Times New Roman" panose="02020603050405020304" charset="0"/>
              </a:rPr>
              <a:t>是一个正规式，表示语言</a:t>
            </a:r>
            <a:r>
              <a:rPr lang="en-US" altLang="zh-CN" dirty="0">
                <a:solidFill>
                  <a:schemeClr val="bg1">
                    <a:lumMod val="95000"/>
                  </a:schemeClr>
                </a:solidFill>
                <a:cs typeface="Times New Roman" panose="02020603050405020304" charset="0"/>
              </a:rPr>
              <a:t>L(r)</a:t>
            </a:r>
            <a:r>
              <a:rPr lang="zh-CN" altLang="en-US" dirty="0">
                <a:solidFill>
                  <a:schemeClr val="bg1">
                    <a:lumMod val="95000"/>
                  </a:schemeClr>
                </a:solidFill>
                <a:cs typeface="Times New Roman" panose="02020603050405020304" charset="0"/>
              </a:rPr>
              <a:t>。</a:t>
            </a:r>
            <a:endParaRPr lang="zh-CN" altLang="en-US" dirty="0">
              <a:solidFill>
                <a:schemeClr val="bg1">
                  <a:lumMod val="95000"/>
                </a:schemeClr>
              </a:solidFill>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单词的描述</a:t>
            </a:r>
            <a:endParaRPr lang="zh-CN" altLang="en-US" dirty="0"/>
          </a:p>
        </p:txBody>
      </p:sp>
      <p:sp>
        <p:nvSpPr>
          <p:cNvPr id="5" name="矩形 4"/>
          <p:cNvSpPr/>
          <p:nvPr/>
        </p:nvSpPr>
        <p:spPr bwMode="auto">
          <a:xfrm>
            <a:off x="838200" y="1600200"/>
            <a:ext cx="10011410" cy="990600"/>
          </a:xfrm>
          <a:prstGeom prst="rect">
            <a:avLst/>
          </a:prstGeom>
          <a:noFill/>
          <a:ln w="38100" cap="flat" cmpd="sng" algn="ctr">
            <a:solidFill>
              <a:schemeClr val="accent1">
                <a:lumMod val="60000"/>
                <a:lumOff val="4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6" name="矩形标注 5"/>
          <p:cNvSpPr/>
          <p:nvPr/>
        </p:nvSpPr>
        <p:spPr bwMode="auto">
          <a:xfrm>
            <a:off x="9296399" y="2740496"/>
            <a:ext cx="2743200" cy="1143000"/>
          </a:xfrm>
          <a:prstGeom prst="wedgeRectCallout">
            <a:avLst>
              <a:gd name="adj1" fmla="val -89685"/>
              <a:gd name="adj2" fmla="val -78311"/>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zh-CN" altLang="en-US" sz="3200" b="1" dirty="0">
                <a:solidFill>
                  <a:srgbClr val="FF0000"/>
                </a:solidFill>
                <a:latin typeface="华文新魏" panose="02010800040101010101" pitchFamily="2" charset="-122"/>
                <a:ea typeface="华文新魏" panose="02010800040101010101" pitchFamily="2" charset="-122"/>
              </a:rPr>
              <a:t>归纳基础部分</a:t>
            </a:r>
            <a:endParaRPr lang="zh-CN" altLang="en-US" sz="32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在字母表</a:t>
            </a:r>
            <a:r>
              <a:rPr lang="en-US" altLang="zh-CN" dirty="0"/>
              <a:t>Σ</a:t>
            </a:r>
            <a:r>
              <a:rPr lang="zh-CN" altLang="en-US" dirty="0"/>
              <a:t>上的正规表达式可以递归定义如下：</a:t>
            </a:r>
            <a:endParaRPr lang="en-US" altLang="zh-CN" dirty="0"/>
          </a:p>
          <a:p>
            <a:pPr lvl="1"/>
            <a:r>
              <a:rPr lang="el-GR" altLang="zh-CN" dirty="0">
                <a:latin typeface="Comic Sans MS" panose="030F0702030302020204" pitchFamily="66" charset="0"/>
              </a:rPr>
              <a:t>ε</a:t>
            </a:r>
            <a:r>
              <a:rPr lang="zh-CN" altLang="en-US" dirty="0"/>
              <a:t>是一个正规式，其匹配的语言是</a:t>
            </a:r>
            <a:r>
              <a:rPr lang="en-US" altLang="zh-CN" dirty="0"/>
              <a:t>L(</a:t>
            </a:r>
            <a:r>
              <a:rPr lang="el-GR" altLang="zh-CN" dirty="0">
                <a:latin typeface="Comic Sans MS" panose="030F0702030302020204" pitchFamily="66" charset="0"/>
              </a:rPr>
              <a:t>ε</a:t>
            </a:r>
            <a:r>
              <a:rPr lang="en-US" altLang="zh-CN" dirty="0"/>
              <a:t>)={</a:t>
            </a:r>
            <a:r>
              <a:rPr lang="el-GR" altLang="zh-CN" dirty="0">
                <a:latin typeface="Comic Sans MS" panose="030F0702030302020204" pitchFamily="66" charset="0"/>
              </a:rPr>
              <a:t>ε</a:t>
            </a:r>
            <a:r>
              <a:rPr lang="en-US" altLang="zh-CN" dirty="0"/>
              <a:t>}</a:t>
            </a:r>
            <a:endParaRPr lang="en-US" altLang="zh-CN" dirty="0"/>
          </a:p>
          <a:p>
            <a:pPr lvl="1"/>
            <a:r>
              <a:rPr lang="zh-CN" altLang="en-US" dirty="0"/>
              <a:t>如果</a:t>
            </a:r>
            <a:r>
              <a:rPr lang="en-US" altLang="zh-CN" dirty="0">
                <a:cs typeface="Times New Roman" panose="02020603050405020304" charset="0"/>
              </a:rPr>
              <a:t>a</a:t>
            </a:r>
            <a:r>
              <a:rPr lang="zh-CN" altLang="en-US" dirty="0"/>
              <a:t>是</a:t>
            </a:r>
            <a:r>
              <a:rPr lang="en-US" altLang="zh-CN" dirty="0"/>
              <a:t>Σ</a:t>
            </a:r>
            <a:r>
              <a:rPr lang="zh-CN" altLang="en-US" dirty="0"/>
              <a:t>中的一个符号，那么</a:t>
            </a:r>
            <a:r>
              <a:rPr lang="en-US" altLang="zh-CN" dirty="0"/>
              <a:t>a</a:t>
            </a:r>
            <a:r>
              <a:rPr lang="zh-CN" altLang="en-US" dirty="0"/>
              <a:t>是一个正规式，并且</a:t>
            </a:r>
            <a:r>
              <a:rPr lang="en-US" altLang="zh-CN" dirty="0"/>
              <a:t>L(a)={a}</a:t>
            </a:r>
            <a:endParaRPr lang="en-US" altLang="zh-CN" dirty="0"/>
          </a:p>
          <a:p>
            <a:pPr lvl="1"/>
            <a:r>
              <a:rPr lang="zh-CN" altLang="en-US" dirty="0"/>
              <a:t>如果</a:t>
            </a:r>
            <a:r>
              <a:rPr lang="en-US" altLang="zh-CN" dirty="0"/>
              <a:t>r</a:t>
            </a:r>
            <a:r>
              <a:rPr lang="zh-CN" altLang="en-US" dirty="0"/>
              <a:t>和</a:t>
            </a:r>
            <a:r>
              <a:rPr lang="en-US" altLang="zh-CN" dirty="0"/>
              <a:t>s</a:t>
            </a:r>
            <a:r>
              <a:rPr lang="zh-CN" altLang="en-US" dirty="0"/>
              <a:t>都是正规式，分别表示语言</a:t>
            </a:r>
            <a:r>
              <a:rPr lang="en-US" altLang="zh-CN" dirty="0"/>
              <a:t>L(r)</a:t>
            </a:r>
            <a:r>
              <a:rPr lang="zh-CN" altLang="en-US" dirty="0"/>
              <a:t>和</a:t>
            </a:r>
            <a:r>
              <a:rPr lang="en-US" altLang="zh-CN" dirty="0"/>
              <a:t>L(s)</a:t>
            </a:r>
            <a:r>
              <a:rPr lang="zh-CN" altLang="en-US" dirty="0"/>
              <a:t>，那么</a:t>
            </a:r>
            <a:r>
              <a:rPr lang="en-US" altLang="zh-CN" dirty="0"/>
              <a:t>:</a:t>
            </a:r>
            <a:endParaRPr lang="en-US" altLang="zh-CN" dirty="0"/>
          </a:p>
          <a:p>
            <a:pPr lvl="2">
              <a:buFont typeface="Wingdings" panose="05000000000000000000" charset="0"/>
              <a:buChar char="ü"/>
            </a:pPr>
            <a:r>
              <a:rPr lang="en-US" altLang="zh-CN" dirty="0"/>
              <a:t>r|s</a:t>
            </a:r>
            <a:r>
              <a:rPr lang="zh-CN" altLang="en-US" dirty="0"/>
              <a:t>是一个正规式，表示的语言是</a:t>
            </a:r>
            <a:r>
              <a:rPr lang="en-US" altLang="zh-CN" dirty="0"/>
              <a:t>L(r)</a:t>
            </a:r>
            <a:r>
              <a:rPr lang="zh-CN" altLang="en-US" dirty="0"/>
              <a:t>∪</a:t>
            </a:r>
            <a:r>
              <a:rPr lang="en-US" altLang="zh-CN" dirty="0"/>
              <a:t>L(s)</a:t>
            </a:r>
            <a:endParaRPr lang="en-US" altLang="zh-CN" dirty="0"/>
          </a:p>
          <a:p>
            <a:pPr lvl="2">
              <a:buFont typeface="Wingdings" panose="05000000000000000000" charset="0"/>
              <a:buChar char="ü"/>
            </a:pPr>
            <a:r>
              <a:rPr lang="en-US" altLang="zh-CN" dirty="0"/>
              <a:t>rs</a:t>
            </a:r>
            <a:r>
              <a:rPr lang="zh-CN" altLang="en-US" dirty="0"/>
              <a:t>是一个正规式，表示语言</a:t>
            </a:r>
            <a:r>
              <a:rPr lang="en-US" altLang="zh-CN" dirty="0"/>
              <a:t>L(r)</a:t>
            </a:r>
            <a:r>
              <a:rPr lang="en-US" altLang="zh-CN" dirty="0">
                <a:ea typeface="宋体" panose="02010600030101010101" pitchFamily="2" charset="-122"/>
                <a:cs typeface="Times New Roman" panose="02020603050405020304" charset="0"/>
              </a:rPr>
              <a:t>•L(s)</a:t>
            </a:r>
            <a:endParaRPr lang="en-US" altLang="zh-CN" dirty="0">
              <a:ea typeface="宋体" panose="02010600030101010101" pitchFamily="2" charset="-122"/>
              <a:cs typeface="Times New Roman" panose="02020603050405020304" charset="0"/>
            </a:endParaRPr>
          </a:p>
          <a:p>
            <a:pPr lvl="2">
              <a:buFont typeface="Wingdings" panose="05000000000000000000" charset="0"/>
              <a:buChar char="ü"/>
            </a:pPr>
            <a:r>
              <a:rPr lang="en-US" altLang="zh-CN" dirty="0">
                <a:cs typeface="Times New Roman" panose="02020603050405020304" charset="0"/>
              </a:rPr>
              <a:t>r</a:t>
            </a:r>
            <a:r>
              <a:rPr lang="en-US" altLang="zh-CN" baseline="30000" dirty="0">
                <a:latin typeface="Times New Roman" panose="02020603050405020304" charset="0"/>
                <a:cs typeface="Times New Roman" panose="02020603050405020304" charset="0"/>
              </a:rPr>
              <a:t>*</a:t>
            </a:r>
            <a:r>
              <a:rPr lang="zh-CN" altLang="en-US" dirty="0">
                <a:cs typeface="Times New Roman" panose="02020603050405020304" charset="0"/>
              </a:rPr>
              <a:t>是一个正规式，表示语言</a:t>
            </a:r>
            <a:r>
              <a:rPr lang="en-US" altLang="zh-CN" dirty="0">
                <a:cs typeface="Times New Roman" panose="02020603050405020304" charset="0"/>
              </a:rPr>
              <a:t>(L(r))</a:t>
            </a:r>
            <a:r>
              <a:rPr lang="en-US" altLang="zh-CN" baseline="30000" dirty="0">
                <a:latin typeface="Times New Roman" panose="02020603050405020304" charset="0"/>
                <a:cs typeface="Times New Roman" panose="02020603050405020304" charset="0"/>
              </a:rPr>
              <a:t>*</a:t>
            </a:r>
            <a:endParaRPr lang="en-US" altLang="zh-CN" baseline="30000" dirty="0">
              <a:latin typeface="Times New Roman" panose="02020603050405020304" charset="0"/>
              <a:cs typeface="Times New Roman" panose="02020603050405020304" charset="0"/>
            </a:endParaRPr>
          </a:p>
          <a:p>
            <a:pPr lvl="2">
              <a:buFont typeface="Wingdings" panose="05000000000000000000" charset="0"/>
              <a:buChar char="ü"/>
            </a:pPr>
            <a:r>
              <a:rPr lang="en-US" altLang="zh-CN" dirty="0">
                <a:cs typeface="Times New Roman" panose="02020603050405020304" charset="0"/>
              </a:rPr>
              <a:t>(r)</a:t>
            </a:r>
            <a:r>
              <a:rPr lang="zh-CN" altLang="en-US" dirty="0">
                <a:cs typeface="Times New Roman" panose="02020603050405020304" charset="0"/>
              </a:rPr>
              <a:t>是一个正规式，表示语言</a:t>
            </a:r>
            <a:r>
              <a:rPr lang="en-US" altLang="zh-CN" dirty="0">
                <a:cs typeface="Times New Roman" panose="02020603050405020304" charset="0"/>
              </a:rPr>
              <a:t>L(r)</a:t>
            </a:r>
            <a:r>
              <a:rPr lang="zh-CN" altLang="en-US" dirty="0">
                <a:cs typeface="Times New Roman" panose="02020603050405020304" charset="0"/>
              </a:rPr>
              <a:t>。</a:t>
            </a:r>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单词的描述</a:t>
            </a:r>
            <a:endParaRPr lang="zh-CN" altLang="en-US" dirty="0"/>
          </a:p>
        </p:txBody>
      </p:sp>
      <p:sp>
        <p:nvSpPr>
          <p:cNvPr id="5" name="矩形 4"/>
          <p:cNvSpPr/>
          <p:nvPr/>
        </p:nvSpPr>
        <p:spPr bwMode="auto">
          <a:xfrm>
            <a:off x="838200" y="2604066"/>
            <a:ext cx="8686800" cy="2963056"/>
          </a:xfrm>
          <a:prstGeom prst="rect">
            <a:avLst/>
          </a:prstGeom>
          <a:noFill/>
          <a:ln w="38100" cap="flat" cmpd="sng" algn="ctr">
            <a:solidFill>
              <a:schemeClr val="accent1">
                <a:lumMod val="60000"/>
                <a:lumOff val="4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6" name="矩形标注 5"/>
          <p:cNvSpPr/>
          <p:nvPr/>
        </p:nvSpPr>
        <p:spPr bwMode="auto">
          <a:xfrm>
            <a:off x="9048635" y="4582160"/>
            <a:ext cx="2012430" cy="685800"/>
          </a:xfrm>
          <a:prstGeom prst="wedgeRectCallout">
            <a:avLst>
              <a:gd name="adj1" fmla="val -45427"/>
              <a:gd name="adj2" fmla="val -116735"/>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zh-CN" altLang="en-US" sz="3200" dirty="0">
                <a:solidFill>
                  <a:srgbClr val="FF0000"/>
                </a:solidFill>
                <a:latin typeface="华文新魏" panose="02010800040101010101" pitchFamily="2" charset="-122"/>
                <a:ea typeface="华文新魏" panose="02010800040101010101" pitchFamily="2" charset="-122"/>
              </a:rPr>
              <a:t>归纳步骤</a:t>
            </a:r>
            <a:endParaRPr lang="zh-CN" altLang="en-US" sz="32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130" y="990600"/>
            <a:ext cx="10618470" cy="4978400"/>
          </a:xfrm>
        </p:spPr>
        <p:txBody>
          <a:bodyPr/>
          <a:lstStyle/>
          <a:p>
            <a:pPr>
              <a:lnSpc>
                <a:spcPct val="120000"/>
              </a:lnSpc>
            </a:pPr>
            <a:r>
              <a:rPr lang="zh-CN" altLang="en-US" dirty="0">
                <a:solidFill>
                  <a:schemeClr val="accent1"/>
                </a:solidFill>
                <a:effectLst>
                  <a:outerShdw blurRad="38100" dist="25400" dir="5400000" algn="ctr" rotWithShape="0">
                    <a:srgbClr val="6E747A">
                      <a:alpha val="43000"/>
                    </a:srgbClr>
                  </a:outerShdw>
                </a:effectLst>
              </a:rPr>
              <a:t>运算符的优先级和结合性：</a:t>
            </a:r>
            <a:endParaRPr lang="zh-CN" altLang="en-US" dirty="0"/>
          </a:p>
          <a:p>
            <a:pPr lvl="1">
              <a:lnSpc>
                <a:spcPct val="120000"/>
              </a:lnSpc>
              <a:buFont typeface="Wingdings" panose="05000000000000000000" charset="0"/>
              <a:buChar char="ü"/>
            </a:pPr>
            <a:r>
              <a:rPr lang="en-US" altLang="zh-CN" baseline="30000" dirty="0"/>
              <a:t>  *</a:t>
            </a:r>
            <a:r>
              <a:rPr lang="zh-CN" altLang="en-US" dirty="0"/>
              <a:t>和</a:t>
            </a:r>
            <a:r>
              <a:rPr lang="en-US" altLang="zh-CN" baseline="30000" dirty="0"/>
              <a:t>+</a:t>
            </a:r>
            <a:r>
              <a:rPr lang="zh-CN" altLang="en-US" dirty="0"/>
              <a:t>高于“连接” 和</a:t>
            </a:r>
            <a:r>
              <a:rPr lang="en-US" altLang="zh-CN" dirty="0"/>
              <a:t>| </a:t>
            </a:r>
            <a:r>
              <a:rPr lang="zh-CN" altLang="en-US" dirty="0"/>
              <a:t>， “连接”高于 </a:t>
            </a:r>
            <a:r>
              <a:rPr lang="en-US" altLang="zh-CN" dirty="0"/>
              <a:t>|</a:t>
            </a:r>
            <a:endParaRPr lang="en-US" altLang="zh-CN" dirty="0"/>
          </a:p>
          <a:p>
            <a:pPr lvl="1">
              <a:lnSpc>
                <a:spcPct val="120000"/>
              </a:lnSpc>
              <a:buFont typeface="Wingdings" panose="05000000000000000000" charset="0"/>
              <a:buChar char="ü"/>
            </a:pPr>
            <a:r>
              <a:rPr lang="en-US" altLang="zh-CN" dirty="0"/>
              <a:t>  |</a:t>
            </a:r>
            <a:r>
              <a:rPr lang="zh-CN" altLang="en-US" dirty="0"/>
              <a:t>具有交换律、结合律</a:t>
            </a:r>
            <a:endParaRPr lang="zh-CN" altLang="en-US" dirty="0"/>
          </a:p>
          <a:p>
            <a:pPr lvl="1">
              <a:lnSpc>
                <a:spcPct val="120000"/>
              </a:lnSpc>
              <a:buFont typeface="Wingdings" panose="05000000000000000000" charset="0"/>
              <a:buChar char="ü"/>
            </a:pPr>
            <a:r>
              <a:rPr lang="zh-CN" altLang="en-US" dirty="0"/>
              <a:t>“连接” 具有结合律、和对</a:t>
            </a:r>
            <a:r>
              <a:rPr lang="en-US" altLang="zh-CN" dirty="0"/>
              <a:t>|</a:t>
            </a:r>
            <a:r>
              <a:rPr lang="zh-CN" altLang="en-US" dirty="0"/>
              <a:t>的分配律</a:t>
            </a:r>
            <a:endParaRPr lang="zh-CN" altLang="en-US" dirty="0"/>
          </a:p>
          <a:p>
            <a:pPr lvl="1">
              <a:lnSpc>
                <a:spcPct val="120000"/>
              </a:lnSpc>
              <a:buFont typeface="Wingdings" panose="05000000000000000000" charset="0"/>
              <a:buChar char="ü"/>
            </a:pPr>
            <a:r>
              <a:rPr lang="en-US" altLang="zh-CN" dirty="0"/>
              <a:t>  (</a:t>
            </a:r>
            <a:r>
              <a:rPr lang="zh-CN" altLang="en-US" dirty="0"/>
              <a:t>、</a:t>
            </a:r>
            <a:r>
              <a:rPr lang="en-US" altLang="zh-CN" dirty="0"/>
              <a:t> )</a:t>
            </a:r>
            <a:r>
              <a:rPr lang="zh-CN" altLang="en-US" dirty="0"/>
              <a:t>指定优先关系</a:t>
            </a:r>
            <a:endParaRPr lang="zh-CN" altLang="en-US" dirty="0"/>
          </a:p>
          <a:p>
            <a:pPr lvl="1">
              <a:lnSpc>
                <a:spcPct val="120000"/>
              </a:lnSpc>
              <a:buFont typeface="Wingdings" panose="05000000000000000000" charset="0"/>
              <a:buChar char="ü"/>
            </a:pPr>
            <a:r>
              <a:rPr lang="zh-CN" altLang="en-US" dirty="0"/>
              <a:t>  意义清楚时，括号可以省略</a:t>
            </a:r>
            <a:endParaRPr lang="zh-CN" altLang="en-US" dirty="0"/>
          </a:p>
          <a:p>
            <a:pPr>
              <a:lnSpc>
                <a:spcPct val="120000"/>
              </a:lnSpc>
            </a:pPr>
            <a:r>
              <a:rPr lang="zh-CN" altLang="en-US" dirty="0">
                <a:solidFill>
                  <a:schemeClr val="accent1"/>
                </a:solidFill>
                <a:effectLst>
                  <a:outerShdw blurRad="38100" dist="25400" dir="5400000" algn="ctr" rotWithShape="0">
                    <a:srgbClr val="6E747A">
                      <a:alpha val="43000"/>
                    </a:srgbClr>
                  </a:outerShdw>
                </a:effectLst>
              </a:rPr>
              <a:t>定义了优先级后</a:t>
            </a:r>
            <a:r>
              <a:rPr lang="en-US" altLang="zh-CN" dirty="0">
                <a:solidFill>
                  <a:schemeClr val="accent1"/>
                </a:solidFill>
                <a:effectLst>
                  <a:outerShdw blurRad="38100" dist="25400" dir="5400000" algn="ctr" rotWithShape="0">
                    <a:srgbClr val="6E747A">
                      <a:alpha val="43000"/>
                    </a:srgbClr>
                  </a:outerShdw>
                </a:effectLst>
              </a:rPr>
              <a:t>:</a:t>
            </a:r>
            <a:endParaRPr lang="en-US" altLang="zh-CN" dirty="0"/>
          </a:p>
          <a:p>
            <a:pPr lvl="1">
              <a:lnSpc>
                <a:spcPct val="120000"/>
              </a:lnSpc>
              <a:buFont typeface="Wingdings" panose="05000000000000000000" charset="0"/>
              <a:buChar char="ü"/>
            </a:pPr>
            <a:r>
              <a:rPr lang="en-US" altLang="zh-CN" dirty="0"/>
              <a:t>  ((a) (b)</a:t>
            </a:r>
            <a:r>
              <a:rPr lang="en-US" altLang="zh-CN" baseline="30000" dirty="0">
                <a:latin typeface="Times New Roman" panose="02020603050405020304" charset="0"/>
              </a:rPr>
              <a:t>*</a:t>
            </a:r>
            <a:r>
              <a:rPr lang="en-US" altLang="zh-CN" dirty="0"/>
              <a:t>)| (c)</a:t>
            </a:r>
            <a:r>
              <a:rPr lang="zh-CN" altLang="en-US" dirty="0"/>
              <a:t>可以写成   </a:t>
            </a:r>
            <a:r>
              <a:rPr lang="en-US" altLang="zh-CN" dirty="0" err="1"/>
              <a:t>ab</a:t>
            </a:r>
            <a:r>
              <a:rPr lang="en-US" altLang="zh-CN" baseline="30000" dirty="0">
                <a:latin typeface="Times New Roman" panose="02020603050405020304" charset="0"/>
              </a:rPr>
              <a:t>*</a:t>
            </a:r>
            <a:r>
              <a:rPr lang="en-US" altLang="zh-CN" dirty="0"/>
              <a:t>| c </a:t>
            </a:r>
            <a:endParaRPr lang="en-US" altLang="zh-CN"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单词的描述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23" y="764704"/>
            <a:ext cx="11379200" cy="5591472"/>
          </a:xfrm>
        </p:spPr>
        <p:txBody>
          <a:bodyPr/>
          <a:lstStyle/>
          <a:p>
            <a:r>
              <a:rPr lang="zh-CN" altLang="en-US" dirty="0"/>
              <a:t>例子 </a:t>
            </a:r>
            <a:r>
              <a:rPr lang="en-US" altLang="zh-CN" dirty="0"/>
              <a:t>Σ={</a:t>
            </a:r>
            <a:r>
              <a:rPr lang="en-US" altLang="zh-CN" dirty="0">
                <a:latin typeface="Comic Sans MS" panose="030F0702030302020204" pitchFamily="66" charset="0"/>
              </a:rPr>
              <a:t>a, b</a:t>
            </a:r>
            <a:r>
              <a:rPr lang="en-US" altLang="zh-CN" dirty="0"/>
              <a:t>}</a:t>
            </a:r>
            <a:endParaRPr lang="en-US" altLang="zh-CN" dirty="0"/>
          </a:p>
          <a:p>
            <a:pPr lvl="1"/>
            <a:r>
              <a:rPr lang="en-US" altLang="zh-CN" dirty="0"/>
              <a:t>a | b</a:t>
            </a:r>
            <a:endParaRPr lang="en-US" altLang="zh-CN" dirty="0"/>
          </a:p>
          <a:p>
            <a:pPr marL="800100" lvl="2" indent="0">
              <a:buNone/>
            </a:pPr>
            <a:endParaRPr lang="en-US" altLang="zh-CN" dirty="0">
              <a:solidFill>
                <a:schemeClr val="bg1">
                  <a:lumMod val="95000"/>
                </a:schemeClr>
              </a:solidFill>
            </a:endParaRPr>
          </a:p>
          <a:p>
            <a:pPr lvl="1"/>
            <a:r>
              <a:rPr lang="en-US" altLang="zh-CN" dirty="0"/>
              <a:t>(a | b) (a | b )</a:t>
            </a:r>
            <a:endParaRPr lang="en-US" altLang="zh-CN" dirty="0"/>
          </a:p>
          <a:p>
            <a:pPr marL="800100" lvl="2" indent="0">
              <a:buNone/>
            </a:pPr>
            <a:endParaRPr lang="en-US" altLang="zh-CN" dirty="0">
              <a:solidFill>
                <a:schemeClr val="bg1">
                  <a:lumMod val="95000"/>
                </a:schemeClr>
              </a:solidFill>
            </a:endParaRPr>
          </a:p>
          <a:p>
            <a:pPr lvl="1"/>
            <a:r>
              <a:rPr lang="en-US" altLang="zh-CN" dirty="0"/>
              <a:t>a</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marL="800100" lvl="2" indent="0">
              <a:buNone/>
            </a:pPr>
            <a:endParaRPr lang="zh-CN" altLang="en-US" dirty="0">
              <a:solidFill>
                <a:schemeClr val="bg1">
                  <a:lumMod val="95000"/>
                </a:schemeClr>
              </a:solidFill>
            </a:endParaRPr>
          </a:p>
          <a:p>
            <a:pPr lvl="1"/>
            <a:r>
              <a:rPr lang="en-US" altLang="zh-CN" dirty="0"/>
              <a:t>(a | b)</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marL="800100" lvl="2" indent="0">
              <a:buNone/>
            </a:pPr>
            <a:endParaRPr lang="en-US" altLang="zh-CN" dirty="0">
              <a:solidFill>
                <a:schemeClr val="bg1">
                  <a:lumMod val="95000"/>
                </a:schemeClr>
              </a:solidFill>
            </a:endParaRPr>
          </a:p>
          <a:p>
            <a:pPr lvl="1"/>
            <a:r>
              <a:rPr lang="en-US" altLang="zh-CN" dirty="0" err="1"/>
              <a:t>a|a</a:t>
            </a:r>
            <a:r>
              <a:rPr lang="en-US" altLang="zh-CN" dirty="0">
                <a:latin typeface="Times New Roman" panose="02020603050405020304" charset="0"/>
                <a:cs typeface="Times New Roman" panose="02020603050405020304" charset="0"/>
              </a:rPr>
              <a:t>*</a:t>
            </a:r>
            <a:r>
              <a:rPr lang="en-US" altLang="zh-CN" dirty="0"/>
              <a:t>b </a:t>
            </a:r>
            <a:endParaRPr lang="en-US" altLang="zh-CN" dirty="0"/>
          </a:p>
          <a:p>
            <a:pPr marL="800100" lvl="2" indent="0">
              <a:buNone/>
            </a:pPr>
            <a:endParaRPr lang="zh-CN" altLang="en-US" dirty="0">
              <a:solidFill>
                <a:schemeClr val="bg1">
                  <a:lumMod val="95000"/>
                </a:schemeClr>
              </a:solidFill>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单词的描述</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764704"/>
            <a:ext cx="11379200" cy="5591472"/>
          </a:xfrm>
        </p:spPr>
        <p:txBody>
          <a:bodyPr/>
          <a:lstStyle/>
          <a:p>
            <a:r>
              <a:rPr lang="zh-CN" altLang="en-US" dirty="0"/>
              <a:t>例子 </a:t>
            </a:r>
            <a:r>
              <a:rPr lang="en-US" altLang="zh-CN" dirty="0"/>
              <a:t>Σ={</a:t>
            </a:r>
            <a:r>
              <a:rPr lang="en-US" altLang="zh-CN" dirty="0">
                <a:latin typeface="Comic Sans MS" panose="030F0702030302020204" pitchFamily="66" charset="0"/>
              </a:rPr>
              <a:t>a, b</a:t>
            </a:r>
            <a:r>
              <a:rPr lang="en-US" altLang="zh-CN" dirty="0"/>
              <a:t>}</a:t>
            </a:r>
            <a:endParaRPr lang="en-US" altLang="zh-CN" dirty="0"/>
          </a:p>
          <a:p>
            <a:pPr lvl="1"/>
            <a:r>
              <a:rPr lang="en-US" altLang="zh-CN" dirty="0"/>
              <a:t>a | b</a:t>
            </a:r>
            <a:endParaRPr lang="en-US" altLang="zh-CN" dirty="0"/>
          </a:p>
          <a:p>
            <a:pPr marL="800100" lvl="2" indent="0">
              <a:buNone/>
            </a:pPr>
            <a:r>
              <a:rPr lang="en-US" altLang="zh-CN" dirty="0"/>
              <a:t>            {a, b}</a:t>
            </a:r>
            <a:endParaRPr lang="en-US" altLang="zh-CN" dirty="0"/>
          </a:p>
          <a:p>
            <a:pPr lvl="1"/>
            <a:r>
              <a:rPr lang="en-US" altLang="zh-CN" dirty="0"/>
              <a:t>(a | b) (a | b )</a:t>
            </a:r>
            <a:endParaRPr lang="en-US" altLang="zh-CN" dirty="0"/>
          </a:p>
          <a:p>
            <a:pPr marL="800100" lvl="2" indent="0">
              <a:buNone/>
            </a:pPr>
            <a:r>
              <a:rPr lang="en-US" altLang="zh-CN" dirty="0"/>
              <a:t>            {</a:t>
            </a:r>
            <a:r>
              <a:rPr lang="en-US" altLang="zh-CN" dirty="0" err="1"/>
              <a:t>aa</a:t>
            </a:r>
            <a:r>
              <a:rPr lang="en-US" altLang="zh-CN" dirty="0"/>
              <a:t>, </a:t>
            </a:r>
            <a:r>
              <a:rPr lang="en-US" altLang="zh-CN" dirty="0" err="1"/>
              <a:t>ab</a:t>
            </a:r>
            <a:r>
              <a:rPr lang="en-US" altLang="zh-CN" dirty="0"/>
              <a:t>, </a:t>
            </a:r>
            <a:r>
              <a:rPr lang="en-US" altLang="zh-CN" dirty="0" err="1"/>
              <a:t>ba</a:t>
            </a:r>
            <a:r>
              <a:rPr lang="en-US" altLang="zh-CN" dirty="0"/>
              <a:t>, bb}</a:t>
            </a:r>
            <a:endParaRPr lang="en-US" altLang="zh-CN" dirty="0"/>
          </a:p>
          <a:p>
            <a:pPr lvl="1"/>
            <a:r>
              <a:rPr lang="en-US" altLang="zh-CN" dirty="0"/>
              <a:t>a</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marL="800100" lvl="2" indent="0">
              <a:buNone/>
            </a:pPr>
            <a:r>
              <a:rPr lang="zh-CN" altLang="en-US" dirty="0"/>
              <a:t>            由字母</a:t>
            </a:r>
            <a:r>
              <a:rPr lang="en-US" altLang="zh-CN" dirty="0"/>
              <a:t>a</a:t>
            </a:r>
            <a:r>
              <a:rPr lang="zh-CN" altLang="en-US" dirty="0"/>
              <a:t>构成的所有串集</a:t>
            </a:r>
            <a:endParaRPr lang="zh-CN" altLang="en-US" dirty="0"/>
          </a:p>
          <a:p>
            <a:pPr lvl="1"/>
            <a:r>
              <a:rPr lang="en-US" altLang="zh-CN" dirty="0"/>
              <a:t>(a | b)</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marL="800100" lvl="2" indent="0">
              <a:buNone/>
            </a:pPr>
            <a:r>
              <a:rPr lang="zh-CN" altLang="en-US" dirty="0"/>
              <a:t>            由</a:t>
            </a:r>
            <a:r>
              <a:rPr lang="en-US" altLang="zh-CN" dirty="0"/>
              <a:t>a</a:t>
            </a:r>
            <a:r>
              <a:rPr lang="zh-CN" altLang="en-US" dirty="0"/>
              <a:t>和</a:t>
            </a:r>
            <a:r>
              <a:rPr lang="en-US" altLang="zh-CN" dirty="0"/>
              <a:t>b</a:t>
            </a:r>
            <a:r>
              <a:rPr lang="zh-CN" altLang="en-US" dirty="0"/>
              <a:t>构成的所有串集</a:t>
            </a:r>
            <a:endParaRPr lang="en-US" altLang="zh-CN" dirty="0"/>
          </a:p>
          <a:p>
            <a:pPr lvl="1"/>
            <a:r>
              <a:rPr lang="en-US" altLang="zh-CN" dirty="0" err="1"/>
              <a:t>a|a</a:t>
            </a:r>
            <a:r>
              <a:rPr lang="en-US" altLang="zh-CN" dirty="0">
                <a:latin typeface="Times New Roman" panose="02020603050405020304" charset="0"/>
                <a:cs typeface="Times New Roman" panose="02020603050405020304" charset="0"/>
              </a:rPr>
              <a:t>*</a:t>
            </a:r>
            <a:r>
              <a:rPr lang="en-US" altLang="zh-CN" dirty="0"/>
              <a:t>b </a:t>
            </a:r>
            <a:endParaRPr lang="en-US" altLang="zh-CN" dirty="0"/>
          </a:p>
          <a:p>
            <a:pPr marL="800100" lvl="2" indent="0">
              <a:buNone/>
            </a:pPr>
            <a:r>
              <a:rPr lang="en-US" altLang="zh-CN" dirty="0"/>
              <a:t>           {a</a:t>
            </a:r>
            <a:r>
              <a:rPr lang="zh-CN" altLang="en-US" dirty="0"/>
              <a:t>，</a:t>
            </a:r>
            <a:r>
              <a:rPr lang="en-US" altLang="zh-CN" dirty="0"/>
              <a:t>b</a:t>
            </a:r>
            <a:r>
              <a:rPr lang="zh-CN" altLang="en-US" dirty="0"/>
              <a:t>，以</a:t>
            </a:r>
            <a:r>
              <a:rPr lang="en-US" altLang="zh-CN" dirty="0"/>
              <a:t>1</a:t>
            </a:r>
            <a:r>
              <a:rPr lang="zh-CN" altLang="en-US" dirty="0"/>
              <a:t>个</a:t>
            </a:r>
            <a:r>
              <a:rPr lang="en-US" altLang="zh-CN" dirty="0"/>
              <a:t>b</a:t>
            </a:r>
            <a:r>
              <a:rPr lang="zh-CN" altLang="en-US" dirty="0"/>
              <a:t>结尾</a:t>
            </a:r>
            <a:r>
              <a:rPr lang="en-US" altLang="zh-CN" dirty="0"/>
              <a:t>1</a:t>
            </a:r>
            <a:r>
              <a:rPr lang="zh-CN" altLang="en-US" dirty="0"/>
              <a:t>个或多个</a:t>
            </a:r>
            <a:r>
              <a:rPr lang="en-US" altLang="zh-CN" dirty="0"/>
              <a:t>a</a:t>
            </a:r>
            <a:r>
              <a:rPr lang="zh-CN" altLang="en-US" dirty="0"/>
              <a:t>开头的</a:t>
            </a:r>
            <a:r>
              <a:rPr lang="en-US" altLang="zh-CN" dirty="0" err="1"/>
              <a:t>ab</a:t>
            </a:r>
            <a:r>
              <a:rPr lang="zh-CN" altLang="en-US" dirty="0"/>
              <a:t>串</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单词的描述</a:t>
            </a:r>
            <a:endParaRPr lang="zh-CN" altLang="en-US" dirty="0"/>
          </a:p>
        </p:txBody>
      </p:sp>
      <p:sp>
        <p:nvSpPr>
          <p:cNvPr id="5" name="右箭头 4"/>
          <p:cNvSpPr/>
          <p:nvPr/>
        </p:nvSpPr>
        <p:spPr>
          <a:xfrm>
            <a:off x="1459230" y="6127750"/>
            <a:ext cx="838200" cy="228600"/>
          </a:xfrm>
          <a:prstGeom prst="rightArrow">
            <a:avLst/>
          </a:prstGeom>
          <a:gradFill>
            <a:gsLst>
              <a:gs pos="0">
                <a:srgbClr val="012D86"/>
              </a:gs>
              <a:gs pos="100000">
                <a:srgbClr val="0E2557"/>
              </a:gs>
            </a:gsLst>
            <a:lin ang="5400000" scaled="0"/>
          </a:gradFill>
          <a:ln w="9525" cap="flat" cmpd="sng" algn="ctr">
            <a:noFill/>
            <a:prstDash val="solid"/>
            <a:miter lim="800000"/>
            <a:headEnd type="none" w="med" len="med"/>
            <a:tailEnd type="none" w="med" len="med"/>
          </a:ln>
        </p:spPr>
        <p:txBody>
          <a:bodyPr vert="horz" wrap="non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sp>
        <p:nvSpPr>
          <p:cNvPr id="6" name="右箭头 5"/>
          <p:cNvSpPr/>
          <p:nvPr/>
        </p:nvSpPr>
        <p:spPr>
          <a:xfrm>
            <a:off x="1459230" y="1981200"/>
            <a:ext cx="838200" cy="228600"/>
          </a:xfrm>
          <a:prstGeom prst="rightArrow">
            <a:avLst/>
          </a:prstGeom>
          <a:gradFill>
            <a:gsLst>
              <a:gs pos="0">
                <a:srgbClr val="012D86"/>
              </a:gs>
              <a:gs pos="100000">
                <a:srgbClr val="0E2557"/>
              </a:gs>
            </a:gsLst>
            <a:lin ang="5400000" scaled="0"/>
          </a:gradFill>
          <a:ln w="9525" cap="flat" cmpd="sng" algn="ctr">
            <a:noFill/>
            <a:prstDash val="solid"/>
            <a:miter lim="800000"/>
            <a:headEnd type="none" w="med" len="med"/>
            <a:tailEnd type="none" w="med" len="med"/>
          </a:ln>
        </p:spPr>
        <p:txBody>
          <a:bodyPr vert="horz" wrap="non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sp>
        <p:nvSpPr>
          <p:cNvPr id="7" name="右箭头 6"/>
          <p:cNvSpPr/>
          <p:nvPr/>
        </p:nvSpPr>
        <p:spPr>
          <a:xfrm>
            <a:off x="1459230" y="3061970"/>
            <a:ext cx="838200" cy="228600"/>
          </a:xfrm>
          <a:prstGeom prst="rightArrow">
            <a:avLst/>
          </a:prstGeom>
          <a:gradFill>
            <a:gsLst>
              <a:gs pos="0">
                <a:srgbClr val="012D86"/>
              </a:gs>
              <a:gs pos="100000">
                <a:srgbClr val="0E2557"/>
              </a:gs>
            </a:gsLst>
            <a:lin ang="5400000" scaled="0"/>
          </a:gradFill>
          <a:ln w="9525" cap="flat" cmpd="sng" algn="ctr">
            <a:noFill/>
            <a:prstDash val="solid"/>
            <a:miter lim="800000"/>
            <a:headEnd type="none" w="med" len="med"/>
            <a:tailEnd type="none" w="med" len="med"/>
          </a:ln>
        </p:spPr>
        <p:txBody>
          <a:bodyPr vert="horz" wrap="non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sp>
        <p:nvSpPr>
          <p:cNvPr id="8" name="右箭头 7"/>
          <p:cNvSpPr/>
          <p:nvPr/>
        </p:nvSpPr>
        <p:spPr>
          <a:xfrm>
            <a:off x="1459230" y="4070985"/>
            <a:ext cx="838200" cy="228600"/>
          </a:xfrm>
          <a:prstGeom prst="rightArrow">
            <a:avLst/>
          </a:prstGeom>
          <a:gradFill>
            <a:gsLst>
              <a:gs pos="0">
                <a:srgbClr val="012D86"/>
              </a:gs>
              <a:gs pos="100000">
                <a:srgbClr val="0E2557"/>
              </a:gs>
            </a:gsLst>
            <a:lin ang="5400000" scaled="0"/>
          </a:gradFill>
          <a:ln w="9525" cap="flat" cmpd="sng" algn="ctr">
            <a:noFill/>
            <a:prstDash val="solid"/>
            <a:miter lim="800000"/>
            <a:headEnd type="none" w="med" len="med"/>
            <a:tailEnd type="none" w="med" len="med"/>
          </a:ln>
        </p:spPr>
        <p:txBody>
          <a:bodyPr vert="horz" wrap="non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sp>
        <p:nvSpPr>
          <p:cNvPr id="9" name="右箭头 8"/>
          <p:cNvSpPr/>
          <p:nvPr/>
        </p:nvSpPr>
        <p:spPr>
          <a:xfrm>
            <a:off x="1459230" y="5100320"/>
            <a:ext cx="838200" cy="228600"/>
          </a:xfrm>
          <a:prstGeom prst="rightArrow">
            <a:avLst/>
          </a:prstGeom>
          <a:gradFill>
            <a:gsLst>
              <a:gs pos="0">
                <a:srgbClr val="012D86"/>
              </a:gs>
              <a:gs pos="100000">
                <a:srgbClr val="0E2557"/>
              </a:gs>
            </a:gsLst>
            <a:lin ang="5400000" scaled="0"/>
          </a:gradFill>
          <a:ln w="9525" cap="flat" cmpd="sng" algn="ctr">
            <a:noFill/>
            <a:prstDash val="solid"/>
            <a:miter lim="800000"/>
            <a:headEnd type="none" w="med" len="med"/>
            <a:tailEnd type="none" w="med" len="med"/>
          </a:ln>
        </p:spPr>
        <p:txBody>
          <a:bodyPr vert="horz" wrap="non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648200"/>
            <a:ext cx="10896600" cy="1676400"/>
          </a:xfrm>
        </p:spPr>
        <p:txBody>
          <a:bodyPr/>
          <a:lstStyle/>
          <a:p>
            <a:r>
              <a:rPr lang="zh-CN" altLang="en-US" dirty="0"/>
              <a:t>为什么会是恒等的？</a:t>
            </a:r>
            <a:endParaRPr lang="en-US" altLang="zh-CN" dirty="0"/>
          </a:p>
          <a:p>
            <a:pPr lvl="1"/>
            <a:r>
              <a:rPr lang="zh-CN" altLang="en-US" dirty="0"/>
              <a:t>从正规式运算归结到字符串集</a:t>
            </a:r>
            <a:r>
              <a:rPr lang="en-US" altLang="zh-CN" dirty="0"/>
              <a:t>(</a:t>
            </a:r>
            <a:r>
              <a:rPr lang="zh-CN" altLang="en-US" dirty="0"/>
              <a:t>语言</a:t>
            </a:r>
            <a:r>
              <a:rPr lang="en-US" altLang="zh-CN" dirty="0"/>
              <a:t>)</a:t>
            </a:r>
            <a:r>
              <a:rPr lang="zh-CN" altLang="en-US" dirty="0"/>
              <a:t>的运算上进行考虑</a:t>
            </a:r>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正规表达式的代数性质</a:t>
            </a:r>
            <a:endParaRPr lang="en-US" altLang="zh-CN" dirty="0"/>
          </a:p>
        </p:txBody>
      </p:sp>
      <p:graphicFrame>
        <p:nvGraphicFramePr>
          <p:cNvPr id="5" name="表格 4"/>
          <p:cNvGraphicFramePr>
            <a:graphicFrameLocks noGrp="1"/>
          </p:cNvGraphicFramePr>
          <p:nvPr/>
        </p:nvGraphicFramePr>
        <p:xfrm>
          <a:off x="2133600" y="990601"/>
          <a:ext cx="7993062" cy="3581399"/>
        </p:xfrm>
        <a:graphic>
          <a:graphicData uri="http://schemas.openxmlformats.org/drawingml/2006/table">
            <a:tbl>
              <a:tblPr firstRow="1" bandRow="1">
                <a:tableStyleId>{5C22544A-7EE6-4342-B048-85BDC9FD1C3A}</a:tableStyleId>
              </a:tblPr>
              <a:tblGrid>
                <a:gridCol w="3996531"/>
                <a:gridCol w="3996531"/>
              </a:tblGrid>
              <a:tr h="468666">
                <a:tc>
                  <a:txBody>
                    <a:bodyPr/>
                    <a:lstStyle/>
                    <a:p>
                      <a:pPr algn="l">
                        <a:spcAft>
                          <a:spcPts val="0"/>
                        </a:spcAft>
                        <a:tabLst>
                          <a:tab pos="-1211580" algn="l"/>
                          <a:tab pos="-411480" algn="l"/>
                        </a:tabLst>
                      </a:pPr>
                      <a:r>
                        <a:rPr lang="en-US" sz="2000" b="1" kern="100" dirty="0">
                          <a:effectLst/>
                          <a:latin typeface="Times New Roman" panose="02020603050405020304" charset="0"/>
                          <a:ea typeface="华文新魏" panose="02010800040101010101" pitchFamily="2" charset="-122"/>
                          <a:cs typeface="Times New Roman" panose="02020603050405020304" charset="0"/>
                        </a:rPr>
                        <a:t>   </a:t>
                      </a:r>
                      <a:r>
                        <a:rPr lang="zh-CN" sz="2000" b="1" kern="100" dirty="0">
                          <a:effectLst/>
                          <a:latin typeface="Times New Roman" panose="02020603050405020304" charset="0"/>
                          <a:ea typeface="华文新魏" panose="02010800040101010101" pitchFamily="2" charset="-122"/>
                          <a:cs typeface="Times New Roman" panose="02020603050405020304" charset="0"/>
                        </a:rPr>
                        <a:t>恒等式</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nchor="ctr"/>
                </a:tc>
                <a:tc>
                  <a:txBody>
                    <a:bodyPr/>
                    <a:lstStyle/>
                    <a:p>
                      <a:pPr algn="l">
                        <a:spcAft>
                          <a:spcPts val="0"/>
                        </a:spcAft>
                      </a:pPr>
                      <a:r>
                        <a:rPr lang="en-US" sz="2000" b="1" kern="100" dirty="0">
                          <a:effectLst/>
                          <a:latin typeface="Times New Roman" panose="02020603050405020304" charset="0"/>
                          <a:ea typeface="华文新魏" panose="02010800040101010101" pitchFamily="2" charset="-122"/>
                          <a:cs typeface="Times New Roman" panose="02020603050405020304" charset="0"/>
                        </a:rPr>
                        <a:t>    </a:t>
                      </a:r>
                      <a:r>
                        <a:rPr lang="zh-CN" sz="2000" b="1" kern="100" dirty="0">
                          <a:effectLst/>
                          <a:latin typeface="Times New Roman" panose="02020603050405020304" charset="0"/>
                          <a:ea typeface="华文新魏" panose="02010800040101010101" pitchFamily="2" charset="-122"/>
                          <a:cs typeface="Times New Roman" panose="02020603050405020304" charset="0"/>
                        </a:rPr>
                        <a:t>说明</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r>
              <a:tr h="416769">
                <a:tc>
                  <a:txBody>
                    <a:bodyPr/>
                    <a:lstStyle/>
                    <a:p>
                      <a:pPr algn="l">
                        <a:spcAft>
                          <a:spcPts val="0"/>
                        </a:spcAft>
                      </a:pPr>
                      <a:r>
                        <a:rPr lang="en-US" sz="2000" b="1" kern="100" dirty="0" err="1">
                          <a:effectLst/>
                          <a:latin typeface="Times New Roman" panose="02020603050405020304" charset="0"/>
                          <a:ea typeface="华文新魏" panose="02010800040101010101" pitchFamily="2" charset="-122"/>
                          <a:cs typeface="Times New Roman" panose="02020603050405020304" charset="0"/>
                        </a:rPr>
                        <a:t>r</a:t>
                      </a:r>
                      <a:r>
                        <a:rPr lang="en-US" sz="2000" b="1" kern="100" dirty="0" err="1">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s</a:t>
                      </a:r>
                      <a:r>
                        <a:rPr lang="en-US"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s</a:t>
                      </a:r>
                      <a:r>
                        <a:rPr lang="en-US" sz="2000" b="1" kern="100" dirty="0" err="1">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r</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c>
                  <a:txBody>
                    <a:bodyPr/>
                    <a:lstStyle/>
                    <a:p>
                      <a:pPr algn="l">
                        <a:spcAft>
                          <a:spcPts val="0"/>
                        </a:spcAft>
                      </a:pPr>
                      <a:r>
                        <a:rPr lang="zh-CN"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zh-CN" sz="2000" b="1" kern="100" dirty="0">
                          <a:effectLst/>
                          <a:latin typeface="Times New Roman" panose="02020603050405020304" charset="0"/>
                          <a:ea typeface="华文新魏" panose="02010800040101010101" pitchFamily="2" charset="-122"/>
                          <a:cs typeface="Times New Roman" panose="02020603050405020304" charset="0"/>
                        </a:rPr>
                        <a:t>”是可交换的</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r>
              <a:tr h="344569">
                <a:tc>
                  <a:txBody>
                    <a:bodyPr/>
                    <a:lstStyle/>
                    <a:p>
                      <a:pPr algn="l">
                        <a:spcAft>
                          <a:spcPts val="0"/>
                        </a:spcAft>
                        <a:tabLst>
                          <a:tab pos="274320" algn="l"/>
                          <a:tab pos="1074420" algn="ctr"/>
                          <a:tab pos="1645920" algn="ctr"/>
                        </a:tabLst>
                      </a:pPr>
                      <a:r>
                        <a:rPr lang="en-US" sz="2000" b="1" kern="100" dirty="0">
                          <a:effectLst/>
                          <a:latin typeface="Times New Roman" panose="02020603050405020304" charset="0"/>
                          <a:ea typeface="华文新魏" panose="02010800040101010101" pitchFamily="2" charset="-122"/>
                          <a:cs typeface="Times New Roman" panose="02020603050405020304" charset="0"/>
                        </a:rPr>
                        <a:t>r</a:t>
                      </a: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s</a:t>
                      </a:r>
                      <a:r>
                        <a:rPr lang="en-US" sz="2000" b="1" kern="100" dirty="0" err="1">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t</a:t>
                      </a:r>
                      <a:r>
                        <a:rPr lang="en-US"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r</a:t>
                      </a:r>
                      <a:r>
                        <a:rPr lang="en-US" sz="2000" b="1" kern="100" dirty="0" err="1">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s</a:t>
                      </a:r>
                      <a:r>
                        <a:rPr lang="en-US"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a:effectLst/>
                          <a:latin typeface="Times New Roman" panose="02020603050405020304" charset="0"/>
                          <a:ea typeface="华文新魏" panose="02010800040101010101" pitchFamily="2" charset="-122"/>
                          <a:cs typeface="Times New Roman" panose="02020603050405020304" charset="0"/>
                        </a:rPr>
                        <a:t>t</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c>
                  <a:txBody>
                    <a:bodyPr/>
                    <a:lstStyle/>
                    <a:p>
                      <a:pPr algn="l">
                        <a:spcAft>
                          <a:spcPts val="0"/>
                        </a:spcAft>
                      </a:pPr>
                      <a:r>
                        <a:rPr lang="zh-CN"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zh-CN" sz="2000" b="1" kern="100" dirty="0">
                          <a:effectLst/>
                          <a:latin typeface="Times New Roman" panose="02020603050405020304" charset="0"/>
                          <a:ea typeface="华文新魏" panose="02010800040101010101" pitchFamily="2" charset="-122"/>
                          <a:cs typeface="Times New Roman" panose="02020603050405020304" charset="0"/>
                        </a:rPr>
                        <a:t>”是可结合的</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r>
              <a:tr h="468666">
                <a:tc>
                  <a:txBody>
                    <a:bodyPr/>
                    <a:lstStyle/>
                    <a:p>
                      <a:pPr algn="l">
                        <a:spcAft>
                          <a:spcPts val="0"/>
                        </a:spcAft>
                      </a:pPr>
                      <a:r>
                        <a:rPr lang="en-US" sz="2000" b="1" kern="100" dirty="0">
                          <a:effectLst/>
                          <a:latin typeface="Times New Roman" panose="02020603050405020304" charset="0"/>
                          <a:ea typeface="华文新魏" panose="02010800040101010101" pitchFamily="2" charset="-122"/>
                          <a:cs typeface="Times New Roman" panose="02020603050405020304" charset="0"/>
                        </a:rPr>
                        <a:t>r(</a:t>
                      </a:r>
                      <a:r>
                        <a:rPr lang="en-US" sz="2000" b="1" kern="100" dirty="0" err="1">
                          <a:effectLst/>
                          <a:latin typeface="Times New Roman" panose="02020603050405020304" charset="0"/>
                          <a:ea typeface="华文新魏" panose="02010800040101010101" pitchFamily="2" charset="-122"/>
                          <a:cs typeface="Times New Roman" panose="02020603050405020304" charset="0"/>
                        </a:rPr>
                        <a:t>st</a:t>
                      </a:r>
                      <a:r>
                        <a:rPr lang="en-US"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rs</a:t>
                      </a:r>
                      <a:r>
                        <a:rPr lang="en-US" sz="2000" b="1" kern="100" dirty="0">
                          <a:effectLst/>
                          <a:latin typeface="Times New Roman" panose="02020603050405020304" charset="0"/>
                          <a:ea typeface="华文新魏" panose="02010800040101010101" pitchFamily="2" charset="-122"/>
                          <a:cs typeface="Times New Roman" panose="02020603050405020304" charset="0"/>
                        </a:rPr>
                        <a:t>)t</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c>
                  <a:txBody>
                    <a:bodyPr/>
                    <a:lstStyle/>
                    <a:p>
                      <a:pPr algn="l">
                        <a:spcAft>
                          <a:spcPts val="0"/>
                        </a:spcAft>
                      </a:pPr>
                      <a:r>
                        <a:rPr lang="zh-CN" sz="2000" b="1" kern="100" dirty="0">
                          <a:effectLst/>
                          <a:latin typeface="Times New Roman" panose="02020603050405020304" charset="0"/>
                          <a:ea typeface="华文新魏" panose="02010800040101010101" pitchFamily="2" charset="-122"/>
                          <a:cs typeface="Times New Roman" panose="02020603050405020304" charset="0"/>
                        </a:rPr>
                        <a:t>连接是可结合的</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r>
              <a:tr h="634345">
                <a:tc>
                  <a:txBody>
                    <a:bodyPr/>
                    <a:lstStyle/>
                    <a:p>
                      <a:pPr algn="l">
                        <a:spcAft>
                          <a:spcPts val="0"/>
                        </a:spcAft>
                        <a:tabLst>
                          <a:tab pos="274320" algn="l"/>
                          <a:tab pos="1074420" algn="ctr"/>
                          <a:tab pos="1645920" algn="ctr"/>
                        </a:tabLst>
                      </a:pPr>
                      <a:r>
                        <a:rPr lang="en-US" sz="2000" b="1" kern="100" dirty="0">
                          <a:effectLst/>
                          <a:latin typeface="Times New Roman" panose="02020603050405020304" charset="0"/>
                          <a:ea typeface="华文新魏" panose="02010800040101010101" pitchFamily="2" charset="-122"/>
                          <a:cs typeface="Times New Roman" panose="02020603050405020304" charset="0"/>
                        </a:rPr>
                        <a:t>r(</a:t>
                      </a:r>
                      <a:r>
                        <a:rPr lang="en-US" sz="2000" b="1" kern="100" dirty="0" err="1">
                          <a:effectLst/>
                          <a:latin typeface="Times New Roman" panose="02020603050405020304" charset="0"/>
                          <a:ea typeface="华文新魏" panose="02010800040101010101" pitchFamily="2" charset="-122"/>
                          <a:cs typeface="Times New Roman" panose="02020603050405020304" charset="0"/>
                        </a:rPr>
                        <a:t>s</a:t>
                      </a:r>
                      <a:r>
                        <a:rPr lang="en-US" sz="2000" b="1" kern="100" dirty="0" err="1">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t</a:t>
                      </a:r>
                      <a:r>
                        <a:rPr lang="en-US"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rs</a:t>
                      </a:r>
                      <a:r>
                        <a:rPr lang="en-US" sz="2000" b="1" kern="100" dirty="0">
                          <a:effectLst/>
                          <a:latin typeface="Times New Roman" panose="02020603050405020304" charset="0"/>
                          <a:ea typeface="华文新魏" panose="02010800040101010101" pitchFamily="2" charset="-122"/>
                          <a:cs typeface="Times New Roman" panose="02020603050405020304" charset="0"/>
                        </a:rPr>
                        <a:t> </a:t>
                      </a: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rt</a:t>
                      </a:r>
                      <a:endParaRPr lang="en-US" sz="2000" b="1" kern="100" dirty="0">
                        <a:effectLst/>
                        <a:latin typeface="Times New Roman" panose="02020603050405020304" charset="0"/>
                        <a:ea typeface="华文新魏" panose="02010800040101010101" pitchFamily="2" charset="-122"/>
                        <a:cs typeface="Times New Roman" panose="02020603050405020304" charset="0"/>
                      </a:endParaRPr>
                    </a:p>
                    <a:p>
                      <a:pPr algn="l">
                        <a:spcAft>
                          <a:spcPts val="0"/>
                        </a:spcAft>
                        <a:tabLst>
                          <a:tab pos="274320" algn="l"/>
                          <a:tab pos="1074420" algn="ctr"/>
                          <a:tab pos="1645920" algn="ctr"/>
                        </a:tabLst>
                      </a:pPr>
                      <a:r>
                        <a:rPr lang="en-US"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s</a:t>
                      </a:r>
                      <a:r>
                        <a:rPr lang="en-US" sz="2000" b="1" kern="100" dirty="0" err="1">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t</a:t>
                      </a:r>
                      <a:r>
                        <a:rPr lang="en-US" sz="2000" b="1" kern="100" dirty="0">
                          <a:effectLst/>
                          <a:latin typeface="Times New Roman" panose="02020603050405020304" charset="0"/>
                          <a:ea typeface="华文新魏" panose="02010800040101010101" pitchFamily="2" charset="-122"/>
                          <a:cs typeface="Times New Roman" panose="02020603050405020304" charset="0"/>
                        </a:rPr>
                        <a:t>)r=</a:t>
                      </a:r>
                      <a:r>
                        <a:rPr lang="en-US" sz="2000" b="1" kern="100" dirty="0" err="1">
                          <a:effectLst/>
                          <a:latin typeface="Times New Roman" panose="02020603050405020304" charset="0"/>
                          <a:ea typeface="华文新魏" panose="02010800040101010101" pitchFamily="2" charset="-122"/>
                          <a:cs typeface="Times New Roman" panose="02020603050405020304" charset="0"/>
                        </a:rPr>
                        <a:t>sr</a:t>
                      </a:r>
                      <a:r>
                        <a:rPr lang="en-US" sz="2000" b="1" kern="100" dirty="0" err="1">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err="1">
                          <a:effectLst/>
                          <a:latin typeface="Times New Roman" panose="02020603050405020304" charset="0"/>
                          <a:ea typeface="华文新魏" panose="02010800040101010101" pitchFamily="2" charset="-122"/>
                          <a:cs typeface="Times New Roman" panose="02020603050405020304" charset="0"/>
                        </a:rPr>
                        <a:t>tr</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c>
                  <a:txBody>
                    <a:bodyPr/>
                    <a:lstStyle/>
                    <a:p>
                      <a:pPr algn="l">
                        <a:spcAft>
                          <a:spcPts val="0"/>
                        </a:spcAft>
                      </a:pPr>
                      <a:r>
                        <a:rPr lang="zh-CN" sz="2000" b="1" kern="100" dirty="0">
                          <a:effectLst/>
                          <a:latin typeface="Times New Roman" panose="02020603050405020304" charset="0"/>
                          <a:ea typeface="华文新魏" panose="02010800040101010101" pitchFamily="2" charset="-122"/>
                          <a:cs typeface="Times New Roman" panose="02020603050405020304" charset="0"/>
                        </a:rPr>
                        <a:t>分配律</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nchor="ctr"/>
                </a:tc>
              </a:tr>
              <a:tr h="455454">
                <a:tc>
                  <a:txBody>
                    <a:bodyPr/>
                    <a:lstStyle/>
                    <a:p>
                      <a:pPr marL="0" indent="0" algn="l">
                        <a:spcAft>
                          <a:spcPts val="0"/>
                        </a:spcAft>
                        <a:tabLst>
                          <a:tab pos="274320" algn="l"/>
                          <a:tab pos="1074420" algn="ctr"/>
                          <a:tab pos="1645920" algn="ctr"/>
                        </a:tabLst>
                      </a:pP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a:effectLst/>
                          <a:latin typeface="Times New Roman" panose="02020603050405020304" charset="0"/>
                          <a:ea typeface="华文新魏" panose="02010800040101010101" pitchFamily="2" charset="-122"/>
                          <a:cs typeface="Times New Roman" panose="02020603050405020304" charset="0"/>
                        </a:rPr>
                        <a:t>r=r  r</a:t>
                      </a: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a:effectLst/>
                          <a:latin typeface="Times New Roman" panose="02020603050405020304" charset="0"/>
                          <a:ea typeface="华文新魏" panose="02010800040101010101" pitchFamily="2" charset="-122"/>
                          <a:cs typeface="Times New Roman" panose="02020603050405020304" charset="0"/>
                        </a:rPr>
                        <a:t>=r</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c>
                  <a:txBody>
                    <a:bodyPr/>
                    <a:lstStyle/>
                    <a:p>
                      <a:pPr algn="l">
                        <a:spcAft>
                          <a:spcPts val="0"/>
                        </a:spcAft>
                      </a:pPr>
                      <a:r>
                        <a:rPr lang="zh-CN" sz="2000" b="1" kern="100" dirty="0">
                          <a:effectLst/>
                          <a:latin typeface="Times New Roman" panose="02020603050405020304" charset="0"/>
                          <a:ea typeface="华文新魏" panose="02010800040101010101" pitchFamily="2" charset="-122"/>
                          <a:cs typeface="Times New Roman" panose="02020603050405020304" charset="0"/>
                        </a:rPr>
                        <a:t>对连接，</a:t>
                      </a: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zh-CN" sz="2000" b="1" kern="100" dirty="0">
                          <a:effectLst/>
                          <a:latin typeface="Times New Roman" panose="02020603050405020304" charset="0"/>
                          <a:ea typeface="华文新魏" panose="02010800040101010101" pitchFamily="2" charset="-122"/>
                          <a:cs typeface="Times New Roman" panose="02020603050405020304" charset="0"/>
                        </a:rPr>
                        <a:t>是单位元素</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r>
              <a:tr h="396465">
                <a:tc>
                  <a:txBody>
                    <a:bodyPr/>
                    <a:lstStyle/>
                    <a:p>
                      <a:pPr algn="l">
                        <a:spcAft>
                          <a:spcPts val="0"/>
                        </a:spcAft>
                        <a:tabLst>
                          <a:tab pos="274320" algn="l"/>
                          <a:tab pos="1074420" algn="ctr"/>
                          <a:tab pos="1645920" algn="ctr"/>
                        </a:tabLst>
                      </a:pPr>
                      <a:r>
                        <a:rPr lang="en-US" sz="2000" b="1" kern="100" dirty="0">
                          <a:effectLst/>
                          <a:latin typeface="Times New Roman" panose="02020603050405020304" charset="0"/>
                          <a:ea typeface="华文新魏" panose="02010800040101010101" pitchFamily="2" charset="-122"/>
                          <a:cs typeface="Times New Roman" panose="02020603050405020304" charset="0"/>
                        </a:rPr>
                        <a:t>r*=(r</a:t>
                      </a: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en-US" sz="2000" b="1" kern="100" dirty="0">
                          <a:effectLst/>
                          <a:latin typeface="Times New Roman" panose="02020603050405020304" charset="0"/>
                          <a:ea typeface="华文新魏" panose="02010800040101010101" pitchFamily="2" charset="-122"/>
                          <a:cs typeface="Times New Roman" panose="02020603050405020304" charset="0"/>
                        </a:rPr>
                        <a:t>)*</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c>
                  <a:txBody>
                    <a:bodyPr/>
                    <a:lstStyle/>
                    <a:p>
                      <a:pPr algn="l">
                        <a:spcAft>
                          <a:spcPts val="0"/>
                        </a:spcAft>
                      </a:pPr>
                      <a:r>
                        <a:rPr lang="zh-CN"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a:effectLst/>
                          <a:latin typeface="Times New Roman" panose="02020603050405020304" charset="0"/>
                          <a:ea typeface="华文新魏" panose="02010800040101010101" pitchFamily="2" charset="-122"/>
                          <a:cs typeface="Times New Roman" panose="02020603050405020304" charset="0"/>
                        </a:rPr>
                        <a:t>*</a:t>
                      </a:r>
                      <a:r>
                        <a:rPr lang="zh-CN" sz="2000" b="1" kern="100" dirty="0">
                          <a:effectLst/>
                          <a:latin typeface="Times New Roman" panose="02020603050405020304" charset="0"/>
                          <a:ea typeface="华文新魏" panose="02010800040101010101" pitchFamily="2" charset="-122"/>
                          <a:cs typeface="Times New Roman" panose="02020603050405020304" charset="0"/>
                        </a:rPr>
                        <a:t>”和</a:t>
                      </a:r>
                      <a:r>
                        <a:rPr lang="en-US" sz="2000" b="1" kern="100" dirty="0">
                          <a:effectLst/>
                          <a:latin typeface="Times New Roman" panose="02020603050405020304" charset="0"/>
                          <a:ea typeface="华文新魏" panose="02010800040101010101" pitchFamily="2" charset="-122"/>
                          <a:cs typeface="Times New Roman" panose="02020603050405020304" charset="0"/>
                          <a:sym typeface="Symbol" panose="05050102010706020507"/>
                        </a:rPr>
                        <a:t></a:t>
                      </a:r>
                      <a:r>
                        <a:rPr lang="zh-CN" sz="2000" b="1" kern="100" dirty="0">
                          <a:effectLst/>
                          <a:latin typeface="Times New Roman" panose="02020603050405020304" charset="0"/>
                          <a:ea typeface="华文新魏" panose="02010800040101010101" pitchFamily="2" charset="-122"/>
                          <a:cs typeface="Times New Roman" panose="02020603050405020304" charset="0"/>
                        </a:rPr>
                        <a:t>之间的关系</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r>
              <a:tr h="396465">
                <a:tc>
                  <a:txBody>
                    <a:bodyPr/>
                    <a:lstStyle/>
                    <a:p>
                      <a:pPr algn="l">
                        <a:spcAft>
                          <a:spcPts val="0"/>
                        </a:spcAft>
                        <a:tabLst>
                          <a:tab pos="274320" algn="l"/>
                          <a:tab pos="1074420" algn="ctr"/>
                          <a:tab pos="1645920" algn="ctr"/>
                        </a:tabLst>
                      </a:pPr>
                      <a:r>
                        <a:rPr lang="en-US" sz="2000" b="1" kern="100" dirty="0">
                          <a:effectLst/>
                          <a:latin typeface="Times New Roman" panose="02020603050405020304" charset="0"/>
                          <a:ea typeface="华文新魏" panose="02010800040101010101" pitchFamily="2" charset="-122"/>
                          <a:cs typeface="Times New Roman" panose="02020603050405020304" charset="0"/>
                        </a:rPr>
                        <a:t>r*=r**</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c>
                  <a:txBody>
                    <a:bodyPr/>
                    <a:lstStyle/>
                    <a:p>
                      <a:pPr algn="l">
                        <a:spcAft>
                          <a:spcPts val="0"/>
                        </a:spcAft>
                      </a:pPr>
                      <a:r>
                        <a:rPr lang="zh-CN" sz="2000" b="1" kern="100" dirty="0">
                          <a:effectLst/>
                          <a:latin typeface="Times New Roman" panose="02020603050405020304" charset="0"/>
                          <a:ea typeface="华文新魏" panose="02010800040101010101" pitchFamily="2" charset="-122"/>
                          <a:cs typeface="Times New Roman" panose="02020603050405020304" charset="0"/>
                        </a:rPr>
                        <a:t>“</a:t>
                      </a:r>
                      <a:r>
                        <a:rPr lang="en-US" sz="2000" b="1" kern="100" dirty="0">
                          <a:effectLst/>
                          <a:latin typeface="Times New Roman" panose="02020603050405020304" charset="0"/>
                          <a:ea typeface="华文新魏" panose="02010800040101010101" pitchFamily="2" charset="-122"/>
                          <a:cs typeface="Times New Roman" panose="02020603050405020304" charset="0"/>
                        </a:rPr>
                        <a:t>*</a:t>
                      </a:r>
                      <a:r>
                        <a:rPr lang="zh-CN" sz="2000" b="1" kern="100" dirty="0">
                          <a:effectLst/>
                          <a:latin typeface="Times New Roman" panose="02020603050405020304" charset="0"/>
                          <a:ea typeface="华文新魏" panose="02010800040101010101" pitchFamily="2" charset="-122"/>
                          <a:cs typeface="Times New Roman" panose="02020603050405020304" charset="0"/>
                        </a:rPr>
                        <a:t>”是幂等的</a:t>
                      </a:r>
                      <a:endParaRPr lang="zh-CN" sz="2000" b="1" kern="100" dirty="0">
                        <a:effectLst/>
                        <a:latin typeface="Times New Roman" panose="02020603050405020304" charset="0"/>
                        <a:ea typeface="华文新魏" panose="02010800040101010101" pitchFamily="2" charset="-122"/>
                        <a:cs typeface="Times New Roman" panose="02020603050405020304" charset="0"/>
                      </a:endParaRPr>
                    </a:p>
                  </a:txBody>
                  <a:tcPr marL="68581" marR="68581"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pPr>
            <a:r>
              <a:rPr lang="zh-CN" altLang="en-US" dirty="0"/>
              <a:t>程序设计语言中的单词，</a:t>
            </a:r>
            <a:r>
              <a:rPr lang="en-US" altLang="zh-CN" dirty="0"/>
              <a:t>Σ=ASCII</a:t>
            </a:r>
            <a:endParaRPr lang="en-US" altLang="zh-CN" dirty="0"/>
          </a:p>
          <a:p>
            <a:pPr>
              <a:lnSpc>
                <a:spcPct val="120000"/>
              </a:lnSpc>
            </a:pPr>
            <a:r>
              <a:rPr lang="zh-CN" altLang="en-US" dirty="0">
                <a:solidFill>
                  <a:srgbClr val="FF0000"/>
                </a:solidFill>
              </a:rPr>
              <a:t>关键字</a:t>
            </a:r>
            <a:r>
              <a:rPr lang="en-US" altLang="zh-CN" dirty="0"/>
              <a:t>: if, then, else, while, do,…</a:t>
            </a:r>
            <a:endParaRPr lang="en-US" altLang="zh-CN" dirty="0"/>
          </a:p>
          <a:p>
            <a:pPr lvl="1">
              <a:lnSpc>
                <a:spcPct val="120000"/>
              </a:lnSpc>
            </a:pPr>
            <a:r>
              <a:rPr lang="en-US" altLang="zh-CN" dirty="0"/>
              <a:t>Keywords = if | then |else | while | do | …</a:t>
            </a:r>
            <a:endParaRPr lang="en-US" altLang="zh-CN" dirty="0"/>
          </a:p>
          <a:p>
            <a:pPr>
              <a:lnSpc>
                <a:spcPct val="120000"/>
              </a:lnSpc>
            </a:pPr>
            <a:r>
              <a:rPr lang="en-US" altLang="zh-CN" dirty="0"/>
              <a:t>C</a:t>
            </a:r>
            <a:r>
              <a:rPr lang="zh-CN" altLang="en-US" dirty="0"/>
              <a:t>语言的</a:t>
            </a:r>
            <a:r>
              <a:rPr lang="zh-CN" altLang="en-US" dirty="0">
                <a:solidFill>
                  <a:srgbClr val="FF0000"/>
                </a:solidFill>
              </a:rPr>
              <a:t>标识符</a:t>
            </a:r>
            <a:r>
              <a:rPr lang="zh-CN" altLang="en-US" dirty="0"/>
              <a:t>集合</a:t>
            </a:r>
            <a:endParaRPr lang="en-US" altLang="zh-CN" dirty="0"/>
          </a:p>
          <a:p>
            <a:pPr lvl="1">
              <a:lnSpc>
                <a:spcPct val="120000"/>
              </a:lnSpc>
            </a:pPr>
            <a:r>
              <a:rPr lang="en-US" altLang="zh-CN" dirty="0"/>
              <a:t>letter = A|B|…|</a:t>
            </a:r>
            <a:r>
              <a:rPr lang="en-US" altLang="zh-CN" dirty="0" err="1"/>
              <a:t>Z|a|b</a:t>
            </a:r>
            <a:r>
              <a:rPr lang="en-US" altLang="zh-CN" dirty="0"/>
              <a:t>|…|z|_</a:t>
            </a:r>
            <a:endParaRPr lang="en-US" altLang="zh-CN" dirty="0"/>
          </a:p>
          <a:p>
            <a:pPr lvl="1">
              <a:lnSpc>
                <a:spcPct val="120000"/>
              </a:lnSpc>
            </a:pPr>
            <a:r>
              <a:rPr lang="en-US" altLang="zh-CN" dirty="0"/>
              <a:t>digit = 0|1|…|9</a:t>
            </a:r>
            <a:endParaRPr lang="en-US" altLang="zh-CN" dirty="0"/>
          </a:p>
          <a:p>
            <a:pPr lvl="1">
              <a:lnSpc>
                <a:spcPct val="120000"/>
              </a:lnSpc>
            </a:pPr>
            <a:r>
              <a:rPr lang="en-US" altLang="zh-CN" dirty="0"/>
              <a:t>id = letter (letter | digit)</a:t>
            </a:r>
            <a:r>
              <a:rPr lang="en-US" altLang="zh-CN" baseline="30000" dirty="0"/>
              <a:t>*</a:t>
            </a:r>
            <a:endParaRPr lang="zh-CN" altLang="en-US" baseline="30000"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正规表达式的应用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pPr>
            <a:r>
              <a:rPr lang="en-US" altLang="zh-CN" dirty="0"/>
              <a:t>Pascal</a:t>
            </a:r>
            <a:r>
              <a:rPr lang="zh-CN" altLang="en-US" dirty="0">
                <a:solidFill>
                  <a:srgbClr val="FF0000"/>
                </a:solidFill>
              </a:rPr>
              <a:t>无符号数</a:t>
            </a:r>
            <a:r>
              <a:rPr lang="zh-CN" altLang="en-US" dirty="0"/>
              <a:t>集合</a:t>
            </a:r>
            <a:endParaRPr lang="en-US" altLang="zh-CN" dirty="0"/>
          </a:p>
          <a:p>
            <a:pPr lvl="1">
              <a:lnSpc>
                <a:spcPct val="120000"/>
              </a:lnSpc>
            </a:pPr>
            <a:r>
              <a:rPr lang="zh-CN" altLang="en-US" dirty="0"/>
              <a:t>例</a:t>
            </a:r>
            <a:r>
              <a:rPr lang="en-US" altLang="zh-CN" dirty="0"/>
              <a:t>1946, 11.28,  63.6E8,  1.99E</a:t>
            </a:r>
            <a:r>
              <a:rPr lang="zh-CN" altLang="en-US" dirty="0"/>
              <a:t>－</a:t>
            </a:r>
            <a:r>
              <a:rPr lang="en-US" altLang="zh-CN" dirty="0"/>
              <a:t>6 </a:t>
            </a:r>
            <a:endParaRPr lang="en-US" altLang="zh-CN" dirty="0"/>
          </a:p>
          <a:p>
            <a:pPr lvl="1">
              <a:lnSpc>
                <a:spcPct val="120000"/>
              </a:lnSpc>
            </a:pPr>
            <a:r>
              <a:rPr lang="en-US" altLang="zh-CN" dirty="0"/>
              <a:t>digit = 0 | 1 | … | 9</a:t>
            </a:r>
            <a:endParaRPr lang="en-US" altLang="zh-CN" dirty="0"/>
          </a:p>
          <a:p>
            <a:pPr lvl="1">
              <a:lnSpc>
                <a:spcPct val="120000"/>
              </a:lnSpc>
            </a:pPr>
            <a:r>
              <a:rPr lang="en-US" altLang="zh-CN" dirty="0"/>
              <a:t>digits= digit digit</a:t>
            </a:r>
            <a:r>
              <a:rPr lang="en-US" altLang="zh-CN" baseline="30000"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 = digit</a:t>
            </a:r>
            <a:r>
              <a:rPr lang="en-US" altLang="zh-CN" baseline="30000" dirty="0">
                <a:latin typeface="Times New Roman" panose="02020603050405020304" charset="0"/>
                <a:cs typeface="Times New Roman" panose="02020603050405020304" charset="0"/>
              </a:rPr>
              <a:t>+</a:t>
            </a:r>
            <a:endParaRPr lang="en-US" altLang="zh-CN" baseline="30000" dirty="0">
              <a:latin typeface="Times New Roman" panose="02020603050405020304" charset="0"/>
              <a:cs typeface="Times New Roman" panose="02020603050405020304" charset="0"/>
            </a:endParaRPr>
          </a:p>
          <a:p>
            <a:pPr lvl="1">
              <a:lnSpc>
                <a:spcPct val="120000"/>
              </a:lnSpc>
            </a:pPr>
            <a:r>
              <a:rPr lang="en-US" altLang="zh-CN" dirty="0" err="1"/>
              <a:t>optional_fraction</a:t>
            </a:r>
            <a:r>
              <a:rPr lang="en-US" altLang="zh-CN" dirty="0"/>
              <a:t>=.digits|</a:t>
            </a:r>
            <a:r>
              <a:rPr lang="el-GR" altLang="zh-CN" dirty="0"/>
              <a:t>ε</a:t>
            </a:r>
            <a:endParaRPr lang="en-US" altLang="zh-CN" dirty="0"/>
          </a:p>
          <a:p>
            <a:pPr lvl="1">
              <a:lnSpc>
                <a:spcPct val="120000"/>
              </a:lnSpc>
            </a:pPr>
            <a:r>
              <a:rPr lang="en-US" altLang="zh-CN" dirty="0" err="1"/>
              <a:t>optional_exponent</a:t>
            </a:r>
            <a:r>
              <a:rPr lang="en-US" altLang="zh-CN" dirty="0"/>
              <a:t> =  (E ( + |</a:t>
            </a:r>
            <a:r>
              <a:rPr lang="zh-CN" altLang="en-US" dirty="0"/>
              <a:t>－</a:t>
            </a:r>
            <a:r>
              <a:rPr lang="en-US" altLang="zh-CN" dirty="0"/>
              <a:t>|</a:t>
            </a:r>
            <a:r>
              <a:rPr lang="el-GR" altLang="zh-CN" dirty="0"/>
              <a:t>ε</a:t>
            </a:r>
            <a:r>
              <a:rPr lang="en-US" altLang="zh-CN" dirty="0"/>
              <a:t>) digits ) |</a:t>
            </a:r>
            <a:r>
              <a:rPr lang="el-GR" altLang="zh-CN" dirty="0"/>
              <a:t>ε</a:t>
            </a:r>
            <a:endParaRPr lang="en-US" altLang="zh-CN" dirty="0"/>
          </a:p>
          <a:p>
            <a:pPr lvl="1">
              <a:lnSpc>
                <a:spcPct val="120000"/>
              </a:lnSpc>
            </a:pPr>
            <a:r>
              <a:rPr lang="en-US" altLang="zh-CN" dirty="0" err="1"/>
              <a:t>num</a:t>
            </a:r>
            <a:r>
              <a:rPr lang="en-US" altLang="zh-CN" dirty="0"/>
              <a:t> = digits </a:t>
            </a:r>
            <a:r>
              <a:rPr lang="en-US" altLang="zh-CN" dirty="0" err="1"/>
              <a:t>optional_fraction</a:t>
            </a:r>
            <a:r>
              <a:rPr lang="en-US" altLang="zh-CN" dirty="0"/>
              <a:t> </a:t>
            </a:r>
            <a:r>
              <a:rPr lang="en-US" altLang="zh-CN" dirty="0" err="1"/>
              <a:t>optional_exponent</a:t>
            </a:r>
            <a:endParaRPr lang="en-US" altLang="zh-CN" dirty="0"/>
          </a:p>
          <a:p>
            <a:pPr lvl="1">
              <a:lnSpc>
                <a:spcPct val="120000"/>
              </a:lnSpc>
            </a:pPr>
            <a:r>
              <a:rPr lang="en-US" altLang="zh-CN" dirty="0"/>
              <a:t>         =(digit)</a:t>
            </a:r>
            <a:r>
              <a:rPr lang="en-US" altLang="zh-CN" baseline="30000" dirty="0"/>
              <a:t>+</a:t>
            </a:r>
            <a:r>
              <a:rPr lang="en-US" altLang="zh-CN" dirty="0"/>
              <a:t>(. (digit)</a:t>
            </a:r>
            <a:r>
              <a:rPr lang="en-US" altLang="zh-CN" baseline="30000" dirty="0"/>
              <a:t>+</a:t>
            </a:r>
            <a:r>
              <a:rPr lang="en-US" altLang="zh-CN" dirty="0"/>
              <a:t> |</a:t>
            </a:r>
            <a:r>
              <a:rPr lang="el-GR" altLang="zh-CN" dirty="0"/>
              <a:t>ε)((</a:t>
            </a:r>
            <a:r>
              <a:rPr lang="en-US" altLang="zh-CN" dirty="0"/>
              <a:t>E(+|-|</a:t>
            </a:r>
            <a:r>
              <a:rPr lang="el-GR" altLang="zh-CN" dirty="0"/>
              <a:t>ε)(</a:t>
            </a:r>
            <a:r>
              <a:rPr lang="en-US" altLang="zh-CN" dirty="0"/>
              <a:t>digit)</a:t>
            </a:r>
            <a:r>
              <a:rPr lang="en-US" altLang="zh-CN" baseline="30000" dirty="0"/>
              <a:t>+</a:t>
            </a:r>
            <a:r>
              <a:rPr lang="en-US" altLang="zh-CN" dirty="0"/>
              <a:t> )|</a:t>
            </a:r>
            <a:r>
              <a:rPr lang="el-GR" altLang="zh-CN" dirty="0"/>
              <a:t>ε)</a:t>
            </a:r>
            <a:endParaRPr lang="en-US" altLang="zh-CN"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正规表达式的应用</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运算符</a:t>
            </a:r>
            <a:endParaRPr lang="en-US" altLang="zh-CN" dirty="0"/>
          </a:p>
          <a:p>
            <a:pPr lvl="1"/>
            <a:r>
              <a:rPr lang="en-US" altLang="zh-CN" dirty="0"/>
              <a:t>op =+ | </a:t>
            </a:r>
            <a:r>
              <a:rPr lang="zh-CN" altLang="en-US" dirty="0"/>
              <a:t>－ </a:t>
            </a:r>
            <a:r>
              <a:rPr lang="en-US" altLang="zh-CN" dirty="0"/>
              <a:t>| </a:t>
            </a:r>
            <a:r>
              <a:rPr lang="zh-CN" altLang="en-US" dirty="0">
                <a:latin typeface="Times New Roman" panose="02020603050405020304" charset="0"/>
                <a:cs typeface="Times New Roman" panose="02020603050405020304" charset="0"/>
              </a:rPr>
              <a:t>* </a:t>
            </a:r>
            <a:r>
              <a:rPr lang="en-US" altLang="zh-CN" dirty="0"/>
              <a:t>| </a:t>
            </a:r>
            <a:r>
              <a:rPr lang="zh-CN" altLang="en-US" dirty="0"/>
              <a:t>／</a:t>
            </a:r>
            <a:r>
              <a:rPr lang="en-US" altLang="zh-CN" dirty="0"/>
              <a:t> |…</a:t>
            </a:r>
            <a:endParaRPr lang="en-US" altLang="zh-CN" dirty="0"/>
          </a:p>
          <a:p>
            <a:r>
              <a:rPr lang="zh-CN" altLang="en-US" dirty="0"/>
              <a:t>关系运算符</a:t>
            </a:r>
            <a:endParaRPr lang="en-US" altLang="zh-CN" dirty="0"/>
          </a:p>
          <a:p>
            <a:pPr lvl="1"/>
            <a:r>
              <a:rPr lang="en-US" altLang="zh-CN" dirty="0" err="1"/>
              <a:t>relop</a:t>
            </a:r>
            <a:r>
              <a:rPr lang="en-US" altLang="zh-CN" dirty="0"/>
              <a:t> </a:t>
            </a:r>
            <a:r>
              <a:rPr lang="en-US" altLang="zh-CN" dirty="0">
                <a:latin typeface="Times New Roman" panose="02020603050405020304" charset="0"/>
                <a:cs typeface="Times New Roman" panose="02020603050405020304" charset="0"/>
              </a:rPr>
              <a:t>=&lt; | &lt;= | = | &lt;&gt; | &gt; | &gt;=</a:t>
            </a:r>
            <a:endParaRPr lang="en-US" altLang="zh-CN" dirty="0">
              <a:latin typeface="Times New Roman" panose="02020603050405020304" charset="0"/>
              <a:cs typeface="Times New Roman" panose="02020603050405020304" charset="0"/>
            </a:endParaRPr>
          </a:p>
          <a:p>
            <a:r>
              <a:rPr lang="zh-CN" altLang="en-US" dirty="0"/>
              <a:t>空白符</a:t>
            </a:r>
            <a:endParaRPr lang="en-US" altLang="zh-CN" dirty="0"/>
          </a:p>
          <a:p>
            <a:pPr lvl="1"/>
            <a:r>
              <a:rPr lang="en-US" altLang="zh-CN" dirty="0" err="1"/>
              <a:t>delim</a:t>
            </a:r>
            <a:r>
              <a:rPr lang="en-US" altLang="zh-CN" dirty="0"/>
              <a:t>=blank | tab | newline </a:t>
            </a:r>
            <a:endParaRPr lang="en-US" altLang="zh-CN" dirty="0"/>
          </a:p>
          <a:p>
            <a:pPr lvl="1"/>
            <a:r>
              <a:rPr lang="en-US" altLang="zh-CN" dirty="0" err="1"/>
              <a:t>ws</a:t>
            </a:r>
            <a:r>
              <a:rPr lang="en-US" altLang="zh-CN" dirty="0"/>
              <a:t>=</a:t>
            </a:r>
            <a:r>
              <a:rPr lang="en-US" altLang="zh-CN" dirty="0" err="1"/>
              <a:t>delim</a:t>
            </a:r>
            <a:r>
              <a:rPr lang="en-US" altLang="zh-CN" baseline="30000" dirty="0"/>
              <a:t>+</a:t>
            </a:r>
            <a:r>
              <a:rPr lang="en-US" altLang="zh-CN" dirty="0"/>
              <a:t>                            (</a:t>
            </a:r>
            <a:r>
              <a:rPr lang="en-US" altLang="zh-CN" dirty="0" err="1"/>
              <a:t>ws</a:t>
            </a:r>
            <a:r>
              <a:rPr lang="en-US" altLang="zh-CN" dirty="0"/>
              <a:t>: whitespace)</a:t>
            </a:r>
            <a:endParaRPr lang="zh-CN" altLang="en-US" dirty="0"/>
          </a:p>
          <a:p>
            <a:r>
              <a:rPr lang="zh-CN" altLang="en-US" dirty="0"/>
              <a:t>分界符</a:t>
            </a:r>
            <a:endParaRPr lang="en-US" altLang="zh-CN" dirty="0"/>
          </a:p>
          <a:p>
            <a:pPr lvl="1"/>
            <a:r>
              <a:rPr lang="en-US" altLang="zh-CN" dirty="0"/>
              <a:t>pun = ;| : |, |…</a:t>
            </a:r>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正规表达式的应用</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有限自动机</a:t>
            </a:r>
            <a:endParaRPr lang="zh-CN" altLang="en-US" dirty="0"/>
          </a:p>
        </p:txBody>
      </p:sp>
      <p:sp>
        <p:nvSpPr>
          <p:cNvPr id="23555" name="Rectangle 3"/>
          <p:cNvSpPr txBox="1"/>
          <p:nvPr/>
        </p:nvSpPr>
        <p:spPr>
          <a:xfrm>
            <a:off x="428625" y="1214438"/>
            <a:ext cx="8208963" cy="577850"/>
          </a:xfrm>
          <a:prstGeom prst="rect">
            <a:avLst/>
          </a:prstGeom>
          <a:noFill/>
          <a:ln w="9525">
            <a:noFill/>
          </a:ln>
        </p:spPr>
        <p:txBody>
          <a:bodyPr anchor="t"/>
          <a:p>
            <a:pPr marL="457200" indent="-457200" eaLnBrk="0" hangingPunct="0">
              <a:lnSpc>
                <a:spcPct val="90000"/>
              </a:lnSpc>
              <a:spcBef>
                <a:spcPct val="20000"/>
              </a:spcBef>
              <a:buFont typeface="Wingdings" panose="05000000000000000000" charset="0"/>
              <a:buChar char="p"/>
            </a:pPr>
            <a:r>
              <a:rPr lang="zh-CN" altLang="en-US" sz="3600" dirty="0">
                <a:solidFill>
                  <a:schemeClr val="tx2"/>
                </a:solidFill>
                <a:latin typeface="华文新魏" panose="02010800040101010101" pitchFamily="2" charset="-122"/>
                <a:ea typeface="华文新魏" panose="02010800040101010101" pitchFamily="2" charset="-122"/>
              </a:rPr>
              <a:t>有限自动机</a:t>
            </a:r>
            <a:endParaRPr lang="zh-CN" altLang="en-US" sz="3600" dirty="0">
              <a:solidFill>
                <a:schemeClr val="tx2"/>
              </a:solidFill>
              <a:latin typeface="华文新魏" panose="02010800040101010101" pitchFamily="2" charset="-122"/>
              <a:ea typeface="华文新魏" panose="02010800040101010101" pitchFamily="2" charset="-122"/>
            </a:endParaRPr>
          </a:p>
        </p:txBody>
      </p:sp>
      <p:sp>
        <p:nvSpPr>
          <p:cNvPr id="7" name="Rectangle 4"/>
          <p:cNvSpPr/>
          <p:nvPr/>
        </p:nvSpPr>
        <p:spPr>
          <a:xfrm>
            <a:off x="355600" y="1936750"/>
            <a:ext cx="9896475" cy="64770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3200" dirty="0">
                <a:solidFill>
                  <a:schemeClr val="tx1"/>
                </a:solidFill>
                <a:latin typeface="华文新魏" panose="02010800040101010101" pitchFamily="2" charset="-122"/>
                <a:ea typeface="华文新魏" panose="02010800040101010101" pitchFamily="2" charset="-122"/>
              </a:rPr>
              <a:t>是具有离散输入与离散输出的一种数学模型</a:t>
            </a:r>
            <a:endParaRPr lang="zh-CN" altLang="en-US" sz="3200" dirty="0">
              <a:solidFill>
                <a:schemeClr val="tx1"/>
              </a:solidFill>
              <a:latin typeface="华文新魏" panose="02010800040101010101" pitchFamily="2" charset="-122"/>
              <a:ea typeface="华文新魏" panose="02010800040101010101" pitchFamily="2" charset="-122"/>
            </a:endParaRPr>
          </a:p>
        </p:txBody>
      </p:sp>
      <p:sp>
        <p:nvSpPr>
          <p:cNvPr id="8" name="Rectangle 6"/>
          <p:cNvSpPr/>
          <p:nvPr/>
        </p:nvSpPr>
        <p:spPr>
          <a:xfrm>
            <a:off x="355600" y="2655888"/>
            <a:ext cx="7848600" cy="64770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3200" dirty="0">
                <a:solidFill>
                  <a:schemeClr val="tx1"/>
                </a:solidFill>
                <a:latin typeface="华文新魏" panose="02010800040101010101" pitchFamily="2" charset="-122"/>
                <a:ea typeface="华文新魏" panose="02010800040101010101" pitchFamily="2" charset="-122"/>
              </a:rPr>
              <a:t>输入：字符串</a:t>
            </a:r>
            <a:endParaRPr lang="zh-CN" altLang="en-US" sz="3200" dirty="0">
              <a:solidFill>
                <a:schemeClr val="tx1"/>
              </a:solidFill>
              <a:latin typeface="华文新魏" panose="02010800040101010101" pitchFamily="2" charset="-122"/>
              <a:ea typeface="华文新魏" panose="02010800040101010101" pitchFamily="2" charset="-122"/>
            </a:endParaRPr>
          </a:p>
        </p:txBody>
      </p:sp>
      <p:sp>
        <p:nvSpPr>
          <p:cNvPr id="9" name="Rectangle 7"/>
          <p:cNvSpPr/>
          <p:nvPr/>
        </p:nvSpPr>
        <p:spPr>
          <a:xfrm>
            <a:off x="355600" y="3376613"/>
            <a:ext cx="7848600" cy="64770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3200" dirty="0">
                <a:solidFill>
                  <a:schemeClr val="tx1"/>
                </a:solidFill>
                <a:latin typeface="华文新魏" panose="02010800040101010101" pitchFamily="2" charset="-122"/>
                <a:ea typeface="华文新魏" panose="02010800040101010101" pitchFamily="2" charset="-122"/>
              </a:rPr>
              <a:t>输出：是、否</a:t>
            </a:r>
            <a:endParaRPr lang="zh-CN" altLang="en-US" sz="3200" dirty="0">
              <a:solidFill>
                <a:schemeClr val="tx1"/>
              </a:solidFill>
              <a:latin typeface="华文新魏" panose="02010800040101010101" pitchFamily="2" charset="-122"/>
              <a:ea typeface="华文新魏" panose="02010800040101010101" pitchFamily="2" charset="-122"/>
            </a:endParaRPr>
          </a:p>
        </p:txBody>
      </p:sp>
      <p:sp>
        <p:nvSpPr>
          <p:cNvPr id="10" name="Rectangle 8"/>
          <p:cNvSpPr/>
          <p:nvPr/>
        </p:nvSpPr>
        <p:spPr>
          <a:xfrm>
            <a:off x="355600" y="4168775"/>
            <a:ext cx="9637395" cy="1079500"/>
          </a:xfrm>
          <a:prstGeom prst="rect">
            <a:avLst/>
          </a:prstGeom>
          <a:noFill/>
          <a:ln w="9525">
            <a:noFill/>
          </a:ln>
        </p:spPr>
        <p:txBody>
          <a:bodyPr anchor="t"/>
          <a:p>
            <a:pPr marL="914400" lvl="1" indent="-457200" algn="l" rtl="0" eaLnBrk="1" fontAlgn="base" hangingPunct="1">
              <a:lnSpc>
                <a:spcPct val="110000"/>
              </a:lnSpc>
              <a:spcBef>
                <a:spcPct val="20000"/>
              </a:spcBef>
              <a:spcAft>
                <a:spcPct val="0"/>
              </a:spcAft>
              <a:buClr>
                <a:schemeClr val="hlink"/>
              </a:buClr>
              <a:buSzPct val="55000"/>
              <a:buFont typeface="Wingdings" panose="05000000000000000000" charset="0"/>
              <a:buChar char="ü"/>
            </a:pPr>
            <a:r>
              <a:rPr lang="zh-CN" altLang="en-US" sz="3200" dirty="0">
                <a:solidFill>
                  <a:schemeClr val="tx1"/>
                </a:solidFill>
                <a:latin typeface="华文新魏" panose="02010800040101010101" pitchFamily="2" charset="-122"/>
                <a:ea typeface="华文新魏" panose="02010800040101010101" pitchFamily="2" charset="-122"/>
              </a:rPr>
              <a:t>它能对输入字符串是否属于某个模式（正规集、正规语言）作出判断</a:t>
            </a:r>
            <a:endParaRPr lang="zh-CN" altLang="en-US" sz="32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amond(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amond(i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1334770"/>
            <a:ext cx="11379200" cy="4634230"/>
          </a:xfrm>
        </p:spPr>
        <p:txBody>
          <a:bodyPr/>
          <a:lstStyle/>
          <a:p>
            <a:pPr>
              <a:lnSpc>
                <a:spcPct val="120000"/>
              </a:lnSpc>
            </a:pPr>
            <a:r>
              <a:rPr lang="zh-CN" altLang="en-US" sz="3600" dirty="0"/>
              <a:t>词法分析程序的设计</a:t>
            </a:r>
            <a:endParaRPr lang="en-US" altLang="zh-CN" sz="3600" dirty="0"/>
          </a:p>
          <a:p>
            <a:pPr>
              <a:lnSpc>
                <a:spcPct val="120000"/>
              </a:lnSpc>
            </a:pPr>
            <a:r>
              <a:rPr lang="zh-CN" altLang="en-US" sz="3600" dirty="0"/>
              <a:t>单词的描述</a:t>
            </a:r>
            <a:endParaRPr lang="en-US" altLang="zh-CN" sz="3600" dirty="0"/>
          </a:p>
          <a:p>
            <a:pPr>
              <a:lnSpc>
                <a:spcPct val="120000"/>
              </a:lnSpc>
            </a:pPr>
            <a:r>
              <a:rPr lang="zh-CN" altLang="en-US" sz="3600" dirty="0"/>
              <a:t>有限自动机</a:t>
            </a:r>
            <a:endParaRPr lang="en-US" altLang="zh-CN" sz="3600" dirty="0"/>
          </a:p>
          <a:p>
            <a:pPr>
              <a:lnSpc>
                <a:spcPct val="120000"/>
              </a:lnSpc>
            </a:pPr>
            <a:r>
              <a:rPr lang="zh-CN" altLang="en-US" sz="3600" dirty="0"/>
              <a:t>正规式与有限自动机的等价性</a:t>
            </a:r>
            <a:endParaRPr lang="en-US" altLang="zh-CN" sz="3600" dirty="0"/>
          </a:p>
          <a:p>
            <a:pPr>
              <a:lnSpc>
                <a:spcPct val="120000"/>
              </a:lnSpc>
            </a:pPr>
            <a:r>
              <a:rPr lang="zh-CN" altLang="en-US" sz="3600" dirty="0">
                <a:sym typeface="+mn-ea"/>
              </a:rPr>
              <a:t>正规文法与有限自动机的等价性</a:t>
            </a:r>
            <a:endParaRPr lang="en-US" altLang="zh-CN" sz="3600" dirty="0"/>
          </a:p>
        </p:txBody>
      </p:sp>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t>提纲</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4579" name="Rectangle 3"/>
          <p:cNvSpPr txBox="1"/>
          <p:nvPr/>
        </p:nvSpPr>
        <p:spPr>
          <a:xfrm>
            <a:off x="643255" y="1424305"/>
            <a:ext cx="10135870" cy="1153795"/>
          </a:xfrm>
          <a:prstGeom prst="rect">
            <a:avLst/>
          </a:prstGeom>
          <a:noFill/>
          <a:ln w="9525">
            <a:noFill/>
          </a:ln>
        </p:spPr>
        <p:txBody>
          <a:bodyPr anchor="t"/>
          <a:p>
            <a:pPr marL="457200" indent="-457200" eaLnBrk="0" hangingPunct="0">
              <a:spcBef>
                <a:spcPct val="20000"/>
              </a:spcBef>
              <a:buFont typeface="Wingdings" panose="05000000000000000000" charset="0"/>
              <a:buChar char="l"/>
            </a:pPr>
            <a:r>
              <a:rPr lang="zh-CN" altLang="en-US" sz="3200" dirty="0">
                <a:solidFill>
                  <a:schemeClr val="tx2"/>
                </a:solidFill>
                <a:latin typeface="黑体" panose="02010609060101010101" charset="-122"/>
                <a:ea typeface="黑体" panose="02010609060101010101" charset="-122"/>
                <a:cs typeface="黑体" panose="02010609060101010101" charset="-122"/>
              </a:rPr>
              <a:t>非确定的有限自动机 </a:t>
            </a:r>
            <a:r>
              <a:rPr lang="en-US" altLang="zh-CN" sz="3200" dirty="0">
                <a:solidFill>
                  <a:schemeClr val="tx2"/>
                </a:solidFill>
                <a:latin typeface="黑体" panose="02010609060101010101" charset="-122"/>
                <a:ea typeface="黑体" panose="02010609060101010101" charset="-122"/>
                <a:cs typeface="黑体" panose="02010609060101010101" charset="-122"/>
              </a:rPr>
              <a:t>— NFA</a:t>
            </a:r>
            <a:endParaRPr lang="en-US" altLang="zh-CN" sz="3200" dirty="0">
              <a:solidFill>
                <a:schemeClr val="tx2"/>
              </a:solidFill>
              <a:latin typeface="黑体" panose="02010609060101010101" charset="-122"/>
              <a:ea typeface="黑体" panose="02010609060101010101" charset="-122"/>
              <a:cs typeface="黑体" panose="02010609060101010101" charset="-122"/>
            </a:endParaRPr>
          </a:p>
          <a:p>
            <a:pPr marL="342900" indent="-342900" eaLnBrk="0" hangingPunct="0">
              <a:spcBef>
                <a:spcPct val="20000"/>
              </a:spcBef>
            </a:pPr>
            <a:r>
              <a:rPr lang="en-US" altLang="zh-CN" sz="3200" dirty="0">
                <a:solidFill>
                  <a:schemeClr val="tx2"/>
                </a:solidFill>
                <a:latin typeface="黑体" panose="02010609060101010101" charset="-122"/>
                <a:ea typeface="黑体" panose="02010609060101010101" charset="-122"/>
                <a:cs typeface="黑体" panose="02010609060101010101" charset="-122"/>
              </a:rPr>
              <a:t>		        </a:t>
            </a:r>
            <a:r>
              <a:rPr lang="zh-CN" altLang="en-US" sz="3200" dirty="0">
                <a:solidFill>
                  <a:schemeClr val="tx2"/>
                </a:solidFill>
                <a:latin typeface="黑体" panose="02010609060101010101" charset="-122"/>
                <a:ea typeface="黑体" panose="02010609060101010101" charset="-122"/>
                <a:cs typeface="黑体" panose="02010609060101010101" charset="-122"/>
              </a:rPr>
              <a:t>（</a:t>
            </a:r>
            <a:r>
              <a:rPr lang="en-US" altLang="zh-CN" sz="3200" dirty="0">
                <a:solidFill>
                  <a:schemeClr val="tx2"/>
                </a:solidFill>
                <a:latin typeface="黑体" panose="02010609060101010101" charset="-122"/>
                <a:ea typeface="黑体" panose="02010609060101010101" charset="-122"/>
                <a:cs typeface="黑体" panose="02010609060101010101" charset="-122"/>
              </a:rPr>
              <a:t>Nondeterministic Finite Automata</a:t>
            </a:r>
            <a:r>
              <a:rPr lang="zh-CN" altLang="en-US" sz="3200" dirty="0">
                <a:solidFill>
                  <a:schemeClr val="tx2"/>
                </a:solidFill>
                <a:latin typeface="黑体" panose="02010609060101010101" charset="-122"/>
                <a:ea typeface="黑体" panose="02010609060101010101" charset="-122"/>
                <a:cs typeface="黑体" panose="02010609060101010101" charset="-122"/>
              </a:rPr>
              <a:t>）</a:t>
            </a:r>
            <a:endParaRPr lang="zh-CN" altLang="en-US" sz="3200" dirty="0">
              <a:solidFill>
                <a:schemeClr val="tx2"/>
              </a:solidFill>
              <a:latin typeface="黑体" panose="02010609060101010101" charset="-122"/>
              <a:ea typeface="黑体" panose="02010609060101010101" charset="-122"/>
              <a:cs typeface="黑体" panose="02010609060101010101" charset="-122"/>
            </a:endParaRPr>
          </a:p>
        </p:txBody>
      </p:sp>
      <p:sp>
        <p:nvSpPr>
          <p:cNvPr id="5" name="Rectangle 5"/>
          <p:cNvSpPr>
            <a:spLocks noChangeArrowheads="1"/>
          </p:cNvSpPr>
          <p:nvPr/>
        </p:nvSpPr>
        <p:spPr bwMode="auto">
          <a:xfrm>
            <a:off x="858838" y="2705100"/>
            <a:ext cx="6096000" cy="647700"/>
          </a:xfrm>
          <a:prstGeom prst="rect">
            <a:avLst/>
          </a:prstGeom>
          <a:noFill/>
          <a:ln w="9525">
            <a:noFill/>
            <a:miter lim="800000"/>
          </a:ln>
          <a:effectLst/>
        </p:spPr>
        <p:txBody>
          <a:bodyPr/>
          <a:p>
            <a:pPr marL="742950" marR="0" lvl="1" indent="-285750" algn="l"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en-US" altLang="zh-CN"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Q — </a:t>
            </a:r>
            <a:r>
              <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有限状态集合</a:t>
            </a:r>
            <a:endPar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endParaRPr>
          </a:p>
        </p:txBody>
      </p:sp>
      <p:sp>
        <p:nvSpPr>
          <p:cNvPr id="6" name="Rectangle 6"/>
          <p:cNvSpPr>
            <a:spLocks noChangeArrowheads="1"/>
          </p:cNvSpPr>
          <p:nvPr/>
        </p:nvSpPr>
        <p:spPr bwMode="auto">
          <a:xfrm>
            <a:off x="858838" y="3333750"/>
            <a:ext cx="6096000" cy="647700"/>
          </a:xfrm>
          <a:prstGeom prst="rect">
            <a:avLst/>
          </a:prstGeom>
          <a:noFill/>
          <a:ln w="9525">
            <a:noFill/>
            <a:miter lim="800000"/>
          </a:ln>
          <a:effectLst/>
        </p:spPr>
        <p:txBody>
          <a:bodyPr/>
          <a:p>
            <a:pPr marL="742950" marR="0" lvl="1" indent="-285750" algn="l"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en-US" altLang="zh-CN"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Σ — </a:t>
            </a:r>
            <a:r>
              <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字母表，输入符号集合</a:t>
            </a:r>
            <a:endPar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endParaRPr>
          </a:p>
        </p:txBody>
      </p:sp>
      <p:sp>
        <p:nvSpPr>
          <p:cNvPr id="7" name="Rectangle 7"/>
          <p:cNvSpPr>
            <a:spLocks noChangeArrowheads="1"/>
          </p:cNvSpPr>
          <p:nvPr/>
        </p:nvSpPr>
        <p:spPr bwMode="auto">
          <a:xfrm>
            <a:off x="858838" y="3981450"/>
            <a:ext cx="7200900" cy="647700"/>
          </a:xfrm>
          <a:prstGeom prst="rect">
            <a:avLst/>
          </a:prstGeom>
          <a:noFill/>
          <a:ln w="9525">
            <a:noFill/>
            <a:miter lim="800000"/>
          </a:ln>
          <a:effectLst/>
        </p:spPr>
        <p:txBody>
          <a:bodyPr/>
          <a:p>
            <a:pPr marL="742950" marR="0" lvl="1" indent="-285750" algn="l"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映射 </a:t>
            </a:r>
            <a:r>
              <a:rPr kumimoji="0" lang="en-US" altLang="zh-CN"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 </a:t>
            </a:r>
            <a:r>
              <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转换函数（</a:t>
            </a:r>
            <a:r>
              <a:rPr kumimoji="0" lang="en-US" altLang="zh-CN"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Q×Σ∪{ε}→ 2</a:t>
            </a:r>
            <a:r>
              <a:rPr kumimoji="0" lang="en-US" altLang="zh-CN" sz="2800" i="0" u="none" strike="noStrike" kern="1200" cap="none" spc="0" normalizeH="0" baseline="3000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Q</a:t>
            </a:r>
            <a:r>
              <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a:t>
            </a:r>
            <a:endPar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endParaRPr>
          </a:p>
        </p:txBody>
      </p:sp>
      <p:sp>
        <p:nvSpPr>
          <p:cNvPr id="8" name="Rectangle 8"/>
          <p:cNvSpPr>
            <a:spLocks noChangeArrowheads="1"/>
          </p:cNvSpPr>
          <p:nvPr/>
        </p:nvSpPr>
        <p:spPr bwMode="auto">
          <a:xfrm>
            <a:off x="858838" y="4557713"/>
            <a:ext cx="6096000" cy="647700"/>
          </a:xfrm>
          <a:prstGeom prst="rect">
            <a:avLst/>
          </a:prstGeom>
          <a:noFill/>
          <a:ln w="9525">
            <a:noFill/>
            <a:miter lim="800000"/>
          </a:ln>
          <a:effectLst/>
        </p:spPr>
        <p:txBody>
          <a:bodyPr/>
          <a:p>
            <a:pPr marL="742950" marR="0" lvl="1" indent="-285750" algn="l"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en-US" altLang="zh-CN"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q</a:t>
            </a:r>
            <a:r>
              <a:rPr kumimoji="0" lang="en-US" altLang="zh-CN" sz="2800" i="0" u="none" strike="noStrike" kern="1200" cap="none" spc="0" normalizeH="0" baseline="-2500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0</a:t>
            </a:r>
            <a:r>
              <a:rPr kumimoji="0" lang="en-US" altLang="zh-CN"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 — </a:t>
            </a:r>
            <a:r>
              <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开始状态</a:t>
            </a:r>
            <a:endPar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endParaRPr>
          </a:p>
        </p:txBody>
      </p:sp>
      <p:sp>
        <p:nvSpPr>
          <p:cNvPr id="9" name="Rectangle 9"/>
          <p:cNvSpPr>
            <a:spLocks noChangeArrowheads="1"/>
          </p:cNvSpPr>
          <p:nvPr/>
        </p:nvSpPr>
        <p:spPr bwMode="auto">
          <a:xfrm>
            <a:off x="858838" y="5205413"/>
            <a:ext cx="6264275" cy="647700"/>
          </a:xfrm>
          <a:prstGeom prst="rect">
            <a:avLst/>
          </a:prstGeom>
          <a:noFill/>
          <a:ln w="9525">
            <a:noFill/>
            <a:miter lim="800000"/>
          </a:ln>
          <a:effectLst/>
        </p:spPr>
        <p:txBody>
          <a:bodyPr/>
          <a:p>
            <a:pPr marL="742950" marR="0" lvl="1" indent="-285750" algn="l"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en-US" altLang="zh-CN"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F — </a:t>
            </a:r>
            <a:r>
              <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rPr>
              <a:t>终结状态集合</a:t>
            </a:r>
            <a:endParaRPr kumimoji="0" lang="zh-CN" altLang="en-US" sz="28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mn-ea"/>
            </a:endParaRPr>
          </a:p>
        </p:txBody>
      </p:sp>
      <p:sp>
        <p:nvSpPr>
          <p:cNvPr id="10" name="标题 9"/>
          <p:cNvSpPr>
            <a:spLocks noGrp="1"/>
          </p:cNvSpPr>
          <p:nvPr>
            <p:ph type="title"/>
          </p:nvPr>
        </p:nvSpPr>
        <p:spPr/>
        <p:txBody>
          <a:bodyPr/>
          <a:lstStyle/>
          <a:p>
            <a:r>
              <a:rPr lang="zh-CN" altLang="en-US" dirty="0"/>
              <a:t>非确定性有限自动机</a:t>
            </a:r>
            <a:r>
              <a:rPr lang="en-US" altLang="zh-CN" dirty="0"/>
              <a:t>NFA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amond(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altLang="en-US" dirty="0"/>
              <a:t>非确定性有限自动机</a:t>
            </a:r>
            <a:r>
              <a:rPr lang="en-US" altLang="zh-CN" dirty="0"/>
              <a:t>NFA</a:t>
            </a:r>
            <a:endParaRPr lang="zh-CN" altLang="en-US" dirty="0"/>
          </a:p>
        </p:txBody>
      </p:sp>
      <p:sp>
        <p:nvSpPr>
          <p:cNvPr id="25603" name="Rectangle 4"/>
          <p:cNvSpPr/>
          <p:nvPr/>
        </p:nvSpPr>
        <p:spPr>
          <a:xfrm>
            <a:off x="611188" y="1033463"/>
            <a:ext cx="7848600" cy="647700"/>
          </a:xfrm>
          <a:prstGeom prst="rect">
            <a:avLst/>
          </a:prstGeom>
          <a:noFill/>
          <a:ln w="9525">
            <a:noFill/>
          </a:ln>
        </p:spPr>
        <p:txBody>
          <a:bodyPr anchor="t"/>
          <a:p>
            <a:pPr lvl="1" indent="0" algn="l" rtl="0" eaLnBrk="1" fontAlgn="base" hangingPunct="1">
              <a:lnSpc>
                <a:spcPct val="120000"/>
              </a:lnSpc>
              <a:spcBef>
                <a:spcPct val="20000"/>
              </a:spcBef>
              <a:spcAft>
                <a:spcPct val="0"/>
              </a:spcAft>
              <a:buClr>
                <a:schemeClr val="hlink"/>
              </a:buClr>
              <a:buSzPct val="55000"/>
              <a:buNone/>
            </a:pPr>
            <a:r>
              <a:rPr lang="zh-CN" altLang="en-US" sz="3200" dirty="0">
                <a:solidFill>
                  <a:schemeClr val="tx1"/>
                </a:solidFill>
                <a:latin typeface="黑体" panose="02010609060101010101" charset="-122"/>
                <a:ea typeface="黑体" panose="02010609060101010101" charset="-122"/>
              </a:rPr>
              <a:t>例子：</a:t>
            </a:r>
            <a:endParaRPr lang="zh-CN" altLang="en-US" sz="3200" dirty="0">
              <a:solidFill>
                <a:schemeClr val="tx1"/>
              </a:solidFill>
              <a:latin typeface="黑体" panose="02010609060101010101" charset="-122"/>
              <a:ea typeface="黑体" panose="02010609060101010101" charset="-122"/>
            </a:endParaRPr>
          </a:p>
        </p:txBody>
      </p:sp>
      <p:sp>
        <p:nvSpPr>
          <p:cNvPr id="6" name="Rectangle 5"/>
          <p:cNvSpPr/>
          <p:nvPr/>
        </p:nvSpPr>
        <p:spPr>
          <a:xfrm>
            <a:off x="2736215" y="1153795"/>
            <a:ext cx="3598545" cy="647700"/>
          </a:xfrm>
          <a:prstGeom prst="rect">
            <a:avLst/>
          </a:prstGeom>
          <a:noFill/>
          <a:ln w="9525">
            <a:noFill/>
          </a:ln>
        </p:spPr>
        <p:txBody>
          <a:bodyPr anchor="t"/>
          <a:p>
            <a:pPr lvl="2" indent="0" algn="l" rtl="0" eaLnBrk="1" fontAlgn="base" hangingPunct="1">
              <a:lnSpc>
                <a:spcPct val="120000"/>
              </a:lnSpc>
              <a:spcBef>
                <a:spcPct val="20000"/>
              </a:spcBef>
              <a:spcAft>
                <a:spcPct val="0"/>
              </a:spcAft>
              <a:buClr>
                <a:schemeClr val="folHlink"/>
              </a:buClr>
              <a:buSzPct val="50000"/>
              <a:buNone/>
            </a:pPr>
            <a:r>
              <a:rPr lang="zh-CN" altLang="en-US" sz="2800" dirty="0">
                <a:solidFill>
                  <a:schemeClr val="tx1"/>
                </a:solidFill>
                <a:latin typeface="黑体" panose="02010609060101010101" charset="-122"/>
                <a:ea typeface="黑体" panose="02010609060101010101" charset="-122"/>
              </a:rPr>
              <a:t>状态转换图</a:t>
            </a:r>
            <a:endParaRPr lang="zh-CN" altLang="en-US" sz="2800" dirty="0">
              <a:solidFill>
                <a:schemeClr val="tx1"/>
              </a:solidFill>
              <a:latin typeface="黑体" panose="02010609060101010101" charset="-122"/>
              <a:ea typeface="黑体" panose="02010609060101010101" charset="-122"/>
            </a:endParaRPr>
          </a:p>
        </p:txBody>
      </p:sp>
      <p:grpSp>
        <p:nvGrpSpPr>
          <p:cNvPr id="7" name="Group 38"/>
          <p:cNvGrpSpPr/>
          <p:nvPr/>
        </p:nvGrpSpPr>
        <p:grpSpPr>
          <a:xfrm>
            <a:off x="1805940" y="1751965"/>
            <a:ext cx="5689600" cy="2054225"/>
            <a:chOff x="288" y="2210"/>
            <a:chExt cx="3584" cy="1294"/>
          </a:xfrm>
        </p:grpSpPr>
        <p:sp>
          <p:nvSpPr>
            <p:cNvPr id="25606" name="Oval 9"/>
            <p:cNvSpPr/>
            <p:nvPr/>
          </p:nvSpPr>
          <p:spPr>
            <a:xfrm>
              <a:off x="968" y="2682"/>
              <a:ext cx="408" cy="363"/>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0</a:t>
              </a:r>
              <a:endParaRPr lang="en-US" altLang="zh-CN" b="0" dirty="0">
                <a:latin typeface="Times New Roman" panose="02020603050405020304" charset="0"/>
                <a:ea typeface="宋体" panose="02010600030101010101" pitchFamily="2" charset="-122"/>
              </a:endParaRPr>
            </a:p>
          </p:txBody>
        </p:sp>
        <p:sp>
          <p:nvSpPr>
            <p:cNvPr id="25607" name="AutoShape 10"/>
            <p:cNvSpPr/>
            <p:nvPr/>
          </p:nvSpPr>
          <p:spPr>
            <a:xfrm>
              <a:off x="333" y="2818"/>
              <a:ext cx="635" cy="91"/>
            </a:xfrm>
            <a:prstGeom prst="rightArrow">
              <a:avLst>
                <a:gd name="adj1" fmla="val 50000"/>
                <a:gd name="adj2" fmla="val 174321"/>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08" name="AutoShape 19"/>
            <p:cNvSpPr/>
            <p:nvPr/>
          </p:nvSpPr>
          <p:spPr>
            <a:xfrm>
              <a:off x="3418" y="2687"/>
              <a:ext cx="454" cy="363"/>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3</a:t>
              </a:r>
              <a:endParaRPr lang="en-US" altLang="zh-CN" b="0" dirty="0">
                <a:latin typeface="Times New Roman" panose="02020603050405020304" charset="0"/>
                <a:ea typeface="宋体" panose="02010600030101010101" pitchFamily="2" charset="-122"/>
              </a:endParaRPr>
            </a:p>
          </p:txBody>
        </p:sp>
        <p:sp>
          <p:nvSpPr>
            <p:cNvPr id="25609" name="Text Box 21"/>
            <p:cNvSpPr txBox="1"/>
            <p:nvPr/>
          </p:nvSpPr>
          <p:spPr>
            <a:xfrm>
              <a:off x="288" y="2596"/>
              <a:ext cx="635"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start</a:t>
              </a:r>
              <a:endParaRPr lang="en-US" altLang="zh-CN" sz="2000" dirty="0">
                <a:latin typeface="宋体" panose="02010600030101010101" pitchFamily="2" charset="-122"/>
                <a:ea typeface="宋体" panose="02010600030101010101" pitchFamily="2" charset="-122"/>
              </a:endParaRPr>
            </a:p>
          </p:txBody>
        </p:sp>
        <p:sp>
          <p:nvSpPr>
            <p:cNvPr id="25610" name="AutoShape 22"/>
            <p:cNvSpPr/>
            <p:nvPr/>
          </p:nvSpPr>
          <p:spPr>
            <a:xfrm>
              <a:off x="1060" y="3050"/>
              <a:ext cx="227" cy="317"/>
            </a:xfrm>
            <a:prstGeom prst="curvedUpArrow">
              <a:avLst>
                <a:gd name="adj1" fmla="val 20000"/>
                <a:gd name="adj2" fmla="val 40000"/>
                <a:gd name="adj3" fmla="val 46523"/>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11" name="Oval 23"/>
            <p:cNvSpPr/>
            <p:nvPr/>
          </p:nvSpPr>
          <p:spPr>
            <a:xfrm>
              <a:off x="1785" y="2687"/>
              <a:ext cx="408" cy="363"/>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1</a:t>
              </a:r>
              <a:endParaRPr lang="en-US" altLang="zh-CN" b="0" dirty="0">
                <a:latin typeface="Times New Roman" panose="02020603050405020304" charset="0"/>
                <a:ea typeface="宋体" panose="02010600030101010101" pitchFamily="2" charset="-122"/>
              </a:endParaRPr>
            </a:p>
          </p:txBody>
        </p:sp>
        <p:sp>
          <p:nvSpPr>
            <p:cNvPr id="25612" name="Oval 24"/>
            <p:cNvSpPr/>
            <p:nvPr/>
          </p:nvSpPr>
          <p:spPr>
            <a:xfrm>
              <a:off x="2602" y="2687"/>
              <a:ext cx="408" cy="363"/>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2</a:t>
              </a:r>
              <a:endParaRPr lang="en-US" altLang="zh-CN" b="0" dirty="0">
                <a:latin typeface="Times New Roman" panose="02020603050405020304" charset="0"/>
                <a:ea typeface="宋体" panose="02010600030101010101" pitchFamily="2" charset="-122"/>
              </a:endParaRPr>
            </a:p>
          </p:txBody>
        </p:sp>
        <p:sp>
          <p:nvSpPr>
            <p:cNvPr id="25613" name="AutoShape 26"/>
            <p:cNvSpPr/>
            <p:nvPr/>
          </p:nvSpPr>
          <p:spPr>
            <a:xfrm>
              <a:off x="1377" y="2823"/>
              <a:ext cx="408" cy="91"/>
            </a:xfrm>
            <a:prstGeom prst="rightArrow">
              <a:avLst>
                <a:gd name="adj1" fmla="val 50000"/>
                <a:gd name="adj2" fmla="val 112004"/>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14" name="AutoShape 27"/>
            <p:cNvSpPr/>
            <p:nvPr/>
          </p:nvSpPr>
          <p:spPr>
            <a:xfrm>
              <a:off x="2193" y="2823"/>
              <a:ext cx="408" cy="91"/>
            </a:xfrm>
            <a:prstGeom prst="rightArrow">
              <a:avLst>
                <a:gd name="adj1" fmla="val 50000"/>
                <a:gd name="adj2" fmla="val 112004"/>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15" name="AutoShape 28"/>
            <p:cNvSpPr/>
            <p:nvPr/>
          </p:nvSpPr>
          <p:spPr>
            <a:xfrm>
              <a:off x="3010" y="2823"/>
              <a:ext cx="408" cy="91"/>
            </a:xfrm>
            <a:prstGeom prst="rightArrow">
              <a:avLst>
                <a:gd name="adj1" fmla="val 50000"/>
                <a:gd name="adj2" fmla="val 112004"/>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16" name="Text Box 29"/>
            <p:cNvSpPr txBox="1"/>
            <p:nvPr/>
          </p:nvSpPr>
          <p:spPr>
            <a:xfrm>
              <a:off x="1467" y="2596"/>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a</a:t>
              </a:r>
              <a:endParaRPr lang="en-US" altLang="zh-CN" sz="2000" dirty="0">
                <a:latin typeface="宋体" panose="02010600030101010101" pitchFamily="2" charset="-122"/>
                <a:ea typeface="宋体" panose="02010600030101010101" pitchFamily="2" charset="-122"/>
              </a:endParaRPr>
            </a:p>
          </p:txBody>
        </p:sp>
        <p:sp>
          <p:nvSpPr>
            <p:cNvPr id="25617" name="Text Box 30"/>
            <p:cNvSpPr txBox="1"/>
            <p:nvPr/>
          </p:nvSpPr>
          <p:spPr>
            <a:xfrm>
              <a:off x="2284" y="2596"/>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b</a:t>
              </a:r>
              <a:endParaRPr lang="en-US" altLang="zh-CN" sz="2000" dirty="0">
                <a:latin typeface="宋体" panose="02010600030101010101" pitchFamily="2" charset="-122"/>
                <a:ea typeface="宋体" panose="02010600030101010101" pitchFamily="2" charset="-122"/>
              </a:endParaRPr>
            </a:p>
          </p:txBody>
        </p:sp>
        <p:sp>
          <p:nvSpPr>
            <p:cNvPr id="25618" name="Text Box 31"/>
            <p:cNvSpPr txBox="1"/>
            <p:nvPr/>
          </p:nvSpPr>
          <p:spPr>
            <a:xfrm>
              <a:off x="3055" y="2596"/>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b</a:t>
              </a:r>
              <a:endParaRPr lang="en-US" altLang="zh-CN" sz="2000" dirty="0">
                <a:latin typeface="宋体" panose="02010600030101010101" pitchFamily="2" charset="-122"/>
                <a:ea typeface="宋体" panose="02010600030101010101" pitchFamily="2" charset="-122"/>
              </a:endParaRPr>
            </a:p>
          </p:txBody>
        </p:sp>
        <p:sp>
          <p:nvSpPr>
            <p:cNvPr id="25619" name="Text Box 32"/>
            <p:cNvSpPr txBox="1"/>
            <p:nvPr/>
          </p:nvSpPr>
          <p:spPr>
            <a:xfrm>
              <a:off x="1196" y="3254"/>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b</a:t>
              </a:r>
              <a:endParaRPr lang="en-US" altLang="zh-CN" sz="2000" dirty="0">
                <a:latin typeface="宋体" panose="02010600030101010101" pitchFamily="2" charset="-122"/>
                <a:ea typeface="宋体" panose="02010600030101010101" pitchFamily="2" charset="-122"/>
              </a:endParaRPr>
            </a:p>
          </p:txBody>
        </p:sp>
        <p:sp>
          <p:nvSpPr>
            <p:cNvPr id="25620" name="AutoShape 33"/>
            <p:cNvSpPr/>
            <p:nvPr/>
          </p:nvSpPr>
          <p:spPr>
            <a:xfrm flipV="1">
              <a:off x="1060" y="2370"/>
              <a:ext cx="226" cy="317"/>
            </a:xfrm>
            <a:prstGeom prst="curvedUpArrow">
              <a:avLst>
                <a:gd name="adj1" fmla="val 20000"/>
                <a:gd name="adj2" fmla="val 40000"/>
                <a:gd name="adj3" fmla="val 46729"/>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21" name="Text Box 34"/>
            <p:cNvSpPr txBox="1"/>
            <p:nvPr/>
          </p:nvSpPr>
          <p:spPr>
            <a:xfrm>
              <a:off x="1196" y="2210"/>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a</a:t>
              </a:r>
              <a:endParaRPr lang="en-US" altLang="zh-CN" sz="2000" dirty="0">
                <a:latin typeface="宋体" panose="02010600030101010101" pitchFamily="2" charset="-122"/>
                <a:ea typeface="宋体" panose="02010600030101010101" pitchFamily="2" charset="-122"/>
              </a:endParaRPr>
            </a:p>
          </p:txBody>
        </p:sp>
      </p:grpSp>
      <p:sp>
        <p:nvSpPr>
          <p:cNvPr id="23" name="Text Box 36"/>
          <p:cNvSpPr txBox="1"/>
          <p:nvPr/>
        </p:nvSpPr>
        <p:spPr>
          <a:xfrm>
            <a:off x="8901430" y="1026795"/>
            <a:ext cx="2594610" cy="2232025"/>
          </a:xfrm>
          <a:prstGeom prst="rect">
            <a:avLst/>
          </a:prstGeom>
          <a:noFill/>
          <a:ln w="12700" cap="flat" cmpd="sng">
            <a:solidFill>
              <a:schemeClr val="tx1"/>
            </a:solidFill>
            <a:prstDash val="solid"/>
            <a:miter/>
            <a:headEnd type="none" w="sm" len="sm"/>
            <a:tailEnd type="none" w="sm" len="sm"/>
          </a:ln>
        </p:spPr>
        <p:txBody>
          <a:bodyPr wrap="square" anchor="t">
            <a:spAutoFit/>
          </a:bodyPr>
          <a:p>
            <a:pPr>
              <a:spcBef>
                <a:spcPct val="50000"/>
              </a:spcBef>
            </a:pPr>
            <a:r>
              <a:rPr lang="en-US" altLang="zh-CN" b="1" dirty="0">
                <a:latin typeface="Times New Roman" panose="02020603050405020304" charset="0"/>
                <a:ea typeface="宋体" panose="02010600030101010101" pitchFamily="2" charset="-122"/>
              </a:rPr>
              <a:t>Q = { 0, 1, 2, 3 }</a:t>
            </a:r>
            <a:endParaRPr lang="en-US" altLang="zh-CN" b="1" dirty="0">
              <a:latin typeface="Times New Roman" panose="02020603050405020304" charset="0"/>
              <a:ea typeface="宋体" panose="02010600030101010101" pitchFamily="2" charset="-122"/>
            </a:endParaRPr>
          </a:p>
          <a:p>
            <a:pPr>
              <a:lnSpc>
                <a:spcPct val="110000"/>
              </a:lnSpc>
              <a:spcBef>
                <a:spcPct val="50000"/>
              </a:spcBef>
            </a:pPr>
            <a:r>
              <a:rPr lang="en-US" altLang="zh-CN" b="1" dirty="0">
                <a:latin typeface="Times New Roman" panose="02020603050405020304" charset="0"/>
                <a:ea typeface="宋体" panose="02010600030101010101" pitchFamily="2" charset="-122"/>
              </a:rPr>
              <a:t>q</a:t>
            </a:r>
            <a:r>
              <a:rPr lang="en-US" altLang="zh-CN" b="1" baseline="-25000" dirty="0">
                <a:latin typeface="Times New Roman" panose="02020603050405020304" charset="0"/>
                <a:ea typeface="宋体" panose="02010600030101010101" pitchFamily="2" charset="-122"/>
              </a:rPr>
              <a:t>0</a:t>
            </a:r>
            <a:r>
              <a:rPr lang="en-US" altLang="zh-CN" b="1" dirty="0">
                <a:latin typeface="Times New Roman" panose="02020603050405020304" charset="0"/>
                <a:ea typeface="宋体" panose="02010600030101010101" pitchFamily="2" charset="-122"/>
              </a:rPr>
              <a:t> = 0</a:t>
            </a:r>
            <a:endParaRPr lang="en-US" altLang="zh-CN" b="1" dirty="0">
              <a:latin typeface="Times New Roman" panose="02020603050405020304" charset="0"/>
              <a:ea typeface="宋体" panose="02010600030101010101" pitchFamily="2" charset="-122"/>
            </a:endParaRPr>
          </a:p>
          <a:p>
            <a:pPr>
              <a:lnSpc>
                <a:spcPct val="110000"/>
              </a:lnSpc>
              <a:spcBef>
                <a:spcPct val="50000"/>
              </a:spcBef>
            </a:pPr>
            <a:r>
              <a:rPr lang="en-US" altLang="zh-CN" b="1" dirty="0">
                <a:latin typeface="Times New Roman" panose="02020603050405020304" charset="0"/>
                <a:ea typeface="宋体" panose="02010600030101010101" pitchFamily="2" charset="-122"/>
              </a:rPr>
              <a:t>F = { 3 }</a:t>
            </a:r>
            <a:endParaRPr lang="en-US" altLang="zh-CN" b="1" dirty="0">
              <a:latin typeface="Times New Roman" panose="02020603050405020304" charset="0"/>
              <a:ea typeface="宋体" panose="02010600030101010101" pitchFamily="2" charset="-122"/>
            </a:endParaRPr>
          </a:p>
          <a:p>
            <a:pPr>
              <a:lnSpc>
                <a:spcPct val="110000"/>
              </a:lnSpc>
              <a:spcBef>
                <a:spcPct val="50000"/>
              </a:spcBef>
            </a:pPr>
            <a:r>
              <a:rPr lang="en-US" altLang="zh-CN" b="1" dirty="0">
                <a:latin typeface="Times New Roman" panose="02020603050405020304" charset="0"/>
                <a:ea typeface="宋体" panose="02010600030101010101" pitchFamily="2" charset="-122"/>
                <a:sym typeface="Symbol" panose="05050102010706020507" pitchFamily="18" charset="2"/>
              </a:rPr>
              <a:t> = { a, b }</a:t>
            </a:r>
            <a:endParaRPr lang="en-US" altLang="zh-CN" b="1" dirty="0">
              <a:latin typeface="Times New Roman" panose="02020603050405020304" charset="0"/>
              <a:ea typeface="宋体" panose="02010600030101010101" pitchFamily="2" charset="-122"/>
            </a:endParaRPr>
          </a:p>
        </p:txBody>
      </p:sp>
      <p:sp>
        <p:nvSpPr>
          <p:cNvPr id="8" name="内容占位符 7"/>
          <p:cNvSpPr>
            <a:spLocks noGrp="1"/>
          </p:cNvSpPr>
          <p:nvPr>
            <p:ph idx="1"/>
          </p:nvPr>
        </p:nvSpPr>
        <p:spPr>
          <a:xfrm>
            <a:off x="274320" y="3806190"/>
            <a:ext cx="7463790" cy="749300"/>
          </a:xfrm>
        </p:spPr>
        <p:txBody>
          <a:bodyPr/>
          <a:p>
            <a:r>
              <a:rPr lang="en-US" altLang="zh-CN" dirty="0"/>
              <a:t>NFA</a:t>
            </a:r>
            <a:r>
              <a:rPr lang="zh-CN" altLang="en-US" dirty="0"/>
              <a:t>的另外一种表示方法</a:t>
            </a:r>
            <a:r>
              <a:rPr lang="en-US" altLang="zh-CN" dirty="0"/>
              <a:t>: </a:t>
            </a:r>
            <a:r>
              <a:rPr lang="zh-CN" altLang="en-US" dirty="0"/>
              <a:t>状态</a:t>
            </a:r>
            <a:r>
              <a:rPr lang="zh-CN" altLang="en-US" dirty="0"/>
              <a:t>转换表</a:t>
            </a:r>
            <a:endParaRPr lang="zh-CN" altLang="en-US" dirty="0"/>
          </a:p>
        </p:txBody>
      </p:sp>
      <p:graphicFrame>
        <p:nvGraphicFramePr>
          <p:cNvPr id="21" name="Group 56"/>
          <p:cNvGraphicFramePr>
            <a:graphicFrameLocks noGrp="1"/>
          </p:cNvGraphicFramePr>
          <p:nvPr>
            <p:custDataLst>
              <p:tags r:id="rId1"/>
            </p:custDataLst>
          </p:nvPr>
        </p:nvGraphicFramePr>
        <p:xfrm>
          <a:off x="7819073" y="4271963"/>
          <a:ext cx="3676650" cy="1695769"/>
        </p:xfrm>
        <a:graphic>
          <a:graphicData uri="http://schemas.openxmlformats.org/drawingml/2006/table">
            <a:tbl>
              <a:tblPr/>
              <a:tblGrid>
                <a:gridCol w="939800"/>
                <a:gridCol w="1223962"/>
                <a:gridCol w="1512888"/>
              </a:tblGrid>
              <a:tr h="424180">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3863">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3863">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3863">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box(in)">
                                      <p:cBhvr>
                                        <p:cTn id="16" dur="20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heckerboard(across)">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8"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altLang="en-US" dirty="0"/>
              <a:t>非确定性有限自动机</a:t>
            </a:r>
            <a:r>
              <a:rPr lang="en-US" altLang="zh-CN" dirty="0"/>
              <a:t>NFA</a:t>
            </a:r>
            <a:endParaRPr lang="zh-CN" altLang="en-US" dirty="0"/>
          </a:p>
        </p:txBody>
      </p:sp>
      <p:sp>
        <p:nvSpPr>
          <p:cNvPr id="27651" name="Rectangle 3"/>
          <p:cNvSpPr txBox="1"/>
          <p:nvPr/>
        </p:nvSpPr>
        <p:spPr>
          <a:xfrm>
            <a:off x="684213" y="971550"/>
            <a:ext cx="8208962" cy="649288"/>
          </a:xfrm>
          <a:prstGeom prst="rect">
            <a:avLst/>
          </a:prstGeom>
          <a:noFill/>
          <a:ln w="9525">
            <a:noFill/>
          </a:ln>
        </p:spPr>
        <p:txBody>
          <a:bodyPr anchor="t"/>
          <a:p>
            <a:pPr marL="457200" indent="-457200" eaLnBrk="0" hangingPunct="0">
              <a:buFont typeface="Wingdings" panose="05000000000000000000" charset="0"/>
              <a:buChar char="l"/>
            </a:pPr>
            <a:r>
              <a:rPr lang="zh-CN" altLang="en-US" sz="320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如何用 </a:t>
            </a:r>
            <a:r>
              <a:rPr lang="en-US" altLang="zh-CN" sz="320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NFA </a:t>
            </a:r>
            <a:r>
              <a:rPr lang="zh-CN" altLang="en-US" sz="320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来识别字符串？</a:t>
            </a:r>
            <a:endParaRPr lang="zh-CN" altLang="en-US" sz="320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 name="Rectangle 4"/>
          <p:cNvSpPr/>
          <p:nvPr/>
        </p:nvSpPr>
        <p:spPr>
          <a:xfrm>
            <a:off x="900113" y="1676400"/>
            <a:ext cx="7848600" cy="798513"/>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怎样才算可识别？</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10" name="Rectangle 4"/>
          <p:cNvSpPr/>
          <p:nvPr/>
        </p:nvSpPr>
        <p:spPr>
          <a:xfrm>
            <a:off x="929005" y="2310130"/>
            <a:ext cx="10150475" cy="107950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如果存在一条从开始状态到接受状态的通路，把边上的字符连接起来正好构成这个字符串</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3" name="TextBox 4"/>
          <p:cNvSpPr txBox="1"/>
          <p:nvPr/>
        </p:nvSpPr>
        <p:spPr>
          <a:xfrm>
            <a:off x="1388745" y="5698491"/>
            <a:ext cx="8246168" cy="461665"/>
          </a:xfrm>
          <a:prstGeom prst="rect">
            <a:avLst/>
          </a:prstGeom>
          <a:noFill/>
        </p:spPr>
        <p:txBody>
          <a:bodyPr wrap="none" rtlCol="0">
            <a:spAutoFit/>
          </a:bodyPr>
          <a:p>
            <a:r>
              <a:rPr lang="zh-CN" altLang="en-US" dirty="0">
                <a:latin typeface="华文新魏" panose="02010800040101010101" pitchFamily="2" charset="-122"/>
                <a:ea typeface="华文新魏" panose="02010800040101010101" pitchFamily="2" charset="-122"/>
              </a:rPr>
              <a:t>下列哪些输入串是可以识别的</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abb</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aaa</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aabb</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aaabb</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bbb</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grpSp>
        <p:nvGrpSpPr>
          <p:cNvPr id="7" name="Group 38"/>
          <p:cNvGrpSpPr/>
          <p:nvPr/>
        </p:nvGrpSpPr>
        <p:grpSpPr>
          <a:xfrm>
            <a:off x="2872740" y="3580765"/>
            <a:ext cx="5689600" cy="2054225"/>
            <a:chOff x="288" y="2210"/>
            <a:chExt cx="3584" cy="1294"/>
          </a:xfrm>
        </p:grpSpPr>
        <p:sp>
          <p:nvSpPr>
            <p:cNvPr id="25606" name="Oval 9"/>
            <p:cNvSpPr/>
            <p:nvPr/>
          </p:nvSpPr>
          <p:spPr>
            <a:xfrm>
              <a:off x="968" y="2682"/>
              <a:ext cx="408" cy="363"/>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0</a:t>
              </a:r>
              <a:endParaRPr lang="en-US" altLang="zh-CN" b="0" dirty="0">
                <a:latin typeface="Times New Roman" panose="02020603050405020304" charset="0"/>
                <a:ea typeface="宋体" panose="02010600030101010101" pitchFamily="2" charset="-122"/>
              </a:endParaRPr>
            </a:p>
          </p:txBody>
        </p:sp>
        <p:sp>
          <p:nvSpPr>
            <p:cNvPr id="25607" name="AutoShape 10"/>
            <p:cNvSpPr/>
            <p:nvPr/>
          </p:nvSpPr>
          <p:spPr>
            <a:xfrm>
              <a:off x="333" y="2818"/>
              <a:ext cx="635" cy="91"/>
            </a:xfrm>
            <a:prstGeom prst="rightArrow">
              <a:avLst>
                <a:gd name="adj1" fmla="val 50000"/>
                <a:gd name="adj2" fmla="val 174321"/>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08" name="AutoShape 19"/>
            <p:cNvSpPr/>
            <p:nvPr/>
          </p:nvSpPr>
          <p:spPr>
            <a:xfrm>
              <a:off x="3418" y="2687"/>
              <a:ext cx="454" cy="363"/>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3</a:t>
              </a:r>
              <a:endParaRPr lang="en-US" altLang="zh-CN" b="0" dirty="0">
                <a:latin typeface="Times New Roman" panose="02020603050405020304" charset="0"/>
                <a:ea typeface="宋体" panose="02010600030101010101" pitchFamily="2" charset="-122"/>
              </a:endParaRPr>
            </a:p>
          </p:txBody>
        </p:sp>
        <p:sp>
          <p:nvSpPr>
            <p:cNvPr id="25609" name="Text Box 21"/>
            <p:cNvSpPr txBox="1"/>
            <p:nvPr/>
          </p:nvSpPr>
          <p:spPr>
            <a:xfrm>
              <a:off x="288" y="2596"/>
              <a:ext cx="635"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start</a:t>
              </a:r>
              <a:endParaRPr lang="en-US" altLang="zh-CN" sz="2000" dirty="0">
                <a:latin typeface="宋体" panose="02010600030101010101" pitchFamily="2" charset="-122"/>
                <a:ea typeface="宋体" panose="02010600030101010101" pitchFamily="2" charset="-122"/>
              </a:endParaRPr>
            </a:p>
          </p:txBody>
        </p:sp>
        <p:sp>
          <p:nvSpPr>
            <p:cNvPr id="25610" name="AutoShape 22"/>
            <p:cNvSpPr/>
            <p:nvPr/>
          </p:nvSpPr>
          <p:spPr>
            <a:xfrm>
              <a:off x="1060" y="3050"/>
              <a:ext cx="227" cy="317"/>
            </a:xfrm>
            <a:prstGeom prst="curvedUpArrow">
              <a:avLst>
                <a:gd name="adj1" fmla="val 20000"/>
                <a:gd name="adj2" fmla="val 40000"/>
                <a:gd name="adj3" fmla="val 46523"/>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11" name="Oval 23"/>
            <p:cNvSpPr/>
            <p:nvPr/>
          </p:nvSpPr>
          <p:spPr>
            <a:xfrm>
              <a:off x="1785" y="2687"/>
              <a:ext cx="408" cy="363"/>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1</a:t>
              </a:r>
              <a:endParaRPr lang="en-US" altLang="zh-CN" b="0" dirty="0">
                <a:latin typeface="Times New Roman" panose="02020603050405020304" charset="0"/>
                <a:ea typeface="宋体" panose="02010600030101010101" pitchFamily="2" charset="-122"/>
              </a:endParaRPr>
            </a:p>
          </p:txBody>
        </p:sp>
        <p:sp>
          <p:nvSpPr>
            <p:cNvPr id="25612" name="Oval 24"/>
            <p:cNvSpPr/>
            <p:nvPr/>
          </p:nvSpPr>
          <p:spPr>
            <a:xfrm>
              <a:off x="2602" y="2687"/>
              <a:ext cx="408" cy="363"/>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2</a:t>
              </a:r>
              <a:endParaRPr lang="en-US" altLang="zh-CN" b="0" dirty="0">
                <a:latin typeface="Times New Roman" panose="02020603050405020304" charset="0"/>
                <a:ea typeface="宋体" panose="02010600030101010101" pitchFamily="2" charset="-122"/>
              </a:endParaRPr>
            </a:p>
          </p:txBody>
        </p:sp>
        <p:sp>
          <p:nvSpPr>
            <p:cNvPr id="25613" name="AutoShape 26"/>
            <p:cNvSpPr/>
            <p:nvPr/>
          </p:nvSpPr>
          <p:spPr>
            <a:xfrm>
              <a:off x="1377" y="2823"/>
              <a:ext cx="408" cy="91"/>
            </a:xfrm>
            <a:prstGeom prst="rightArrow">
              <a:avLst>
                <a:gd name="adj1" fmla="val 50000"/>
                <a:gd name="adj2" fmla="val 112004"/>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14" name="AutoShape 27"/>
            <p:cNvSpPr/>
            <p:nvPr/>
          </p:nvSpPr>
          <p:spPr>
            <a:xfrm>
              <a:off x="2193" y="2823"/>
              <a:ext cx="408" cy="91"/>
            </a:xfrm>
            <a:prstGeom prst="rightArrow">
              <a:avLst>
                <a:gd name="adj1" fmla="val 50000"/>
                <a:gd name="adj2" fmla="val 112004"/>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15" name="AutoShape 28"/>
            <p:cNvSpPr/>
            <p:nvPr/>
          </p:nvSpPr>
          <p:spPr>
            <a:xfrm>
              <a:off x="3010" y="2823"/>
              <a:ext cx="408" cy="91"/>
            </a:xfrm>
            <a:prstGeom prst="rightArrow">
              <a:avLst>
                <a:gd name="adj1" fmla="val 50000"/>
                <a:gd name="adj2" fmla="val 112004"/>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16" name="Text Box 29"/>
            <p:cNvSpPr txBox="1"/>
            <p:nvPr/>
          </p:nvSpPr>
          <p:spPr>
            <a:xfrm>
              <a:off x="1467" y="2596"/>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a</a:t>
              </a:r>
              <a:endParaRPr lang="en-US" altLang="zh-CN" sz="2000" dirty="0">
                <a:latin typeface="宋体" panose="02010600030101010101" pitchFamily="2" charset="-122"/>
                <a:ea typeface="宋体" panose="02010600030101010101" pitchFamily="2" charset="-122"/>
              </a:endParaRPr>
            </a:p>
          </p:txBody>
        </p:sp>
        <p:sp>
          <p:nvSpPr>
            <p:cNvPr id="25617" name="Text Box 30"/>
            <p:cNvSpPr txBox="1"/>
            <p:nvPr/>
          </p:nvSpPr>
          <p:spPr>
            <a:xfrm>
              <a:off x="2284" y="2596"/>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b</a:t>
              </a:r>
              <a:endParaRPr lang="en-US" altLang="zh-CN" sz="2000" dirty="0">
                <a:latin typeface="宋体" panose="02010600030101010101" pitchFamily="2" charset="-122"/>
                <a:ea typeface="宋体" panose="02010600030101010101" pitchFamily="2" charset="-122"/>
              </a:endParaRPr>
            </a:p>
          </p:txBody>
        </p:sp>
        <p:sp>
          <p:nvSpPr>
            <p:cNvPr id="25618" name="Text Box 31"/>
            <p:cNvSpPr txBox="1"/>
            <p:nvPr/>
          </p:nvSpPr>
          <p:spPr>
            <a:xfrm>
              <a:off x="3055" y="2596"/>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b</a:t>
              </a:r>
              <a:endParaRPr lang="en-US" altLang="zh-CN" sz="2000" dirty="0">
                <a:latin typeface="宋体" panose="02010600030101010101" pitchFamily="2" charset="-122"/>
                <a:ea typeface="宋体" panose="02010600030101010101" pitchFamily="2" charset="-122"/>
              </a:endParaRPr>
            </a:p>
          </p:txBody>
        </p:sp>
        <p:sp>
          <p:nvSpPr>
            <p:cNvPr id="25619" name="Text Box 32"/>
            <p:cNvSpPr txBox="1"/>
            <p:nvPr/>
          </p:nvSpPr>
          <p:spPr>
            <a:xfrm>
              <a:off x="1196" y="3254"/>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b</a:t>
              </a:r>
              <a:endParaRPr lang="en-US" altLang="zh-CN" sz="2000" dirty="0">
                <a:latin typeface="宋体" panose="02010600030101010101" pitchFamily="2" charset="-122"/>
                <a:ea typeface="宋体" panose="02010600030101010101" pitchFamily="2" charset="-122"/>
              </a:endParaRPr>
            </a:p>
          </p:txBody>
        </p:sp>
        <p:sp>
          <p:nvSpPr>
            <p:cNvPr id="25620" name="AutoShape 33"/>
            <p:cNvSpPr/>
            <p:nvPr/>
          </p:nvSpPr>
          <p:spPr>
            <a:xfrm flipV="1">
              <a:off x="1060" y="2370"/>
              <a:ext cx="226" cy="317"/>
            </a:xfrm>
            <a:prstGeom prst="curvedUpArrow">
              <a:avLst>
                <a:gd name="adj1" fmla="val 20000"/>
                <a:gd name="adj2" fmla="val 40000"/>
                <a:gd name="adj3" fmla="val 46729"/>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5621" name="Text Box 34"/>
            <p:cNvSpPr txBox="1"/>
            <p:nvPr/>
          </p:nvSpPr>
          <p:spPr>
            <a:xfrm>
              <a:off x="1196" y="2210"/>
              <a:ext cx="182" cy="250"/>
            </a:xfrm>
            <a:prstGeom prst="rect">
              <a:avLst/>
            </a:prstGeom>
            <a:noFill/>
            <a:ln w="9525">
              <a:noFill/>
            </a:ln>
          </p:spPr>
          <p:txBody>
            <a:bodyPr anchor="b">
              <a:spAutoFit/>
            </a:bodyPr>
            <a:p>
              <a:pPr algn="ctr" fontAlgn="ctr">
                <a:spcBef>
                  <a:spcPct val="50000"/>
                </a:spcBef>
              </a:pPr>
              <a:r>
                <a:rPr lang="en-US" altLang="zh-CN" sz="2000" dirty="0">
                  <a:latin typeface="宋体" panose="02010600030101010101" pitchFamily="2" charset="-122"/>
                  <a:ea typeface="宋体" panose="02010600030101010101" pitchFamily="2" charset="-122"/>
                </a:rPr>
                <a:t>a</a:t>
              </a:r>
              <a:endParaRPr lang="en-US" altLang="zh-CN" sz="20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altLang="en-US" dirty="0"/>
              <a:t>非确定性有限自动机</a:t>
            </a:r>
            <a:r>
              <a:rPr lang="en-US" altLang="zh-CN" dirty="0"/>
              <a:t>NFA</a:t>
            </a:r>
            <a:endParaRPr lang="zh-CN" altLang="en-US" dirty="0"/>
          </a:p>
        </p:txBody>
      </p:sp>
      <p:sp>
        <p:nvSpPr>
          <p:cNvPr id="28675" name="Rectangle 3"/>
          <p:cNvSpPr txBox="1"/>
          <p:nvPr/>
        </p:nvSpPr>
        <p:spPr>
          <a:xfrm>
            <a:off x="684213" y="1047750"/>
            <a:ext cx="8208962" cy="649288"/>
          </a:xfrm>
          <a:prstGeom prst="rect">
            <a:avLst/>
          </a:prstGeom>
          <a:noFill/>
          <a:ln w="9525">
            <a:noFill/>
          </a:ln>
        </p:spPr>
        <p:txBody>
          <a:bodyPr anchor="t"/>
          <a:p>
            <a:pPr marL="457200" indent="-457200" eaLnBrk="0" hangingPunct="0">
              <a:buFont typeface="Wingdings" panose="05000000000000000000" charset="0"/>
              <a:buChar char="l"/>
            </a:pPr>
            <a:r>
              <a:rPr lang="zh-CN" altLang="en-US" sz="320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如何用 </a:t>
            </a:r>
            <a:r>
              <a:rPr lang="en-US" altLang="zh-CN" sz="320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NFA </a:t>
            </a:r>
            <a:r>
              <a:rPr lang="zh-CN" altLang="en-US" sz="320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来识别字符串？</a:t>
            </a:r>
            <a:endParaRPr lang="zh-CN" altLang="en-US" sz="320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 name="Rectangle 4"/>
          <p:cNvSpPr/>
          <p:nvPr/>
        </p:nvSpPr>
        <p:spPr>
          <a:xfrm>
            <a:off x="900113" y="1771650"/>
            <a:ext cx="7848600" cy="727075"/>
          </a:xfrm>
          <a:prstGeom prst="rect">
            <a:avLst/>
          </a:prstGeom>
          <a:noFill/>
          <a:ln w="9525">
            <a:noFill/>
          </a:ln>
        </p:spPr>
        <p:txBody>
          <a:bodyPr anchor="t">
            <a:scene3d>
              <a:camera prst="orthographicFront"/>
              <a:lightRig rig="threePt" dir="t"/>
            </a:scene3d>
          </a:bodyPr>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3200" dirty="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如何识别？</a:t>
            </a:r>
            <a:endParaRPr lang="zh-CN" altLang="en-US" sz="3200" dirty="0">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p:txBody>
      </p:sp>
      <p:sp>
        <p:nvSpPr>
          <p:cNvPr id="6" name="Rectangle 5"/>
          <p:cNvSpPr>
            <a:spLocks noChangeArrowheads="1"/>
          </p:cNvSpPr>
          <p:nvPr/>
        </p:nvSpPr>
        <p:spPr bwMode="auto">
          <a:xfrm>
            <a:off x="1189038" y="2490788"/>
            <a:ext cx="6096000" cy="647700"/>
          </a:xfrm>
          <a:prstGeom prst="rect">
            <a:avLst/>
          </a:prstGeom>
          <a:noFill/>
          <a:ln w="9525">
            <a:noFill/>
            <a:miter lim="800000"/>
          </a:ln>
          <a:effectLst/>
        </p:spPr>
        <p:txBody>
          <a:bodyPr/>
          <a:p>
            <a:pPr marL="742950" marR="0" lvl="1" indent="-285750" algn="l"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输入</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字符串</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endParaRPr>
          </a:p>
        </p:txBody>
      </p:sp>
      <p:sp>
        <p:nvSpPr>
          <p:cNvPr id="7" name="Rectangle 6"/>
          <p:cNvSpPr>
            <a:spLocks noChangeArrowheads="1"/>
          </p:cNvSpPr>
          <p:nvPr/>
        </p:nvSpPr>
        <p:spPr bwMode="auto">
          <a:xfrm>
            <a:off x="1189355" y="3133725"/>
            <a:ext cx="9859010" cy="1071880"/>
          </a:xfrm>
          <a:prstGeom prst="rect">
            <a:avLst/>
          </a:prstGeom>
          <a:noFill/>
          <a:ln w="9525">
            <a:noFill/>
            <a:miter lim="800000"/>
          </a:ln>
          <a:effectLst/>
        </p:spPr>
        <p:txBody>
          <a:bodyPr/>
          <a:p>
            <a:pPr marL="742950" marR="0" lvl="1" indent="-285750" algn="l"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NFA </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运行 </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 </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从开始状态出发，一次读入一个字符，并进行状态转移</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endParaRPr>
          </a:p>
        </p:txBody>
      </p:sp>
      <p:sp>
        <p:nvSpPr>
          <p:cNvPr id="8" name="Rectangle 7"/>
          <p:cNvSpPr>
            <a:spLocks noChangeArrowheads="1"/>
          </p:cNvSpPr>
          <p:nvPr/>
        </p:nvSpPr>
        <p:spPr bwMode="auto">
          <a:xfrm>
            <a:off x="1189355" y="4264025"/>
            <a:ext cx="10694035" cy="1152525"/>
          </a:xfrm>
          <a:prstGeom prst="rect">
            <a:avLst/>
          </a:prstGeom>
          <a:noFill/>
          <a:ln w="9525">
            <a:noFill/>
            <a:miter lim="800000"/>
          </a:ln>
          <a:effectLst/>
        </p:spPr>
        <p:txBody>
          <a:bodyPr/>
          <a:p>
            <a:pPr marL="742950" marR="0" lvl="1" indent="-285750" algn="l"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输出</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 </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停留在接受状态，输出“是”，否则输出“否”</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endParaRPr>
          </a:p>
        </p:txBody>
      </p:sp>
      <p:sp>
        <p:nvSpPr>
          <p:cNvPr id="9" name="Rectangle 9"/>
          <p:cNvSpPr>
            <a:spLocks noChangeArrowheads="1"/>
          </p:cNvSpPr>
          <p:nvPr/>
        </p:nvSpPr>
        <p:spPr bwMode="auto">
          <a:xfrm>
            <a:off x="2568258" y="5416550"/>
            <a:ext cx="6096000" cy="647700"/>
          </a:xfrm>
          <a:prstGeom prst="rect">
            <a:avLst/>
          </a:prstGeom>
          <a:noFill/>
          <a:ln w="9525">
            <a:noFill/>
            <a:miter lim="800000"/>
          </a:ln>
          <a:effectLst/>
        </p:spPr>
        <p:txBody>
          <a:bodyPr/>
          <a:p>
            <a:pPr marL="1143000" marR="0" lvl="2" indent="-228600" algn="l" defTabSz="914400" rtl="0" eaLnBrk="1" fontAlgn="base" latinLnBrk="0" hangingPunct="1">
              <a:lnSpc>
                <a:spcPct val="120000"/>
              </a:lnSpc>
              <a:spcBef>
                <a:spcPct val="20000"/>
              </a:spcBef>
              <a:spcAft>
                <a:spcPct val="0"/>
              </a:spcAft>
              <a:buClr>
                <a:schemeClr val="folHlink"/>
              </a:buClr>
              <a:buSzPct val="50000"/>
              <a:buFont typeface="Wingdings" panose="05000000000000000000" pitchFamily="2" charset="2"/>
              <a:buNone/>
              <a:defRPr/>
            </a:pPr>
            <a:r>
              <a:rPr kumimoji="0" lang="zh-CN" altLang="en-US" sz="2800" b="0" i="0" u="sng" strike="noStrike" kern="120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**可能会有回溯</a:t>
            </a:r>
            <a:endParaRPr kumimoji="0" lang="zh-CN" altLang="en-US" sz="2800" b="0" i="0" u="sng" strike="noStrike" kern="120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amond(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ldLvl="0" animBg="1"/>
      <p:bldP spid="7" grpId="0" bldLvl="0" animBg="1"/>
      <p:bldP spid="8" grpId="0" bldLvl="0" animBg="1"/>
      <p:bldP spid="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altLang="en-US" dirty="0"/>
              <a:t>非确定性有限自动机</a:t>
            </a:r>
            <a:r>
              <a:rPr lang="en-US" altLang="zh-CN" dirty="0"/>
              <a:t>NFA</a:t>
            </a:r>
            <a:endParaRPr lang="zh-CN" altLang="en-US" dirty="0"/>
          </a:p>
        </p:txBody>
      </p:sp>
      <p:sp>
        <p:nvSpPr>
          <p:cNvPr id="30723" name="Rectangle 4"/>
          <p:cNvSpPr/>
          <p:nvPr/>
        </p:nvSpPr>
        <p:spPr>
          <a:xfrm>
            <a:off x="574675" y="1033780"/>
            <a:ext cx="10812145" cy="1223645"/>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l"/>
            </a:pP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NFA </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能识别的所有字符串构成的集合称为 </a:t>
            </a:r>
            <a:endPar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lvl="1" indent="0" algn="l" rtl="0" eaLnBrk="1" fontAlgn="base" hangingPunct="1">
              <a:lnSpc>
                <a:spcPct val="120000"/>
              </a:lnSpc>
              <a:spcBef>
                <a:spcPct val="20000"/>
              </a:spcBef>
              <a:spcAft>
                <a:spcPct val="0"/>
              </a:spcAft>
              <a:buClr>
                <a:schemeClr val="hlink"/>
              </a:buClr>
              <a:buSzPct val="55000"/>
              <a:buFont typeface="Wingdings" panose="05000000000000000000" charset="0"/>
              <a:buNone/>
            </a:pP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NFA </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定义的</a:t>
            </a:r>
            <a:r>
              <a:rPr lang="zh-CN" altLang="en-US" sz="3200" u="sng" dirty="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华文新魏" panose="02010800040101010101" pitchFamily="2" charset="-122"/>
              </a:rPr>
              <a:t>语言</a:t>
            </a:r>
            <a:endParaRPr lang="zh-CN" altLang="en-US" sz="3200" u="sng" dirty="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 name="Rectangle 10"/>
          <p:cNvSpPr/>
          <p:nvPr/>
        </p:nvSpPr>
        <p:spPr>
          <a:xfrm>
            <a:off x="1200150" y="2924175"/>
            <a:ext cx="7848600" cy="647700"/>
          </a:xfrm>
          <a:prstGeom prst="rect">
            <a:avLst/>
          </a:prstGeom>
          <a:noFill/>
          <a:ln w="9525">
            <a:noFill/>
          </a:ln>
        </p:spPr>
        <p:txBody>
          <a:bodyPr anchor="t"/>
          <a:p>
            <a:pPr lvl="1" indent="0" algn="l" rtl="0" eaLnBrk="1" fontAlgn="base" hangingPunct="1">
              <a:lnSpc>
                <a:spcPct val="120000"/>
              </a:lnSpc>
              <a:spcBef>
                <a:spcPct val="20000"/>
              </a:spcBef>
              <a:spcAft>
                <a:spcPct val="0"/>
              </a:spcAft>
              <a:buClr>
                <a:schemeClr val="hlink"/>
              </a:buClr>
              <a:buSzPct val="55000"/>
              <a:buNone/>
            </a:pPr>
            <a:r>
              <a:rPr lang="zh-CN" altLang="en-US" sz="2800" dirty="0">
                <a:solidFill>
                  <a:schemeClr val="tx1"/>
                </a:solidFill>
                <a:latin typeface="华文新魏" panose="02010800040101010101" pitchFamily="2" charset="-122"/>
                <a:ea typeface="华文新魏" panose="02010800040101010101" pitchFamily="2" charset="-122"/>
              </a:rPr>
              <a:t>例子：</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 name="Rectangle 11"/>
          <p:cNvSpPr/>
          <p:nvPr/>
        </p:nvSpPr>
        <p:spPr>
          <a:xfrm>
            <a:off x="2208213" y="5167313"/>
            <a:ext cx="6697662" cy="647700"/>
          </a:xfrm>
          <a:prstGeom prst="rect">
            <a:avLst/>
          </a:prstGeom>
          <a:noFill/>
          <a:ln w="9525">
            <a:noFill/>
          </a:ln>
        </p:spPr>
        <p:txBody>
          <a:bodyPr anchor="t"/>
          <a:p>
            <a:pPr lvl="2" indent="0" algn="l" rtl="0" eaLnBrk="1" fontAlgn="base" hangingPunct="1">
              <a:lnSpc>
                <a:spcPct val="120000"/>
              </a:lnSpc>
              <a:spcBef>
                <a:spcPct val="20000"/>
              </a:spcBef>
              <a:spcAft>
                <a:spcPct val="0"/>
              </a:spcAft>
              <a:buClr>
                <a:schemeClr val="folHlink"/>
              </a:buClr>
              <a:buSzPct val="50000"/>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识别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(a|b)*abb</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Oval 12"/>
          <p:cNvSpPr/>
          <p:nvPr/>
        </p:nvSpPr>
        <p:spPr>
          <a:xfrm>
            <a:off x="4222750" y="3529013"/>
            <a:ext cx="647700" cy="576262"/>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华文新魏" panose="02010800040101010101" pitchFamily="2" charset="-122"/>
                <a:ea typeface="华文新魏" panose="02010800040101010101" pitchFamily="2" charset="-122"/>
              </a:rPr>
              <a:t>0</a:t>
            </a:r>
            <a:endParaRPr lang="en-US" altLang="zh-CN" b="0" dirty="0">
              <a:latin typeface="华文新魏" panose="02010800040101010101" pitchFamily="2" charset="-122"/>
              <a:ea typeface="华文新魏" panose="02010800040101010101" pitchFamily="2" charset="-122"/>
            </a:endParaRPr>
          </a:p>
        </p:txBody>
      </p:sp>
      <p:sp>
        <p:nvSpPr>
          <p:cNvPr id="8" name="AutoShape 13"/>
          <p:cNvSpPr/>
          <p:nvPr/>
        </p:nvSpPr>
        <p:spPr>
          <a:xfrm>
            <a:off x="3214688" y="3744913"/>
            <a:ext cx="1008062" cy="144462"/>
          </a:xfrm>
          <a:prstGeom prst="rightArrow">
            <a:avLst>
              <a:gd name="adj1" fmla="val 50000"/>
              <a:gd name="adj2" fmla="val 174321"/>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9" name="AutoShape 14"/>
          <p:cNvSpPr/>
          <p:nvPr/>
        </p:nvSpPr>
        <p:spPr>
          <a:xfrm>
            <a:off x="8112125" y="3536950"/>
            <a:ext cx="720725" cy="576263"/>
          </a:xfrm>
          <a:custGeom>
            <a:avLst/>
            <a:gdLst>
              <a:gd name="txL" fmla="*/ 0 w 21600"/>
              <a:gd name="txT" fmla="*/ 0 h 21600"/>
              <a:gd name="txR" fmla="*/ 21600 w 21600"/>
              <a:gd name="txB" fmla="*/ 21600 h 21600"/>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华文新魏" panose="02010800040101010101" pitchFamily="2" charset="-122"/>
                <a:ea typeface="华文新魏" panose="02010800040101010101" pitchFamily="2" charset="-122"/>
              </a:rPr>
              <a:t>3</a:t>
            </a:r>
            <a:endParaRPr lang="en-US" altLang="zh-CN" b="0" dirty="0">
              <a:latin typeface="华文新魏" panose="02010800040101010101" pitchFamily="2" charset="-122"/>
              <a:ea typeface="华文新魏" panose="02010800040101010101" pitchFamily="2" charset="-122"/>
            </a:endParaRPr>
          </a:p>
        </p:txBody>
      </p:sp>
      <p:sp>
        <p:nvSpPr>
          <p:cNvPr id="10" name="Text Box 15"/>
          <p:cNvSpPr txBox="1"/>
          <p:nvPr/>
        </p:nvSpPr>
        <p:spPr>
          <a:xfrm>
            <a:off x="3143250" y="3392488"/>
            <a:ext cx="1008063" cy="396875"/>
          </a:xfrm>
          <a:prstGeom prst="rect">
            <a:avLst/>
          </a:prstGeom>
          <a:noFill/>
          <a:ln w="9525">
            <a:noFill/>
          </a:ln>
        </p:spPr>
        <p:txBody>
          <a:bodyPr anchor="b">
            <a:spAutoFit/>
          </a:bodyPr>
          <a:p>
            <a:pPr algn="ctr" fontAlgn="ctr">
              <a:spcBef>
                <a:spcPct val="50000"/>
              </a:spcBef>
            </a:pPr>
            <a:r>
              <a:rPr lang="en-US" altLang="zh-CN" sz="2000" dirty="0">
                <a:latin typeface="华文新魏" panose="02010800040101010101" pitchFamily="2" charset="-122"/>
                <a:ea typeface="华文新魏" panose="02010800040101010101" pitchFamily="2" charset="-122"/>
              </a:rPr>
              <a:t>start</a:t>
            </a:r>
            <a:endParaRPr lang="en-US" altLang="zh-CN" sz="2000" dirty="0">
              <a:latin typeface="华文新魏" panose="02010800040101010101" pitchFamily="2" charset="-122"/>
              <a:ea typeface="华文新魏" panose="02010800040101010101" pitchFamily="2" charset="-122"/>
            </a:endParaRPr>
          </a:p>
        </p:txBody>
      </p:sp>
      <p:sp>
        <p:nvSpPr>
          <p:cNvPr id="11" name="AutoShape 16"/>
          <p:cNvSpPr/>
          <p:nvPr/>
        </p:nvSpPr>
        <p:spPr>
          <a:xfrm>
            <a:off x="4368800" y="4113213"/>
            <a:ext cx="360363" cy="503237"/>
          </a:xfrm>
          <a:prstGeom prst="curvedUpArrow">
            <a:avLst>
              <a:gd name="adj1" fmla="val 20000"/>
              <a:gd name="adj2" fmla="val 40000"/>
              <a:gd name="adj3" fmla="val 46523"/>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12" name="Oval 17"/>
          <p:cNvSpPr/>
          <p:nvPr/>
        </p:nvSpPr>
        <p:spPr>
          <a:xfrm>
            <a:off x="5519738" y="3536950"/>
            <a:ext cx="647700" cy="576263"/>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华文新魏" panose="02010800040101010101" pitchFamily="2" charset="-122"/>
                <a:ea typeface="华文新魏" panose="02010800040101010101" pitchFamily="2" charset="-122"/>
              </a:rPr>
              <a:t>1</a:t>
            </a:r>
            <a:endParaRPr lang="en-US" altLang="zh-CN" b="0" dirty="0">
              <a:latin typeface="华文新魏" panose="02010800040101010101" pitchFamily="2" charset="-122"/>
              <a:ea typeface="华文新魏" panose="02010800040101010101" pitchFamily="2" charset="-122"/>
            </a:endParaRPr>
          </a:p>
        </p:txBody>
      </p:sp>
      <p:sp>
        <p:nvSpPr>
          <p:cNvPr id="13" name="Oval 18"/>
          <p:cNvSpPr/>
          <p:nvPr/>
        </p:nvSpPr>
        <p:spPr>
          <a:xfrm>
            <a:off x="6816725" y="3536950"/>
            <a:ext cx="647700" cy="576263"/>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b="0" dirty="0">
                <a:latin typeface="华文新魏" panose="02010800040101010101" pitchFamily="2" charset="-122"/>
                <a:ea typeface="华文新魏" panose="02010800040101010101" pitchFamily="2" charset="-122"/>
              </a:rPr>
              <a:t>2</a:t>
            </a:r>
            <a:endParaRPr lang="en-US" altLang="zh-CN" b="0" dirty="0">
              <a:latin typeface="华文新魏" panose="02010800040101010101" pitchFamily="2" charset="-122"/>
              <a:ea typeface="华文新魏" panose="02010800040101010101" pitchFamily="2" charset="-122"/>
            </a:endParaRPr>
          </a:p>
        </p:txBody>
      </p:sp>
      <p:sp>
        <p:nvSpPr>
          <p:cNvPr id="14" name="AutoShape 19"/>
          <p:cNvSpPr/>
          <p:nvPr/>
        </p:nvSpPr>
        <p:spPr>
          <a:xfrm>
            <a:off x="4872038" y="3752850"/>
            <a:ext cx="647700" cy="144463"/>
          </a:xfrm>
          <a:prstGeom prst="rightArrow">
            <a:avLst>
              <a:gd name="adj1" fmla="val 50000"/>
              <a:gd name="adj2" fmla="val 112004"/>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15" name="AutoShape 20"/>
          <p:cNvSpPr/>
          <p:nvPr/>
        </p:nvSpPr>
        <p:spPr>
          <a:xfrm>
            <a:off x="6167438" y="3752850"/>
            <a:ext cx="647700" cy="144463"/>
          </a:xfrm>
          <a:prstGeom prst="rightArrow">
            <a:avLst>
              <a:gd name="adj1" fmla="val 50000"/>
              <a:gd name="adj2" fmla="val 112004"/>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16" name="AutoShape 21"/>
          <p:cNvSpPr/>
          <p:nvPr/>
        </p:nvSpPr>
        <p:spPr>
          <a:xfrm>
            <a:off x="7464425" y="3752850"/>
            <a:ext cx="647700" cy="144463"/>
          </a:xfrm>
          <a:prstGeom prst="rightArrow">
            <a:avLst>
              <a:gd name="adj1" fmla="val 50000"/>
              <a:gd name="adj2" fmla="val 112004"/>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17" name="Text Box 22"/>
          <p:cNvSpPr txBox="1"/>
          <p:nvPr/>
        </p:nvSpPr>
        <p:spPr>
          <a:xfrm>
            <a:off x="5014913" y="3392488"/>
            <a:ext cx="288925" cy="396875"/>
          </a:xfrm>
          <a:prstGeom prst="rect">
            <a:avLst/>
          </a:prstGeom>
          <a:noFill/>
          <a:ln w="9525">
            <a:noFill/>
          </a:ln>
        </p:spPr>
        <p:txBody>
          <a:bodyPr anchor="b">
            <a:spAutoFit/>
          </a:bodyPr>
          <a:p>
            <a:pPr algn="ctr" fontAlgn="ctr">
              <a:spcBef>
                <a:spcPct val="50000"/>
              </a:spcBef>
            </a:pPr>
            <a:r>
              <a:rPr lang="en-US" altLang="zh-CN" sz="2000" dirty="0">
                <a:latin typeface="华文新魏" panose="02010800040101010101" pitchFamily="2" charset="-122"/>
                <a:ea typeface="华文新魏" panose="02010800040101010101" pitchFamily="2" charset="-122"/>
              </a:rPr>
              <a:t>a</a:t>
            </a:r>
            <a:endParaRPr lang="en-US" altLang="zh-CN" sz="2000" dirty="0">
              <a:latin typeface="华文新魏" panose="02010800040101010101" pitchFamily="2" charset="-122"/>
              <a:ea typeface="华文新魏" panose="02010800040101010101" pitchFamily="2" charset="-122"/>
            </a:endParaRPr>
          </a:p>
        </p:txBody>
      </p:sp>
      <p:sp>
        <p:nvSpPr>
          <p:cNvPr id="18" name="Text Box 23"/>
          <p:cNvSpPr txBox="1"/>
          <p:nvPr/>
        </p:nvSpPr>
        <p:spPr>
          <a:xfrm>
            <a:off x="6311900" y="3392488"/>
            <a:ext cx="288925" cy="396875"/>
          </a:xfrm>
          <a:prstGeom prst="rect">
            <a:avLst/>
          </a:prstGeom>
          <a:noFill/>
          <a:ln w="9525">
            <a:noFill/>
          </a:ln>
        </p:spPr>
        <p:txBody>
          <a:bodyPr anchor="b">
            <a:spAutoFit/>
          </a:bodyPr>
          <a:p>
            <a:pPr algn="ctr" fontAlgn="ctr">
              <a:spcBef>
                <a:spcPct val="50000"/>
              </a:spcBef>
            </a:pPr>
            <a:r>
              <a:rPr lang="en-US" altLang="zh-CN" sz="2000" dirty="0">
                <a:latin typeface="华文新魏" panose="02010800040101010101" pitchFamily="2" charset="-122"/>
                <a:ea typeface="华文新魏" panose="02010800040101010101" pitchFamily="2" charset="-122"/>
              </a:rPr>
              <a:t>b</a:t>
            </a:r>
            <a:endParaRPr lang="en-US" altLang="zh-CN" sz="2000" dirty="0">
              <a:latin typeface="华文新魏" panose="02010800040101010101" pitchFamily="2" charset="-122"/>
              <a:ea typeface="华文新魏" panose="02010800040101010101" pitchFamily="2" charset="-122"/>
            </a:endParaRPr>
          </a:p>
        </p:txBody>
      </p:sp>
      <p:sp>
        <p:nvSpPr>
          <p:cNvPr id="19" name="Text Box 24"/>
          <p:cNvSpPr txBox="1"/>
          <p:nvPr/>
        </p:nvSpPr>
        <p:spPr>
          <a:xfrm>
            <a:off x="7535863" y="3392488"/>
            <a:ext cx="288925" cy="396875"/>
          </a:xfrm>
          <a:prstGeom prst="rect">
            <a:avLst/>
          </a:prstGeom>
          <a:noFill/>
          <a:ln w="9525">
            <a:noFill/>
          </a:ln>
        </p:spPr>
        <p:txBody>
          <a:bodyPr anchor="b">
            <a:spAutoFit/>
          </a:bodyPr>
          <a:p>
            <a:pPr algn="ctr" fontAlgn="ctr">
              <a:spcBef>
                <a:spcPct val="50000"/>
              </a:spcBef>
            </a:pPr>
            <a:r>
              <a:rPr lang="en-US" altLang="zh-CN" sz="2000" dirty="0">
                <a:latin typeface="华文新魏" panose="02010800040101010101" pitchFamily="2" charset="-122"/>
                <a:ea typeface="华文新魏" panose="02010800040101010101" pitchFamily="2" charset="-122"/>
              </a:rPr>
              <a:t>b</a:t>
            </a:r>
            <a:endParaRPr lang="en-US" altLang="zh-CN" sz="2000" dirty="0">
              <a:latin typeface="华文新魏" panose="02010800040101010101" pitchFamily="2" charset="-122"/>
              <a:ea typeface="华文新魏" panose="02010800040101010101" pitchFamily="2" charset="-122"/>
            </a:endParaRPr>
          </a:p>
        </p:txBody>
      </p:sp>
      <p:sp>
        <p:nvSpPr>
          <p:cNvPr id="20" name="Text Box 25"/>
          <p:cNvSpPr txBox="1"/>
          <p:nvPr/>
        </p:nvSpPr>
        <p:spPr>
          <a:xfrm>
            <a:off x="4584700" y="4437063"/>
            <a:ext cx="288925" cy="396875"/>
          </a:xfrm>
          <a:prstGeom prst="rect">
            <a:avLst/>
          </a:prstGeom>
          <a:noFill/>
          <a:ln w="9525">
            <a:noFill/>
          </a:ln>
        </p:spPr>
        <p:txBody>
          <a:bodyPr anchor="b">
            <a:spAutoFit/>
          </a:bodyPr>
          <a:p>
            <a:pPr algn="ctr" fontAlgn="ctr">
              <a:spcBef>
                <a:spcPct val="50000"/>
              </a:spcBef>
            </a:pPr>
            <a:r>
              <a:rPr lang="en-US" altLang="zh-CN" sz="2000" dirty="0">
                <a:latin typeface="华文新魏" panose="02010800040101010101" pitchFamily="2" charset="-122"/>
                <a:ea typeface="华文新魏" panose="02010800040101010101" pitchFamily="2" charset="-122"/>
              </a:rPr>
              <a:t>b</a:t>
            </a:r>
            <a:endParaRPr lang="en-US" altLang="zh-CN" sz="2000" dirty="0">
              <a:latin typeface="华文新魏" panose="02010800040101010101" pitchFamily="2" charset="-122"/>
              <a:ea typeface="华文新魏" panose="02010800040101010101" pitchFamily="2" charset="-122"/>
            </a:endParaRPr>
          </a:p>
        </p:txBody>
      </p:sp>
      <p:sp>
        <p:nvSpPr>
          <p:cNvPr id="21" name="AutoShape 26"/>
          <p:cNvSpPr/>
          <p:nvPr/>
        </p:nvSpPr>
        <p:spPr>
          <a:xfrm flipV="1">
            <a:off x="4368800" y="3033713"/>
            <a:ext cx="358775" cy="503237"/>
          </a:xfrm>
          <a:prstGeom prst="curvedUpArrow">
            <a:avLst>
              <a:gd name="adj1" fmla="val 20000"/>
              <a:gd name="adj2" fmla="val 40000"/>
              <a:gd name="adj3" fmla="val 46729"/>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22" name="Text Box 27"/>
          <p:cNvSpPr txBox="1"/>
          <p:nvPr/>
        </p:nvSpPr>
        <p:spPr>
          <a:xfrm>
            <a:off x="4584700" y="2779713"/>
            <a:ext cx="288925" cy="396875"/>
          </a:xfrm>
          <a:prstGeom prst="rect">
            <a:avLst/>
          </a:prstGeom>
          <a:noFill/>
          <a:ln w="9525">
            <a:noFill/>
          </a:ln>
        </p:spPr>
        <p:txBody>
          <a:bodyPr anchor="b">
            <a:spAutoFit/>
          </a:bodyPr>
          <a:p>
            <a:pPr algn="ctr" fontAlgn="ctr">
              <a:spcBef>
                <a:spcPct val="50000"/>
              </a:spcBef>
            </a:pPr>
            <a:r>
              <a:rPr lang="en-US" altLang="zh-CN" sz="2000" dirty="0">
                <a:latin typeface="华文新魏" panose="02010800040101010101" pitchFamily="2" charset="-122"/>
                <a:ea typeface="华文新魏" panose="02010800040101010101" pitchFamily="2" charset="-122"/>
              </a:rPr>
              <a:t>a</a:t>
            </a:r>
            <a:endParaRPr lang="en-US" altLang="zh-CN" sz="20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linds(horizontal)">
                                      <p:cBhvr>
                                        <p:cTn id="39" dur="500"/>
                                        <p:tgtEl>
                                          <p:spTgt spid="1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linds(horizontal)">
                                      <p:cBhvr>
                                        <p:cTn id="51" dur="500"/>
                                        <p:tgtEl>
                                          <p:spTgt spid="2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linds(horizontal)">
                                      <p:cBhvr>
                                        <p:cTn id="54" dur="500"/>
                                        <p:tgtEl>
                                          <p:spTgt spid="2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linds(horizontal)">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checkerboard(across)">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bldLvl="0" animBg="1"/>
      <p:bldP spid="8" grpId="0" bldLvl="0" animBg="1"/>
      <p:bldP spid="9" grpId="0" bldLvl="0" animBg="1"/>
      <p:bldP spid="10" grpId="0"/>
      <p:bldP spid="11" grpId="0" bldLvl="0" animBg="1"/>
      <p:bldP spid="12" grpId="0" bldLvl="0" animBg="1"/>
      <p:bldP spid="13" grpId="0" bldLvl="0" animBg="1"/>
      <p:bldP spid="14" grpId="0" bldLvl="0" animBg="1"/>
      <p:bldP spid="15" grpId="0" bldLvl="0" animBg="1"/>
      <p:bldP spid="16" grpId="0" bldLvl="0" animBg="1"/>
      <p:bldP spid="17" grpId="0"/>
      <p:bldP spid="18" grpId="0"/>
      <p:bldP spid="19" grpId="0"/>
      <p:bldP spid="20" grpId="0"/>
      <p:bldP spid="21" grpId="0" bldLvl="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altLang="en-US" dirty="0"/>
              <a:t>非确定性有限自动机</a:t>
            </a:r>
            <a:r>
              <a:rPr lang="en-US" altLang="zh-CN" dirty="0"/>
              <a:t>NFA</a:t>
            </a:r>
            <a:endParaRPr lang="zh-CN" altLang="en-US" dirty="0"/>
          </a:p>
        </p:txBody>
      </p:sp>
      <p:sp>
        <p:nvSpPr>
          <p:cNvPr id="3" name="内容占位符 2"/>
          <p:cNvSpPr>
            <a:spLocks noGrp="1"/>
          </p:cNvSpPr>
          <p:nvPr>
            <p:ph idx="1"/>
          </p:nvPr>
        </p:nvSpPr>
        <p:spPr>
          <a:xfrm>
            <a:off x="1056640" y="1035050"/>
            <a:ext cx="9448800" cy="763905"/>
          </a:xfrm>
        </p:spPr>
        <p:txBody>
          <a:bodyPr/>
          <a:p>
            <a:r>
              <a:rPr lang="zh-CN" altLang="en-US" dirty="0"/>
              <a:t>识别</a:t>
            </a:r>
            <a:r>
              <a:rPr lang="en-US" altLang="zh-CN" dirty="0" err="1"/>
              <a:t>aa</a:t>
            </a:r>
            <a:r>
              <a:rPr lang="en-US" altLang="zh-CN" baseline="30000" dirty="0">
                <a:latin typeface="Times New Roman" panose="02020603050405020304" charset="0"/>
                <a:cs typeface="Times New Roman" panose="02020603050405020304" charset="0"/>
              </a:rPr>
              <a:t>*</a:t>
            </a:r>
            <a:r>
              <a:rPr lang="en-US" altLang="zh-CN" dirty="0"/>
              <a:t>|bb</a:t>
            </a:r>
            <a:r>
              <a:rPr lang="en-US" altLang="zh-CN" baseline="30000" dirty="0">
                <a:latin typeface="Times New Roman" panose="02020603050405020304" charset="0"/>
                <a:cs typeface="Times New Roman" panose="02020603050405020304" charset="0"/>
              </a:rPr>
              <a:t>*</a:t>
            </a:r>
            <a:r>
              <a:rPr lang="zh-CN" altLang="en-US" dirty="0"/>
              <a:t>的</a:t>
            </a:r>
            <a:r>
              <a:rPr lang="en-US" altLang="zh-CN" dirty="0"/>
              <a:t>NFA</a:t>
            </a:r>
            <a:endParaRPr lang="zh-CN" altLang="en-US" dirty="0"/>
          </a:p>
        </p:txBody>
      </p:sp>
      <p:pic>
        <p:nvPicPr>
          <p:cNvPr id="2"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4296410" y="1420495"/>
            <a:ext cx="6076950" cy="4539615"/>
          </a:xfrm>
          <a:prstGeom prst="rect">
            <a:avLst/>
          </a:prstGeom>
          <a:noFill/>
          <a:ln>
            <a:noFill/>
          </a:ln>
          <a:effectLst/>
        </p:spPr>
      </p:pic>
      <p:sp>
        <p:nvSpPr>
          <p:cNvPr id="6" name="圆角矩形标注 5"/>
          <p:cNvSpPr/>
          <p:nvPr/>
        </p:nvSpPr>
        <p:spPr bwMode="auto">
          <a:xfrm>
            <a:off x="1635760" y="4267835"/>
            <a:ext cx="2823845" cy="1520190"/>
          </a:xfrm>
          <a:prstGeom prst="wedgeRoundRectCallout">
            <a:avLst>
              <a:gd name="adj1" fmla="val 122588"/>
              <a:gd name="adj2" fmla="val -64285"/>
              <a:gd name="adj3" fmla="val 16667"/>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
            <a:r>
              <a:rPr lang="el-GR" altLang="zh-CN" dirty="0">
                <a:latin typeface="Comic Sans MS" panose="030F0702030302020204" pitchFamily="66" charset="0"/>
                <a:ea typeface="华文新魏" panose="02010800040101010101" pitchFamily="2" charset="-122"/>
                <a:sym typeface="Segoe Print" panose="02000600000000000000" charset="0"/>
              </a:rPr>
              <a:t>ε</a:t>
            </a:r>
            <a:r>
              <a:rPr lang="zh-CN" altLang="el-GR" dirty="0">
                <a:latin typeface="Comic Sans MS" panose="030F0702030302020204" pitchFamily="66" charset="0"/>
                <a:ea typeface="华文新魏" panose="02010800040101010101" pitchFamily="2" charset="-122"/>
                <a:sym typeface="Segoe Print" panose="02000600000000000000" charset="0"/>
              </a:rPr>
              <a:t>边</a:t>
            </a:r>
            <a:r>
              <a:rPr lang="zh-CN" altLang="en-US" dirty="0">
                <a:latin typeface="华文新魏" panose="02010800040101010101" pitchFamily="2" charset="-122"/>
                <a:ea typeface="华文新魏" panose="02010800040101010101" pitchFamily="2" charset="-122"/>
                <a:sym typeface="Segoe Print" panose="02000600000000000000" charset="0"/>
              </a:rPr>
              <a:t>表示状态转换了，但是没有使用输入符号</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altLang="en-US" dirty="0"/>
              <a:t>确定性有限自动机</a:t>
            </a:r>
            <a:r>
              <a:rPr lang="en-US" altLang="zh-CN" dirty="0"/>
              <a:t>D</a:t>
            </a:r>
            <a:r>
              <a:rPr lang="en-US" altLang="zh-CN" dirty="0"/>
              <a:t>FA</a:t>
            </a:r>
            <a:endParaRPr lang="zh-CN" altLang="en-US" dirty="0"/>
          </a:p>
        </p:txBody>
      </p:sp>
      <p:sp>
        <p:nvSpPr>
          <p:cNvPr id="31747" name="Rectangle 3"/>
          <p:cNvSpPr txBox="1"/>
          <p:nvPr/>
        </p:nvSpPr>
        <p:spPr>
          <a:xfrm>
            <a:off x="428625" y="1278255"/>
            <a:ext cx="9446260" cy="1231900"/>
          </a:xfrm>
          <a:prstGeom prst="rect">
            <a:avLst/>
          </a:prstGeom>
          <a:noFill/>
          <a:ln w="9525">
            <a:noFill/>
          </a:ln>
        </p:spPr>
        <p:txBody>
          <a:bodyPr anchor="t"/>
          <a:p>
            <a:pPr marL="457200" indent="-457200" eaLnBrk="0" hangingPunct="0">
              <a:lnSpc>
                <a:spcPct val="90000"/>
              </a:lnSpc>
              <a:spcBef>
                <a:spcPct val="20000"/>
              </a:spcBef>
              <a:buFont typeface="Wingdings" panose="05000000000000000000" charset="0"/>
              <a:buChar char="l"/>
            </a:pP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确定的有限自动机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 DFA</a:t>
            </a:r>
            <a:endPar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a:p>
            <a:pPr marL="342900" indent="-342900" eaLnBrk="0" hangingPunct="0">
              <a:lnSpc>
                <a:spcPct val="90000"/>
              </a:lnSpc>
              <a:spcBef>
                <a:spcPct val="20000"/>
              </a:spcBef>
            </a:pP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Deterministic Finite Automata</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endPar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 name="Rectangle 4"/>
          <p:cNvSpPr/>
          <p:nvPr/>
        </p:nvSpPr>
        <p:spPr>
          <a:xfrm>
            <a:off x="1354455" y="2786380"/>
            <a:ext cx="6096000" cy="64770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没有 </a:t>
            </a: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ε </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边转移</a:t>
            </a:r>
            <a:endPar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5"/>
          <p:cNvSpPr/>
          <p:nvPr/>
        </p:nvSpPr>
        <p:spPr>
          <a:xfrm>
            <a:off x="1354455" y="3941445"/>
            <a:ext cx="10524490" cy="983615"/>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3200" dirty="0">
                <a:solidFill>
                  <a:schemeClr val="tx1"/>
                </a:solidFill>
                <a:latin typeface="华文新魏" panose="02010800040101010101" pitchFamily="2" charset="-122"/>
                <a:ea typeface="华文新魏" panose="02010800040101010101" pitchFamily="2" charset="-122"/>
              </a:rPr>
              <a:t>一个状态面临一个输入符号时最多只转移到一个状态</a:t>
            </a:r>
            <a:endParaRPr lang="zh-CN" altLang="en-US" sz="32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altLang="en-US" dirty="0"/>
              <a:t>确定性有限自动机</a:t>
            </a:r>
            <a:r>
              <a:rPr lang="en-US" altLang="zh-CN" dirty="0"/>
              <a:t>D</a:t>
            </a:r>
            <a:r>
              <a:rPr lang="en-US" altLang="zh-CN" dirty="0"/>
              <a:t>FA</a:t>
            </a:r>
            <a:endParaRPr lang="zh-CN" altLang="en-US" dirty="0"/>
          </a:p>
        </p:txBody>
      </p:sp>
      <p:pic>
        <p:nvPicPr>
          <p:cNvPr id="2" name="图片 1"/>
          <p:cNvPicPr>
            <a:picLocks noChangeAspect="1"/>
          </p:cNvPicPr>
          <p:nvPr/>
        </p:nvPicPr>
        <p:blipFill>
          <a:blip r:embed="rId1"/>
          <a:stretch>
            <a:fillRect/>
          </a:stretch>
        </p:blipFill>
        <p:spPr>
          <a:xfrm>
            <a:off x="5598795" y="1501775"/>
            <a:ext cx="5699760" cy="2026920"/>
          </a:xfrm>
          <a:prstGeom prst="rect">
            <a:avLst/>
          </a:prstGeom>
        </p:spPr>
      </p:pic>
      <p:sp>
        <p:nvSpPr>
          <p:cNvPr id="32771" name="Rectangle 3"/>
          <p:cNvSpPr/>
          <p:nvPr/>
        </p:nvSpPr>
        <p:spPr>
          <a:xfrm>
            <a:off x="388620" y="1066165"/>
            <a:ext cx="2950210" cy="83947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l"/>
            </a:pPr>
            <a:r>
              <a:rPr lang="zh-CN" altLang="en-US" sz="3200" dirty="0">
                <a:solidFill>
                  <a:schemeClr val="tx1"/>
                </a:solidFill>
                <a:latin typeface="华文新魏" panose="02010800040101010101" pitchFamily="2" charset="-122"/>
                <a:ea typeface="华文新魏" panose="02010800040101010101" pitchFamily="2" charset="-122"/>
              </a:rPr>
              <a:t>例子：</a:t>
            </a:r>
            <a:endParaRPr lang="zh-CN" altLang="en-US" sz="3200" dirty="0">
              <a:solidFill>
                <a:schemeClr val="tx1"/>
              </a:solidFill>
              <a:latin typeface="华文新魏" panose="02010800040101010101" pitchFamily="2" charset="-122"/>
              <a:ea typeface="华文新魏" panose="02010800040101010101" pitchFamily="2" charset="-122"/>
            </a:endParaRPr>
          </a:p>
        </p:txBody>
      </p:sp>
      <p:sp>
        <p:nvSpPr>
          <p:cNvPr id="32772" name="Rectangle 4"/>
          <p:cNvSpPr/>
          <p:nvPr/>
        </p:nvSpPr>
        <p:spPr>
          <a:xfrm>
            <a:off x="2164080" y="1162050"/>
            <a:ext cx="3954145" cy="647700"/>
          </a:xfrm>
          <a:prstGeom prst="rect">
            <a:avLst/>
          </a:prstGeom>
          <a:noFill/>
          <a:ln w="9525">
            <a:noFill/>
          </a:ln>
        </p:spPr>
        <p:txBody>
          <a:bodyPr anchor="t">
            <a:scene3d>
              <a:camera prst="orthographicFront"/>
              <a:lightRig rig="threePt" dir="t"/>
            </a:scene3d>
          </a:bodyPr>
          <a:p>
            <a:pPr marL="742950" lvl="1" indent="-285750" algn="l" rtl="0" eaLnBrk="1" fontAlgn="base" hangingPunct="1">
              <a:lnSpc>
                <a:spcPct val="120000"/>
              </a:lnSpc>
              <a:spcBef>
                <a:spcPct val="20000"/>
              </a:spcBef>
              <a:spcAft>
                <a:spcPct val="0"/>
              </a:spcAft>
              <a:buClr>
                <a:schemeClr val="hlink"/>
              </a:buClr>
              <a:buSzPct val="55000"/>
              <a:buNone/>
            </a:pPr>
            <a:r>
              <a:rPr lang="zh-CN" altLang="en-US" sz="2800" dirty="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华文新魏" panose="02010800040101010101" pitchFamily="2" charset="-122"/>
              </a:rPr>
              <a:t>         状态转换图</a:t>
            </a:r>
            <a:endParaRPr lang="zh-CN" altLang="en-US" sz="2800" dirty="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华文新魏" panose="02010800040101010101" pitchFamily="2" charset="-122"/>
            </a:endParaRPr>
          </a:p>
        </p:txBody>
      </p:sp>
      <p:graphicFrame>
        <p:nvGraphicFramePr>
          <p:cNvPr id="7" name="Group 93"/>
          <p:cNvGraphicFramePr>
            <a:graphicFrameLocks noGrp="1"/>
          </p:cNvGraphicFramePr>
          <p:nvPr>
            <p:ph idx="1"/>
            <p:custDataLst>
              <p:tags r:id="rId2"/>
            </p:custDataLst>
          </p:nvPr>
        </p:nvGraphicFramePr>
        <p:xfrm>
          <a:off x="1143318" y="3776028"/>
          <a:ext cx="3676650" cy="2118995"/>
        </p:xfrm>
        <a:graphic>
          <a:graphicData uri="http://schemas.openxmlformats.org/drawingml/2006/table">
            <a:tbl>
              <a:tblPr/>
              <a:tblGrid>
                <a:gridCol w="939800"/>
                <a:gridCol w="1223962"/>
                <a:gridCol w="1512888"/>
              </a:tblGrid>
              <a:tr h="423545">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3862">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3862">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3862">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3862">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Rectangle 4"/>
          <p:cNvSpPr/>
          <p:nvPr/>
        </p:nvSpPr>
        <p:spPr>
          <a:xfrm>
            <a:off x="5598795" y="4512310"/>
            <a:ext cx="3954145" cy="647700"/>
          </a:xfrm>
          <a:prstGeom prst="rect">
            <a:avLst/>
          </a:prstGeom>
          <a:noFill/>
          <a:ln w="9525">
            <a:noFill/>
          </a:ln>
        </p:spPr>
        <p:txBody>
          <a:bodyPr anchor="t">
            <a:scene3d>
              <a:camera prst="orthographicFront"/>
              <a:lightRig rig="threePt" dir="t"/>
            </a:scene3d>
          </a:bodyPr>
          <a:p>
            <a:pPr marL="742950" lvl="1" indent="-285750" algn="l" rtl="0" eaLnBrk="1" fontAlgn="base" hangingPunct="1">
              <a:lnSpc>
                <a:spcPct val="120000"/>
              </a:lnSpc>
              <a:spcBef>
                <a:spcPct val="20000"/>
              </a:spcBef>
              <a:spcAft>
                <a:spcPct val="0"/>
              </a:spcAft>
              <a:buClr>
                <a:schemeClr val="hlink"/>
              </a:buClr>
              <a:buSzPct val="55000"/>
              <a:buNone/>
            </a:pPr>
            <a:r>
              <a:rPr lang="zh-CN" altLang="en-US" sz="2800" dirty="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华文新魏" panose="02010800040101010101" pitchFamily="2" charset="-122"/>
              </a:rPr>
              <a:t>         状态转换表</a:t>
            </a:r>
            <a:endParaRPr lang="zh-CN" altLang="en-US" sz="2800" dirty="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990600"/>
            <a:ext cx="11379200" cy="4283710"/>
          </a:xfrm>
        </p:spPr>
        <p:txBody>
          <a:bodyPr/>
          <a:lstStyle/>
          <a:p>
            <a:pPr>
              <a:lnSpc>
                <a:spcPct val="120000"/>
              </a:lnSpc>
            </a:pPr>
            <a:r>
              <a:rPr lang="en-US" altLang="zh-CN" dirty="0"/>
              <a:t>DFA</a:t>
            </a:r>
            <a:r>
              <a:rPr lang="zh-CN" altLang="en-US" dirty="0"/>
              <a:t>一定是</a:t>
            </a:r>
            <a:r>
              <a:rPr lang="en-US" altLang="zh-CN" dirty="0"/>
              <a:t>NFA</a:t>
            </a:r>
            <a:r>
              <a:rPr lang="zh-CN" altLang="en-US" dirty="0"/>
              <a:t>，是不是</a:t>
            </a:r>
            <a:r>
              <a:rPr lang="en-US" altLang="zh-CN" dirty="0"/>
              <a:t>NFA</a:t>
            </a:r>
            <a:r>
              <a:rPr lang="zh-CN" altLang="en-US" dirty="0"/>
              <a:t>的表述能力比</a:t>
            </a:r>
            <a:r>
              <a:rPr lang="en-US" altLang="zh-CN" dirty="0"/>
              <a:t>DFA</a:t>
            </a:r>
            <a:r>
              <a:rPr lang="zh-CN" altLang="en-US" dirty="0"/>
              <a:t>强呢？</a:t>
            </a:r>
            <a:endParaRPr lang="en-US" altLang="zh-CN" dirty="0"/>
          </a:p>
          <a:p>
            <a:pPr>
              <a:lnSpc>
                <a:spcPct val="120000"/>
              </a:lnSpc>
            </a:pPr>
            <a:r>
              <a:rPr lang="zh-CN" altLang="en-US" dirty="0"/>
              <a:t>两种自动机识别语言的能力是一样的，也就是说，如果一个语言可以被一个</a:t>
            </a:r>
            <a:r>
              <a:rPr lang="en-US" altLang="zh-CN" dirty="0"/>
              <a:t>DFA</a:t>
            </a:r>
            <a:r>
              <a:rPr lang="zh-CN" altLang="en-US" dirty="0"/>
              <a:t>识别，则一定存在一个</a:t>
            </a:r>
            <a:r>
              <a:rPr lang="en-US" altLang="zh-CN" dirty="0"/>
              <a:t>NFA</a:t>
            </a:r>
            <a:r>
              <a:rPr lang="zh-CN" altLang="en-US" dirty="0"/>
              <a:t>，可以识别同一个语言，反之亦然！</a:t>
            </a:r>
            <a:endParaRPr lang="en-US" altLang="zh-CN" dirty="0"/>
          </a:p>
          <a:p>
            <a:pPr>
              <a:lnSpc>
                <a:spcPct val="120000"/>
              </a:lnSpc>
            </a:pPr>
            <a:r>
              <a:rPr lang="zh-CN" altLang="en-US" dirty="0"/>
              <a:t>实际上，这两种自动机识别的语言都是正规语言</a:t>
            </a:r>
            <a:r>
              <a:rPr lang="en-US" altLang="zh-CN" dirty="0"/>
              <a:t>(3</a:t>
            </a:r>
            <a:r>
              <a:rPr lang="zh-CN" altLang="en-US" dirty="0"/>
              <a:t>型语言</a:t>
            </a:r>
            <a:r>
              <a:rPr lang="en-US" altLang="zh-CN" dirty="0"/>
              <a:t>)</a:t>
            </a:r>
            <a:r>
              <a:rPr lang="zh-CN" altLang="en-US" dirty="0"/>
              <a:t>，也就是正规表达式所能表示的语言</a:t>
            </a:r>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DFA</a:t>
            </a:r>
            <a:r>
              <a:rPr lang="zh-CN" altLang="en-US" dirty="0"/>
              <a:t>和</a:t>
            </a:r>
            <a:r>
              <a:rPr lang="en-US" altLang="zh-CN" dirty="0"/>
              <a:t>NFA</a:t>
            </a:r>
            <a:endParaRPr lang="zh-CN" altLang="en-US" dirty="0"/>
          </a:p>
        </p:txBody>
      </p:sp>
      <p:grpSp>
        <p:nvGrpSpPr>
          <p:cNvPr id="28" name="组合 27"/>
          <p:cNvGrpSpPr/>
          <p:nvPr/>
        </p:nvGrpSpPr>
        <p:grpSpPr>
          <a:xfrm>
            <a:off x="7402830" y="4745928"/>
            <a:ext cx="4281375" cy="1450033"/>
            <a:chOff x="1905000" y="4798367"/>
            <a:chExt cx="4281375" cy="1450033"/>
          </a:xfrm>
        </p:grpSpPr>
        <p:sp>
          <p:nvSpPr>
            <p:cNvPr id="5" name="TextBox 4"/>
            <p:cNvSpPr txBox="1"/>
            <p:nvPr/>
          </p:nvSpPr>
          <p:spPr>
            <a:xfrm>
              <a:off x="1905000" y="5786735"/>
              <a:ext cx="1723549" cy="461665"/>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正规表达式</a:t>
              </a:r>
              <a:endParaRPr lang="zh-CN" altLang="en-US" dirty="0">
                <a:latin typeface="华文新魏" panose="02010800040101010101" pitchFamily="2" charset="-122"/>
                <a:ea typeface="华文新魏" panose="02010800040101010101" pitchFamily="2" charset="-122"/>
              </a:endParaRPr>
            </a:p>
          </p:txBody>
        </p:sp>
        <p:sp>
          <p:nvSpPr>
            <p:cNvPr id="6" name="TextBox 5"/>
            <p:cNvSpPr txBox="1"/>
            <p:nvPr/>
          </p:nvSpPr>
          <p:spPr>
            <a:xfrm>
              <a:off x="3886199" y="4798367"/>
              <a:ext cx="798617" cy="461665"/>
            </a:xfrm>
            <a:prstGeom prst="rect">
              <a:avLst/>
            </a:prstGeom>
            <a:noFill/>
          </p:spPr>
          <p:txBody>
            <a:bodyPr wrap="none" rtlCol="0">
              <a:spAutoFit/>
            </a:bodyPr>
            <a:lstStyle/>
            <a:p>
              <a:r>
                <a:rPr lang="en-US" altLang="zh-CN" dirty="0">
                  <a:latin typeface="华文新魏" panose="02010800040101010101" pitchFamily="2" charset="-122"/>
                  <a:ea typeface="华文新魏" panose="02010800040101010101" pitchFamily="2" charset="-122"/>
                </a:rPr>
                <a:t>NFA</a:t>
              </a:r>
              <a:endParaRPr lang="zh-CN" altLang="en-US" dirty="0">
                <a:latin typeface="华文新魏" panose="02010800040101010101" pitchFamily="2" charset="-122"/>
                <a:ea typeface="华文新魏" panose="02010800040101010101" pitchFamily="2" charset="-122"/>
              </a:endParaRPr>
            </a:p>
          </p:txBody>
        </p:sp>
        <p:sp>
          <p:nvSpPr>
            <p:cNvPr id="7" name="TextBox 6"/>
            <p:cNvSpPr txBox="1"/>
            <p:nvPr/>
          </p:nvSpPr>
          <p:spPr>
            <a:xfrm>
              <a:off x="5410200" y="5786735"/>
              <a:ext cx="776175" cy="461665"/>
            </a:xfrm>
            <a:prstGeom prst="rect">
              <a:avLst/>
            </a:prstGeom>
            <a:noFill/>
          </p:spPr>
          <p:txBody>
            <a:bodyPr wrap="none" rtlCol="0">
              <a:spAutoFit/>
            </a:bodyPr>
            <a:lstStyle/>
            <a:p>
              <a:r>
                <a:rPr lang="en-US" altLang="zh-CN" dirty="0">
                  <a:latin typeface="华文新魏" panose="02010800040101010101" pitchFamily="2" charset="-122"/>
                  <a:ea typeface="华文新魏" panose="02010800040101010101" pitchFamily="2" charset="-122"/>
                </a:rPr>
                <a:t>DFA</a:t>
              </a:r>
              <a:endParaRPr lang="zh-CN" altLang="en-US" dirty="0">
                <a:latin typeface="华文新魏" panose="02010800040101010101" pitchFamily="2" charset="-122"/>
                <a:ea typeface="华文新魏" panose="02010800040101010101" pitchFamily="2" charset="-122"/>
              </a:endParaRPr>
            </a:p>
          </p:txBody>
        </p:sp>
        <p:cxnSp>
          <p:nvCxnSpPr>
            <p:cNvPr id="21" name="直接箭头连接符 20"/>
            <p:cNvCxnSpPr>
              <a:stCxn id="5" idx="0"/>
            </p:cNvCxnSpPr>
            <p:nvPr/>
          </p:nvCxnSpPr>
          <p:spPr bwMode="auto">
            <a:xfrm flipV="1">
              <a:off x="2766775" y="5260032"/>
              <a:ext cx="1348025" cy="526703"/>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2" name="直接箭头连接符 21"/>
            <p:cNvCxnSpPr>
              <a:stCxn id="5" idx="3"/>
              <a:endCxn id="7" idx="1"/>
            </p:cNvCxnSpPr>
            <p:nvPr/>
          </p:nvCxnSpPr>
          <p:spPr bwMode="auto">
            <a:xfrm>
              <a:off x="3628549" y="6017568"/>
              <a:ext cx="1781651"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6" idx="2"/>
            </p:cNvCxnSpPr>
            <p:nvPr/>
          </p:nvCxnSpPr>
          <p:spPr bwMode="auto">
            <a:xfrm>
              <a:off x="4285508" y="5260032"/>
              <a:ext cx="1124692" cy="526703"/>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dirty="0"/>
              <a:t>子集构造法</a:t>
            </a:r>
            <a:endParaRPr lang="zh-CN" dirty="0"/>
          </a:p>
        </p:txBody>
      </p:sp>
      <p:sp>
        <p:nvSpPr>
          <p:cNvPr id="3" name="内容占位符 2"/>
          <p:cNvSpPr>
            <a:spLocks noGrp="1"/>
          </p:cNvSpPr>
          <p:nvPr>
            <p:ph idx="1"/>
          </p:nvPr>
        </p:nvSpPr>
        <p:spPr>
          <a:xfrm>
            <a:off x="484505" y="1133475"/>
            <a:ext cx="10509250" cy="4853305"/>
          </a:xfrm>
        </p:spPr>
        <p:txBody>
          <a:bodyPr vert="horz" wrap="square" lIns="91440" tIns="45720" rIns="91440" bIns="45720" anchor="t"/>
          <a:p>
            <a:pPr>
              <a:lnSpc>
                <a:spcPct val="120000"/>
              </a:lnSpc>
              <a:spcBef>
                <a:spcPct val="0"/>
              </a:spcBef>
            </a:pPr>
            <a:r>
              <a:rPr lang="en-US" altLang="zh-CN" dirty="0"/>
              <a:t>NFA-DFA</a:t>
            </a:r>
            <a:r>
              <a:rPr lang="zh-CN" altLang="en-US" dirty="0"/>
              <a:t>的转换</a:t>
            </a:r>
            <a:r>
              <a:rPr lang="en-US" altLang="zh-CN" dirty="0"/>
              <a:t>——</a:t>
            </a:r>
            <a:r>
              <a:rPr lang="zh-CN" altLang="en-US" b="1" dirty="0">
                <a:solidFill>
                  <a:schemeClr val="tx2"/>
                </a:solidFill>
              </a:rPr>
              <a:t>子集构造法</a:t>
            </a:r>
            <a:endParaRPr lang="en-US" altLang="zh-CN" b="1" dirty="0">
              <a:solidFill>
                <a:schemeClr val="tx2"/>
              </a:solidFill>
            </a:endParaRPr>
          </a:p>
          <a:p>
            <a:pPr lvl="1">
              <a:lnSpc>
                <a:spcPct val="120000"/>
              </a:lnSpc>
              <a:spcBef>
                <a:spcPct val="0"/>
              </a:spcBef>
            </a:pPr>
            <a:endParaRPr lang="en-US" altLang="zh-CN" dirty="0"/>
          </a:p>
          <a:p>
            <a:pPr lvl="1">
              <a:lnSpc>
                <a:spcPct val="120000"/>
              </a:lnSpc>
              <a:spcBef>
                <a:spcPct val="0"/>
              </a:spcBef>
            </a:pPr>
            <a:r>
              <a:rPr lang="zh-CN" altLang="en-US" dirty="0"/>
              <a:t>将 </a:t>
            </a:r>
            <a:r>
              <a:rPr lang="en-US" altLang="zh-CN" dirty="0"/>
              <a:t>NFA </a:t>
            </a:r>
            <a:r>
              <a:rPr lang="zh-CN" altLang="en-US" dirty="0"/>
              <a:t>中一个状态面临一个输入符号转换到的状态集合（子集）作为 </a:t>
            </a:r>
            <a:r>
              <a:rPr lang="en-US" altLang="zh-CN" dirty="0"/>
              <a:t>DFA </a:t>
            </a:r>
            <a:r>
              <a:rPr lang="zh-CN" altLang="en-US" dirty="0"/>
              <a:t>中的一个状态</a:t>
            </a:r>
            <a:endParaRPr lang="zh-CN" altLang="en-US" dirty="0"/>
          </a:p>
          <a:p>
            <a:pPr lvl="1">
              <a:lnSpc>
                <a:spcPct val="120000"/>
              </a:lnSpc>
              <a:spcBef>
                <a:spcPct val="0"/>
              </a:spcBef>
            </a:pPr>
            <a:endParaRPr lang="zh-CN" altLang="en-US" dirty="0"/>
          </a:p>
          <a:p>
            <a:pPr lvl="1">
              <a:lnSpc>
                <a:spcPct val="110000"/>
              </a:lnSpc>
            </a:pPr>
            <a:r>
              <a:rPr lang="zh-CN" altLang="en-US" sz="2800" dirty="0">
                <a:latin typeface="华文新魏" panose="02010800040101010101" pitchFamily="2" charset="-122"/>
                <a:cs typeface="华文新魏" panose="02010800040101010101" pitchFamily="2" charset="-122"/>
                <a:sym typeface="Symbol" panose="05050102010706020507" pitchFamily="18" charset="2"/>
              </a:rPr>
              <a:t>读了输入</a:t>
            </a:r>
            <a:r>
              <a:rPr lang="en-US" altLang="zh-CN" sz="2800" i="1" dirty="0">
                <a:latin typeface="华文新魏" panose="02010800040101010101" pitchFamily="2" charset="-122"/>
                <a:cs typeface="华文新魏" panose="02010800040101010101" pitchFamily="2" charset="-122"/>
                <a:sym typeface="Symbol" panose="05050102010706020507" pitchFamily="18" charset="2"/>
              </a:rPr>
              <a:t>a</a:t>
            </a:r>
            <a:r>
              <a:rPr lang="en-US" altLang="zh-CN" sz="2800" baseline="-30000" dirty="0">
                <a:latin typeface="华文新魏" panose="02010800040101010101" pitchFamily="2" charset="-122"/>
                <a:cs typeface="华文新魏" panose="02010800040101010101" pitchFamily="2" charset="-122"/>
                <a:sym typeface="Symbol" panose="05050102010706020507" pitchFamily="18" charset="2"/>
              </a:rPr>
              <a:t>1</a:t>
            </a:r>
            <a:r>
              <a:rPr lang="en-US" altLang="zh-CN" sz="2800" i="1" dirty="0">
                <a:latin typeface="华文新魏" panose="02010800040101010101" pitchFamily="2" charset="-122"/>
                <a:cs typeface="华文新魏" panose="02010800040101010101" pitchFamily="2" charset="-122"/>
                <a:sym typeface="Symbol" panose="05050102010706020507" pitchFamily="18" charset="2"/>
              </a:rPr>
              <a:t> a</a:t>
            </a:r>
            <a:r>
              <a:rPr lang="en-US" altLang="zh-CN" sz="2800" baseline="-30000" dirty="0">
                <a:latin typeface="华文新魏" panose="02010800040101010101" pitchFamily="2" charset="-122"/>
                <a:cs typeface="华文新魏" panose="02010800040101010101" pitchFamily="2" charset="-122"/>
                <a:sym typeface="Symbol" panose="05050102010706020507" pitchFamily="18" charset="2"/>
              </a:rPr>
              <a:t>2</a:t>
            </a:r>
            <a:r>
              <a:rPr lang="en-US" altLang="zh-CN" sz="2800" dirty="0">
                <a:latin typeface="华文新魏" panose="02010800040101010101" pitchFamily="2" charset="-122"/>
                <a:cs typeface="华文新魏" panose="02010800040101010101" pitchFamily="2" charset="-122"/>
                <a:sym typeface="Symbol" panose="05050102010706020507" pitchFamily="18" charset="2"/>
              </a:rPr>
              <a:t> … </a:t>
            </a:r>
            <a:r>
              <a:rPr lang="en-US" altLang="zh-CN" sz="2800" i="1" dirty="0">
                <a:latin typeface="华文新魏" panose="02010800040101010101" pitchFamily="2" charset="-122"/>
                <a:cs typeface="华文新魏" panose="02010800040101010101" pitchFamily="2" charset="-122"/>
                <a:sym typeface="Symbol" panose="05050102010706020507" pitchFamily="18" charset="2"/>
              </a:rPr>
              <a:t>a</a:t>
            </a:r>
            <a:r>
              <a:rPr lang="en-US" altLang="zh-CN" sz="2800" i="1" baseline="-30000" dirty="0">
                <a:latin typeface="华文新魏" panose="02010800040101010101" pitchFamily="2" charset="-122"/>
                <a:cs typeface="华文新魏" panose="02010800040101010101" pitchFamily="2" charset="-122"/>
                <a:sym typeface="Symbol" panose="05050102010706020507" pitchFamily="18" charset="2"/>
              </a:rPr>
              <a:t>n</a:t>
            </a:r>
            <a:r>
              <a:rPr lang="zh-CN" altLang="en-US" sz="2800" dirty="0">
                <a:latin typeface="华文新魏" panose="02010800040101010101" pitchFamily="2" charset="-122"/>
                <a:cs typeface="华文新魏" panose="02010800040101010101" pitchFamily="2" charset="-122"/>
                <a:sym typeface="Symbol" panose="05050102010706020507" pitchFamily="18" charset="2"/>
              </a:rPr>
              <a:t>后，</a:t>
            </a:r>
            <a:endParaRPr lang="zh-CN" altLang="en-US" sz="2800" dirty="0">
              <a:latin typeface="华文新魏" panose="02010800040101010101" pitchFamily="2" charset="-122"/>
              <a:cs typeface="华文新魏" panose="02010800040101010101" pitchFamily="2" charset="-122"/>
              <a:sym typeface="Symbol" panose="05050102010706020507" pitchFamily="18" charset="2"/>
            </a:endParaRPr>
          </a:p>
          <a:p>
            <a:pPr>
              <a:lnSpc>
                <a:spcPct val="110000"/>
              </a:lnSpc>
              <a:buFontTx/>
              <a:buNone/>
            </a:pPr>
            <a:r>
              <a:rPr lang="zh-CN" altLang="en-US" sz="2800" dirty="0">
                <a:latin typeface="华文新魏" panose="02010800040101010101" pitchFamily="2" charset="-122"/>
                <a:cs typeface="华文新魏" panose="02010800040101010101" pitchFamily="2" charset="-122"/>
                <a:sym typeface="Symbol" panose="05050102010706020507" pitchFamily="18" charset="2"/>
              </a:rPr>
              <a:t>		 </a:t>
            </a:r>
            <a:r>
              <a:rPr lang="en-US" altLang="zh-CN" sz="2800" dirty="0">
                <a:latin typeface="华文新魏" panose="02010800040101010101" pitchFamily="2" charset="-122"/>
                <a:cs typeface="华文新魏" panose="02010800040101010101" pitchFamily="2" charset="-122"/>
                <a:sym typeface="Symbol" panose="05050102010706020507" pitchFamily="18" charset="2"/>
              </a:rPr>
              <a:t>NFA</a:t>
            </a:r>
            <a:r>
              <a:rPr lang="zh-CN" altLang="en-US" sz="2800" dirty="0">
                <a:latin typeface="华文新魏" panose="02010800040101010101" pitchFamily="2" charset="-122"/>
                <a:cs typeface="华文新魏" panose="02010800040101010101" pitchFamily="2" charset="-122"/>
                <a:sym typeface="Symbol" panose="05050102010706020507" pitchFamily="18" charset="2"/>
              </a:rPr>
              <a:t>能到达的所有状态：</a:t>
            </a:r>
            <a:r>
              <a:rPr lang="en-US" altLang="zh-CN" sz="2800" i="1" dirty="0">
                <a:latin typeface="华文新魏" panose="02010800040101010101" pitchFamily="2" charset="-122"/>
                <a:cs typeface="华文新魏" panose="02010800040101010101" pitchFamily="2" charset="-122"/>
                <a:sym typeface="Symbol" panose="05050102010706020507" pitchFamily="18" charset="2"/>
              </a:rPr>
              <a:t>s</a:t>
            </a:r>
            <a:r>
              <a:rPr lang="en-US" altLang="zh-CN" sz="2800"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CN" sz="2800" dirty="0">
                <a:latin typeface="华文新魏" panose="02010800040101010101" pitchFamily="2" charset="-122"/>
                <a:cs typeface="华文新魏" panose="02010800040101010101" pitchFamily="2" charset="-122"/>
                <a:sym typeface="Symbol" panose="05050102010706020507" pitchFamily="18" charset="2"/>
              </a:rPr>
              <a:t>,</a:t>
            </a:r>
            <a:r>
              <a:rPr lang="en-US" altLang="zh-CN" sz="2800" i="1" dirty="0">
                <a:latin typeface="华文新魏" panose="02010800040101010101" pitchFamily="2" charset="-122"/>
                <a:cs typeface="华文新魏" panose="02010800040101010101" pitchFamily="2" charset="-122"/>
                <a:sym typeface="Symbol" panose="05050102010706020507" pitchFamily="18" charset="2"/>
              </a:rPr>
              <a:t> s</a:t>
            </a:r>
            <a:r>
              <a:rPr lang="en-US" altLang="zh-CN" sz="2800" baseline="-25000" dirty="0">
                <a:latin typeface="华文新魏" panose="02010800040101010101" pitchFamily="2" charset="-122"/>
                <a:cs typeface="华文新魏" panose="02010800040101010101" pitchFamily="2" charset="-122"/>
                <a:sym typeface="Symbol" panose="05050102010706020507" pitchFamily="18" charset="2"/>
              </a:rPr>
              <a:t>2</a:t>
            </a:r>
            <a:r>
              <a:rPr lang="en-US" altLang="zh-CN" sz="2800" dirty="0">
                <a:latin typeface="华文新魏" panose="02010800040101010101" pitchFamily="2" charset="-122"/>
                <a:cs typeface="华文新魏" panose="02010800040101010101" pitchFamily="2" charset="-122"/>
                <a:sym typeface="Symbol" panose="05050102010706020507" pitchFamily="18" charset="2"/>
              </a:rPr>
              <a:t>, …, </a:t>
            </a:r>
            <a:r>
              <a:rPr lang="en-US" altLang="zh-CN" sz="2800" i="1" dirty="0">
                <a:latin typeface="华文新魏" panose="02010800040101010101" pitchFamily="2" charset="-122"/>
                <a:cs typeface="华文新魏" panose="02010800040101010101" pitchFamily="2" charset="-122"/>
                <a:sym typeface="Symbol" panose="05050102010706020507" pitchFamily="18" charset="2"/>
              </a:rPr>
              <a:t> </a:t>
            </a:r>
            <a:r>
              <a:rPr lang="en-US" altLang="zh-CN" sz="2800" i="1" dirty="0" err="1">
                <a:latin typeface="华文新魏" panose="02010800040101010101" pitchFamily="2" charset="-122"/>
                <a:cs typeface="华文新魏" panose="02010800040101010101" pitchFamily="2" charset="-122"/>
                <a:sym typeface="Symbol" panose="05050102010706020507" pitchFamily="18" charset="2"/>
              </a:rPr>
              <a:t>s</a:t>
            </a:r>
            <a:r>
              <a:rPr lang="en-US" altLang="zh-CN" sz="2800" i="1" baseline="-25000" dirty="0" err="1">
                <a:latin typeface="华文新魏" panose="02010800040101010101" pitchFamily="2" charset="-122"/>
                <a:cs typeface="华文新魏" panose="02010800040101010101" pitchFamily="2" charset="-122"/>
                <a:sym typeface="Symbol" panose="05050102010706020507" pitchFamily="18" charset="2"/>
              </a:rPr>
              <a:t>k</a:t>
            </a:r>
            <a:r>
              <a:rPr lang="en-US" altLang="zh-CN" sz="2800" dirty="0">
                <a:latin typeface="华文新魏" panose="02010800040101010101" pitchFamily="2" charset="-122"/>
                <a:cs typeface="华文新魏" panose="02010800040101010101" pitchFamily="2" charset="-122"/>
                <a:sym typeface="Symbol" panose="05050102010706020507" pitchFamily="18" charset="2"/>
              </a:rPr>
              <a:t>，</a:t>
            </a:r>
            <a:r>
              <a:rPr lang="zh-CN" altLang="en-US" sz="2800" dirty="0">
                <a:latin typeface="华文新魏" panose="02010800040101010101" pitchFamily="2" charset="-122"/>
                <a:cs typeface="华文新魏" panose="02010800040101010101" pitchFamily="2" charset="-122"/>
                <a:sym typeface="Symbol" panose="05050102010706020507" pitchFamily="18" charset="2"/>
              </a:rPr>
              <a:t>则</a:t>
            </a:r>
            <a:endParaRPr lang="zh-CN" altLang="en-US" sz="2800" i="1" dirty="0">
              <a:latin typeface="华文新魏" panose="02010800040101010101" pitchFamily="2" charset="-122"/>
              <a:cs typeface="华文新魏" panose="02010800040101010101" pitchFamily="2" charset="-122"/>
              <a:sym typeface="Symbol" panose="05050102010706020507" pitchFamily="18" charset="2"/>
            </a:endParaRPr>
          </a:p>
          <a:p>
            <a:pPr>
              <a:lnSpc>
                <a:spcPct val="110000"/>
              </a:lnSpc>
              <a:buFontTx/>
              <a:buNone/>
            </a:pPr>
            <a:r>
              <a:rPr lang="zh-CN" altLang="en-US" sz="2800" dirty="0">
                <a:latin typeface="华文新魏" panose="02010800040101010101" pitchFamily="2" charset="-122"/>
                <a:cs typeface="华文新魏" panose="02010800040101010101" pitchFamily="2" charset="-122"/>
                <a:sym typeface="Symbol" panose="05050102010706020507" pitchFamily="18" charset="2"/>
              </a:rPr>
              <a:t>		 </a:t>
            </a:r>
            <a:r>
              <a:rPr lang="en-US" altLang="zh-CN" sz="2800" dirty="0">
                <a:latin typeface="华文新魏" panose="02010800040101010101" pitchFamily="2" charset="-122"/>
                <a:cs typeface="华文新魏" panose="02010800040101010101" pitchFamily="2" charset="-122"/>
                <a:sym typeface="Symbol" panose="05050102010706020507" pitchFamily="18" charset="2"/>
              </a:rPr>
              <a:t>DFA</a:t>
            </a:r>
            <a:r>
              <a:rPr lang="zh-CN" altLang="en-US" sz="2800" dirty="0">
                <a:latin typeface="华文新魏" panose="02010800040101010101" pitchFamily="2" charset="-122"/>
                <a:cs typeface="华文新魏" panose="02010800040101010101" pitchFamily="2" charset="-122"/>
                <a:sym typeface="Symbol" panose="05050102010706020507" pitchFamily="18" charset="2"/>
              </a:rPr>
              <a:t>到达状态{</a:t>
            </a:r>
            <a:r>
              <a:rPr lang="en-US" altLang="zh-CN" sz="2800" i="1" dirty="0">
                <a:latin typeface="华文新魏" panose="02010800040101010101" pitchFamily="2" charset="-122"/>
                <a:cs typeface="华文新魏" panose="02010800040101010101" pitchFamily="2" charset="-122"/>
                <a:sym typeface="Symbol" panose="05050102010706020507" pitchFamily="18" charset="2"/>
              </a:rPr>
              <a:t>s</a:t>
            </a:r>
            <a:r>
              <a:rPr lang="en-US" altLang="zh-CN" sz="2800"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CN" sz="2800" dirty="0">
                <a:latin typeface="华文新魏" panose="02010800040101010101" pitchFamily="2" charset="-122"/>
                <a:cs typeface="华文新魏" panose="02010800040101010101" pitchFamily="2" charset="-122"/>
                <a:sym typeface="Symbol" panose="05050102010706020507" pitchFamily="18" charset="2"/>
              </a:rPr>
              <a:t>,</a:t>
            </a:r>
            <a:r>
              <a:rPr lang="en-US" altLang="zh-CN" sz="2800" i="1" dirty="0">
                <a:latin typeface="华文新魏" panose="02010800040101010101" pitchFamily="2" charset="-122"/>
                <a:cs typeface="华文新魏" panose="02010800040101010101" pitchFamily="2" charset="-122"/>
                <a:sym typeface="Symbol" panose="05050102010706020507" pitchFamily="18" charset="2"/>
              </a:rPr>
              <a:t> s</a:t>
            </a:r>
            <a:r>
              <a:rPr lang="en-US" altLang="zh-CN" sz="2800" baseline="-25000" dirty="0">
                <a:latin typeface="华文新魏" panose="02010800040101010101" pitchFamily="2" charset="-122"/>
                <a:cs typeface="华文新魏" panose="02010800040101010101" pitchFamily="2" charset="-122"/>
                <a:sym typeface="Symbol" panose="05050102010706020507" pitchFamily="18" charset="2"/>
              </a:rPr>
              <a:t>2</a:t>
            </a:r>
            <a:r>
              <a:rPr lang="en-US" altLang="zh-CN" sz="2800" dirty="0">
                <a:latin typeface="华文新魏" panose="02010800040101010101" pitchFamily="2" charset="-122"/>
                <a:cs typeface="华文新魏" panose="02010800040101010101" pitchFamily="2" charset="-122"/>
                <a:sym typeface="Symbol" panose="05050102010706020507" pitchFamily="18" charset="2"/>
              </a:rPr>
              <a:t>, …, </a:t>
            </a:r>
            <a:r>
              <a:rPr lang="en-US" altLang="zh-CN" sz="2800" i="1" dirty="0">
                <a:latin typeface="华文新魏" panose="02010800040101010101" pitchFamily="2" charset="-122"/>
                <a:cs typeface="华文新魏" panose="02010800040101010101" pitchFamily="2" charset="-122"/>
                <a:sym typeface="Symbol" panose="05050102010706020507" pitchFamily="18" charset="2"/>
              </a:rPr>
              <a:t> </a:t>
            </a:r>
            <a:r>
              <a:rPr lang="en-US" altLang="zh-CN" sz="2800" i="1" dirty="0" err="1">
                <a:latin typeface="华文新魏" panose="02010800040101010101" pitchFamily="2" charset="-122"/>
                <a:cs typeface="华文新魏" panose="02010800040101010101" pitchFamily="2" charset="-122"/>
                <a:sym typeface="Symbol" panose="05050102010706020507" pitchFamily="18" charset="2"/>
              </a:rPr>
              <a:t>s</a:t>
            </a:r>
            <a:r>
              <a:rPr lang="en-US" altLang="zh-CN" sz="2800" i="1" baseline="-25000" dirty="0" err="1">
                <a:latin typeface="华文新魏" panose="02010800040101010101" pitchFamily="2" charset="-122"/>
                <a:cs typeface="华文新魏" panose="02010800040101010101" pitchFamily="2" charset="-122"/>
                <a:sym typeface="Symbol" panose="05050102010706020507" pitchFamily="18" charset="2"/>
              </a:rPr>
              <a:t>k</a:t>
            </a:r>
            <a:r>
              <a:rPr lang="zh-CN" altLang="en-US" sz="2800" dirty="0">
                <a:latin typeface="华文新魏" panose="02010800040101010101" pitchFamily="2" charset="-122"/>
                <a:cs typeface="华文新魏" panose="02010800040101010101" pitchFamily="2" charset="-122"/>
                <a:sym typeface="Symbol" panose="05050102010706020507" pitchFamily="18" charset="2"/>
              </a:rPr>
              <a:t>}</a:t>
            </a:r>
            <a:endParaRPr lang="zh-CN" altLang="zh-CN" sz="2800" dirty="0">
              <a:latin typeface="华文新魏" panose="02010800040101010101" pitchFamily="2" charset="-122"/>
              <a:cs typeface="华文新魏" panose="02010800040101010101" pitchFamily="2" charset="-122"/>
              <a:sym typeface="Symbol" panose="05050102010706020507" pitchFamily="18" charset="2"/>
            </a:endParaRPr>
          </a:p>
          <a:p>
            <a:pPr lvl="1">
              <a:lnSpc>
                <a:spcPct val="120000"/>
              </a:lnSpc>
              <a:spcBef>
                <a:spcPct val="0"/>
              </a:spcBef>
            </a:pPr>
            <a:endParaRPr lang="zh-CN" altLang="en-US" dirty="0">
              <a:latin typeface="华文新魏" panose="02010800040101010101" pitchFamily="2" charset="-122"/>
              <a:cs typeface="华文新魏" panose="02010800040101010101" pitchFamily="2" charset="-122"/>
            </a:endParaRPr>
          </a:p>
        </p:txBody>
      </p:sp>
      <p:sp>
        <p:nvSpPr>
          <p:cNvPr id="6" name="线形标注 1(无边框) 5"/>
          <p:cNvSpPr/>
          <p:nvPr/>
        </p:nvSpPr>
        <p:spPr bwMode="auto">
          <a:xfrm>
            <a:off x="7086600" y="3082413"/>
            <a:ext cx="4152900" cy="1143000"/>
          </a:xfrm>
          <a:prstGeom prst="callout1">
            <a:avLst>
              <a:gd name="adj1" fmla="val 50225"/>
              <a:gd name="adj2" fmla="val -392"/>
              <a:gd name="adj3" fmla="val -24877"/>
              <a:gd name="adj4" fmla="val -13498"/>
            </a:avLst>
          </a:prstGeom>
          <a:solidFill>
            <a:schemeClr val="bg2">
              <a:lumMod val="20000"/>
              <a:lumOff val="80000"/>
            </a:schemeClr>
          </a:solidFill>
          <a:ln w="25400" cap="flat" cmpd="sng" algn="ctr">
            <a:solidFill>
              <a:srgbClr val="FF0000"/>
            </a:solidFill>
            <a:prstDash val="solid"/>
            <a:miter lim="800000"/>
            <a:headEnd type="none" w="med" len="med"/>
            <a:tailEnd type="triangle" w="lg" len="med"/>
          </a:ln>
          <a:effectLst/>
        </p:spPr>
        <p:txBody>
          <a:bodyPr rot="0" spcFirstLastPara="0" vertOverflow="overflow" horzOverflow="overflow" vert="horz" wrap="square" lIns="91440" tIns="45720" rIns="91440" bIns="45720" numCol="1" spcCol="0" rtlCol="0" fromWordArt="0" anchor="ctr" anchorCtr="0" forceAA="0" compatLnSpc="1">
            <a:noAutofit/>
          </a:bodyPr>
          <a:p>
            <a:pPr lvl="1"/>
            <a:r>
              <a:rPr lang="en-US" altLang="zh-CN" sz="2800" dirty="0">
                <a:solidFill>
                  <a:srgbClr val="FF0000"/>
                </a:solidFill>
                <a:latin typeface="华文新魏" panose="02010800040101010101" pitchFamily="2" charset="-122"/>
                <a:ea typeface="华文新魏" panose="02010800040101010101" pitchFamily="2" charset="-122"/>
              </a:rPr>
              <a:t>DFA</a:t>
            </a:r>
            <a:r>
              <a:rPr lang="zh-CN" altLang="en-US" sz="2800" dirty="0">
                <a:solidFill>
                  <a:srgbClr val="FF0000"/>
                </a:solidFill>
                <a:latin typeface="华文新魏" panose="02010800040101010101" pitchFamily="2" charset="-122"/>
                <a:ea typeface="华文新魏" panose="02010800040101010101" pitchFamily="2" charset="-122"/>
              </a:rPr>
              <a:t>的一个状态是</a:t>
            </a:r>
            <a:r>
              <a:rPr lang="en-US" altLang="zh-CN" sz="2800" dirty="0">
                <a:solidFill>
                  <a:srgbClr val="FF0000"/>
                </a:solidFill>
                <a:latin typeface="华文新魏" panose="02010800040101010101" pitchFamily="2" charset="-122"/>
                <a:ea typeface="华文新魏" panose="02010800040101010101" pitchFamily="2" charset="-122"/>
              </a:rPr>
              <a:t>NFA</a:t>
            </a:r>
            <a:r>
              <a:rPr lang="zh-CN" altLang="en-US" sz="2800" dirty="0">
                <a:solidFill>
                  <a:srgbClr val="FF0000"/>
                </a:solidFill>
                <a:latin typeface="华文新魏" panose="02010800040101010101" pitchFamily="2" charset="-122"/>
                <a:ea typeface="华文新魏" panose="02010800040101010101" pitchFamily="2" charset="-122"/>
              </a:rPr>
              <a:t>的一个状态集合</a:t>
            </a:r>
            <a:endParaRPr lang="zh-CN" altLang="en-US" sz="28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charRg st="0" end="18"/>
                                            </p:txEl>
                                          </p:spTgt>
                                        </p:tgtEl>
                                        <p:attrNameLst>
                                          <p:attrName>style.visibility</p:attrName>
                                        </p:attrNameLst>
                                      </p:cBhvr>
                                      <p:to>
                                        <p:strVal val="visible"/>
                                      </p:to>
                                    </p:set>
                                    <p:animEffect transition="in" filter="blinds(horizontal)">
                                      <p:cBhvr>
                                        <p:cTn id="7" dur="500"/>
                                        <p:tgtEl>
                                          <p:spTgt spid="3">
                                            <p:txEl>
                                              <p:charRg st="0" end="1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charRg st="19" end="64"/>
                                            </p:txEl>
                                          </p:spTgt>
                                        </p:tgtEl>
                                        <p:attrNameLst>
                                          <p:attrName>style.visibility</p:attrName>
                                        </p:attrNameLst>
                                      </p:cBhvr>
                                      <p:to>
                                        <p:strVal val="visible"/>
                                      </p:to>
                                    </p:set>
                                    <p:animEffect transition="in" filter="blinds(horizontal)">
                                      <p:cBhvr>
                                        <p:cTn id="10" dur="500"/>
                                        <p:tgtEl>
                                          <p:spTgt spid="3">
                                            <p:txEl>
                                              <p:charRg st="19" end="6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词法分析程序的设计</a:t>
            </a:r>
            <a:endParaRPr lang="zh-CN" altLang="en-US" dirty="0"/>
          </a:p>
        </p:txBody>
      </p:sp>
      <p:sp>
        <p:nvSpPr>
          <p:cNvPr id="7172" name="Rectangle 3"/>
          <p:cNvSpPr>
            <a:spLocks noGrp="1"/>
          </p:cNvSpPr>
          <p:nvPr>
            <p:ph type="body" idx="4294967295"/>
          </p:nvPr>
        </p:nvSpPr>
        <p:spPr>
          <a:xfrm>
            <a:off x="406400" y="1061085"/>
            <a:ext cx="11176000" cy="4998720"/>
          </a:xfrm>
        </p:spPr>
        <p:txBody>
          <a:bodyPr vert="horz" wrap="square" lIns="91440" tIns="45720" rIns="91440" bIns="45720" anchor="t"/>
          <a:p>
            <a:pPr eaLnBrk="1" hangingPunct="1">
              <a:lnSpc>
                <a:spcPts val="4100"/>
              </a:lnSpc>
            </a:pPr>
            <a:r>
              <a:rPr lang="zh-CN" altLang="en-US" dirty="0"/>
              <a:t>词法分析程序的主要功能</a:t>
            </a:r>
            <a:endParaRPr lang="zh-CN" altLang="en-US" dirty="0"/>
          </a:p>
          <a:p>
            <a:pPr lvl="1" eaLnBrk="1" hangingPunct="1">
              <a:lnSpc>
                <a:spcPts val="4100"/>
              </a:lnSpc>
            </a:pPr>
            <a:r>
              <a:rPr lang="zh-CN" altLang="en-US" dirty="0">
                <a:solidFill>
                  <a:schemeClr val="tx2"/>
                </a:solidFill>
              </a:rPr>
              <a:t>读入源程序字符序列</a:t>
            </a:r>
            <a:endParaRPr lang="zh-CN" altLang="en-US" dirty="0">
              <a:solidFill>
                <a:schemeClr val="tx2"/>
              </a:solidFill>
            </a:endParaRPr>
          </a:p>
          <a:p>
            <a:pPr lvl="1" eaLnBrk="1" hangingPunct="1">
              <a:lnSpc>
                <a:spcPts val="4100"/>
              </a:lnSpc>
            </a:pPr>
            <a:r>
              <a:rPr lang="zh-CN" altLang="en-US" dirty="0">
                <a:solidFill>
                  <a:schemeClr val="tx2"/>
                </a:solidFill>
              </a:rPr>
              <a:t>对源程序进行预处理，如删除注释和回车换行符，宏展开等</a:t>
            </a:r>
            <a:endParaRPr lang="zh-CN" altLang="en-US" dirty="0">
              <a:solidFill>
                <a:schemeClr val="tx2"/>
              </a:solidFill>
            </a:endParaRPr>
          </a:p>
          <a:p>
            <a:pPr lvl="1" eaLnBrk="1" hangingPunct="1">
              <a:lnSpc>
                <a:spcPts val="4100"/>
              </a:lnSpc>
            </a:pPr>
            <a:r>
              <a:rPr lang="zh-CN" altLang="en-US" dirty="0">
                <a:solidFill>
                  <a:schemeClr val="tx2"/>
                </a:solidFill>
              </a:rPr>
              <a:t>识别源程序中的单词，创建符号表并在相应的符号表中登录信息</a:t>
            </a:r>
            <a:endParaRPr lang="zh-CN" altLang="en-US" dirty="0">
              <a:solidFill>
                <a:schemeClr val="tx2"/>
              </a:solidFill>
            </a:endParaRPr>
          </a:p>
          <a:p>
            <a:pPr lvl="1" eaLnBrk="1" hangingPunct="1">
              <a:lnSpc>
                <a:spcPts val="4100"/>
              </a:lnSpc>
            </a:pPr>
            <a:r>
              <a:rPr lang="zh-CN" altLang="en-US" dirty="0">
                <a:solidFill>
                  <a:schemeClr val="tx2"/>
                </a:solidFill>
              </a:rPr>
              <a:t>将单词与行号关联起来，以便编译器能将错误信息与源程序位置联系起来</a:t>
            </a:r>
            <a:endParaRPr lang="zh-CN" altLang="en-US" dirty="0">
              <a:solidFill>
                <a:schemeClr val="tx2"/>
              </a:solidFill>
            </a:endParaRPr>
          </a:p>
          <a:p>
            <a:pPr lvl="1" eaLnBrk="1" hangingPunct="1">
              <a:lnSpc>
                <a:spcPts val="4100"/>
              </a:lnSpc>
            </a:pPr>
            <a:r>
              <a:rPr lang="zh-CN" altLang="en-US" dirty="0">
                <a:solidFill>
                  <a:schemeClr val="tx2"/>
                </a:solidFill>
              </a:rPr>
              <a:t>输出单词序列</a:t>
            </a:r>
            <a:endParaRPr lang="zh-CN" altLang="en-US" dirty="0">
              <a:solidFill>
                <a:schemeClr val="tx2"/>
              </a:solidFill>
            </a:endParaRPr>
          </a:p>
          <a:p>
            <a:pPr marL="0" lvl="1" indent="0" eaLnBrk="1" hangingPunct="1">
              <a:lnSpc>
                <a:spcPts val="4100"/>
              </a:lnSpc>
              <a:buNone/>
            </a:pPr>
            <a:r>
              <a:rPr lang="zh-CN" altLang="en-US" dirty="0">
                <a:sym typeface="+mn-ea"/>
              </a:rPr>
              <a:t>         </a:t>
            </a:r>
            <a:r>
              <a:rPr lang="en-US" altLang="zh-CN" dirty="0">
                <a:sym typeface="+mn-ea"/>
              </a:rPr>
              <a:t>** </a:t>
            </a:r>
            <a:r>
              <a:rPr lang="zh-CN" altLang="en-US" dirty="0">
                <a:sym typeface="+mn-ea"/>
              </a:rPr>
              <a:t>例子</a:t>
            </a:r>
            <a:r>
              <a:rPr lang="en-US" altLang="zh-CN" dirty="0">
                <a:sym typeface="+mn-ea"/>
              </a:rPr>
              <a:t>: </a:t>
            </a:r>
            <a:r>
              <a:rPr lang="en-US" altLang="zh-CN" dirty="0" err="1">
                <a:sym typeface="+mn-ea"/>
              </a:rPr>
              <a:t>const</a:t>
            </a:r>
            <a:r>
              <a:rPr lang="en-US" altLang="zh-CN" dirty="0">
                <a:sym typeface="+mn-ea"/>
              </a:rPr>
              <a:t> pi = 3.14159;</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172">
                                            <p:txEl>
                                              <p:charRg st="0" end="12"/>
                                            </p:txEl>
                                          </p:spTgt>
                                        </p:tgtEl>
                                        <p:attrNameLst>
                                          <p:attrName>style.visibility</p:attrName>
                                        </p:attrNameLst>
                                      </p:cBhvr>
                                      <p:to>
                                        <p:strVal val="visible"/>
                                      </p:to>
                                    </p:set>
                                    <p:animEffect transition="in" filter="blinds(horizontal)">
                                      <p:cBhvr>
                                        <p:cTn id="7" dur="500"/>
                                        <p:tgtEl>
                                          <p:spTgt spid="7172">
                                            <p:txEl>
                                              <p:charRg st="0" end="1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172">
                                            <p:txEl>
                                              <p:charRg st="12" end="22"/>
                                            </p:txEl>
                                          </p:spTgt>
                                        </p:tgtEl>
                                        <p:attrNameLst>
                                          <p:attrName>style.visibility</p:attrName>
                                        </p:attrNameLst>
                                      </p:cBhvr>
                                      <p:to>
                                        <p:strVal val="visible"/>
                                      </p:to>
                                    </p:set>
                                    <p:animEffect transition="in" filter="blinds(horizontal)">
                                      <p:cBhvr>
                                        <p:cTn id="11" dur="500"/>
                                        <p:tgtEl>
                                          <p:spTgt spid="7172">
                                            <p:txEl>
                                              <p:charRg st="12" end="2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72">
                                            <p:txEl>
                                              <p:charRg st="22" end="49"/>
                                            </p:txEl>
                                          </p:spTgt>
                                        </p:tgtEl>
                                        <p:attrNameLst>
                                          <p:attrName>style.visibility</p:attrName>
                                        </p:attrNameLst>
                                      </p:cBhvr>
                                      <p:to>
                                        <p:strVal val="visible"/>
                                      </p:to>
                                    </p:set>
                                    <p:animEffect transition="in" filter="blinds(horizontal)">
                                      <p:cBhvr>
                                        <p:cTn id="16" dur="500"/>
                                        <p:tgtEl>
                                          <p:spTgt spid="7172">
                                            <p:txEl>
                                              <p:charRg st="22" end="4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72">
                                            <p:txEl>
                                              <p:charRg st="49" end="78"/>
                                            </p:txEl>
                                          </p:spTgt>
                                        </p:tgtEl>
                                        <p:attrNameLst>
                                          <p:attrName>style.visibility</p:attrName>
                                        </p:attrNameLst>
                                      </p:cBhvr>
                                      <p:to>
                                        <p:strVal val="visible"/>
                                      </p:to>
                                    </p:set>
                                    <p:animEffect transition="in" filter="blinds(horizontal)">
                                      <p:cBhvr>
                                        <p:cTn id="21" dur="500"/>
                                        <p:tgtEl>
                                          <p:spTgt spid="7172">
                                            <p:txEl>
                                              <p:charRg st="49" end="7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172">
                                            <p:txEl>
                                              <p:charRg st="78" end="111"/>
                                            </p:txEl>
                                          </p:spTgt>
                                        </p:tgtEl>
                                        <p:attrNameLst>
                                          <p:attrName>style.visibility</p:attrName>
                                        </p:attrNameLst>
                                      </p:cBhvr>
                                      <p:to>
                                        <p:strVal val="visible"/>
                                      </p:to>
                                    </p:set>
                                    <p:animEffect transition="in" filter="blinds(horizontal)">
                                      <p:cBhvr>
                                        <p:cTn id="26" dur="500"/>
                                        <p:tgtEl>
                                          <p:spTgt spid="7172">
                                            <p:txEl>
                                              <p:charRg st="78" end="1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172">
                                            <p:txEl>
                                              <p:charRg st="111" end="118"/>
                                            </p:txEl>
                                          </p:spTgt>
                                        </p:tgtEl>
                                        <p:attrNameLst>
                                          <p:attrName>style.visibility</p:attrName>
                                        </p:attrNameLst>
                                      </p:cBhvr>
                                      <p:to>
                                        <p:strVal val="visible"/>
                                      </p:to>
                                    </p:set>
                                    <p:animEffect transition="in" filter="blinds(horizontal)">
                                      <p:cBhvr>
                                        <p:cTn id="31" dur="500"/>
                                        <p:tgtEl>
                                          <p:spTgt spid="7172">
                                            <p:txEl>
                                              <p:charRg st="111" end="11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172">
                                            <p:txEl>
                                              <p:charRg st="6" end="6"/>
                                            </p:txEl>
                                          </p:spTgt>
                                        </p:tgtEl>
                                        <p:attrNameLst>
                                          <p:attrName>style.visibility</p:attrName>
                                        </p:attrNameLst>
                                      </p:cBhvr>
                                      <p:to>
                                        <p:strVal val="visible"/>
                                      </p:to>
                                    </p:set>
                                    <p:animEffect transition="in" filter="blinds(horizontal)">
                                      <p:cBhvr>
                                        <p:cTn id="34" dur="500"/>
                                        <p:tgtEl>
                                          <p:spTgt spid="7172">
                                            <p:txEl>
                                              <p:char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dirty="0">
                <a:sym typeface="+mn-ea"/>
              </a:rPr>
              <a:t>子集构造法</a:t>
            </a:r>
            <a:endParaRPr lang="zh-CN" altLang="en-US" dirty="0"/>
          </a:p>
        </p:txBody>
      </p:sp>
      <p:sp>
        <p:nvSpPr>
          <p:cNvPr id="3" name="内容占位符 2"/>
          <p:cNvSpPr>
            <a:spLocks noGrp="1"/>
          </p:cNvSpPr>
          <p:nvPr>
            <p:ph idx="1"/>
          </p:nvPr>
        </p:nvSpPr>
        <p:spPr>
          <a:xfrm>
            <a:off x="71755" y="881380"/>
            <a:ext cx="11713845" cy="5248275"/>
          </a:xfrm>
        </p:spPr>
        <p:txBody>
          <a:bodyPr vert="horz" wrap="square" lIns="91440" tIns="45720" rIns="91440" bIns="45720" numCol="1" anchor="t" anchorCtr="0" compatLnSpc="1"/>
          <a:p>
            <a:pPr marL="342900" marR="0" lvl="0" indent="-34290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3200" b="1" i="0" u="none" strike="noStrike" kern="0" cap="none" spc="0" normalizeH="0" baseline="0" noProof="0" dirty="0" smtClean="0">
                <a:ln>
                  <a:noFill/>
                </a:ln>
                <a:solidFill>
                  <a:srgbClr val="FF0000"/>
                </a:solidFill>
                <a:effectLst/>
                <a:uLnTx/>
                <a:uFillTx/>
                <a:latin typeface="华文新魏" panose="02010800040101010101" pitchFamily="2" charset="-122"/>
                <a:cs typeface="华文新魏" panose="02010800040101010101" pitchFamily="2" charset="-122"/>
              </a:rPr>
              <a:t>利用构造</a:t>
            </a:r>
            <a:r>
              <a:rPr kumimoji="0" lang="zh-CN" altLang="en-US" sz="3200" b="1" i="0" u="none" strike="noStrike" kern="0" cap="none" spc="0" normalizeH="0" baseline="0" noProof="0" dirty="0" smtClean="0">
                <a:ln>
                  <a:noFill/>
                </a:ln>
                <a:solidFill>
                  <a:srgbClr val="FF0000"/>
                </a:solidFill>
                <a:effectLst/>
                <a:uLnTx/>
                <a:uFillTx/>
                <a:latin typeface="华文新魏" panose="02010800040101010101" pitchFamily="2" charset="-122"/>
                <a:cs typeface="华文新魏" panose="02010800040101010101" pitchFamily="2" charset="-122"/>
                <a:sym typeface="Symbol" panose="05050102010706020507" pitchFamily="18" charset="2"/>
              </a:rPr>
              <a:t></a:t>
            </a:r>
            <a:r>
              <a:rPr kumimoji="0" lang="en-US" altLang="zh-CN" sz="3200" b="1" i="0" u="none" strike="noStrike" kern="0" cap="none" spc="0" normalizeH="0" baseline="0" noProof="0" dirty="0" smtClean="0">
                <a:ln>
                  <a:noFill/>
                </a:ln>
                <a:solidFill>
                  <a:srgbClr val="FF0000"/>
                </a:solidFill>
                <a:effectLst/>
                <a:uLnTx/>
                <a:uFillTx/>
                <a:latin typeface="华文新魏" panose="02010800040101010101" pitchFamily="2" charset="-122"/>
                <a:cs typeface="华文新魏" panose="02010800040101010101" pitchFamily="2" charset="-122"/>
              </a:rPr>
              <a:t>-closure</a:t>
            </a:r>
            <a:r>
              <a:rPr kumimoji="0" lang="zh-CN" altLang="en-US" sz="3200" b="1" i="0" u="none" strike="noStrike" kern="0" cap="none" spc="0" normalizeH="0" baseline="0" noProof="0" dirty="0" smtClean="0">
                <a:ln>
                  <a:noFill/>
                </a:ln>
                <a:solidFill>
                  <a:srgbClr val="FF0000"/>
                </a:solidFill>
                <a:effectLst/>
                <a:uLnTx/>
                <a:uFillTx/>
                <a:latin typeface="华文新魏" panose="02010800040101010101" pitchFamily="2" charset="-122"/>
                <a:cs typeface="华文新魏" panose="02010800040101010101" pitchFamily="2" charset="-122"/>
              </a:rPr>
              <a:t>的方法将</a:t>
            </a:r>
            <a:r>
              <a:rPr kumimoji="0" lang="en-US" altLang="zh-CN" sz="3200" b="1" i="0" u="none" strike="noStrike" kern="0" cap="none" spc="0" normalizeH="0" baseline="0" noProof="0" dirty="0" smtClean="0">
                <a:ln>
                  <a:noFill/>
                </a:ln>
                <a:solidFill>
                  <a:srgbClr val="FF0000"/>
                </a:solidFill>
                <a:effectLst/>
                <a:uLnTx/>
                <a:uFillTx/>
                <a:latin typeface="华文新魏" panose="02010800040101010101" pitchFamily="2" charset="-122"/>
                <a:cs typeface="华文新魏" panose="02010800040101010101" pitchFamily="2" charset="-122"/>
              </a:rPr>
              <a:t>NFA</a:t>
            </a:r>
            <a:r>
              <a:rPr kumimoji="0" lang="zh-CN" altLang="en-US" sz="3200" b="1" i="0" u="none" strike="noStrike" kern="0" cap="none" spc="0" normalizeH="0" baseline="0" noProof="0" dirty="0" smtClean="0">
                <a:ln>
                  <a:noFill/>
                </a:ln>
                <a:solidFill>
                  <a:srgbClr val="FF0000"/>
                </a:solidFill>
                <a:effectLst/>
                <a:uLnTx/>
                <a:uFillTx/>
                <a:latin typeface="华文新魏" panose="02010800040101010101" pitchFamily="2" charset="-122"/>
                <a:cs typeface="华文新魏" panose="02010800040101010101" pitchFamily="2" charset="-122"/>
              </a:rPr>
              <a:t>确定化为</a:t>
            </a:r>
            <a:r>
              <a:rPr kumimoji="0" lang="en-US" altLang="zh-CN" sz="3200" b="1" i="0" u="none" strike="noStrike" kern="0" cap="none" spc="0" normalizeH="0" baseline="0" noProof="0" dirty="0" smtClean="0">
                <a:ln>
                  <a:noFill/>
                </a:ln>
                <a:solidFill>
                  <a:srgbClr val="FF0000"/>
                </a:solidFill>
                <a:effectLst/>
                <a:uLnTx/>
                <a:uFillTx/>
                <a:latin typeface="华文新魏" panose="02010800040101010101" pitchFamily="2" charset="-122"/>
                <a:cs typeface="华文新魏" panose="02010800040101010101" pitchFamily="2" charset="-122"/>
              </a:rPr>
              <a:t>DFA</a:t>
            </a:r>
            <a:endParaRPr kumimoji="0" lang="en-US" altLang="zh-CN" sz="3200" b="1" i="0" u="none" strike="noStrike" kern="0" cap="none" spc="0" normalizeH="0" baseline="0" noProof="0" dirty="0" smtClean="0">
              <a:ln>
                <a:noFill/>
              </a:ln>
              <a:solidFill>
                <a:srgbClr val="FF0000"/>
              </a:solidFill>
              <a:effectLst/>
              <a:uLnTx/>
              <a:uFillTx/>
              <a:latin typeface="华文新魏" panose="02010800040101010101" pitchFamily="2" charset="-122"/>
              <a:cs typeface="华文新魏" panose="02010800040101010101" pitchFamily="2" charset="-122"/>
            </a:endParaRPr>
          </a:p>
          <a:p>
            <a:pPr marL="457200" marR="0" lvl="1" indent="-457200" algn="l" defTabSz="914400" rtl="0" eaLnBrk="0" fontAlgn="base" latinLnBrk="0" hangingPunct="0">
              <a:lnSpc>
                <a:spcPct val="120000"/>
              </a:lnSpc>
              <a:spcBef>
                <a:spcPct val="20000"/>
              </a:spcBef>
              <a:spcAft>
                <a:spcPct val="0"/>
              </a:spcAft>
              <a:buClr>
                <a:schemeClr val="hlink"/>
              </a:buClr>
              <a:buSzTx/>
              <a:buFont typeface="Wingdings" panose="05000000000000000000" charset="0"/>
              <a:buChar char="l"/>
              <a:defRPr/>
            </a:pPr>
            <a:r>
              <a:rPr kumimoji="0" lang="en-US" altLang="zh-CN" sz="2800" b="0" i="0" u="none" strike="noStrike" kern="0" cap="none" spc="0" normalizeH="0" baseline="0" noProof="0" dirty="0">
                <a:ln>
                  <a:noFill/>
                </a:ln>
                <a:solidFill>
                  <a:schemeClr val="tx2"/>
                </a:solidFill>
                <a:effectLst/>
                <a:uLnTx/>
                <a:uFillTx/>
                <a:latin typeface="华文新魏" panose="02010800040101010101" pitchFamily="2" charset="-122"/>
                <a:cs typeface="华文新魏" panose="02010800040101010101" pitchFamily="2" charset="-122"/>
              </a:rPr>
              <a:t>ε-closure(t</a:t>
            </a:r>
            <a:r>
              <a:rPr kumimoji="0" lang="en-US" altLang="zh-CN"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a:t>
            </a:r>
            <a:r>
              <a:rPr kumimoji="0" lang="zh-CN" altLang="en-US"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状态 </a:t>
            </a:r>
            <a:r>
              <a:rPr kumimoji="0" lang="en-US" altLang="zh-CN" sz="2800" b="0" i="0" u="none" strike="noStrike" kern="0" cap="none" spc="0" normalizeH="0" baseline="0" noProof="0" dirty="0">
                <a:ln>
                  <a:noFill/>
                </a:ln>
                <a:solidFill>
                  <a:schemeClr val="tx2"/>
                </a:solidFill>
                <a:effectLst/>
                <a:uLnTx/>
                <a:uFillTx/>
                <a:latin typeface="华文新魏" panose="02010800040101010101" pitchFamily="2" charset="-122"/>
                <a:cs typeface="华文新魏" panose="02010800040101010101" pitchFamily="2" charset="-122"/>
              </a:rPr>
              <a:t>t </a:t>
            </a:r>
            <a:r>
              <a:rPr kumimoji="0" lang="zh-CN" altLang="en-US"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的</a:t>
            </a:r>
            <a:r>
              <a:rPr kumimoji="0" lang="en-US" altLang="zh-CN"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ε-</a:t>
            </a:r>
            <a:r>
              <a:rPr kumimoji="0" lang="zh-CN" altLang="en-US"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闭包</a:t>
            </a:r>
            <a:r>
              <a:rPr kumimoji="0" lang="en-US" altLang="zh-CN"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定义</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cs typeface="华文新魏" panose="02010800040101010101" pitchFamily="2" charset="-122"/>
              </a:rPr>
              <a:t>为一个状态集合，是状态 </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cs typeface="华文新魏" panose="02010800040101010101" pitchFamily="2" charset="-122"/>
              </a:rPr>
              <a:t>t </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cs typeface="华文新魏" panose="02010800040101010101" pitchFamily="2" charset="-122"/>
              </a:rPr>
              <a:t>经过任意</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条</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ε</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边</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cs typeface="华文新魏" panose="02010800040101010101" pitchFamily="2" charset="-122"/>
              </a:rPr>
              <a:t>到达的状态所组成的</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集合</a:t>
            </a:r>
            <a:endPar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endParaRPr>
          </a:p>
          <a:p>
            <a:pPr marR="0" lvl="0" algn="l" defTabSz="914400" rtl="0" eaLnBrk="0" fontAlgn="base" latinLnBrk="0" hangingPunct="0">
              <a:lnSpc>
                <a:spcPct val="120000"/>
              </a:lnSpc>
              <a:spcBef>
                <a:spcPct val="20000"/>
              </a:spcBef>
              <a:spcAft>
                <a:spcPct val="0"/>
              </a:spcAft>
              <a:buClr>
                <a:schemeClr val="hlink"/>
              </a:buClr>
              <a:buSzTx/>
              <a:buFont typeface="Wingdings" panose="05000000000000000000" charset="0"/>
              <a:buChar char="l"/>
              <a:defRPr/>
            </a:pPr>
            <a:endPar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endParaRPr>
          </a:p>
          <a:p>
            <a:pPr marR="0" lvl="0" algn="l" defTabSz="914400" rtl="0" eaLnBrk="0" fontAlgn="base" latinLnBrk="0" hangingPunct="0">
              <a:lnSpc>
                <a:spcPct val="120000"/>
              </a:lnSpc>
              <a:spcBef>
                <a:spcPct val="20000"/>
              </a:spcBef>
              <a:spcAft>
                <a:spcPct val="0"/>
              </a:spcAft>
              <a:buClr>
                <a:schemeClr val="hlink"/>
              </a:buClr>
              <a:buSzTx/>
              <a:buFont typeface="Wingdings" panose="05000000000000000000" charset="0"/>
              <a:buChar char="l"/>
              <a:defRPr/>
            </a:pPr>
            <a:r>
              <a:rPr kumimoji="0" lang="en-US" altLang="zh-CN"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ε-closure( I )(</a:t>
            </a:r>
            <a:r>
              <a:rPr kumimoji="0" lang="zh-CN" altLang="en-US"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状态集 </a:t>
            </a:r>
            <a:r>
              <a:rPr kumimoji="0" lang="en-US" altLang="zh-CN"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I </a:t>
            </a:r>
            <a:r>
              <a:rPr kumimoji="0" lang="zh-CN" altLang="en-US"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的</a:t>
            </a:r>
            <a:r>
              <a:rPr kumimoji="0" lang="en-US" altLang="zh-CN"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ε-</a:t>
            </a:r>
            <a:r>
              <a:rPr kumimoji="0" lang="zh-CN" altLang="en-US"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闭包</a:t>
            </a:r>
            <a:r>
              <a:rPr kumimoji="0" lang="en-US" altLang="zh-CN" sz="2800" b="0" i="0" u="none" strike="noStrike" kern="0" cap="none" spc="0" normalizeH="0" baseline="0" noProof="0" dirty="0" smtClean="0">
                <a:ln>
                  <a:noFill/>
                </a:ln>
                <a:solidFill>
                  <a:schemeClr val="tx2"/>
                </a:solidFill>
                <a:effectLst/>
                <a:uLnTx/>
                <a:uFillTx/>
                <a:latin typeface="华文新魏" panose="02010800040101010101" pitchFamily="2" charset="-122"/>
                <a:cs typeface="华文新魏" panose="02010800040101010101" pitchFamily="2" charset="-122"/>
              </a:rPr>
              <a:t>): </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定义为一个状态集合。假定 </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I </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是 </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NFA  </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的状态集的一个子集，定义</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ε-closure( I )</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为：</a:t>
            </a:r>
            <a:endPar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endParaRPr>
          </a:p>
          <a:p>
            <a:pPr marL="342900" marR="0" lvl="0" indent="-34290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endParaRPr kumimoji="0" lang="en-US" altLang="zh-CN" sz="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endParaRPr>
          </a:p>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1</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cs typeface="华文新魏" panose="02010800040101010101" pitchFamily="2" charset="-122"/>
              </a:rPr>
              <a:t>、</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若</a:t>
            </a:r>
            <a:r>
              <a:rPr kumimoji="0" lang="en-US" altLang="zh-CN" sz="2800" b="0" i="0" u="none" strike="noStrike" kern="0" cap="none" spc="0" normalizeH="0" baseline="0" noProof="0" dirty="0" err="1" smtClean="0">
                <a:ln>
                  <a:noFill/>
                </a:ln>
                <a:solidFill>
                  <a:schemeClr val="tx1"/>
                </a:solidFill>
                <a:effectLst/>
                <a:uLnTx/>
                <a:uFillTx/>
                <a:latin typeface="华文新魏" panose="02010800040101010101" pitchFamily="2" charset="-122"/>
                <a:cs typeface="华文新魏" panose="02010800040101010101" pitchFamily="2" charset="-122"/>
              </a:rPr>
              <a:t>s∈I</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，则</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s∈</a:t>
            </a:r>
            <a:r>
              <a:rPr kumimoji="0" lang="el-GR"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ε</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-closure( I )</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a:t>
            </a:r>
            <a:endPar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endParaRPr>
          </a:p>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en-US" altLang="zh-CN" sz="2800" b="1"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2</a:t>
            </a:r>
            <a:r>
              <a:rPr kumimoji="0" lang="zh-CN" altLang="en-US" sz="2800" b="1" i="0" u="none" strike="noStrike" kern="1200" cap="none" spc="0" normalizeH="0" baseline="0" noProof="0" dirty="0">
                <a:ln>
                  <a:noFill/>
                </a:ln>
                <a:solidFill>
                  <a:schemeClr val="tx1"/>
                </a:solidFill>
                <a:effectLst/>
                <a:uLnTx/>
                <a:uFillTx/>
                <a:latin typeface="华文新魏" panose="02010800040101010101" pitchFamily="2" charset="-122"/>
                <a:cs typeface="华文新魏" panose="02010800040101010101" pitchFamily="2" charset="-122"/>
              </a:rPr>
              <a:t>、</a:t>
            </a:r>
            <a:r>
              <a:rPr kumimoji="0" lang="zh-CN" altLang="en-US"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若</a:t>
            </a:r>
            <a:r>
              <a:rPr kumimoji="0" lang="en-US" altLang="zh-CN" sz="2800" b="0" i="0" u="none" strike="noStrike" kern="1200" cap="none" spc="0" normalizeH="0" baseline="0" noProof="0" dirty="0" err="1" smtClean="0">
                <a:ln>
                  <a:noFill/>
                </a:ln>
                <a:solidFill>
                  <a:schemeClr val="tx1"/>
                </a:solidFill>
                <a:effectLst/>
                <a:uLnTx/>
                <a:uFillTx/>
                <a:latin typeface="华文新魏" panose="02010800040101010101" pitchFamily="2" charset="-122"/>
                <a:cs typeface="华文新魏" panose="02010800040101010101" pitchFamily="2" charset="-122"/>
              </a:rPr>
              <a:t>s∈I</a:t>
            </a:r>
            <a:r>
              <a:rPr kumimoji="0" lang="zh-CN" altLang="en-US"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，那么从 </a:t>
            </a:r>
            <a:r>
              <a:rPr kumimoji="0" lang="en-US" altLang="zh-CN"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s </a:t>
            </a:r>
            <a:r>
              <a:rPr kumimoji="0" lang="zh-CN" altLang="en-US"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出发经过任意条 </a:t>
            </a:r>
            <a:r>
              <a:rPr kumimoji="0" lang="el-GR" altLang="zh-CN"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ε</a:t>
            </a:r>
            <a:r>
              <a:rPr kumimoji="0" lang="en-US" altLang="zh-CN"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 </a:t>
            </a:r>
            <a:r>
              <a:rPr kumimoji="0" lang="zh-CN" altLang="en-US"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边</a:t>
            </a:r>
            <a:r>
              <a:rPr kumimoji="0" lang="zh-CN" altLang="en-US"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而能到达的任何状态 </a:t>
            </a:r>
            <a:r>
              <a:rPr kumimoji="0" lang="en-US" altLang="zh-CN"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s’</a:t>
            </a:r>
            <a:r>
              <a:rPr kumimoji="0" lang="zh-CN" altLang="en-US"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都属于</a:t>
            </a:r>
            <a:r>
              <a:rPr kumimoji="0" lang="el-GR" altLang="zh-CN"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ε</a:t>
            </a:r>
            <a:r>
              <a:rPr kumimoji="0" lang="en-US" altLang="zh-CN"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-closure(I)</a:t>
            </a:r>
            <a:r>
              <a:rPr kumimoji="0" lang="zh-CN" altLang="en-US" sz="2800" b="0" i="0" u="none" strike="noStrike" kern="1200" cap="none" spc="0" normalizeH="0" baseline="0" noProof="0" dirty="0" smtClean="0">
                <a:ln>
                  <a:noFill/>
                </a:ln>
                <a:solidFill>
                  <a:schemeClr val="tx1"/>
                </a:solidFill>
                <a:effectLst/>
                <a:uLnTx/>
                <a:uFillTx/>
                <a:latin typeface="华文新魏" panose="02010800040101010101" pitchFamily="2" charset="-122"/>
                <a:cs typeface="华文新魏" panose="02010800040101010101" pitchFamily="2" charset="-122"/>
              </a:rPr>
              <a:t>。</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charRg st="0" end="28"/>
                                            </p:txEl>
                                          </p:spTgt>
                                        </p:tgtEl>
                                        <p:attrNameLst>
                                          <p:attrName>style.visibility</p:attrName>
                                        </p:attrNameLst>
                                      </p:cBhvr>
                                      <p:to>
                                        <p:strVal val="visible"/>
                                      </p:to>
                                    </p:set>
                                    <p:animEffect transition="in" filter="blinds(horizontal)">
                                      <p:cBhvr>
                                        <p:cTn id="7" dur="500"/>
                                        <p:tgtEl>
                                          <p:spTgt spid="3">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28" end="88"/>
                                            </p:txEl>
                                          </p:spTgt>
                                        </p:tgtEl>
                                        <p:attrNameLst>
                                          <p:attrName>style.visibility</p:attrName>
                                        </p:attrNameLst>
                                      </p:cBhvr>
                                      <p:to>
                                        <p:strVal val="visible"/>
                                      </p:to>
                                    </p:set>
                                    <p:animEffect transition="in" filter="blinds(horizontal)">
                                      <p:cBhvr>
                                        <p:cTn id="12" dur="500"/>
                                        <p:tgtEl>
                                          <p:spTgt spid="3">
                                            <p:txEl>
                                              <p:charRg st="28"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89" end="169"/>
                                            </p:txEl>
                                          </p:spTgt>
                                        </p:tgtEl>
                                        <p:attrNameLst>
                                          <p:attrName>style.visibility</p:attrName>
                                        </p:attrNameLst>
                                      </p:cBhvr>
                                      <p:to>
                                        <p:strVal val="visible"/>
                                      </p:to>
                                    </p:set>
                                    <p:animEffect transition="in" filter="blinds(horizontal)">
                                      <p:cBhvr>
                                        <p:cTn id="17" dur="500"/>
                                        <p:tgtEl>
                                          <p:spTgt spid="3">
                                            <p:txEl>
                                              <p:charRg st="89" end="169"/>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charRg st="170" end="196"/>
                                            </p:txEl>
                                          </p:spTgt>
                                        </p:tgtEl>
                                        <p:attrNameLst>
                                          <p:attrName>style.visibility</p:attrName>
                                        </p:attrNameLst>
                                      </p:cBhvr>
                                      <p:to>
                                        <p:strVal val="visible"/>
                                      </p:to>
                                    </p:set>
                                    <p:animEffect transition="in" filter="blinds(horizontal)">
                                      <p:cBhvr>
                                        <p:cTn id="20" dur="500"/>
                                        <p:tgtEl>
                                          <p:spTgt spid="3">
                                            <p:txEl>
                                              <p:charRg st="170" end="196"/>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charRg st="196" end="249"/>
                                            </p:txEl>
                                          </p:spTgt>
                                        </p:tgtEl>
                                        <p:attrNameLst>
                                          <p:attrName>style.visibility</p:attrName>
                                        </p:attrNameLst>
                                      </p:cBhvr>
                                      <p:to>
                                        <p:strVal val="visible"/>
                                      </p:to>
                                    </p:set>
                                    <p:animEffect transition="in" filter="blinds(horizontal)">
                                      <p:cBhvr>
                                        <p:cTn id="23" dur="500"/>
                                        <p:tgtEl>
                                          <p:spTgt spid="3">
                                            <p:txEl>
                                              <p:charRg st="196" end="2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9723" y="914400"/>
            <a:ext cx="9373477" cy="3370644"/>
          </a:xfrm>
        </p:spPr>
        <p:txBody>
          <a:bodyPr/>
          <a:lstStyle/>
          <a:p>
            <a:r>
              <a:rPr lang="en-US" altLang="zh-CN" dirty="0">
                <a:latin typeface="华文新魏" panose="02010800040101010101" pitchFamily="2" charset="-122"/>
                <a:cs typeface="华文新魏" panose="02010800040101010101" pitchFamily="2" charset="-122"/>
                <a:sym typeface="Symbol" panose="05050102010706020507" pitchFamily="18" charset="2"/>
              </a:rPr>
              <a:t>q  </a:t>
            </a:r>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-closure(q)</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a:p>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-closure(q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0</a:t>
            </a:r>
            <a:r>
              <a:rPr lang="en-US" altLang="zh-TW" dirty="0">
                <a:latin typeface="华文新魏" panose="02010800040101010101" pitchFamily="2" charset="-122"/>
                <a:cs typeface="华文新魏" panose="02010800040101010101" pitchFamily="2" charset="-122"/>
                <a:sym typeface="Symbol" panose="05050102010706020507" pitchFamily="18" charset="2"/>
              </a:rPr>
              <a:t>) = {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0</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2</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3</a:t>
            </a:r>
            <a:r>
              <a:rPr lang="en-US" altLang="zh-TW" dirty="0">
                <a:latin typeface="华文新魏" panose="02010800040101010101" pitchFamily="2" charset="-122"/>
                <a:cs typeface="华文新魏" panose="02010800040101010101" pitchFamily="2" charset="-122"/>
                <a:sym typeface="Symbol" panose="05050102010706020507" pitchFamily="18" charset="2"/>
              </a:rPr>
              <a:t>}</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a:p>
            <a:r>
              <a:rPr lang="zh-TW" altLang="en-US"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-closure(q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1</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 = { 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1</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3</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a:t>
            </a:r>
            <a:endPar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endParaRPr>
          </a:p>
          <a:p>
            <a:r>
              <a:rPr lang="zh-TW" altLang="en-US"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-closure(q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2</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 = { 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1</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2</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3</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a:t>
            </a:r>
            <a:endPar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endParaRPr>
          </a:p>
          <a:p>
            <a:endParaRPr lang="zh-CN" altLang="en-US" dirty="0">
              <a:latin typeface="华文新魏" panose="02010800040101010101" pitchFamily="2" charset="-122"/>
              <a:cs typeface="华文新魏" panose="02010800040101010101" pitchFamily="2" charset="-122"/>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989723" y="42508"/>
            <a:ext cx="10795877" cy="722196"/>
          </a:xfrm>
        </p:spPr>
        <p:txBody>
          <a:bodyPr/>
          <a:lstStyle/>
          <a:p>
            <a:r>
              <a:rPr lang="zh-TW" altLang="en-US" dirty="0">
                <a:sym typeface="Symbol" panose="05050102010706020507" pitchFamily="18" charset="2"/>
              </a:rPr>
              <a:t></a:t>
            </a:r>
            <a:r>
              <a:rPr lang="en-US" altLang="zh-CN" dirty="0">
                <a:sym typeface="Segoe Print" panose="02000600000000000000" charset="0"/>
              </a:rPr>
              <a:t>-</a:t>
            </a:r>
            <a:r>
              <a:rPr lang="zh-CN" altLang="en-US" dirty="0">
                <a:sym typeface="Segoe Print" panose="02000600000000000000" charset="0"/>
              </a:rPr>
              <a:t>闭包</a:t>
            </a:r>
            <a:r>
              <a:rPr lang="en-US" altLang="zh-CN" dirty="0">
                <a:sym typeface="Segoe Print" panose="02000600000000000000" charset="0"/>
              </a:rPr>
              <a:t>(</a:t>
            </a:r>
            <a:r>
              <a:rPr lang="zh-TW" altLang="en-US" dirty="0">
                <a:sym typeface="Symbol" panose="05050102010706020507" pitchFamily="18" charset="2"/>
              </a:rPr>
              <a:t></a:t>
            </a:r>
            <a:r>
              <a:rPr lang="en-US" altLang="zh-CN" dirty="0">
                <a:sym typeface="Segoe Print" panose="02000600000000000000" charset="0"/>
              </a:rPr>
              <a:t>-closure)</a:t>
            </a:r>
            <a:endParaRPr lang="zh-CN" altLang="en-US" dirty="0"/>
          </a:p>
        </p:txBody>
      </p:sp>
      <p:grpSp>
        <p:nvGrpSpPr>
          <p:cNvPr id="62" name="组合 61"/>
          <p:cNvGrpSpPr/>
          <p:nvPr/>
        </p:nvGrpSpPr>
        <p:grpSpPr>
          <a:xfrm>
            <a:off x="7116302" y="2917190"/>
            <a:ext cx="4694699" cy="3124200"/>
            <a:chOff x="258301" y="2438400"/>
            <a:chExt cx="4694699" cy="3124200"/>
          </a:xfrm>
        </p:grpSpPr>
        <p:sp>
          <p:nvSpPr>
            <p:cNvPr id="30" name="椭圆 29"/>
            <p:cNvSpPr/>
            <p:nvPr/>
          </p:nvSpPr>
          <p:spPr bwMode="auto">
            <a:xfrm>
              <a:off x="1524000" y="3352800"/>
              <a:ext cx="609600" cy="609600"/>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0</a:t>
              </a:r>
              <a:endParaRPr lang="zh-CN" altLang="en-US" baseline="-25000" dirty="0">
                <a:latin typeface="Comic Sans MS" panose="030F0702030302020204" pitchFamily="66" charset="0"/>
              </a:endParaRPr>
            </a:p>
          </p:txBody>
        </p:sp>
        <p:cxnSp>
          <p:nvCxnSpPr>
            <p:cNvPr id="32" name="直接箭头连接符 31"/>
            <p:cNvCxnSpPr>
              <a:endCxn id="30" idx="2"/>
            </p:cNvCxnSpPr>
            <p:nvPr/>
          </p:nvCxnSpPr>
          <p:spPr bwMode="auto">
            <a:xfrm>
              <a:off x="685800" y="3657600"/>
              <a:ext cx="838200" cy="0"/>
            </a:xfrm>
            <a:prstGeom prst="straightConnector1">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sp>
          <p:nvSpPr>
            <p:cNvPr id="33" name="椭圆 32"/>
            <p:cNvSpPr/>
            <p:nvPr/>
          </p:nvSpPr>
          <p:spPr bwMode="auto">
            <a:xfrm>
              <a:off x="2895600" y="3352800"/>
              <a:ext cx="609600" cy="609600"/>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1</a:t>
              </a:r>
              <a:endParaRPr lang="zh-CN" altLang="en-US" baseline="-25000" dirty="0">
                <a:latin typeface="Comic Sans MS" panose="030F0702030302020204" pitchFamily="66" charset="0"/>
              </a:endParaRPr>
            </a:p>
          </p:txBody>
        </p:sp>
        <p:sp>
          <p:nvSpPr>
            <p:cNvPr id="34" name="椭圆 33"/>
            <p:cNvSpPr/>
            <p:nvPr/>
          </p:nvSpPr>
          <p:spPr bwMode="auto">
            <a:xfrm>
              <a:off x="4343400" y="3355298"/>
              <a:ext cx="609600" cy="609600"/>
            </a:xfrm>
            <a:prstGeom prst="ellipse">
              <a:avLst/>
            </a:prstGeom>
            <a:noFill/>
            <a:ln w="85725" cap="flat" cmpd="dbl"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3</a:t>
              </a:r>
              <a:endParaRPr lang="zh-CN" altLang="en-US" baseline="-25000" dirty="0">
                <a:latin typeface="Comic Sans MS" panose="030F0702030302020204" pitchFamily="66" charset="0"/>
              </a:endParaRPr>
            </a:p>
          </p:txBody>
        </p:sp>
        <p:sp>
          <p:nvSpPr>
            <p:cNvPr id="35" name="椭圆 34"/>
            <p:cNvSpPr/>
            <p:nvPr/>
          </p:nvSpPr>
          <p:spPr bwMode="auto">
            <a:xfrm>
              <a:off x="2895600" y="4953000"/>
              <a:ext cx="609600" cy="609600"/>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2</a:t>
              </a:r>
              <a:endParaRPr lang="zh-CN" altLang="en-US" baseline="-25000" dirty="0">
                <a:latin typeface="Comic Sans MS" panose="030F0702030302020204" pitchFamily="66" charset="0"/>
              </a:endParaRPr>
            </a:p>
          </p:txBody>
        </p:sp>
        <p:cxnSp>
          <p:nvCxnSpPr>
            <p:cNvPr id="37" name="直接箭头连接符 36"/>
            <p:cNvCxnSpPr>
              <a:stCxn id="30" idx="6"/>
              <a:endCxn id="33" idx="2"/>
            </p:cNvCxnSpPr>
            <p:nvPr/>
          </p:nvCxnSpPr>
          <p:spPr bwMode="auto">
            <a:xfrm>
              <a:off x="2133600" y="3657600"/>
              <a:ext cx="762000" cy="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39" name="直接箭头连接符 38"/>
            <p:cNvCxnSpPr>
              <a:stCxn id="33" idx="6"/>
              <a:endCxn id="34" idx="2"/>
            </p:cNvCxnSpPr>
            <p:nvPr/>
          </p:nvCxnSpPr>
          <p:spPr bwMode="auto">
            <a:xfrm>
              <a:off x="3505200" y="3657600"/>
              <a:ext cx="838200" cy="2498"/>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41" name="直接箭头连接符 40"/>
            <p:cNvCxnSpPr>
              <a:stCxn id="30" idx="4"/>
              <a:endCxn id="35" idx="1"/>
            </p:cNvCxnSpPr>
            <p:nvPr/>
          </p:nvCxnSpPr>
          <p:spPr bwMode="auto">
            <a:xfrm>
              <a:off x="1828800" y="3962400"/>
              <a:ext cx="1156074" cy="1079874"/>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43" name="直接箭头连接符 42"/>
            <p:cNvCxnSpPr>
              <a:stCxn id="35" idx="1"/>
              <a:endCxn id="33" idx="3"/>
            </p:cNvCxnSpPr>
            <p:nvPr/>
          </p:nvCxnSpPr>
          <p:spPr bwMode="auto">
            <a:xfrm flipV="1">
              <a:off x="2984874" y="3873126"/>
              <a:ext cx="0" cy="1169148"/>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47" name="直接箭头连接符 46"/>
            <p:cNvCxnSpPr>
              <a:stCxn id="33" idx="5"/>
              <a:endCxn id="35" idx="7"/>
            </p:cNvCxnSpPr>
            <p:nvPr/>
          </p:nvCxnSpPr>
          <p:spPr bwMode="auto">
            <a:xfrm>
              <a:off x="3415926" y="3873126"/>
              <a:ext cx="0" cy="1169148"/>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49" name="直接箭头连接符 48"/>
            <p:cNvCxnSpPr>
              <a:stCxn id="35" idx="6"/>
              <a:endCxn id="34" idx="4"/>
            </p:cNvCxnSpPr>
            <p:nvPr/>
          </p:nvCxnSpPr>
          <p:spPr bwMode="auto">
            <a:xfrm flipV="1">
              <a:off x="3505200" y="3964898"/>
              <a:ext cx="1143000" cy="1292902"/>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51" name="曲线连接符 50"/>
            <p:cNvCxnSpPr>
              <a:stCxn id="33" idx="7"/>
              <a:endCxn id="33" idx="1"/>
            </p:cNvCxnSpPr>
            <p:nvPr/>
          </p:nvCxnSpPr>
          <p:spPr bwMode="auto">
            <a:xfrm rot="16200000" flipV="1">
              <a:off x="3200400" y="3226548"/>
              <a:ext cx="12700" cy="431052"/>
            </a:xfrm>
            <a:prstGeom prst="curvedConnector3">
              <a:avLst>
                <a:gd name="adj1" fmla="val 4981638"/>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
          <p:nvSpPr>
            <p:cNvPr id="53" name="TextBox 52"/>
            <p:cNvSpPr txBox="1"/>
            <p:nvPr/>
          </p:nvSpPr>
          <p:spPr>
            <a:xfrm>
              <a:off x="258301" y="3235668"/>
              <a:ext cx="805029" cy="400110"/>
            </a:xfrm>
            <a:prstGeom prst="rect">
              <a:avLst/>
            </a:prstGeom>
            <a:noFill/>
          </p:spPr>
          <p:txBody>
            <a:bodyPr wrap="none" rtlCol="0">
              <a:spAutoFit/>
            </a:bodyPr>
            <a:lstStyle/>
            <a:p>
              <a:r>
                <a:rPr lang="en-US" altLang="zh-CN" sz="2000" dirty="0">
                  <a:latin typeface="Comic Sans MS" panose="030F0702030302020204" pitchFamily="66" charset="0"/>
                </a:rPr>
                <a:t>start</a:t>
              </a:r>
              <a:endParaRPr lang="zh-CN" altLang="en-US" sz="2000" dirty="0">
                <a:latin typeface="Comic Sans MS" panose="030F0702030302020204" pitchFamily="66" charset="0"/>
              </a:endParaRPr>
            </a:p>
          </p:txBody>
        </p:sp>
        <p:sp>
          <p:nvSpPr>
            <p:cNvPr id="54" name="矩形 53"/>
            <p:cNvSpPr/>
            <p:nvPr/>
          </p:nvSpPr>
          <p:spPr>
            <a:xfrm>
              <a:off x="2315647" y="3255921"/>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5" name="矩形 54"/>
            <p:cNvSpPr/>
            <p:nvPr/>
          </p:nvSpPr>
          <p:spPr>
            <a:xfrm>
              <a:off x="3719282" y="3200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6" name="矩形 55"/>
            <p:cNvSpPr/>
            <p:nvPr/>
          </p:nvSpPr>
          <p:spPr>
            <a:xfrm>
              <a:off x="1981200" y="42627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8" name="矩形 57"/>
            <p:cNvSpPr/>
            <p:nvPr/>
          </p:nvSpPr>
          <p:spPr>
            <a:xfrm>
              <a:off x="2587968" y="4078811"/>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9" name="矩形 58"/>
            <p:cNvSpPr/>
            <p:nvPr/>
          </p:nvSpPr>
          <p:spPr>
            <a:xfrm>
              <a:off x="3105456" y="2438400"/>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60" name="矩形 59"/>
            <p:cNvSpPr/>
            <p:nvPr/>
          </p:nvSpPr>
          <p:spPr>
            <a:xfrm>
              <a:off x="3407952" y="4106293"/>
              <a:ext cx="367408" cy="461665"/>
            </a:xfrm>
            <a:prstGeom prst="rect">
              <a:avLst/>
            </a:prstGeom>
          </p:spPr>
          <p:txBody>
            <a:bodyPr wrap="none">
              <a:spAutoFit/>
            </a:bodyPr>
            <a:lstStyle/>
            <a:p>
              <a:r>
                <a:rPr lang="en-US" altLang="zh-TW" dirty="0">
                  <a:latin typeface="Comic Sans MS" panose="030F0702030302020204" pitchFamily="66" charset="0"/>
                  <a:ea typeface="Adobe 明體 Std L" panose="02020300000000000000" charset="-120"/>
                  <a:sym typeface="Symbol" panose="05050102010706020507" pitchFamily="18" charset="2"/>
                </a:rPr>
                <a:t>b</a:t>
              </a:r>
              <a:endParaRPr lang="zh-CN" altLang="en-US" dirty="0"/>
            </a:p>
          </p:txBody>
        </p:sp>
        <p:sp>
          <p:nvSpPr>
            <p:cNvPr id="61" name="矩形 60"/>
            <p:cNvSpPr/>
            <p:nvPr/>
          </p:nvSpPr>
          <p:spPr>
            <a:xfrm>
              <a:off x="4183741" y="4567958"/>
              <a:ext cx="372218" cy="461665"/>
            </a:xfrm>
            <a:prstGeom prst="rect">
              <a:avLst/>
            </a:prstGeom>
          </p:spPr>
          <p:txBody>
            <a:bodyPr wrap="none">
              <a:spAutoFit/>
            </a:bodyPr>
            <a:lstStyle/>
            <a:p>
              <a:r>
                <a:rPr lang="en-US" altLang="zh-CN" dirty="0">
                  <a:latin typeface="Comic Sans MS" panose="030F0702030302020204" pitchFamily="66" charset="0"/>
                </a:rPr>
                <a:t>b</a:t>
              </a:r>
              <a:endParaRPr lang="zh-CN" altLang="en-US" dirty="0">
                <a:latin typeface="Comic Sans MS" panose="030F0702030302020204" pitchFamily="66"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9723" y="914400"/>
            <a:ext cx="9373477" cy="3370644"/>
          </a:xfrm>
        </p:spPr>
        <p:txBody>
          <a:bodyPr/>
          <a:lstStyle/>
          <a:p>
            <a:r>
              <a:rPr lang="en-US" altLang="zh-CN" dirty="0">
                <a:latin typeface="华文新魏" panose="02010800040101010101" pitchFamily="2" charset="-122"/>
                <a:cs typeface="华文新魏" panose="02010800040101010101" pitchFamily="2" charset="-122"/>
                <a:sym typeface="Symbol" panose="05050102010706020507" pitchFamily="18" charset="2"/>
              </a:rPr>
              <a:t>q  </a:t>
            </a:r>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a:t>
            </a:r>
            <a:r>
              <a:rPr lang="en-US" altLang="zh-CN" dirty="0">
                <a:latin typeface="华文新魏" panose="02010800040101010101" pitchFamily="2" charset="-122"/>
                <a:cs typeface="华文新魏" panose="02010800040101010101" pitchFamily="2" charset="-122"/>
                <a:sym typeface="Symbol" panose="05050102010706020507" pitchFamily="18" charset="2"/>
              </a:rPr>
              <a:t>c</a:t>
            </a:r>
            <a:r>
              <a:rPr lang="en-US" altLang="zh-TW" dirty="0">
                <a:latin typeface="华文新魏" panose="02010800040101010101" pitchFamily="2" charset="-122"/>
                <a:cs typeface="华文新魏" panose="02010800040101010101" pitchFamily="2" charset="-122"/>
                <a:sym typeface="Symbol" panose="05050102010706020507" pitchFamily="18" charset="2"/>
              </a:rPr>
              <a:t>losure(q)</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a:p>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-closure(q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0</a:t>
            </a:r>
            <a:r>
              <a:rPr lang="en-US" altLang="zh-TW" dirty="0">
                <a:latin typeface="华文新魏" panose="02010800040101010101" pitchFamily="2" charset="-122"/>
                <a:cs typeface="华文新魏" panose="02010800040101010101" pitchFamily="2" charset="-122"/>
                <a:sym typeface="Symbol" panose="05050102010706020507" pitchFamily="18" charset="2"/>
              </a:rPr>
              <a:t>) = {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0</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2</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3</a:t>
            </a:r>
            <a:r>
              <a:rPr lang="en-US" altLang="zh-TW" dirty="0">
                <a:latin typeface="华文新魏" panose="02010800040101010101" pitchFamily="2" charset="-122"/>
                <a:cs typeface="华文新魏" panose="02010800040101010101" pitchFamily="2" charset="-122"/>
                <a:sym typeface="Symbol" panose="05050102010706020507" pitchFamily="18" charset="2"/>
              </a:rPr>
              <a:t>}</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a:p>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-closure(q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TW" dirty="0">
                <a:latin typeface="华文新魏" panose="02010800040101010101" pitchFamily="2" charset="-122"/>
                <a:cs typeface="华文新魏" panose="02010800040101010101" pitchFamily="2" charset="-122"/>
                <a:sym typeface="Symbol" panose="05050102010706020507" pitchFamily="18" charset="2"/>
              </a:rPr>
              <a:t>) = {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3</a:t>
            </a:r>
            <a:r>
              <a:rPr lang="en-US" altLang="zh-TW" dirty="0">
                <a:latin typeface="华文新魏" panose="02010800040101010101" pitchFamily="2" charset="-122"/>
                <a:cs typeface="华文新魏" panose="02010800040101010101" pitchFamily="2" charset="-122"/>
                <a:sym typeface="Symbol" panose="05050102010706020507" pitchFamily="18" charset="2"/>
              </a:rPr>
              <a:t>}</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a:p>
            <a:r>
              <a:rPr lang="zh-TW" altLang="en-US"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-closure(q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2</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 = { 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1</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2</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3</a:t>
            </a:r>
            <a:r>
              <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rPr>
              <a:t>}</a:t>
            </a:r>
            <a:endParaRPr lang="en-US" altLang="zh-TW" dirty="0">
              <a:solidFill>
                <a:schemeClr val="bg1">
                  <a:lumMod val="95000"/>
                </a:schemeClr>
              </a:solidFill>
              <a:latin typeface="华文新魏" panose="02010800040101010101" pitchFamily="2" charset="-122"/>
              <a:cs typeface="华文新魏" panose="02010800040101010101" pitchFamily="2" charset="-122"/>
              <a:sym typeface="Symbol" panose="05050102010706020507" pitchFamily="18" charset="2"/>
            </a:endParaRPr>
          </a:p>
          <a:p>
            <a:endParaRPr lang="zh-CN" altLang="en-US" dirty="0">
              <a:latin typeface="华文新魏" panose="02010800040101010101" pitchFamily="2" charset="-122"/>
              <a:cs typeface="华文新魏" panose="02010800040101010101" pitchFamily="2" charset="-122"/>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r>
              <a:rPr lang="en-US" altLang="zh-CN" dirty="0">
                <a:latin typeface="Comic Sans MS" panose="030F0702030302020204" pitchFamily="66" charset="0"/>
                <a:sym typeface="Segoe Print" panose="02000600000000000000" charset="0"/>
              </a:rPr>
              <a:t>-</a:t>
            </a:r>
            <a:r>
              <a:rPr lang="zh-CN" altLang="en-US" dirty="0">
                <a:latin typeface="Comic Sans MS" panose="030F0702030302020204" pitchFamily="66" charset="0"/>
                <a:sym typeface="Segoe Print" panose="02000600000000000000" charset="0"/>
              </a:rPr>
              <a:t>闭包</a:t>
            </a:r>
            <a:r>
              <a:rPr lang="en-US" altLang="zh-CN" dirty="0">
                <a:latin typeface="Comic Sans MS" panose="030F0702030302020204" pitchFamily="66" charset="0"/>
                <a:sym typeface="Segoe Print" panose="02000600000000000000" charset="0"/>
              </a:rPr>
              <a:t>(</a:t>
            </a:r>
            <a:r>
              <a:rPr lang="zh-TW" altLang="en-US" dirty="0">
                <a:latin typeface="Comic Sans MS" panose="030F0702030302020204" pitchFamily="66" charset="0"/>
                <a:ea typeface="Adobe 明體 Std L" panose="02020300000000000000" charset="-120"/>
                <a:sym typeface="Symbol" panose="05050102010706020507" pitchFamily="18" charset="2"/>
              </a:rPr>
              <a:t></a:t>
            </a:r>
            <a:r>
              <a:rPr lang="en-US" altLang="zh-CN" dirty="0">
                <a:latin typeface="Comic Sans MS" panose="030F0702030302020204" pitchFamily="66" charset="0"/>
                <a:sym typeface="Segoe Print" panose="02000600000000000000" charset="0"/>
              </a:rPr>
              <a:t>-closure)</a:t>
            </a:r>
            <a:endParaRPr lang="zh-CN" altLang="en-US" dirty="0"/>
          </a:p>
        </p:txBody>
      </p:sp>
      <p:grpSp>
        <p:nvGrpSpPr>
          <p:cNvPr id="5" name="组合 4"/>
          <p:cNvGrpSpPr/>
          <p:nvPr/>
        </p:nvGrpSpPr>
        <p:grpSpPr>
          <a:xfrm>
            <a:off x="7116302" y="2917190"/>
            <a:ext cx="4694699" cy="3124200"/>
            <a:chOff x="258301" y="2438400"/>
            <a:chExt cx="4694699" cy="3124200"/>
          </a:xfrm>
        </p:grpSpPr>
        <p:sp>
          <p:nvSpPr>
            <p:cNvPr id="6" name="椭圆 5"/>
            <p:cNvSpPr/>
            <p:nvPr/>
          </p:nvSpPr>
          <p:spPr bwMode="auto">
            <a:xfrm>
              <a:off x="1524000" y="3352800"/>
              <a:ext cx="609600" cy="609600"/>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0</a:t>
              </a:r>
              <a:endParaRPr lang="zh-CN" altLang="en-US" baseline="-25000" dirty="0">
                <a:latin typeface="Comic Sans MS" panose="030F0702030302020204" pitchFamily="66" charset="0"/>
              </a:endParaRPr>
            </a:p>
          </p:txBody>
        </p:sp>
        <p:cxnSp>
          <p:nvCxnSpPr>
            <p:cNvPr id="7" name="直接箭头连接符 6"/>
            <p:cNvCxnSpPr>
              <a:endCxn id="6" idx="2"/>
            </p:cNvCxnSpPr>
            <p:nvPr/>
          </p:nvCxnSpPr>
          <p:spPr bwMode="auto">
            <a:xfrm>
              <a:off x="685800" y="3657600"/>
              <a:ext cx="838200" cy="0"/>
            </a:xfrm>
            <a:prstGeom prst="straightConnector1">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sp>
          <p:nvSpPr>
            <p:cNvPr id="8" name="椭圆 7"/>
            <p:cNvSpPr/>
            <p:nvPr/>
          </p:nvSpPr>
          <p:spPr bwMode="auto">
            <a:xfrm>
              <a:off x="2895600" y="3352800"/>
              <a:ext cx="609600" cy="609600"/>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1</a:t>
              </a:r>
              <a:endParaRPr lang="zh-CN" altLang="en-US" baseline="-25000" dirty="0">
                <a:latin typeface="Comic Sans MS" panose="030F0702030302020204" pitchFamily="66" charset="0"/>
              </a:endParaRPr>
            </a:p>
          </p:txBody>
        </p:sp>
        <p:sp>
          <p:nvSpPr>
            <p:cNvPr id="9" name="椭圆 8"/>
            <p:cNvSpPr/>
            <p:nvPr/>
          </p:nvSpPr>
          <p:spPr bwMode="auto">
            <a:xfrm>
              <a:off x="4343400" y="3355298"/>
              <a:ext cx="609600" cy="609600"/>
            </a:xfrm>
            <a:prstGeom prst="ellipse">
              <a:avLst/>
            </a:prstGeom>
            <a:noFill/>
            <a:ln w="85725" cap="flat" cmpd="dbl"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3</a:t>
              </a:r>
              <a:endParaRPr lang="zh-CN" altLang="en-US" baseline="-25000" dirty="0">
                <a:latin typeface="Comic Sans MS" panose="030F0702030302020204" pitchFamily="66" charset="0"/>
              </a:endParaRPr>
            </a:p>
          </p:txBody>
        </p:sp>
        <p:sp>
          <p:nvSpPr>
            <p:cNvPr id="10" name="椭圆 9"/>
            <p:cNvSpPr/>
            <p:nvPr/>
          </p:nvSpPr>
          <p:spPr bwMode="auto">
            <a:xfrm>
              <a:off x="2895600" y="4953000"/>
              <a:ext cx="609600" cy="609600"/>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2</a:t>
              </a:r>
              <a:endParaRPr lang="zh-CN" altLang="en-US" baseline="-25000" dirty="0">
                <a:latin typeface="Comic Sans MS" panose="030F0702030302020204" pitchFamily="66" charset="0"/>
              </a:endParaRPr>
            </a:p>
          </p:txBody>
        </p:sp>
        <p:cxnSp>
          <p:nvCxnSpPr>
            <p:cNvPr id="11" name="直接箭头连接符 10"/>
            <p:cNvCxnSpPr>
              <a:stCxn id="6" idx="6"/>
              <a:endCxn id="8" idx="2"/>
            </p:cNvCxnSpPr>
            <p:nvPr/>
          </p:nvCxnSpPr>
          <p:spPr bwMode="auto">
            <a:xfrm>
              <a:off x="2133600" y="3657600"/>
              <a:ext cx="762000" cy="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2" name="直接箭头连接符 11"/>
            <p:cNvCxnSpPr>
              <a:stCxn id="8" idx="6"/>
              <a:endCxn id="9" idx="2"/>
            </p:cNvCxnSpPr>
            <p:nvPr/>
          </p:nvCxnSpPr>
          <p:spPr bwMode="auto">
            <a:xfrm>
              <a:off x="3505200" y="3657600"/>
              <a:ext cx="838200" cy="2498"/>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直接箭头连接符 12"/>
            <p:cNvCxnSpPr>
              <a:stCxn id="6" idx="4"/>
              <a:endCxn id="10" idx="1"/>
            </p:cNvCxnSpPr>
            <p:nvPr/>
          </p:nvCxnSpPr>
          <p:spPr bwMode="auto">
            <a:xfrm>
              <a:off x="1828800" y="3962400"/>
              <a:ext cx="1156074" cy="1079874"/>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4" name="直接箭头连接符 13"/>
            <p:cNvCxnSpPr>
              <a:stCxn id="10" idx="1"/>
              <a:endCxn id="8" idx="3"/>
            </p:cNvCxnSpPr>
            <p:nvPr/>
          </p:nvCxnSpPr>
          <p:spPr bwMode="auto">
            <a:xfrm flipV="1">
              <a:off x="2984874" y="3873126"/>
              <a:ext cx="0" cy="1169148"/>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5" name="直接箭头连接符 14"/>
            <p:cNvCxnSpPr>
              <a:stCxn id="8" idx="5"/>
              <a:endCxn id="10" idx="7"/>
            </p:cNvCxnSpPr>
            <p:nvPr/>
          </p:nvCxnSpPr>
          <p:spPr bwMode="auto">
            <a:xfrm>
              <a:off x="3415926" y="3873126"/>
              <a:ext cx="0" cy="1169148"/>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直接箭头连接符 15"/>
            <p:cNvCxnSpPr>
              <a:stCxn id="10" idx="6"/>
              <a:endCxn id="9" idx="4"/>
            </p:cNvCxnSpPr>
            <p:nvPr/>
          </p:nvCxnSpPr>
          <p:spPr bwMode="auto">
            <a:xfrm flipV="1">
              <a:off x="3505200" y="3964898"/>
              <a:ext cx="1143000" cy="1292902"/>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7" name="曲线连接符 16"/>
            <p:cNvCxnSpPr>
              <a:stCxn id="8" idx="7"/>
              <a:endCxn id="8" idx="1"/>
            </p:cNvCxnSpPr>
            <p:nvPr/>
          </p:nvCxnSpPr>
          <p:spPr bwMode="auto">
            <a:xfrm rot="16200000" flipV="1">
              <a:off x="3200400" y="3226548"/>
              <a:ext cx="12700" cy="431052"/>
            </a:xfrm>
            <a:prstGeom prst="curvedConnector3">
              <a:avLst>
                <a:gd name="adj1" fmla="val 4981638"/>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
          <p:nvSpPr>
            <p:cNvPr id="18" name="TextBox 52"/>
            <p:cNvSpPr txBox="1"/>
            <p:nvPr/>
          </p:nvSpPr>
          <p:spPr>
            <a:xfrm>
              <a:off x="258301" y="3235668"/>
              <a:ext cx="805029" cy="400110"/>
            </a:xfrm>
            <a:prstGeom prst="rect">
              <a:avLst/>
            </a:prstGeom>
            <a:noFill/>
          </p:spPr>
          <p:txBody>
            <a:bodyPr wrap="none" rtlCol="0">
              <a:spAutoFit/>
            </a:bodyPr>
            <a:p>
              <a:r>
                <a:rPr lang="en-US" altLang="zh-CN" sz="2000" dirty="0">
                  <a:latin typeface="Comic Sans MS" panose="030F0702030302020204" pitchFamily="66" charset="0"/>
                </a:rPr>
                <a:t>start</a:t>
              </a:r>
              <a:endParaRPr lang="zh-CN" altLang="en-US" sz="2000" dirty="0">
                <a:latin typeface="Comic Sans MS" panose="030F0702030302020204" pitchFamily="66" charset="0"/>
              </a:endParaRPr>
            </a:p>
          </p:txBody>
        </p:sp>
        <p:sp>
          <p:nvSpPr>
            <p:cNvPr id="19" name="矩形 18"/>
            <p:cNvSpPr/>
            <p:nvPr/>
          </p:nvSpPr>
          <p:spPr>
            <a:xfrm>
              <a:off x="2315647" y="3255921"/>
              <a:ext cx="319318" cy="461665"/>
            </a:xfrm>
            <a:prstGeom prst="rect">
              <a:avLst/>
            </a:prstGeom>
          </p:spPr>
          <p:txBody>
            <a:bodyPr wrap="none">
              <a:spAutoFit/>
            </a:bodyPr>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20" name="矩形 19"/>
            <p:cNvSpPr/>
            <p:nvPr/>
          </p:nvSpPr>
          <p:spPr>
            <a:xfrm>
              <a:off x="3719282" y="3200400"/>
              <a:ext cx="319318" cy="461665"/>
            </a:xfrm>
            <a:prstGeom prst="rect">
              <a:avLst/>
            </a:prstGeom>
          </p:spPr>
          <p:txBody>
            <a:bodyPr wrap="none">
              <a:spAutoFit/>
            </a:bodyPr>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21" name="矩形 20"/>
            <p:cNvSpPr/>
            <p:nvPr/>
          </p:nvSpPr>
          <p:spPr>
            <a:xfrm>
              <a:off x="1981200" y="4262735"/>
              <a:ext cx="319318" cy="461665"/>
            </a:xfrm>
            <a:prstGeom prst="rect">
              <a:avLst/>
            </a:prstGeom>
          </p:spPr>
          <p:txBody>
            <a:bodyPr wrap="none">
              <a:spAutoFit/>
            </a:bodyPr>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22" name="矩形 21"/>
            <p:cNvSpPr/>
            <p:nvPr/>
          </p:nvSpPr>
          <p:spPr>
            <a:xfrm>
              <a:off x="2587968" y="4078811"/>
              <a:ext cx="319318" cy="461665"/>
            </a:xfrm>
            <a:prstGeom prst="rect">
              <a:avLst/>
            </a:prstGeom>
          </p:spPr>
          <p:txBody>
            <a:bodyPr wrap="none">
              <a:spAutoFit/>
            </a:bodyPr>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23" name="矩形 22"/>
            <p:cNvSpPr/>
            <p:nvPr/>
          </p:nvSpPr>
          <p:spPr>
            <a:xfrm>
              <a:off x="3105456" y="2438400"/>
              <a:ext cx="320922" cy="461665"/>
            </a:xfrm>
            <a:prstGeom prst="rect">
              <a:avLst/>
            </a:prstGeom>
          </p:spPr>
          <p:txBody>
            <a:bodyPr wrap="none">
              <a:spAutoFit/>
            </a:bodyPr>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24" name="矩形 23"/>
            <p:cNvSpPr/>
            <p:nvPr/>
          </p:nvSpPr>
          <p:spPr>
            <a:xfrm>
              <a:off x="3407952" y="4106293"/>
              <a:ext cx="367408" cy="461665"/>
            </a:xfrm>
            <a:prstGeom prst="rect">
              <a:avLst/>
            </a:prstGeom>
          </p:spPr>
          <p:txBody>
            <a:bodyPr wrap="none">
              <a:spAutoFit/>
            </a:bodyPr>
            <a:p>
              <a:r>
                <a:rPr lang="en-US" altLang="zh-TW" dirty="0">
                  <a:latin typeface="Comic Sans MS" panose="030F0702030302020204" pitchFamily="66" charset="0"/>
                  <a:ea typeface="Adobe 明體 Std L" panose="02020300000000000000" charset="-120"/>
                  <a:sym typeface="Symbol" panose="05050102010706020507" pitchFamily="18" charset="2"/>
                </a:rPr>
                <a:t>b</a:t>
              </a:r>
              <a:endParaRPr lang="zh-CN" altLang="en-US" dirty="0"/>
            </a:p>
          </p:txBody>
        </p:sp>
        <p:sp>
          <p:nvSpPr>
            <p:cNvPr id="25" name="矩形 24"/>
            <p:cNvSpPr/>
            <p:nvPr/>
          </p:nvSpPr>
          <p:spPr>
            <a:xfrm>
              <a:off x="4183741" y="4567958"/>
              <a:ext cx="372218" cy="461665"/>
            </a:xfrm>
            <a:prstGeom prst="rect">
              <a:avLst/>
            </a:prstGeom>
          </p:spPr>
          <p:txBody>
            <a:bodyPr wrap="none">
              <a:spAutoFit/>
            </a:bodyPr>
            <a:p>
              <a:r>
                <a:rPr lang="en-US" altLang="zh-CN" dirty="0">
                  <a:latin typeface="Comic Sans MS" panose="030F0702030302020204" pitchFamily="66" charset="0"/>
                </a:rPr>
                <a:t>b</a:t>
              </a:r>
              <a:endParaRPr lang="zh-CN" altLang="en-US" dirty="0">
                <a:latin typeface="Comic Sans MS" panose="030F0702030302020204" pitchFamily="66"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9723" y="914400"/>
            <a:ext cx="9373477" cy="3370644"/>
          </a:xfrm>
        </p:spPr>
        <p:txBody>
          <a:bodyPr/>
          <a:lstStyle/>
          <a:p>
            <a:r>
              <a:rPr lang="en-US" altLang="zh-CN" dirty="0">
                <a:latin typeface="华文新魏" panose="02010800040101010101" pitchFamily="2" charset="-122"/>
                <a:cs typeface="华文新魏" panose="02010800040101010101" pitchFamily="2" charset="-122"/>
                <a:sym typeface="Symbol" panose="05050102010706020507" pitchFamily="18" charset="2"/>
              </a:rPr>
              <a:t>q  </a:t>
            </a:r>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-closure(q)</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a:p>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-closure(q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0</a:t>
            </a:r>
            <a:r>
              <a:rPr lang="en-US" altLang="zh-TW" dirty="0">
                <a:latin typeface="华文新魏" panose="02010800040101010101" pitchFamily="2" charset="-122"/>
                <a:cs typeface="华文新魏" panose="02010800040101010101" pitchFamily="2" charset="-122"/>
                <a:sym typeface="Symbol" panose="05050102010706020507" pitchFamily="18" charset="2"/>
              </a:rPr>
              <a:t>) = {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0</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2</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3</a:t>
            </a:r>
            <a:r>
              <a:rPr lang="en-US" altLang="zh-TW" dirty="0">
                <a:latin typeface="华文新魏" panose="02010800040101010101" pitchFamily="2" charset="-122"/>
                <a:cs typeface="华文新魏" panose="02010800040101010101" pitchFamily="2" charset="-122"/>
                <a:sym typeface="Symbol" panose="05050102010706020507" pitchFamily="18" charset="2"/>
              </a:rPr>
              <a:t>}</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a:p>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-closure(q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TW" dirty="0">
                <a:latin typeface="华文新魏" panose="02010800040101010101" pitchFamily="2" charset="-122"/>
                <a:cs typeface="华文新魏" panose="02010800040101010101" pitchFamily="2" charset="-122"/>
                <a:sym typeface="Symbol" panose="05050102010706020507" pitchFamily="18" charset="2"/>
              </a:rPr>
              <a:t>) = {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3</a:t>
            </a:r>
            <a:r>
              <a:rPr lang="en-US" altLang="zh-TW" dirty="0">
                <a:latin typeface="华文新魏" panose="02010800040101010101" pitchFamily="2" charset="-122"/>
                <a:cs typeface="华文新魏" panose="02010800040101010101" pitchFamily="2" charset="-122"/>
                <a:sym typeface="Symbol" panose="05050102010706020507" pitchFamily="18" charset="2"/>
              </a:rPr>
              <a:t>}</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a:p>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-closure(q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2</a:t>
            </a:r>
            <a:r>
              <a:rPr lang="en-US" altLang="zh-TW" dirty="0">
                <a:latin typeface="华文新魏" panose="02010800040101010101" pitchFamily="2" charset="-122"/>
                <a:cs typeface="华文新魏" panose="02010800040101010101" pitchFamily="2" charset="-122"/>
                <a:sym typeface="Symbol" panose="05050102010706020507" pitchFamily="18" charset="2"/>
              </a:rPr>
              <a:t>) = {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1</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2</a:t>
            </a:r>
            <a:r>
              <a:rPr lang="en-US" altLang="zh-TW" dirty="0">
                <a:latin typeface="华文新魏" panose="02010800040101010101" pitchFamily="2" charset="-122"/>
                <a:cs typeface="华文新魏" panose="02010800040101010101" pitchFamily="2" charset="-122"/>
                <a:sym typeface="Symbol" panose="05050102010706020507" pitchFamily="18" charset="2"/>
              </a:rPr>
              <a:t>, q</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3</a:t>
            </a:r>
            <a:r>
              <a:rPr lang="en-US" altLang="zh-TW" dirty="0">
                <a:latin typeface="华文新魏" panose="02010800040101010101" pitchFamily="2" charset="-122"/>
                <a:cs typeface="华文新魏" panose="02010800040101010101" pitchFamily="2" charset="-122"/>
                <a:sym typeface="Symbol" panose="05050102010706020507" pitchFamily="18" charset="2"/>
              </a:rPr>
              <a:t>}</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r>
              <a:rPr lang="en-US" altLang="zh-CN" dirty="0">
                <a:latin typeface="Comic Sans MS" panose="030F0702030302020204" pitchFamily="66" charset="0"/>
                <a:sym typeface="Segoe Print" panose="02000600000000000000" charset="0"/>
              </a:rPr>
              <a:t>-</a:t>
            </a:r>
            <a:r>
              <a:rPr lang="zh-CN" altLang="en-US" dirty="0">
                <a:latin typeface="Comic Sans MS" panose="030F0702030302020204" pitchFamily="66" charset="0"/>
                <a:sym typeface="Segoe Print" panose="02000600000000000000" charset="0"/>
              </a:rPr>
              <a:t>闭包</a:t>
            </a:r>
            <a:r>
              <a:rPr lang="en-US" altLang="zh-CN" dirty="0">
                <a:latin typeface="Comic Sans MS" panose="030F0702030302020204" pitchFamily="66" charset="0"/>
                <a:sym typeface="Segoe Print" panose="02000600000000000000" charset="0"/>
              </a:rPr>
              <a:t>(</a:t>
            </a:r>
            <a:r>
              <a:rPr lang="zh-TW" altLang="en-US" dirty="0">
                <a:latin typeface="Comic Sans MS" panose="030F0702030302020204" pitchFamily="66" charset="0"/>
                <a:ea typeface="Adobe 明體 Std L" panose="02020300000000000000" charset="-120"/>
                <a:sym typeface="Symbol" panose="05050102010706020507" pitchFamily="18" charset="2"/>
              </a:rPr>
              <a:t></a:t>
            </a:r>
            <a:r>
              <a:rPr lang="en-US" altLang="zh-CN" dirty="0">
                <a:latin typeface="Comic Sans MS" panose="030F0702030302020204" pitchFamily="66" charset="0"/>
                <a:sym typeface="Segoe Print" panose="02000600000000000000" charset="0"/>
              </a:rPr>
              <a:t>-closure)</a:t>
            </a:r>
            <a:endParaRPr lang="zh-CN" altLang="en-US" dirty="0"/>
          </a:p>
        </p:txBody>
      </p:sp>
      <p:grpSp>
        <p:nvGrpSpPr>
          <p:cNvPr id="5" name="组合 4"/>
          <p:cNvGrpSpPr/>
          <p:nvPr/>
        </p:nvGrpSpPr>
        <p:grpSpPr>
          <a:xfrm>
            <a:off x="7116302" y="2917190"/>
            <a:ext cx="4694699" cy="3124200"/>
            <a:chOff x="258301" y="2438400"/>
            <a:chExt cx="4694699" cy="3124200"/>
          </a:xfrm>
        </p:grpSpPr>
        <p:sp>
          <p:nvSpPr>
            <p:cNvPr id="6" name="椭圆 5"/>
            <p:cNvSpPr/>
            <p:nvPr/>
          </p:nvSpPr>
          <p:spPr bwMode="auto">
            <a:xfrm>
              <a:off x="1524000" y="3352800"/>
              <a:ext cx="609600" cy="609600"/>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0</a:t>
              </a:r>
              <a:endParaRPr lang="zh-CN" altLang="en-US" baseline="-25000" dirty="0">
                <a:latin typeface="Comic Sans MS" panose="030F0702030302020204" pitchFamily="66" charset="0"/>
              </a:endParaRPr>
            </a:p>
          </p:txBody>
        </p:sp>
        <p:cxnSp>
          <p:nvCxnSpPr>
            <p:cNvPr id="7" name="直接箭头连接符 6"/>
            <p:cNvCxnSpPr>
              <a:endCxn id="6" idx="2"/>
            </p:cNvCxnSpPr>
            <p:nvPr/>
          </p:nvCxnSpPr>
          <p:spPr bwMode="auto">
            <a:xfrm>
              <a:off x="685800" y="3657600"/>
              <a:ext cx="838200" cy="0"/>
            </a:xfrm>
            <a:prstGeom prst="straightConnector1">
              <a:avLst/>
            </a:prstGeom>
            <a:gradFill rotWithShape="0">
              <a:gsLst>
                <a:gs pos="0">
                  <a:srgbClr val="A50021"/>
                </a:gs>
                <a:gs pos="100000">
                  <a:schemeClr val="tx1"/>
                </a:gs>
              </a:gsLst>
              <a:lin ang="0" scaled="1"/>
            </a:gradFill>
            <a:ln w="19050" cap="flat" cmpd="sng" algn="ctr">
              <a:solidFill>
                <a:schemeClr val="tx1"/>
              </a:solidFill>
              <a:prstDash val="solid"/>
              <a:miter lim="800000"/>
              <a:headEnd type="none" w="med" len="med"/>
              <a:tailEnd type="arrow"/>
            </a:ln>
            <a:effectLst/>
          </p:spPr>
        </p:cxnSp>
        <p:sp>
          <p:nvSpPr>
            <p:cNvPr id="8" name="椭圆 7"/>
            <p:cNvSpPr/>
            <p:nvPr/>
          </p:nvSpPr>
          <p:spPr bwMode="auto">
            <a:xfrm>
              <a:off x="2895600" y="3352800"/>
              <a:ext cx="609600" cy="609600"/>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1</a:t>
              </a:r>
              <a:endParaRPr lang="zh-CN" altLang="en-US" baseline="-25000" dirty="0">
                <a:latin typeface="Comic Sans MS" panose="030F0702030302020204" pitchFamily="66" charset="0"/>
              </a:endParaRPr>
            </a:p>
          </p:txBody>
        </p:sp>
        <p:sp>
          <p:nvSpPr>
            <p:cNvPr id="9" name="椭圆 8"/>
            <p:cNvSpPr/>
            <p:nvPr/>
          </p:nvSpPr>
          <p:spPr bwMode="auto">
            <a:xfrm>
              <a:off x="4343400" y="3355298"/>
              <a:ext cx="609600" cy="609600"/>
            </a:xfrm>
            <a:prstGeom prst="ellipse">
              <a:avLst/>
            </a:prstGeom>
            <a:noFill/>
            <a:ln w="85725" cap="flat" cmpd="dbl"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3</a:t>
              </a:r>
              <a:endParaRPr lang="zh-CN" altLang="en-US" baseline="-25000" dirty="0">
                <a:latin typeface="Comic Sans MS" panose="030F0702030302020204" pitchFamily="66" charset="0"/>
              </a:endParaRPr>
            </a:p>
          </p:txBody>
        </p:sp>
        <p:sp>
          <p:nvSpPr>
            <p:cNvPr id="10" name="椭圆 9"/>
            <p:cNvSpPr/>
            <p:nvPr/>
          </p:nvSpPr>
          <p:spPr bwMode="auto">
            <a:xfrm>
              <a:off x="2895600" y="4953000"/>
              <a:ext cx="609600" cy="609600"/>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pPr algn="ctr"/>
              <a:r>
                <a:rPr lang="en-US" altLang="zh-CN" dirty="0">
                  <a:latin typeface="Comic Sans MS" panose="030F0702030302020204" pitchFamily="66" charset="0"/>
                </a:rPr>
                <a:t>q</a:t>
              </a:r>
              <a:r>
                <a:rPr lang="en-US" altLang="zh-CN" baseline="-25000" dirty="0">
                  <a:latin typeface="Comic Sans MS" panose="030F0702030302020204" pitchFamily="66" charset="0"/>
                </a:rPr>
                <a:t>2</a:t>
              </a:r>
              <a:endParaRPr lang="zh-CN" altLang="en-US" baseline="-25000" dirty="0">
                <a:latin typeface="Comic Sans MS" panose="030F0702030302020204" pitchFamily="66" charset="0"/>
              </a:endParaRPr>
            </a:p>
          </p:txBody>
        </p:sp>
        <p:cxnSp>
          <p:nvCxnSpPr>
            <p:cNvPr id="11" name="直接箭头连接符 10"/>
            <p:cNvCxnSpPr>
              <a:stCxn id="6" idx="6"/>
              <a:endCxn id="8" idx="2"/>
            </p:cNvCxnSpPr>
            <p:nvPr/>
          </p:nvCxnSpPr>
          <p:spPr bwMode="auto">
            <a:xfrm>
              <a:off x="2133600" y="3657600"/>
              <a:ext cx="762000" cy="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2" name="直接箭头连接符 11"/>
            <p:cNvCxnSpPr>
              <a:stCxn id="8" idx="6"/>
              <a:endCxn id="9" idx="2"/>
            </p:cNvCxnSpPr>
            <p:nvPr/>
          </p:nvCxnSpPr>
          <p:spPr bwMode="auto">
            <a:xfrm>
              <a:off x="3505200" y="3657600"/>
              <a:ext cx="838200" cy="2498"/>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直接箭头连接符 12"/>
            <p:cNvCxnSpPr>
              <a:stCxn id="6" idx="4"/>
              <a:endCxn id="10" idx="1"/>
            </p:cNvCxnSpPr>
            <p:nvPr/>
          </p:nvCxnSpPr>
          <p:spPr bwMode="auto">
            <a:xfrm>
              <a:off x="1828800" y="3962400"/>
              <a:ext cx="1156074" cy="1079874"/>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4" name="直接箭头连接符 13"/>
            <p:cNvCxnSpPr>
              <a:stCxn id="10" idx="1"/>
              <a:endCxn id="8" idx="3"/>
            </p:cNvCxnSpPr>
            <p:nvPr/>
          </p:nvCxnSpPr>
          <p:spPr bwMode="auto">
            <a:xfrm flipV="1">
              <a:off x="2984874" y="3873126"/>
              <a:ext cx="0" cy="1169148"/>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5" name="直接箭头连接符 14"/>
            <p:cNvCxnSpPr>
              <a:stCxn id="8" idx="5"/>
              <a:endCxn id="10" idx="7"/>
            </p:cNvCxnSpPr>
            <p:nvPr/>
          </p:nvCxnSpPr>
          <p:spPr bwMode="auto">
            <a:xfrm>
              <a:off x="3415926" y="3873126"/>
              <a:ext cx="0" cy="1169148"/>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直接箭头连接符 15"/>
            <p:cNvCxnSpPr>
              <a:stCxn id="10" idx="6"/>
              <a:endCxn id="9" idx="4"/>
            </p:cNvCxnSpPr>
            <p:nvPr/>
          </p:nvCxnSpPr>
          <p:spPr bwMode="auto">
            <a:xfrm flipV="1">
              <a:off x="3505200" y="3964898"/>
              <a:ext cx="1143000" cy="1292902"/>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7" name="曲线连接符 16"/>
            <p:cNvCxnSpPr>
              <a:stCxn id="8" idx="7"/>
              <a:endCxn id="8" idx="1"/>
            </p:cNvCxnSpPr>
            <p:nvPr/>
          </p:nvCxnSpPr>
          <p:spPr bwMode="auto">
            <a:xfrm rot="16200000" flipV="1">
              <a:off x="3200400" y="3226548"/>
              <a:ext cx="12700" cy="431052"/>
            </a:xfrm>
            <a:prstGeom prst="curvedConnector3">
              <a:avLst>
                <a:gd name="adj1" fmla="val 4981638"/>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
          <p:nvSpPr>
            <p:cNvPr id="18" name="TextBox 52"/>
            <p:cNvSpPr txBox="1"/>
            <p:nvPr/>
          </p:nvSpPr>
          <p:spPr>
            <a:xfrm>
              <a:off x="258301" y="3235668"/>
              <a:ext cx="805029" cy="400110"/>
            </a:xfrm>
            <a:prstGeom prst="rect">
              <a:avLst/>
            </a:prstGeom>
            <a:noFill/>
          </p:spPr>
          <p:txBody>
            <a:bodyPr wrap="none" rtlCol="0">
              <a:spAutoFit/>
            </a:bodyPr>
            <a:lstStyle/>
            <a:p>
              <a:r>
                <a:rPr lang="en-US" altLang="zh-CN" sz="2000" dirty="0">
                  <a:latin typeface="Comic Sans MS" panose="030F0702030302020204" pitchFamily="66" charset="0"/>
                </a:rPr>
                <a:t>start</a:t>
              </a:r>
              <a:endParaRPr lang="zh-CN" altLang="en-US" sz="2000" dirty="0">
                <a:latin typeface="Comic Sans MS" panose="030F0702030302020204" pitchFamily="66" charset="0"/>
              </a:endParaRPr>
            </a:p>
          </p:txBody>
        </p:sp>
        <p:sp>
          <p:nvSpPr>
            <p:cNvPr id="19" name="矩形 18"/>
            <p:cNvSpPr/>
            <p:nvPr/>
          </p:nvSpPr>
          <p:spPr>
            <a:xfrm>
              <a:off x="2315647" y="3255921"/>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20" name="矩形 19"/>
            <p:cNvSpPr/>
            <p:nvPr/>
          </p:nvSpPr>
          <p:spPr>
            <a:xfrm>
              <a:off x="3719282" y="3200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21" name="矩形 20"/>
            <p:cNvSpPr/>
            <p:nvPr/>
          </p:nvSpPr>
          <p:spPr>
            <a:xfrm>
              <a:off x="1981200" y="42627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22" name="矩形 21"/>
            <p:cNvSpPr/>
            <p:nvPr/>
          </p:nvSpPr>
          <p:spPr>
            <a:xfrm>
              <a:off x="2587968" y="4078811"/>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23" name="矩形 22"/>
            <p:cNvSpPr/>
            <p:nvPr/>
          </p:nvSpPr>
          <p:spPr>
            <a:xfrm>
              <a:off x="3105456" y="2438400"/>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24" name="矩形 23"/>
            <p:cNvSpPr/>
            <p:nvPr/>
          </p:nvSpPr>
          <p:spPr>
            <a:xfrm>
              <a:off x="3407952" y="4106293"/>
              <a:ext cx="367408" cy="461665"/>
            </a:xfrm>
            <a:prstGeom prst="rect">
              <a:avLst/>
            </a:prstGeom>
          </p:spPr>
          <p:txBody>
            <a:bodyPr wrap="none">
              <a:spAutoFit/>
            </a:bodyPr>
            <a:lstStyle/>
            <a:p>
              <a:r>
                <a:rPr lang="en-US" altLang="zh-TW" dirty="0">
                  <a:latin typeface="Comic Sans MS" panose="030F0702030302020204" pitchFamily="66" charset="0"/>
                  <a:ea typeface="Adobe 明體 Std L" panose="02020300000000000000" charset="-120"/>
                  <a:sym typeface="Symbol" panose="05050102010706020507" pitchFamily="18" charset="2"/>
                </a:rPr>
                <a:t>b</a:t>
              </a:r>
              <a:endParaRPr lang="zh-CN" altLang="en-US" dirty="0"/>
            </a:p>
          </p:txBody>
        </p:sp>
        <p:sp>
          <p:nvSpPr>
            <p:cNvPr id="25" name="矩形 24"/>
            <p:cNvSpPr/>
            <p:nvPr/>
          </p:nvSpPr>
          <p:spPr>
            <a:xfrm>
              <a:off x="4183741" y="4567958"/>
              <a:ext cx="372218" cy="461665"/>
            </a:xfrm>
            <a:prstGeom prst="rect">
              <a:avLst/>
            </a:prstGeom>
          </p:spPr>
          <p:txBody>
            <a:bodyPr wrap="none">
              <a:spAutoFit/>
            </a:bodyPr>
            <a:lstStyle/>
            <a:p>
              <a:r>
                <a:rPr lang="en-US" altLang="zh-CN" dirty="0">
                  <a:latin typeface="Comic Sans MS" panose="030F0702030302020204" pitchFamily="66" charset="0"/>
                </a:rPr>
                <a:t>b</a:t>
              </a:r>
              <a:endParaRPr lang="zh-CN" altLang="en-US" dirty="0">
                <a:latin typeface="Comic Sans MS" panose="030F0702030302020204" pitchFamily="66"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标题 4"/>
          <p:cNvSpPr>
            <a:spLocks noGrp="1"/>
          </p:cNvSpPr>
          <p:nvPr>
            <p:ph type="title"/>
          </p:nvPr>
        </p:nvSpPr>
        <p:spPr/>
        <p:txBody>
          <a:bodyPr/>
          <a:lstStyle/>
          <a:p>
            <a:r>
              <a:rPr lang="zh-CN" dirty="0">
                <a:sym typeface="+mn-ea"/>
              </a:rPr>
              <a:t>子集构造法</a:t>
            </a:r>
            <a:endParaRPr lang="zh-CN" altLang="en-US" dirty="0"/>
          </a:p>
        </p:txBody>
      </p:sp>
      <p:sp>
        <p:nvSpPr>
          <p:cNvPr id="36866" name="内容占位符 2"/>
          <p:cNvSpPr>
            <a:spLocks noGrp="1"/>
          </p:cNvSpPr>
          <p:nvPr>
            <p:ph idx="1"/>
          </p:nvPr>
        </p:nvSpPr>
        <p:spPr>
          <a:xfrm>
            <a:off x="457200" y="1148080"/>
            <a:ext cx="10897235" cy="4495800"/>
          </a:xfrm>
        </p:spPr>
        <p:txBody>
          <a:bodyPr vert="horz" wrap="square" lIns="91440" tIns="45720" rIns="91440" bIns="45720" anchor="t"/>
          <a:p>
            <a:pPr marL="457200" lvl="1" indent="-457200">
              <a:lnSpc>
                <a:spcPct val="150000"/>
              </a:lnSpc>
              <a:buClr>
                <a:schemeClr val="hlink"/>
              </a:buClr>
              <a:buFont typeface="Wingdings" panose="05000000000000000000" charset="0"/>
              <a:buChar char="l"/>
            </a:pPr>
            <a:r>
              <a:rPr lang="en-US" altLang="zh-CN" dirty="0">
                <a:solidFill>
                  <a:schemeClr val="tx2"/>
                </a:solidFill>
              </a:rPr>
              <a:t>edge ( t , a )(</a:t>
            </a:r>
            <a:r>
              <a:rPr lang="zh-CN" altLang="en-US" dirty="0">
                <a:solidFill>
                  <a:schemeClr val="tx2"/>
                </a:solidFill>
              </a:rPr>
              <a:t>状态 </a:t>
            </a:r>
            <a:r>
              <a:rPr lang="en-US" altLang="zh-CN" dirty="0">
                <a:solidFill>
                  <a:schemeClr val="tx2"/>
                </a:solidFill>
              </a:rPr>
              <a:t>t </a:t>
            </a:r>
            <a:r>
              <a:rPr lang="zh-CN" altLang="en-US" dirty="0">
                <a:solidFill>
                  <a:schemeClr val="tx2"/>
                </a:solidFill>
              </a:rPr>
              <a:t>的 </a:t>
            </a:r>
            <a:r>
              <a:rPr lang="en-US" altLang="zh-CN" dirty="0">
                <a:solidFill>
                  <a:schemeClr val="tx2"/>
                </a:solidFill>
              </a:rPr>
              <a:t>a </a:t>
            </a:r>
            <a:r>
              <a:rPr lang="zh-CN" altLang="en-US" dirty="0">
                <a:solidFill>
                  <a:schemeClr val="tx2"/>
                </a:solidFill>
              </a:rPr>
              <a:t>边转换</a:t>
            </a:r>
            <a:r>
              <a:rPr lang="en-US" altLang="zh-CN" dirty="0">
                <a:solidFill>
                  <a:schemeClr val="tx2"/>
                </a:solidFill>
              </a:rPr>
              <a:t>):</a:t>
            </a:r>
            <a:r>
              <a:rPr lang="zh-CN" altLang="en-US" dirty="0"/>
              <a:t>定义为一个状态集合，是状态 </a:t>
            </a:r>
            <a:r>
              <a:rPr lang="en-US" altLang="zh-CN" dirty="0"/>
              <a:t>t </a:t>
            </a:r>
            <a:r>
              <a:rPr lang="zh-CN" altLang="en-US" dirty="0"/>
              <a:t>经过 </a:t>
            </a:r>
            <a:r>
              <a:rPr lang="en-US" altLang="zh-CN" dirty="0"/>
              <a:t>a </a:t>
            </a:r>
            <a:r>
              <a:rPr lang="zh-CN" altLang="en-US" dirty="0"/>
              <a:t>边到达的状态集合</a:t>
            </a:r>
            <a:endParaRPr lang="en-US" altLang="zh-CN" dirty="0"/>
          </a:p>
          <a:p>
            <a:pPr marL="457200" lvl="1" indent="-457200">
              <a:lnSpc>
                <a:spcPct val="150000"/>
              </a:lnSpc>
              <a:buClr>
                <a:schemeClr val="hlink"/>
              </a:buClr>
              <a:buFont typeface="Wingdings" panose="05000000000000000000" charset="0"/>
              <a:buChar char="l"/>
            </a:pPr>
            <a:r>
              <a:rPr lang="en-US" altLang="zh-CN" dirty="0">
                <a:solidFill>
                  <a:schemeClr val="tx2"/>
                </a:solidFill>
              </a:rPr>
              <a:t>edge(</a:t>
            </a:r>
            <a:r>
              <a:rPr lang="en-US" altLang="zh-CN" dirty="0">
                <a:solidFill>
                  <a:schemeClr val="tx2"/>
                </a:solidFill>
                <a:latin typeface="Times New Roman" panose="02020603050405020304" charset="0"/>
              </a:rPr>
              <a:t>I</a:t>
            </a:r>
            <a:r>
              <a:rPr lang="en-US" altLang="zh-CN" dirty="0">
                <a:solidFill>
                  <a:schemeClr val="tx2"/>
                </a:solidFill>
              </a:rPr>
              <a:t>, a)(</a:t>
            </a:r>
            <a:r>
              <a:rPr lang="zh-CN" altLang="en-US" dirty="0">
                <a:solidFill>
                  <a:schemeClr val="tx2"/>
                </a:solidFill>
              </a:rPr>
              <a:t>状态集 </a:t>
            </a:r>
            <a:r>
              <a:rPr lang="en-US" altLang="zh-CN" dirty="0">
                <a:solidFill>
                  <a:schemeClr val="tx2"/>
                </a:solidFill>
                <a:latin typeface="Times New Roman" panose="02020603050405020304" charset="0"/>
              </a:rPr>
              <a:t>I </a:t>
            </a:r>
            <a:r>
              <a:rPr lang="zh-CN" altLang="en-US" dirty="0">
                <a:solidFill>
                  <a:schemeClr val="tx2"/>
                </a:solidFill>
              </a:rPr>
              <a:t>的</a:t>
            </a:r>
            <a:r>
              <a:rPr lang="en-US" altLang="zh-CN" dirty="0">
                <a:solidFill>
                  <a:schemeClr val="tx2"/>
                </a:solidFill>
              </a:rPr>
              <a:t>a </a:t>
            </a:r>
            <a:r>
              <a:rPr lang="zh-CN" altLang="en-US" dirty="0">
                <a:solidFill>
                  <a:schemeClr val="tx2"/>
                </a:solidFill>
              </a:rPr>
              <a:t>边转换</a:t>
            </a:r>
            <a:r>
              <a:rPr lang="en-US" altLang="zh-CN" dirty="0">
                <a:solidFill>
                  <a:schemeClr val="tx2"/>
                </a:solidFill>
              </a:rPr>
              <a:t>): </a:t>
            </a:r>
            <a:r>
              <a:rPr lang="zh-CN" altLang="en-US" dirty="0"/>
              <a:t>定义为一个状态集合，是指从</a:t>
            </a:r>
            <a:r>
              <a:rPr lang="en-US" altLang="zh-CN" dirty="0">
                <a:latin typeface="Times New Roman" panose="02020603050405020304" charset="0"/>
              </a:rPr>
              <a:t>I</a:t>
            </a:r>
            <a:r>
              <a:rPr lang="zh-CN" altLang="en-US" dirty="0"/>
              <a:t>中的任意一个状态 </a:t>
            </a:r>
            <a:r>
              <a:rPr lang="en-US" altLang="zh-CN" dirty="0"/>
              <a:t>t </a:t>
            </a:r>
            <a:r>
              <a:rPr lang="zh-CN" altLang="en-US" dirty="0"/>
              <a:t>经过 </a:t>
            </a:r>
            <a:r>
              <a:rPr lang="en-US" altLang="zh-CN" dirty="0"/>
              <a:t>a </a:t>
            </a:r>
            <a:r>
              <a:rPr lang="zh-CN" altLang="en-US" dirty="0"/>
              <a:t>边到达的状态集合，记为 </a:t>
            </a:r>
            <a:r>
              <a:rPr lang="en-US" altLang="zh-CN" dirty="0">
                <a:latin typeface="Times New Roman" panose="02020603050405020304" charset="0"/>
              </a:rPr>
              <a:t>J=</a:t>
            </a:r>
            <a:r>
              <a:rPr lang="zh-CN" altLang="en-US" dirty="0">
                <a:latin typeface="Times New Roman" panose="02020603050405020304" charset="0"/>
              </a:rPr>
              <a:t>∪</a:t>
            </a:r>
            <a:r>
              <a:rPr lang="en-US" altLang="zh-CN" dirty="0">
                <a:latin typeface="Times New Roman" panose="02020603050405020304" charset="0"/>
              </a:rPr>
              <a:t>edge (t, a)</a:t>
            </a:r>
            <a:r>
              <a:rPr lang="zh-CN" altLang="en-US" dirty="0">
                <a:latin typeface="Times New Roman" panose="02020603050405020304" charset="0"/>
              </a:rPr>
              <a:t>，</a:t>
            </a:r>
            <a:r>
              <a:rPr lang="en-US" altLang="zh-CN" dirty="0">
                <a:latin typeface="Times New Roman" panose="02020603050405020304" charset="0"/>
              </a:rPr>
              <a:t>t</a:t>
            </a:r>
            <a:r>
              <a:rPr lang="en-US" altLang="zh-CN" dirty="0">
                <a:latin typeface="Times New Roman" panose="02020603050405020304" charset="0"/>
                <a:ea typeface="宋体" panose="02010600030101010101" pitchFamily="2" charset="-122"/>
              </a:rPr>
              <a:t>∈I</a:t>
            </a:r>
            <a:endParaRPr lang="en-US" altLang="zh-CN" dirty="0">
              <a:latin typeface="Times New Roman" panose="02020603050405020304" charset="0"/>
              <a:ea typeface="宋体" panose="02010600030101010101" pitchFamily="2" charset="-122"/>
            </a:endParaRPr>
          </a:p>
          <a:p>
            <a:pPr marL="457200" lvl="1" indent="-457200">
              <a:lnSpc>
                <a:spcPct val="150000"/>
              </a:lnSpc>
              <a:buClr>
                <a:schemeClr val="hlink"/>
              </a:buClr>
              <a:buFont typeface="Wingdings" panose="05000000000000000000" charset="0"/>
              <a:buChar char="l"/>
            </a:pPr>
            <a:r>
              <a:rPr lang="zh-CN" altLang="en-US" dirty="0">
                <a:latin typeface="Times New Roman" panose="02020603050405020304" charset="0"/>
              </a:rPr>
              <a:t>定义 </a:t>
            </a:r>
            <a:r>
              <a:rPr lang="en-US" altLang="zh-CN" dirty="0">
                <a:latin typeface="Times New Roman" panose="02020603050405020304" charset="0"/>
              </a:rPr>
              <a:t>DFA edge (I, a)=</a:t>
            </a:r>
            <a:r>
              <a:rPr lang="el-GR" altLang="zh-CN" dirty="0">
                <a:latin typeface="Arial" panose="020B0604020202020204" pitchFamily="34" charset="0"/>
              </a:rPr>
              <a:t> ε</a:t>
            </a:r>
            <a:r>
              <a:rPr lang="en-US" altLang="zh-CN" dirty="0"/>
              <a:t>-closure(</a:t>
            </a:r>
            <a:r>
              <a:rPr lang="en-US" altLang="zh-CN" dirty="0">
                <a:latin typeface="Times New Roman" panose="02020603050405020304" charset="0"/>
              </a:rPr>
              <a:t>J</a:t>
            </a:r>
            <a:r>
              <a:rPr lang="en-US" altLang="zh-CN" dirty="0"/>
              <a:t>)</a:t>
            </a:r>
            <a:endParaRPr lang="en-US" altLang="zh-CN" dirty="0">
              <a:latin typeface="Times New Roman" panose="02020603050405020304" charset="0"/>
              <a:ea typeface="Times New Roman" panose="0202060305040502030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990600"/>
            <a:ext cx="11379200" cy="4237990"/>
          </a:xfrm>
        </p:spPr>
        <p:txBody>
          <a:bodyPr/>
          <a:lstStyle/>
          <a:p>
            <a:pPr>
              <a:lnSpc>
                <a:spcPct val="160000"/>
              </a:lnSpc>
              <a:buFont typeface="Wingdings" panose="05000000000000000000" charset="0"/>
              <a:buChar char="ü"/>
            </a:pPr>
            <a:r>
              <a:rPr lang="en-US" altLang="zh-CN" dirty="0">
                <a:latin typeface="华文新魏" panose="02010800040101010101" pitchFamily="2" charset="-122"/>
                <a:cs typeface="华文新魏" panose="02010800040101010101" pitchFamily="2" charset="-122"/>
              </a:rPr>
              <a:t>DFA</a:t>
            </a:r>
            <a:r>
              <a:rPr lang="zh-CN" altLang="en-US" dirty="0">
                <a:latin typeface="华文新魏" panose="02010800040101010101" pitchFamily="2" charset="-122"/>
                <a:cs typeface="华文新魏" panose="02010800040101010101" pitchFamily="2" charset="-122"/>
              </a:rPr>
              <a:t>的开始状态是</a:t>
            </a:r>
            <a:r>
              <a:rPr lang="zh-TW" altLang="en-US" dirty="0">
                <a:latin typeface="华文新魏" panose="02010800040101010101" pitchFamily="2" charset="-122"/>
                <a:cs typeface="华文新魏" panose="02010800040101010101" pitchFamily="2" charset="-122"/>
                <a:sym typeface="Symbol" panose="05050102010706020507" pitchFamily="18" charset="2"/>
              </a:rPr>
              <a:t></a:t>
            </a:r>
            <a:r>
              <a:rPr lang="en-US" altLang="zh-TW" dirty="0">
                <a:latin typeface="华文新魏" panose="02010800040101010101" pitchFamily="2" charset="-122"/>
                <a:cs typeface="华文新魏" panose="02010800040101010101" pitchFamily="2" charset="-122"/>
                <a:sym typeface="Symbol" panose="05050102010706020507" pitchFamily="18" charset="2"/>
              </a:rPr>
              <a:t>-closure(s</a:t>
            </a:r>
            <a:r>
              <a:rPr lang="en-US" altLang="zh-TW" baseline="-25000" dirty="0">
                <a:latin typeface="华文新魏" panose="02010800040101010101" pitchFamily="2" charset="-122"/>
                <a:cs typeface="华文新魏" panose="02010800040101010101" pitchFamily="2" charset="-122"/>
                <a:sym typeface="Symbol" panose="05050102010706020507" pitchFamily="18" charset="2"/>
              </a:rPr>
              <a:t>0</a:t>
            </a:r>
            <a:r>
              <a:rPr lang="en-US" altLang="zh-TW" dirty="0">
                <a:latin typeface="华文新魏" panose="02010800040101010101" pitchFamily="2" charset="-122"/>
                <a:cs typeface="华文新魏" panose="02010800040101010101" pitchFamily="2" charset="-122"/>
                <a:sym typeface="Symbol" panose="05050102010706020507" pitchFamily="18" charset="2"/>
              </a:rPr>
              <a:t>)</a:t>
            </a:r>
            <a:r>
              <a:rPr lang="zh-CN" altLang="en-US" dirty="0">
                <a:latin typeface="华文新魏" panose="02010800040101010101" pitchFamily="2" charset="-122"/>
                <a:cs typeface="华文新魏" panose="02010800040101010101" pitchFamily="2" charset="-122"/>
                <a:sym typeface="Symbol" panose="05050102010706020507" pitchFamily="18" charset="2"/>
              </a:rPr>
              <a:t>，其中</a:t>
            </a:r>
            <a:r>
              <a:rPr lang="en-US" altLang="zh-CN" dirty="0">
                <a:latin typeface="华文新魏" panose="02010800040101010101" pitchFamily="2" charset="-122"/>
                <a:cs typeface="华文新魏" panose="02010800040101010101" pitchFamily="2" charset="-122"/>
                <a:sym typeface="Symbol" panose="05050102010706020507" pitchFamily="18" charset="2"/>
              </a:rPr>
              <a:t>s</a:t>
            </a:r>
            <a:r>
              <a:rPr lang="en-US" altLang="zh-CN" baseline="-25000" dirty="0">
                <a:latin typeface="华文新魏" panose="02010800040101010101" pitchFamily="2" charset="-122"/>
                <a:cs typeface="华文新魏" panose="02010800040101010101" pitchFamily="2" charset="-122"/>
                <a:sym typeface="Symbol" panose="05050102010706020507" pitchFamily="18" charset="2"/>
              </a:rPr>
              <a:t>0</a:t>
            </a:r>
            <a:r>
              <a:rPr lang="zh-CN" altLang="en-US" dirty="0">
                <a:latin typeface="华文新魏" panose="02010800040101010101" pitchFamily="2" charset="-122"/>
                <a:cs typeface="华文新魏" panose="02010800040101010101" pitchFamily="2" charset="-122"/>
                <a:sym typeface="Symbol" panose="05050102010706020507" pitchFamily="18" charset="2"/>
              </a:rPr>
              <a:t>是</a:t>
            </a:r>
            <a:r>
              <a:rPr lang="en-US" altLang="zh-CN" dirty="0">
                <a:latin typeface="华文新魏" panose="02010800040101010101" pitchFamily="2" charset="-122"/>
                <a:cs typeface="华文新魏" panose="02010800040101010101" pitchFamily="2" charset="-122"/>
                <a:sym typeface="Symbol" panose="05050102010706020507" pitchFamily="18" charset="2"/>
              </a:rPr>
              <a:t>NFA</a:t>
            </a:r>
            <a:r>
              <a:rPr lang="zh-CN" altLang="en-US" dirty="0">
                <a:latin typeface="华文新魏" panose="02010800040101010101" pitchFamily="2" charset="-122"/>
                <a:cs typeface="华文新魏" panose="02010800040101010101" pitchFamily="2" charset="-122"/>
                <a:sym typeface="Symbol" panose="05050102010706020507" pitchFamily="18" charset="2"/>
              </a:rPr>
              <a:t>的初态</a:t>
            </a:r>
            <a:endParaRPr lang="en-US" altLang="zh-TW" dirty="0">
              <a:latin typeface="华文新魏" panose="02010800040101010101" pitchFamily="2" charset="-122"/>
              <a:cs typeface="华文新魏" panose="02010800040101010101" pitchFamily="2" charset="-122"/>
              <a:sym typeface="Symbol" panose="05050102010706020507" pitchFamily="18" charset="2"/>
            </a:endParaRPr>
          </a:p>
          <a:p>
            <a:pPr>
              <a:lnSpc>
                <a:spcPct val="160000"/>
              </a:lnSpc>
              <a:buFont typeface="Wingdings" panose="05000000000000000000" charset="0"/>
              <a:buChar char="ü"/>
            </a:pPr>
            <a:r>
              <a:rPr lang="zh-CN" altLang="en-US" dirty="0">
                <a:latin typeface="华文新魏" panose="02010800040101010101" pitchFamily="2" charset="-122"/>
                <a:cs typeface="华文新魏" panose="02010800040101010101" pitchFamily="2" charset="-122"/>
              </a:rPr>
              <a:t>其余状态由</a:t>
            </a:r>
            <a:r>
              <a:rPr lang="en-US" altLang="zh-CN" dirty="0" err="1">
                <a:latin typeface="华文新魏" panose="02010800040101010101" pitchFamily="2" charset="-122"/>
                <a:cs typeface="华文新魏" panose="02010800040101010101" pitchFamily="2" charset="-122"/>
              </a:rPr>
              <a:t>ε</a:t>
            </a:r>
            <a:r>
              <a:rPr lang="en-US" altLang="zh-CN" dirty="0">
                <a:latin typeface="华文新魏" panose="02010800040101010101" pitchFamily="2" charset="-122"/>
                <a:cs typeface="华文新魏" panose="02010800040101010101" pitchFamily="2" charset="-122"/>
              </a:rPr>
              <a:t>-closure(edge(I, a))</a:t>
            </a:r>
            <a:r>
              <a:rPr lang="zh-CN" altLang="en-US" dirty="0">
                <a:latin typeface="华文新魏" panose="02010800040101010101" pitchFamily="2" charset="-122"/>
                <a:cs typeface="华文新魏" panose="02010800040101010101" pitchFamily="2" charset="-122"/>
              </a:rPr>
              <a:t>生成</a:t>
            </a:r>
            <a:r>
              <a:rPr lang="en-US" altLang="zh-CN" dirty="0">
                <a:latin typeface="华文新魏" panose="02010800040101010101" pitchFamily="2" charset="-122"/>
                <a:cs typeface="华文新魏" panose="02010800040101010101" pitchFamily="2" charset="-122"/>
              </a:rPr>
              <a:t>,</a:t>
            </a:r>
            <a:r>
              <a:rPr lang="zh-CN" altLang="en-US" dirty="0">
                <a:latin typeface="华文新魏" panose="02010800040101010101" pitchFamily="2" charset="-122"/>
                <a:cs typeface="华文新魏" panose="02010800040101010101" pitchFamily="2" charset="-122"/>
              </a:rPr>
              <a:t>其中</a:t>
            </a:r>
            <a:r>
              <a:rPr lang="en-US" altLang="zh-CN" dirty="0">
                <a:latin typeface="华文新魏" panose="02010800040101010101" pitchFamily="2" charset="-122"/>
                <a:cs typeface="华文新魏" panose="02010800040101010101" pitchFamily="2" charset="-122"/>
              </a:rPr>
              <a:t>I</a:t>
            </a:r>
            <a:r>
              <a:rPr lang="zh-CN" altLang="en-US" dirty="0">
                <a:latin typeface="华文新魏" panose="02010800040101010101" pitchFamily="2" charset="-122"/>
                <a:cs typeface="华文新魏" panose="02010800040101010101" pitchFamily="2" charset="-122"/>
              </a:rPr>
              <a:t>是由</a:t>
            </a:r>
            <a:r>
              <a:rPr lang="en-US" altLang="zh-CN" dirty="0">
                <a:latin typeface="华文新魏" panose="02010800040101010101" pitchFamily="2" charset="-122"/>
                <a:cs typeface="华文新魏" panose="02010800040101010101" pitchFamily="2" charset="-122"/>
              </a:rPr>
              <a:t>NFA</a:t>
            </a:r>
            <a:r>
              <a:rPr lang="zh-CN" altLang="en-US" dirty="0">
                <a:latin typeface="华文新魏" panose="02010800040101010101" pitchFamily="2" charset="-122"/>
                <a:cs typeface="华文新魏" panose="02010800040101010101" pitchFamily="2" charset="-122"/>
              </a:rPr>
              <a:t>的状态构成的状态集</a:t>
            </a:r>
            <a:r>
              <a:rPr lang="en-US" altLang="zh-CN" dirty="0">
                <a:latin typeface="华文新魏" panose="02010800040101010101" pitchFamily="2" charset="-122"/>
                <a:cs typeface="华文新魏" panose="02010800040101010101" pitchFamily="2" charset="-122"/>
              </a:rPr>
              <a:t>(</a:t>
            </a:r>
            <a:r>
              <a:rPr lang="zh-CN" altLang="en-US" dirty="0">
                <a:latin typeface="华文新魏" panose="02010800040101010101" pitchFamily="2" charset="-122"/>
                <a:cs typeface="华文新魏" panose="02010800040101010101" pitchFamily="2" charset="-122"/>
              </a:rPr>
              <a:t>也就是</a:t>
            </a:r>
            <a:r>
              <a:rPr lang="en-US" altLang="zh-CN" dirty="0">
                <a:latin typeface="华文新魏" panose="02010800040101010101" pitchFamily="2" charset="-122"/>
                <a:cs typeface="华文新魏" panose="02010800040101010101" pitchFamily="2" charset="-122"/>
              </a:rPr>
              <a:t>DFA</a:t>
            </a:r>
            <a:r>
              <a:rPr lang="zh-CN" altLang="en-US" dirty="0">
                <a:latin typeface="华文新魏" panose="02010800040101010101" pitchFamily="2" charset="-122"/>
                <a:cs typeface="华文新魏" panose="02010800040101010101" pitchFamily="2" charset="-122"/>
              </a:rPr>
              <a:t>的状态</a:t>
            </a:r>
            <a:r>
              <a:rPr lang="en-US" altLang="zh-CN" dirty="0">
                <a:latin typeface="华文新魏" panose="02010800040101010101" pitchFamily="2" charset="-122"/>
                <a:cs typeface="华文新魏" panose="02010800040101010101" pitchFamily="2" charset="-122"/>
              </a:rPr>
              <a:t>)</a:t>
            </a:r>
            <a:endParaRPr lang="en-US" altLang="zh-CN" dirty="0">
              <a:latin typeface="华文新魏" panose="02010800040101010101" pitchFamily="2" charset="-122"/>
              <a:cs typeface="华文新魏" panose="02010800040101010101" pitchFamily="2" charset="-122"/>
            </a:endParaRPr>
          </a:p>
          <a:p>
            <a:pPr lvl="1">
              <a:lnSpc>
                <a:spcPct val="160000"/>
              </a:lnSpc>
              <a:buFont typeface="Arial" panose="020B0604020202020204" pitchFamily="34" charset="0"/>
              <a:buChar char="•"/>
            </a:pPr>
            <a:r>
              <a:rPr lang="en-US" altLang="zh-CN" dirty="0" err="1">
                <a:latin typeface="华文新魏" panose="02010800040101010101" pitchFamily="2" charset="-122"/>
                <a:cs typeface="华文新魏" panose="02010800040101010101" pitchFamily="2" charset="-122"/>
              </a:rPr>
              <a:t>DFA edge</a:t>
            </a:r>
            <a:r>
              <a:rPr lang="en-US" altLang="zh-CN" dirty="0">
                <a:latin typeface="华文新魏" panose="02010800040101010101" pitchFamily="2" charset="-122"/>
                <a:cs typeface="华文新魏" panose="02010800040101010101" pitchFamily="2" charset="-122"/>
              </a:rPr>
              <a:t>(I, a) = </a:t>
            </a:r>
            <a:r>
              <a:rPr lang="en-US" altLang="zh-CN" dirty="0" err="1">
                <a:latin typeface="华文新魏" panose="02010800040101010101" pitchFamily="2" charset="-122"/>
                <a:cs typeface="华文新魏" panose="02010800040101010101" pitchFamily="2" charset="-122"/>
              </a:rPr>
              <a:t>ε</a:t>
            </a:r>
            <a:r>
              <a:rPr lang="en-US" altLang="zh-CN" dirty="0">
                <a:latin typeface="华文新魏" panose="02010800040101010101" pitchFamily="2" charset="-122"/>
                <a:cs typeface="华文新魏" panose="02010800040101010101" pitchFamily="2" charset="-122"/>
              </a:rPr>
              <a:t>-closure(edge(I, a))</a:t>
            </a:r>
            <a:endParaRPr lang="zh-CN" altLang="en-US" dirty="0">
              <a:latin typeface="华文新魏" panose="02010800040101010101" pitchFamily="2" charset="-122"/>
              <a:cs typeface="华文新魏" panose="02010800040101010101" pitchFamily="2" charset="-122"/>
            </a:endParaRPr>
          </a:p>
          <a:p>
            <a:pPr>
              <a:lnSpc>
                <a:spcPct val="160000"/>
              </a:lnSpc>
              <a:buFont typeface="Wingdings" panose="05000000000000000000" charset="0"/>
              <a:buChar char="ü"/>
            </a:pPr>
            <a:r>
              <a:rPr lang="en-US" altLang="zh-CN" dirty="0">
                <a:latin typeface="华文新魏" panose="02010800040101010101" pitchFamily="2" charset="-122"/>
                <a:cs typeface="华文新魏" panose="02010800040101010101" pitchFamily="2" charset="-122"/>
              </a:rPr>
              <a:t>DFA</a:t>
            </a:r>
            <a:r>
              <a:rPr lang="zh-CN" altLang="en-US" dirty="0">
                <a:latin typeface="华文新魏" panose="02010800040101010101" pitchFamily="2" charset="-122"/>
                <a:cs typeface="华文新魏" panose="02010800040101010101" pitchFamily="2" charset="-122"/>
              </a:rPr>
              <a:t>的终态是那些包含原来的终态的状态集</a:t>
            </a:r>
            <a:endParaRPr lang="zh-CN" altLang="en-US" dirty="0">
              <a:latin typeface="华文新魏" panose="02010800040101010101" pitchFamily="2" charset="-122"/>
              <a:cs typeface="华文新魏" panose="02010800040101010101" pitchFamily="2" charset="-122"/>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子集构造法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914400"/>
            <a:ext cx="8534400" cy="5410200"/>
          </a:xfrm>
        </p:spPr>
        <p:txBody>
          <a:bodyPr>
            <a:normAutofit fontScale="92500" lnSpcReduction="20000"/>
          </a:bodyPr>
          <a:lstStyle/>
          <a:p>
            <a:pPr marL="0" indent="0" eaLnBrk="0" hangingPunct="0">
              <a:buNone/>
            </a:pPr>
            <a:r>
              <a:rPr lang="en-US" altLang="zh-CN" sz="2600" dirty="0" err="1">
                <a:ea typeface="宋体" panose="02010600030101010101" pitchFamily="2" charset="-122"/>
              </a:rPr>
              <a:t>Dstates</a:t>
            </a:r>
            <a:r>
              <a:rPr lang="en-US" altLang="zh-CN" sz="2600" dirty="0">
                <a:ea typeface="宋体" panose="02010600030101010101" pitchFamily="2" charset="-122"/>
              </a:rPr>
              <a:t>[1] := ε-closure({t</a:t>
            </a:r>
            <a:r>
              <a:rPr lang="en-US" altLang="zh-CN" sz="2600" baseline="-25000" dirty="0">
                <a:ea typeface="宋体" panose="02010600030101010101" pitchFamily="2" charset="-122"/>
              </a:rPr>
              <a:t>1</a:t>
            </a:r>
            <a:r>
              <a:rPr lang="en-US" altLang="zh-CN" sz="2600" dirty="0">
                <a:ea typeface="宋体" panose="02010600030101010101" pitchFamily="2" charset="-122"/>
              </a:rPr>
              <a:t>});</a:t>
            </a:r>
            <a:endParaRPr lang="en-US" altLang="zh-CN" sz="2600" dirty="0">
              <a:ea typeface="宋体" panose="02010600030101010101" pitchFamily="2" charset="-122"/>
            </a:endParaRPr>
          </a:p>
          <a:p>
            <a:pPr marL="0" indent="0" eaLnBrk="0" hangingPunct="0">
              <a:buNone/>
            </a:pPr>
            <a:r>
              <a:rPr lang="en-US" altLang="zh-CN" sz="2600" dirty="0">
                <a:ea typeface="宋体" panose="02010600030101010101" pitchFamily="2" charset="-122"/>
              </a:rPr>
              <a:t> p := 1;    j := 1;</a:t>
            </a:r>
            <a:endParaRPr lang="en-US" altLang="zh-CN" sz="2600" dirty="0">
              <a:ea typeface="宋体" panose="02010600030101010101" pitchFamily="2" charset="-122"/>
            </a:endParaRPr>
          </a:p>
          <a:p>
            <a:pPr marL="0" indent="0" eaLnBrk="0" hangingPunct="0">
              <a:buNone/>
            </a:pPr>
            <a:r>
              <a:rPr lang="en-US" altLang="zh-CN" sz="2600" dirty="0">
                <a:ea typeface="宋体" panose="02010600030101010101" pitchFamily="2" charset="-122"/>
              </a:rPr>
              <a:t>WHILE    j &lt;= p   DO</a:t>
            </a:r>
            <a:endParaRPr lang="en-US" altLang="zh-CN" sz="2600" dirty="0">
              <a:ea typeface="宋体" panose="02010600030101010101" pitchFamily="2" charset="-122"/>
            </a:endParaRPr>
          </a:p>
          <a:p>
            <a:pPr marL="0" indent="0" eaLnBrk="0" hangingPunct="0">
              <a:buNone/>
            </a:pPr>
            <a:r>
              <a:rPr lang="en-US" altLang="zh-CN" sz="2600" dirty="0">
                <a:ea typeface="宋体" panose="02010600030101010101" pitchFamily="2" charset="-122"/>
              </a:rPr>
              <a:t>     </a:t>
            </a: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for  each  </a:t>
            </a:r>
            <a:r>
              <a:rPr lang="en-US" altLang="zh-CN" sz="2600" dirty="0" err="1">
                <a:ea typeface="宋体" panose="02010600030101010101" pitchFamily="2" charset="-122"/>
              </a:rPr>
              <a:t>a∈Σ</a:t>
            </a:r>
            <a:endParaRPr lang="en-US" altLang="zh-CN" sz="2600" dirty="0">
              <a:ea typeface="宋体" panose="02010600030101010101" pitchFamily="2" charset="-122"/>
            </a:endParaRPr>
          </a:p>
          <a:p>
            <a:pPr marL="457200" lvl="1" indent="0" eaLnBrk="0" hangingPunct="0">
              <a:buNone/>
            </a:pPr>
            <a:r>
              <a:rPr lang="en-US" altLang="zh-CN" sz="2600" dirty="0">
                <a:ea typeface="宋体" panose="02010600030101010101" pitchFamily="2" charset="-122"/>
              </a:rPr>
              <a:t>       </a:t>
            </a: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e := </a:t>
            </a:r>
            <a:r>
              <a:rPr lang="en-US" altLang="zh-CN" sz="2600" dirty="0" err="1">
                <a:ea typeface="宋体" panose="02010600030101010101" pitchFamily="2" charset="-122"/>
              </a:rPr>
              <a:t>DFA edge</a:t>
            </a:r>
            <a:r>
              <a:rPr lang="en-US" altLang="zh-CN" sz="2600" dirty="0">
                <a:ea typeface="宋体" panose="02010600030101010101" pitchFamily="2" charset="-122"/>
              </a:rPr>
              <a:t> ( </a:t>
            </a:r>
            <a:r>
              <a:rPr lang="en-US" altLang="zh-CN" sz="2600" dirty="0" err="1">
                <a:ea typeface="宋体" panose="02010600030101010101" pitchFamily="2" charset="-122"/>
              </a:rPr>
              <a:t>Dstates</a:t>
            </a:r>
            <a:r>
              <a:rPr lang="en-US" altLang="zh-CN" sz="2600" dirty="0">
                <a:ea typeface="宋体" panose="02010600030101010101" pitchFamily="2" charset="-122"/>
              </a:rPr>
              <a:t>[j] , a ) ;</a:t>
            </a:r>
            <a:endParaRPr lang="en-US" altLang="zh-CN" sz="2600" dirty="0">
              <a:ea typeface="宋体" panose="02010600030101010101" pitchFamily="2" charset="-122"/>
            </a:endParaRPr>
          </a:p>
          <a:p>
            <a:pPr marL="800100" lvl="2" indent="0" eaLnBrk="0" hangingPunct="0">
              <a:buNone/>
            </a:pPr>
            <a:r>
              <a:rPr lang="en-US" altLang="zh-CN" sz="2600" dirty="0">
                <a:ea typeface="宋体" panose="02010600030101010101" pitchFamily="2" charset="-122"/>
              </a:rPr>
              <a:t>         IF e = </a:t>
            </a:r>
            <a:r>
              <a:rPr lang="en-US" altLang="zh-CN" sz="2600" dirty="0" err="1">
                <a:ea typeface="宋体" panose="02010600030101010101" pitchFamily="2" charset="-122"/>
              </a:rPr>
              <a:t>Dstates</a:t>
            </a:r>
            <a:r>
              <a:rPr lang="en-US" altLang="zh-CN" sz="2600" dirty="0">
                <a:ea typeface="宋体" panose="02010600030101010101" pitchFamily="2" charset="-122"/>
              </a:rPr>
              <a:t>[</a:t>
            </a:r>
            <a:r>
              <a:rPr lang="en-US" altLang="zh-CN" sz="2600" dirty="0" err="1">
                <a:ea typeface="宋体" panose="02010600030101010101" pitchFamily="2" charset="-122"/>
              </a:rPr>
              <a:t>i</a:t>
            </a:r>
            <a:r>
              <a:rPr lang="en-US" altLang="zh-CN" sz="2600" dirty="0">
                <a:ea typeface="宋体" panose="02010600030101010101" pitchFamily="2" charset="-122"/>
              </a:rPr>
              <a:t>]  for  some  </a:t>
            </a:r>
            <a:r>
              <a:rPr lang="en-US" altLang="zh-CN" sz="2600" dirty="0" err="1">
                <a:ea typeface="宋体" panose="02010600030101010101" pitchFamily="2" charset="-122"/>
              </a:rPr>
              <a:t>i</a:t>
            </a:r>
            <a:r>
              <a:rPr lang="en-US" altLang="zh-CN" sz="2600" dirty="0">
                <a:ea typeface="宋体" panose="02010600030101010101" pitchFamily="2" charset="-122"/>
              </a:rPr>
              <a:t> &lt;=  p</a:t>
            </a:r>
            <a:endParaRPr lang="en-US" altLang="zh-CN" sz="2600" dirty="0">
              <a:ea typeface="宋体" panose="02010600030101010101" pitchFamily="2" charset="-122"/>
            </a:endParaRPr>
          </a:p>
          <a:p>
            <a:pPr marL="800100" lvl="2" indent="0" eaLnBrk="0" hangingPunct="0">
              <a:buNone/>
            </a:pPr>
            <a:r>
              <a:rPr lang="en-US" altLang="zh-CN" sz="2600" dirty="0">
                <a:ea typeface="宋体" panose="02010600030101010101" pitchFamily="2" charset="-122"/>
              </a:rPr>
              <a:t>             THEN	</a:t>
            </a:r>
            <a:r>
              <a:rPr lang="en-US" altLang="zh-CN" sz="2600" dirty="0" err="1">
                <a:ea typeface="宋体" panose="02010600030101010101" pitchFamily="2" charset="-122"/>
              </a:rPr>
              <a:t>Dtran</a:t>
            </a:r>
            <a:r>
              <a:rPr lang="en-US" altLang="zh-CN" sz="2600" dirty="0">
                <a:ea typeface="宋体" panose="02010600030101010101" pitchFamily="2" charset="-122"/>
              </a:rPr>
              <a:t>[j, a] = </a:t>
            </a:r>
            <a:r>
              <a:rPr lang="en-US" altLang="zh-CN" sz="2600" dirty="0" err="1">
                <a:ea typeface="宋体" panose="02010600030101010101" pitchFamily="2" charset="-122"/>
              </a:rPr>
              <a:t>i</a:t>
            </a:r>
            <a:endParaRPr lang="en-US" altLang="zh-CN" sz="2600" dirty="0">
              <a:ea typeface="宋体" panose="02010600030101010101" pitchFamily="2" charset="-122"/>
            </a:endParaRPr>
          </a:p>
          <a:p>
            <a:pPr marL="800100" lvl="2" indent="0" eaLnBrk="0" hangingPunct="0">
              <a:buNone/>
            </a:pPr>
            <a:r>
              <a:rPr lang="en-US" altLang="zh-CN" sz="2600" dirty="0">
                <a:ea typeface="宋体" panose="02010600030101010101" pitchFamily="2" charset="-122"/>
              </a:rPr>
              <a:t>              ELSE    </a:t>
            </a: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p :=  p+1 ;</a:t>
            </a:r>
            <a:endParaRPr lang="en-US" altLang="zh-CN" sz="2600" dirty="0">
              <a:ea typeface="宋体" panose="02010600030101010101" pitchFamily="2" charset="-122"/>
            </a:endParaRPr>
          </a:p>
          <a:p>
            <a:pPr marL="1485900" lvl="4" indent="0" eaLnBrk="0" hangingPunct="0">
              <a:buNone/>
            </a:pPr>
            <a:r>
              <a:rPr lang="en-US" altLang="zh-CN" sz="2600" dirty="0">
                <a:ea typeface="宋体" panose="02010600030101010101" pitchFamily="2" charset="-122"/>
              </a:rPr>
              <a:t>                       </a:t>
            </a:r>
            <a:r>
              <a:rPr lang="en-US" altLang="zh-CN" sz="2600" dirty="0" err="1">
                <a:ea typeface="宋体" panose="02010600030101010101" pitchFamily="2" charset="-122"/>
              </a:rPr>
              <a:t>Dstates</a:t>
            </a:r>
            <a:r>
              <a:rPr lang="en-US" altLang="zh-CN" sz="2600" dirty="0">
                <a:ea typeface="宋体" panose="02010600030101010101" pitchFamily="2" charset="-122"/>
              </a:rPr>
              <a:t>[p] :=e ;</a:t>
            </a:r>
            <a:endParaRPr lang="en-US" altLang="zh-CN" sz="2600" dirty="0">
              <a:ea typeface="宋体" panose="02010600030101010101" pitchFamily="2" charset="-122"/>
            </a:endParaRPr>
          </a:p>
          <a:p>
            <a:pPr marL="1485900" lvl="4" indent="0" eaLnBrk="0" hangingPunct="0">
              <a:buNone/>
            </a:pPr>
            <a:r>
              <a:rPr lang="en-US" altLang="zh-CN" sz="2600" dirty="0">
                <a:ea typeface="宋体" panose="02010600030101010101" pitchFamily="2" charset="-122"/>
              </a:rPr>
              <a:t>                      </a:t>
            </a:r>
            <a:r>
              <a:rPr lang="en-US" altLang="zh-CN" sz="2600" dirty="0" err="1">
                <a:ea typeface="宋体" panose="02010600030101010101" pitchFamily="2" charset="-122"/>
              </a:rPr>
              <a:t>Dtran</a:t>
            </a:r>
            <a:r>
              <a:rPr lang="en-US" altLang="zh-CN" sz="2600" dirty="0">
                <a:ea typeface="宋体" panose="02010600030101010101" pitchFamily="2" charset="-122"/>
              </a:rPr>
              <a:t>[j, a] := p ;  </a:t>
            </a:r>
            <a:endParaRPr lang="en-US" altLang="zh-CN" sz="2600" dirty="0">
              <a:ea typeface="宋体" panose="02010600030101010101" pitchFamily="2" charset="-122"/>
            </a:endParaRPr>
          </a:p>
          <a:p>
            <a:pPr marL="1485900" lvl="4" indent="0" eaLnBrk="0" hangingPunct="0">
              <a:buNone/>
            </a:pP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a:t>
            </a:r>
            <a:endParaRPr lang="en-US" altLang="zh-CN" sz="2600" dirty="0">
              <a:ea typeface="宋体" panose="02010600030101010101" pitchFamily="2" charset="-122"/>
            </a:endParaRPr>
          </a:p>
          <a:p>
            <a:pPr marL="1143000" lvl="3" indent="0" eaLnBrk="0" hangingPunct="0">
              <a:buNone/>
            </a:pPr>
            <a:r>
              <a:rPr lang="en-US" altLang="zh-CN" sz="2600" dirty="0">
                <a:ea typeface="宋体" panose="02010600030101010101" pitchFamily="2" charset="-122"/>
              </a:rPr>
              <a:t>}; </a:t>
            </a:r>
            <a:endParaRPr lang="en-US" altLang="zh-CN" sz="2600" dirty="0">
              <a:ea typeface="宋体" panose="02010600030101010101" pitchFamily="2" charset="-122"/>
            </a:endParaRPr>
          </a:p>
          <a:p>
            <a:pPr marL="1143000" lvl="3" indent="0" eaLnBrk="0" hangingPunct="0">
              <a:buNone/>
            </a:pPr>
            <a:r>
              <a:rPr lang="en-US" altLang="zh-CN" sz="2600" dirty="0">
                <a:ea typeface="宋体" panose="02010600030101010101" pitchFamily="2" charset="-122"/>
              </a:rPr>
              <a:t>j := j+1 ;</a:t>
            </a:r>
            <a:endParaRPr lang="en-US" altLang="zh-CN" sz="2600" dirty="0">
              <a:ea typeface="宋体" panose="02010600030101010101" pitchFamily="2" charset="-122"/>
            </a:endParaRPr>
          </a:p>
          <a:p>
            <a:pPr marL="457200" lvl="1" indent="0" eaLnBrk="0" hangingPunct="0">
              <a:buNone/>
            </a:pPr>
            <a:r>
              <a:rPr lang="en-US" altLang="zh-CN" sz="2600" dirty="0">
                <a:ea typeface="宋体" panose="02010600030101010101" pitchFamily="2" charset="-122"/>
                <a:sym typeface="Symbol" panose="05050102010706020507" pitchFamily="18" charset="2"/>
              </a:rPr>
              <a:t>   </a:t>
            </a:r>
            <a:endParaRPr lang="en-US" altLang="zh-CN" sz="2600" dirty="0">
              <a:ea typeface="宋体" panose="02010600030101010101" pitchFamily="2" charset="-122"/>
              <a:sym typeface="Symbol" panose="05050102010706020507" pitchFamily="18" charset="2"/>
            </a:endParaRPr>
          </a:p>
          <a:p>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子集构造法算法</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914400"/>
            <a:ext cx="8534400" cy="5410200"/>
          </a:xfrm>
        </p:spPr>
        <p:txBody>
          <a:bodyPr>
            <a:normAutofit fontScale="92500" lnSpcReduction="20000"/>
          </a:bodyPr>
          <a:lstStyle/>
          <a:p>
            <a:pPr marL="0" indent="0" eaLnBrk="0" hangingPunct="0">
              <a:buNone/>
            </a:pPr>
            <a:r>
              <a:rPr lang="en-US" altLang="zh-CN" sz="2600" b="1" dirty="0" err="1">
                <a:ea typeface="宋体" panose="02010600030101010101" pitchFamily="2" charset="-122"/>
              </a:rPr>
              <a:t>Dstates</a:t>
            </a:r>
            <a:r>
              <a:rPr lang="en-US" altLang="zh-CN" sz="2600" b="1" dirty="0">
                <a:ea typeface="宋体" panose="02010600030101010101" pitchFamily="2" charset="-122"/>
              </a:rPr>
              <a:t>[1] := ε-closure({t</a:t>
            </a:r>
            <a:r>
              <a:rPr lang="en-US" altLang="zh-CN" sz="2600" b="1" baseline="-25000" dirty="0">
                <a:ea typeface="宋体" panose="02010600030101010101" pitchFamily="2" charset="-122"/>
              </a:rPr>
              <a:t>1</a:t>
            </a:r>
            <a:r>
              <a:rPr lang="en-US" altLang="zh-CN" sz="2600" b="1" dirty="0">
                <a:ea typeface="宋体" panose="02010600030101010101" pitchFamily="2" charset="-122"/>
              </a:rPr>
              <a:t>});</a:t>
            </a:r>
            <a:endParaRPr lang="en-US" altLang="zh-CN" sz="2600" b="1" dirty="0">
              <a:ea typeface="宋体" panose="02010600030101010101" pitchFamily="2" charset="-122"/>
            </a:endParaRPr>
          </a:p>
          <a:p>
            <a:pPr marL="0" indent="0" eaLnBrk="0" hangingPunct="0">
              <a:buNone/>
            </a:pPr>
            <a:r>
              <a:rPr lang="en-US" altLang="zh-CN" sz="2600" dirty="0">
                <a:solidFill>
                  <a:schemeClr val="bg1">
                    <a:lumMod val="50000"/>
                  </a:schemeClr>
                </a:solidFill>
                <a:ea typeface="宋体" panose="02010600030101010101" pitchFamily="2" charset="-122"/>
              </a:rPr>
              <a:t> p := 1;    j := 1;</a:t>
            </a:r>
            <a:endParaRPr lang="en-US" altLang="zh-CN" sz="2600" dirty="0">
              <a:solidFill>
                <a:schemeClr val="bg1">
                  <a:lumMod val="50000"/>
                </a:schemeClr>
              </a:solidFill>
              <a:ea typeface="宋体" panose="02010600030101010101" pitchFamily="2" charset="-122"/>
            </a:endParaRPr>
          </a:p>
          <a:p>
            <a:pPr marL="0" indent="0" eaLnBrk="0" hangingPunct="0">
              <a:buNone/>
            </a:pPr>
            <a:r>
              <a:rPr lang="en-US" altLang="zh-CN" sz="2600" dirty="0">
                <a:solidFill>
                  <a:schemeClr val="bg1">
                    <a:lumMod val="50000"/>
                  </a:schemeClr>
                </a:solidFill>
                <a:ea typeface="宋体" panose="02010600030101010101" pitchFamily="2" charset="-122"/>
              </a:rPr>
              <a:t>WHILE    j &lt;= p   DO</a:t>
            </a:r>
            <a:endParaRPr lang="en-US" altLang="zh-CN" sz="2600" dirty="0">
              <a:solidFill>
                <a:schemeClr val="bg1">
                  <a:lumMod val="50000"/>
                </a:schemeClr>
              </a:solidFill>
              <a:ea typeface="宋体" panose="02010600030101010101" pitchFamily="2" charset="-122"/>
            </a:endParaRPr>
          </a:p>
          <a:p>
            <a:pPr marL="0" indent="0" eaLnBrk="0" hangingPunct="0">
              <a:buNone/>
            </a:pPr>
            <a:r>
              <a:rPr lang="en-US" altLang="zh-CN" sz="2600" dirty="0">
                <a:solidFill>
                  <a:schemeClr val="bg1">
                    <a:lumMod val="50000"/>
                  </a:schemeClr>
                </a:solidFill>
                <a:ea typeface="宋体" panose="02010600030101010101" pitchFamily="2" charset="-122"/>
              </a:rPr>
              <a:t>     </a:t>
            </a:r>
            <a:r>
              <a:rPr lang="en-US" altLang="zh-CN" sz="2600" dirty="0">
                <a:solidFill>
                  <a:schemeClr val="bg1">
                    <a:lumMod val="50000"/>
                  </a:schemeClr>
                </a:solidFill>
                <a:ea typeface="宋体" panose="02010600030101010101" pitchFamily="2" charset="-122"/>
                <a:sym typeface="Symbol" panose="05050102010706020507" pitchFamily="18" charset="2"/>
              </a:rPr>
              <a:t></a:t>
            </a:r>
            <a:r>
              <a:rPr lang="en-US" altLang="zh-CN" sz="2600" dirty="0">
                <a:solidFill>
                  <a:schemeClr val="bg1">
                    <a:lumMod val="50000"/>
                  </a:schemeClr>
                </a:solidFill>
                <a:ea typeface="宋体" panose="02010600030101010101" pitchFamily="2" charset="-122"/>
              </a:rPr>
              <a:t>  for  each  </a:t>
            </a:r>
            <a:r>
              <a:rPr lang="en-US" altLang="zh-CN" sz="2600" dirty="0" err="1">
                <a:solidFill>
                  <a:schemeClr val="bg1">
                    <a:lumMod val="50000"/>
                  </a:schemeClr>
                </a:solidFill>
                <a:ea typeface="宋体" panose="02010600030101010101" pitchFamily="2" charset="-122"/>
              </a:rPr>
              <a:t>a∈Σ</a:t>
            </a:r>
            <a:endParaRPr lang="en-US" altLang="zh-CN" sz="2600" dirty="0">
              <a:solidFill>
                <a:schemeClr val="bg1">
                  <a:lumMod val="50000"/>
                </a:schemeClr>
              </a:solidFill>
              <a:ea typeface="宋体" panose="02010600030101010101" pitchFamily="2" charset="-122"/>
            </a:endParaRPr>
          </a:p>
          <a:p>
            <a:pPr marL="457200" lvl="1" indent="0" eaLnBrk="0" hangingPunct="0">
              <a:buNone/>
            </a:pPr>
            <a:r>
              <a:rPr lang="en-US" altLang="zh-CN" sz="2600" dirty="0">
                <a:solidFill>
                  <a:schemeClr val="bg1">
                    <a:lumMod val="50000"/>
                  </a:schemeClr>
                </a:solidFill>
                <a:ea typeface="宋体" panose="02010600030101010101" pitchFamily="2" charset="-122"/>
              </a:rPr>
              <a:t>       </a:t>
            </a:r>
            <a:r>
              <a:rPr lang="en-US" altLang="zh-CN" sz="2600" dirty="0">
                <a:solidFill>
                  <a:schemeClr val="bg1">
                    <a:lumMod val="50000"/>
                  </a:schemeClr>
                </a:solidFill>
                <a:ea typeface="宋体" panose="02010600030101010101" pitchFamily="2" charset="-122"/>
                <a:sym typeface="Symbol" panose="05050102010706020507" pitchFamily="18" charset="2"/>
              </a:rPr>
              <a:t></a:t>
            </a:r>
            <a:r>
              <a:rPr lang="en-US" altLang="zh-CN" sz="2600" dirty="0">
                <a:solidFill>
                  <a:schemeClr val="bg1">
                    <a:lumMod val="50000"/>
                  </a:schemeClr>
                </a:solidFill>
                <a:ea typeface="宋体" panose="02010600030101010101" pitchFamily="2" charset="-122"/>
              </a:rPr>
              <a:t>    e := </a:t>
            </a:r>
            <a:r>
              <a:rPr lang="en-US" altLang="zh-CN" sz="2600" dirty="0" err="1">
                <a:solidFill>
                  <a:schemeClr val="bg1">
                    <a:lumMod val="50000"/>
                  </a:schemeClr>
                </a:solidFill>
                <a:ea typeface="宋体" panose="02010600030101010101" pitchFamily="2" charset="-122"/>
              </a:rPr>
              <a:t>DFA edge</a:t>
            </a:r>
            <a:r>
              <a:rPr lang="en-US" altLang="zh-CN" sz="2600" dirty="0">
                <a:solidFill>
                  <a:schemeClr val="bg1">
                    <a:lumMod val="50000"/>
                  </a:schemeClr>
                </a:solidFill>
                <a:ea typeface="宋体" panose="02010600030101010101" pitchFamily="2" charset="-122"/>
              </a:rPr>
              <a:t> ( </a:t>
            </a:r>
            <a:r>
              <a:rPr lang="en-US" altLang="zh-CN" sz="2600" dirty="0" err="1">
                <a:solidFill>
                  <a:schemeClr val="bg1">
                    <a:lumMod val="50000"/>
                  </a:schemeClr>
                </a:solidFill>
                <a:ea typeface="宋体" panose="02010600030101010101" pitchFamily="2" charset="-122"/>
              </a:rPr>
              <a:t>Dstates</a:t>
            </a:r>
            <a:r>
              <a:rPr lang="en-US" altLang="zh-CN" sz="2600" dirty="0">
                <a:solidFill>
                  <a:schemeClr val="bg1">
                    <a:lumMod val="50000"/>
                  </a:schemeClr>
                </a:solidFill>
                <a:ea typeface="宋体" panose="02010600030101010101" pitchFamily="2" charset="-122"/>
              </a:rPr>
              <a:t>[j] , a ) ;</a:t>
            </a:r>
            <a:endParaRPr lang="en-US" altLang="zh-CN" sz="2600" dirty="0">
              <a:solidFill>
                <a:schemeClr val="bg1">
                  <a:lumMod val="50000"/>
                </a:schemeClr>
              </a:solidFill>
              <a:ea typeface="宋体" panose="02010600030101010101" pitchFamily="2" charset="-122"/>
            </a:endParaRPr>
          </a:p>
          <a:p>
            <a:pPr marL="800100" lvl="2" indent="0" eaLnBrk="0" hangingPunct="0">
              <a:buNone/>
            </a:pPr>
            <a:r>
              <a:rPr lang="en-US" altLang="zh-CN" sz="2600" dirty="0">
                <a:solidFill>
                  <a:schemeClr val="bg1">
                    <a:lumMod val="50000"/>
                  </a:schemeClr>
                </a:solidFill>
                <a:ea typeface="宋体" panose="02010600030101010101" pitchFamily="2" charset="-122"/>
              </a:rPr>
              <a:t>         IF e = </a:t>
            </a:r>
            <a:r>
              <a:rPr lang="en-US" altLang="zh-CN" sz="2600" dirty="0" err="1">
                <a:solidFill>
                  <a:schemeClr val="bg1">
                    <a:lumMod val="50000"/>
                  </a:schemeClr>
                </a:solidFill>
                <a:ea typeface="宋体" panose="02010600030101010101" pitchFamily="2" charset="-122"/>
              </a:rPr>
              <a:t>Dstates</a:t>
            </a:r>
            <a:r>
              <a:rPr lang="en-US" altLang="zh-CN" sz="2600" dirty="0">
                <a:solidFill>
                  <a:schemeClr val="bg1">
                    <a:lumMod val="50000"/>
                  </a:schemeClr>
                </a:solidFill>
                <a:ea typeface="宋体" panose="02010600030101010101" pitchFamily="2" charset="-122"/>
              </a:rPr>
              <a:t>[</a:t>
            </a:r>
            <a:r>
              <a:rPr lang="en-US" altLang="zh-CN" sz="2600" dirty="0" err="1">
                <a:solidFill>
                  <a:schemeClr val="bg1">
                    <a:lumMod val="50000"/>
                  </a:schemeClr>
                </a:solidFill>
                <a:ea typeface="宋体" panose="02010600030101010101" pitchFamily="2" charset="-122"/>
              </a:rPr>
              <a:t>i</a:t>
            </a:r>
            <a:r>
              <a:rPr lang="en-US" altLang="zh-CN" sz="2600" dirty="0">
                <a:solidFill>
                  <a:schemeClr val="bg1">
                    <a:lumMod val="50000"/>
                  </a:schemeClr>
                </a:solidFill>
                <a:ea typeface="宋体" panose="02010600030101010101" pitchFamily="2" charset="-122"/>
              </a:rPr>
              <a:t>]  for  some  </a:t>
            </a:r>
            <a:r>
              <a:rPr lang="en-US" altLang="zh-CN" sz="2600" dirty="0" err="1">
                <a:solidFill>
                  <a:schemeClr val="bg1">
                    <a:lumMod val="50000"/>
                  </a:schemeClr>
                </a:solidFill>
                <a:ea typeface="宋体" panose="02010600030101010101" pitchFamily="2" charset="-122"/>
              </a:rPr>
              <a:t>i</a:t>
            </a:r>
            <a:r>
              <a:rPr lang="en-US" altLang="zh-CN" sz="2600" dirty="0">
                <a:solidFill>
                  <a:schemeClr val="bg1">
                    <a:lumMod val="50000"/>
                  </a:schemeClr>
                </a:solidFill>
                <a:ea typeface="宋体" panose="02010600030101010101" pitchFamily="2" charset="-122"/>
              </a:rPr>
              <a:t> &lt;=  p</a:t>
            </a:r>
            <a:endParaRPr lang="en-US" altLang="zh-CN" sz="2600" dirty="0">
              <a:solidFill>
                <a:schemeClr val="bg1">
                  <a:lumMod val="50000"/>
                </a:schemeClr>
              </a:solidFill>
              <a:ea typeface="宋体" panose="02010600030101010101" pitchFamily="2" charset="-122"/>
            </a:endParaRPr>
          </a:p>
          <a:p>
            <a:pPr marL="800100" lvl="2" indent="0" eaLnBrk="0" hangingPunct="0">
              <a:buNone/>
            </a:pPr>
            <a:r>
              <a:rPr lang="en-US" altLang="zh-CN" sz="2600" dirty="0">
                <a:solidFill>
                  <a:schemeClr val="bg1">
                    <a:lumMod val="50000"/>
                  </a:schemeClr>
                </a:solidFill>
                <a:ea typeface="宋体" panose="02010600030101010101" pitchFamily="2" charset="-122"/>
              </a:rPr>
              <a:t>             THEN	</a:t>
            </a:r>
            <a:r>
              <a:rPr lang="en-US" altLang="zh-CN" sz="2600" dirty="0" err="1">
                <a:solidFill>
                  <a:schemeClr val="bg1">
                    <a:lumMod val="50000"/>
                  </a:schemeClr>
                </a:solidFill>
                <a:ea typeface="宋体" panose="02010600030101010101" pitchFamily="2" charset="-122"/>
              </a:rPr>
              <a:t>Dtran</a:t>
            </a:r>
            <a:r>
              <a:rPr lang="en-US" altLang="zh-CN" sz="2600" dirty="0">
                <a:solidFill>
                  <a:schemeClr val="bg1">
                    <a:lumMod val="50000"/>
                  </a:schemeClr>
                </a:solidFill>
                <a:ea typeface="宋体" panose="02010600030101010101" pitchFamily="2" charset="-122"/>
              </a:rPr>
              <a:t>[j, a] = </a:t>
            </a:r>
            <a:r>
              <a:rPr lang="en-US" altLang="zh-CN" sz="2600" dirty="0" err="1">
                <a:solidFill>
                  <a:schemeClr val="bg1">
                    <a:lumMod val="50000"/>
                  </a:schemeClr>
                </a:solidFill>
                <a:ea typeface="宋体" panose="02010600030101010101" pitchFamily="2" charset="-122"/>
              </a:rPr>
              <a:t>i</a:t>
            </a:r>
            <a:endParaRPr lang="en-US" altLang="zh-CN" sz="2600" dirty="0">
              <a:solidFill>
                <a:schemeClr val="bg1">
                  <a:lumMod val="50000"/>
                </a:schemeClr>
              </a:solidFill>
              <a:ea typeface="宋体" panose="02010600030101010101" pitchFamily="2" charset="-122"/>
            </a:endParaRPr>
          </a:p>
          <a:p>
            <a:pPr marL="800100" lvl="2" indent="0" eaLnBrk="0" hangingPunct="0">
              <a:buNone/>
            </a:pPr>
            <a:r>
              <a:rPr lang="en-US" altLang="zh-CN" sz="2600" dirty="0">
                <a:solidFill>
                  <a:schemeClr val="bg1">
                    <a:lumMod val="50000"/>
                  </a:schemeClr>
                </a:solidFill>
                <a:ea typeface="宋体" panose="02010600030101010101" pitchFamily="2" charset="-122"/>
              </a:rPr>
              <a:t>              ELSE    </a:t>
            </a:r>
            <a:r>
              <a:rPr lang="en-US" altLang="zh-CN" sz="2600" dirty="0">
                <a:solidFill>
                  <a:schemeClr val="bg1">
                    <a:lumMod val="50000"/>
                  </a:schemeClr>
                </a:solidFill>
                <a:ea typeface="宋体" panose="02010600030101010101" pitchFamily="2" charset="-122"/>
                <a:sym typeface="Symbol" panose="05050102010706020507" pitchFamily="18" charset="2"/>
              </a:rPr>
              <a:t></a:t>
            </a:r>
            <a:r>
              <a:rPr lang="en-US" altLang="zh-CN" sz="2600" dirty="0">
                <a:solidFill>
                  <a:schemeClr val="bg1">
                    <a:lumMod val="50000"/>
                  </a:schemeClr>
                </a:solidFill>
                <a:ea typeface="宋体" panose="02010600030101010101" pitchFamily="2" charset="-122"/>
              </a:rPr>
              <a:t>   p :=  p+1 ;</a:t>
            </a:r>
            <a:endParaRPr lang="en-US" altLang="zh-CN" sz="2600" dirty="0">
              <a:solidFill>
                <a:schemeClr val="bg1">
                  <a:lumMod val="50000"/>
                </a:schemeClr>
              </a:solidFill>
              <a:ea typeface="宋体" panose="02010600030101010101" pitchFamily="2" charset="-122"/>
            </a:endParaRPr>
          </a:p>
          <a:p>
            <a:pPr marL="1485900" lvl="4" indent="0" eaLnBrk="0" hangingPunct="0">
              <a:buNone/>
            </a:pPr>
            <a:r>
              <a:rPr lang="en-US" altLang="zh-CN" sz="2600" dirty="0">
                <a:solidFill>
                  <a:schemeClr val="bg1">
                    <a:lumMod val="50000"/>
                  </a:schemeClr>
                </a:solidFill>
                <a:ea typeface="宋体" panose="02010600030101010101" pitchFamily="2" charset="-122"/>
              </a:rPr>
              <a:t>                       </a:t>
            </a:r>
            <a:r>
              <a:rPr lang="en-US" altLang="zh-CN" sz="2600" dirty="0" err="1">
                <a:solidFill>
                  <a:schemeClr val="bg1">
                    <a:lumMod val="50000"/>
                  </a:schemeClr>
                </a:solidFill>
                <a:ea typeface="宋体" panose="02010600030101010101" pitchFamily="2" charset="-122"/>
              </a:rPr>
              <a:t>Dstates</a:t>
            </a:r>
            <a:r>
              <a:rPr lang="en-US" altLang="zh-CN" sz="2600" dirty="0">
                <a:solidFill>
                  <a:schemeClr val="bg1">
                    <a:lumMod val="50000"/>
                  </a:schemeClr>
                </a:solidFill>
                <a:ea typeface="宋体" panose="02010600030101010101" pitchFamily="2" charset="-122"/>
              </a:rPr>
              <a:t>[p] :=e ;</a:t>
            </a:r>
            <a:endParaRPr lang="en-US" altLang="zh-CN" sz="2600" dirty="0">
              <a:solidFill>
                <a:schemeClr val="bg1">
                  <a:lumMod val="50000"/>
                </a:schemeClr>
              </a:solidFill>
              <a:ea typeface="宋体" panose="02010600030101010101" pitchFamily="2" charset="-122"/>
            </a:endParaRPr>
          </a:p>
          <a:p>
            <a:pPr marL="1485900" lvl="4" indent="0" eaLnBrk="0" hangingPunct="0">
              <a:buNone/>
            </a:pPr>
            <a:r>
              <a:rPr lang="en-US" altLang="zh-CN" sz="2600" dirty="0">
                <a:solidFill>
                  <a:schemeClr val="bg1">
                    <a:lumMod val="50000"/>
                  </a:schemeClr>
                </a:solidFill>
                <a:ea typeface="宋体" panose="02010600030101010101" pitchFamily="2" charset="-122"/>
              </a:rPr>
              <a:t>                      </a:t>
            </a:r>
            <a:r>
              <a:rPr lang="en-US" altLang="zh-CN" sz="2600" dirty="0" err="1">
                <a:solidFill>
                  <a:schemeClr val="bg1">
                    <a:lumMod val="50000"/>
                  </a:schemeClr>
                </a:solidFill>
                <a:ea typeface="宋体" panose="02010600030101010101" pitchFamily="2" charset="-122"/>
              </a:rPr>
              <a:t>Dtran</a:t>
            </a:r>
            <a:r>
              <a:rPr lang="en-US" altLang="zh-CN" sz="2600" dirty="0">
                <a:solidFill>
                  <a:schemeClr val="bg1">
                    <a:lumMod val="50000"/>
                  </a:schemeClr>
                </a:solidFill>
                <a:ea typeface="宋体" panose="02010600030101010101" pitchFamily="2" charset="-122"/>
              </a:rPr>
              <a:t>[j, a] := p ;  </a:t>
            </a:r>
            <a:endParaRPr lang="en-US" altLang="zh-CN" sz="2600" dirty="0">
              <a:solidFill>
                <a:schemeClr val="bg1">
                  <a:lumMod val="50000"/>
                </a:schemeClr>
              </a:solidFill>
              <a:ea typeface="宋体" panose="02010600030101010101" pitchFamily="2" charset="-122"/>
            </a:endParaRPr>
          </a:p>
          <a:p>
            <a:pPr marL="1485900" lvl="4" indent="0" eaLnBrk="0" hangingPunct="0">
              <a:buNone/>
            </a:pPr>
            <a:r>
              <a:rPr lang="en-US" altLang="zh-CN" sz="2600" dirty="0">
                <a:solidFill>
                  <a:schemeClr val="bg1">
                    <a:lumMod val="50000"/>
                  </a:schemeClr>
                </a:solidFill>
                <a:ea typeface="宋体" panose="02010600030101010101" pitchFamily="2" charset="-122"/>
                <a:sym typeface="Symbol" panose="05050102010706020507" pitchFamily="18" charset="2"/>
              </a:rPr>
              <a:t></a:t>
            </a:r>
            <a:r>
              <a:rPr lang="en-US" altLang="zh-CN" sz="2600" dirty="0">
                <a:solidFill>
                  <a:schemeClr val="bg1">
                    <a:lumMod val="50000"/>
                  </a:schemeClr>
                </a:solidFill>
                <a:ea typeface="宋体" panose="02010600030101010101" pitchFamily="2" charset="-122"/>
              </a:rPr>
              <a:t> ;</a:t>
            </a:r>
            <a:endParaRPr lang="en-US" altLang="zh-CN" sz="2600" dirty="0">
              <a:solidFill>
                <a:schemeClr val="bg1">
                  <a:lumMod val="50000"/>
                </a:schemeClr>
              </a:solidFill>
              <a:ea typeface="宋体" panose="02010600030101010101" pitchFamily="2" charset="-122"/>
            </a:endParaRPr>
          </a:p>
          <a:p>
            <a:pPr marL="1143000" lvl="3" indent="0" eaLnBrk="0" hangingPunct="0">
              <a:buNone/>
            </a:pPr>
            <a:r>
              <a:rPr lang="en-US" altLang="zh-CN" sz="2600" dirty="0">
                <a:solidFill>
                  <a:schemeClr val="bg1">
                    <a:lumMod val="50000"/>
                  </a:schemeClr>
                </a:solidFill>
                <a:ea typeface="宋体" panose="02010600030101010101" pitchFamily="2" charset="-122"/>
              </a:rPr>
              <a:t>}; </a:t>
            </a:r>
            <a:endParaRPr lang="en-US" altLang="zh-CN" sz="2600" dirty="0">
              <a:solidFill>
                <a:schemeClr val="bg1">
                  <a:lumMod val="50000"/>
                </a:schemeClr>
              </a:solidFill>
              <a:ea typeface="宋体" panose="02010600030101010101" pitchFamily="2" charset="-122"/>
            </a:endParaRPr>
          </a:p>
          <a:p>
            <a:pPr marL="1143000" lvl="3" indent="0" eaLnBrk="0" hangingPunct="0">
              <a:buNone/>
            </a:pPr>
            <a:r>
              <a:rPr lang="en-US" altLang="zh-CN" sz="2600" dirty="0">
                <a:solidFill>
                  <a:schemeClr val="bg1">
                    <a:lumMod val="50000"/>
                  </a:schemeClr>
                </a:solidFill>
                <a:ea typeface="宋体" panose="02010600030101010101" pitchFamily="2" charset="-122"/>
              </a:rPr>
              <a:t>j := j+1 ;</a:t>
            </a:r>
            <a:endParaRPr lang="en-US" altLang="zh-CN" sz="2600" dirty="0">
              <a:solidFill>
                <a:schemeClr val="bg1">
                  <a:lumMod val="50000"/>
                </a:schemeClr>
              </a:solidFill>
              <a:ea typeface="宋体" panose="02010600030101010101" pitchFamily="2" charset="-122"/>
            </a:endParaRPr>
          </a:p>
          <a:p>
            <a:pPr marL="457200" lvl="1" indent="0" eaLnBrk="0" hangingPunct="0">
              <a:buNone/>
            </a:pPr>
            <a:r>
              <a:rPr lang="en-US" altLang="zh-CN" sz="2600" dirty="0">
                <a:solidFill>
                  <a:schemeClr val="bg1">
                    <a:lumMod val="50000"/>
                  </a:schemeClr>
                </a:solidFill>
                <a:ea typeface="宋体" panose="02010600030101010101" pitchFamily="2" charset="-122"/>
                <a:sym typeface="Symbol" panose="05050102010706020507" pitchFamily="18" charset="2"/>
              </a:rPr>
              <a:t>   </a:t>
            </a:r>
            <a:endParaRPr lang="en-US" altLang="zh-CN" sz="2600" dirty="0">
              <a:solidFill>
                <a:schemeClr val="bg1">
                  <a:lumMod val="50000"/>
                </a:schemeClr>
              </a:solidFill>
              <a:ea typeface="宋体" panose="02010600030101010101" pitchFamily="2" charset="-122"/>
              <a:sym typeface="Symbol" panose="05050102010706020507" pitchFamily="18" charset="2"/>
            </a:endParaRPr>
          </a:p>
          <a:p>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子集构造法算法</a:t>
            </a:r>
            <a:endParaRPr lang="zh-CN" altLang="en-US" dirty="0"/>
          </a:p>
        </p:txBody>
      </p:sp>
      <p:sp>
        <p:nvSpPr>
          <p:cNvPr id="5" name="矩形 4"/>
          <p:cNvSpPr/>
          <p:nvPr/>
        </p:nvSpPr>
        <p:spPr bwMode="auto">
          <a:xfrm>
            <a:off x="1828800" y="838200"/>
            <a:ext cx="3581400" cy="457200"/>
          </a:xfrm>
          <a:prstGeom prst="rect">
            <a:avLst/>
          </a:prstGeom>
          <a:noFill/>
          <a:ln w="25400" cap="flat" cmpd="sng" algn="ctr">
            <a:solidFill>
              <a:srgbClr val="FF0000"/>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endParaRPr lang="zh-CN" altLang="en-US">
              <a:latin typeface="Lucida Sans" panose="020B0602030504020204" charset="0"/>
            </a:endParaRPr>
          </a:p>
        </p:txBody>
      </p:sp>
      <p:sp>
        <p:nvSpPr>
          <p:cNvPr id="7" name="左箭头 6"/>
          <p:cNvSpPr/>
          <p:nvPr/>
        </p:nvSpPr>
        <p:spPr bwMode="auto">
          <a:xfrm>
            <a:off x="5410200" y="1020580"/>
            <a:ext cx="1295400" cy="304800"/>
          </a:xfrm>
          <a:prstGeom prst="leftArrow">
            <a:avLst/>
          </a:prstGeom>
          <a:solidFill>
            <a:srgbClr val="FF0000"/>
          </a:solidFill>
          <a:ln w="25400" cap="flat" cmpd="sng" algn="ctr">
            <a:no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endParaRPr lang="zh-CN" altLang="en-US">
              <a:latin typeface="Lucida Sans" panose="020B0602030504020204" charset="0"/>
            </a:endParaRPr>
          </a:p>
        </p:txBody>
      </p:sp>
      <p:sp>
        <p:nvSpPr>
          <p:cNvPr id="8" name="TextBox 7"/>
          <p:cNvSpPr txBox="1"/>
          <p:nvPr/>
        </p:nvSpPr>
        <p:spPr>
          <a:xfrm>
            <a:off x="6858000" y="914401"/>
            <a:ext cx="3352800" cy="1200329"/>
          </a:xfrm>
          <a:prstGeom prst="rect">
            <a:avLst/>
          </a:prstGeom>
          <a:solidFill>
            <a:schemeClr val="bg2">
              <a:lumMod val="20000"/>
              <a:lumOff val="80000"/>
            </a:schemeClr>
          </a:solidFill>
        </p:spPr>
        <p:txBody>
          <a:bodyPr wrap="square" rtlCol="0">
            <a:spAutoFit/>
          </a:bodyPr>
          <a:lstStyle/>
          <a:p>
            <a:r>
              <a:rPr lang="en-US" altLang="zh-CN" dirty="0" err="1">
                <a:solidFill>
                  <a:srgbClr val="FF0000"/>
                </a:solidFill>
                <a:latin typeface="华文新魏" panose="02010800040101010101" pitchFamily="2" charset="-122"/>
                <a:ea typeface="华文新魏" panose="02010800040101010101" pitchFamily="2" charset="-122"/>
              </a:rPr>
              <a:t>Dstates</a:t>
            </a:r>
            <a:r>
              <a:rPr lang="zh-CN" altLang="en-US" dirty="0">
                <a:solidFill>
                  <a:srgbClr val="FF0000"/>
                </a:solidFill>
                <a:latin typeface="华文新魏" panose="02010800040101010101" pitchFamily="2" charset="-122"/>
                <a:ea typeface="华文新魏" panose="02010800040101010101" pitchFamily="2" charset="-122"/>
              </a:rPr>
              <a:t>数组保存</a:t>
            </a:r>
            <a:r>
              <a:rPr lang="en-US" altLang="zh-CN" dirty="0">
                <a:solidFill>
                  <a:srgbClr val="FF0000"/>
                </a:solidFill>
                <a:latin typeface="华文新魏" panose="02010800040101010101" pitchFamily="2" charset="-122"/>
                <a:ea typeface="华文新魏" panose="02010800040101010101" pitchFamily="2" charset="-122"/>
              </a:rPr>
              <a:t>DFA</a:t>
            </a:r>
            <a:r>
              <a:rPr lang="zh-CN" altLang="en-US" dirty="0">
                <a:solidFill>
                  <a:srgbClr val="FF0000"/>
                </a:solidFill>
                <a:latin typeface="华文新魏" panose="02010800040101010101" pitchFamily="2" charset="-122"/>
                <a:ea typeface="华文新魏" panose="02010800040101010101" pitchFamily="2" charset="-122"/>
              </a:rPr>
              <a:t>的状态，</a:t>
            </a:r>
            <a:r>
              <a:rPr lang="en-US" altLang="zh-CN" dirty="0">
                <a:solidFill>
                  <a:srgbClr val="FF0000"/>
                </a:solidFill>
                <a:latin typeface="华文新魏" panose="02010800040101010101" pitchFamily="2" charset="-122"/>
                <a:ea typeface="华文新魏" panose="02010800040101010101" pitchFamily="2" charset="-122"/>
              </a:rPr>
              <a:t>t</a:t>
            </a:r>
            <a:r>
              <a:rPr lang="en-US" altLang="zh-CN" baseline="-25000"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是</a:t>
            </a:r>
            <a:r>
              <a:rPr lang="en-US" altLang="zh-CN" dirty="0">
                <a:solidFill>
                  <a:srgbClr val="FF0000"/>
                </a:solidFill>
                <a:latin typeface="华文新魏" panose="02010800040101010101" pitchFamily="2" charset="-122"/>
                <a:ea typeface="华文新魏" panose="02010800040101010101" pitchFamily="2" charset="-122"/>
              </a:rPr>
              <a:t>NFA</a:t>
            </a:r>
            <a:r>
              <a:rPr lang="zh-CN" altLang="en-US" dirty="0">
                <a:solidFill>
                  <a:srgbClr val="FF0000"/>
                </a:solidFill>
                <a:latin typeface="华文新魏" panose="02010800040101010101" pitchFamily="2" charset="-122"/>
                <a:ea typeface="华文新魏" panose="02010800040101010101" pitchFamily="2" charset="-122"/>
              </a:rPr>
              <a:t>的初态，</a:t>
            </a:r>
            <a:r>
              <a:rPr lang="en-US" altLang="zh-CN" dirty="0" err="1">
                <a:solidFill>
                  <a:srgbClr val="FF0000"/>
                </a:solidFill>
                <a:latin typeface="华文新魏" panose="02010800040101010101" pitchFamily="2" charset="-122"/>
                <a:ea typeface="华文新魏" panose="02010800040101010101" pitchFamily="2" charset="-122"/>
              </a:rPr>
              <a:t>Dstates</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是</a:t>
            </a:r>
            <a:r>
              <a:rPr lang="en-US" altLang="zh-CN" dirty="0">
                <a:solidFill>
                  <a:srgbClr val="FF0000"/>
                </a:solidFill>
                <a:latin typeface="华文新魏" panose="02010800040101010101" pitchFamily="2" charset="-122"/>
                <a:ea typeface="华文新魏" panose="02010800040101010101" pitchFamily="2" charset="-122"/>
              </a:rPr>
              <a:t>DFA</a:t>
            </a:r>
            <a:r>
              <a:rPr lang="zh-CN" altLang="en-US" dirty="0">
                <a:solidFill>
                  <a:srgbClr val="FF0000"/>
                </a:solidFill>
                <a:latin typeface="华文新魏" panose="02010800040101010101" pitchFamily="2" charset="-122"/>
                <a:ea typeface="华文新魏" panose="02010800040101010101" pitchFamily="2" charset="-122"/>
              </a:rPr>
              <a:t>的初态</a:t>
            </a:r>
            <a:endParaRPr lang="zh-CN" altLang="en-US"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914400"/>
            <a:ext cx="8534400" cy="5410200"/>
          </a:xfrm>
        </p:spPr>
        <p:txBody>
          <a:bodyPr>
            <a:normAutofit fontScale="92500" lnSpcReduction="20000"/>
          </a:bodyPr>
          <a:lstStyle/>
          <a:p>
            <a:pPr marL="0" indent="0" eaLnBrk="0" hangingPunct="0">
              <a:buNone/>
            </a:pPr>
            <a:r>
              <a:rPr lang="en-US" altLang="zh-CN" sz="2600" dirty="0" err="1">
                <a:ea typeface="宋体" panose="02010600030101010101" pitchFamily="2" charset="-122"/>
              </a:rPr>
              <a:t>Dstates</a:t>
            </a:r>
            <a:r>
              <a:rPr lang="en-US" altLang="zh-CN" sz="2600" dirty="0">
                <a:ea typeface="宋体" panose="02010600030101010101" pitchFamily="2" charset="-122"/>
              </a:rPr>
              <a:t>[1] := ε-closure({t</a:t>
            </a:r>
            <a:r>
              <a:rPr lang="en-US" altLang="zh-CN" sz="2600" baseline="-25000" dirty="0">
                <a:ea typeface="宋体" panose="02010600030101010101" pitchFamily="2" charset="-122"/>
              </a:rPr>
              <a:t>1</a:t>
            </a:r>
            <a:r>
              <a:rPr lang="en-US" altLang="zh-CN" sz="2600" dirty="0">
                <a:ea typeface="宋体" panose="02010600030101010101" pitchFamily="2" charset="-122"/>
              </a:rPr>
              <a:t>});</a:t>
            </a:r>
            <a:endParaRPr lang="en-US" altLang="zh-CN" sz="2600" dirty="0">
              <a:ea typeface="宋体" panose="02010600030101010101" pitchFamily="2" charset="-122"/>
            </a:endParaRPr>
          </a:p>
          <a:p>
            <a:pPr marL="0" indent="0" eaLnBrk="0" hangingPunct="0">
              <a:buNone/>
            </a:pPr>
            <a:r>
              <a:rPr lang="en-US" altLang="zh-CN" sz="2600" dirty="0">
                <a:ea typeface="宋体" panose="02010600030101010101" pitchFamily="2" charset="-122"/>
              </a:rPr>
              <a:t> </a:t>
            </a:r>
            <a:r>
              <a:rPr lang="en-US" altLang="zh-CN" sz="2600" b="1" dirty="0">
                <a:ea typeface="宋体" panose="02010600030101010101" pitchFamily="2" charset="-122"/>
              </a:rPr>
              <a:t>p := 1;    j := 1;</a:t>
            </a:r>
            <a:endParaRPr lang="en-US" altLang="zh-CN" sz="2600" b="1" dirty="0">
              <a:ea typeface="宋体" panose="02010600030101010101" pitchFamily="2" charset="-122"/>
            </a:endParaRPr>
          </a:p>
          <a:p>
            <a:pPr marL="0" indent="0" eaLnBrk="0" hangingPunct="0">
              <a:buNone/>
            </a:pPr>
            <a:r>
              <a:rPr lang="en-US" altLang="zh-CN" sz="2600" b="1" dirty="0">
                <a:ea typeface="宋体" panose="02010600030101010101" pitchFamily="2" charset="-122"/>
              </a:rPr>
              <a:t>WHILE    j &lt;= p   DO</a:t>
            </a:r>
            <a:endParaRPr lang="en-US" altLang="zh-CN" sz="2600" b="1" dirty="0">
              <a:ea typeface="宋体" panose="02010600030101010101" pitchFamily="2" charset="-122"/>
            </a:endParaRPr>
          </a:p>
          <a:p>
            <a:pPr marL="0" indent="0" eaLnBrk="0" hangingPunct="0">
              <a:buNone/>
            </a:pPr>
            <a:r>
              <a:rPr lang="en-US" altLang="zh-CN" sz="2600" dirty="0">
                <a:solidFill>
                  <a:schemeClr val="bg1">
                    <a:lumMod val="50000"/>
                  </a:schemeClr>
                </a:solidFill>
                <a:ea typeface="宋体" panose="02010600030101010101" pitchFamily="2" charset="-122"/>
              </a:rPr>
              <a:t>     </a:t>
            </a:r>
            <a:r>
              <a:rPr lang="en-US" altLang="zh-CN" sz="2600" dirty="0">
                <a:solidFill>
                  <a:schemeClr val="bg1">
                    <a:lumMod val="50000"/>
                  </a:schemeClr>
                </a:solidFill>
                <a:ea typeface="宋体" panose="02010600030101010101" pitchFamily="2" charset="-122"/>
                <a:sym typeface="Symbol" panose="05050102010706020507" pitchFamily="18" charset="2"/>
              </a:rPr>
              <a:t></a:t>
            </a:r>
            <a:r>
              <a:rPr lang="en-US" altLang="zh-CN" sz="2600" dirty="0">
                <a:solidFill>
                  <a:schemeClr val="bg1">
                    <a:lumMod val="50000"/>
                  </a:schemeClr>
                </a:solidFill>
                <a:ea typeface="宋体" panose="02010600030101010101" pitchFamily="2" charset="-122"/>
              </a:rPr>
              <a:t>  for  each  </a:t>
            </a:r>
            <a:r>
              <a:rPr lang="en-US" altLang="zh-CN" sz="2600" dirty="0" err="1">
                <a:solidFill>
                  <a:schemeClr val="bg1">
                    <a:lumMod val="50000"/>
                  </a:schemeClr>
                </a:solidFill>
                <a:ea typeface="宋体" panose="02010600030101010101" pitchFamily="2" charset="-122"/>
              </a:rPr>
              <a:t>a∈Σ</a:t>
            </a:r>
            <a:endParaRPr lang="en-US" altLang="zh-CN" sz="2600" dirty="0">
              <a:solidFill>
                <a:schemeClr val="bg1">
                  <a:lumMod val="50000"/>
                </a:schemeClr>
              </a:solidFill>
              <a:ea typeface="宋体" panose="02010600030101010101" pitchFamily="2" charset="-122"/>
            </a:endParaRPr>
          </a:p>
          <a:p>
            <a:pPr marL="457200" lvl="1" indent="0" eaLnBrk="0" hangingPunct="0">
              <a:buNone/>
            </a:pPr>
            <a:r>
              <a:rPr lang="en-US" altLang="zh-CN" sz="2600" dirty="0">
                <a:solidFill>
                  <a:schemeClr val="bg1">
                    <a:lumMod val="50000"/>
                  </a:schemeClr>
                </a:solidFill>
                <a:ea typeface="宋体" panose="02010600030101010101" pitchFamily="2" charset="-122"/>
              </a:rPr>
              <a:t>       </a:t>
            </a:r>
            <a:r>
              <a:rPr lang="en-US" altLang="zh-CN" sz="2600" dirty="0">
                <a:solidFill>
                  <a:schemeClr val="bg1">
                    <a:lumMod val="50000"/>
                  </a:schemeClr>
                </a:solidFill>
                <a:ea typeface="宋体" panose="02010600030101010101" pitchFamily="2" charset="-122"/>
                <a:sym typeface="Symbol" panose="05050102010706020507" pitchFamily="18" charset="2"/>
              </a:rPr>
              <a:t></a:t>
            </a:r>
            <a:r>
              <a:rPr lang="en-US" altLang="zh-CN" sz="2600" dirty="0">
                <a:solidFill>
                  <a:schemeClr val="bg1">
                    <a:lumMod val="50000"/>
                  </a:schemeClr>
                </a:solidFill>
                <a:ea typeface="宋体" panose="02010600030101010101" pitchFamily="2" charset="-122"/>
              </a:rPr>
              <a:t>    e := </a:t>
            </a:r>
            <a:r>
              <a:rPr lang="en-US" altLang="zh-CN" sz="2600" dirty="0" err="1">
                <a:solidFill>
                  <a:schemeClr val="bg1">
                    <a:lumMod val="50000"/>
                  </a:schemeClr>
                </a:solidFill>
                <a:ea typeface="宋体" panose="02010600030101010101" pitchFamily="2" charset="-122"/>
              </a:rPr>
              <a:t>DFA edge</a:t>
            </a:r>
            <a:r>
              <a:rPr lang="en-US" altLang="zh-CN" sz="2600" dirty="0">
                <a:solidFill>
                  <a:schemeClr val="bg1">
                    <a:lumMod val="50000"/>
                  </a:schemeClr>
                </a:solidFill>
                <a:ea typeface="宋体" panose="02010600030101010101" pitchFamily="2" charset="-122"/>
              </a:rPr>
              <a:t> ( </a:t>
            </a:r>
            <a:r>
              <a:rPr lang="en-US" altLang="zh-CN" sz="2600" dirty="0" err="1">
                <a:solidFill>
                  <a:schemeClr val="bg1">
                    <a:lumMod val="50000"/>
                  </a:schemeClr>
                </a:solidFill>
                <a:ea typeface="宋体" panose="02010600030101010101" pitchFamily="2" charset="-122"/>
              </a:rPr>
              <a:t>Dstates</a:t>
            </a:r>
            <a:r>
              <a:rPr lang="en-US" altLang="zh-CN" sz="2600" dirty="0">
                <a:solidFill>
                  <a:schemeClr val="bg1">
                    <a:lumMod val="50000"/>
                  </a:schemeClr>
                </a:solidFill>
                <a:ea typeface="宋体" panose="02010600030101010101" pitchFamily="2" charset="-122"/>
              </a:rPr>
              <a:t>[j] , a ) ;</a:t>
            </a:r>
            <a:endParaRPr lang="en-US" altLang="zh-CN" sz="2600" dirty="0">
              <a:solidFill>
                <a:schemeClr val="bg1">
                  <a:lumMod val="50000"/>
                </a:schemeClr>
              </a:solidFill>
              <a:ea typeface="宋体" panose="02010600030101010101" pitchFamily="2" charset="-122"/>
            </a:endParaRPr>
          </a:p>
          <a:p>
            <a:pPr marL="800100" lvl="2" indent="0" eaLnBrk="0" hangingPunct="0">
              <a:buNone/>
            </a:pPr>
            <a:r>
              <a:rPr lang="en-US" altLang="zh-CN" sz="2600" dirty="0">
                <a:solidFill>
                  <a:schemeClr val="bg1">
                    <a:lumMod val="50000"/>
                  </a:schemeClr>
                </a:solidFill>
                <a:ea typeface="宋体" panose="02010600030101010101" pitchFamily="2" charset="-122"/>
              </a:rPr>
              <a:t>         IF e = </a:t>
            </a:r>
            <a:r>
              <a:rPr lang="en-US" altLang="zh-CN" sz="2600" dirty="0" err="1">
                <a:solidFill>
                  <a:schemeClr val="bg1">
                    <a:lumMod val="50000"/>
                  </a:schemeClr>
                </a:solidFill>
                <a:ea typeface="宋体" panose="02010600030101010101" pitchFamily="2" charset="-122"/>
              </a:rPr>
              <a:t>Dstates</a:t>
            </a:r>
            <a:r>
              <a:rPr lang="en-US" altLang="zh-CN" sz="2600" dirty="0">
                <a:solidFill>
                  <a:schemeClr val="bg1">
                    <a:lumMod val="50000"/>
                  </a:schemeClr>
                </a:solidFill>
                <a:ea typeface="宋体" panose="02010600030101010101" pitchFamily="2" charset="-122"/>
              </a:rPr>
              <a:t>[</a:t>
            </a:r>
            <a:r>
              <a:rPr lang="en-US" altLang="zh-CN" sz="2600" dirty="0" err="1">
                <a:solidFill>
                  <a:schemeClr val="bg1">
                    <a:lumMod val="50000"/>
                  </a:schemeClr>
                </a:solidFill>
                <a:ea typeface="宋体" panose="02010600030101010101" pitchFamily="2" charset="-122"/>
              </a:rPr>
              <a:t>i</a:t>
            </a:r>
            <a:r>
              <a:rPr lang="en-US" altLang="zh-CN" sz="2600" dirty="0">
                <a:solidFill>
                  <a:schemeClr val="bg1">
                    <a:lumMod val="50000"/>
                  </a:schemeClr>
                </a:solidFill>
                <a:ea typeface="宋体" panose="02010600030101010101" pitchFamily="2" charset="-122"/>
              </a:rPr>
              <a:t>]  for  some  </a:t>
            </a:r>
            <a:r>
              <a:rPr lang="en-US" altLang="zh-CN" sz="2600" dirty="0" err="1">
                <a:solidFill>
                  <a:schemeClr val="bg1">
                    <a:lumMod val="50000"/>
                  </a:schemeClr>
                </a:solidFill>
                <a:ea typeface="宋体" panose="02010600030101010101" pitchFamily="2" charset="-122"/>
              </a:rPr>
              <a:t>i</a:t>
            </a:r>
            <a:r>
              <a:rPr lang="en-US" altLang="zh-CN" sz="2600" dirty="0">
                <a:solidFill>
                  <a:schemeClr val="bg1">
                    <a:lumMod val="50000"/>
                  </a:schemeClr>
                </a:solidFill>
                <a:ea typeface="宋体" panose="02010600030101010101" pitchFamily="2" charset="-122"/>
              </a:rPr>
              <a:t> &lt;=  p</a:t>
            </a:r>
            <a:endParaRPr lang="en-US" altLang="zh-CN" sz="2600" dirty="0">
              <a:solidFill>
                <a:schemeClr val="bg1">
                  <a:lumMod val="50000"/>
                </a:schemeClr>
              </a:solidFill>
              <a:ea typeface="宋体" panose="02010600030101010101" pitchFamily="2" charset="-122"/>
            </a:endParaRPr>
          </a:p>
          <a:p>
            <a:pPr marL="800100" lvl="2" indent="0" eaLnBrk="0" hangingPunct="0">
              <a:buNone/>
            </a:pPr>
            <a:r>
              <a:rPr lang="en-US" altLang="zh-CN" sz="2600" dirty="0">
                <a:solidFill>
                  <a:schemeClr val="bg1">
                    <a:lumMod val="50000"/>
                  </a:schemeClr>
                </a:solidFill>
                <a:ea typeface="宋体" panose="02010600030101010101" pitchFamily="2" charset="-122"/>
              </a:rPr>
              <a:t>             THEN	</a:t>
            </a:r>
            <a:r>
              <a:rPr lang="en-US" altLang="zh-CN" sz="2600" dirty="0" err="1">
                <a:solidFill>
                  <a:schemeClr val="bg1">
                    <a:lumMod val="50000"/>
                  </a:schemeClr>
                </a:solidFill>
                <a:ea typeface="宋体" panose="02010600030101010101" pitchFamily="2" charset="-122"/>
              </a:rPr>
              <a:t>Dtran</a:t>
            </a:r>
            <a:r>
              <a:rPr lang="en-US" altLang="zh-CN" sz="2600" dirty="0">
                <a:solidFill>
                  <a:schemeClr val="bg1">
                    <a:lumMod val="50000"/>
                  </a:schemeClr>
                </a:solidFill>
                <a:ea typeface="宋体" panose="02010600030101010101" pitchFamily="2" charset="-122"/>
              </a:rPr>
              <a:t>[j, a] = </a:t>
            </a:r>
            <a:r>
              <a:rPr lang="en-US" altLang="zh-CN" sz="2600" dirty="0" err="1">
                <a:solidFill>
                  <a:schemeClr val="bg1">
                    <a:lumMod val="50000"/>
                  </a:schemeClr>
                </a:solidFill>
                <a:ea typeface="宋体" panose="02010600030101010101" pitchFamily="2" charset="-122"/>
              </a:rPr>
              <a:t>i</a:t>
            </a:r>
            <a:endParaRPr lang="en-US" altLang="zh-CN" sz="2600" dirty="0">
              <a:solidFill>
                <a:schemeClr val="bg1">
                  <a:lumMod val="50000"/>
                </a:schemeClr>
              </a:solidFill>
              <a:ea typeface="宋体" panose="02010600030101010101" pitchFamily="2" charset="-122"/>
            </a:endParaRPr>
          </a:p>
          <a:p>
            <a:pPr marL="800100" lvl="2" indent="0" eaLnBrk="0" hangingPunct="0">
              <a:buNone/>
            </a:pPr>
            <a:r>
              <a:rPr lang="en-US" altLang="zh-CN" sz="2600" dirty="0">
                <a:solidFill>
                  <a:schemeClr val="bg1">
                    <a:lumMod val="50000"/>
                  </a:schemeClr>
                </a:solidFill>
                <a:ea typeface="宋体" panose="02010600030101010101" pitchFamily="2" charset="-122"/>
              </a:rPr>
              <a:t>              ELSE    </a:t>
            </a:r>
            <a:r>
              <a:rPr lang="en-US" altLang="zh-CN" sz="2600" dirty="0">
                <a:solidFill>
                  <a:schemeClr val="bg1">
                    <a:lumMod val="50000"/>
                  </a:schemeClr>
                </a:solidFill>
                <a:ea typeface="宋体" panose="02010600030101010101" pitchFamily="2" charset="-122"/>
                <a:sym typeface="Symbol" panose="05050102010706020507" pitchFamily="18" charset="2"/>
              </a:rPr>
              <a:t></a:t>
            </a:r>
            <a:r>
              <a:rPr lang="en-US" altLang="zh-CN" sz="2600" dirty="0">
                <a:solidFill>
                  <a:schemeClr val="bg1">
                    <a:lumMod val="50000"/>
                  </a:schemeClr>
                </a:solidFill>
                <a:ea typeface="宋体" panose="02010600030101010101" pitchFamily="2" charset="-122"/>
              </a:rPr>
              <a:t>   p :=  p+1 ;</a:t>
            </a:r>
            <a:endParaRPr lang="en-US" altLang="zh-CN" sz="2600" dirty="0">
              <a:solidFill>
                <a:schemeClr val="bg1">
                  <a:lumMod val="50000"/>
                </a:schemeClr>
              </a:solidFill>
              <a:ea typeface="宋体" panose="02010600030101010101" pitchFamily="2" charset="-122"/>
            </a:endParaRPr>
          </a:p>
          <a:p>
            <a:pPr marL="1485900" lvl="4" indent="0" eaLnBrk="0" hangingPunct="0">
              <a:buNone/>
            </a:pPr>
            <a:r>
              <a:rPr lang="en-US" altLang="zh-CN" sz="2600" dirty="0">
                <a:solidFill>
                  <a:schemeClr val="bg1">
                    <a:lumMod val="50000"/>
                  </a:schemeClr>
                </a:solidFill>
                <a:ea typeface="宋体" panose="02010600030101010101" pitchFamily="2" charset="-122"/>
              </a:rPr>
              <a:t>                       </a:t>
            </a:r>
            <a:r>
              <a:rPr lang="en-US" altLang="zh-CN" sz="2600" dirty="0" err="1">
                <a:solidFill>
                  <a:schemeClr val="bg1">
                    <a:lumMod val="50000"/>
                  </a:schemeClr>
                </a:solidFill>
                <a:ea typeface="宋体" panose="02010600030101010101" pitchFamily="2" charset="-122"/>
              </a:rPr>
              <a:t>Dstates</a:t>
            </a:r>
            <a:r>
              <a:rPr lang="en-US" altLang="zh-CN" sz="2600" dirty="0">
                <a:solidFill>
                  <a:schemeClr val="bg1">
                    <a:lumMod val="50000"/>
                  </a:schemeClr>
                </a:solidFill>
                <a:ea typeface="宋体" panose="02010600030101010101" pitchFamily="2" charset="-122"/>
              </a:rPr>
              <a:t>[p] :=e ;</a:t>
            </a:r>
            <a:endParaRPr lang="en-US" altLang="zh-CN" sz="2600" dirty="0">
              <a:solidFill>
                <a:schemeClr val="bg1">
                  <a:lumMod val="50000"/>
                </a:schemeClr>
              </a:solidFill>
              <a:ea typeface="宋体" panose="02010600030101010101" pitchFamily="2" charset="-122"/>
            </a:endParaRPr>
          </a:p>
          <a:p>
            <a:pPr marL="1485900" lvl="4" indent="0" eaLnBrk="0" hangingPunct="0">
              <a:buNone/>
            </a:pPr>
            <a:r>
              <a:rPr lang="en-US" altLang="zh-CN" sz="2600" dirty="0">
                <a:solidFill>
                  <a:schemeClr val="bg1">
                    <a:lumMod val="50000"/>
                  </a:schemeClr>
                </a:solidFill>
                <a:ea typeface="宋体" panose="02010600030101010101" pitchFamily="2" charset="-122"/>
              </a:rPr>
              <a:t>                      </a:t>
            </a:r>
            <a:r>
              <a:rPr lang="en-US" altLang="zh-CN" sz="2600" dirty="0" err="1">
                <a:solidFill>
                  <a:schemeClr val="bg1">
                    <a:lumMod val="50000"/>
                  </a:schemeClr>
                </a:solidFill>
                <a:ea typeface="宋体" panose="02010600030101010101" pitchFamily="2" charset="-122"/>
              </a:rPr>
              <a:t>Dtran</a:t>
            </a:r>
            <a:r>
              <a:rPr lang="en-US" altLang="zh-CN" sz="2600" dirty="0">
                <a:solidFill>
                  <a:schemeClr val="bg1">
                    <a:lumMod val="50000"/>
                  </a:schemeClr>
                </a:solidFill>
                <a:ea typeface="宋体" panose="02010600030101010101" pitchFamily="2" charset="-122"/>
              </a:rPr>
              <a:t>[j, a] := p ;  </a:t>
            </a:r>
            <a:endParaRPr lang="en-US" altLang="zh-CN" sz="2600" dirty="0">
              <a:solidFill>
                <a:schemeClr val="bg1">
                  <a:lumMod val="50000"/>
                </a:schemeClr>
              </a:solidFill>
              <a:ea typeface="宋体" panose="02010600030101010101" pitchFamily="2" charset="-122"/>
            </a:endParaRPr>
          </a:p>
          <a:p>
            <a:pPr marL="1485900" lvl="4" indent="0" eaLnBrk="0" hangingPunct="0">
              <a:buNone/>
            </a:pPr>
            <a:r>
              <a:rPr lang="en-US" altLang="zh-CN" sz="2600" dirty="0">
                <a:solidFill>
                  <a:schemeClr val="bg1">
                    <a:lumMod val="50000"/>
                  </a:schemeClr>
                </a:solidFill>
                <a:ea typeface="宋体" panose="02010600030101010101" pitchFamily="2" charset="-122"/>
                <a:sym typeface="Symbol" panose="05050102010706020507" pitchFamily="18" charset="2"/>
              </a:rPr>
              <a:t></a:t>
            </a:r>
            <a:r>
              <a:rPr lang="en-US" altLang="zh-CN" sz="2600" dirty="0">
                <a:solidFill>
                  <a:schemeClr val="bg1">
                    <a:lumMod val="50000"/>
                  </a:schemeClr>
                </a:solidFill>
                <a:ea typeface="宋体" panose="02010600030101010101" pitchFamily="2" charset="-122"/>
              </a:rPr>
              <a:t> ;</a:t>
            </a:r>
            <a:endParaRPr lang="en-US" altLang="zh-CN" sz="2600" dirty="0">
              <a:solidFill>
                <a:schemeClr val="bg1">
                  <a:lumMod val="50000"/>
                </a:schemeClr>
              </a:solidFill>
              <a:ea typeface="宋体" panose="02010600030101010101" pitchFamily="2" charset="-122"/>
            </a:endParaRPr>
          </a:p>
          <a:p>
            <a:pPr marL="1143000" lvl="3" indent="0" eaLnBrk="0" hangingPunct="0">
              <a:buNone/>
            </a:pPr>
            <a:r>
              <a:rPr lang="en-US" altLang="zh-CN" sz="2600" dirty="0">
                <a:solidFill>
                  <a:schemeClr val="bg1">
                    <a:lumMod val="50000"/>
                  </a:schemeClr>
                </a:solidFill>
                <a:ea typeface="宋体" panose="02010600030101010101" pitchFamily="2" charset="-122"/>
              </a:rPr>
              <a:t>}; </a:t>
            </a:r>
            <a:endParaRPr lang="en-US" altLang="zh-CN" sz="2600" dirty="0">
              <a:solidFill>
                <a:schemeClr val="bg1">
                  <a:lumMod val="50000"/>
                </a:schemeClr>
              </a:solidFill>
              <a:ea typeface="宋体" panose="02010600030101010101" pitchFamily="2" charset="-122"/>
            </a:endParaRPr>
          </a:p>
          <a:p>
            <a:pPr marL="1143000" lvl="3" indent="0" eaLnBrk="0" hangingPunct="0">
              <a:buNone/>
            </a:pPr>
            <a:r>
              <a:rPr lang="en-US" altLang="zh-CN" sz="2600" dirty="0">
                <a:solidFill>
                  <a:schemeClr val="bg1">
                    <a:lumMod val="50000"/>
                  </a:schemeClr>
                </a:solidFill>
                <a:ea typeface="宋体" panose="02010600030101010101" pitchFamily="2" charset="-122"/>
              </a:rPr>
              <a:t>j := j+1 ;</a:t>
            </a:r>
            <a:endParaRPr lang="en-US" altLang="zh-CN" sz="2600" dirty="0">
              <a:solidFill>
                <a:schemeClr val="bg1">
                  <a:lumMod val="50000"/>
                </a:schemeClr>
              </a:solidFill>
              <a:ea typeface="宋体" panose="02010600030101010101" pitchFamily="2" charset="-122"/>
            </a:endParaRPr>
          </a:p>
          <a:p>
            <a:pPr marL="457200" lvl="1" indent="0" eaLnBrk="0" hangingPunct="0">
              <a:buNone/>
            </a:pPr>
            <a:r>
              <a:rPr lang="en-US" altLang="zh-CN" sz="2600" dirty="0">
                <a:solidFill>
                  <a:schemeClr val="bg1">
                    <a:lumMod val="50000"/>
                  </a:schemeClr>
                </a:solidFill>
                <a:ea typeface="宋体" panose="02010600030101010101" pitchFamily="2" charset="-122"/>
                <a:sym typeface="Symbol" panose="05050102010706020507" pitchFamily="18" charset="2"/>
              </a:rPr>
              <a:t>   </a:t>
            </a:r>
            <a:endParaRPr lang="en-US" altLang="zh-CN" sz="2600" dirty="0">
              <a:solidFill>
                <a:schemeClr val="bg1">
                  <a:lumMod val="50000"/>
                </a:schemeClr>
              </a:solidFill>
              <a:ea typeface="宋体" panose="02010600030101010101" pitchFamily="2" charset="-122"/>
              <a:sym typeface="Symbol" panose="05050102010706020507" pitchFamily="18" charset="2"/>
            </a:endParaRPr>
          </a:p>
          <a:p>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子集构造法算法</a:t>
            </a:r>
            <a:endParaRPr lang="zh-CN" altLang="en-US" dirty="0"/>
          </a:p>
        </p:txBody>
      </p:sp>
      <p:sp>
        <p:nvSpPr>
          <p:cNvPr id="5" name="矩形 4"/>
          <p:cNvSpPr/>
          <p:nvPr/>
        </p:nvSpPr>
        <p:spPr bwMode="auto">
          <a:xfrm>
            <a:off x="1752600" y="1295400"/>
            <a:ext cx="3581400" cy="762000"/>
          </a:xfrm>
          <a:prstGeom prst="rect">
            <a:avLst/>
          </a:prstGeom>
          <a:noFill/>
          <a:ln w="25400" cap="flat" cmpd="sng" algn="ctr">
            <a:solidFill>
              <a:srgbClr val="FF0000"/>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endParaRPr lang="zh-CN" altLang="en-US">
              <a:latin typeface="Lucida Sans" panose="020B0602030504020204" charset="0"/>
            </a:endParaRPr>
          </a:p>
        </p:txBody>
      </p:sp>
      <p:sp>
        <p:nvSpPr>
          <p:cNvPr id="6" name="左箭头 5"/>
          <p:cNvSpPr/>
          <p:nvPr/>
        </p:nvSpPr>
        <p:spPr bwMode="auto">
          <a:xfrm>
            <a:off x="5410200" y="1401580"/>
            <a:ext cx="1295400" cy="304800"/>
          </a:xfrm>
          <a:prstGeom prst="leftArrow">
            <a:avLst/>
          </a:prstGeom>
          <a:solidFill>
            <a:srgbClr val="FF0000"/>
          </a:solidFill>
          <a:ln w="25400" cap="flat" cmpd="sng" algn="ctr">
            <a:no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endParaRPr lang="zh-CN" altLang="en-US">
              <a:latin typeface="Lucida Sans" panose="020B0602030504020204" charset="0"/>
            </a:endParaRPr>
          </a:p>
        </p:txBody>
      </p:sp>
      <p:sp>
        <p:nvSpPr>
          <p:cNvPr id="7" name="TextBox 6"/>
          <p:cNvSpPr txBox="1"/>
          <p:nvPr/>
        </p:nvSpPr>
        <p:spPr>
          <a:xfrm>
            <a:off x="6858000" y="1295401"/>
            <a:ext cx="3352800" cy="830997"/>
          </a:xfrm>
          <a:prstGeom prst="rect">
            <a:avLst/>
          </a:prstGeom>
          <a:solidFill>
            <a:schemeClr val="bg2">
              <a:lumMod val="20000"/>
              <a:lumOff val="80000"/>
            </a:schemeClr>
          </a:solidFill>
        </p:spPr>
        <p:txBody>
          <a:bodyPr wrap="square" rtlCol="0">
            <a:spAutoFit/>
          </a:bodyPr>
          <a:lstStyle/>
          <a:p>
            <a:r>
              <a:rPr lang="en-US" altLang="zh-CN" dirty="0">
                <a:solidFill>
                  <a:srgbClr val="FF0000"/>
                </a:solidFill>
                <a:latin typeface="华文新魏" panose="02010800040101010101" pitchFamily="2" charset="-122"/>
                <a:ea typeface="华文新魏" panose="02010800040101010101" pitchFamily="2" charset="-122"/>
              </a:rPr>
              <a:t>j</a:t>
            </a:r>
            <a:r>
              <a:rPr lang="zh-CN" altLang="en-US" dirty="0">
                <a:solidFill>
                  <a:srgbClr val="FF0000"/>
                </a:solidFill>
                <a:latin typeface="华文新魏" panose="02010800040101010101" pitchFamily="2" charset="-122"/>
                <a:ea typeface="华文新魏" panose="02010800040101010101" pitchFamily="2" charset="-122"/>
              </a:rPr>
              <a:t>表示当前处理的状态集</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p</a:t>
            </a:r>
            <a:r>
              <a:rPr lang="zh-CN" altLang="en-US" dirty="0">
                <a:solidFill>
                  <a:srgbClr val="FF0000"/>
                </a:solidFill>
                <a:latin typeface="华文新魏" panose="02010800040101010101" pitchFamily="2" charset="-122"/>
                <a:ea typeface="华文新魏" panose="02010800040101010101" pitchFamily="2" charset="-122"/>
              </a:rPr>
              <a:t>表示总的状态集数</a:t>
            </a:r>
            <a:endParaRPr lang="zh-CN" altLang="en-US"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914400"/>
            <a:ext cx="8534400" cy="5410200"/>
          </a:xfrm>
        </p:spPr>
        <p:txBody>
          <a:bodyPr>
            <a:normAutofit fontScale="92500" lnSpcReduction="20000"/>
          </a:bodyPr>
          <a:lstStyle/>
          <a:p>
            <a:pPr marL="0" indent="0" eaLnBrk="0" hangingPunct="0">
              <a:buNone/>
            </a:pPr>
            <a:r>
              <a:rPr lang="en-US" altLang="zh-CN" sz="2600" dirty="0" err="1">
                <a:ea typeface="宋体" panose="02010600030101010101" pitchFamily="2" charset="-122"/>
              </a:rPr>
              <a:t>Dstates</a:t>
            </a:r>
            <a:r>
              <a:rPr lang="en-US" altLang="zh-CN" sz="2600" dirty="0">
                <a:ea typeface="宋体" panose="02010600030101010101" pitchFamily="2" charset="-122"/>
              </a:rPr>
              <a:t>[1] := ε-closure({t</a:t>
            </a:r>
            <a:r>
              <a:rPr lang="en-US" altLang="zh-CN" sz="2600" baseline="-25000" dirty="0">
                <a:ea typeface="宋体" panose="02010600030101010101" pitchFamily="2" charset="-122"/>
              </a:rPr>
              <a:t>1</a:t>
            </a:r>
            <a:r>
              <a:rPr lang="en-US" altLang="zh-CN" sz="2600" dirty="0">
                <a:ea typeface="宋体" panose="02010600030101010101" pitchFamily="2" charset="-122"/>
              </a:rPr>
              <a:t>});</a:t>
            </a:r>
            <a:endParaRPr lang="en-US" altLang="zh-CN" sz="2600" dirty="0">
              <a:ea typeface="宋体" panose="02010600030101010101" pitchFamily="2" charset="-122"/>
            </a:endParaRPr>
          </a:p>
          <a:p>
            <a:pPr marL="0" indent="0" eaLnBrk="0" hangingPunct="0">
              <a:buNone/>
            </a:pPr>
            <a:r>
              <a:rPr lang="en-US" altLang="zh-CN" sz="2600" dirty="0">
                <a:ea typeface="宋体" panose="02010600030101010101" pitchFamily="2" charset="-122"/>
              </a:rPr>
              <a:t> p := 1;    j := 1;</a:t>
            </a:r>
            <a:endParaRPr lang="en-US" altLang="zh-CN" sz="2600" dirty="0">
              <a:ea typeface="宋体" panose="02010600030101010101" pitchFamily="2" charset="-122"/>
            </a:endParaRPr>
          </a:p>
          <a:p>
            <a:pPr marL="0" indent="0" eaLnBrk="0" hangingPunct="0">
              <a:buNone/>
            </a:pPr>
            <a:r>
              <a:rPr lang="en-US" altLang="zh-CN" sz="2600" dirty="0">
                <a:ea typeface="宋体" panose="02010600030101010101" pitchFamily="2" charset="-122"/>
              </a:rPr>
              <a:t>WHILE    j &lt;= p   DO</a:t>
            </a:r>
            <a:endParaRPr lang="en-US" altLang="zh-CN" sz="2600" dirty="0">
              <a:ea typeface="宋体" panose="02010600030101010101" pitchFamily="2" charset="-122"/>
            </a:endParaRPr>
          </a:p>
          <a:p>
            <a:pPr marL="0" indent="0" eaLnBrk="0" hangingPunct="0">
              <a:buNone/>
            </a:pPr>
            <a:r>
              <a:rPr lang="en-US" altLang="zh-CN" sz="2600" b="1" dirty="0">
                <a:ea typeface="宋体" panose="02010600030101010101" pitchFamily="2" charset="-122"/>
              </a:rPr>
              <a:t>     </a:t>
            </a: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for  each  </a:t>
            </a:r>
            <a:r>
              <a:rPr lang="en-US" altLang="zh-CN" sz="2600" dirty="0" err="1">
                <a:ea typeface="宋体" panose="02010600030101010101" pitchFamily="2" charset="-122"/>
              </a:rPr>
              <a:t>a∈Σ</a:t>
            </a:r>
            <a:endParaRPr lang="en-US" altLang="zh-CN" sz="2600" dirty="0">
              <a:ea typeface="宋体" panose="02010600030101010101" pitchFamily="2" charset="-122"/>
            </a:endParaRPr>
          </a:p>
          <a:p>
            <a:pPr marL="457200" lvl="1" indent="0" eaLnBrk="0" hangingPunct="0">
              <a:buNone/>
            </a:pPr>
            <a:r>
              <a:rPr lang="en-US" altLang="zh-CN" sz="2600" dirty="0">
                <a:ea typeface="宋体" panose="02010600030101010101" pitchFamily="2" charset="-122"/>
              </a:rPr>
              <a:t>       </a:t>
            </a: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a:t>
            </a:r>
            <a:r>
              <a:rPr lang="en-US" altLang="zh-CN" sz="2600" b="1" dirty="0">
                <a:ea typeface="宋体" panose="02010600030101010101" pitchFamily="2" charset="-122"/>
              </a:rPr>
              <a:t>e := </a:t>
            </a:r>
            <a:r>
              <a:rPr lang="en-US" altLang="zh-CN" sz="2600" b="1" dirty="0" err="1">
                <a:ea typeface="宋体" panose="02010600030101010101" pitchFamily="2" charset="-122"/>
              </a:rPr>
              <a:t>DFA edge</a:t>
            </a:r>
            <a:r>
              <a:rPr lang="en-US" altLang="zh-CN" sz="2600" b="1" dirty="0">
                <a:ea typeface="宋体" panose="02010600030101010101" pitchFamily="2" charset="-122"/>
              </a:rPr>
              <a:t> ( </a:t>
            </a:r>
            <a:r>
              <a:rPr lang="en-US" altLang="zh-CN" sz="2600" b="1" dirty="0" err="1">
                <a:ea typeface="宋体" panose="02010600030101010101" pitchFamily="2" charset="-122"/>
              </a:rPr>
              <a:t>Dstates</a:t>
            </a:r>
            <a:r>
              <a:rPr lang="en-US" altLang="zh-CN" sz="2600" b="1" dirty="0">
                <a:ea typeface="宋体" panose="02010600030101010101" pitchFamily="2" charset="-122"/>
              </a:rPr>
              <a:t>[j] , a ) ;</a:t>
            </a:r>
            <a:endParaRPr lang="en-US" altLang="zh-CN" sz="2600" b="1" dirty="0">
              <a:ea typeface="宋体" panose="02010600030101010101" pitchFamily="2" charset="-122"/>
            </a:endParaRPr>
          </a:p>
          <a:p>
            <a:pPr marL="800100" lvl="2" indent="0" eaLnBrk="0" hangingPunct="0">
              <a:buNone/>
            </a:pPr>
            <a:r>
              <a:rPr lang="en-US" altLang="zh-CN" sz="2600" dirty="0">
                <a:ea typeface="宋体" panose="02010600030101010101" pitchFamily="2" charset="-122"/>
              </a:rPr>
              <a:t>         IF e = </a:t>
            </a:r>
            <a:r>
              <a:rPr lang="en-US" altLang="zh-CN" sz="2600" dirty="0" err="1">
                <a:ea typeface="宋体" panose="02010600030101010101" pitchFamily="2" charset="-122"/>
              </a:rPr>
              <a:t>Dstates</a:t>
            </a:r>
            <a:r>
              <a:rPr lang="en-US" altLang="zh-CN" sz="2600" dirty="0">
                <a:ea typeface="宋体" panose="02010600030101010101" pitchFamily="2" charset="-122"/>
              </a:rPr>
              <a:t>[</a:t>
            </a:r>
            <a:r>
              <a:rPr lang="en-US" altLang="zh-CN" sz="2600" dirty="0" err="1">
                <a:ea typeface="宋体" panose="02010600030101010101" pitchFamily="2" charset="-122"/>
              </a:rPr>
              <a:t>i</a:t>
            </a:r>
            <a:r>
              <a:rPr lang="en-US" altLang="zh-CN" sz="2600" dirty="0">
                <a:ea typeface="宋体" panose="02010600030101010101" pitchFamily="2" charset="-122"/>
              </a:rPr>
              <a:t>]  for  some  </a:t>
            </a:r>
            <a:r>
              <a:rPr lang="en-US" altLang="zh-CN" sz="2600" dirty="0" err="1">
                <a:ea typeface="宋体" panose="02010600030101010101" pitchFamily="2" charset="-122"/>
              </a:rPr>
              <a:t>i</a:t>
            </a:r>
            <a:r>
              <a:rPr lang="en-US" altLang="zh-CN" sz="2600" dirty="0">
                <a:ea typeface="宋体" panose="02010600030101010101" pitchFamily="2" charset="-122"/>
              </a:rPr>
              <a:t> &lt;=  p</a:t>
            </a:r>
            <a:endParaRPr lang="en-US" altLang="zh-CN" sz="2600" dirty="0">
              <a:ea typeface="宋体" panose="02010600030101010101" pitchFamily="2" charset="-122"/>
            </a:endParaRPr>
          </a:p>
          <a:p>
            <a:pPr marL="800100" lvl="2" indent="0" eaLnBrk="0" hangingPunct="0">
              <a:buNone/>
            </a:pPr>
            <a:r>
              <a:rPr lang="en-US" altLang="zh-CN" sz="2600" dirty="0">
                <a:ea typeface="宋体" panose="02010600030101010101" pitchFamily="2" charset="-122"/>
              </a:rPr>
              <a:t>             THEN	</a:t>
            </a:r>
            <a:r>
              <a:rPr lang="en-US" altLang="zh-CN" sz="2600" dirty="0" err="1">
                <a:ea typeface="宋体" panose="02010600030101010101" pitchFamily="2" charset="-122"/>
              </a:rPr>
              <a:t>Dtran</a:t>
            </a:r>
            <a:r>
              <a:rPr lang="en-US" altLang="zh-CN" sz="2600" dirty="0">
                <a:ea typeface="宋体" panose="02010600030101010101" pitchFamily="2" charset="-122"/>
              </a:rPr>
              <a:t>[j, a] = </a:t>
            </a:r>
            <a:r>
              <a:rPr lang="en-US" altLang="zh-CN" sz="2600" dirty="0" err="1">
                <a:ea typeface="宋体" panose="02010600030101010101" pitchFamily="2" charset="-122"/>
              </a:rPr>
              <a:t>i</a:t>
            </a:r>
            <a:endParaRPr lang="en-US" altLang="zh-CN" sz="2600" dirty="0">
              <a:ea typeface="宋体" panose="02010600030101010101" pitchFamily="2" charset="-122"/>
            </a:endParaRPr>
          </a:p>
          <a:p>
            <a:pPr marL="800100" lvl="2" indent="0" eaLnBrk="0" hangingPunct="0">
              <a:buNone/>
            </a:pPr>
            <a:r>
              <a:rPr lang="en-US" altLang="zh-CN" sz="2600" dirty="0">
                <a:ea typeface="宋体" panose="02010600030101010101" pitchFamily="2" charset="-122"/>
              </a:rPr>
              <a:t>              ELSE    </a:t>
            </a: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p :=  p+1 ;</a:t>
            </a:r>
            <a:endParaRPr lang="en-US" altLang="zh-CN" sz="2600" dirty="0">
              <a:ea typeface="宋体" panose="02010600030101010101" pitchFamily="2" charset="-122"/>
            </a:endParaRPr>
          </a:p>
          <a:p>
            <a:pPr marL="1485900" lvl="4" indent="0" eaLnBrk="0" hangingPunct="0">
              <a:buNone/>
            </a:pPr>
            <a:r>
              <a:rPr lang="en-US" altLang="zh-CN" sz="2600" dirty="0">
                <a:ea typeface="宋体" panose="02010600030101010101" pitchFamily="2" charset="-122"/>
              </a:rPr>
              <a:t>                       </a:t>
            </a:r>
            <a:r>
              <a:rPr lang="en-US" altLang="zh-CN" sz="2600" dirty="0" err="1">
                <a:ea typeface="宋体" panose="02010600030101010101" pitchFamily="2" charset="-122"/>
              </a:rPr>
              <a:t>Dstates</a:t>
            </a:r>
            <a:r>
              <a:rPr lang="en-US" altLang="zh-CN" sz="2600" dirty="0">
                <a:ea typeface="宋体" panose="02010600030101010101" pitchFamily="2" charset="-122"/>
              </a:rPr>
              <a:t>[p] :=e ;</a:t>
            </a:r>
            <a:endParaRPr lang="en-US" altLang="zh-CN" sz="2600" dirty="0">
              <a:ea typeface="宋体" panose="02010600030101010101" pitchFamily="2" charset="-122"/>
            </a:endParaRPr>
          </a:p>
          <a:p>
            <a:pPr marL="1485900" lvl="4" indent="0" eaLnBrk="0" hangingPunct="0">
              <a:buNone/>
            </a:pPr>
            <a:r>
              <a:rPr lang="en-US" altLang="zh-CN" sz="2600" dirty="0">
                <a:ea typeface="宋体" panose="02010600030101010101" pitchFamily="2" charset="-122"/>
              </a:rPr>
              <a:t>                       </a:t>
            </a:r>
            <a:r>
              <a:rPr lang="en-US" altLang="zh-CN" sz="2600" dirty="0" err="1">
                <a:ea typeface="宋体" panose="02010600030101010101" pitchFamily="2" charset="-122"/>
              </a:rPr>
              <a:t>Dtran</a:t>
            </a:r>
            <a:r>
              <a:rPr lang="en-US" altLang="zh-CN" sz="2600" dirty="0">
                <a:ea typeface="宋体" panose="02010600030101010101" pitchFamily="2" charset="-122"/>
              </a:rPr>
              <a:t>[j, a] := p ;  </a:t>
            </a:r>
            <a:endParaRPr lang="en-US" altLang="zh-CN" sz="2600" dirty="0">
              <a:ea typeface="宋体" panose="02010600030101010101" pitchFamily="2" charset="-122"/>
            </a:endParaRPr>
          </a:p>
          <a:p>
            <a:pPr marL="1485900" lvl="4" indent="0" eaLnBrk="0" hangingPunct="0">
              <a:buNone/>
            </a:pP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a:t>
            </a:r>
            <a:endParaRPr lang="en-US" altLang="zh-CN" sz="2600" dirty="0">
              <a:ea typeface="宋体" panose="02010600030101010101" pitchFamily="2" charset="-122"/>
            </a:endParaRPr>
          </a:p>
          <a:p>
            <a:pPr marL="1143000" lvl="3" indent="0" eaLnBrk="0" hangingPunct="0">
              <a:buNone/>
            </a:pPr>
            <a:r>
              <a:rPr lang="en-US" altLang="zh-CN" sz="2600" dirty="0">
                <a:ea typeface="宋体" panose="02010600030101010101" pitchFamily="2" charset="-122"/>
              </a:rPr>
              <a:t>}; </a:t>
            </a:r>
            <a:endParaRPr lang="en-US" altLang="zh-CN" sz="2600" dirty="0">
              <a:ea typeface="宋体" panose="02010600030101010101" pitchFamily="2" charset="-122"/>
            </a:endParaRPr>
          </a:p>
          <a:p>
            <a:pPr marL="1143000" lvl="3" indent="0" eaLnBrk="0" hangingPunct="0">
              <a:buNone/>
            </a:pPr>
            <a:r>
              <a:rPr lang="en-US" altLang="zh-CN" sz="2600" dirty="0">
                <a:ea typeface="宋体" panose="02010600030101010101" pitchFamily="2" charset="-122"/>
              </a:rPr>
              <a:t>j := j+1 ;</a:t>
            </a:r>
            <a:endParaRPr lang="en-US" altLang="zh-CN" sz="2600" dirty="0">
              <a:ea typeface="宋体" panose="02010600030101010101" pitchFamily="2" charset="-122"/>
            </a:endParaRPr>
          </a:p>
          <a:p>
            <a:pPr marL="457200" lvl="1" indent="0" eaLnBrk="0" hangingPunct="0">
              <a:buNone/>
            </a:pPr>
            <a:r>
              <a:rPr lang="en-US" altLang="zh-CN" sz="2600" dirty="0">
                <a:ea typeface="宋体" panose="02010600030101010101" pitchFamily="2" charset="-122"/>
                <a:sym typeface="Symbol" panose="05050102010706020507" pitchFamily="18" charset="2"/>
              </a:rPr>
              <a:t>   </a:t>
            </a:r>
            <a:endParaRPr lang="en-US" altLang="zh-CN" sz="2600" dirty="0">
              <a:ea typeface="宋体" panose="02010600030101010101" pitchFamily="2" charset="-122"/>
              <a:sym typeface="Symbol" panose="05050102010706020507" pitchFamily="18" charset="2"/>
            </a:endParaRPr>
          </a:p>
          <a:p>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子集构造法算法</a:t>
            </a:r>
            <a:endParaRPr lang="zh-CN" altLang="en-US" dirty="0"/>
          </a:p>
        </p:txBody>
      </p:sp>
      <p:sp>
        <p:nvSpPr>
          <p:cNvPr id="5" name="矩形 4"/>
          <p:cNvSpPr/>
          <p:nvPr/>
        </p:nvSpPr>
        <p:spPr bwMode="auto">
          <a:xfrm>
            <a:off x="3276600" y="2386536"/>
            <a:ext cx="3892446" cy="381000"/>
          </a:xfrm>
          <a:prstGeom prst="rect">
            <a:avLst/>
          </a:prstGeom>
          <a:noFill/>
          <a:ln w="25400" cap="flat" cmpd="sng" algn="ctr">
            <a:solidFill>
              <a:srgbClr val="FF0000"/>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endParaRPr lang="zh-CN" altLang="en-US">
              <a:latin typeface="Lucida Sans" panose="020B0602030504020204" charset="0"/>
            </a:endParaRPr>
          </a:p>
        </p:txBody>
      </p:sp>
      <p:sp>
        <p:nvSpPr>
          <p:cNvPr id="6" name="左箭头 5"/>
          <p:cNvSpPr/>
          <p:nvPr/>
        </p:nvSpPr>
        <p:spPr bwMode="auto">
          <a:xfrm rot="20607437" flipV="1">
            <a:off x="5961073" y="2015358"/>
            <a:ext cx="1181860" cy="355231"/>
          </a:xfrm>
          <a:prstGeom prst="leftArrow">
            <a:avLst/>
          </a:prstGeom>
          <a:solidFill>
            <a:srgbClr val="FF0000"/>
          </a:solidFill>
          <a:ln w="25400" cap="flat" cmpd="sng" algn="ctr">
            <a:no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endParaRPr lang="zh-CN" altLang="en-US">
              <a:latin typeface="Lucida Sans" panose="020B0602030504020204" charset="0"/>
            </a:endParaRPr>
          </a:p>
        </p:txBody>
      </p:sp>
      <p:sp>
        <p:nvSpPr>
          <p:cNvPr id="7" name="TextBox 6"/>
          <p:cNvSpPr txBox="1"/>
          <p:nvPr/>
        </p:nvSpPr>
        <p:spPr>
          <a:xfrm>
            <a:off x="7056742" y="838200"/>
            <a:ext cx="3992258" cy="1568450"/>
          </a:xfrm>
          <a:prstGeom prst="rect">
            <a:avLst/>
          </a:prstGeom>
          <a:solidFill>
            <a:schemeClr val="bg2">
              <a:lumMod val="20000"/>
              <a:lumOff val="80000"/>
            </a:schemeClr>
          </a:solidFill>
        </p:spPr>
        <p:txBody>
          <a:bodyPr wrap="square" rtlCol="0">
            <a:spAutoFit/>
          </a:bodyPr>
          <a:lstStyle/>
          <a:p>
            <a:r>
              <a:rPr lang="zh-CN" altLang="en-US" dirty="0">
                <a:solidFill>
                  <a:srgbClr val="FF0000"/>
                </a:solidFill>
                <a:latin typeface="华文新魏" panose="02010800040101010101" pitchFamily="2" charset="-122"/>
                <a:ea typeface="华文新魏" panose="02010800040101010101" pitchFamily="2" charset="-122"/>
              </a:rPr>
              <a:t>在当前的状态集</a:t>
            </a:r>
            <a:r>
              <a:rPr lang="en-US" altLang="zh-CN" dirty="0" err="1">
                <a:solidFill>
                  <a:srgbClr val="FF0000"/>
                </a:solidFill>
                <a:latin typeface="华文新魏" panose="02010800040101010101" pitchFamily="2" charset="-122"/>
                <a:ea typeface="华文新魏" panose="02010800040101010101" pitchFamily="2" charset="-122"/>
              </a:rPr>
              <a:t>Dstates</a:t>
            </a:r>
            <a:r>
              <a:rPr lang="en-US" altLang="zh-CN" dirty="0">
                <a:solidFill>
                  <a:srgbClr val="FF0000"/>
                </a:solidFill>
                <a:latin typeface="华文新魏" panose="02010800040101010101" pitchFamily="2" charset="-122"/>
                <a:ea typeface="华文新魏" panose="02010800040101010101" pitchFamily="2" charset="-122"/>
              </a:rPr>
              <a:t>[j]</a:t>
            </a:r>
            <a:r>
              <a:rPr lang="zh-CN" altLang="en-US" dirty="0">
                <a:solidFill>
                  <a:srgbClr val="FF0000"/>
                </a:solidFill>
                <a:latin typeface="华文新魏" panose="02010800040101010101" pitchFamily="2" charset="-122"/>
                <a:ea typeface="华文新魏" panose="02010800040101010101" pitchFamily="2" charset="-122"/>
              </a:rPr>
              <a:t>中，对于输入</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NFA</a:t>
            </a:r>
            <a:r>
              <a:rPr lang="zh-CN" altLang="en-US" dirty="0">
                <a:solidFill>
                  <a:srgbClr val="FF0000"/>
                </a:solidFill>
                <a:latin typeface="华文新魏" panose="02010800040101010101" pitchFamily="2" charset="-122"/>
                <a:ea typeface="华文新魏" panose="02010800040101010101" pitchFamily="2" charset="-122"/>
              </a:rPr>
              <a:t>可能到达的状态集</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Times New Roman" panose="02020603050405020304" charset="0"/>
                <a:ea typeface="宋体" panose="02010600030101010101" pitchFamily="2" charset="-122"/>
              </a:rPr>
              <a:t>ε-closure(edge(</a:t>
            </a:r>
            <a:r>
              <a:rPr lang="en-US" altLang="zh-CN" dirty="0" err="1">
                <a:solidFill>
                  <a:srgbClr val="FF0000"/>
                </a:solidFill>
                <a:latin typeface="Times New Roman" panose="02020603050405020304" charset="0"/>
                <a:ea typeface="宋体" panose="02010600030101010101" pitchFamily="2" charset="-122"/>
              </a:rPr>
              <a:t>Dstates</a:t>
            </a:r>
            <a:r>
              <a:rPr lang="en-US" altLang="zh-CN" dirty="0">
                <a:solidFill>
                  <a:srgbClr val="FF0000"/>
                </a:solidFill>
                <a:latin typeface="Times New Roman" panose="02020603050405020304" charset="0"/>
                <a:ea typeface="宋体" panose="02010600030101010101" pitchFamily="2" charset="-122"/>
              </a:rPr>
              <a:t>[j], a));</a:t>
            </a:r>
            <a:endParaRPr lang="zh-CN" altLang="en-US"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词法分析程序的设计</a:t>
            </a:r>
            <a:endParaRPr lang="zh-CN" altLang="en-US" dirty="0"/>
          </a:p>
        </p:txBody>
      </p:sp>
      <p:sp>
        <p:nvSpPr>
          <p:cNvPr id="7171" name="Rectangle 7"/>
          <p:cNvSpPr>
            <a:spLocks noGrp="1"/>
          </p:cNvSpPr>
          <p:nvPr>
            <p:ph type="body" idx="4294967295"/>
          </p:nvPr>
        </p:nvSpPr>
        <p:spPr/>
        <p:txBody>
          <a:bodyPr vert="horz" wrap="square" lIns="91440" tIns="45720" rIns="91440" bIns="45720" anchor="t"/>
          <a:p>
            <a:pPr eaLnBrk="1" hangingPunct="1"/>
            <a:r>
              <a:rPr lang="zh-CN" altLang="en-US" b="1" dirty="0">
                <a:solidFill>
                  <a:schemeClr val="tx2"/>
                </a:solidFill>
              </a:rPr>
              <a:t>单词的词类和属性：</a:t>
            </a:r>
            <a:endParaRPr lang="zh-CN" altLang="en-US" b="1" dirty="0">
              <a:solidFill>
                <a:schemeClr val="tx2"/>
              </a:solidFill>
            </a:endParaRPr>
          </a:p>
          <a:p>
            <a:pPr lvl="1" eaLnBrk="1" hangingPunct="1"/>
            <a:r>
              <a:rPr lang="zh-CN" altLang="en-US" dirty="0"/>
              <a:t>单词是具有独立含义的最小语法单位，包括保留字、标识符、运算符、标点符号和常量等。</a:t>
            </a:r>
            <a:endParaRPr lang="zh-CN" altLang="en-US" dirty="0"/>
          </a:p>
        </p:txBody>
      </p:sp>
      <p:sp>
        <p:nvSpPr>
          <p:cNvPr id="8197" name="Rectangle 8"/>
          <p:cNvSpPr/>
          <p:nvPr/>
        </p:nvSpPr>
        <p:spPr>
          <a:xfrm>
            <a:off x="4699000" y="3068638"/>
            <a:ext cx="1152525" cy="574675"/>
          </a:xfrm>
          <a:prstGeom prst="rect">
            <a:avLst/>
          </a:prstGeom>
          <a:solidFill>
            <a:srgbClr val="E5FEAE"/>
          </a:solidFill>
          <a:ln w="9525" cap="flat" cmpd="sng">
            <a:solidFill>
              <a:schemeClr val="tx2"/>
            </a:solidFill>
            <a:prstDash val="solid"/>
            <a:miter/>
            <a:headEnd type="none" w="med" len="med"/>
            <a:tailEnd type="none" w="med" len="med"/>
          </a:ln>
        </p:spPr>
        <p:txBody>
          <a:bodyPr anchor="t"/>
          <a:p>
            <a:pPr marL="342900" indent="-342900" algn="ctr"/>
            <a:r>
              <a:rPr lang="zh-CN" altLang="en-US" dirty="0">
                <a:latin typeface="微软雅黑" panose="020B0503020204020204" charset="-122"/>
                <a:ea typeface="微软雅黑" panose="020B0503020204020204" charset="-122"/>
              </a:rPr>
              <a:t>关键字</a:t>
            </a:r>
            <a:endParaRPr lang="zh-CN" altLang="en-US" dirty="0">
              <a:latin typeface="微软雅黑" panose="020B0503020204020204" charset="-122"/>
              <a:ea typeface="微软雅黑" panose="020B0503020204020204" charset="-122"/>
            </a:endParaRPr>
          </a:p>
        </p:txBody>
      </p:sp>
      <p:sp>
        <p:nvSpPr>
          <p:cNvPr id="8198" name="Rectangle 9"/>
          <p:cNvSpPr/>
          <p:nvPr/>
        </p:nvSpPr>
        <p:spPr>
          <a:xfrm>
            <a:off x="2898775" y="3862388"/>
            <a:ext cx="1295400" cy="574675"/>
          </a:xfrm>
          <a:prstGeom prst="rect">
            <a:avLst/>
          </a:prstGeom>
          <a:solidFill>
            <a:srgbClr val="E5FEAE"/>
          </a:solidFill>
          <a:ln w="9525" cap="flat" cmpd="sng">
            <a:solidFill>
              <a:schemeClr val="tx2"/>
            </a:solidFill>
            <a:prstDash val="solid"/>
            <a:miter/>
            <a:headEnd type="none" w="med" len="med"/>
            <a:tailEnd type="none" w="med" len="med"/>
          </a:ln>
        </p:spPr>
        <p:txBody>
          <a:bodyPr anchor="t"/>
          <a:p>
            <a:pPr marL="342900" indent="-342900" algn="ctr"/>
            <a:r>
              <a:rPr lang="zh-CN" altLang="en-US" dirty="0">
                <a:latin typeface="微软雅黑" panose="020B0503020204020204" charset="-122"/>
                <a:ea typeface="微软雅黑" panose="020B0503020204020204" charset="-122"/>
              </a:rPr>
              <a:t>标识符</a:t>
            </a:r>
            <a:endParaRPr lang="zh-CN" altLang="en-US" dirty="0">
              <a:latin typeface="微软雅黑" panose="020B0503020204020204" charset="-122"/>
              <a:ea typeface="微软雅黑" panose="020B0503020204020204" charset="-122"/>
            </a:endParaRPr>
          </a:p>
        </p:txBody>
      </p:sp>
      <p:sp>
        <p:nvSpPr>
          <p:cNvPr id="8199" name="Rectangle 10"/>
          <p:cNvSpPr/>
          <p:nvPr/>
        </p:nvSpPr>
        <p:spPr>
          <a:xfrm>
            <a:off x="3617913" y="5013325"/>
            <a:ext cx="1152525" cy="574675"/>
          </a:xfrm>
          <a:prstGeom prst="rect">
            <a:avLst/>
          </a:prstGeom>
          <a:solidFill>
            <a:srgbClr val="E5FEAE"/>
          </a:solidFill>
          <a:ln w="9525" cap="flat" cmpd="sng">
            <a:solidFill>
              <a:schemeClr val="tx2"/>
            </a:solidFill>
            <a:prstDash val="solid"/>
            <a:miter/>
            <a:headEnd type="none" w="med" len="med"/>
            <a:tailEnd type="none" w="med" len="med"/>
          </a:ln>
        </p:spPr>
        <p:txBody>
          <a:bodyPr anchor="t"/>
          <a:p>
            <a:pPr marL="342900" indent="-342900" algn="ctr"/>
            <a:r>
              <a:rPr lang="zh-CN" altLang="en-US" dirty="0">
                <a:latin typeface="微软雅黑" panose="020B0503020204020204" charset="-122"/>
                <a:ea typeface="微软雅黑" panose="020B0503020204020204" charset="-122"/>
              </a:rPr>
              <a:t>运算符</a:t>
            </a:r>
            <a:endParaRPr lang="zh-CN" altLang="en-US" dirty="0">
              <a:latin typeface="微软雅黑" panose="020B0503020204020204" charset="-122"/>
              <a:ea typeface="微软雅黑" panose="020B0503020204020204" charset="-122"/>
            </a:endParaRPr>
          </a:p>
        </p:txBody>
      </p:sp>
      <p:sp>
        <p:nvSpPr>
          <p:cNvPr id="8200" name="Rectangle 11"/>
          <p:cNvSpPr/>
          <p:nvPr/>
        </p:nvSpPr>
        <p:spPr>
          <a:xfrm>
            <a:off x="5562600" y="5013325"/>
            <a:ext cx="1223963" cy="574675"/>
          </a:xfrm>
          <a:prstGeom prst="rect">
            <a:avLst/>
          </a:prstGeom>
          <a:solidFill>
            <a:srgbClr val="E5FEAE"/>
          </a:solidFill>
          <a:ln w="9525" cap="flat" cmpd="sng">
            <a:solidFill>
              <a:schemeClr val="tx2"/>
            </a:solidFill>
            <a:prstDash val="solid"/>
            <a:miter/>
            <a:headEnd type="none" w="med" len="med"/>
            <a:tailEnd type="none" w="med" len="med"/>
          </a:ln>
        </p:spPr>
        <p:txBody>
          <a:bodyPr anchor="t"/>
          <a:p>
            <a:pPr marL="342900" indent="-342900" algn="ctr"/>
            <a:r>
              <a:rPr lang="zh-CN" altLang="en-US" dirty="0">
                <a:latin typeface="微软雅黑" panose="020B0503020204020204" charset="-122"/>
                <a:ea typeface="微软雅黑" panose="020B0503020204020204" charset="-122"/>
              </a:rPr>
              <a:t>分界符</a:t>
            </a:r>
            <a:endParaRPr lang="zh-CN" altLang="en-US" dirty="0">
              <a:latin typeface="微软雅黑" panose="020B0503020204020204" charset="-122"/>
              <a:ea typeface="微软雅黑" panose="020B0503020204020204" charset="-122"/>
            </a:endParaRPr>
          </a:p>
        </p:txBody>
      </p:sp>
      <p:sp>
        <p:nvSpPr>
          <p:cNvPr id="8201" name="Rectangle 12"/>
          <p:cNvSpPr/>
          <p:nvPr/>
        </p:nvSpPr>
        <p:spPr>
          <a:xfrm>
            <a:off x="6570663" y="3862388"/>
            <a:ext cx="1152525" cy="574675"/>
          </a:xfrm>
          <a:prstGeom prst="rect">
            <a:avLst/>
          </a:prstGeom>
          <a:solidFill>
            <a:srgbClr val="E5FEAE"/>
          </a:solidFill>
          <a:ln w="9525" cap="flat" cmpd="sng">
            <a:solidFill>
              <a:schemeClr val="tx2"/>
            </a:solidFill>
            <a:prstDash val="solid"/>
            <a:miter/>
            <a:headEnd type="none" w="med" len="med"/>
            <a:tailEnd type="none" w="med" len="med"/>
          </a:ln>
        </p:spPr>
        <p:txBody>
          <a:bodyPr anchor="t"/>
          <a:p>
            <a:pPr marL="342900" indent="-342900" algn="ctr"/>
            <a:r>
              <a:rPr lang="zh-CN" altLang="en-US" dirty="0">
                <a:latin typeface="微软雅黑" panose="020B0503020204020204" charset="-122"/>
                <a:ea typeface="微软雅黑" panose="020B0503020204020204" charset="-122"/>
              </a:rPr>
              <a:t>常数</a:t>
            </a:r>
            <a:endParaRPr lang="zh-CN" altLang="en-US" dirty="0">
              <a:latin typeface="微软雅黑" panose="020B0503020204020204" charset="-122"/>
              <a:ea typeface="微软雅黑" panose="020B0503020204020204" charset="-122"/>
            </a:endParaRPr>
          </a:p>
        </p:txBody>
      </p:sp>
      <p:sp>
        <p:nvSpPr>
          <p:cNvPr id="8202" name="Oval 14"/>
          <p:cNvSpPr/>
          <p:nvPr/>
        </p:nvSpPr>
        <p:spPr>
          <a:xfrm>
            <a:off x="4843463" y="4003675"/>
            <a:ext cx="1008062" cy="720725"/>
          </a:xfrm>
          <a:prstGeom prst="ellipse">
            <a:avLst/>
          </a:prstGeom>
          <a:noFill/>
          <a:ln w="9525" cap="flat" cmpd="sng">
            <a:solidFill>
              <a:schemeClr val="tx2"/>
            </a:solidFill>
            <a:prstDash val="solid"/>
            <a:round/>
            <a:headEnd type="none" w="med" len="med"/>
            <a:tailEnd type="none" w="med" len="med"/>
          </a:ln>
        </p:spPr>
        <p:txBody>
          <a:bodyPr wrap="none" anchor="ctr"/>
          <a:p>
            <a:pPr algn="ctr" fontAlgn="ctr">
              <a:buClrTx/>
            </a:pPr>
            <a:r>
              <a:rPr lang="zh-CN" altLang="en-US" dirty="0">
                <a:latin typeface="微软雅黑" panose="020B0503020204020204" charset="-122"/>
                <a:ea typeface="微软雅黑" panose="020B0503020204020204" charset="-122"/>
              </a:rPr>
              <a:t>词类</a:t>
            </a:r>
            <a:endParaRPr lang="zh-CN" altLang="en-US" dirty="0">
              <a:latin typeface="微软雅黑" panose="020B0503020204020204" charset="-122"/>
              <a:ea typeface="微软雅黑" panose="020B0503020204020204" charset="-122"/>
            </a:endParaRPr>
          </a:p>
        </p:txBody>
      </p:sp>
      <p:sp>
        <p:nvSpPr>
          <p:cNvPr id="8203" name="Line 15"/>
          <p:cNvSpPr/>
          <p:nvPr/>
        </p:nvSpPr>
        <p:spPr>
          <a:xfrm flipH="1" flipV="1">
            <a:off x="5275263" y="3644900"/>
            <a:ext cx="0" cy="358775"/>
          </a:xfrm>
          <a:prstGeom prst="line">
            <a:avLst/>
          </a:prstGeom>
          <a:ln w="38100" cap="flat" cmpd="sng">
            <a:solidFill>
              <a:schemeClr val="tx2"/>
            </a:solidFill>
            <a:prstDash val="solid"/>
            <a:round/>
            <a:headEnd type="none" w="med" len="med"/>
            <a:tailEnd type="triangle" w="med" len="med"/>
          </a:ln>
        </p:spPr>
      </p:sp>
      <p:sp>
        <p:nvSpPr>
          <p:cNvPr id="8204" name="Line 16"/>
          <p:cNvSpPr/>
          <p:nvPr/>
        </p:nvSpPr>
        <p:spPr>
          <a:xfrm flipH="1" flipV="1">
            <a:off x="4195763" y="4148138"/>
            <a:ext cx="647700" cy="144462"/>
          </a:xfrm>
          <a:prstGeom prst="line">
            <a:avLst/>
          </a:prstGeom>
          <a:ln w="38100" cap="flat" cmpd="sng">
            <a:solidFill>
              <a:schemeClr val="tx2"/>
            </a:solidFill>
            <a:prstDash val="solid"/>
            <a:round/>
            <a:headEnd type="none" w="med" len="med"/>
            <a:tailEnd type="triangle" w="med" len="med"/>
          </a:ln>
        </p:spPr>
      </p:sp>
      <p:sp>
        <p:nvSpPr>
          <p:cNvPr id="8205" name="Line 17"/>
          <p:cNvSpPr/>
          <p:nvPr/>
        </p:nvSpPr>
        <p:spPr>
          <a:xfrm flipV="1">
            <a:off x="5851525" y="4076700"/>
            <a:ext cx="720725" cy="287338"/>
          </a:xfrm>
          <a:prstGeom prst="line">
            <a:avLst/>
          </a:prstGeom>
          <a:ln w="38100" cap="flat" cmpd="sng">
            <a:solidFill>
              <a:schemeClr val="tx2"/>
            </a:solidFill>
            <a:prstDash val="solid"/>
            <a:round/>
            <a:headEnd type="none" w="med" len="med"/>
            <a:tailEnd type="triangle" w="med" len="med"/>
          </a:ln>
        </p:spPr>
      </p:sp>
      <p:sp>
        <p:nvSpPr>
          <p:cNvPr id="8206" name="Line 18"/>
          <p:cNvSpPr/>
          <p:nvPr/>
        </p:nvSpPr>
        <p:spPr>
          <a:xfrm flipH="1">
            <a:off x="4195763" y="4579938"/>
            <a:ext cx="719137" cy="431800"/>
          </a:xfrm>
          <a:prstGeom prst="line">
            <a:avLst/>
          </a:prstGeom>
          <a:ln w="38100" cap="flat" cmpd="sng">
            <a:solidFill>
              <a:schemeClr val="tx2"/>
            </a:solidFill>
            <a:prstDash val="solid"/>
            <a:round/>
            <a:headEnd type="none" w="med" len="med"/>
            <a:tailEnd type="triangle" w="med" len="med"/>
          </a:ln>
        </p:spPr>
      </p:sp>
      <p:sp>
        <p:nvSpPr>
          <p:cNvPr id="8207" name="Line 19"/>
          <p:cNvSpPr/>
          <p:nvPr/>
        </p:nvSpPr>
        <p:spPr>
          <a:xfrm>
            <a:off x="5635625" y="4652963"/>
            <a:ext cx="576263" cy="358775"/>
          </a:xfrm>
          <a:prstGeom prst="line">
            <a:avLst/>
          </a:prstGeom>
          <a:ln w="38100" cap="flat" cmpd="sng">
            <a:solidFill>
              <a:schemeClr val="tx2"/>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wipe(down)">
                                      <p:cBhvr>
                                        <p:cTn id="7" dur="500"/>
                                        <p:tgtEl>
                                          <p:spTgt spid="820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203"/>
                                        </p:tgtEl>
                                        <p:attrNameLst>
                                          <p:attrName>style.visibility</p:attrName>
                                        </p:attrNameLst>
                                      </p:cBhvr>
                                      <p:to>
                                        <p:strVal val="visible"/>
                                      </p:to>
                                    </p:set>
                                    <p:animEffect transition="in" filter="wipe(down)">
                                      <p:cBhvr>
                                        <p:cTn id="11" dur="500"/>
                                        <p:tgtEl>
                                          <p:spTgt spid="8203"/>
                                        </p:tgtEl>
                                      </p:cBhvr>
                                    </p:animEffect>
                                  </p:childTnLst>
                                </p:cTn>
                              </p:par>
                            </p:childTnLst>
                          </p:cTn>
                        </p:par>
                        <p:par>
                          <p:cTn id="12" fill="hold">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8197"/>
                                        </p:tgtEl>
                                        <p:attrNameLst>
                                          <p:attrName>style.visibility</p:attrName>
                                        </p:attrNameLst>
                                      </p:cBhvr>
                                      <p:to>
                                        <p:strVal val="visible"/>
                                      </p:to>
                                    </p:set>
                                    <p:animEffect transition="in" filter="diamond(in)">
                                      <p:cBhvr>
                                        <p:cTn id="15" dur="500"/>
                                        <p:tgtEl>
                                          <p:spTgt spid="819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205"/>
                                        </p:tgtEl>
                                        <p:attrNameLst>
                                          <p:attrName>style.visibility</p:attrName>
                                        </p:attrNameLst>
                                      </p:cBhvr>
                                      <p:to>
                                        <p:strVal val="visible"/>
                                      </p:to>
                                    </p:set>
                                    <p:animEffect transition="in" filter="wipe(left)">
                                      <p:cBhvr>
                                        <p:cTn id="19" dur="500"/>
                                        <p:tgtEl>
                                          <p:spTgt spid="8205"/>
                                        </p:tgtEl>
                                      </p:cBhvr>
                                    </p:animEffect>
                                  </p:childTnLst>
                                </p:cTn>
                              </p:par>
                            </p:childTnLst>
                          </p:cTn>
                        </p:par>
                        <p:par>
                          <p:cTn id="20" fill="hold">
                            <p:stCondLst>
                              <p:cond delay="2000"/>
                            </p:stCondLst>
                            <p:childTnLst>
                              <p:par>
                                <p:cTn id="21" presetID="8" presetClass="entr" presetSubtype="16" fill="hold" grpId="0" nodeType="afterEffect">
                                  <p:stCondLst>
                                    <p:cond delay="0"/>
                                  </p:stCondLst>
                                  <p:childTnLst>
                                    <p:set>
                                      <p:cBhvr>
                                        <p:cTn id="22" dur="1" fill="hold">
                                          <p:stCondLst>
                                            <p:cond delay="0"/>
                                          </p:stCondLst>
                                        </p:cTn>
                                        <p:tgtEl>
                                          <p:spTgt spid="8201"/>
                                        </p:tgtEl>
                                        <p:attrNameLst>
                                          <p:attrName>style.visibility</p:attrName>
                                        </p:attrNameLst>
                                      </p:cBhvr>
                                      <p:to>
                                        <p:strVal val="visible"/>
                                      </p:to>
                                    </p:set>
                                    <p:animEffect transition="in" filter="diamond(in)">
                                      <p:cBhvr>
                                        <p:cTn id="23" dur="500"/>
                                        <p:tgtEl>
                                          <p:spTgt spid="820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8207"/>
                                        </p:tgtEl>
                                        <p:attrNameLst>
                                          <p:attrName>style.visibility</p:attrName>
                                        </p:attrNameLst>
                                      </p:cBhvr>
                                      <p:to>
                                        <p:strVal val="visible"/>
                                      </p:to>
                                    </p:set>
                                    <p:animEffect transition="in" filter="wipe(up)">
                                      <p:cBhvr>
                                        <p:cTn id="27" dur="500"/>
                                        <p:tgtEl>
                                          <p:spTgt spid="8207"/>
                                        </p:tgtEl>
                                      </p:cBhvr>
                                    </p:animEffect>
                                  </p:childTnLst>
                                </p:cTn>
                              </p:par>
                            </p:childTnLst>
                          </p:cTn>
                        </p:par>
                        <p:par>
                          <p:cTn id="28" fill="hold">
                            <p:stCondLst>
                              <p:cond delay="3000"/>
                            </p:stCondLst>
                            <p:childTnLst>
                              <p:par>
                                <p:cTn id="29" presetID="8" presetClass="entr" presetSubtype="16" fill="hold" grpId="0" nodeType="afterEffect">
                                  <p:stCondLst>
                                    <p:cond delay="0"/>
                                  </p:stCondLst>
                                  <p:childTnLst>
                                    <p:set>
                                      <p:cBhvr>
                                        <p:cTn id="30" dur="1" fill="hold">
                                          <p:stCondLst>
                                            <p:cond delay="0"/>
                                          </p:stCondLst>
                                        </p:cTn>
                                        <p:tgtEl>
                                          <p:spTgt spid="8200"/>
                                        </p:tgtEl>
                                        <p:attrNameLst>
                                          <p:attrName>style.visibility</p:attrName>
                                        </p:attrNameLst>
                                      </p:cBhvr>
                                      <p:to>
                                        <p:strVal val="visible"/>
                                      </p:to>
                                    </p:set>
                                    <p:animEffect transition="in" filter="diamond(in)">
                                      <p:cBhvr>
                                        <p:cTn id="31" dur="500"/>
                                        <p:tgtEl>
                                          <p:spTgt spid="8200"/>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8206"/>
                                        </p:tgtEl>
                                        <p:attrNameLst>
                                          <p:attrName>style.visibility</p:attrName>
                                        </p:attrNameLst>
                                      </p:cBhvr>
                                      <p:to>
                                        <p:strVal val="visible"/>
                                      </p:to>
                                    </p:set>
                                    <p:animEffect transition="in" filter="wipe(right)">
                                      <p:cBhvr>
                                        <p:cTn id="35" dur="500"/>
                                        <p:tgtEl>
                                          <p:spTgt spid="8206"/>
                                        </p:tgtEl>
                                      </p:cBhvr>
                                    </p:animEffect>
                                  </p:childTnLst>
                                </p:cTn>
                              </p:par>
                            </p:childTnLst>
                          </p:cTn>
                        </p:par>
                        <p:par>
                          <p:cTn id="36" fill="hold">
                            <p:stCondLst>
                              <p:cond delay="4000"/>
                            </p:stCondLst>
                            <p:childTnLst>
                              <p:par>
                                <p:cTn id="37" presetID="8" presetClass="entr" presetSubtype="16" fill="hold" grpId="0" nodeType="afterEffect">
                                  <p:stCondLst>
                                    <p:cond delay="0"/>
                                  </p:stCondLst>
                                  <p:childTnLst>
                                    <p:set>
                                      <p:cBhvr>
                                        <p:cTn id="38" dur="1" fill="hold">
                                          <p:stCondLst>
                                            <p:cond delay="0"/>
                                          </p:stCondLst>
                                        </p:cTn>
                                        <p:tgtEl>
                                          <p:spTgt spid="8199"/>
                                        </p:tgtEl>
                                        <p:attrNameLst>
                                          <p:attrName>style.visibility</p:attrName>
                                        </p:attrNameLst>
                                      </p:cBhvr>
                                      <p:to>
                                        <p:strVal val="visible"/>
                                      </p:to>
                                    </p:set>
                                    <p:animEffect transition="in" filter="diamond(in)">
                                      <p:cBhvr>
                                        <p:cTn id="39" dur="500"/>
                                        <p:tgtEl>
                                          <p:spTgt spid="8199"/>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8204"/>
                                        </p:tgtEl>
                                        <p:attrNameLst>
                                          <p:attrName>style.visibility</p:attrName>
                                        </p:attrNameLst>
                                      </p:cBhvr>
                                      <p:to>
                                        <p:strVal val="visible"/>
                                      </p:to>
                                    </p:set>
                                    <p:animEffect transition="in" filter="wipe(right)">
                                      <p:cBhvr>
                                        <p:cTn id="43" dur="500"/>
                                        <p:tgtEl>
                                          <p:spTgt spid="8204"/>
                                        </p:tgtEl>
                                      </p:cBhvr>
                                    </p:animEffect>
                                  </p:childTnLst>
                                </p:cTn>
                              </p:par>
                            </p:childTnLst>
                          </p:cTn>
                        </p:par>
                        <p:par>
                          <p:cTn id="44" fill="hold">
                            <p:stCondLst>
                              <p:cond delay="5000"/>
                            </p:stCondLst>
                            <p:childTnLst>
                              <p:par>
                                <p:cTn id="45" presetID="8" presetClass="entr" presetSubtype="16" fill="hold" grpId="0" nodeType="afterEffect">
                                  <p:stCondLst>
                                    <p:cond delay="0"/>
                                  </p:stCondLst>
                                  <p:childTnLst>
                                    <p:set>
                                      <p:cBhvr>
                                        <p:cTn id="46" dur="1" fill="hold">
                                          <p:stCondLst>
                                            <p:cond delay="0"/>
                                          </p:stCondLst>
                                        </p:cTn>
                                        <p:tgtEl>
                                          <p:spTgt spid="8198"/>
                                        </p:tgtEl>
                                        <p:attrNameLst>
                                          <p:attrName>style.visibility</p:attrName>
                                        </p:attrNameLst>
                                      </p:cBhvr>
                                      <p:to>
                                        <p:strVal val="visible"/>
                                      </p:to>
                                    </p:set>
                                    <p:animEffect transition="in" filter="diamond(in)">
                                      <p:cBhvr>
                                        <p:cTn id="4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ldLvl="0" animBg="1"/>
      <p:bldP spid="8198" grpId="0" bldLvl="0" animBg="1"/>
      <p:bldP spid="8199" grpId="0" bldLvl="0" animBg="1"/>
      <p:bldP spid="8200" grpId="0" bldLvl="0" animBg="1"/>
      <p:bldP spid="8201" grpId="0" bldLvl="0" animBg="1"/>
      <p:bldP spid="820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914400"/>
            <a:ext cx="8534400" cy="5410200"/>
          </a:xfrm>
        </p:spPr>
        <p:txBody>
          <a:bodyPr>
            <a:normAutofit fontScale="92500" lnSpcReduction="20000"/>
          </a:bodyPr>
          <a:lstStyle/>
          <a:p>
            <a:pPr marL="0" indent="0" eaLnBrk="0" hangingPunct="0">
              <a:buNone/>
            </a:pPr>
            <a:r>
              <a:rPr lang="en-US" altLang="zh-CN" sz="2600" dirty="0" err="1">
                <a:ea typeface="宋体" panose="02010600030101010101" pitchFamily="2" charset="-122"/>
              </a:rPr>
              <a:t>Dstates</a:t>
            </a:r>
            <a:r>
              <a:rPr lang="en-US" altLang="zh-CN" sz="2600" dirty="0">
                <a:ea typeface="宋体" panose="02010600030101010101" pitchFamily="2" charset="-122"/>
              </a:rPr>
              <a:t>[1] := ε-closure({t</a:t>
            </a:r>
            <a:r>
              <a:rPr lang="en-US" altLang="zh-CN" sz="2600" baseline="-25000" dirty="0">
                <a:ea typeface="宋体" panose="02010600030101010101" pitchFamily="2" charset="-122"/>
              </a:rPr>
              <a:t>1</a:t>
            </a:r>
            <a:r>
              <a:rPr lang="en-US" altLang="zh-CN" sz="2600" dirty="0">
                <a:ea typeface="宋体" panose="02010600030101010101" pitchFamily="2" charset="-122"/>
              </a:rPr>
              <a:t>});</a:t>
            </a:r>
            <a:endParaRPr lang="en-US" altLang="zh-CN" sz="2600" dirty="0">
              <a:ea typeface="宋体" panose="02010600030101010101" pitchFamily="2" charset="-122"/>
            </a:endParaRPr>
          </a:p>
          <a:p>
            <a:pPr marL="0" indent="0" eaLnBrk="0" hangingPunct="0">
              <a:buNone/>
            </a:pPr>
            <a:r>
              <a:rPr lang="en-US" altLang="zh-CN" sz="2600" dirty="0">
                <a:ea typeface="宋体" panose="02010600030101010101" pitchFamily="2" charset="-122"/>
              </a:rPr>
              <a:t> p := 1;    j := 1;</a:t>
            </a:r>
            <a:endParaRPr lang="en-US" altLang="zh-CN" sz="2600" dirty="0">
              <a:ea typeface="宋体" panose="02010600030101010101" pitchFamily="2" charset="-122"/>
            </a:endParaRPr>
          </a:p>
          <a:p>
            <a:pPr marL="0" indent="0" eaLnBrk="0" hangingPunct="0">
              <a:buNone/>
            </a:pPr>
            <a:r>
              <a:rPr lang="en-US" altLang="zh-CN" sz="2600" dirty="0">
                <a:ea typeface="宋体" panose="02010600030101010101" pitchFamily="2" charset="-122"/>
              </a:rPr>
              <a:t>WHILE    j &lt;= p   DO</a:t>
            </a:r>
            <a:endParaRPr lang="en-US" altLang="zh-CN" sz="2600" dirty="0">
              <a:ea typeface="宋体" panose="02010600030101010101" pitchFamily="2" charset="-122"/>
            </a:endParaRPr>
          </a:p>
          <a:p>
            <a:pPr marL="0" indent="0" eaLnBrk="0" hangingPunct="0">
              <a:buNone/>
            </a:pPr>
            <a:r>
              <a:rPr lang="en-US" altLang="zh-CN" sz="2600" b="1" dirty="0">
                <a:ea typeface="宋体" panose="02010600030101010101" pitchFamily="2" charset="-122"/>
              </a:rPr>
              <a:t>     </a:t>
            </a: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for  each  </a:t>
            </a:r>
            <a:r>
              <a:rPr lang="en-US" altLang="zh-CN" sz="2600" dirty="0" err="1">
                <a:ea typeface="宋体" panose="02010600030101010101" pitchFamily="2" charset="-122"/>
              </a:rPr>
              <a:t>a∈Σ</a:t>
            </a:r>
            <a:endParaRPr lang="en-US" altLang="zh-CN" sz="2600" dirty="0">
              <a:ea typeface="宋体" panose="02010600030101010101" pitchFamily="2" charset="-122"/>
            </a:endParaRPr>
          </a:p>
          <a:p>
            <a:pPr marL="457200" lvl="1" indent="0" eaLnBrk="0" hangingPunct="0">
              <a:buNone/>
            </a:pPr>
            <a:r>
              <a:rPr lang="en-US" altLang="zh-CN" sz="2600" dirty="0">
                <a:ea typeface="宋体" panose="02010600030101010101" pitchFamily="2" charset="-122"/>
              </a:rPr>
              <a:t>       </a:t>
            </a:r>
            <a:r>
              <a:rPr lang="en-US" altLang="zh-CN" sz="2600" dirty="0">
                <a:ea typeface="宋体" panose="02010600030101010101" pitchFamily="2" charset="-122"/>
                <a:sym typeface="Symbol" panose="05050102010706020507" pitchFamily="18" charset="2"/>
              </a:rPr>
              <a:t></a:t>
            </a:r>
            <a:r>
              <a:rPr lang="en-US" altLang="zh-CN" sz="2600" dirty="0">
                <a:ea typeface="宋体" panose="02010600030101010101" pitchFamily="2" charset="-122"/>
              </a:rPr>
              <a:t>    e := </a:t>
            </a:r>
            <a:r>
              <a:rPr lang="en-US" altLang="zh-CN" sz="2600" dirty="0" err="1">
                <a:ea typeface="宋体" panose="02010600030101010101" pitchFamily="2" charset="-122"/>
              </a:rPr>
              <a:t>DFAedge</a:t>
            </a:r>
            <a:r>
              <a:rPr lang="en-US" altLang="zh-CN" sz="2600" dirty="0">
                <a:ea typeface="宋体" panose="02010600030101010101" pitchFamily="2" charset="-122"/>
              </a:rPr>
              <a:t> ( </a:t>
            </a:r>
            <a:r>
              <a:rPr lang="en-US" altLang="zh-CN" sz="2600" dirty="0" err="1">
                <a:ea typeface="宋体" panose="02010600030101010101" pitchFamily="2" charset="-122"/>
              </a:rPr>
              <a:t>Dstates</a:t>
            </a:r>
            <a:r>
              <a:rPr lang="en-US" altLang="zh-CN" sz="2600" dirty="0">
                <a:ea typeface="宋体" panose="02010600030101010101" pitchFamily="2" charset="-122"/>
              </a:rPr>
              <a:t>[j] , a ) ;</a:t>
            </a:r>
            <a:endParaRPr lang="en-US" altLang="zh-CN" sz="2600" dirty="0">
              <a:ea typeface="宋体" panose="02010600030101010101" pitchFamily="2" charset="-122"/>
            </a:endParaRPr>
          </a:p>
          <a:p>
            <a:pPr marL="800100" lvl="2" indent="0" eaLnBrk="0" hangingPunct="0">
              <a:buNone/>
            </a:pPr>
            <a:r>
              <a:rPr lang="en-US" altLang="zh-CN" sz="2600" dirty="0">
                <a:ea typeface="宋体" panose="02010600030101010101" pitchFamily="2" charset="-122"/>
              </a:rPr>
              <a:t>         </a:t>
            </a:r>
            <a:r>
              <a:rPr lang="en-US" altLang="zh-CN" sz="2600" b="1" dirty="0">
                <a:ea typeface="宋体" panose="02010600030101010101" pitchFamily="2" charset="-122"/>
              </a:rPr>
              <a:t>IF e = </a:t>
            </a:r>
            <a:r>
              <a:rPr lang="en-US" altLang="zh-CN" sz="2600" b="1" dirty="0" err="1">
                <a:ea typeface="宋体" panose="02010600030101010101" pitchFamily="2" charset="-122"/>
              </a:rPr>
              <a:t>Dstates</a:t>
            </a:r>
            <a:r>
              <a:rPr lang="en-US" altLang="zh-CN" sz="2600" b="1" dirty="0">
                <a:ea typeface="宋体" panose="02010600030101010101" pitchFamily="2" charset="-122"/>
              </a:rPr>
              <a:t>[</a:t>
            </a:r>
            <a:r>
              <a:rPr lang="en-US" altLang="zh-CN" sz="2600" b="1" dirty="0" err="1">
                <a:ea typeface="宋体" panose="02010600030101010101" pitchFamily="2" charset="-122"/>
              </a:rPr>
              <a:t>i</a:t>
            </a:r>
            <a:r>
              <a:rPr lang="en-US" altLang="zh-CN" sz="2600" b="1" dirty="0">
                <a:ea typeface="宋体" panose="02010600030101010101" pitchFamily="2" charset="-122"/>
              </a:rPr>
              <a:t>]  for  some  </a:t>
            </a:r>
            <a:r>
              <a:rPr lang="en-US" altLang="zh-CN" sz="2600" b="1" dirty="0" err="1">
                <a:ea typeface="宋体" panose="02010600030101010101" pitchFamily="2" charset="-122"/>
              </a:rPr>
              <a:t>i</a:t>
            </a:r>
            <a:r>
              <a:rPr lang="en-US" altLang="zh-CN" sz="2600" b="1" dirty="0">
                <a:ea typeface="宋体" panose="02010600030101010101" pitchFamily="2" charset="-122"/>
              </a:rPr>
              <a:t> &lt;=  p</a:t>
            </a:r>
            <a:endParaRPr lang="en-US" altLang="zh-CN" sz="2600" b="1" dirty="0">
              <a:ea typeface="宋体" panose="02010600030101010101" pitchFamily="2" charset="-122"/>
            </a:endParaRPr>
          </a:p>
          <a:p>
            <a:pPr marL="800100" lvl="2" indent="0" eaLnBrk="0" hangingPunct="0">
              <a:buNone/>
            </a:pPr>
            <a:r>
              <a:rPr lang="en-US" altLang="zh-CN" sz="2600" b="1" dirty="0">
                <a:ea typeface="宋体" panose="02010600030101010101" pitchFamily="2" charset="-122"/>
              </a:rPr>
              <a:t>             THEN	</a:t>
            </a:r>
            <a:r>
              <a:rPr lang="en-US" altLang="zh-CN" sz="2600" b="1" dirty="0" err="1">
                <a:ea typeface="宋体" panose="02010600030101010101" pitchFamily="2" charset="-122"/>
              </a:rPr>
              <a:t>Dtran</a:t>
            </a:r>
            <a:r>
              <a:rPr lang="en-US" altLang="zh-CN" sz="2600" b="1" dirty="0">
                <a:ea typeface="宋体" panose="02010600030101010101" pitchFamily="2" charset="-122"/>
              </a:rPr>
              <a:t>[j, a] = </a:t>
            </a:r>
            <a:r>
              <a:rPr lang="en-US" altLang="zh-CN" sz="2600" b="1" dirty="0" err="1">
                <a:ea typeface="宋体" panose="02010600030101010101" pitchFamily="2" charset="-122"/>
              </a:rPr>
              <a:t>i</a:t>
            </a:r>
            <a:endParaRPr lang="en-US" altLang="zh-CN" sz="2600" b="1" dirty="0">
              <a:ea typeface="宋体" panose="02010600030101010101" pitchFamily="2" charset="-122"/>
            </a:endParaRPr>
          </a:p>
          <a:p>
            <a:pPr marL="800100" lvl="2" indent="0" eaLnBrk="0" hangingPunct="0">
              <a:buNone/>
            </a:pPr>
            <a:r>
              <a:rPr lang="en-US" altLang="zh-CN" sz="2600" b="1" dirty="0">
                <a:ea typeface="宋体" panose="02010600030101010101" pitchFamily="2" charset="-122"/>
              </a:rPr>
              <a:t>              ELSE    </a:t>
            </a:r>
            <a:r>
              <a:rPr lang="en-US" altLang="zh-CN" sz="2600" b="1" dirty="0">
                <a:ea typeface="宋体" panose="02010600030101010101" pitchFamily="2" charset="-122"/>
                <a:sym typeface="Symbol" panose="05050102010706020507" pitchFamily="18" charset="2"/>
              </a:rPr>
              <a:t></a:t>
            </a:r>
            <a:r>
              <a:rPr lang="en-US" altLang="zh-CN" sz="2600" b="1" dirty="0">
                <a:ea typeface="宋体" panose="02010600030101010101" pitchFamily="2" charset="-122"/>
              </a:rPr>
              <a:t>   p :=  p+1 ;</a:t>
            </a:r>
            <a:endParaRPr lang="en-US" altLang="zh-CN" sz="2600" b="1" dirty="0">
              <a:ea typeface="宋体" panose="02010600030101010101" pitchFamily="2" charset="-122"/>
            </a:endParaRPr>
          </a:p>
          <a:p>
            <a:pPr marL="1485900" lvl="4" indent="0" eaLnBrk="0" hangingPunct="0">
              <a:buNone/>
            </a:pPr>
            <a:r>
              <a:rPr lang="en-US" altLang="zh-CN" sz="2600" b="1" dirty="0">
                <a:ea typeface="宋体" panose="02010600030101010101" pitchFamily="2" charset="-122"/>
              </a:rPr>
              <a:t>                       </a:t>
            </a:r>
            <a:r>
              <a:rPr lang="en-US" altLang="zh-CN" sz="2600" b="1" dirty="0" err="1">
                <a:ea typeface="宋体" panose="02010600030101010101" pitchFamily="2" charset="-122"/>
              </a:rPr>
              <a:t>Dstates</a:t>
            </a:r>
            <a:r>
              <a:rPr lang="en-US" altLang="zh-CN" sz="2600" b="1" dirty="0">
                <a:ea typeface="宋体" panose="02010600030101010101" pitchFamily="2" charset="-122"/>
              </a:rPr>
              <a:t>[p] :=e ;</a:t>
            </a:r>
            <a:endParaRPr lang="en-US" altLang="zh-CN" sz="2600" b="1" dirty="0">
              <a:ea typeface="宋体" panose="02010600030101010101" pitchFamily="2" charset="-122"/>
            </a:endParaRPr>
          </a:p>
          <a:p>
            <a:pPr marL="1485900" lvl="4" indent="0" eaLnBrk="0" hangingPunct="0">
              <a:buNone/>
            </a:pPr>
            <a:r>
              <a:rPr lang="en-US" altLang="zh-CN" sz="2600" b="1" dirty="0">
                <a:ea typeface="宋体" panose="02010600030101010101" pitchFamily="2" charset="-122"/>
              </a:rPr>
              <a:t>                      </a:t>
            </a:r>
            <a:r>
              <a:rPr lang="en-US" altLang="zh-CN" sz="2600" b="1" dirty="0" err="1">
                <a:ea typeface="宋体" panose="02010600030101010101" pitchFamily="2" charset="-122"/>
              </a:rPr>
              <a:t>Dtran</a:t>
            </a:r>
            <a:r>
              <a:rPr lang="en-US" altLang="zh-CN" sz="2600" b="1" dirty="0">
                <a:ea typeface="宋体" panose="02010600030101010101" pitchFamily="2" charset="-122"/>
              </a:rPr>
              <a:t>[j, a] := p ;  </a:t>
            </a:r>
            <a:endParaRPr lang="en-US" altLang="zh-CN" sz="2600" b="1" dirty="0">
              <a:ea typeface="宋体" panose="02010600030101010101" pitchFamily="2" charset="-122"/>
            </a:endParaRPr>
          </a:p>
          <a:p>
            <a:pPr marL="1485900" lvl="4" indent="0" eaLnBrk="0" hangingPunct="0">
              <a:buNone/>
            </a:pPr>
            <a:r>
              <a:rPr lang="en-US" altLang="zh-CN" sz="2600" b="1" dirty="0">
                <a:ea typeface="宋体" panose="02010600030101010101" pitchFamily="2" charset="-122"/>
                <a:sym typeface="Symbol" panose="05050102010706020507" pitchFamily="18" charset="2"/>
              </a:rPr>
              <a:t></a:t>
            </a:r>
            <a:r>
              <a:rPr lang="en-US" altLang="zh-CN" sz="2600" b="1" dirty="0">
                <a:ea typeface="宋体" panose="02010600030101010101" pitchFamily="2" charset="-122"/>
              </a:rPr>
              <a:t> ;</a:t>
            </a:r>
            <a:endParaRPr lang="en-US" altLang="zh-CN" sz="2600" b="1" dirty="0">
              <a:ea typeface="宋体" panose="02010600030101010101" pitchFamily="2" charset="-122"/>
            </a:endParaRPr>
          </a:p>
          <a:p>
            <a:pPr marL="1143000" lvl="3" indent="0" eaLnBrk="0" hangingPunct="0">
              <a:buNone/>
            </a:pPr>
            <a:r>
              <a:rPr lang="en-US" altLang="zh-CN" sz="2600" dirty="0">
                <a:ea typeface="宋体" panose="02010600030101010101" pitchFamily="2" charset="-122"/>
              </a:rPr>
              <a:t>}; </a:t>
            </a:r>
            <a:endParaRPr lang="en-US" altLang="zh-CN" sz="2600" dirty="0">
              <a:ea typeface="宋体" panose="02010600030101010101" pitchFamily="2" charset="-122"/>
            </a:endParaRPr>
          </a:p>
          <a:p>
            <a:pPr marL="1143000" lvl="3" indent="0" eaLnBrk="0" hangingPunct="0">
              <a:buNone/>
            </a:pPr>
            <a:r>
              <a:rPr lang="en-US" altLang="zh-CN" sz="2600" dirty="0">
                <a:ea typeface="宋体" panose="02010600030101010101" pitchFamily="2" charset="-122"/>
              </a:rPr>
              <a:t>j := j+1 ;</a:t>
            </a:r>
            <a:endParaRPr lang="en-US" altLang="zh-CN" sz="2600" dirty="0">
              <a:ea typeface="宋体" panose="02010600030101010101" pitchFamily="2" charset="-122"/>
            </a:endParaRPr>
          </a:p>
          <a:p>
            <a:pPr marL="457200" lvl="1" indent="0" eaLnBrk="0" hangingPunct="0">
              <a:buNone/>
            </a:pPr>
            <a:r>
              <a:rPr lang="en-US" altLang="zh-CN" sz="2600" dirty="0">
                <a:ea typeface="宋体" panose="02010600030101010101" pitchFamily="2" charset="-122"/>
                <a:sym typeface="Symbol" panose="05050102010706020507" pitchFamily="18" charset="2"/>
              </a:rPr>
              <a:t>   </a:t>
            </a:r>
            <a:endParaRPr lang="en-US" altLang="zh-CN" sz="2600" dirty="0">
              <a:ea typeface="宋体" panose="02010600030101010101" pitchFamily="2" charset="-122"/>
              <a:sym typeface="Symbol" panose="05050102010706020507" pitchFamily="18" charset="2"/>
            </a:endParaRPr>
          </a:p>
          <a:p>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子集构造法算法</a:t>
            </a:r>
            <a:endParaRPr lang="zh-CN" altLang="en-US" dirty="0"/>
          </a:p>
        </p:txBody>
      </p:sp>
      <p:sp>
        <p:nvSpPr>
          <p:cNvPr id="5" name="矩形 4"/>
          <p:cNvSpPr/>
          <p:nvPr/>
        </p:nvSpPr>
        <p:spPr bwMode="auto">
          <a:xfrm>
            <a:off x="3352799" y="2743200"/>
            <a:ext cx="4537023" cy="2209800"/>
          </a:xfrm>
          <a:prstGeom prst="rect">
            <a:avLst/>
          </a:prstGeom>
          <a:noFill/>
          <a:ln w="25400" cap="flat" cmpd="sng" algn="ctr">
            <a:solidFill>
              <a:srgbClr val="FF0000"/>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endParaRPr lang="zh-CN" altLang="en-US">
              <a:latin typeface="Lucida Sans" panose="020B0602030504020204" charset="0"/>
            </a:endParaRPr>
          </a:p>
        </p:txBody>
      </p:sp>
      <p:sp>
        <p:nvSpPr>
          <p:cNvPr id="6" name="左箭头 5"/>
          <p:cNvSpPr/>
          <p:nvPr/>
        </p:nvSpPr>
        <p:spPr bwMode="auto">
          <a:xfrm flipV="1">
            <a:off x="7633611" y="3568709"/>
            <a:ext cx="564708" cy="265896"/>
          </a:xfrm>
          <a:prstGeom prst="leftArrow">
            <a:avLst/>
          </a:prstGeom>
          <a:solidFill>
            <a:srgbClr val="FF0000"/>
          </a:solidFill>
          <a:ln w="25400" cap="flat" cmpd="sng" algn="ctr">
            <a:no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endParaRPr lang="zh-CN" altLang="en-US">
              <a:latin typeface="Lucida Sans" panose="020B0602030504020204" charset="0"/>
            </a:endParaRPr>
          </a:p>
        </p:txBody>
      </p:sp>
      <p:sp>
        <p:nvSpPr>
          <p:cNvPr id="7" name="TextBox 6"/>
          <p:cNvSpPr txBox="1"/>
          <p:nvPr/>
        </p:nvSpPr>
        <p:spPr>
          <a:xfrm>
            <a:off x="8305800" y="2151608"/>
            <a:ext cx="2778177" cy="3046988"/>
          </a:xfrm>
          <a:prstGeom prst="rect">
            <a:avLst/>
          </a:prstGeom>
          <a:solidFill>
            <a:schemeClr val="bg2">
              <a:lumMod val="20000"/>
              <a:lumOff val="80000"/>
            </a:schemeClr>
          </a:solidFill>
        </p:spPr>
        <p:txBody>
          <a:bodyPr wrap="square" rtlCol="0">
            <a:spAutoFit/>
          </a:bodyPr>
          <a:lstStyle/>
          <a:p>
            <a:r>
              <a:rPr lang="en-US" altLang="zh-CN" dirty="0">
                <a:solidFill>
                  <a:srgbClr val="000099"/>
                </a:solidFill>
                <a:latin typeface="华文新魏" panose="02010800040101010101" pitchFamily="2" charset="-122"/>
                <a:ea typeface="华文新魏" panose="02010800040101010101" pitchFamily="2" charset="-122"/>
              </a:rPr>
              <a:t> </a:t>
            </a:r>
            <a:r>
              <a:rPr lang="zh-CN" altLang="en-US" dirty="0">
                <a:solidFill>
                  <a:srgbClr val="000099"/>
                </a:solidFill>
                <a:latin typeface="华文新魏" panose="02010800040101010101" pitchFamily="2" charset="-122"/>
                <a:ea typeface="华文新魏" panose="02010800040101010101" pitchFamily="2" charset="-122"/>
              </a:rPr>
              <a:t>如果该状态已经存在列表中，则找到该状态序号，直接设置转换函数值，即</a:t>
            </a:r>
            <a:r>
              <a:rPr lang="en-US" altLang="zh-CN" dirty="0">
                <a:solidFill>
                  <a:srgbClr val="000099"/>
                </a:solidFill>
                <a:latin typeface="华文新魏" panose="02010800040101010101" pitchFamily="2" charset="-122"/>
                <a:ea typeface="华文新魏" panose="02010800040101010101" pitchFamily="2" charset="-122"/>
              </a:rPr>
              <a:t>δ(j, a)=</a:t>
            </a:r>
            <a:r>
              <a:rPr lang="en-US" altLang="zh-CN" dirty="0" err="1">
                <a:solidFill>
                  <a:srgbClr val="000099"/>
                </a:solidFill>
                <a:latin typeface="华文新魏" panose="02010800040101010101" pitchFamily="2" charset="-122"/>
                <a:ea typeface="华文新魏" panose="02010800040101010101" pitchFamily="2" charset="-122"/>
              </a:rPr>
              <a:t>i</a:t>
            </a:r>
            <a:endParaRPr lang="en-US" altLang="zh-CN" dirty="0">
              <a:solidFill>
                <a:srgbClr val="000099"/>
              </a:solidFill>
              <a:latin typeface="华文新魏" panose="02010800040101010101" pitchFamily="2" charset="-122"/>
              <a:ea typeface="华文新魏" panose="02010800040101010101" pitchFamily="2" charset="-122"/>
            </a:endParaRPr>
          </a:p>
          <a:p>
            <a:r>
              <a:rPr lang="zh-CN" altLang="en-US" dirty="0">
                <a:solidFill>
                  <a:srgbClr val="000099"/>
                </a:solidFill>
                <a:latin typeface="华文新魏" panose="02010800040101010101" pitchFamily="2" charset="-122"/>
                <a:ea typeface="华文新魏" panose="02010800040101010101" pitchFamily="2" charset="-122"/>
              </a:rPr>
              <a:t>否则，新增一个状态集，并设置转换函数</a:t>
            </a:r>
            <a:endParaRPr lang="zh-CN" altLang="en-US" dirty="0">
              <a:solidFill>
                <a:srgbClr val="000099"/>
              </a:solidFill>
              <a:latin typeface="华文新魏" panose="02010800040101010101" pitchFamily="2" charset="-122"/>
              <a:ea typeface="华文新魏" panose="02010800040101010101" pitchFamily="2" charset="-122"/>
            </a:endParaRPr>
          </a:p>
        </p:txBody>
      </p:sp>
      <p:sp>
        <p:nvSpPr>
          <p:cNvPr id="8" name="TextBox 7"/>
          <p:cNvSpPr txBox="1"/>
          <p:nvPr/>
        </p:nvSpPr>
        <p:spPr>
          <a:xfrm>
            <a:off x="4785559" y="5868144"/>
            <a:ext cx="5211683" cy="523220"/>
          </a:xfrm>
          <a:prstGeom prst="rect">
            <a:avLst/>
          </a:prstGeom>
          <a:noFill/>
        </p:spPr>
        <p:txBody>
          <a:bodyPr wrap="none" rtlCol="0">
            <a:spAutoFit/>
          </a:bodyPr>
          <a:lstStyle/>
          <a:p>
            <a:r>
              <a:rPr lang="zh-CN" altLang="en-US" sz="2800" dirty="0">
                <a:solidFill>
                  <a:srgbClr val="FF0000"/>
                </a:solidFill>
                <a:latin typeface="华文新魏" panose="02010800040101010101" pitchFamily="2" charset="-122"/>
                <a:ea typeface="华文新魏" panose="02010800040101010101" pitchFamily="2" charset="-122"/>
              </a:rPr>
              <a:t>我们通过具体例子来理解该算法</a:t>
            </a:r>
            <a:endParaRPr lang="zh-CN" altLang="en-US" sz="28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4168516" y="3582394"/>
          <a:ext cx="6347085" cy="2894606"/>
        </p:xfrm>
        <a:graphic>
          <a:graphicData uri="http://schemas.openxmlformats.org/drawingml/2006/table">
            <a:tbl>
              <a:tblPr/>
              <a:tblGrid>
                <a:gridCol w="2308485"/>
                <a:gridCol w="2133600"/>
                <a:gridCol w="1905000"/>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 0,1,2,4,7 }</a:t>
                      </a:r>
                      <a:endParaRPr lang="zh-CN" altLang="en-US" sz="2000" b="0" dirty="0">
                        <a:solidFill>
                          <a:schemeClr val="bg1">
                            <a:lumMod val="8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rPr>
                        <a:t>{1,2,3,4,6,7,8}</a:t>
                      </a:r>
                      <a:endPar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a:t>
                      </a:r>
                      <a:endParaRPr lang="en-US" altLang="zh-CN" sz="2000" b="0" dirty="0">
                        <a:solidFill>
                          <a:schemeClr val="bg1">
                            <a:lumMod val="8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8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8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{1,2,4,5,6,7,9}</a:t>
                      </a:r>
                      <a:endParaRPr lang="zh-CN" altLang="en-US" sz="2000" b="0" dirty="0">
                        <a:solidFill>
                          <a:schemeClr val="bg1">
                            <a:lumMod val="85000"/>
                          </a:schemeClr>
                        </a:solidFill>
                        <a:latin typeface="Comic Sans MS" panose="030F0702030302020204" pitchFamily="66"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 }</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a:t>
                      </a:r>
                      <a:endPar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{1,2,4,5,6,7,9}</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rPr>
                        <a:t>{</a:t>
                      </a: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r>
                        <a:rPr lang="en-US" altLang="zh-CN" sz="2000" b="0" dirty="0">
                          <a:solidFill>
                            <a:schemeClr val="bg1">
                              <a:lumMod val="8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24" name="下箭头 23"/>
          <p:cNvSpPr/>
          <p:nvPr/>
        </p:nvSpPr>
        <p:spPr bwMode="auto">
          <a:xfrm rot="17979466">
            <a:off x="4239383" y="3362354"/>
            <a:ext cx="390245" cy="864339"/>
          </a:xfrm>
          <a:prstGeom prst="downArrow">
            <a:avLst/>
          </a:prstGeom>
          <a:solidFill>
            <a:srgbClr val="FF0000"/>
          </a:solid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6" name="TextBox 25"/>
          <p:cNvSpPr txBox="1"/>
          <p:nvPr/>
        </p:nvSpPr>
        <p:spPr>
          <a:xfrm>
            <a:off x="1524000" y="3417362"/>
            <a:ext cx="2468617" cy="1569660"/>
          </a:xfrm>
          <a:prstGeom prst="rect">
            <a:avLst/>
          </a:prstGeom>
          <a:solidFill>
            <a:schemeClr val="bg2">
              <a:lumMod val="20000"/>
              <a:lumOff val="80000"/>
            </a:schemeClr>
          </a:solidFill>
        </p:spPr>
        <p:txBody>
          <a:bodyPr wrap="square" rtlCol="0">
            <a:spAutoFit/>
          </a:bodyPr>
          <a:lstStyle/>
          <a:p>
            <a:r>
              <a:rPr lang="zh-CN" altLang="en-US" dirty="0">
                <a:solidFill>
                  <a:srgbClr val="C00000"/>
                </a:solidFill>
                <a:latin typeface="华文新魏" panose="02010800040101010101" pitchFamily="2" charset="-122"/>
                <a:ea typeface="华文新魏" panose="02010800040101010101" pitchFamily="2" charset="-122"/>
              </a:rPr>
              <a:t>算法中的</a:t>
            </a:r>
            <a:r>
              <a:rPr lang="en-US" altLang="zh-CN" dirty="0" err="1">
                <a:solidFill>
                  <a:srgbClr val="C00000"/>
                </a:solidFill>
                <a:latin typeface="华文新魏" panose="02010800040101010101" pitchFamily="2" charset="-122"/>
                <a:ea typeface="华文新魏" panose="02010800040101010101" pitchFamily="2" charset="-122"/>
              </a:rPr>
              <a:t>Dstates</a:t>
            </a:r>
            <a:r>
              <a:rPr lang="zh-CN" altLang="en-US" dirty="0">
                <a:solidFill>
                  <a:srgbClr val="C00000"/>
                </a:solidFill>
                <a:latin typeface="华文新魏" panose="02010800040101010101" pitchFamily="2" charset="-122"/>
                <a:ea typeface="华文新魏" panose="02010800040101010101" pitchFamily="2" charset="-122"/>
              </a:rPr>
              <a:t>数组，表示</a:t>
            </a:r>
            <a:r>
              <a:rPr lang="en-US" altLang="zh-CN" dirty="0">
                <a:solidFill>
                  <a:srgbClr val="C00000"/>
                </a:solidFill>
                <a:latin typeface="华文新魏" panose="02010800040101010101" pitchFamily="2" charset="-122"/>
                <a:ea typeface="华文新魏" panose="02010800040101010101" pitchFamily="2" charset="-122"/>
              </a:rPr>
              <a:t>DFA</a:t>
            </a:r>
            <a:r>
              <a:rPr lang="zh-CN" altLang="en-US" dirty="0">
                <a:solidFill>
                  <a:srgbClr val="C00000"/>
                </a:solidFill>
                <a:latin typeface="华文新魏" panose="02010800040101010101" pitchFamily="2" charset="-122"/>
                <a:ea typeface="华文新魏" panose="02010800040101010101" pitchFamily="2" charset="-122"/>
              </a:rPr>
              <a:t>的状态</a:t>
            </a:r>
            <a:r>
              <a:rPr lang="en-US" altLang="zh-CN" dirty="0">
                <a:solidFill>
                  <a:srgbClr val="C00000"/>
                </a:solidFill>
                <a:latin typeface="华文新魏" panose="02010800040101010101" pitchFamily="2" charset="-122"/>
                <a:ea typeface="华文新魏" panose="02010800040101010101" pitchFamily="2" charset="-122"/>
              </a:rPr>
              <a:t>(NFA</a:t>
            </a:r>
            <a:r>
              <a:rPr lang="zh-CN" altLang="en-US" dirty="0">
                <a:solidFill>
                  <a:srgbClr val="C00000"/>
                </a:solidFill>
                <a:latin typeface="华文新魏" panose="02010800040101010101" pitchFamily="2" charset="-122"/>
                <a:ea typeface="华文新魏" panose="02010800040101010101" pitchFamily="2" charset="-122"/>
              </a:rPr>
              <a:t>的状态子集</a:t>
            </a:r>
            <a:r>
              <a:rPr lang="en-US" altLang="zh-CN" dirty="0">
                <a:solidFill>
                  <a:srgbClr val="C00000"/>
                </a:solidFill>
                <a:latin typeface="华文新魏" panose="02010800040101010101" pitchFamily="2" charset="-122"/>
                <a:ea typeface="华文新魏" panose="02010800040101010101" pitchFamily="2" charset="-122"/>
              </a:rPr>
              <a:t>)</a:t>
            </a:r>
            <a:endParaRPr lang="zh-CN" altLang="en-US" dirty="0">
              <a:solidFill>
                <a:srgbClr val="C0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4168516" y="3582394"/>
          <a:ext cx="6347085" cy="2894606"/>
        </p:xfrm>
        <a:graphic>
          <a:graphicData uri="http://schemas.openxmlformats.org/drawingml/2006/table">
            <a:tbl>
              <a:tblPr/>
              <a:tblGrid>
                <a:gridCol w="2308485"/>
                <a:gridCol w="2133600"/>
                <a:gridCol w="1905000"/>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a:t>
                      </a:r>
                      <a:endParaRPr lang="zh-CN" altLang="en-US" sz="2000" b="0" dirty="0">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rPr>
                        <a:t>{1,2,3,4,6,7,8}</a:t>
                      </a:r>
                      <a:endPar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a:t>
                      </a:r>
                      <a:endParaRPr lang="en-US" altLang="zh-CN" sz="2000" b="0" dirty="0">
                        <a:solidFill>
                          <a:schemeClr val="bg1">
                            <a:lumMod val="8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8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8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{1,2,4,5,6,7,9}</a:t>
                      </a:r>
                      <a:endParaRPr lang="zh-CN" altLang="en-US" sz="2000" b="0" dirty="0">
                        <a:solidFill>
                          <a:schemeClr val="bg1">
                            <a:lumMod val="85000"/>
                          </a:schemeClr>
                        </a:solidFill>
                        <a:latin typeface="Comic Sans MS" panose="030F0702030302020204" pitchFamily="66"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 }</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a:t>
                      </a:r>
                      <a:endPar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{1,2,4,5,6,7,9}</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rPr>
                        <a:t>{</a:t>
                      </a: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r>
                        <a:rPr lang="en-US" altLang="zh-CN" sz="2000" b="0" dirty="0">
                          <a:solidFill>
                            <a:schemeClr val="bg1">
                              <a:lumMod val="8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8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18" name="右箭头 17"/>
          <p:cNvSpPr/>
          <p:nvPr/>
        </p:nvSpPr>
        <p:spPr bwMode="auto">
          <a:xfrm rot="1374936">
            <a:off x="3445476" y="4381499"/>
            <a:ext cx="752755" cy="228600"/>
          </a:xfrm>
          <a:prstGeom prst="rightArrow">
            <a:avLst/>
          </a:prstGeom>
          <a:solidFill>
            <a:srgbClr val="FF0000"/>
          </a:solidFill>
          <a:ln w="25400" cap="flat" cmpd="sng" algn="ctr">
            <a:no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0" name="矩形 19"/>
          <p:cNvSpPr/>
          <p:nvPr/>
        </p:nvSpPr>
        <p:spPr bwMode="auto">
          <a:xfrm>
            <a:off x="4181755" y="4495800"/>
            <a:ext cx="1676400" cy="457200"/>
          </a:xfrm>
          <a:prstGeom prst="rect">
            <a:avLst/>
          </a:prstGeom>
          <a:noFill/>
          <a:ln w="25400" cap="flat" cmpd="sng"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2" name="TextBox 21"/>
          <p:cNvSpPr txBox="1"/>
          <p:nvPr/>
        </p:nvSpPr>
        <p:spPr>
          <a:xfrm>
            <a:off x="1676400" y="3429001"/>
            <a:ext cx="2512226" cy="830997"/>
          </a:xfrm>
          <a:prstGeom prst="rect">
            <a:avLst/>
          </a:prstGeom>
          <a:noFill/>
        </p:spPr>
        <p:txBody>
          <a:bodyPr wrap="none" rtlCol="0">
            <a:spAutoFit/>
          </a:bodyPr>
          <a:lstStyle/>
          <a:p>
            <a:r>
              <a:rPr lang="zh-CN" altLang="en-US" dirty="0">
                <a:latin typeface="Comic Sans MS" panose="030F0702030302020204" pitchFamily="66" charset="0"/>
                <a:ea typeface="华文新魏" panose="02010800040101010101" pitchFamily="2" charset="-122"/>
              </a:rPr>
              <a:t>初态：</a:t>
            </a:r>
            <a:endParaRPr lang="en-US" altLang="zh-CN" dirty="0">
              <a:latin typeface="Comic Sans MS" panose="030F0702030302020204" pitchFamily="66" charset="0"/>
              <a:ea typeface="华文新魏" panose="02010800040101010101" pitchFamily="2" charset="-122"/>
            </a:endParaRPr>
          </a:p>
          <a:p>
            <a:r>
              <a:rPr lang="en-US" altLang="zh-CN" dirty="0">
                <a:latin typeface="Times New Roman" panose="02020603050405020304" charset="0"/>
                <a:ea typeface="华文新魏" panose="02010800040101010101" pitchFamily="2" charset="-122"/>
                <a:cs typeface="Times New Roman" panose="02020603050405020304" charset="0"/>
              </a:rPr>
              <a:t>A</a:t>
            </a:r>
            <a:r>
              <a:rPr lang="en-US" altLang="zh-CN" dirty="0">
                <a:latin typeface="Comic Sans MS" panose="030F0702030302020204" pitchFamily="66" charset="0"/>
                <a:ea typeface="华文新魏" panose="02010800040101010101" pitchFamily="2" charset="-122"/>
              </a:rPr>
              <a:t>=ε-closure({0})</a:t>
            </a:r>
            <a:endParaRPr lang="zh-CN" altLang="en-US" dirty="0">
              <a:latin typeface="Comic Sans MS" panose="030F0702030302020204" pitchFamily="66"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4168516" y="3582394"/>
          <a:ext cx="6347085" cy="2894606"/>
        </p:xfrm>
        <a:graphic>
          <a:graphicData uri="http://schemas.openxmlformats.org/drawingml/2006/table">
            <a:tbl>
              <a:tblPr/>
              <a:tblGrid>
                <a:gridCol w="2308485"/>
                <a:gridCol w="2133600"/>
                <a:gridCol w="1905000"/>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rPr>
                        <a:t>{1,2,3,4,6,7,8}</a:t>
                      </a:r>
                      <a:endPar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lang="en-US" altLang="zh-CN"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lang="zh-CN" altLang="en-US" sz="2000" b="0" dirty="0">
                        <a:solidFill>
                          <a:schemeClr val="bg1">
                            <a:lumMod val="95000"/>
                          </a:schemeClr>
                        </a:solidFill>
                        <a:latin typeface="Comic Sans MS" panose="030F0702030302020204" pitchFamily="66"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 }</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en-US" altLang="zh-CN"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rPr>
                        <a:t>{</a:t>
                      </a: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r>
                        <a:rPr lang="en-US" altLang="zh-CN" sz="2000" b="0" dirty="0">
                          <a:solidFill>
                            <a:schemeClr val="bg1">
                              <a:lumMod val="9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22" name="TextBox 21"/>
          <p:cNvSpPr txBox="1"/>
          <p:nvPr/>
        </p:nvSpPr>
        <p:spPr>
          <a:xfrm>
            <a:off x="1524000" y="2860624"/>
            <a:ext cx="2355132" cy="830997"/>
          </a:xfrm>
          <a:prstGeom prst="rect">
            <a:avLst/>
          </a:prstGeom>
          <a:noFill/>
        </p:spPr>
        <p:txBody>
          <a:bodyPr wrap="none" rtlCol="0">
            <a:spAutoFit/>
          </a:bodyPr>
          <a:lstStyle/>
          <a:p>
            <a:r>
              <a:rPr lang="zh-CN" altLang="en-US" dirty="0">
                <a:latin typeface="Comic Sans MS" panose="030F0702030302020204" pitchFamily="66" charset="0"/>
                <a:ea typeface="华文新魏" panose="02010800040101010101" pitchFamily="2" charset="-122"/>
              </a:rPr>
              <a:t>初态：</a:t>
            </a:r>
            <a:endParaRPr lang="en-US" altLang="zh-CN" dirty="0">
              <a:latin typeface="Comic Sans MS" panose="030F0702030302020204" pitchFamily="66" charset="0"/>
              <a:ea typeface="华文新魏" panose="02010800040101010101" pitchFamily="2" charset="-122"/>
            </a:endParaRPr>
          </a:p>
          <a:p>
            <a:r>
              <a:rPr lang="en-US" altLang="zh-CN" dirty="0">
                <a:latin typeface="Times New Roman" panose="02020603050405020304" charset="0"/>
                <a:ea typeface="华文新魏" panose="02010800040101010101" pitchFamily="2" charset="-122"/>
                <a:cs typeface="Times New Roman" panose="02020603050405020304" charset="0"/>
              </a:rPr>
              <a:t>A=ε-closure({0})</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 name="TextBox 1"/>
          <p:cNvSpPr txBox="1"/>
          <p:nvPr/>
        </p:nvSpPr>
        <p:spPr>
          <a:xfrm>
            <a:off x="1588957" y="4102124"/>
            <a:ext cx="2390775"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rPr>
              <a:t>edge(A,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(A, b)={5}</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
        <p:nvSpPr>
          <p:cNvPr id="3" name="下箭头 2"/>
          <p:cNvSpPr/>
          <p:nvPr/>
        </p:nvSpPr>
        <p:spPr bwMode="auto">
          <a:xfrm>
            <a:off x="2427157" y="3691620"/>
            <a:ext cx="368220" cy="383738"/>
          </a:xfrm>
          <a:prstGeom prst="downArrow">
            <a:avLst/>
          </a:prstGeom>
          <a:solidFill>
            <a:srgbClr val="0000CC"/>
          </a:solidFill>
          <a:ln w="25400" cap="flat" cmpd="sng" algn="ctr">
            <a:solidFill>
              <a:srgbClr val="0000CC"/>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4168516" y="3582394"/>
          <a:ext cx="6347085" cy="2894606"/>
        </p:xfrm>
        <a:graphic>
          <a:graphicData uri="http://schemas.openxmlformats.org/drawingml/2006/table">
            <a:tbl>
              <a:tblPr/>
              <a:tblGrid>
                <a:gridCol w="2308485"/>
                <a:gridCol w="2133600"/>
                <a:gridCol w="1905000"/>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rPr>
                        <a:t>{1,2,3,4,6,7,8}</a:t>
                      </a:r>
                      <a:endParaRPr kumimoji="0" lang="en-US" altLang="zh-CN" sz="2000" b="0" i="0" u="none" strike="noStrike" cap="none" normalizeH="0" baseline="0" dirty="0">
                        <a:ln>
                          <a:noFill/>
                        </a:ln>
                        <a:solidFill>
                          <a:schemeClr val="bg1">
                            <a:lumMod val="8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lang="en-US" altLang="zh-CN"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lang="zh-CN" altLang="en-US" sz="2000" b="0" dirty="0">
                        <a:solidFill>
                          <a:schemeClr val="bg1">
                            <a:lumMod val="95000"/>
                          </a:schemeClr>
                        </a:solidFill>
                        <a:latin typeface="Comic Sans MS" panose="030F0702030302020204" pitchFamily="66"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 }</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en-US" altLang="zh-CN"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rPr>
                        <a:t>{</a:t>
                      </a: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r>
                        <a:rPr lang="en-US" altLang="zh-CN" sz="2000" b="0" dirty="0">
                          <a:solidFill>
                            <a:schemeClr val="bg1">
                              <a:lumMod val="9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22" name="TextBox 21"/>
          <p:cNvSpPr txBox="1"/>
          <p:nvPr/>
        </p:nvSpPr>
        <p:spPr>
          <a:xfrm>
            <a:off x="1524000" y="2860624"/>
            <a:ext cx="2355132" cy="830997"/>
          </a:xfrm>
          <a:prstGeom prst="rect">
            <a:avLst/>
          </a:prstGeom>
          <a:noFill/>
        </p:spPr>
        <p:txBody>
          <a:bodyPr wrap="none" rtlCol="0">
            <a:spAutoFit/>
          </a:bodyPr>
          <a:lstStyle/>
          <a:p>
            <a:r>
              <a:rPr lang="zh-CN" altLang="en-US" dirty="0">
                <a:latin typeface="Comic Sans MS" panose="030F0702030302020204" pitchFamily="66" charset="0"/>
                <a:ea typeface="华文新魏" panose="02010800040101010101" pitchFamily="2" charset="-122"/>
              </a:rPr>
              <a:t>初态：</a:t>
            </a:r>
            <a:endParaRPr lang="en-US" altLang="zh-CN" dirty="0">
              <a:latin typeface="Comic Sans MS" panose="030F0702030302020204" pitchFamily="66" charset="0"/>
              <a:ea typeface="华文新魏" panose="02010800040101010101" pitchFamily="2" charset="-122"/>
            </a:endParaRPr>
          </a:p>
          <a:p>
            <a:r>
              <a:rPr lang="en-US" altLang="zh-CN" dirty="0">
                <a:latin typeface="Times New Roman" panose="02020603050405020304" charset="0"/>
                <a:ea typeface="华文新魏" panose="02010800040101010101" pitchFamily="2" charset="-122"/>
                <a:cs typeface="Times New Roman" panose="02020603050405020304" charset="0"/>
              </a:rPr>
              <a:t>A=ε-closure({0})</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 name="TextBox 1"/>
          <p:cNvSpPr txBox="1"/>
          <p:nvPr/>
        </p:nvSpPr>
        <p:spPr>
          <a:xfrm>
            <a:off x="1588957" y="4102124"/>
            <a:ext cx="2390775"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(A,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(A, b)={5}</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
        <p:nvSpPr>
          <p:cNvPr id="3" name="下箭头 2"/>
          <p:cNvSpPr/>
          <p:nvPr/>
        </p:nvSpPr>
        <p:spPr bwMode="auto">
          <a:xfrm>
            <a:off x="2427157" y="3691620"/>
            <a:ext cx="368220" cy="383738"/>
          </a:xfrm>
          <a:prstGeom prst="downArrow">
            <a:avLst/>
          </a:prstGeom>
          <a:solidFill>
            <a:srgbClr val="0000CC"/>
          </a:solidFill>
          <a:ln w="25400" cap="flat" cmpd="sng" algn="ctr">
            <a:solidFill>
              <a:srgbClr val="0000CC"/>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46" name="下箭头 45"/>
          <p:cNvSpPr/>
          <p:nvPr/>
        </p:nvSpPr>
        <p:spPr bwMode="auto">
          <a:xfrm>
            <a:off x="2520837" y="4953000"/>
            <a:ext cx="368220" cy="383738"/>
          </a:xfrm>
          <a:prstGeom prst="downArrow">
            <a:avLst/>
          </a:prstGeom>
          <a:solidFill>
            <a:srgbClr val="0000CC"/>
          </a:solidFill>
          <a:ln w="25400" cap="flat" cmpd="sng" algn="ctr">
            <a:solidFill>
              <a:srgbClr val="0000CC"/>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47" name="TextBox 46"/>
          <p:cNvSpPr txBox="1"/>
          <p:nvPr/>
        </p:nvSpPr>
        <p:spPr>
          <a:xfrm>
            <a:off x="1588958" y="5299292"/>
            <a:ext cx="2190023" cy="830997"/>
          </a:xfrm>
          <a:prstGeom prst="rect">
            <a:avLst/>
          </a:prstGeom>
          <a:noFill/>
        </p:spPr>
        <p:txBody>
          <a:bodyPr wrap="none" rtlCol="0">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ε-closure({3,8})</a:t>
            </a:r>
            <a:endParaRPr lang="en-US" altLang="zh-CN" dirty="0">
              <a:latin typeface="Times New Roman" panose="02020603050405020304" charset="0"/>
              <a:ea typeface="华文新魏" panose="02010800040101010101" pitchFamily="2" charset="-122"/>
              <a:cs typeface="Times New Roman" panose="02020603050405020304" charset="0"/>
            </a:endParaRPr>
          </a:p>
          <a:p>
            <a:r>
              <a:rPr lang="en-US" altLang="zh-CN" dirty="0">
                <a:latin typeface="Times New Roman" panose="02020603050405020304" charset="0"/>
                <a:ea typeface="华文新魏" panose="02010800040101010101" pitchFamily="2" charset="-122"/>
                <a:cs typeface="Times New Roman" panose="02020603050405020304" charset="0"/>
              </a:rPr>
              <a:t>ε-closure({5})</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4168516" y="3582394"/>
          <a:ext cx="6347085" cy="2894606"/>
        </p:xfrm>
        <a:graphic>
          <a:graphicData uri="http://schemas.openxmlformats.org/drawingml/2006/table">
            <a:tbl>
              <a:tblPr/>
              <a:tblGrid>
                <a:gridCol w="2308485"/>
                <a:gridCol w="2133600"/>
                <a:gridCol w="1905000"/>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a:t>
                      </a:r>
                      <a:endPar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a:t>
                      </a:r>
                      <a:endParaRPr lang="en-US" altLang="zh-CN" sz="2000" b="0" dirty="0">
                        <a:solidFill>
                          <a:schemeClr val="tx1"/>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lang="zh-CN" altLang="en-US" sz="2000" b="0" dirty="0">
                        <a:solidFill>
                          <a:schemeClr val="bg1">
                            <a:lumMod val="95000"/>
                          </a:schemeClr>
                        </a:solidFill>
                        <a:latin typeface="Comic Sans MS" panose="030F0702030302020204" pitchFamily="66"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 }</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en-US" altLang="zh-CN"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rPr>
                        <a:t>{</a:t>
                      </a: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r>
                        <a:rPr lang="en-US" altLang="zh-CN" sz="2000" b="0" dirty="0">
                          <a:solidFill>
                            <a:schemeClr val="bg1">
                              <a:lumMod val="9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22" name="TextBox 21"/>
          <p:cNvSpPr txBox="1"/>
          <p:nvPr/>
        </p:nvSpPr>
        <p:spPr>
          <a:xfrm>
            <a:off x="1524000" y="2860624"/>
            <a:ext cx="2355132" cy="830997"/>
          </a:xfrm>
          <a:prstGeom prst="rect">
            <a:avLst/>
          </a:prstGeom>
          <a:noFill/>
        </p:spPr>
        <p:txBody>
          <a:bodyPr wrap="none" rtlCol="0">
            <a:spAutoFit/>
          </a:bodyPr>
          <a:lstStyle/>
          <a:p>
            <a:r>
              <a:rPr lang="zh-CN" altLang="en-US" dirty="0">
                <a:latin typeface="Comic Sans MS" panose="030F0702030302020204" pitchFamily="66" charset="0"/>
                <a:ea typeface="华文新魏" panose="02010800040101010101" pitchFamily="2" charset="-122"/>
              </a:rPr>
              <a:t>初态：</a:t>
            </a:r>
            <a:endParaRPr lang="en-US" altLang="zh-CN" dirty="0">
              <a:latin typeface="Comic Sans MS" panose="030F0702030302020204" pitchFamily="66" charset="0"/>
              <a:ea typeface="华文新魏" panose="02010800040101010101" pitchFamily="2" charset="-122"/>
            </a:endParaRPr>
          </a:p>
          <a:p>
            <a:r>
              <a:rPr lang="en-US" altLang="zh-CN" dirty="0">
                <a:latin typeface="Times New Roman" panose="02020603050405020304" charset="0"/>
                <a:ea typeface="华文新魏" panose="02010800040101010101" pitchFamily="2" charset="-122"/>
                <a:cs typeface="Times New Roman" panose="02020603050405020304" charset="0"/>
              </a:rPr>
              <a:t>A=ε-closure({0})</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 name="TextBox 1"/>
          <p:cNvSpPr txBox="1"/>
          <p:nvPr/>
        </p:nvSpPr>
        <p:spPr>
          <a:xfrm>
            <a:off x="1588957" y="4102124"/>
            <a:ext cx="2390775"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(A,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(A, b)={5}</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
        <p:nvSpPr>
          <p:cNvPr id="3" name="下箭头 2"/>
          <p:cNvSpPr/>
          <p:nvPr/>
        </p:nvSpPr>
        <p:spPr bwMode="auto">
          <a:xfrm>
            <a:off x="2427157" y="3691620"/>
            <a:ext cx="368220" cy="383738"/>
          </a:xfrm>
          <a:prstGeom prst="downArrow">
            <a:avLst/>
          </a:prstGeom>
          <a:solidFill>
            <a:srgbClr val="0000CC"/>
          </a:solidFill>
          <a:ln w="25400" cap="flat" cmpd="sng" algn="ctr">
            <a:solidFill>
              <a:srgbClr val="0000CC"/>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46" name="下箭头 45"/>
          <p:cNvSpPr/>
          <p:nvPr/>
        </p:nvSpPr>
        <p:spPr bwMode="auto">
          <a:xfrm>
            <a:off x="2520837" y="4953000"/>
            <a:ext cx="368220" cy="383738"/>
          </a:xfrm>
          <a:prstGeom prst="downArrow">
            <a:avLst/>
          </a:prstGeom>
          <a:solidFill>
            <a:srgbClr val="0000CC"/>
          </a:solidFill>
          <a:ln w="25400" cap="flat" cmpd="sng" algn="ctr">
            <a:solidFill>
              <a:srgbClr val="0000CC"/>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47" name="TextBox 46"/>
          <p:cNvSpPr txBox="1"/>
          <p:nvPr/>
        </p:nvSpPr>
        <p:spPr>
          <a:xfrm>
            <a:off x="1588958" y="5299292"/>
            <a:ext cx="2190023" cy="830997"/>
          </a:xfrm>
          <a:prstGeom prst="rect">
            <a:avLst/>
          </a:prstGeom>
          <a:noFill/>
        </p:spPr>
        <p:txBody>
          <a:bodyPr wrap="none" rtlCol="0">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ε-closure({3,8})</a:t>
            </a:r>
            <a:endParaRPr lang="en-US" altLang="zh-CN" dirty="0">
              <a:latin typeface="Times New Roman" panose="02020603050405020304" charset="0"/>
              <a:ea typeface="华文新魏" panose="02010800040101010101" pitchFamily="2" charset="-122"/>
              <a:cs typeface="Times New Roman" panose="02020603050405020304" charset="0"/>
            </a:endParaRPr>
          </a:p>
          <a:p>
            <a:r>
              <a:rPr lang="en-US" altLang="zh-CN" dirty="0">
                <a:latin typeface="Times New Roman" panose="02020603050405020304" charset="0"/>
                <a:ea typeface="华文新魏" panose="02010800040101010101" pitchFamily="2" charset="-122"/>
                <a:cs typeface="Times New Roman" panose="02020603050405020304" charset="0"/>
              </a:rPr>
              <a:t>ε-closure({5})</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cxnSp>
        <p:nvCxnSpPr>
          <p:cNvPr id="18" name="直接箭头连接符 17"/>
          <p:cNvCxnSpPr/>
          <p:nvPr/>
        </p:nvCxnSpPr>
        <p:spPr bwMode="auto">
          <a:xfrm flipV="1">
            <a:off x="3643082" y="4800600"/>
            <a:ext cx="2910118" cy="685800"/>
          </a:xfrm>
          <a:prstGeom prst="straightConnector1">
            <a:avLst/>
          </a:prstGeom>
          <a:gradFill rotWithShape="0">
            <a:gsLst>
              <a:gs pos="0">
                <a:srgbClr val="A50021"/>
              </a:gs>
              <a:gs pos="100000">
                <a:schemeClr val="tx1"/>
              </a:gs>
            </a:gsLst>
            <a:lin ang="0" scaled="1"/>
          </a:gradFill>
          <a:ln w="25400" cap="flat" cmpd="sng" algn="ctr">
            <a:solidFill>
              <a:srgbClr val="FF0000"/>
            </a:solidFill>
            <a:prstDash val="solid"/>
            <a:miter lim="800000"/>
            <a:headEnd type="none" w="med" len="med"/>
            <a:tailEnd type="arrow"/>
          </a:ln>
          <a:effectLst/>
        </p:spPr>
      </p:cxnSp>
      <p:cxnSp>
        <p:nvCxnSpPr>
          <p:cNvPr id="24" name="直接箭头连接符 23"/>
          <p:cNvCxnSpPr/>
          <p:nvPr/>
        </p:nvCxnSpPr>
        <p:spPr bwMode="auto">
          <a:xfrm flipV="1">
            <a:off x="3505200" y="4800600"/>
            <a:ext cx="5791200" cy="1143000"/>
          </a:xfrm>
          <a:prstGeom prst="straightConnector1">
            <a:avLst/>
          </a:prstGeom>
          <a:gradFill rotWithShape="0">
            <a:gsLst>
              <a:gs pos="0">
                <a:srgbClr val="A50021"/>
              </a:gs>
              <a:gs pos="100000">
                <a:schemeClr val="tx1"/>
              </a:gs>
            </a:gsLst>
            <a:lin ang="0" scaled="1"/>
          </a:gradFill>
          <a:ln w="25400" cap="flat" cmpd="sng" algn="ctr">
            <a:solidFill>
              <a:srgbClr val="FF0000"/>
            </a:solidFill>
            <a:prstDash val="solid"/>
            <a:miter lim="800000"/>
            <a:headEnd type="none" w="med" len="med"/>
            <a:tailEnd type="arrow"/>
          </a:ln>
          <a:effec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4168516" y="3582394"/>
          <a:ext cx="6347085" cy="2894606"/>
        </p:xfrm>
        <a:graphic>
          <a:graphicData uri="http://schemas.openxmlformats.org/drawingml/2006/table">
            <a:tbl>
              <a:tblPr/>
              <a:tblGrid>
                <a:gridCol w="2308485"/>
                <a:gridCol w="2133600"/>
                <a:gridCol w="1905000"/>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 </a:t>
                      </a:r>
                      <a:r>
                        <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lang="en-US" altLang="zh-CN"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a:t>
                      </a:r>
                      <a:r>
                        <a:rPr lang="en-US" altLang="zh-CN" sz="2000" b="0" dirty="0">
                          <a:solidFill>
                            <a:srgbClr val="FF0000"/>
                          </a:solidFill>
                          <a:latin typeface="Comic Sans MS" panose="030F0702030302020204" pitchFamily="66" charset="0"/>
                          <a:cs typeface="Times New Roman" panose="02020603050405020304" charset="0"/>
                        </a:rPr>
                        <a:t>1,2,3,4,6,7,8</a:t>
                      </a:r>
                      <a:r>
                        <a:rPr lang="en-US" altLang="zh-CN" sz="2000" b="0" dirty="0">
                          <a:solidFill>
                            <a:schemeClr val="tx1"/>
                          </a:solidFill>
                          <a:latin typeface="Comic Sans MS" panose="030F0702030302020204" pitchFamily="66" charset="0"/>
                          <a:cs typeface="Times New Roman" panose="02020603050405020304" charset="0"/>
                        </a:rPr>
                        <a:t>} </a:t>
                      </a:r>
                      <a:r>
                        <a:rPr lang="en-US" altLang="zh-CN" sz="2000" b="0" dirty="0">
                          <a:solidFill>
                            <a:srgbClr val="FF0000"/>
                          </a:solidFill>
                          <a:latin typeface="Comic Sans MS" panose="030F0702030302020204" pitchFamily="66" charset="0"/>
                          <a:cs typeface="Times New Roman" panose="02020603050405020304" charset="0"/>
                        </a:rPr>
                        <a:t>B</a:t>
                      </a:r>
                      <a:endParaRPr lang="zh-CN" altLang="en-US" sz="2000" b="0" dirty="0">
                        <a:solidFill>
                          <a:srgbClr val="FF0000"/>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lang="zh-CN" altLang="en-US" sz="2000" b="0" dirty="0">
                        <a:solidFill>
                          <a:schemeClr val="bg1">
                            <a:lumMod val="95000"/>
                          </a:schemeClr>
                        </a:solidFill>
                        <a:latin typeface="Comic Sans MS" panose="030F0702030302020204" pitchFamily="66"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  </a:t>
                      </a:r>
                      <a:r>
                        <a:rPr lang="en-US" altLang="zh-CN" sz="2000" b="0" dirty="0">
                          <a:solidFill>
                            <a:srgbClr val="FF0000"/>
                          </a:solidFill>
                          <a:latin typeface="Comic Sans MS" panose="030F0702030302020204" pitchFamily="66"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en-US" altLang="zh-CN"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rPr>
                        <a:t>{</a:t>
                      </a: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r>
                        <a:rPr lang="en-US" altLang="zh-CN" sz="2000" b="0" dirty="0">
                          <a:solidFill>
                            <a:schemeClr val="bg1">
                              <a:lumMod val="9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46" name="TextBox 45"/>
          <p:cNvSpPr txBox="1"/>
          <p:nvPr/>
        </p:nvSpPr>
        <p:spPr>
          <a:xfrm>
            <a:off x="1556478" y="3124201"/>
            <a:ext cx="2373630"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(B,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(B, b)={5,9}</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4168516" y="3582394"/>
          <a:ext cx="6347085" cy="2894606"/>
        </p:xfrm>
        <a:graphic>
          <a:graphicData uri="http://schemas.openxmlformats.org/drawingml/2006/table">
            <a:tbl>
              <a:tblPr/>
              <a:tblGrid>
                <a:gridCol w="2308485"/>
                <a:gridCol w="2133600"/>
                <a:gridCol w="1905000"/>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 </a:t>
                      </a:r>
                      <a:r>
                        <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lang="en-US" altLang="zh-CN"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Comic Sans MS" panose="030F0702030302020204" pitchFamily="66" charset="0"/>
                          <a:cs typeface="Times New Roman" panose="02020603050405020304" charset="0"/>
                        </a:rPr>
                        <a:t>B</a:t>
                      </a:r>
                      <a:endParaRPr lang="zh-CN" altLang="en-US" sz="2000" b="0" dirty="0">
                        <a:solidFill>
                          <a:srgbClr val="FF0000"/>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lang="zh-CN" altLang="en-US" sz="2000" b="0" dirty="0">
                        <a:solidFill>
                          <a:schemeClr val="bg1">
                            <a:lumMod val="95000"/>
                          </a:schemeClr>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lang="zh-CN" altLang="en-US" sz="2000" b="0" dirty="0">
                        <a:solidFill>
                          <a:schemeClr val="bg1">
                            <a:lumMod val="95000"/>
                          </a:schemeClr>
                        </a:solidFill>
                        <a:latin typeface="Comic Sans MS" panose="030F0702030302020204" pitchFamily="66"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  </a:t>
                      </a:r>
                      <a:r>
                        <a:rPr lang="en-US" altLang="zh-CN" sz="2000" b="0" dirty="0">
                          <a:solidFill>
                            <a:srgbClr val="FF0000"/>
                          </a:solidFill>
                          <a:latin typeface="Comic Sans MS" panose="030F0702030302020204" pitchFamily="66"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en-US" altLang="zh-CN"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rPr>
                        <a:t>{</a:t>
                      </a: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r>
                        <a:rPr lang="en-US" altLang="zh-CN" sz="2000" b="0" dirty="0">
                          <a:solidFill>
                            <a:schemeClr val="bg1">
                              <a:lumMod val="9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46" name="TextBox 45"/>
          <p:cNvSpPr txBox="1"/>
          <p:nvPr/>
        </p:nvSpPr>
        <p:spPr>
          <a:xfrm>
            <a:off x="1556478" y="3124201"/>
            <a:ext cx="2373630"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(B,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(B, b)={5,9}</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
        <p:nvSpPr>
          <p:cNvPr id="44" name="下箭头 43"/>
          <p:cNvSpPr/>
          <p:nvPr/>
        </p:nvSpPr>
        <p:spPr bwMode="auto">
          <a:xfrm>
            <a:off x="2520837" y="4004312"/>
            <a:ext cx="368220" cy="1260691"/>
          </a:xfrm>
          <a:prstGeom prst="downArrow">
            <a:avLst/>
          </a:prstGeom>
          <a:solidFill>
            <a:srgbClr val="0000CC"/>
          </a:solidFill>
          <a:ln w="25400" cap="flat" cmpd="sng" algn="ctr">
            <a:solidFill>
              <a:srgbClr val="0000CC"/>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47" name="TextBox 46"/>
          <p:cNvSpPr txBox="1"/>
          <p:nvPr/>
        </p:nvSpPr>
        <p:spPr>
          <a:xfrm>
            <a:off x="1619234" y="5265004"/>
            <a:ext cx="2266967" cy="830997"/>
          </a:xfrm>
          <a:prstGeom prst="rect">
            <a:avLst/>
          </a:prstGeom>
          <a:noFill/>
        </p:spPr>
        <p:txBody>
          <a:bodyPr wrap="none" rtlCol="0">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ε-closure({3,8})</a:t>
            </a:r>
            <a:endParaRPr lang="en-US" altLang="zh-CN" dirty="0">
              <a:latin typeface="Times New Roman" panose="02020603050405020304" charset="0"/>
              <a:ea typeface="华文新魏" panose="02010800040101010101" pitchFamily="2" charset="-122"/>
              <a:cs typeface="Times New Roman" panose="02020603050405020304" charset="0"/>
            </a:endParaRPr>
          </a:p>
          <a:p>
            <a:r>
              <a:rPr lang="en-US" altLang="zh-CN" dirty="0">
                <a:latin typeface="Times New Roman" panose="02020603050405020304" charset="0"/>
                <a:ea typeface="华文新魏" panose="02010800040101010101" pitchFamily="2" charset="-122"/>
                <a:cs typeface="Times New Roman" panose="02020603050405020304" charset="0"/>
              </a:rPr>
              <a:t>ε-closure({5, 9})</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3886200" y="3582394"/>
          <a:ext cx="6705600" cy="2894606"/>
        </p:xfrm>
        <a:graphic>
          <a:graphicData uri="http://schemas.openxmlformats.org/drawingml/2006/table">
            <a:tbl>
              <a:tblPr/>
              <a:tblGrid>
                <a:gridCol w="2308485"/>
                <a:gridCol w="2133600"/>
                <a:gridCol w="2263515"/>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 </a:t>
                      </a:r>
                      <a:r>
                        <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lang="en-US" altLang="zh-CN"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Comic Sans MS" panose="030F0702030302020204" pitchFamily="66" charset="0"/>
                          <a:cs typeface="Times New Roman" panose="02020603050405020304" charset="0"/>
                        </a:rPr>
                        <a:t>B</a:t>
                      </a:r>
                      <a:endParaRPr lang="zh-CN" altLang="en-US" sz="2000" b="0" dirty="0">
                        <a:solidFill>
                          <a:srgbClr val="FF0000"/>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Times New Roman" panose="02020603050405020304" charset="0"/>
                          <a:cs typeface="Times New Roman" panose="02020603050405020304" charset="0"/>
                        </a:rPr>
                        <a:t>B</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Times New Roman" panose="02020603050405020304" charset="0"/>
                          <a:cs typeface="Times New Roman" panose="02020603050405020304" charset="0"/>
                        </a:rPr>
                        <a:t>D</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  </a:t>
                      </a:r>
                      <a:r>
                        <a:rPr lang="en-US" altLang="zh-CN" sz="2000" b="0" dirty="0">
                          <a:solidFill>
                            <a:srgbClr val="FF0000"/>
                          </a:solidFill>
                          <a:latin typeface="Comic Sans MS" panose="030F0702030302020204" pitchFamily="66"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en-US" altLang="zh-CN"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{1,2,4,5,6,7,9}</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rPr>
                        <a:t>{</a:t>
                      </a: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r>
                        <a:rPr lang="en-US" altLang="zh-CN" sz="2000" b="0" dirty="0">
                          <a:solidFill>
                            <a:schemeClr val="bg1">
                              <a:lumMod val="9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46" name="TextBox 45"/>
          <p:cNvSpPr txBox="1"/>
          <p:nvPr/>
        </p:nvSpPr>
        <p:spPr>
          <a:xfrm>
            <a:off x="1556478" y="3124201"/>
            <a:ext cx="2373630"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(B,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(B, b)={5,9}</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
        <p:nvSpPr>
          <p:cNvPr id="44" name="下箭头 43"/>
          <p:cNvSpPr/>
          <p:nvPr/>
        </p:nvSpPr>
        <p:spPr bwMode="auto">
          <a:xfrm>
            <a:off x="2520837" y="4004312"/>
            <a:ext cx="368220" cy="1253488"/>
          </a:xfrm>
          <a:prstGeom prst="downArrow">
            <a:avLst/>
          </a:prstGeom>
          <a:solidFill>
            <a:srgbClr val="0000CC"/>
          </a:solidFill>
          <a:ln w="25400" cap="flat" cmpd="sng" algn="ctr">
            <a:solidFill>
              <a:srgbClr val="0000CC"/>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47" name="TextBox 46"/>
          <p:cNvSpPr txBox="1"/>
          <p:nvPr/>
        </p:nvSpPr>
        <p:spPr>
          <a:xfrm>
            <a:off x="1619234" y="5257801"/>
            <a:ext cx="2266967" cy="830997"/>
          </a:xfrm>
          <a:prstGeom prst="rect">
            <a:avLst/>
          </a:prstGeom>
          <a:noFill/>
        </p:spPr>
        <p:txBody>
          <a:bodyPr wrap="none" rtlCol="0">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ε-closure({3,8})</a:t>
            </a:r>
            <a:endParaRPr lang="en-US" altLang="zh-CN" dirty="0">
              <a:latin typeface="Times New Roman" panose="02020603050405020304" charset="0"/>
              <a:ea typeface="华文新魏" panose="02010800040101010101" pitchFamily="2" charset="-122"/>
              <a:cs typeface="Times New Roman" panose="02020603050405020304" charset="0"/>
            </a:endParaRPr>
          </a:p>
          <a:p>
            <a:r>
              <a:rPr lang="en-US" altLang="zh-CN" dirty="0">
                <a:latin typeface="Times New Roman" panose="02020603050405020304" charset="0"/>
                <a:ea typeface="华文新魏" panose="02010800040101010101" pitchFamily="2" charset="-122"/>
                <a:cs typeface="Times New Roman" panose="02020603050405020304" charset="0"/>
              </a:rPr>
              <a:t>ε-closure({5, 9})</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cxnSp>
        <p:nvCxnSpPr>
          <p:cNvPr id="3" name="直接箭头连接符 2"/>
          <p:cNvCxnSpPr/>
          <p:nvPr/>
        </p:nvCxnSpPr>
        <p:spPr bwMode="auto">
          <a:xfrm flipV="1">
            <a:off x="3726542" y="5029200"/>
            <a:ext cx="2826659" cy="457200"/>
          </a:xfrm>
          <a:prstGeom prst="straightConnector1">
            <a:avLst/>
          </a:prstGeom>
          <a:gradFill rotWithShape="0">
            <a:gsLst>
              <a:gs pos="0">
                <a:srgbClr val="A50021"/>
              </a:gs>
              <a:gs pos="100000">
                <a:schemeClr val="tx1"/>
              </a:gs>
            </a:gsLst>
            <a:lin ang="0" scaled="1"/>
          </a:gradFill>
          <a:ln w="25400" cap="flat" cmpd="sng" algn="ctr">
            <a:solidFill>
              <a:srgbClr val="FF0000"/>
            </a:solidFill>
            <a:prstDash val="solid"/>
            <a:miter lim="800000"/>
            <a:headEnd type="none" w="med" len="med"/>
            <a:tailEnd type="arrow"/>
          </a:ln>
          <a:effectLst/>
        </p:spPr>
      </p:cxnSp>
      <p:cxnSp>
        <p:nvCxnSpPr>
          <p:cNvPr id="20" name="直接箭头连接符 19"/>
          <p:cNvCxnSpPr/>
          <p:nvPr/>
        </p:nvCxnSpPr>
        <p:spPr bwMode="auto">
          <a:xfrm flipV="1">
            <a:off x="3700322" y="5257800"/>
            <a:ext cx="5100778" cy="685800"/>
          </a:xfrm>
          <a:prstGeom prst="straightConnector1">
            <a:avLst/>
          </a:prstGeom>
          <a:gradFill rotWithShape="0">
            <a:gsLst>
              <a:gs pos="0">
                <a:srgbClr val="A50021"/>
              </a:gs>
              <a:gs pos="100000">
                <a:schemeClr val="tx1"/>
              </a:gs>
            </a:gsLst>
            <a:lin ang="0" scaled="1"/>
          </a:gradFill>
          <a:ln w="25400" cap="flat" cmpd="sng" algn="ctr">
            <a:solidFill>
              <a:srgbClr val="FF0000"/>
            </a:solidFill>
            <a:prstDash val="solid"/>
            <a:miter lim="800000"/>
            <a:headEnd type="none" w="med" len="med"/>
            <a:tailEnd type="arrow"/>
          </a:ln>
          <a:effectLst/>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3886200" y="3582394"/>
          <a:ext cx="6705600" cy="2894606"/>
        </p:xfrm>
        <a:graphic>
          <a:graphicData uri="http://schemas.openxmlformats.org/drawingml/2006/table">
            <a:tbl>
              <a:tblPr/>
              <a:tblGrid>
                <a:gridCol w="2308485"/>
                <a:gridCol w="2133600"/>
                <a:gridCol w="2263515"/>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 </a:t>
                      </a:r>
                      <a:r>
                        <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lang="en-US" altLang="zh-CN"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Comic Sans MS" panose="030F0702030302020204" pitchFamily="66" charset="0"/>
                          <a:cs typeface="Times New Roman" panose="02020603050405020304" charset="0"/>
                        </a:rPr>
                        <a:t>B</a:t>
                      </a:r>
                      <a:endParaRPr lang="zh-CN" altLang="en-US" sz="2000" b="0" dirty="0">
                        <a:solidFill>
                          <a:srgbClr val="FF0000"/>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Times New Roman" panose="02020603050405020304" charset="0"/>
                          <a:cs typeface="Times New Roman" panose="02020603050405020304" charset="0"/>
                        </a:rPr>
                        <a:t>B</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Times New Roman" panose="02020603050405020304" charset="0"/>
                          <a:cs typeface="Times New Roman" panose="02020603050405020304" charset="0"/>
                        </a:rPr>
                        <a:t>D</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Comic Sans MS" panose="030F0702030302020204" pitchFamily="66" charset="0"/>
                          <a:cs typeface="Times New Roman" panose="02020603050405020304" charset="0"/>
                        </a:rPr>
                        <a:t>{1,2,4,5,6,7 } </a:t>
                      </a:r>
                      <a:r>
                        <a:rPr lang="en-US" altLang="zh-CN" sz="2000" b="0" dirty="0">
                          <a:solidFill>
                            <a:schemeClr val="tx1"/>
                          </a:solidFill>
                          <a:latin typeface="Comic Sans MS" panose="030F0702030302020204" pitchFamily="66" charset="0"/>
                          <a:cs typeface="Times New Roman" panose="02020603050405020304" charset="0"/>
                        </a:rPr>
                        <a:t> </a:t>
                      </a:r>
                      <a:r>
                        <a:rPr lang="en-US" altLang="zh-CN" sz="2000" b="0" dirty="0">
                          <a:solidFill>
                            <a:srgbClr val="FF0000"/>
                          </a:solidFill>
                          <a:latin typeface="Comic Sans MS" panose="030F0702030302020204" pitchFamily="66"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en-US" altLang="zh-CN"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Comic Sans MS" panose="030F0702030302020204" pitchFamily="66" charset="0"/>
                          <a:cs typeface="Times New Roman" panose="02020603050405020304" charset="0"/>
                        </a:rPr>
                        <a:t>D</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rPr>
                        <a:t>{</a:t>
                      </a: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r>
                        <a:rPr lang="en-US" altLang="zh-CN" sz="2000" b="0" dirty="0">
                          <a:solidFill>
                            <a:schemeClr val="bg1">
                              <a:lumMod val="9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48" name="TextBox 47"/>
          <p:cNvSpPr txBox="1"/>
          <p:nvPr/>
        </p:nvSpPr>
        <p:spPr>
          <a:xfrm>
            <a:off x="1556478" y="3124201"/>
            <a:ext cx="2373630"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(C,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(C, b)={5}</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词法分析程序的设计</a:t>
            </a:r>
            <a:endParaRPr lang="zh-CN" altLang="en-US" dirty="0"/>
          </a:p>
        </p:txBody>
      </p:sp>
      <p:sp>
        <p:nvSpPr>
          <p:cNvPr id="9220" name="Rectangle 3"/>
          <p:cNvSpPr>
            <a:spLocks noGrp="1"/>
          </p:cNvSpPr>
          <p:nvPr>
            <p:ph type="body" idx="4294967295"/>
          </p:nvPr>
        </p:nvSpPr>
        <p:spPr/>
        <p:txBody>
          <a:bodyPr vert="horz" wrap="square" lIns="91440" tIns="45720" rIns="91440" bIns="45720" anchor="t"/>
          <a:p>
            <a:pPr eaLnBrk="1" hangingPunct="1">
              <a:lnSpc>
                <a:spcPct val="120000"/>
              </a:lnSpc>
            </a:pPr>
            <a:r>
              <a:rPr lang="zh-CN" altLang="en-US" dirty="0"/>
              <a:t>单词符号的表示形式</a:t>
            </a:r>
            <a:endParaRPr lang="zh-CN" altLang="en-US" dirty="0"/>
          </a:p>
          <a:p>
            <a:pPr lvl="1" eaLnBrk="1" hangingPunct="1">
              <a:lnSpc>
                <a:spcPct val="120000"/>
              </a:lnSpc>
            </a:pPr>
            <a:r>
              <a:rPr lang="zh-CN" altLang="en-US" dirty="0"/>
              <a:t>词法分析器所输出的单词符号常常表示成                    </a:t>
            </a:r>
            <a:endParaRPr lang="zh-CN" altLang="en-US" dirty="0"/>
          </a:p>
          <a:p>
            <a:pPr marL="457200" lvl="1" indent="0" eaLnBrk="1" hangingPunct="1">
              <a:lnSpc>
                <a:spcPct val="120000"/>
              </a:lnSpc>
              <a:buNone/>
            </a:pPr>
            <a:r>
              <a:rPr lang="zh-CN" altLang="en-US" dirty="0"/>
              <a:t>                      二元式</a:t>
            </a:r>
            <a:r>
              <a:rPr lang="en-US" altLang="zh-CN" dirty="0">
                <a:solidFill>
                  <a:srgbClr val="81AB17"/>
                </a:solidFill>
              </a:rPr>
              <a:t>&lt;</a:t>
            </a:r>
            <a:r>
              <a:rPr lang="zh-CN" altLang="en-US" dirty="0">
                <a:solidFill>
                  <a:srgbClr val="81AB17"/>
                </a:solidFill>
              </a:rPr>
              <a:t>词类表示，单词的属性值</a:t>
            </a:r>
            <a:r>
              <a:rPr lang="en-US" altLang="zh-CN" dirty="0">
                <a:solidFill>
                  <a:srgbClr val="81AB17"/>
                </a:solidFill>
              </a:rPr>
              <a:t>&gt;</a:t>
            </a:r>
            <a:r>
              <a:rPr lang="zh-CN" altLang="en-US" dirty="0"/>
              <a:t>。 </a:t>
            </a:r>
            <a:endParaRPr lang="zh-CN" altLang="en-US" dirty="0"/>
          </a:p>
          <a:p>
            <a:pPr lvl="1" eaLnBrk="1" hangingPunct="1">
              <a:lnSpc>
                <a:spcPct val="120000"/>
              </a:lnSpc>
            </a:pPr>
            <a:r>
              <a:rPr lang="zh-CN" altLang="en-US" dirty="0">
                <a:solidFill>
                  <a:srgbClr val="CC00CC"/>
                </a:solidFill>
              </a:rPr>
              <a:t>词类 </a:t>
            </a:r>
            <a:r>
              <a:rPr lang="zh-CN" altLang="en-US" dirty="0"/>
              <a:t>可以用以下形式表示：</a:t>
            </a:r>
            <a:endParaRPr lang="zh-CN" altLang="en-US" dirty="0"/>
          </a:p>
          <a:p>
            <a:pPr lvl="2" eaLnBrk="1" hangingPunct="1">
              <a:lnSpc>
                <a:spcPct val="120000"/>
              </a:lnSpc>
            </a:pPr>
            <a:r>
              <a:rPr lang="zh-CN" altLang="en-US" dirty="0"/>
              <a:t>一类单词统一用一个整数值代表其属性。例如：</a:t>
            </a:r>
            <a:r>
              <a:rPr lang="en-US" altLang="zh-CN" dirty="0"/>
              <a:t>1</a:t>
            </a:r>
            <a:r>
              <a:rPr lang="zh-CN" altLang="en-US" dirty="0"/>
              <a:t>代表关键字，</a:t>
            </a:r>
            <a:r>
              <a:rPr lang="en-US" altLang="zh-CN" dirty="0"/>
              <a:t>2</a:t>
            </a:r>
            <a:r>
              <a:rPr lang="zh-CN" altLang="en-US" dirty="0"/>
              <a:t>代表标识符等。</a:t>
            </a:r>
            <a:endParaRPr lang="zh-CN" altLang="en-US" dirty="0"/>
          </a:p>
          <a:p>
            <a:pPr lvl="2" eaLnBrk="1" hangingPunct="1">
              <a:lnSpc>
                <a:spcPct val="120000"/>
              </a:lnSpc>
            </a:pPr>
            <a:r>
              <a:rPr lang="zh-CN" altLang="en-US" dirty="0"/>
              <a:t>每一个单词一个类别。例如：</a:t>
            </a:r>
            <a:r>
              <a:rPr lang="en-US" altLang="zh-CN" dirty="0"/>
              <a:t>1</a:t>
            </a:r>
            <a:r>
              <a:rPr lang="zh-CN" altLang="en-US" dirty="0"/>
              <a:t>代表</a:t>
            </a:r>
            <a:r>
              <a:rPr lang="en-US" altLang="zh-CN" dirty="0"/>
              <a:t>BEGIN</a:t>
            </a:r>
            <a:r>
              <a:rPr lang="zh-CN" altLang="en-US" dirty="0"/>
              <a:t>，</a:t>
            </a:r>
            <a:r>
              <a:rPr lang="en-US" altLang="zh-CN" dirty="0"/>
              <a:t>2</a:t>
            </a:r>
            <a:r>
              <a:rPr lang="zh-CN" altLang="en-US" dirty="0"/>
              <a:t>代表</a:t>
            </a:r>
            <a:r>
              <a:rPr lang="en-US" altLang="zh-CN" dirty="0"/>
              <a:t>END</a:t>
            </a:r>
            <a:r>
              <a:rPr lang="zh-CN" altLang="en-US" dirty="0"/>
              <a:t>等。</a:t>
            </a:r>
            <a:endParaRPr lang="zh-CN" altLang="en-US" dirty="0"/>
          </a:p>
          <a:p>
            <a:pPr lvl="1" eaLnBrk="1" hangingPunct="1">
              <a:lnSpc>
                <a:spcPct val="120000"/>
              </a:lnSpc>
            </a:pPr>
            <a:r>
              <a:rPr lang="zh-CN" altLang="en-US" dirty="0">
                <a:solidFill>
                  <a:srgbClr val="CC00CC"/>
                </a:solidFill>
              </a:rPr>
              <a:t>单词的属性值</a:t>
            </a:r>
            <a:r>
              <a:rPr lang="zh-CN" altLang="en-US" dirty="0"/>
              <a:t>可以表示成：常量的二进制表示；常量、变量等在符号表中的地址码，等等。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20">
                                            <p:txEl>
                                              <p:charRg st="0" end="10"/>
                                            </p:txEl>
                                          </p:spTgt>
                                        </p:tgtEl>
                                        <p:attrNameLst>
                                          <p:attrName>style.visibility</p:attrName>
                                        </p:attrNameLst>
                                      </p:cBhvr>
                                      <p:to>
                                        <p:strVal val="visible"/>
                                      </p:to>
                                    </p:set>
                                    <p:animEffect transition="in" filter="blinds(horizontal)">
                                      <p:cBhvr>
                                        <p:cTn id="7" dur="500"/>
                                        <p:tgtEl>
                                          <p:spTgt spid="9220">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xEl>
                                              <p:charRg st="10" end="67"/>
                                            </p:txEl>
                                          </p:spTgt>
                                        </p:tgtEl>
                                        <p:attrNameLst>
                                          <p:attrName>style.visibility</p:attrName>
                                        </p:attrNameLst>
                                      </p:cBhvr>
                                      <p:to>
                                        <p:strVal val="visible"/>
                                      </p:to>
                                    </p:set>
                                    <p:animEffect transition="in" filter="blinds(horizontal)">
                                      <p:cBhvr>
                                        <p:cTn id="12" dur="500"/>
                                        <p:tgtEl>
                                          <p:spTgt spid="9220">
                                            <p:txEl>
                                              <p:charRg st="10" end="67"/>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20">
                                            <p:txEl>
                                              <p:charRg st="2" end="2"/>
                                            </p:txEl>
                                          </p:spTgt>
                                        </p:tgtEl>
                                        <p:attrNameLst>
                                          <p:attrName>style.visibility</p:attrName>
                                        </p:attrNameLst>
                                      </p:cBhvr>
                                      <p:to>
                                        <p:strVal val="visible"/>
                                      </p:to>
                                    </p:set>
                                    <p:animEffect transition="in" filter="blinds(horizontal)">
                                      <p:cBhvr>
                                        <p:cTn id="15" dur="500"/>
                                        <p:tgtEl>
                                          <p:spTgt spid="9220">
                                            <p:txEl>
                                              <p:char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20">
                                            <p:txEl>
                                              <p:charRg st="67" end="81"/>
                                            </p:txEl>
                                          </p:spTgt>
                                        </p:tgtEl>
                                        <p:attrNameLst>
                                          <p:attrName>style.visibility</p:attrName>
                                        </p:attrNameLst>
                                      </p:cBhvr>
                                      <p:to>
                                        <p:strVal val="visible"/>
                                      </p:to>
                                    </p:set>
                                    <p:animEffect transition="in" filter="blinds(horizontal)">
                                      <p:cBhvr>
                                        <p:cTn id="20" dur="500"/>
                                        <p:tgtEl>
                                          <p:spTgt spid="9220">
                                            <p:txEl>
                                              <p:charRg st="67" end="8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220">
                                            <p:txEl>
                                              <p:charRg st="81" end="118"/>
                                            </p:txEl>
                                          </p:spTgt>
                                        </p:tgtEl>
                                        <p:attrNameLst>
                                          <p:attrName>style.visibility</p:attrName>
                                        </p:attrNameLst>
                                      </p:cBhvr>
                                      <p:to>
                                        <p:strVal val="visible"/>
                                      </p:to>
                                    </p:set>
                                    <p:animEffect transition="in" filter="blinds(horizontal)">
                                      <p:cBhvr>
                                        <p:cTn id="23" dur="500"/>
                                        <p:tgtEl>
                                          <p:spTgt spid="9220">
                                            <p:txEl>
                                              <p:charRg st="81" end="118"/>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220">
                                            <p:txEl>
                                              <p:charRg st="118" end="149"/>
                                            </p:txEl>
                                          </p:spTgt>
                                        </p:tgtEl>
                                        <p:attrNameLst>
                                          <p:attrName>style.visibility</p:attrName>
                                        </p:attrNameLst>
                                      </p:cBhvr>
                                      <p:to>
                                        <p:strVal val="visible"/>
                                      </p:to>
                                    </p:set>
                                    <p:animEffect transition="in" filter="blinds(horizontal)">
                                      <p:cBhvr>
                                        <p:cTn id="26" dur="500"/>
                                        <p:tgtEl>
                                          <p:spTgt spid="9220">
                                            <p:txEl>
                                              <p:charRg st="118" end="14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220">
                                            <p:txEl>
                                              <p:charRg st="149" end="190"/>
                                            </p:txEl>
                                          </p:spTgt>
                                        </p:tgtEl>
                                        <p:attrNameLst>
                                          <p:attrName>style.visibility</p:attrName>
                                        </p:attrNameLst>
                                      </p:cBhvr>
                                      <p:to>
                                        <p:strVal val="visible"/>
                                      </p:to>
                                    </p:set>
                                    <p:animEffect transition="in" filter="blinds(horizontal)">
                                      <p:cBhvr>
                                        <p:cTn id="31" dur="500"/>
                                        <p:tgtEl>
                                          <p:spTgt spid="9220">
                                            <p:txEl>
                                              <p:charRg st="149"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3886200" y="3582394"/>
          <a:ext cx="6705600" cy="2894606"/>
        </p:xfrm>
        <a:graphic>
          <a:graphicData uri="http://schemas.openxmlformats.org/drawingml/2006/table">
            <a:tbl>
              <a:tblPr/>
              <a:tblGrid>
                <a:gridCol w="2308485"/>
                <a:gridCol w="2133600"/>
                <a:gridCol w="2263515"/>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 </a:t>
                      </a:r>
                      <a:r>
                        <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lang="en-US" altLang="zh-CN"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Comic Sans MS" panose="030F0702030302020204" pitchFamily="66" charset="0"/>
                          <a:cs typeface="Times New Roman" panose="02020603050405020304" charset="0"/>
                        </a:rPr>
                        <a:t>B</a:t>
                      </a:r>
                      <a:endParaRPr lang="zh-CN" altLang="en-US" sz="2000" b="0" dirty="0">
                        <a:solidFill>
                          <a:srgbClr val="FF0000"/>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Times New Roman" panose="02020603050405020304" charset="0"/>
                          <a:cs typeface="Times New Roman" panose="02020603050405020304" charset="0"/>
                        </a:rPr>
                        <a:t>B</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Times New Roman" panose="02020603050405020304" charset="0"/>
                          <a:cs typeface="Times New Roman" panose="02020603050405020304" charset="0"/>
                        </a:rPr>
                        <a:t>D</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  </a:t>
                      </a:r>
                      <a:r>
                        <a:rPr lang="en-US" altLang="zh-CN" sz="2000" b="0" dirty="0">
                          <a:solidFill>
                            <a:srgbClr val="FF0000"/>
                          </a:solidFill>
                          <a:latin typeface="Comic Sans MS" panose="030F0702030302020204" pitchFamily="66"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Comic Sans MS" panose="030F0702030302020204" pitchFamily="66" charset="0"/>
                          <a:cs typeface="Times New Roman" panose="02020603050405020304" charset="0"/>
                        </a:rPr>
                        <a:t>{1,2,3,4,6,7,8} </a:t>
                      </a:r>
                      <a:r>
                        <a:rPr lang="en-US" altLang="zh-CN" sz="2000" b="0" dirty="0">
                          <a:solidFill>
                            <a:srgbClr val="FF0000"/>
                          </a:solidFill>
                          <a:latin typeface="Times New Roman" panose="02020603050405020304" charset="0"/>
                          <a:cs typeface="Times New Roman" panose="02020603050405020304" charset="0"/>
                        </a:rPr>
                        <a:t>B</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Comic Sans MS" panose="030F0702030302020204" pitchFamily="66" charset="0"/>
                          <a:cs typeface="Times New Roman" panose="02020603050405020304" charset="0"/>
                        </a:rPr>
                        <a:t>D</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rPr>
                        <a:t>{</a:t>
                      </a: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r>
                        <a:rPr lang="en-US" altLang="zh-CN" sz="2000" b="0" dirty="0">
                          <a:solidFill>
                            <a:schemeClr val="bg1">
                              <a:lumMod val="9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48" name="TextBox 47"/>
          <p:cNvSpPr txBox="1"/>
          <p:nvPr/>
        </p:nvSpPr>
        <p:spPr>
          <a:xfrm>
            <a:off x="1556478" y="3124201"/>
            <a:ext cx="2373630"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(C,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(C, b)={5}</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3886200" y="3582394"/>
          <a:ext cx="6705600" cy="2894606"/>
        </p:xfrm>
        <a:graphic>
          <a:graphicData uri="http://schemas.openxmlformats.org/drawingml/2006/table">
            <a:tbl>
              <a:tblPr/>
              <a:tblGrid>
                <a:gridCol w="2308485"/>
                <a:gridCol w="2133600"/>
                <a:gridCol w="2263515"/>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 </a:t>
                      </a:r>
                      <a:r>
                        <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lang="en-US" altLang="zh-CN"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Comic Sans MS" panose="030F0702030302020204" pitchFamily="66" charset="0"/>
                          <a:cs typeface="Times New Roman" panose="02020603050405020304" charset="0"/>
                        </a:rPr>
                        <a:t>B</a:t>
                      </a:r>
                      <a:endParaRPr lang="zh-CN" altLang="en-US" sz="2000" b="0" dirty="0">
                        <a:solidFill>
                          <a:srgbClr val="FF0000"/>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Times New Roman" panose="02020603050405020304" charset="0"/>
                          <a:cs typeface="Times New Roman" panose="02020603050405020304" charset="0"/>
                        </a:rPr>
                        <a:t>B</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Times New Roman" panose="02020603050405020304" charset="0"/>
                          <a:cs typeface="Times New Roman" panose="02020603050405020304" charset="0"/>
                        </a:rPr>
                        <a:t>D</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  </a:t>
                      </a:r>
                      <a:r>
                        <a:rPr lang="en-US" altLang="zh-CN" sz="2000" b="0" dirty="0">
                          <a:solidFill>
                            <a:srgbClr val="FF0000"/>
                          </a:solidFill>
                          <a:latin typeface="Comic Sans MS" panose="030F0702030302020204" pitchFamily="66"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B</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C</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Comic Sans MS" panose="030F0702030302020204" pitchFamily="66" charset="0"/>
                          <a:cs typeface="Times New Roman" panose="02020603050405020304" charset="0"/>
                        </a:rPr>
                        <a:t>{1,2,4,5,6,7,9}</a:t>
                      </a:r>
                      <a:r>
                        <a:rPr lang="en-US" altLang="zh-CN" sz="2000" b="0" dirty="0">
                          <a:solidFill>
                            <a:schemeClr val="tx1"/>
                          </a:solidFill>
                          <a:latin typeface="Comic Sans MS" panose="030F0702030302020204" pitchFamily="66" charset="0"/>
                          <a:cs typeface="Times New Roman" panose="02020603050405020304" charset="0"/>
                        </a:rPr>
                        <a:t> </a:t>
                      </a:r>
                      <a:r>
                        <a:rPr lang="en-US" altLang="zh-CN" sz="2000" b="0" dirty="0">
                          <a:solidFill>
                            <a:srgbClr val="FF0000"/>
                          </a:solidFill>
                          <a:latin typeface="Comic Sans MS" panose="030F0702030302020204" pitchFamily="66" charset="0"/>
                          <a:cs typeface="Times New Roman" panose="02020603050405020304" charset="0"/>
                        </a:rPr>
                        <a:t>D</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rPr>
                        <a:t>{</a:t>
                      </a: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r>
                        <a:rPr lang="en-US" altLang="zh-CN" sz="2000" b="0" dirty="0">
                          <a:solidFill>
                            <a:schemeClr val="bg1">
                              <a:lumMod val="95000"/>
                            </a:schemeClr>
                          </a:solidFill>
                          <a:latin typeface="Comic Sans MS" panose="030F0702030302020204" pitchFamily="66" charset="0"/>
                        </a:rPr>
                        <a:t>}</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48" name="TextBox 47"/>
          <p:cNvSpPr txBox="1"/>
          <p:nvPr/>
        </p:nvSpPr>
        <p:spPr>
          <a:xfrm>
            <a:off x="1214418" y="3124201"/>
            <a:ext cx="2468245"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(D,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b="1" dirty="0">
                <a:solidFill>
                  <a:srgbClr val="FF0000"/>
                </a:solidFill>
                <a:latin typeface="Times New Roman" panose="02020603050405020304" charset="0"/>
                <a:ea typeface="华文新魏" panose="02010800040101010101" pitchFamily="2" charset="-122"/>
                <a:cs typeface="Times New Roman" panose="02020603050405020304" charset="0"/>
              </a:rPr>
              <a:t>edge(D, b)={5,10}</a:t>
            </a:r>
            <a:endParaRPr lang="en-US" altLang="zh-CN" b="1"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3886200" y="3582394"/>
          <a:ext cx="6705600" cy="2894606"/>
        </p:xfrm>
        <a:graphic>
          <a:graphicData uri="http://schemas.openxmlformats.org/drawingml/2006/table">
            <a:tbl>
              <a:tblPr/>
              <a:tblGrid>
                <a:gridCol w="2308485"/>
                <a:gridCol w="2133600"/>
                <a:gridCol w="2263515"/>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 </a:t>
                      </a:r>
                      <a:r>
                        <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lang="en-US" altLang="zh-CN"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Comic Sans MS" panose="030F0702030302020204" pitchFamily="66" charset="0"/>
                          <a:cs typeface="Times New Roman" panose="02020603050405020304" charset="0"/>
                        </a:rPr>
                        <a:t>B</a:t>
                      </a:r>
                      <a:endParaRPr lang="zh-CN" altLang="en-US" sz="2000" b="0" dirty="0">
                        <a:solidFill>
                          <a:srgbClr val="FF0000"/>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Times New Roman" panose="02020603050405020304" charset="0"/>
                          <a:cs typeface="Times New Roman" panose="02020603050405020304" charset="0"/>
                        </a:rPr>
                        <a:t>B</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Times New Roman" panose="02020603050405020304" charset="0"/>
                          <a:cs typeface="Times New Roman" panose="02020603050405020304" charset="0"/>
                        </a:rPr>
                        <a:t>D</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  </a:t>
                      </a:r>
                      <a:r>
                        <a:rPr lang="en-US" altLang="zh-CN" sz="2000" b="0" dirty="0">
                          <a:solidFill>
                            <a:srgbClr val="FF0000"/>
                          </a:solidFill>
                          <a:latin typeface="Comic Sans MS" panose="030F0702030302020204" pitchFamily="66"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B</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C</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Comic Sans MS" panose="030F0702030302020204" pitchFamily="66" charset="0"/>
                          <a:cs typeface="Times New Roman" panose="02020603050405020304" charset="0"/>
                        </a:rPr>
                        <a:t>D</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Comic Sans MS" panose="030F0702030302020204" pitchFamily="66" charset="0"/>
                        </a:rPr>
                        <a:t>{</a:t>
                      </a:r>
                      <a:r>
                        <a:rPr lang="en-US" altLang="zh-CN" sz="2000" b="0" dirty="0">
                          <a:solidFill>
                            <a:srgbClr val="FF0000"/>
                          </a:solidFill>
                          <a:latin typeface="Comic Sans MS" panose="030F0702030302020204" pitchFamily="66" charset="0"/>
                          <a:cs typeface="Times New Roman" panose="02020603050405020304" charset="0"/>
                        </a:rPr>
                        <a:t>1,2,3,4,6,7,8</a:t>
                      </a:r>
                      <a:r>
                        <a:rPr lang="en-US" altLang="zh-CN" sz="2000" b="0" dirty="0">
                          <a:solidFill>
                            <a:srgbClr val="FF0000"/>
                          </a:solidFill>
                          <a:latin typeface="Comic Sans MS" panose="030F0702030302020204" pitchFamily="66" charset="0"/>
                        </a:rPr>
                        <a:t>} </a:t>
                      </a:r>
                      <a:r>
                        <a:rPr lang="en-US" altLang="zh-CN" sz="2000" b="0" dirty="0">
                          <a:solidFill>
                            <a:srgbClr val="FF0000"/>
                          </a:solidFill>
                          <a:latin typeface="Times New Roman" panose="02020603050405020304" charset="0"/>
                          <a:cs typeface="Times New Roman" panose="02020603050405020304" charset="0"/>
                        </a:rPr>
                        <a:t>B</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Comic Sans MS" panose="030F0702030302020204" pitchFamily="66" charset="0"/>
                          <a:cs typeface="Times New Roman" panose="02020603050405020304" charset="0"/>
                        </a:rPr>
                        <a:t>{1,2,4,5,6,7,10} </a:t>
                      </a:r>
                      <a:r>
                        <a:rPr lang="en-US" altLang="zh-CN" sz="2000" b="0" dirty="0">
                          <a:solidFill>
                            <a:srgbClr val="FF0000"/>
                          </a:solidFill>
                          <a:latin typeface="Times New Roman" panose="02020603050405020304" charset="0"/>
                          <a:cs typeface="Times New Roman" panose="02020603050405020304" charset="0"/>
                        </a:rPr>
                        <a:t>E</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{1,2,4,5,6,7,10}</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48" name="TextBox 47"/>
          <p:cNvSpPr txBox="1"/>
          <p:nvPr/>
        </p:nvSpPr>
        <p:spPr>
          <a:xfrm>
            <a:off x="1219200" y="3124201"/>
            <a:ext cx="2468245"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(D,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b="1" dirty="0">
                <a:solidFill>
                  <a:srgbClr val="FF0000"/>
                </a:solidFill>
                <a:latin typeface="Times New Roman" panose="02020603050405020304" charset="0"/>
                <a:ea typeface="华文新魏" panose="02010800040101010101" pitchFamily="2" charset="-122"/>
                <a:cs typeface="Times New Roman" panose="02020603050405020304" charset="0"/>
              </a:rPr>
              <a:t>edge(D, b)={5,10}</a:t>
            </a:r>
            <a:endParaRPr lang="en-US" altLang="zh-CN" b="1"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3886200" y="3582394"/>
          <a:ext cx="6705600" cy="2894606"/>
        </p:xfrm>
        <a:graphic>
          <a:graphicData uri="http://schemas.openxmlformats.org/drawingml/2006/table">
            <a:tbl>
              <a:tblPr/>
              <a:tblGrid>
                <a:gridCol w="2308485"/>
                <a:gridCol w="2133600"/>
                <a:gridCol w="2263515"/>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 </a:t>
                      </a:r>
                      <a:r>
                        <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lang="en-US" altLang="zh-CN"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Comic Sans MS" panose="030F0702030302020204" pitchFamily="66" charset="0"/>
                          <a:cs typeface="Times New Roman" panose="02020603050405020304" charset="0"/>
                        </a:rPr>
                        <a:t>B</a:t>
                      </a:r>
                      <a:endParaRPr lang="zh-CN" altLang="en-US" sz="2000" b="0" dirty="0">
                        <a:solidFill>
                          <a:srgbClr val="FF0000"/>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Times New Roman" panose="02020603050405020304" charset="0"/>
                          <a:cs typeface="Times New Roman" panose="02020603050405020304" charset="0"/>
                        </a:rPr>
                        <a:t>B</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Times New Roman" panose="02020603050405020304" charset="0"/>
                          <a:cs typeface="Times New Roman" panose="02020603050405020304" charset="0"/>
                        </a:rPr>
                        <a:t>D</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  </a:t>
                      </a:r>
                      <a:r>
                        <a:rPr lang="en-US" altLang="zh-CN" sz="2000" b="0" dirty="0">
                          <a:solidFill>
                            <a:srgbClr val="FF0000"/>
                          </a:solidFill>
                          <a:latin typeface="Comic Sans MS" panose="030F0702030302020204" pitchFamily="66"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B</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C</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Comic Sans MS" panose="030F0702030302020204" pitchFamily="66" charset="0"/>
                          <a:cs typeface="Times New Roman" panose="02020603050405020304" charset="0"/>
                        </a:rPr>
                        <a:t>D</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rPr>
                        <a:t>{</a:t>
                      </a:r>
                      <a:r>
                        <a:rPr lang="en-US" altLang="zh-CN" sz="2000" b="0" dirty="0">
                          <a:solidFill>
                            <a:schemeClr val="tx1"/>
                          </a:solidFill>
                          <a:latin typeface="Comic Sans MS" panose="030F0702030302020204" pitchFamily="66" charset="0"/>
                          <a:cs typeface="Times New Roman" panose="02020603050405020304" charset="0"/>
                        </a:rPr>
                        <a:t>1,2,3,4,6,7,8</a:t>
                      </a:r>
                      <a:r>
                        <a:rPr lang="en-US" altLang="zh-CN" sz="2000" b="0" dirty="0">
                          <a:solidFill>
                            <a:schemeClr val="tx1"/>
                          </a:solidFill>
                          <a:latin typeface="Comic Sans MS" panose="030F0702030302020204" pitchFamily="66" charset="0"/>
                        </a:rPr>
                        <a:t>}</a:t>
                      </a:r>
                      <a:r>
                        <a:rPr lang="en-US" altLang="zh-CN" sz="2000" b="0" dirty="0">
                          <a:solidFill>
                            <a:srgbClr val="FF0000"/>
                          </a:solidFill>
                          <a:latin typeface="Comic Sans MS" panose="030F0702030302020204" pitchFamily="66" charset="0"/>
                        </a:rPr>
                        <a:t> </a:t>
                      </a:r>
                      <a:r>
                        <a:rPr lang="en-US" altLang="zh-CN" sz="2000" b="0" dirty="0">
                          <a:solidFill>
                            <a:srgbClr val="FF0000"/>
                          </a:solidFill>
                          <a:latin typeface="Times New Roman" panose="02020603050405020304" charset="0"/>
                          <a:cs typeface="Times New Roman" panose="02020603050405020304" charset="0"/>
                        </a:rPr>
                        <a:t>B</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{1,2,4,5,6,7,10}</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E</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Comic Sans MS" panose="030F0702030302020204" pitchFamily="66" charset="0"/>
                          <a:cs typeface="Times New Roman" panose="02020603050405020304" charset="0"/>
                        </a:rPr>
                        <a:t>{1,2,4,5,6,7,10} E</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{1,2,3,4,6,7,8}</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bg1">
                              <a:lumMod val="95000"/>
                            </a:schemeClr>
                          </a:solidFill>
                          <a:latin typeface="Comic Sans MS" panose="030F0702030302020204" pitchFamily="66" charset="0"/>
                          <a:cs typeface="Times New Roman" panose="02020603050405020304" charset="0"/>
                        </a:rPr>
                        <a:t>{1,2,4,5,6,7}</a:t>
                      </a:r>
                      <a:endParaRPr kumimoji="0" lang="zh-CN" altLang="en-US" sz="2000" b="0" i="0" u="none" strike="noStrike" cap="none" normalizeH="0" baseline="0" dirty="0">
                        <a:ln>
                          <a:noFill/>
                        </a:ln>
                        <a:solidFill>
                          <a:schemeClr val="bg1">
                            <a:lumMod val="95000"/>
                          </a:schemeClr>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48" name="TextBox 47"/>
          <p:cNvSpPr txBox="1"/>
          <p:nvPr/>
        </p:nvSpPr>
        <p:spPr>
          <a:xfrm>
            <a:off x="1556479" y="3124201"/>
            <a:ext cx="2356485"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(E,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(E, b)={5}</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24600"/>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nvGraphicFramePr>
        <p:xfrm>
          <a:off x="3886200" y="3582394"/>
          <a:ext cx="6705600" cy="2894606"/>
        </p:xfrm>
        <a:graphic>
          <a:graphicData uri="http://schemas.openxmlformats.org/drawingml/2006/table">
            <a:tbl>
              <a:tblPr/>
              <a:tblGrid>
                <a:gridCol w="2308485"/>
                <a:gridCol w="2133600"/>
                <a:gridCol w="2263515"/>
              </a:tblGrid>
              <a:tr h="228529">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 </a:t>
                      </a: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a</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rPr>
                        <a:t>b</a:t>
                      </a:r>
                      <a:endParaRPr kumimoji="0" lang="zh-CN" altLang="en-US" sz="2400" b="1" i="0" u="none" strike="noStrike" cap="none" normalizeH="0" baseline="0" dirty="0">
                        <a:ln>
                          <a:noFill/>
                        </a:ln>
                        <a:solidFill>
                          <a:schemeClr val="tx1"/>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latin typeface="Comic Sans MS" panose="030F0702030302020204" pitchFamily="66" charset="0"/>
                          <a:cs typeface="Times New Roman" panose="02020603050405020304" charset="0"/>
                        </a:rPr>
                        <a:t>{ 0,1,2,4,7 } = </a:t>
                      </a:r>
                      <a:r>
                        <a:rPr lang="en-US" altLang="zh-CN" sz="2000" b="1" dirty="0">
                          <a:solidFill>
                            <a:srgbClr val="FF0000"/>
                          </a:solidFill>
                          <a:latin typeface="Times New Roman" panose="02020603050405020304" charset="0"/>
                          <a:cs typeface="Times New Roman" panose="02020603050405020304" charset="0"/>
                        </a:rPr>
                        <a:t>A</a:t>
                      </a:r>
                      <a:endParaRPr lang="zh-CN" altLang="en-US" sz="2000" b="1"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mic Sans MS" panose="030F0702030302020204" pitchFamily="66" charset="0"/>
                          <a:ea typeface="华文新魏" panose="02010800040101010101" pitchFamily="2" charset="-122"/>
                          <a:cs typeface="Times New Roman" panose="02020603050405020304" charset="0"/>
                        </a:rPr>
                        <a:t>{1,2,3,4,6,7,8} </a:t>
                      </a:r>
                      <a:r>
                        <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lang="en-US" altLang="zh-CN"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Comic Sans MS" panose="030F0702030302020204" pitchFamily="66" charset="0"/>
                          <a:cs typeface="Times New Roman" panose="02020603050405020304" charset="0"/>
                        </a:rPr>
                        <a:t>B</a:t>
                      </a:r>
                      <a:endParaRPr lang="zh-CN" altLang="en-US" sz="2000" b="0" dirty="0">
                        <a:solidFill>
                          <a:srgbClr val="FF0000"/>
                        </a:solidFill>
                        <a:latin typeface="Comic Sans MS" panose="030F0702030302020204" pitchFamily="66"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 </a:t>
                      </a:r>
                      <a:r>
                        <a:rPr lang="en-US" altLang="zh-CN" sz="2000" b="0" dirty="0">
                          <a:solidFill>
                            <a:srgbClr val="FF0000"/>
                          </a:solidFill>
                          <a:latin typeface="Times New Roman" panose="02020603050405020304" charset="0"/>
                          <a:cs typeface="Times New Roman" panose="02020603050405020304" charset="0"/>
                        </a:rPr>
                        <a:t>B</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Times New Roman" panose="02020603050405020304" charset="0"/>
                          <a:cs typeface="Times New Roman" panose="02020603050405020304" charset="0"/>
                        </a:rPr>
                        <a:t>D</a:t>
                      </a:r>
                      <a:endParaRPr lang="zh-CN" altLang="en-US" sz="2000" b="0" dirty="0">
                        <a:solidFill>
                          <a:srgbClr val="FF0000"/>
                        </a:solidFill>
                        <a:latin typeface="Times New Roman" panose="02020603050405020304" charset="0"/>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 }  </a:t>
                      </a:r>
                      <a:r>
                        <a:rPr lang="en-US" altLang="zh-CN" sz="2000" b="0" dirty="0">
                          <a:solidFill>
                            <a:srgbClr val="FF0000"/>
                          </a:solidFill>
                          <a:latin typeface="Comic Sans MS" panose="030F0702030302020204" pitchFamily="66"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{1,2,3,4,6,7,8}</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B</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C</a:t>
                      </a:r>
                      <a:endParaRPr kumimoji="0" lang="en-US" altLang="zh-CN"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{1,2,4,5,6,7,9} </a:t>
                      </a:r>
                      <a:r>
                        <a:rPr lang="en-US" altLang="zh-CN" sz="2000" b="0" dirty="0">
                          <a:solidFill>
                            <a:srgbClr val="FF0000"/>
                          </a:solidFill>
                          <a:latin typeface="Comic Sans MS" panose="030F0702030302020204" pitchFamily="66" charset="0"/>
                          <a:cs typeface="Times New Roman" panose="02020603050405020304" charset="0"/>
                        </a:rPr>
                        <a:t>D</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rPr>
                        <a:t>{</a:t>
                      </a:r>
                      <a:r>
                        <a:rPr lang="en-US" altLang="zh-CN" sz="2000" b="0" dirty="0">
                          <a:solidFill>
                            <a:schemeClr val="tx1"/>
                          </a:solidFill>
                          <a:latin typeface="Comic Sans MS" panose="030F0702030302020204" pitchFamily="66" charset="0"/>
                          <a:cs typeface="Times New Roman" panose="02020603050405020304" charset="0"/>
                        </a:rPr>
                        <a:t>1,2,3,4,6,7,8</a:t>
                      </a:r>
                      <a:r>
                        <a:rPr lang="en-US" altLang="zh-CN" sz="2000" b="0" dirty="0">
                          <a:solidFill>
                            <a:schemeClr val="tx1"/>
                          </a:solidFill>
                          <a:latin typeface="Comic Sans MS" panose="030F0702030302020204" pitchFamily="66" charset="0"/>
                        </a:rPr>
                        <a:t>}</a:t>
                      </a:r>
                      <a:r>
                        <a:rPr lang="en-US" altLang="zh-CN" sz="2000" b="0" dirty="0">
                          <a:solidFill>
                            <a:srgbClr val="FF0000"/>
                          </a:solidFill>
                          <a:latin typeface="Comic Sans MS" panose="030F0702030302020204" pitchFamily="66" charset="0"/>
                        </a:rPr>
                        <a:t> </a:t>
                      </a:r>
                      <a:r>
                        <a:rPr lang="en-US" altLang="zh-CN" sz="2000" b="0" dirty="0">
                          <a:solidFill>
                            <a:srgbClr val="FF0000"/>
                          </a:solidFill>
                          <a:latin typeface="Times New Roman" panose="02020603050405020304" charset="0"/>
                          <a:cs typeface="Times New Roman" panose="02020603050405020304" charset="0"/>
                        </a:rPr>
                        <a:t>B</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{1,2,4,5,6,7,10}</a:t>
                      </a:r>
                      <a:r>
                        <a:rPr lang="en-US" altLang="zh-CN" sz="2000" b="0" dirty="0">
                          <a:solidFill>
                            <a:srgbClr val="FF0000"/>
                          </a:solidFill>
                          <a:latin typeface="Comic Sans MS" panose="030F0702030302020204" pitchFamily="66" charset="0"/>
                          <a:cs typeface="Times New Roman" panose="02020603050405020304" charset="0"/>
                        </a:rPr>
                        <a:t> </a:t>
                      </a:r>
                      <a:r>
                        <a:rPr lang="en-US" altLang="zh-CN" sz="2000" b="0" dirty="0">
                          <a:solidFill>
                            <a:srgbClr val="FF0000"/>
                          </a:solidFill>
                          <a:latin typeface="Times New Roman" panose="02020603050405020304" charset="0"/>
                          <a:cs typeface="Times New Roman" panose="02020603050405020304" charset="0"/>
                        </a:rPr>
                        <a:t>E</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chemeClr val="tx1"/>
                          </a:solidFill>
                          <a:latin typeface="Comic Sans MS" panose="030F0702030302020204" pitchFamily="66" charset="0"/>
                          <a:cs typeface="Times New Roman" panose="02020603050405020304" charset="0"/>
                        </a:rPr>
                        <a:t>{1,2,4,5,6,7,10}</a:t>
                      </a:r>
                      <a:r>
                        <a:rPr lang="en-US" altLang="zh-CN" sz="2000" b="0" dirty="0">
                          <a:solidFill>
                            <a:srgbClr val="FF0000"/>
                          </a:solidFill>
                          <a:latin typeface="Comic Sans MS" panose="030F0702030302020204" pitchFamily="66" charset="0"/>
                          <a:cs typeface="Times New Roman" panose="02020603050405020304" charset="0"/>
                        </a:rPr>
                        <a:t> E</a:t>
                      </a:r>
                      <a:endParaRPr kumimoji="0" lang="zh-CN" altLang="en-US" sz="2000" b="0" i="0" u="none" strike="noStrike" cap="none" normalizeH="0" baseline="0" dirty="0">
                        <a:ln>
                          <a:noFill/>
                        </a:ln>
                        <a:solidFill>
                          <a:srgbClr val="FF0000"/>
                        </a:solidFill>
                        <a:effectLst/>
                        <a:latin typeface="Comic Sans MS" panose="030F0702030302020204" pitchFamily="66"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Comic Sans MS" panose="030F0702030302020204" pitchFamily="66" charset="0"/>
                          <a:cs typeface="Times New Roman" panose="02020603050405020304" charset="0"/>
                        </a:rPr>
                        <a:t>{1,2,3,4,6,7,8} </a:t>
                      </a:r>
                      <a:r>
                        <a:rPr lang="en-US" altLang="zh-CN" sz="2000" b="0" dirty="0">
                          <a:solidFill>
                            <a:srgbClr val="FF0000"/>
                          </a:solidFill>
                          <a:latin typeface="Times New Roman" panose="02020603050405020304" charset="0"/>
                          <a:cs typeface="Times New Roman" panose="02020603050405020304" charset="0"/>
                        </a:rPr>
                        <a:t>B</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Comic Sans MS" panose="030F0702030302020204" pitchFamily="66" charset="0"/>
                          <a:cs typeface="Times New Roman" panose="02020603050405020304" charset="0"/>
                        </a:rPr>
                        <a:t>{1,2,4,5,6,7} </a:t>
                      </a:r>
                      <a:r>
                        <a:rPr lang="en-US" altLang="zh-CN" sz="2000" b="0" dirty="0">
                          <a:solidFill>
                            <a:srgbClr val="FF0000"/>
                          </a:solidFill>
                          <a:latin typeface="Times New Roman" panose="02020603050405020304" charset="0"/>
                          <a:cs typeface="Times New Roman" panose="02020603050405020304" charset="0"/>
                        </a:rPr>
                        <a:t>C</a:t>
                      </a:r>
                      <a:endParaRPr kumimoji="0" lang="zh-CN" altLang="en-US" sz="2000" b="0" i="0" u="none" strike="noStrike" cap="none" normalizeH="0" baseline="0" dirty="0">
                        <a:ln>
                          <a:noFill/>
                        </a:ln>
                        <a:solidFill>
                          <a:srgbClr val="FF0000"/>
                        </a:solidFill>
                        <a:effectLst/>
                        <a:latin typeface="Times New Roman" panose="02020603050405020304" charset="0"/>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48" name="TextBox 47"/>
          <p:cNvSpPr txBox="1"/>
          <p:nvPr/>
        </p:nvSpPr>
        <p:spPr>
          <a:xfrm>
            <a:off x="1556479" y="3124201"/>
            <a:ext cx="2356485" cy="829945"/>
          </a:xfrm>
          <a:prstGeom prst="rect">
            <a:avLst/>
          </a:prstGeom>
          <a:noFill/>
        </p:spPr>
        <p:txBody>
          <a:bodyPr wrap="none" rtlCol="0">
            <a:spAutoFit/>
          </a:bodyPr>
          <a:lstStyle/>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(E, a)={3, 8}</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r>
              <a:rPr lang="en-US" altLang="zh-CN" dirty="0">
                <a:latin typeface="Times New Roman" panose="02020603050405020304" charset="0"/>
                <a:ea typeface="华文新魏" panose="02010800040101010101" pitchFamily="2" charset="-122"/>
                <a:cs typeface="Times New Roman" panose="02020603050405020304" charset="0"/>
                <a:sym typeface="+mn-ea"/>
              </a:rPr>
              <a:t>edge</a:t>
            </a:r>
            <a:r>
              <a:rPr lang="en-US" altLang="zh-CN" dirty="0">
                <a:latin typeface="Times New Roman" panose="02020603050405020304" charset="0"/>
                <a:ea typeface="华文新魏" panose="02010800040101010101" pitchFamily="2" charset="-122"/>
                <a:cs typeface="Times New Roman" panose="02020603050405020304" charset="0"/>
              </a:rPr>
              <a:t>(E, b)={5}</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345238"/>
            <a:ext cx="2641600" cy="457200"/>
          </a:xfrm>
        </p:spPr>
        <p:txBody>
          <a:bodyPr/>
          <a:lstStyle/>
          <a:p>
            <a:fld id="{91F816EA-24CC-2048-859A-C5EA9F275392}" type="slidenum">
              <a:rPr lang="en-US" smtClean="0"/>
            </a:fld>
            <a:endParaRPr lang="en-US" dirty="0"/>
          </a:p>
        </p:txBody>
      </p:sp>
      <p:grpSp>
        <p:nvGrpSpPr>
          <p:cNvPr id="4127" name="组合 4126"/>
          <p:cNvGrpSpPr/>
          <p:nvPr/>
        </p:nvGrpSpPr>
        <p:grpSpPr>
          <a:xfrm>
            <a:off x="1600200" y="147936"/>
            <a:ext cx="8915400" cy="2671465"/>
            <a:chOff x="76200" y="2438400"/>
            <a:chExt cx="8915400" cy="2671465"/>
          </a:xfrm>
        </p:grpSpPr>
        <p:sp>
          <p:nvSpPr>
            <p:cNvPr id="5" name="椭圆 4"/>
            <p:cNvSpPr/>
            <p:nvPr/>
          </p:nvSpPr>
          <p:spPr bwMode="auto">
            <a:xfrm>
              <a:off x="685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152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4384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3429000" y="2976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24384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3505200" y="45002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 name="椭圆 11"/>
            <p:cNvSpPr/>
            <p:nvPr/>
          </p:nvSpPr>
          <p:spPr bwMode="auto">
            <a:xfrm>
              <a:off x="4267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3" name="椭圆 12"/>
            <p:cNvSpPr/>
            <p:nvPr/>
          </p:nvSpPr>
          <p:spPr bwMode="auto">
            <a:xfrm>
              <a:off x="53340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sp>
          <p:nvSpPr>
            <p:cNvPr id="14" name="椭圆 13"/>
            <p:cNvSpPr/>
            <p:nvPr/>
          </p:nvSpPr>
          <p:spPr bwMode="auto">
            <a:xfrm>
              <a:off x="65532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sp>
          <p:nvSpPr>
            <p:cNvPr id="15" name="椭圆 14"/>
            <p:cNvSpPr/>
            <p:nvPr/>
          </p:nvSpPr>
          <p:spPr bwMode="auto">
            <a:xfrm>
              <a:off x="7543800" y="3814465"/>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6" name="椭圆 15"/>
            <p:cNvSpPr/>
            <p:nvPr/>
          </p:nvSpPr>
          <p:spPr bwMode="auto">
            <a:xfrm>
              <a:off x="8534400" y="3814465"/>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cxnSp>
          <p:nvCxnSpPr>
            <p:cNvPr id="17" name="直接箭头连接符 16"/>
            <p:cNvCxnSpPr>
              <a:endCxn id="5" idx="2"/>
            </p:cNvCxnSpPr>
            <p:nvPr/>
          </p:nvCxnSpPr>
          <p:spPr bwMode="auto">
            <a:xfrm>
              <a:off x="762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5" idx="6"/>
              <a:endCxn id="7" idx="2"/>
            </p:cNvCxnSpPr>
            <p:nvPr/>
          </p:nvCxnSpPr>
          <p:spPr bwMode="auto">
            <a:xfrm>
              <a:off x="1143000" y="4043065"/>
              <a:ext cx="381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1" name="直接箭头连接符 20"/>
            <p:cNvCxnSpPr>
              <a:stCxn id="7" idx="7"/>
              <a:endCxn id="8" idx="2"/>
            </p:cNvCxnSpPr>
            <p:nvPr/>
          </p:nvCxnSpPr>
          <p:spPr bwMode="auto">
            <a:xfrm flipV="1">
              <a:off x="1914245" y="3204865"/>
              <a:ext cx="5241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3" name="直接箭头连接符 22"/>
            <p:cNvCxnSpPr>
              <a:stCxn id="7" idx="5"/>
              <a:endCxn id="10" idx="2"/>
            </p:cNvCxnSpPr>
            <p:nvPr/>
          </p:nvCxnSpPr>
          <p:spPr bwMode="auto">
            <a:xfrm>
              <a:off x="1914245" y="4204710"/>
              <a:ext cx="5241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5" name="直接箭头连接符 24"/>
            <p:cNvCxnSpPr>
              <a:stCxn id="8" idx="6"/>
              <a:endCxn id="9" idx="2"/>
            </p:cNvCxnSpPr>
            <p:nvPr/>
          </p:nvCxnSpPr>
          <p:spPr bwMode="auto">
            <a:xfrm>
              <a:off x="2895600" y="32048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28" name="直接箭头连接符 27"/>
            <p:cNvCxnSpPr>
              <a:stCxn id="10" idx="6"/>
              <a:endCxn id="11" idx="2"/>
            </p:cNvCxnSpPr>
            <p:nvPr/>
          </p:nvCxnSpPr>
          <p:spPr bwMode="auto">
            <a:xfrm>
              <a:off x="2895600" y="47288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1" name="直接箭头连接符 30"/>
            <p:cNvCxnSpPr>
              <a:stCxn id="9" idx="6"/>
              <a:endCxn id="12" idx="1"/>
            </p:cNvCxnSpPr>
            <p:nvPr/>
          </p:nvCxnSpPr>
          <p:spPr bwMode="auto">
            <a:xfrm>
              <a:off x="3886200" y="3204865"/>
              <a:ext cx="447955" cy="6765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4" name="直接箭头连接符 33"/>
            <p:cNvCxnSpPr>
              <a:stCxn id="11" idx="6"/>
              <a:endCxn id="12" idx="3"/>
            </p:cNvCxnSpPr>
            <p:nvPr/>
          </p:nvCxnSpPr>
          <p:spPr bwMode="auto">
            <a:xfrm flipV="1">
              <a:off x="3962400" y="4204710"/>
              <a:ext cx="371755" cy="52415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8" name="直接箭头连接符 37"/>
            <p:cNvCxnSpPr>
              <a:stCxn id="12" idx="6"/>
              <a:endCxn id="13" idx="2"/>
            </p:cNvCxnSpPr>
            <p:nvPr/>
          </p:nvCxnSpPr>
          <p:spPr bwMode="auto">
            <a:xfrm>
              <a:off x="4724400" y="4043065"/>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39" name="直接箭头连接符 38"/>
            <p:cNvCxnSpPr>
              <a:stCxn id="13" idx="6"/>
              <a:endCxn id="14" idx="2"/>
            </p:cNvCxnSpPr>
            <p:nvPr/>
          </p:nvCxnSpPr>
          <p:spPr bwMode="auto">
            <a:xfrm>
              <a:off x="5791200" y="4043065"/>
              <a:ext cx="7620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0" name="直接箭头连接符 39"/>
            <p:cNvCxnSpPr>
              <a:stCxn id="14" idx="6"/>
              <a:endCxn id="15" idx="2"/>
            </p:cNvCxnSpPr>
            <p:nvPr/>
          </p:nvCxnSpPr>
          <p:spPr bwMode="auto">
            <a:xfrm>
              <a:off x="70104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 name="直接箭头连接符 40"/>
            <p:cNvCxnSpPr>
              <a:stCxn id="15" idx="6"/>
              <a:endCxn id="16" idx="2"/>
            </p:cNvCxnSpPr>
            <p:nvPr/>
          </p:nvCxnSpPr>
          <p:spPr bwMode="auto">
            <a:xfrm>
              <a:off x="8001000" y="4043065"/>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18" name="曲线连接符 4117"/>
            <p:cNvCxnSpPr>
              <a:stCxn id="12" idx="0"/>
              <a:endCxn id="7" idx="0"/>
            </p:cNvCxnSpPr>
            <p:nvPr/>
          </p:nvCxnSpPr>
          <p:spPr bwMode="auto">
            <a:xfrm rot="16200000" flipV="1">
              <a:off x="3124200" y="2442865"/>
              <a:ext cx="12700" cy="2743200"/>
            </a:xfrm>
            <a:prstGeom prst="curvedConnector3">
              <a:avLst>
                <a:gd name="adj1" fmla="val 9944260"/>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21" name="曲线连接符 4120"/>
            <p:cNvCxnSpPr>
              <a:stCxn id="5" idx="4"/>
              <a:endCxn id="13" idx="4"/>
            </p:cNvCxnSpPr>
            <p:nvPr/>
          </p:nvCxnSpPr>
          <p:spPr bwMode="auto">
            <a:xfrm rot="16200000" flipH="1">
              <a:off x="3238500" y="1947565"/>
              <a:ext cx="12700" cy="4648200"/>
            </a:xfrm>
            <a:prstGeom prst="curvedConnector3">
              <a:avLst>
                <a:gd name="adj1" fmla="val 7347543"/>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64" name="矩形 63"/>
            <p:cNvSpPr/>
            <p:nvPr/>
          </p:nvSpPr>
          <p:spPr>
            <a:xfrm>
              <a:off x="1128482" y="360037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5" name="矩形 64"/>
            <p:cNvSpPr/>
            <p:nvPr/>
          </p:nvSpPr>
          <p:spPr>
            <a:xfrm>
              <a:off x="2042882" y="2438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6" name="矩形 65"/>
            <p:cNvSpPr/>
            <p:nvPr/>
          </p:nvSpPr>
          <p:spPr>
            <a:xfrm>
              <a:off x="3802741" y="3412529"/>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7" name="矩形 66"/>
            <p:cNvSpPr/>
            <p:nvPr/>
          </p:nvSpPr>
          <p:spPr>
            <a:xfrm>
              <a:off x="3848109" y="404718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8" name="矩形 67"/>
            <p:cNvSpPr/>
            <p:nvPr/>
          </p:nvSpPr>
          <p:spPr>
            <a:xfrm>
              <a:off x="2195282" y="40341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9" name="矩形 68"/>
            <p:cNvSpPr/>
            <p:nvPr/>
          </p:nvSpPr>
          <p:spPr>
            <a:xfrm>
              <a:off x="2119082" y="3352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0" name="矩形 69"/>
            <p:cNvSpPr/>
            <p:nvPr/>
          </p:nvSpPr>
          <p:spPr>
            <a:xfrm>
              <a:off x="1357082" y="4419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1" name="矩形 70"/>
            <p:cNvSpPr/>
            <p:nvPr/>
          </p:nvSpPr>
          <p:spPr>
            <a:xfrm>
              <a:off x="4793341" y="3643362"/>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2" name="矩形 71"/>
            <p:cNvSpPr/>
            <p:nvPr/>
          </p:nvSpPr>
          <p:spPr>
            <a:xfrm>
              <a:off x="2971800" y="27432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3" name="矩形 72"/>
            <p:cNvSpPr/>
            <p:nvPr/>
          </p:nvSpPr>
          <p:spPr>
            <a:xfrm>
              <a:off x="6011739" y="3631633"/>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4" name="矩形 73"/>
            <p:cNvSpPr/>
            <p:nvPr/>
          </p:nvSpPr>
          <p:spPr>
            <a:xfrm>
              <a:off x="7043445" y="3589398"/>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5" name="矩形 74"/>
            <p:cNvSpPr/>
            <p:nvPr/>
          </p:nvSpPr>
          <p:spPr>
            <a:xfrm>
              <a:off x="8098423" y="356967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76" name="矩形 75"/>
            <p:cNvSpPr/>
            <p:nvPr/>
          </p:nvSpPr>
          <p:spPr>
            <a:xfrm>
              <a:off x="2971800" y="46482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graphicFrame>
        <p:nvGraphicFramePr>
          <p:cNvPr id="45" name="Group 117"/>
          <p:cNvGraphicFramePr>
            <a:graphicFrameLocks noGrp="1"/>
          </p:cNvGraphicFramePr>
          <p:nvPr>
            <p:custDataLst>
              <p:tags r:id="rId1"/>
            </p:custDataLst>
          </p:nvPr>
        </p:nvGraphicFramePr>
        <p:xfrm>
          <a:off x="2177320" y="3124200"/>
          <a:ext cx="2394680" cy="2894606"/>
        </p:xfrm>
        <a:graphic>
          <a:graphicData uri="http://schemas.openxmlformats.org/drawingml/2006/table">
            <a:tbl>
              <a:tblPr/>
              <a:tblGrid>
                <a:gridCol w="718280"/>
                <a:gridCol w="838200"/>
                <a:gridCol w="838200"/>
              </a:tblGrid>
              <a:tr h="45720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华文新魏" panose="02010800040101010101" pitchFamily="2" charset="-122"/>
                        </a:rPr>
                        <a:t> </a:t>
                      </a:r>
                      <a:r>
                        <a:rPr kumimoji="0" lang="zh-CN" altLang="en-US" sz="24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华文新魏" panose="02010800040101010101" pitchFamily="2" charset="-122"/>
                        </a:rPr>
                        <a:t>状态</a:t>
                      </a:r>
                      <a:endParaRPr kumimoji="0" lang="zh-CN" altLang="en-US" sz="24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华文新魏" panose="02010800040101010101" pitchFamily="2" charset="-122"/>
                      </a:endParaRPr>
                    </a:p>
                  </a:txBody>
                  <a:tcPr marL="91441" marR="91441" marT="45649" marB="4564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Times New Roman" panose="02020603050405020304" charset="0"/>
                        </a:rPr>
                        <a:t>输入</a:t>
                      </a:r>
                      <a:endParaRPr kumimoji="0" lang="zh-CN" altLang="en-US" sz="24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lumMod val="20000"/>
                        <a:lumOff val="80000"/>
                      </a:schemeClr>
                    </a:solidFill>
                  </a:tcPr>
                </a:tc>
                <a:tc hMerge="1">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529">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Times New Roman" panose="02020603050405020304" charset="0"/>
                        </a:rPr>
                        <a:t>a</a:t>
                      </a:r>
                      <a:endParaRPr kumimoji="0" lang="en-US" altLang="zh-CN" sz="24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Times New Roman" panose="02020603050405020304" charset="0"/>
                        </a:rPr>
                        <a:t>b</a:t>
                      </a:r>
                      <a:endParaRPr kumimoji="0" lang="en-US" altLang="zh-CN" sz="24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lumMod val="40000"/>
                        <a:lumOff val="60000"/>
                      </a:schemeClr>
                    </a:solidFill>
                  </a:tcPr>
                </a:tc>
              </a:tr>
              <a:tr h="365616">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dirty="0">
                          <a:solidFill>
                            <a:srgbClr val="FF0000"/>
                          </a:solidFill>
                          <a:latin typeface="华文新魏" panose="02010800040101010101" pitchFamily="2" charset="-122"/>
                          <a:ea typeface="华文新魏" panose="02010800040101010101" pitchFamily="2" charset="-122"/>
                          <a:cs typeface="Times New Roman" panose="02020603050405020304" charset="0"/>
                        </a:rPr>
                        <a:t>A</a:t>
                      </a:r>
                      <a:endParaRPr lang="en-US" altLang="zh-CN" sz="2000" b="1" dirty="0">
                        <a:solidFill>
                          <a:srgbClr val="FF0000"/>
                        </a:solidFill>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C</a:t>
                      </a:r>
                      <a:endPar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B</a:t>
                      </a:r>
                      <a:endPar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B</a:t>
                      </a:r>
                      <a:endPar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D</a:t>
                      </a:r>
                      <a:endPar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65616">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C</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C</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65616">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D</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E</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83946">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E</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B</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0" dirty="0">
                          <a:solidFill>
                            <a:srgbClr val="FF0000"/>
                          </a:solidFill>
                          <a:latin typeface="华文新魏" panose="02010800040101010101" pitchFamily="2" charset="-122"/>
                          <a:ea typeface="华文新魏" panose="02010800040101010101" pitchFamily="2" charset="-122"/>
                          <a:cs typeface="Times New Roman" panose="02020603050405020304" charset="0"/>
                        </a:rPr>
                        <a:t>C</a:t>
                      </a:r>
                      <a:endParaRPr kumimoji="0" lang="en-US" altLang="zh-CN" sz="20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Times New Roman" panose="02020603050405020304" charset="0"/>
                      </a:endParaRPr>
                    </a:p>
                  </a:txBody>
                  <a:tcPr marL="91441" marR="91441" marT="45649" marB="456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2" name="右箭头 1"/>
          <p:cNvSpPr/>
          <p:nvPr/>
        </p:nvSpPr>
        <p:spPr bwMode="auto">
          <a:xfrm>
            <a:off x="4690062" y="3962400"/>
            <a:ext cx="796339" cy="533400"/>
          </a:xfrm>
          <a:prstGeom prst="rightArrow">
            <a:avLst/>
          </a:prstGeom>
          <a:solidFill>
            <a:srgbClr val="FF0000"/>
          </a:solid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grpSp>
        <p:nvGrpSpPr>
          <p:cNvPr id="98" name="组合 97"/>
          <p:cNvGrpSpPr/>
          <p:nvPr/>
        </p:nvGrpSpPr>
        <p:grpSpPr>
          <a:xfrm>
            <a:off x="6176011" y="3202712"/>
            <a:ext cx="4791107" cy="2923769"/>
            <a:chOff x="4200493" y="2701883"/>
            <a:chExt cx="4791107" cy="2923769"/>
          </a:xfrm>
        </p:grpSpPr>
        <p:sp>
          <p:nvSpPr>
            <p:cNvPr id="3" name="椭圆 2"/>
            <p:cNvSpPr/>
            <p:nvPr/>
          </p:nvSpPr>
          <p:spPr bwMode="auto">
            <a:xfrm>
              <a:off x="4953000"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46" name="椭圆 45"/>
            <p:cNvSpPr/>
            <p:nvPr/>
          </p:nvSpPr>
          <p:spPr bwMode="auto">
            <a:xfrm>
              <a:off x="6257645"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47" name="椭圆 46"/>
            <p:cNvSpPr/>
            <p:nvPr/>
          </p:nvSpPr>
          <p:spPr bwMode="auto">
            <a:xfrm>
              <a:off x="7425497"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D</a:t>
              </a:r>
              <a:endParaRPr lang="zh-CN" altLang="en-US" dirty="0">
                <a:latin typeface="Times New Roman" panose="02020603050405020304" charset="0"/>
                <a:cs typeface="Times New Roman" panose="02020603050405020304" charset="0"/>
              </a:endParaRPr>
            </a:p>
          </p:txBody>
        </p:sp>
        <p:sp>
          <p:nvSpPr>
            <p:cNvPr id="49" name="椭圆 48"/>
            <p:cNvSpPr/>
            <p:nvPr/>
          </p:nvSpPr>
          <p:spPr bwMode="auto">
            <a:xfrm>
              <a:off x="6263995" y="3212038"/>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C</a:t>
              </a:r>
              <a:endParaRPr lang="zh-CN" altLang="en-US" dirty="0">
                <a:latin typeface="Times New Roman" panose="02020603050405020304" charset="0"/>
                <a:cs typeface="Times New Roman" panose="02020603050405020304" charset="0"/>
              </a:endParaRPr>
            </a:p>
          </p:txBody>
        </p:sp>
        <p:sp>
          <p:nvSpPr>
            <p:cNvPr id="50" name="椭圆 49"/>
            <p:cNvSpPr/>
            <p:nvPr/>
          </p:nvSpPr>
          <p:spPr bwMode="auto">
            <a:xfrm>
              <a:off x="8541659" y="4648201"/>
              <a:ext cx="449941" cy="4191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E</a:t>
              </a:r>
              <a:endParaRPr lang="zh-CN" altLang="en-US" dirty="0">
                <a:latin typeface="Times New Roman" panose="02020603050405020304" charset="0"/>
                <a:cs typeface="Times New Roman" panose="02020603050405020304" charset="0"/>
              </a:endParaRPr>
            </a:p>
          </p:txBody>
        </p:sp>
        <p:cxnSp>
          <p:nvCxnSpPr>
            <p:cNvPr id="18" name="直接箭头连接符 17"/>
            <p:cNvCxnSpPr>
              <a:endCxn id="3" idx="2"/>
            </p:cNvCxnSpPr>
            <p:nvPr/>
          </p:nvCxnSpPr>
          <p:spPr bwMode="auto">
            <a:xfrm>
              <a:off x="4200493" y="4857750"/>
              <a:ext cx="752507"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2" name="直接箭头连接符 51"/>
            <p:cNvCxnSpPr>
              <a:stCxn id="3" idx="6"/>
              <a:endCxn id="46" idx="2"/>
            </p:cNvCxnSpPr>
            <p:nvPr/>
          </p:nvCxnSpPr>
          <p:spPr bwMode="auto">
            <a:xfrm>
              <a:off x="5402941" y="4857750"/>
              <a:ext cx="85470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5" name="直接箭头连接符 54"/>
            <p:cNvCxnSpPr>
              <a:stCxn id="3" idx="7"/>
              <a:endCxn id="49" idx="2"/>
            </p:cNvCxnSpPr>
            <p:nvPr/>
          </p:nvCxnSpPr>
          <p:spPr bwMode="auto">
            <a:xfrm flipV="1">
              <a:off x="5337049" y="3421588"/>
              <a:ext cx="926946" cy="1287988"/>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1" name="曲线连接符 50"/>
            <p:cNvCxnSpPr>
              <a:stCxn id="46" idx="4"/>
              <a:endCxn id="46" idx="3"/>
            </p:cNvCxnSpPr>
            <p:nvPr/>
          </p:nvCxnSpPr>
          <p:spPr bwMode="auto">
            <a:xfrm rot="5400000" flipH="1">
              <a:off x="6372389" y="4957073"/>
              <a:ext cx="61376" cy="159079"/>
            </a:xfrm>
            <a:prstGeom prst="curvedConnector3">
              <a:avLst>
                <a:gd name="adj1" fmla="val -665544"/>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78" name="直接箭头连接符 77"/>
            <p:cNvCxnSpPr>
              <a:stCxn id="46" idx="6"/>
              <a:endCxn id="47" idx="2"/>
            </p:cNvCxnSpPr>
            <p:nvPr/>
          </p:nvCxnSpPr>
          <p:spPr bwMode="auto">
            <a:xfrm>
              <a:off x="6707586" y="4857750"/>
              <a:ext cx="717911"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82" name="直接箭头连接符 81"/>
            <p:cNvCxnSpPr>
              <a:stCxn id="49" idx="4"/>
              <a:endCxn id="46" idx="0"/>
            </p:cNvCxnSpPr>
            <p:nvPr/>
          </p:nvCxnSpPr>
          <p:spPr bwMode="auto">
            <a:xfrm flipH="1">
              <a:off x="6482616" y="3631138"/>
              <a:ext cx="6350" cy="1017062"/>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4102" name="曲线连接符 4101"/>
            <p:cNvCxnSpPr>
              <a:stCxn id="49" idx="7"/>
              <a:endCxn id="49" idx="1"/>
            </p:cNvCxnSpPr>
            <p:nvPr/>
          </p:nvCxnSpPr>
          <p:spPr bwMode="auto">
            <a:xfrm rot="16200000" flipV="1">
              <a:off x="6488966" y="3114335"/>
              <a:ext cx="12700" cy="318157"/>
            </a:xfrm>
            <a:prstGeom prst="curvedConnector3">
              <a:avLst>
                <a:gd name="adj1" fmla="val 2637362"/>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97" name="直接箭头连接符 96"/>
            <p:cNvCxnSpPr>
              <a:stCxn id="47" idx="6"/>
              <a:endCxn id="50" idx="2"/>
            </p:cNvCxnSpPr>
            <p:nvPr/>
          </p:nvCxnSpPr>
          <p:spPr bwMode="auto">
            <a:xfrm>
              <a:off x="7875438" y="4857750"/>
              <a:ext cx="666221" cy="1"/>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09" name="矩形 108"/>
            <p:cNvSpPr/>
            <p:nvPr/>
          </p:nvSpPr>
          <p:spPr>
            <a:xfrm>
              <a:off x="5568950" y="4419600"/>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110" name="矩形 109"/>
            <p:cNvSpPr/>
            <p:nvPr/>
          </p:nvSpPr>
          <p:spPr>
            <a:xfrm>
              <a:off x="6001944" y="5067301"/>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111" name="矩形 110"/>
            <p:cNvSpPr/>
            <p:nvPr/>
          </p:nvSpPr>
          <p:spPr>
            <a:xfrm>
              <a:off x="6460878" y="3767435"/>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112" name="矩形 111"/>
            <p:cNvSpPr/>
            <p:nvPr/>
          </p:nvSpPr>
          <p:spPr>
            <a:xfrm>
              <a:off x="8098423" y="5119267"/>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113" name="矩形 112"/>
            <p:cNvSpPr/>
            <p:nvPr/>
          </p:nvSpPr>
          <p:spPr>
            <a:xfrm>
              <a:off x="7116639" y="5005924"/>
              <a:ext cx="320922"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114" name="矩形 113"/>
            <p:cNvSpPr/>
            <p:nvPr/>
          </p:nvSpPr>
          <p:spPr>
            <a:xfrm>
              <a:off x="5470278" y="3767434"/>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115" name="矩形 114"/>
            <p:cNvSpPr/>
            <p:nvPr/>
          </p:nvSpPr>
          <p:spPr>
            <a:xfrm>
              <a:off x="6938546" y="4478743"/>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116" name="矩形 115"/>
            <p:cNvSpPr/>
            <p:nvPr/>
          </p:nvSpPr>
          <p:spPr>
            <a:xfrm>
              <a:off x="8001000" y="441960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122" name="矩形 121"/>
            <p:cNvSpPr/>
            <p:nvPr/>
          </p:nvSpPr>
          <p:spPr>
            <a:xfrm>
              <a:off x="6621339" y="2701883"/>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cxnSp>
          <p:nvCxnSpPr>
            <p:cNvPr id="137" name="直接箭头连接符 136"/>
            <p:cNvCxnSpPr>
              <a:stCxn id="50" idx="0"/>
              <a:endCxn id="49" idx="6"/>
            </p:cNvCxnSpPr>
            <p:nvPr/>
          </p:nvCxnSpPr>
          <p:spPr bwMode="auto">
            <a:xfrm flipH="1" flipV="1">
              <a:off x="6713936" y="3421588"/>
              <a:ext cx="2052694" cy="1226613"/>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40" name="矩形 139"/>
            <p:cNvSpPr/>
            <p:nvPr/>
          </p:nvSpPr>
          <p:spPr>
            <a:xfrm>
              <a:off x="7437561" y="3536602"/>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92" name="任意多边形 91"/>
            <p:cNvSpPr/>
            <p:nvPr/>
          </p:nvSpPr>
          <p:spPr bwMode="auto">
            <a:xfrm>
              <a:off x="6610662" y="5021705"/>
              <a:ext cx="959371" cy="195124"/>
            </a:xfrm>
            <a:custGeom>
              <a:avLst/>
              <a:gdLst>
                <a:gd name="connsiteX0" fmla="*/ 959371 w 959371"/>
                <a:gd name="connsiteY0" fmla="*/ 59961 h 195124"/>
                <a:gd name="connsiteX1" fmla="*/ 389745 w 959371"/>
                <a:gd name="connsiteY1" fmla="*/ 194872 h 195124"/>
                <a:gd name="connsiteX2" fmla="*/ 29981 w 959371"/>
                <a:gd name="connsiteY2" fmla="*/ 29980 h 195124"/>
                <a:gd name="connsiteX3" fmla="*/ 29981 w 959371"/>
                <a:gd name="connsiteY3" fmla="*/ 29980 h 195124"/>
                <a:gd name="connsiteX4" fmla="*/ 0 w 959371"/>
                <a:gd name="connsiteY4" fmla="*/ 0 h 19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371" h="195124">
                  <a:moveTo>
                    <a:pt x="959371" y="59961"/>
                  </a:moveTo>
                  <a:cubicBezTo>
                    <a:pt x="752007" y="129915"/>
                    <a:pt x="544643" y="199869"/>
                    <a:pt x="389745" y="194872"/>
                  </a:cubicBezTo>
                  <a:cubicBezTo>
                    <a:pt x="234847" y="189875"/>
                    <a:pt x="29981" y="29980"/>
                    <a:pt x="29981" y="29980"/>
                  </a:cubicBezTo>
                  <a:lnTo>
                    <a:pt x="29981" y="29980"/>
                  </a:lnTo>
                  <a:lnTo>
                    <a:pt x="0" y="0"/>
                  </a:ln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93" name="任意多边形 92"/>
            <p:cNvSpPr/>
            <p:nvPr/>
          </p:nvSpPr>
          <p:spPr bwMode="auto">
            <a:xfrm>
              <a:off x="6565692" y="5081666"/>
              <a:ext cx="2143593" cy="543986"/>
            </a:xfrm>
            <a:custGeom>
              <a:avLst/>
              <a:gdLst>
                <a:gd name="connsiteX0" fmla="*/ 2143593 w 2143593"/>
                <a:gd name="connsiteY0" fmla="*/ 0 h 543986"/>
                <a:gd name="connsiteX1" fmla="*/ 1514006 w 2143593"/>
                <a:gd name="connsiteY1" fmla="*/ 524655 h 543986"/>
                <a:gd name="connsiteX2" fmla="*/ 329783 w 2143593"/>
                <a:gd name="connsiteY2" fmla="*/ 389744 h 543986"/>
                <a:gd name="connsiteX3" fmla="*/ 0 w 2143593"/>
                <a:gd name="connsiteY3" fmla="*/ 0 h 543986"/>
              </a:gdLst>
              <a:ahLst/>
              <a:cxnLst>
                <a:cxn ang="0">
                  <a:pos x="connsiteX0" y="connsiteY0"/>
                </a:cxn>
                <a:cxn ang="0">
                  <a:pos x="connsiteX1" y="connsiteY1"/>
                </a:cxn>
                <a:cxn ang="0">
                  <a:pos x="connsiteX2" y="connsiteY2"/>
                </a:cxn>
                <a:cxn ang="0">
                  <a:pos x="connsiteX3" y="connsiteY3"/>
                </a:cxn>
              </a:cxnLst>
              <a:rect l="l" t="t" r="r" b="b"/>
              <a:pathLst>
                <a:path w="2143593" h="543986">
                  <a:moveTo>
                    <a:pt x="2143593" y="0"/>
                  </a:moveTo>
                  <a:cubicBezTo>
                    <a:pt x="1979950" y="229849"/>
                    <a:pt x="1816308" y="459698"/>
                    <a:pt x="1514006" y="524655"/>
                  </a:cubicBezTo>
                  <a:cubicBezTo>
                    <a:pt x="1211704" y="589612"/>
                    <a:pt x="582117" y="477186"/>
                    <a:pt x="329783" y="389744"/>
                  </a:cubicBezTo>
                  <a:cubicBezTo>
                    <a:pt x="77449" y="302302"/>
                    <a:pt x="38724" y="151151"/>
                    <a:pt x="0"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65539" name="内容占位符 2"/>
          <p:cNvSpPr>
            <a:spLocks noGrp="1"/>
          </p:cNvSpPr>
          <p:nvPr>
            <p:ph idx="1"/>
          </p:nvPr>
        </p:nvSpPr>
        <p:spPr>
          <a:xfrm>
            <a:off x="457200" y="1285875"/>
            <a:ext cx="10369550" cy="4358005"/>
          </a:xfrm>
        </p:spPr>
        <p:txBody>
          <a:bodyPr vert="horz" wrap="square" lIns="91440" tIns="45720" rIns="91440" bIns="45720" anchor="t"/>
          <a:p>
            <a:r>
              <a:rPr lang="en-US" altLang="zh-CN" dirty="0"/>
              <a:t>DFA</a:t>
            </a:r>
            <a:r>
              <a:rPr lang="zh-CN" altLang="en-US" dirty="0"/>
              <a:t>的化简</a:t>
            </a:r>
            <a:r>
              <a:rPr lang="en-US" altLang="zh-CN" dirty="0"/>
              <a:t>(</a:t>
            </a:r>
            <a:r>
              <a:rPr lang="zh-CN" altLang="en-US" dirty="0"/>
              <a:t>最小化</a:t>
            </a:r>
            <a:r>
              <a:rPr lang="en-US" altLang="zh-CN" dirty="0"/>
              <a:t>)</a:t>
            </a:r>
            <a:endParaRPr lang="en-US" altLang="zh-CN" dirty="0"/>
          </a:p>
          <a:p>
            <a:pPr lvl="1"/>
            <a:endParaRPr lang="en-US" altLang="zh-CN" dirty="0"/>
          </a:p>
          <a:p>
            <a:pPr lvl="1"/>
            <a:r>
              <a:rPr lang="en-US" altLang="zh-CN" dirty="0"/>
              <a:t>DFA M</a:t>
            </a:r>
            <a:r>
              <a:rPr lang="zh-CN" altLang="en-US" dirty="0"/>
              <a:t>的</a:t>
            </a:r>
            <a:r>
              <a:rPr lang="zh-CN" altLang="en-US" dirty="0">
                <a:solidFill>
                  <a:srgbClr val="FF0000"/>
                </a:solidFill>
              </a:rPr>
              <a:t>化简</a:t>
            </a:r>
            <a:r>
              <a:rPr lang="zh-CN" altLang="en-US" dirty="0"/>
              <a:t>是指：寻找一个</a:t>
            </a:r>
            <a:r>
              <a:rPr lang="zh-CN" altLang="en-US" dirty="0">
                <a:solidFill>
                  <a:srgbClr val="FF0000"/>
                </a:solidFill>
              </a:rPr>
              <a:t>状态数</a:t>
            </a:r>
            <a:r>
              <a:rPr lang="zh-CN" altLang="en-US" dirty="0"/>
              <a:t>比</a:t>
            </a:r>
            <a:r>
              <a:rPr lang="en-US" altLang="zh-CN" dirty="0"/>
              <a:t>M</a:t>
            </a:r>
            <a:r>
              <a:rPr lang="zh-CN" altLang="en-US" dirty="0"/>
              <a:t>少的</a:t>
            </a:r>
            <a:r>
              <a:rPr lang="en-US" altLang="zh-CN" dirty="0"/>
              <a:t>DFA M’</a:t>
            </a:r>
            <a:r>
              <a:rPr lang="zh-CN" altLang="en-US" dirty="0"/>
              <a:t>，使得</a:t>
            </a:r>
            <a:r>
              <a:rPr lang="en-US" altLang="zh-CN" dirty="0"/>
              <a:t>L(M)=L(M’)</a:t>
            </a:r>
            <a:endParaRPr lang="en-US" altLang="zh-CN" dirty="0"/>
          </a:p>
          <a:p>
            <a:pPr lvl="1"/>
            <a:endParaRPr lang="zh-CN" altLang="en-US" dirty="0"/>
          </a:p>
          <a:p>
            <a:pPr lvl="1"/>
            <a:r>
              <a:rPr lang="zh-CN" altLang="en-US" dirty="0"/>
              <a:t>可以证明：任何 </a:t>
            </a:r>
            <a:r>
              <a:rPr lang="en-US" altLang="zh-CN" dirty="0"/>
              <a:t>DFA </a:t>
            </a:r>
            <a:r>
              <a:rPr lang="zh-CN" altLang="en-US" dirty="0"/>
              <a:t>（或 </a:t>
            </a:r>
            <a:r>
              <a:rPr lang="en-US" altLang="zh-CN" dirty="0"/>
              <a:t>NFA</a:t>
            </a:r>
            <a:r>
              <a:rPr lang="zh-CN" altLang="en-US" dirty="0"/>
              <a:t>）都存在（唯一）一个状态数最少的 </a:t>
            </a:r>
            <a:r>
              <a:rPr lang="en-US" altLang="zh-CN" dirty="0"/>
              <a:t>DFA </a:t>
            </a:r>
            <a:r>
              <a:rPr lang="zh-CN" altLang="en-US" dirty="0"/>
              <a:t>与之等价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539">
                                            <p:txEl>
                                              <p:charRg st="0" end="12"/>
                                            </p:txEl>
                                          </p:spTgt>
                                        </p:tgtEl>
                                        <p:attrNameLst>
                                          <p:attrName>style.visibility</p:attrName>
                                        </p:attrNameLst>
                                      </p:cBhvr>
                                      <p:to>
                                        <p:strVal val="visible"/>
                                      </p:to>
                                    </p:set>
                                    <p:animEffect transition="in" filter="blinds(horizontal)">
                                      <p:cBhvr>
                                        <p:cTn id="7" dur="500"/>
                                        <p:tgtEl>
                                          <p:spTgt spid="65539">
                                            <p:txEl>
                                              <p:charRg st="0" end="1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539">
                                            <p:txEl>
                                              <p:charRg st="13" end="55"/>
                                            </p:txEl>
                                          </p:spTgt>
                                        </p:tgtEl>
                                        <p:attrNameLst>
                                          <p:attrName>style.visibility</p:attrName>
                                        </p:attrNameLst>
                                      </p:cBhvr>
                                      <p:to>
                                        <p:strVal val="visible"/>
                                      </p:to>
                                    </p:set>
                                    <p:animEffect transition="in" filter="blinds(horizontal)">
                                      <p:cBhvr>
                                        <p:cTn id="10" dur="500"/>
                                        <p:tgtEl>
                                          <p:spTgt spid="65539">
                                            <p:txEl>
                                              <p:charRg st="13" end="5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5539">
                                            <p:txEl>
                                              <p:charRg st="56" end="101"/>
                                            </p:txEl>
                                          </p:spTgt>
                                        </p:tgtEl>
                                        <p:attrNameLst>
                                          <p:attrName>style.visibility</p:attrName>
                                        </p:attrNameLst>
                                      </p:cBhvr>
                                      <p:to>
                                        <p:strVal val="visible"/>
                                      </p:to>
                                    </p:set>
                                    <p:animEffect transition="in" filter="blinds(horizontal)">
                                      <p:cBhvr>
                                        <p:cTn id="15" dur="500"/>
                                        <p:tgtEl>
                                          <p:spTgt spid="65539">
                                            <p:txEl>
                                              <p:charRg st="56"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66563" name="内容占位符 2"/>
          <p:cNvSpPr>
            <a:spLocks noGrp="1"/>
          </p:cNvSpPr>
          <p:nvPr>
            <p:ph idx="1"/>
          </p:nvPr>
        </p:nvSpPr>
        <p:spPr/>
        <p:txBody>
          <a:bodyPr vert="horz" wrap="square" lIns="91440" tIns="45720" rIns="91440" bIns="45720" anchor="t"/>
          <a:p>
            <a:pPr>
              <a:lnSpc>
                <a:spcPct val="140000"/>
              </a:lnSpc>
            </a:pPr>
            <a:r>
              <a:rPr lang="en-US" altLang="zh-CN" dirty="0"/>
              <a:t>DFA</a:t>
            </a:r>
            <a:r>
              <a:rPr lang="zh-CN" altLang="en-US" dirty="0"/>
              <a:t>的最小化（求同法） </a:t>
            </a:r>
            <a:endParaRPr lang="en-US" altLang="zh-CN" dirty="0"/>
          </a:p>
          <a:p>
            <a:pPr lvl="1">
              <a:lnSpc>
                <a:spcPct val="140000"/>
              </a:lnSpc>
            </a:pPr>
            <a:r>
              <a:rPr lang="zh-CN" altLang="en-US" dirty="0"/>
              <a:t>基本思想：寻找等价状态，合并之</a:t>
            </a:r>
            <a:endParaRPr lang="en-US" altLang="zh-CN" dirty="0"/>
          </a:p>
          <a:p>
            <a:pPr>
              <a:lnSpc>
                <a:spcPct val="140000"/>
              </a:lnSpc>
            </a:pPr>
            <a:r>
              <a:rPr lang="zh-CN" altLang="en-US" dirty="0"/>
              <a:t>等价状态需满足 </a:t>
            </a:r>
            <a:r>
              <a:rPr lang="en-US" altLang="zh-CN" dirty="0"/>
              <a:t>2 </a:t>
            </a:r>
            <a:r>
              <a:rPr lang="zh-CN" altLang="en-US" dirty="0"/>
              <a:t>个条件</a:t>
            </a:r>
            <a:endParaRPr lang="en-US" altLang="zh-CN" dirty="0"/>
          </a:p>
          <a:p>
            <a:pPr lvl="1">
              <a:lnSpc>
                <a:spcPct val="140000"/>
              </a:lnSpc>
            </a:pPr>
            <a:r>
              <a:rPr lang="en-US" altLang="zh-CN" dirty="0"/>
              <a:t>1.</a:t>
            </a:r>
            <a:r>
              <a:rPr lang="en-US" altLang="zh-CN" dirty="0">
                <a:solidFill>
                  <a:schemeClr val="tx2"/>
                </a:solidFill>
              </a:rPr>
              <a:t> </a:t>
            </a:r>
            <a:r>
              <a:rPr lang="zh-CN" altLang="en-US" dirty="0">
                <a:solidFill>
                  <a:schemeClr val="tx2"/>
                </a:solidFill>
              </a:rPr>
              <a:t>一致性条件</a:t>
            </a:r>
            <a:r>
              <a:rPr lang="en-US" altLang="zh-CN" dirty="0">
                <a:solidFill>
                  <a:schemeClr val="tx2"/>
                </a:solidFill>
              </a:rPr>
              <a:t>: </a:t>
            </a:r>
            <a:r>
              <a:rPr lang="zh-CN" altLang="en-US" dirty="0"/>
              <a:t>状态</a:t>
            </a:r>
            <a:r>
              <a:rPr lang="en-US" altLang="zh-CN" dirty="0"/>
              <a:t>p</a:t>
            </a:r>
            <a:r>
              <a:rPr lang="zh-CN" altLang="en-US" dirty="0"/>
              <a:t>和</a:t>
            </a:r>
            <a:r>
              <a:rPr lang="en-US" altLang="zh-CN" dirty="0"/>
              <a:t>q</a:t>
            </a:r>
            <a:r>
              <a:rPr lang="zh-CN" altLang="en-US" dirty="0"/>
              <a:t>必须同时为接受状态或非接受状态</a:t>
            </a:r>
            <a:endParaRPr lang="en-US" altLang="zh-CN" dirty="0"/>
          </a:p>
          <a:p>
            <a:pPr lvl="1">
              <a:lnSpc>
                <a:spcPct val="140000"/>
              </a:lnSpc>
            </a:pPr>
            <a:r>
              <a:rPr lang="en-US" altLang="zh-CN" dirty="0"/>
              <a:t>2.</a:t>
            </a:r>
            <a:r>
              <a:rPr lang="zh-CN" altLang="en-US" dirty="0">
                <a:solidFill>
                  <a:schemeClr val="tx2"/>
                </a:solidFill>
              </a:rPr>
              <a:t>蔓延性条件</a:t>
            </a:r>
            <a:r>
              <a:rPr lang="en-US" altLang="zh-CN" dirty="0">
                <a:solidFill>
                  <a:schemeClr val="tx2"/>
                </a:solidFill>
              </a:rPr>
              <a:t>: </a:t>
            </a:r>
            <a:r>
              <a:rPr lang="zh-CN" altLang="en-US" dirty="0"/>
              <a:t>对于所有的</a:t>
            </a:r>
            <a:r>
              <a:rPr lang="en-US" altLang="zh-CN" dirty="0"/>
              <a:t>a</a:t>
            </a:r>
            <a:r>
              <a:rPr lang="zh-CN" altLang="en-US" dirty="0"/>
              <a:t>∈∑，</a:t>
            </a:r>
            <a:r>
              <a:rPr lang="en-US" altLang="zh-CN" dirty="0"/>
              <a:t>δ(p, a)=s</a:t>
            </a:r>
            <a:r>
              <a:rPr lang="zh-CN" altLang="en-US" dirty="0"/>
              <a:t>，</a:t>
            </a:r>
            <a:r>
              <a:rPr lang="en-US" altLang="zh-CN" dirty="0"/>
              <a:t>δ(q, a)=r</a:t>
            </a:r>
            <a:r>
              <a:rPr lang="zh-CN" altLang="en-US" dirty="0"/>
              <a:t>，则要求 </a:t>
            </a:r>
            <a:r>
              <a:rPr lang="en-US" altLang="zh-CN" dirty="0"/>
              <a:t>s </a:t>
            </a:r>
            <a:r>
              <a:rPr lang="zh-CN" altLang="en-US" dirty="0"/>
              <a:t>和 </a:t>
            </a:r>
            <a:r>
              <a:rPr lang="en-US" altLang="zh-CN" dirty="0"/>
              <a:t>r </a:t>
            </a:r>
            <a:r>
              <a:rPr lang="zh-CN" altLang="en-US" dirty="0"/>
              <a:t>必须等价。相反</a:t>
            </a:r>
            <a:r>
              <a:rPr lang="en-US" altLang="zh-CN" dirty="0"/>
              <a:t>, </a:t>
            </a:r>
            <a:r>
              <a:rPr lang="zh-CN" altLang="en-US" dirty="0"/>
              <a:t>若 </a:t>
            </a:r>
            <a:r>
              <a:rPr lang="en-US" altLang="zh-CN" dirty="0"/>
              <a:t>r </a:t>
            </a:r>
            <a:r>
              <a:rPr lang="zh-CN" altLang="en-US" dirty="0"/>
              <a:t>和 </a:t>
            </a:r>
            <a:r>
              <a:rPr lang="en-US" altLang="zh-CN" dirty="0"/>
              <a:t>s </a:t>
            </a:r>
            <a:r>
              <a:rPr lang="zh-CN" altLang="en-US" dirty="0"/>
              <a:t>不等价</a:t>
            </a:r>
            <a:r>
              <a:rPr lang="en-US" altLang="zh-CN" dirty="0"/>
              <a:t>, </a:t>
            </a:r>
            <a:r>
              <a:rPr lang="zh-CN" altLang="en-US" dirty="0"/>
              <a:t>则 </a:t>
            </a:r>
            <a:r>
              <a:rPr lang="en-US" altLang="zh-CN" dirty="0"/>
              <a:t>p </a:t>
            </a:r>
            <a:r>
              <a:rPr lang="zh-CN" altLang="en-US" dirty="0"/>
              <a:t>和 </a:t>
            </a:r>
            <a:r>
              <a:rPr lang="en-US" altLang="zh-CN" dirty="0"/>
              <a:t>q </a:t>
            </a:r>
            <a:r>
              <a:rPr lang="zh-CN" altLang="en-US" dirty="0"/>
              <a:t>不等价</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563">
                                            <p:txEl>
                                              <p:charRg st="0" end="14"/>
                                            </p:txEl>
                                          </p:spTgt>
                                        </p:tgtEl>
                                        <p:attrNameLst>
                                          <p:attrName>style.visibility</p:attrName>
                                        </p:attrNameLst>
                                      </p:cBhvr>
                                      <p:to>
                                        <p:strVal val="visible"/>
                                      </p:to>
                                    </p:set>
                                    <p:animEffect transition="in" filter="blinds(horizontal)">
                                      <p:cBhvr>
                                        <p:cTn id="7" dur="500"/>
                                        <p:tgtEl>
                                          <p:spTgt spid="66563">
                                            <p:txEl>
                                              <p:charRg st="0" end="1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563">
                                            <p:txEl>
                                              <p:charRg st="14" end="30"/>
                                            </p:txEl>
                                          </p:spTgt>
                                        </p:tgtEl>
                                        <p:attrNameLst>
                                          <p:attrName>style.visibility</p:attrName>
                                        </p:attrNameLst>
                                      </p:cBhvr>
                                      <p:to>
                                        <p:strVal val="visible"/>
                                      </p:to>
                                    </p:set>
                                    <p:animEffect transition="in" filter="blinds(horizontal)">
                                      <p:cBhvr>
                                        <p:cTn id="10" dur="500"/>
                                        <p:tgtEl>
                                          <p:spTgt spid="66563">
                                            <p:txEl>
                                              <p:charRg st="14" end="3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6563">
                                            <p:txEl>
                                              <p:charRg st="30" end="44"/>
                                            </p:txEl>
                                          </p:spTgt>
                                        </p:tgtEl>
                                        <p:attrNameLst>
                                          <p:attrName>style.visibility</p:attrName>
                                        </p:attrNameLst>
                                      </p:cBhvr>
                                      <p:to>
                                        <p:strVal val="visible"/>
                                      </p:to>
                                    </p:set>
                                    <p:animEffect transition="in" filter="blinds(horizontal)">
                                      <p:cBhvr>
                                        <p:cTn id="15" dur="500"/>
                                        <p:tgtEl>
                                          <p:spTgt spid="66563">
                                            <p:txEl>
                                              <p:charRg st="30" end="4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6563">
                                            <p:txEl>
                                              <p:charRg st="44" end="75"/>
                                            </p:txEl>
                                          </p:spTgt>
                                        </p:tgtEl>
                                        <p:attrNameLst>
                                          <p:attrName>style.visibility</p:attrName>
                                        </p:attrNameLst>
                                      </p:cBhvr>
                                      <p:to>
                                        <p:strVal val="visible"/>
                                      </p:to>
                                    </p:set>
                                    <p:animEffect transition="in" filter="blinds(horizontal)">
                                      <p:cBhvr>
                                        <p:cTn id="18" dur="500"/>
                                        <p:tgtEl>
                                          <p:spTgt spid="66563">
                                            <p:txEl>
                                              <p:charRg st="44" end="7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6563">
                                            <p:txEl>
                                              <p:charRg st="75" end="157"/>
                                            </p:txEl>
                                          </p:spTgt>
                                        </p:tgtEl>
                                        <p:attrNameLst>
                                          <p:attrName>style.visibility</p:attrName>
                                        </p:attrNameLst>
                                      </p:cBhvr>
                                      <p:to>
                                        <p:strVal val="visible"/>
                                      </p:to>
                                    </p:set>
                                    <p:animEffect transition="in" filter="blinds(horizontal)">
                                      <p:cBhvr>
                                        <p:cTn id="21" dur="500"/>
                                        <p:tgtEl>
                                          <p:spTgt spid="66563">
                                            <p:txEl>
                                              <p:charRg st="75"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67587" name="内容占位符 2"/>
          <p:cNvSpPr>
            <a:spLocks noGrp="1"/>
          </p:cNvSpPr>
          <p:nvPr>
            <p:ph idx="1"/>
          </p:nvPr>
        </p:nvSpPr>
        <p:spPr/>
        <p:txBody>
          <a:bodyPr vert="horz" wrap="square" lIns="91440" tIns="45720" rIns="91440" bIns="45720" anchor="t"/>
          <a:p>
            <a:pPr>
              <a:lnSpc>
                <a:spcPct val="120000"/>
              </a:lnSpc>
            </a:pPr>
            <a:r>
              <a:rPr lang="en-US" altLang="zh-CN" dirty="0"/>
              <a:t>DFA</a:t>
            </a:r>
            <a:r>
              <a:rPr lang="zh-CN" altLang="en-US" dirty="0"/>
              <a:t>的化简方法</a:t>
            </a:r>
            <a:r>
              <a:rPr lang="en-US" altLang="zh-CN" dirty="0"/>
              <a:t>(</a:t>
            </a:r>
            <a:r>
              <a:rPr lang="zh-CN" altLang="en-US" u="sng" dirty="0">
                <a:solidFill>
                  <a:schemeClr val="tx2"/>
                </a:solidFill>
              </a:rPr>
              <a:t>求同法</a:t>
            </a:r>
            <a:r>
              <a:rPr lang="en-US" altLang="zh-CN" dirty="0"/>
              <a:t>)</a:t>
            </a:r>
            <a:endParaRPr lang="en-US" altLang="zh-CN" dirty="0"/>
          </a:p>
          <a:p>
            <a:pPr lvl="1">
              <a:lnSpc>
                <a:spcPct val="120000"/>
              </a:lnSpc>
            </a:pPr>
            <a:r>
              <a:rPr lang="zh-CN" altLang="en-US" b="1" dirty="0">
                <a:latin typeface="Times New Roman" panose="02020603050405020304" charset="0"/>
                <a:ea typeface="楷体_GB2312" pitchFamily="49" charset="-122"/>
              </a:rPr>
              <a:t> 构造一张表，对每一个状态对（</a:t>
            </a:r>
            <a:r>
              <a:rPr lang="en-US" altLang="zh-CN" b="1" dirty="0">
                <a:latin typeface="Times New Roman" panose="02020603050405020304" charset="0"/>
                <a:ea typeface="楷体_GB2312" pitchFamily="49" charset="-122"/>
              </a:rPr>
              <a:t>q</a:t>
            </a:r>
            <a:r>
              <a:rPr lang="en-US" altLang="zh-CN" b="1" baseline="-25000" dirty="0">
                <a:latin typeface="Times New Roman" panose="02020603050405020304" charset="0"/>
                <a:ea typeface="楷体_GB2312" pitchFamily="49" charset="-122"/>
              </a:rPr>
              <a:t>i</a:t>
            </a:r>
            <a:r>
              <a:rPr lang="en-US" altLang="zh-CN" b="1" dirty="0">
                <a:latin typeface="Times New Roman" panose="02020603050405020304" charset="0"/>
                <a:ea typeface="楷体_GB2312" pitchFamily="49" charset="-122"/>
              </a:rPr>
              <a:t>, q</a:t>
            </a:r>
            <a:r>
              <a:rPr lang="en-US" altLang="zh-CN" b="1" baseline="-25000" dirty="0">
                <a:latin typeface="Times New Roman" panose="02020603050405020304" charset="0"/>
                <a:ea typeface="楷体_GB2312" pitchFamily="49" charset="-122"/>
              </a:rPr>
              <a:t>j</a:t>
            </a:r>
            <a:r>
              <a:rPr lang="en-US" altLang="zh-CN" b="1" dirty="0">
                <a:latin typeface="Times New Roman" panose="02020603050405020304" charset="0"/>
                <a:ea typeface="楷体_GB2312" pitchFamily="49" charset="-122"/>
              </a:rPr>
              <a:t>）（i&lt;j）</a:t>
            </a:r>
            <a:r>
              <a:rPr lang="zh-CN" altLang="en-US" b="1" dirty="0">
                <a:latin typeface="Times New Roman" panose="02020603050405020304" charset="0"/>
                <a:ea typeface="楷体_GB2312" pitchFamily="49" charset="-122"/>
              </a:rPr>
              <a:t>有一表项，每当发现一对状态不等价时，就放一个</a:t>
            </a:r>
            <a:r>
              <a:rPr lang="en-US" altLang="zh-CN" b="1" dirty="0">
                <a:latin typeface="Times New Roman" panose="02020603050405020304" charset="0"/>
                <a:ea typeface="楷体_GB2312" pitchFamily="49" charset="-122"/>
              </a:rPr>
              <a:t>×</a:t>
            </a:r>
            <a:r>
              <a:rPr lang="zh-CN" altLang="en-US" b="1" dirty="0">
                <a:latin typeface="Times New Roman" panose="02020603050405020304" charset="0"/>
                <a:ea typeface="楷体_GB2312" pitchFamily="49" charset="-122"/>
              </a:rPr>
              <a:t>到相应表项中。</a:t>
            </a:r>
            <a:endParaRPr lang="en-US" altLang="zh-CN" b="1" dirty="0">
              <a:latin typeface="Times New Roman" panose="02020603050405020304" charset="0"/>
              <a:ea typeface="楷体_GB2312" pitchFamily="49" charset="-122"/>
            </a:endParaRPr>
          </a:p>
          <a:p>
            <a:pPr lvl="1">
              <a:lnSpc>
                <a:spcPct val="120000"/>
              </a:lnSpc>
              <a:spcBef>
                <a:spcPct val="50000"/>
              </a:spcBef>
            </a:pPr>
            <a:r>
              <a:rPr lang="en-US" altLang="zh-CN" b="1" dirty="0">
                <a:latin typeface="Times New Roman" panose="02020603050405020304" charset="0"/>
                <a:ea typeface="楷体_GB2312" pitchFamily="49" charset="-122"/>
              </a:rPr>
              <a:t>1.  </a:t>
            </a:r>
            <a:r>
              <a:rPr lang="zh-CN" altLang="en-US" b="1" dirty="0">
                <a:latin typeface="Times New Roman" panose="02020603050405020304" charset="0"/>
                <a:ea typeface="楷体_GB2312" pitchFamily="49" charset="-122"/>
              </a:rPr>
              <a:t>根据</a:t>
            </a:r>
            <a:r>
              <a:rPr lang="zh-CN" altLang="en-US" b="1" dirty="0">
                <a:solidFill>
                  <a:schemeClr val="tx2"/>
                </a:solidFill>
                <a:latin typeface="Times New Roman" panose="02020603050405020304" charset="0"/>
                <a:ea typeface="楷体_GB2312" pitchFamily="49" charset="-122"/>
              </a:rPr>
              <a:t>一致性条件</a:t>
            </a:r>
            <a:r>
              <a:rPr lang="zh-CN" altLang="en-US" b="1" dirty="0">
                <a:latin typeface="Times New Roman" panose="02020603050405020304" charset="0"/>
                <a:ea typeface="楷体_GB2312" pitchFamily="49" charset="-122"/>
              </a:rPr>
              <a:t>，在每一个对应于终结状态和非终结状态的表项中放上一个</a:t>
            </a:r>
            <a:r>
              <a:rPr lang="en-US" altLang="zh-CN" b="1" dirty="0">
                <a:latin typeface="Times New Roman" panose="02020603050405020304" charset="0"/>
                <a:ea typeface="楷体_GB2312" pitchFamily="49" charset="-122"/>
              </a:rPr>
              <a:t>×。</a:t>
            </a:r>
            <a:endParaRPr lang="en-US" altLang="zh-CN" b="1" dirty="0">
              <a:latin typeface="Times New Roman" panose="02020603050405020304" charset="0"/>
              <a:ea typeface="楷体_GB2312" pitchFamily="49" charset="-122"/>
            </a:endParaRPr>
          </a:p>
          <a:p>
            <a:pPr lvl="1">
              <a:lnSpc>
                <a:spcPct val="120000"/>
              </a:lnSpc>
              <a:spcBef>
                <a:spcPct val="50000"/>
              </a:spcBef>
            </a:pPr>
            <a:r>
              <a:rPr lang="zh-CN" altLang="en-US" b="1" dirty="0">
                <a:latin typeface="Times New Roman" panose="02020603050405020304" charset="0"/>
                <a:ea typeface="楷体_GB2312" pitchFamily="49" charset="-122"/>
              </a:rPr>
              <a:t>2 .  根据</a:t>
            </a:r>
            <a:r>
              <a:rPr lang="zh-CN" altLang="en-US" b="1" dirty="0">
                <a:solidFill>
                  <a:schemeClr val="tx2"/>
                </a:solidFill>
                <a:latin typeface="Times New Roman" panose="02020603050405020304" charset="0"/>
                <a:ea typeface="楷体_GB2312" pitchFamily="49" charset="-122"/>
              </a:rPr>
              <a:t>蔓延性性条件</a:t>
            </a:r>
            <a:r>
              <a:rPr lang="zh-CN" altLang="en-US" b="1" dirty="0">
                <a:latin typeface="Times New Roman" panose="02020603050405020304" charset="0"/>
                <a:ea typeface="楷体_GB2312" pitchFamily="49" charset="-122"/>
              </a:rPr>
              <a:t>，对每一个状态对</a:t>
            </a:r>
            <a:r>
              <a:rPr lang="en-US" altLang="zh-CN" b="1" dirty="0">
                <a:latin typeface="Times New Roman" panose="02020603050405020304" charset="0"/>
                <a:ea typeface="楷体_GB2312" pitchFamily="49" charset="-122"/>
              </a:rPr>
              <a:t>(p, q)，</a:t>
            </a:r>
            <a:r>
              <a:rPr lang="zh-CN" altLang="zh-CN" b="1" dirty="0">
                <a:latin typeface="Times New Roman" panose="02020603050405020304" charset="0"/>
                <a:ea typeface="楷体_GB2312" pitchFamily="49" charset="-122"/>
              </a:rPr>
              <a:t>若</a:t>
            </a:r>
            <a:r>
              <a:rPr lang="zh-CN" altLang="en-US" b="1" dirty="0">
                <a:latin typeface="Times New Roman" panose="02020603050405020304" charset="0"/>
                <a:ea typeface="楷体_GB2312" pitchFamily="49" charset="-122"/>
                <a:sym typeface="Symbol" panose="05050102010706020507" pitchFamily="18" charset="2"/>
              </a:rPr>
              <a:t></a:t>
            </a:r>
            <a:r>
              <a:rPr lang="en-US" altLang="zh-CN" b="1" dirty="0">
                <a:latin typeface="Times New Roman" panose="02020603050405020304" charset="0"/>
                <a:ea typeface="楷体_GB2312" pitchFamily="49" charset="-122"/>
                <a:sym typeface="Symbol" panose="05050102010706020507" pitchFamily="18" charset="2"/>
              </a:rPr>
              <a:t>a，(p,a)=r,  (q,a)=s, </a:t>
            </a:r>
            <a:r>
              <a:rPr lang="zh-CN" altLang="en-US" b="1" dirty="0">
                <a:latin typeface="Times New Roman" panose="02020603050405020304" charset="0"/>
                <a:ea typeface="楷体_GB2312" pitchFamily="49" charset="-122"/>
                <a:sym typeface="Symbol" panose="05050102010706020507" pitchFamily="18" charset="2"/>
              </a:rPr>
              <a:t>如果</a:t>
            </a:r>
            <a:r>
              <a:rPr lang="en-US" altLang="zh-CN" b="1" dirty="0">
                <a:latin typeface="Times New Roman" panose="02020603050405020304" charset="0"/>
                <a:ea typeface="楷体_GB2312" pitchFamily="49" charset="-122"/>
                <a:sym typeface="Symbol" panose="05050102010706020507" pitchFamily="18" charset="2"/>
              </a:rPr>
              <a:t>r </a:t>
            </a:r>
            <a:r>
              <a:rPr lang="zh-CN" altLang="en-US" b="1" dirty="0">
                <a:latin typeface="Times New Roman" panose="02020603050405020304" charset="0"/>
                <a:ea typeface="楷体_GB2312" pitchFamily="49" charset="-122"/>
                <a:sym typeface="Symbol" panose="05050102010706020507" pitchFamily="18" charset="2"/>
              </a:rPr>
              <a:t>和 </a:t>
            </a:r>
            <a:r>
              <a:rPr lang="en-US" altLang="zh-CN" b="1" dirty="0">
                <a:latin typeface="Times New Roman" panose="02020603050405020304" charset="0"/>
                <a:ea typeface="楷体_GB2312" pitchFamily="49" charset="-122"/>
                <a:sym typeface="Symbol" panose="05050102010706020507" pitchFamily="18" charset="2"/>
              </a:rPr>
              <a:t>s</a:t>
            </a:r>
            <a:r>
              <a:rPr lang="zh-CN" altLang="en-US" b="1" dirty="0">
                <a:latin typeface="Times New Roman" panose="02020603050405020304" charset="0"/>
                <a:ea typeface="楷体_GB2312" pitchFamily="49" charset="-122"/>
                <a:sym typeface="Symbol" panose="05050102010706020507" pitchFamily="18" charset="2"/>
              </a:rPr>
              <a:t>不等价，则</a:t>
            </a:r>
            <a:r>
              <a:rPr lang="en-US" altLang="zh-CN" b="1" dirty="0">
                <a:latin typeface="Times New Roman" panose="02020603050405020304" charset="0"/>
                <a:ea typeface="楷体_GB2312" pitchFamily="49" charset="-122"/>
                <a:sym typeface="Symbol" panose="05050102010706020507" pitchFamily="18" charset="2"/>
              </a:rPr>
              <a:t>(</a:t>
            </a:r>
            <a:r>
              <a:rPr lang="en-US" altLang="zh-CN" b="1" dirty="0">
                <a:latin typeface="Times New Roman" panose="02020603050405020304" charset="0"/>
                <a:ea typeface="楷体_GB2312" pitchFamily="49" charset="-122"/>
              </a:rPr>
              <a:t>p, q)</a:t>
            </a:r>
            <a:r>
              <a:rPr lang="zh-CN" altLang="en-US" b="1" dirty="0">
                <a:latin typeface="Times New Roman" panose="02020603050405020304" charset="0"/>
                <a:ea typeface="楷体_GB2312" pitchFamily="49" charset="-122"/>
                <a:sym typeface="Symbol" panose="05050102010706020507" pitchFamily="18" charset="2"/>
              </a:rPr>
              <a:t>不等价</a:t>
            </a:r>
            <a:r>
              <a:rPr lang="zh-CN" altLang="zh-CN" b="1" dirty="0">
                <a:latin typeface="Times New Roman" panose="02020603050405020304" charset="0"/>
                <a:ea typeface="楷体_GB2312" pitchFamily="49" charset="-122"/>
              </a:rPr>
              <a:t>。</a:t>
            </a:r>
            <a:r>
              <a:rPr lang="zh-CN" altLang="en-US" b="1" dirty="0">
                <a:latin typeface="Times New Roman" panose="02020603050405020304" charset="0"/>
                <a:ea typeface="楷体_GB2312" pitchFamily="49" charset="-122"/>
              </a:rPr>
              <a:t>重复2，直到没有新的</a:t>
            </a:r>
            <a:r>
              <a:rPr lang="zh-CN" altLang="en-US" b="1" dirty="0">
                <a:latin typeface="Times New Roman" panose="02020603050405020304" charset="0"/>
                <a:ea typeface="楷体_GB2312" pitchFamily="49" charset="-122"/>
                <a:sym typeface="Symbol" panose="05050102010706020507" pitchFamily="18" charset="2"/>
              </a:rPr>
              <a:t>不等价</a:t>
            </a:r>
            <a:r>
              <a:rPr lang="zh-CN" altLang="en-US" b="1" dirty="0">
                <a:latin typeface="Times New Roman" panose="02020603050405020304" charset="0"/>
                <a:ea typeface="楷体_GB2312" pitchFamily="49" charset="-122"/>
              </a:rPr>
              <a:t>状态对出现。</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587">
                                            <p:txEl>
                                              <p:charRg st="0" end="14"/>
                                            </p:txEl>
                                          </p:spTgt>
                                        </p:tgtEl>
                                        <p:attrNameLst>
                                          <p:attrName>style.visibility</p:attrName>
                                        </p:attrNameLst>
                                      </p:cBhvr>
                                      <p:to>
                                        <p:strVal val="visible"/>
                                      </p:to>
                                    </p:set>
                                    <p:animEffect transition="in" filter="blinds(horizontal)">
                                      <p:cBhvr>
                                        <p:cTn id="7" dur="500"/>
                                        <p:tgtEl>
                                          <p:spTgt spid="67587">
                                            <p:txEl>
                                              <p:charRg st="0" end="14"/>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7587">
                                            <p:txEl>
                                              <p:charRg st="14" end="72"/>
                                            </p:txEl>
                                          </p:spTgt>
                                        </p:tgtEl>
                                        <p:attrNameLst>
                                          <p:attrName>style.visibility</p:attrName>
                                        </p:attrNameLst>
                                      </p:cBhvr>
                                      <p:to>
                                        <p:strVal val="visible"/>
                                      </p:to>
                                    </p:set>
                                    <p:animEffect transition="in" filter="blinds(horizontal)">
                                      <p:cBhvr>
                                        <p:cTn id="11" dur="500"/>
                                        <p:tgtEl>
                                          <p:spTgt spid="67587">
                                            <p:txEl>
                                              <p:charRg st="14" end="7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7587">
                                            <p:txEl>
                                              <p:charRg st="72" end="112"/>
                                            </p:txEl>
                                          </p:spTgt>
                                        </p:tgtEl>
                                        <p:attrNameLst>
                                          <p:attrName>style.visibility</p:attrName>
                                        </p:attrNameLst>
                                      </p:cBhvr>
                                      <p:to>
                                        <p:strVal val="visible"/>
                                      </p:to>
                                    </p:set>
                                    <p:animEffect transition="in" filter="blinds(horizontal)">
                                      <p:cBhvr>
                                        <p:cTn id="15" dur="500"/>
                                        <p:tgtEl>
                                          <p:spTgt spid="67587">
                                            <p:txEl>
                                              <p:charRg st="72" end="11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7587">
                                            <p:txEl>
                                              <p:charRg st="112" end="209"/>
                                            </p:txEl>
                                          </p:spTgt>
                                        </p:tgtEl>
                                        <p:attrNameLst>
                                          <p:attrName>style.visibility</p:attrName>
                                        </p:attrNameLst>
                                      </p:cBhvr>
                                      <p:to>
                                        <p:strVal val="visible"/>
                                      </p:to>
                                    </p:set>
                                    <p:animEffect transition="in" filter="blinds(horizontal)">
                                      <p:cBhvr>
                                        <p:cTn id="18" dur="500"/>
                                        <p:tgtEl>
                                          <p:spTgt spid="67587">
                                            <p:txEl>
                                              <p:charRg st="112"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2" name="内容占位符 1"/>
          <p:cNvSpPr>
            <a:spLocks noGrp="1"/>
          </p:cNvSpPr>
          <p:nvPr>
            <p:ph idx="1"/>
          </p:nvPr>
        </p:nvSpPr>
        <p:spPr>
          <a:xfrm>
            <a:off x="457200" y="1076325"/>
            <a:ext cx="8229600" cy="696913"/>
          </a:xfrm>
        </p:spPr>
        <p:txBody>
          <a:bodyPr vert="horz" wrap="square" lIns="91440" tIns="45720" rIns="91440" bIns="45720" anchor="t"/>
          <a:p>
            <a:r>
              <a:rPr lang="en-US" altLang="zh-CN" dirty="0"/>
              <a:t>DFA</a:t>
            </a:r>
            <a:r>
              <a:rPr lang="zh-CN" altLang="en-US" dirty="0"/>
              <a:t>化简例子</a:t>
            </a:r>
            <a:endParaRPr lang="en-US" altLang="zh-CN" dirty="0"/>
          </a:p>
          <a:p>
            <a:endParaRPr lang="zh-CN" altLang="en-US" dirty="0"/>
          </a:p>
        </p:txBody>
      </p:sp>
      <p:grpSp>
        <p:nvGrpSpPr>
          <p:cNvPr id="5" name="组合 122"/>
          <p:cNvGrpSpPr/>
          <p:nvPr/>
        </p:nvGrpSpPr>
        <p:grpSpPr>
          <a:xfrm>
            <a:off x="819150" y="1916113"/>
            <a:ext cx="4291013" cy="3719512"/>
            <a:chOff x="-36512" y="1942380"/>
            <a:chExt cx="4291222" cy="3718868"/>
          </a:xfrm>
        </p:grpSpPr>
        <p:sp>
          <p:nvSpPr>
            <p:cNvPr id="48133" name="Oval 16"/>
            <p:cNvSpPr/>
            <p:nvPr/>
          </p:nvSpPr>
          <p:spPr>
            <a:xfrm>
              <a:off x="1427163" y="2593454"/>
              <a:ext cx="395288"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8134" name="Oval 23"/>
            <p:cNvSpPr/>
            <p:nvPr/>
          </p:nvSpPr>
          <p:spPr>
            <a:xfrm>
              <a:off x="508001" y="3717032"/>
              <a:ext cx="393700"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48135" name="AutoShape 24"/>
            <p:cNvCxnSpPr>
              <a:stCxn id="48134" idx="0"/>
              <a:endCxn id="48133" idx="2"/>
            </p:cNvCxnSpPr>
            <p:nvPr/>
          </p:nvCxnSpPr>
          <p:spPr>
            <a:xfrm rot="5400000" flipH="1" flipV="1">
              <a:off x="608196" y="2898064"/>
              <a:ext cx="915615" cy="722312"/>
            </a:xfrm>
            <a:prstGeom prst="curvedConnector2">
              <a:avLst/>
            </a:prstGeom>
            <a:ln w="38100" cap="flat" cmpd="sng">
              <a:solidFill>
                <a:schemeClr val="tx1"/>
              </a:solidFill>
              <a:prstDash val="solid"/>
              <a:round/>
              <a:headEnd type="none" w="med" len="med"/>
              <a:tailEnd type="triangle" w="med" len="med"/>
            </a:ln>
          </p:spPr>
        </p:cxnSp>
        <p:cxnSp>
          <p:nvCxnSpPr>
            <p:cNvPr id="48136" name="AutoShape 25"/>
            <p:cNvCxnSpPr>
              <a:stCxn id="48134" idx="4"/>
              <a:endCxn id="48152" idx="2"/>
            </p:cNvCxnSpPr>
            <p:nvPr/>
          </p:nvCxnSpPr>
          <p:spPr>
            <a:xfrm rot="-5400000" flipH="1">
              <a:off x="674611" y="4163187"/>
              <a:ext cx="687258" cy="626789"/>
            </a:xfrm>
            <a:prstGeom prst="curvedConnector2">
              <a:avLst/>
            </a:prstGeom>
            <a:ln w="38100" cap="flat" cmpd="sng">
              <a:solidFill>
                <a:schemeClr val="tx1"/>
              </a:solidFill>
              <a:prstDash val="solid"/>
              <a:round/>
              <a:headEnd type="none" w="med" len="med"/>
              <a:tailEnd type="triangle" w="med" len="med"/>
            </a:ln>
          </p:spPr>
        </p:cxnSp>
        <p:cxnSp>
          <p:nvCxnSpPr>
            <p:cNvPr id="48137" name="AutoShape 29"/>
            <p:cNvCxnSpPr>
              <a:stCxn id="48152" idx="6"/>
              <a:endCxn id="48153" idx="2"/>
            </p:cNvCxnSpPr>
            <p:nvPr/>
          </p:nvCxnSpPr>
          <p:spPr>
            <a:xfrm flipV="1">
              <a:off x="1725340" y="4807832"/>
              <a:ext cx="644326" cy="12383"/>
            </a:xfrm>
            <a:prstGeom prst="straightConnector1">
              <a:avLst/>
            </a:prstGeom>
            <a:ln w="38100" cap="flat" cmpd="sng">
              <a:solidFill>
                <a:schemeClr val="tx1"/>
              </a:solidFill>
              <a:prstDash val="solid"/>
              <a:round/>
              <a:headEnd type="none" w="med" len="med"/>
              <a:tailEnd type="triangle" w="med" len="med"/>
            </a:ln>
          </p:spPr>
        </p:cxnSp>
        <p:cxnSp>
          <p:nvCxnSpPr>
            <p:cNvPr id="48138" name="AutoShape 34"/>
            <p:cNvCxnSpPr>
              <a:stCxn id="48133" idx="1"/>
              <a:endCxn id="48133" idx="7"/>
            </p:cNvCxnSpPr>
            <p:nvPr/>
          </p:nvCxnSpPr>
          <p:spPr>
            <a:xfrm rot="5400000" flipH="1" flipV="1">
              <a:off x="1624807" y="2514610"/>
              <a:ext cx="12700" cy="279510"/>
            </a:xfrm>
            <a:prstGeom prst="curvedConnector3">
              <a:avLst>
                <a:gd name="adj1" fmla="val 3839616"/>
              </a:avLst>
            </a:prstGeom>
            <a:ln w="38100" cap="flat" cmpd="sng">
              <a:solidFill>
                <a:schemeClr val="tx1"/>
              </a:solidFill>
              <a:prstDash val="solid"/>
              <a:round/>
              <a:headEnd type="none" w="med" len="med"/>
              <a:tailEnd type="triangle" w="med" len="med"/>
            </a:ln>
          </p:spPr>
        </p:cxnSp>
        <p:cxnSp>
          <p:nvCxnSpPr>
            <p:cNvPr id="48139" name="AutoShape 35"/>
            <p:cNvCxnSpPr>
              <a:stCxn id="48153" idx="3"/>
              <a:endCxn id="48153" idx="5"/>
            </p:cNvCxnSpPr>
            <p:nvPr/>
          </p:nvCxnSpPr>
          <p:spPr>
            <a:xfrm rot="-5400000" flipH="1">
              <a:off x="2566516" y="4815689"/>
              <a:ext cx="12700" cy="278388"/>
            </a:xfrm>
            <a:prstGeom prst="curvedConnector3">
              <a:avLst>
                <a:gd name="adj1" fmla="val 4319616"/>
              </a:avLst>
            </a:prstGeom>
            <a:ln w="38100" cap="flat" cmpd="sng">
              <a:solidFill>
                <a:schemeClr val="tx1"/>
              </a:solidFill>
              <a:prstDash val="solid"/>
              <a:round/>
              <a:headEnd type="none" w="med" len="med"/>
              <a:tailEnd type="triangle" w="med" len="med"/>
            </a:ln>
          </p:spPr>
        </p:cxnSp>
        <p:sp>
          <p:nvSpPr>
            <p:cNvPr id="48140" name="Text Box 36"/>
            <p:cNvSpPr txBox="1"/>
            <p:nvPr/>
          </p:nvSpPr>
          <p:spPr>
            <a:xfrm>
              <a:off x="3918160" y="3450505"/>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8141" name="Text Box 37"/>
            <p:cNvSpPr txBox="1"/>
            <p:nvPr/>
          </p:nvSpPr>
          <p:spPr>
            <a:xfrm>
              <a:off x="539552" y="2755776"/>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48142" name="Text Box 39"/>
            <p:cNvSpPr txBox="1"/>
            <p:nvPr/>
          </p:nvSpPr>
          <p:spPr>
            <a:xfrm>
              <a:off x="1951038" y="242021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8143" name="Text Box 41"/>
            <p:cNvSpPr txBox="1"/>
            <p:nvPr/>
          </p:nvSpPr>
          <p:spPr>
            <a:xfrm>
              <a:off x="3075097" y="3466380"/>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48144" name="Text Box 42"/>
            <p:cNvSpPr txBox="1"/>
            <p:nvPr/>
          </p:nvSpPr>
          <p:spPr>
            <a:xfrm>
              <a:off x="2907382" y="4766716"/>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48145" name="Text Box 43"/>
            <p:cNvSpPr txBox="1"/>
            <p:nvPr/>
          </p:nvSpPr>
          <p:spPr>
            <a:xfrm>
              <a:off x="611560" y="448396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8146" name="Text Box 45"/>
            <p:cNvSpPr txBox="1"/>
            <p:nvPr/>
          </p:nvSpPr>
          <p:spPr>
            <a:xfrm>
              <a:off x="1827262" y="4385716"/>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8147" name="Text Box 47"/>
            <p:cNvSpPr txBox="1"/>
            <p:nvPr/>
          </p:nvSpPr>
          <p:spPr>
            <a:xfrm>
              <a:off x="2915816" y="239958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8148" name="Text Box 48"/>
            <p:cNvSpPr txBox="1"/>
            <p:nvPr/>
          </p:nvSpPr>
          <p:spPr>
            <a:xfrm>
              <a:off x="2259310" y="520404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8149" name="Text Box 51"/>
            <p:cNvSpPr txBox="1"/>
            <p:nvPr/>
          </p:nvSpPr>
          <p:spPr>
            <a:xfrm>
              <a:off x="1646238" y="1942380"/>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48150" name="AutoShape 52"/>
            <p:cNvCxnSpPr>
              <a:stCxn id="48153" idx="3"/>
              <a:endCxn id="48134" idx="2"/>
            </p:cNvCxnSpPr>
            <p:nvPr/>
          </p:nvCxnSpPr>
          <p:spPr>
            <a:xfrm>
              <a:off x="-36512" y="3921819"/>
              <a:ext cx="544513" cy="3176"/>
            </a:xfrm>
            <a:prstGeom prst="curvedConnector3">
              <a:avLst>
                <a:gd name="adj1" fmla="val 50000"/>
              </a:avLst>
            </a:prstGeom>
            <a:ln w="38100" cap="flat" cmpd="sng">
              <a:solidFill>
                <a:schemeClr val="tx1"/>
              </a:solidFill>
              <a:prstDash val="solid"/>
              <a:round/>
              <a:headEnd type="none" w="med" len="med"/>
              <a:tailEnd type="triangle" w="med" len="med"/>
            </a:ln>
          </p:spPr>
        </p:cxnSp>
        <p:sp>
          <p:nvSpPr>
            <p:cNvPr id="48151" name="Oval 56"/>
            <p:cNvSpPr/>
            <p:nvPr/>
          </p:nvSpPr>
          <p:spPr>
            <a:xfrm>
              <a:off x="3419872" y="2593454"/>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F</a:t>
              </a:r>
              <a:endParaRPr lang="en-US" altLang="zh-CN" b="0" dirty="0">
                <a:latin typeface="Times New Roman" panose="02020603050405020304" charset="0"/>
                <a:ea typeface="宋体" panose="02010600030101010101" pitchFamily="2" charset="-122"/>
              </a:endParaRPr>
            </a:p>
          </p:txBody>
        </p:sp>
        <p:sp>
          <p:nvSpPr>
            <p:cNvPr id="48152" name="Oval 23"/>
            <p:cNvSpPr/>
            <p:nvPr/>
          </p:nvSpPr>
          <p:spPr>
            <a:xfrm>
              <a:off x="1331640" y="4612252"/>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C</a:t>
              </a:r>
              <a:endParaRPr lang="en-US" altLang="zh-CN" b="0" dirty="0">
                <a:latin typeface="Times New Roman" panose="02020603050405020304" charset="0"/>
                <a:ea typeface="宋体" panose="02010600030101010101" pitchFamily="2" charset="-122"/>
              </a:endParaRPr>
            </a:p>
          </p:txBody>
        </p:sp>
        <p:sp>
          <p:nvSpPr>
            <p:cNvPr id="48153" name="Oval 23"/>
            <p:cNvSpPr/>
            <p:nvPr/>
          </p:nvSpPr>
          <p:spPr>
            <a:xfrm>
              <a:off x="2369666" y="4599869"/>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E</a:t>
              </a:r>
              <a:endParaRPr lang="en-US" altLang="zh-CN" b="0" dirty="0">
                <a:latin typeface="Times New Roman" panose="02020603050405020304" charset="0"/>
                <a:ea typeface="宋体" panose="02010600030101010101" pitchFamily="2" charset="-122"/>
              </a:endParaRPr>
            </a:p>
          </p:txBody>
        </p:sp>
        <p:sp>
          <p:nvSpPr>
            <p:cNvPr id="48154" name="Oval 23"/>
            <p:cNvSpPr/>
            <p:nvPr/>
          </p:nvSpPr>
          <p:spPr>
            <a:xfrm>
              <a:off x="2439988" y="2593454"/>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D</a:t>
              </a:r>
              <a:endParaRPr lang="en-US" altLang="zh-CN" b="0" dirty="0">
                <a:latin typeface="Times New Roman" panose="02020603050405020304" charset="0"/>
                <a:ea typeface="宋体" panose="02010600030101010101" pitchFamily="2" charset="-122"/>
              </a:endParaRPr>
            </a:p>
          </p:txBody>
        </p:sp>
        <p:sp>
          <p:nvSpPr>
            <p:cNvPr id="48155" name="Oval 23"/>
            <p:cNvSpPr/>
            <p:nvPr/>
          </p:nvSpPr>
          <p:spPr>
            <a:xfrm>
              <a:off x="3627462" y="4600649"/>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G</a:t>
              </a:r>
              <a:endParaRPr lang="en-US" altLang="zh-CN" b="0" dirty="0">
                <a:latin typeface="Times New Roman" panose="02020603050405020304" charset="0"/>
                <a:ea typeface="宋体" panose="02010600030101010101" pitchFamily="2" charset="-122"/>
              </a:endParaRPr>
            </a:p>
          </p:txBody>
        </p:sp>
        <p:cxnSp>
          <p:nvCxnSpPr>
            <p:cNvPr id="48156" name="直接箭头连接符 58"/>
            <p:cNvCxnSpPr>
              <a:stCxn id="48133" idx="6"/>
              <a:endCxn id="48154" idx="2"/>
            </p:cNvCxnSpPr>
            <p:nvPr/>
          </p:nvCxnSpPr>
          <p:spPr>
            <a:xfrm>
              <a:off x="1822451" y="2801417"/>
              <a:ext cx="617537" cy="0"/>
            </a:xfrm>
            <a:prstGeom prst="straightConnector1">
              <a:avLst/>
            </a:prstGeom>
            <a:ln w="38100" cap="flat" cmpd="sng">
              <a:solidFill>
                <a:schemeClr val="tx1"/>
              </a:solidFill>
              <a:prstDash val="solid"/>
              <a:round/>
              <a:headEnd type="none" w="med" len="med"/>
              <a:tailEnd type="triangle" w="med" len="med"/>
            </a:ln>
          </p:spPr>
        </p:cxnSp>
        <p:cxnSp>
          <p:nvCxnSpPr>
            <p:cNvPr id="48157" name="直接箭头连接符 60"/>
            <p:cNvCxnSpPr>
              <a:stCxn id="48154" idx="6"/>
              <a:endCxn id="48151" idx="2"/>
            </p:cNvCxnSpPr>
            <p:nvPr/>
          </p:nvCxnSpPr>
          <p:spPr>
            <a:xfrm>
              <a:off x="2833688" y="2801417"/>
              <a:ext cx="586184" cy="0"/>
            </a:xfrm>
            <a:prstGeom prst="straightConnector1">
              <a:avLst/>
            </a:prstGeom>
            <a:ln w="38100" cap="flat" cmpd="sng">
              <a:solidFill>
                <a:schemeClr val="tx1"/>
              </a:solidFill>
              <a:prstDash val="solid"/>
              <a:round/>
              <a:headEnd type="none" w="med" len="med"/>
              <a:tailEnd type="triangle" w="med" len="med"/>
            </a:ln>
          </p:spPr>
        </p:cxnSp>
        <p:cxnSp>
          <p:nvCxnSpPr>
            <p:cNvPr id="48158" name="直接箭头连接符 88"/>
            <p:cNvCxnSpPr>
              <a:stCxn id="48153" idx="6"/>
              <a:endCxn id="48155" idx="2"/>
            </p:cNvCxnSpPr>
            <p:nvPr/>
          </p:nvCxnSpPr>
          <p:spPr>
            <a:xfrm>
              <a:off x="2763366" y="4807832"/>
              <a:ext cx="864096" cy="780"/>
            </a:xfrm>
            <a:prstGeom prst="straightConnector1">
              <a:avLst/>
            </a:prstGeom>
            <a:ln w="38100" cap="flat" cmpd="sng">
              <a:solidFill>
                <a:schemeClr val="tx1"/>
              </a:solidFill>
              <a:prstDash val="solid"/>
              <a:round/>
              <a:headEnd type="none" w="med" len="med"/>
              <a:tailEnd type="arrow" w="med" len="med"/>
            </a:ln>
          </p:spPr>
        </p:cxnSp>
        <p:cxnSp>
          <p:nvCxnSpPr>
            <p:cNvPr id="48159" name="曲线连接符 94"/>
            <p:cNvCxnSpPr>
              <a:stCxn id="48155" idx="6"/>
              <a:endCxn id="48151" idx="6"/>
            </p:cNvCxnSpPr>
            <p:nvPr/>
          </p:nvCxnSpPr>
          <p:spPr>
            <a:xfrm flipH="1" flipV="1">
              <a:off x="3815159" y="2801417"/>
              <a:ext cx="206003" cy="2007195"/>
            </a:xfrm>
            <a:prstGeom prst="curvedConnector3">
              <a:avLst>
                <a:gd name="adj1" fmla="val -110968"/>
              </a:avLst>
            </a:prstGeom>
            <a:ln w="38100" cap="flat" cmpd="sng">
              <a:solidFill>
                <a:schemeClr val="tx1"/>
              </a:solidFill>
              <a:prstDash val="solid"/>
              <a:round/>
              <a:headEnd type="none" w="med" len="med"/>
              <a:tailEnd type="triangle" w="med" len="med"/>
            </a:ln>
          </p:spPr>
        </p:cxnSp>
        <p:cxnSp>
          <p:nvCxnSpPr>
            <p:cNvPr id="48160" name="曲线连接符 97"/>
            <p:cNvCxnSpPr>
              <a:stCxn id="48151" idx="3"/>
              <a:endCxn id="48155" idx="1"/>
            </p:cNvCxnSpPr>
            <p:nvPr/>
          </p:nvCxnSpPr>
          <p:spPr>
            <a:xfrm rot="-5400000" flipH="1">
              <a:off x="2724893" y="3701335"/>
              <a:ext cx="1713092" cy="207358"/>
            </a:xfrm>
            <a:prstGeom prst="curvedConnector3">
              <a:avLst>
                <a:gd name="adj1" fmla="val 71352"/>
              </a:avLst>
            </a:prstGeom>
            <a:ln w="38100" cap="flat" cmpd="sng">
              <a:solidFill>
                <a:schemeClr val="tx1"/>
              </a:solidFill>
              <a:prstDash val="solid"/>
              <a:round/>
              <a:headEnd type="none" w="med" len="med"/>
              <a:tailEnd type="triangle" w="med" len="med"/>
            </a:ln>
          </p:spPr>
        </p:cxnSp>
      </p:grpSp>
      <p:graphicFrame>
        <p:nvGraphicFramePr>
          <p:cNvPr id="101" name="表格 100"/>
          <p:cNvGraphicFramePr>
            <a:graphicFrameLocks noGrp="1"/>
          </p:cNvGraphicFramePr>
          <p:nvPr>
            <p:custDataLst>
              <p:tags r:id="rId1"/>
            </p:custDataLst>
          </p:nvPr>
        </p:nvGraphicFramePr>
        <p:xfrm>
          <a:off x="7116128" y="1773555"/>
          <a:ext cx="3887788" cy="4278316"/>
        </p:xfrm>
        <a:graphic>
          <a:graphicData uri="http://schemas.openxmlformats.org/drawingml/2006/table">
            <a:tbl>
              <a:tblPr firstRow="1" bandRow="1">
                <a:tableStyleId>{5C22544A-7EE6-4342-B048-85BDC9FD1C3A}</a:tableStyleId>
              </a:tblPr>
              <a:tblGrid>
                <a:gridCol w="555398"/>
                <a:gridCol w="555398"/>
                <a:gridCol w="555398"/>
                <a:gridCol w="555398"/>
                <a:gridCol w="555398"/>
                <a:gridCol w="555398"/>
                <a:gridCol w="555398"/>
              </a:tblGrid>
              <a:tr h="611188">
                <a:tc>
                  <a:txBody>
                    <a:bodyPr/>
                    <a:p>
                      <a:pPr algn="ctr"/>
                      <a:r>
                        <a:rPr lang="en-US" altLang="zh-CN" sz="1800" b="1" dirty="0" smtClean="0">
                          <a:solidFill>
                            <a:schemeClr val="bg1"/>
                          </a:solidFill>
                          <a:latin typeface="Times New Roman" panose="02020603050405020304" charset="0"/>
                          <a:cs typeface="Times New Roman" panose="02020603050405020304" charset="0"/>
                        </a:rPr>
                        <a:t>B</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lnR w="12700" cmpd="sng">
                      <a:noFill/>
                    </a:lnR>
                    <a:solidFill>
                      <a:schemeClr val="tx2">
                        <a:lumMod val="50000"/>
                      </a:schemeClr>
                    </a:solidFill>
                  </a:tcP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lnL w="12700" cmpd="sng">
                      <a:noFill/>
                    </a:lnL>
                    <a:lnR w="12700" cmpd="sng">
                      <a:noFill/>
                    </a:lnR>
                    <a:solidFill>
                      <a:schemeClr val="accent1">
                        <a:lumMod val="20000"/>
                        <a:lumOff val="80000"/>
                      </a:schemeClr>
                    </a:solidFill>
                  </a:tcPr>
                </a:tc>
                <a:tc gridSpan="5">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611188">
                <a:tc>
                  <a:txBody>
                    <a:bodyPr/>
                    <a:p>
                      <a:pPr algn="ctr"/>
                      <a:r>
                        <a:rPr lang="en-US" altLang="zh-CN" sz="1800" b="1" dirty="0" smtClean="0">
                          <a:solidFill>
                            <a:schemeClr val="bg1"/>
                          </a:solidFill>
                          <a:latin typeface="Times New Roman" panose="02020603050405020304" charset="0"/>
                          <a:cs typeface="Times New Roman" panose="02020603050405020304" charset="0"/>
                        </a:rPr>
                        <a:t>C</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tx2">
                        <a:lumMod val="50000"/>
                      </a:schemeClr>
                    </a:solidFill>
                  </a:tcP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lnR w="12700" cmpd="sng">
                      <a:noFill/>
                    </a:lnR>
                    <a:lnT w="38100" cmpd="sng">
                      <a:noFill/>
                    </a:lnT>
                  </a:tcPr>
                </a:tc>
                <a:tc gridSpan="4">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611188">
                <a:tc>
                  <a:txBody>
                    <a:bodyPr/>
                    <a:p>
                      <a:pPr algn="ctr"/>
                      <a:r>
                        <a:rPr lang="en-US" altLang="zh-CN" sz="1800" b="1" dirty="0" smtClean="0">
                          <a:solidFill>
                            <a:schemeClr val="bg1"/>
                          </a:solidFill>
                          <a:latin typeface="Times New Roman" panose="02020603050405020304" charset="0"/>
                          <a:cs typeface="Times New Roman" panose="02020603050405020304" charset="0"/>
                        </a:rPr>
                        <a:t>D</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tx2">
                        <a:lumMod val="50000"/>
                      </a:schemeClr>
                    </a:solidFill>
                  </a:tcP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lnT w="12700" cmpd="sng">
                      <a:noFill/>
                    </a:lnT>
                  </a:tcPr>
                </a:tc>
                <a:tc gridSpan="3">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lnT w="12700" cmpd="sng">
                      <a:noFill/>
                    </a:lnT>
                    <a:noFill/>
                  </a:tcPr>
                </a:tc>
                <a:tc hMerge="1">
                  <a:tcPr>
                    <a:lnT w="12700" cmpd="sng">
                      <a:noFill/>
                    </a:lnT>
                  </a:tcPr>
                </a:tc>
                <a:tc hMerge="1">
                  <a:tcPr>
                    <a:lnT w="12700" cmpd="sng">
                      <a:noFill/>
                    </a:lnT>
                  </a:tcPr>
                </a:tc>
              </a:tr>
              <a:tr h="611188">
                <a:tc>
                  <a:txBody>
                    <a:bodyPr/>
                    <a:p>
                      <a:pPr algn="ctr"/>
                      <a:r>
                        <a:rPr lang="en-US" altLang="zh-CN" sz="1800" b="1" dirty="0" smtClean="0">
                          <a:solidFill>
                            <a:schemeClr val="bg1"/>
                          </a:solidFill>
                          <a:latin typeface="Times New Roman" panose="02020603050405020304" charset="0"/>
                          <a:cs typeface="Times New Roman" panose="02020603050405020304" charset="0"/>
                        </a:rPr>
                        <a:t>E</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tx2">
                        <a:lumMod val="50000"/>
                      </a:schemeClr>
                    </a:solidFill>
                  </a:tcPr>
                </a:tc>
                <a:tc>
                  <a:txBody>
                    <a:bodyPr/>
                    <a:p>
                      <a:pPr algn="ctr"/>
                      <a:endParaRPr lang="zh-CN" altLang="en-US" sz="1800" b="1">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gridSpan="2">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noFill/>
                  </a:tcPr>
                </a:tc>
                <a:tc hMerge="1">
                  <a:tcPr/>
                </a:tc>
              </a:tr>
              <a:tr h="611188">
                <a:tc>
                  <a:txBody>
                    <a:bodyPr/>
                    <a:p>
                      <a:pPr algn="ctr"/>
                      <a:r>
                        <a:rPr lang="en-US" altLang="zh-CN" sz="1800" b="1" dirty="0" smtClean="0">
                          <a:solidFill>
                            <a:schemeClr val="bg1"/>
                          </a:solidFill>
                          <a:latin typeface="Times New Roman" panose="02020603050405020304" charset="0"/>
                          <a:cs typeface="Times New Roman" panose="02020603050405020304" charset="0"/>
                        </a:rPr>
                        <a:t>F</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tx2">
                        <a:lumMod val="50000"/>
                      </a:schemeClr>
                    </a:solidFill>
                  </a:tcP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lnR w="12700" cmpd="sng">
                      <a:noFill/>
                    </a:lnR>
                  </a:tcP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11188">
                <a:tc>
                  <a:txBody>
                    <a:bodyPr/>
                    <a:p>
                      <a:pPr algn="ctr"/>
                      <a:r>
                        <a:rPr lang="en-US" altLang="zh-CN" sz="1800" b="1" dirty="0" smtClean="0">
                          <a:solidFill>
                            <a:schemeClr val="bg1"/>
                          </a:solidFill>
                          <a:latin typeface="Times New Roman" panose="02020603050405020304" charset="0"/>
                          <a:cs typeface="Times New Roman" panose="02020603050405020304" charset="0"/>
                        </a:rPr>
                        <a:t>G</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tx2">
                        <a:lumMod val="50000"/>
                      </a:schemeClr>
                    </a:solidFill>
                  </a:tcP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a:latin typeface="Times New Roman" panose="02020603050405020304" charset="0"/>
                        <a:cs typeface="Times New Roman" panose="02020603050405020304" charset="0"/>
                      </a:endParaRPr>
                    </a:p>
                  </a:txBody>
                  <a:tcPr marL="91425" marR="91425" marT="45716" marB="45716" anchor="ctr"/>
                </a:tc>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lnT w="12700" cmpd="sng">
                      <a:noFill/>
                    </a:lnT>
                    <a:lnB w="12700" cmpd="sng">
                      <a:noFill/>
                    </a:lnB>
                  </a:tcPr>
                </a:tc>
              </a:tr>
              <a:tr h="611188">
                <a:tc>
                  <a:txBody>
                    <a:bodyPr/>
                    <a:p>
                      <a:pPr algn="ctr"/>
                      <a:endParaRPr lang="zh-CN" altLang="en-US" sz="1800" b="1" dirty="0">
                        <a:latin typeface="Times New Roman" panose="02020603050405020304" charset="0"/>
                        <a:cs typeface="Times New Roman" panose="02020603050405020304" charset="0"/>
                      </a:endParaRPr>
                    </a:p>
                  </a:txBody>
                  <a:tcPr marL="91425" marR="91425" marT="45716" marB="45716" anchor="ctr">
                    <a:noFill/>
                  </a:tcPr>
                </a:tc>
                <a:tc>
                  <a:txBody>
                    <a:bodyPr/>
                    <a:p>
                      <a:pPr algn="ctr"/>
                      <a:r>
                        <a:rPr lang="en-US" altLang="zh-CN" sz="1800" b="1" dirty="0" smtClean="0">
                          <a:solidFill>
                            <a:schemeClr val="bg1"/>
                          </a:solidFill>
                          <a:latin typeface="Times New Roman" panose="02020603050405020304" charset="0"/>
                          <a:cs typeface="Times New Roman" panose="02020603050405020304" charset="0"/>
                        </a:rPr>
                        <a:t>A</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cs typeface="Times New Roman" panose="02020603050405020304" charset="0"/>
                        </a:rPr>
                        <a:t>B</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cs typeface="Times New Roman" panose="02020603050405020304" charset="0"/>
                        </a:rPr>
                        <a:t>C</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cs typeface="Times New Roman" panose="02020603050405020304" charset="0"/>
                        </a:rPr>
                        <a:t>D</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cs typeface="Times New Roman" panose="02020603050405020304" charset="0"/>
                        </a:rPr>
                        <a:t>E</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cs typeface="Times New Roman" panose="02020603050405020304" charset="0"/>
                        </a:rPr>
                        <a:t>F</a:t>
                      </a:r>
                      <a:endParaRPr lang="zh-CN" altLang="en-US" sz="1800" b="1" dirty="0">
                        <a:solidFill>
                          <a:schemeClr val="bg1"/>
                        </a:solidFill>
                        <a:latin typeface="Times New Roman" panose="02020603050405020304" charset="0"/>
                        <a:cs typeface="Times New Roman" panose="02020603050405020304" charset="0"/>
                      </a:endParaRPr>
                    </a:p>
                  </a:txBody>
                  <a:tcPr marL="91425" marR="91425" marT="45716" marB="45716" anchor="ctr">
                    <a:lnT w="12700" cmpd="sng">
                      <a:noFill/>
                    </a:lnT>
                    <a:solidFill>
                      <a:schemeClr val="accent2">
                        <a:lumMod val="50000"/>
                      </a:schemeClr>
                    </a:solidFill>
                  </a:tcPr>
                </a:tc>
              </a:tr>
            </a:tbl>
          </a:graphicData>
        </a:graphic>
      </p:graphicFrame>
      <p:sp>
        <p:nvSpPr>
          <p:cNvPr id="102" name="矩形 101"/>
          <p:cNvSpPr/>
          <p:nvPr/>
        </p:nvSpPr>
        <p:spPr>
          <a:xfrm>
            <a:off x="7692390" y="1844993"/>
            <a:ext cx="503238"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03" name="矩形 102"/>
          <p:cNvSpPr/>
          <p:nvPr/>
        </p:nvSpPr>
        <p:spPr>
          <a:xfrm>
            <a:off x="7692390" y="2464118"/>
            <a:ext cx="503238"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04" name="矩形 103"/>
          <p:cNvSpPr/>
          <p:nvPr/>
        </p:nvSpPr>
        <p:spPr>
          <a:xfrm>
            <a:off x="7692390" y="3084830"/>
            <a:ext cx="503238"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05" name="矩形 104"/>
          <p:cNvSpPr/>
          <p:nvPr/>
        </p:nvSpPr>
        <p:spPr>
          <a:xfrm>
            <a:off x="7692390" y="3634105"/>
            <a:ext cx="503238"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06" name="矩形 105"/>
          <p:cNvSpPr/>
          <p:nvPr/>
        </p:nvSpPr>
        <p:spPr>
          <a:xfrm>
            <a:off x="7692390" y="4289743"/>
            <a:ext cx="503238"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07" name="矩形 106"/>
          <p:cNvSpPr/>
          <p:nvPr/>
        </p:nvSpPr>
        <p:spPr>
          <a:xfrm>
            <a:off x="7692390" y="4937443"/>
            <a:ext cx="503238"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08" name="矩形 107"/>
          <p:cNvSpPr/>
          <p:nvPr/>
        </p:nvSpPr>
        <p:spPr>
          <a:xfrm>
            <a:off x="8195628" y="2464118"/>
            <a:ext cx="504825"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09" name="矩形 108"/>
          <p:cNvSpPr/>
          <p:nvPr/>
        </p:nvSpPr>
        <p:spPr>
          <a:xfrm>
            <a:off x="8195628" y="3065780"/>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0" name="矩形 109"/>
          <p:cNvSpPr/>
          <p:nvPr/>
        </p:nvSpPr>
        <p:spPr>
          <a:xfrm>
            <a:off x="8282940" y="3681730"/>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1" name="矩形 110"/>
          <p:cNvSpPr/>
          <p:nvPr/>
        </p:nvSpPr>
        <p:spPr>
          <a:xfrm>
            <a:off x="8238490" y="4294505"/>
            <a:ext cx="503238"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2" name="矩形 111"/>
          <p:cNvSpPr/>
          <p:nvPr/>
        </p:nvSpPr>
        <p:spPr>
          <a:xfrm>
            <a:off x="8268653" y="4937443"/>
            <a:ext cx="503237"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3" name="矩形 112"/>
          <p:cNvSpPr/>
          <p:nvPr/>
        </p:nvSpPr>
        <p:spPr>
          <a:xfrm>
            <a:off x="8814753" y="4937443"/>
            <a:ext cx="503237"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4" name="矩形 113"/>
          <p:cNvSpPr/>
          <p:nvPr/>
        </p:nvSpPr>
        <p:spPr>
          <a:xfrm>
            <a:off x="8814753" y="4294505"/>
            <a:ext cx="503237"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5" name="矩形 114"/>
          <p:cNvSpPr/>
          <p:nvPr/>
        </p:nvSpPr>
        <p:spPr>
          <a:xfrm>
            <a:off x="8771890" y="3664268"/>
            <a:ext cx="504825"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6" name="矩形 115"/>
          <p:cNvSpPr/>
          <p:nvPr/>
        </p:nvSpPr>
        <p:spPr>
          <a:xfrm>
            <a:off x="8817928" y="3084830"/>
            <a:ext cx="504825"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7" name="矩形 116"/>
          <p:cNvSpPr/>
          <p:nvPr/>
        </p:nvSpPr>
        <p:spPr>
          <a:xfrm>
            <a:off x="9322753" y="3723005"/>
            <a:ext cx="503237"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8" name="矩形 117"/>
          <p:cNvSpPr/>
          <p:nvPr/>
        </p:nvSpPr>
        <p:spPr>
          <a:xfrm>
            <a:off x="9322753" y="4284980"/>
            <a:ext cx="503237"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19" name="矩形 118"/>
          <p:cNvSpPr/>
          <p:nvPr/>
        </p:nvSpPr>
        <p:spPr>
          <a:xfrm>
            <a:off x="9903778" y="4329430"/>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20" name="矩形 119"/>
          <p:cNvSpPr/>
          <p:nvPr/>
        </p:nvSpPr>
        <p:spPr>
          <a:xfrm>
            <a:off x="9903778" y="4926330"/>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21" name="矩形 120"/>
          <p:cNvSpPr/>
          <p:nvPr/>
        </p:nvSpPr>
        <p:spPr>
          <a:xfrm>
            <a:off x="10511790" y="4937443"/>
            <a:ext cx="504825"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22" name="矩形 121"/>
          <p:cNvSpPr/>
          <p:nvPr/>
        </p:nvSpPr>
        <p:spPr>
          <a:xfrm>
            <a:off x="9348153" y="4924743"/>
            <a:ext cx="492125" cy="461962"/>
          </a:xfrm>
          <a:prstGeom prst="rect">
            <a:avLst/>
          </a:prstGeom>
          <a:noFill/>
          <a:ln w="9525">
            <a:noFill/>
          </a:ln>
        </p:spPr>
        <p:txBody>
          <a:bodyPr wrap="none"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124" name="TextBox 123"/>
          <p:cNvSpPr txBox="1"/>
          <p:nvPr/>
        </p:nvSpPr>
        <p:spPr>
          <a:xfrm>
            <a:off x="758825" y="5824538"/>
            <a:ext cx="5422900" cy="460375"/>
          </a:xfrm>
          <a:prstGeom prst="rect">
            <a:avLst/>
          </a:prstGeom>
          <a:noFill/>
          <a:ln w="9525">
            <a:noFill/>
          </a:ln>
        </p:spPr>
        <p:txBody>
          <a:bodyPr anchor="t">
            <a:spAutoFit/>
          </a:bodyPr>
          <a:p>
            <a:r>
              <a:rPr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通过查表寻找到状态 </a:t>
            </a:r>
            <a:r>
              <a:rPr lang="en-US" altLang="zh-CN"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D </a:t>
            </a:r>
            <a:r>
              <a:rPr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和 </a:t>
            </a:r>
            <a:r>
              <a:rPr lang="en-US" altLang="zh-CN"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G </a:t>
            </a:r>
            <a:r>
              <a:rPr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是等价的</a:t>
            </a:r>
            <a:endParaRPr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xEl>
                                              <p:charRg st="0" end="8"/>
                                            </p:txEl>
                                          </p:spTgt>
                                        </p:tgtEl>
                                        <p:attrNameLst>
                                          <p:attrName>style.visibility</p:attrName>
                                        </p:attrNameLst>
                                      </p:cBhvr>
                                      <p:to>
                                        <p:strVal val="visible"/>
                                      </p:to>
                                    </p:set>
                                    <p:animEffect transition="in" filter="blinds(horizontal)">
                                      <p:cBhvr>
                                        <p:cTn id="7" dur="500"/>
                                        <p:tgtEl>
                                          <p:spTgt spid="2">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blinds(horizontal)">
                                      <p:cBhvr>
                                        <p:cTn id="16" dur="500"/>
                                        <p:tgtEl>
                                          <p:spTgt spid="10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3"/>
                                        </p:tgtEl>
                                        <p:attrNameLst>
                                          <p:attrName>style.visibility</p:attrName>
                                        </p:attrNameLst>
                                      </p:cBhvr>
                                      <p:to>
                                        <p:strVal val="visible"/>
                                      </p:to>
                                    </p:set>
                                    <p:anim calcmode="lin" valueType="num">
                                      <p:cBhvr additive="base">
                                        <p:cTn id="21" dur="500" fill="hold"/>
                                        <p:tgtEl>
                                          <p:spTgt spid="103"/>
                                        </p:tgtEl>
                                        <p:attrNameLst>
                                          <p:attrName>ppt_x</p:attrName>
                                        </p:attrNameLst>
                                      </p:cBhvr>
                                      <p:tavLst>
                                        <p:tav tm="0">
                                          <p:val>
                                            <p:strVal val="#ppt_x"/>
                                          </p:val>
                                        </p:tav>
                                        <p:tav tm="100000">
                                          <p:val>
                                            <p:strVal val="#ppt_x"/>
                                          </p:val>
                                        </p:tav>
                                      </p:tavLst>
                                    </p:anim>
                                    <p:anim calcmode="lin" valueType="num">
                                      <p:cBhvr additive="base">
                                        <p:cTn id="22"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4"/>
                                        </p:tgtEl>
                                        <p:attrNameLst>
                                          <p:attrName>style.visibility</p:attrName>
                                        </p:attrNameLst>
                                      </p:cBhvr>
                                      <p:to>
                                        <p:strVal val="visible"/>
                                      </p:to>
                                    </p:set>
                                    <p:anim calcmode="lin" valueType="num">
                                      <p:cBhvr additive="base">
                                        <p:cTn id="27" dur="500" fill="hold"/>
                                        <p:tgtEl>
                                          <p:spTgt spid="104"/>
                                        </p:tgtEl>
                                        <p:attrNameLst>
                                          <p:attrName>ppt_x</p:attrName>
                                        </p:attrNameLst>
                                      </p:cBhvr>
                                      <p:tavLst>
                                        <p:tav tm="0">
                                          <p:val>
                                            <p:strVal val="#ppt_x"/>
                                          </p:val>
                                        </p:tav>
                                        <p:tav tm="100000">
                                          <p:val>
                                            <p:strVal val="#ppt_x"/>
                                          </p:val>
                                        </p:tav>
                                      </p:tavLst>
                                    </p:anim>
                                    <p:anim calcmode="lin" valueType="num">
                                      <p:cBhvr additive="base">
                                        <p:cTn id="2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5"/>
                                        </p:tgtEl>
                                        <p:attrNameLst>
                                          <p:attrName>style.visibility</p:attrName>
                                        </p:attrNameLst>
                                      </p:cBhvr>
                                      <p:to>
                                        <p:strVal val="visible"/>
                                      </p:to>
                                    </p:set>
                                    <p:anim calcmode="lin" valueType="num">
                                      <p:cBhvr additive="base">
                                        <p:cTn id="33" dur="500" fill="hold"/>
                                        <p:tgtEl>
                                          <p:spTgt spid="105"/>
                                        </p:tgtEl>
                                        <p:attrNameLst>
                                          <p:attrName>ppt_x</p:attrName>
                                        </p:attrNameLst>
                                      </p:cBhvr>
                                      <p:tavLst>
                                        <p:tav tm="0">
                                          <p:val>
                                            <p:strVal val="#ppt_x"/>
                                          </p:val>
                                        </p:tav>
                                        <p:tav tm="100000">
                                          <p:val>
                                            <p:strVal val="#ppt_x"/>
                                          </p:val>
                                        </p:tav>
                                      </p:tavLst>
                                    </p:anim>
                                    <p:anim calcmode="lin" valueType="num">
                                      <p:cBhvr additive="base">
                                        <p:cTn id="34"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7"/>
                                        </p:tgtEl>
                                        <p:attrNameLst>
                                          <p:attrName>style.visibility</p:attrName>
                                        </p:attrNameLst>
                                      </p:cBhvr>
                                      <p:to>
                                        <p:strVal val="visible"/>
                                      </p:to>
                                    </p:set>
                                    <p:anim calcmode="lin" valueType="num">
                                      <p:cBhvr additive="base">
                                        <p:cTn id="39" dur="500" fill="hold"/>
                                        <p:tgtEl>
                                          <p:spTgt spid="107"/>
                                        </p:tgtEl>
                                        <p:attrNameLst>
                                          <p:attrName>ppt_x</p:attrName>
                                        </p:attrNameLst>
                                      </p:cBhvr>
                                      <p:tavLst>
                                        <p:tav tm="0">
                                          <p:val>
                                            <p:strVal val="#ppt_x"/>
                                          </p:val>
                                        </p:tav>
                                        <p:tav tm="100000">
                                          <p:val>
                                            <p:strVal val="#ppt_x"/>
                                          </p:val>
                                        </p:tav>
                                      </p:tavLst>
                                    </p:anim>
                                    <p:anim calcmode="lin" valueType="num">
                                      <p:cBhvr additive="base">
                                        <p:cTn id="40"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anim calcmode="lin" valueType="num">
                                      <p:cBhvr additive="base">
                                        <p:cTn id="45" dur="500" fill="hold"/>
                                        <p:tgtEl>
                                          <p:spTgt spid="108"/>
                                        </p:tgtEl>
                                        <p:attrNameLst>
                                          <p:attrName>ppt_x</p:attrName>
                                        </p:attrNameLst>
                                      </p:cBhvr>
                                      <p:tavLst>
                                        <p:tav tm="0">
                                          <p:val>
                                            <p:strVal val="#ppt_x"/>
                                          </p:val>
                                        </p:tav>
                                        <p:tav tm="100000">
                                          <p:val>
                                            <p:strVal val="#ppt_x"/>
                                          </p:val>
                                        </p:tav>
                                      </p:tavLst>
                                    </p:anim>
                                    <p:anim calcmode="lin" valueType="num">
                                      <p:cBhvr additive="base">
                                        <p:cTn id="4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9"/>
                                        </p:tgtEl>
                                        <p:attrNameLst>
                                          <p:attrName>style.visibility</p:attrName>
                                        </p:attrNameLst>
                                      </p:cBhvr>
                                      <p:to>
                                        <p:strVal val="visible"/>
                                      </p:to>
                                    </p:set>
                                    <p:anim calcmode="lin" valueType="num">
                                      <p:cBhvr additive="base">
                                        <p:cTn id="51" dur="500" fill="hold"/>
                                        <p:tgtEl>
                                          <p:spTgt spid="109"/>
                                        </p:tgtEl>
                                        <p:attrNameLst>
                                          <p:attrName>ppt_x</p:attrName>
                                        </p:attrNameLst>
                                      </p:cBhvr>
                                      <p:tavLst>
                                        <p:tav tm="0">
                                          <p:val>
                                            <p:strVal val="#ppt_x"/>
                                          </p:val>
                                        </p:tav>
                                        <p:tav tm="100000">
                                          <p:val>
                                            <p:strVal val="#ppt_x"/>
                                          </p:val>
                                        </p:tav>
                                      </p:tavLst>
                                    </p:anim>
                                    <p:anim calcmode="lin" valueType="num">
                                      <p:cBhvr additive="base">
                                        <p:cTn id="5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0"/>
                                        </p:tgtEl>
                                        <p:attrNameLst>
                                          <p:attrName>style.visibility</p:attrName>
                                        </p:attrNameLst>
                                      </p:cBhvr>
                                      <p:to>
                                        <p:strVal val="visible"/>
                                      </p:to>
                                    </p:set>
                                    <p:anim calcmode="lin" valueType="num">
                                      <p:cBhvr additive="base">
                                        <p:cTn id="57" dur="500" fill="hold"/>
                                        <p:tgtEl>
                                          <p:spTgt spid="110"/>
                                        </p:tgtEl>
                                        <p:attrNameLst>
                                          <p:attrName>ppt_x</p:attrName>
                                        </p:attrNameLst>
                                      </p:cBhvr>
                                      <p:tavLst>
                                        <p:tav tm="0">
                                          <p:val>
                                            <p:strVal val="#ppt_x"/>
                                          </p:val>
                                        </p:tav>
                                        <p:tav tm="100000">
                                          <p:val>
                                            <p:strVal val="#ppt_x"/>
                                          </p:val>
                                        </p:tav>
                                      </p:tavLst>
                                    </p:anim>
                                    <p:anim calcmode="lin" valueType="num">
                                      <p:cBhvr additive="base">
                                        <p:cTn id="5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12"/>
                                        </p:tgtEl>
                                        <p:attrNameLst>
                                          <p:attrName>style.visibility</p:attrName>
                                        </p:attrNameLst>
                                      </p:cBhvr>
                                      <p:to>
                                        <p:strVal val="visible"/>
                                      </p:to>
                                    </p:set>
                                    <p:anim calcmode="lin" valueType="num">
                                      <p:cBhvr additive="base">
                                        <p:cTn id="63" dur="500" fill="hold"/>
                                        <p:tgtEl>
                                          <p:spTgt spid="112"/>
                                        </p:tgtEl>
                                        <p:attrNameLst>
                                          <p:attrName>ppt_x</p:attrName>
                                        </p:attrNameLst>
                                      </p:cBhvr>
                                      <p:tavLst>
                                        <p:tav tm="0">
                                          <p:val>
                                            <p:strVal val="#ppt_x"/>
                                          </p:val>
                                        </p:tav>
                                        <p:tav tm="100000">
                                          <p:val>
                                            <p:strVal val="#ppt_x"/>
                                          </p:val>
                                        </p:tav>
                                      </p:tavLst>
                                    </p:anim>
                                    <p:anim calcmode="lin" valueType="num">
                                      <p:cBhvr additive="base">
                                        <p:cTn id="64"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14"/>
                                        </p:tgtEl>
                                        <p:attrNameLst>
                                          <p:attrName>style.visibility</p:attrName>
                                        </p:attrNameLst>
                                      </p:cBhvr>
                                      <p:to>
                                        <p:strVal val="visible"/>
                                      </p:to>
                                    </p:set>
                                    <p:anim calcmode="lin" valueType="num">
                                      <p:cBhvr additive="base">
                                        <p:cTn id="69" dur="500" fill="hold"/>
                                        <p:tgtEl>
                                          <p:spTgt spid="114"/>
                                        </p:tgtEl>
                                        <p:attrNameLst>
                                          <p:attrName>ppt_x</p:attrName>
                                        </p:attrNameLst>
                                      </p:cBhvr>
                                      <p:tavLst>
                                        <p:tav tm="0">
                                          <p:val>
                                            <p:strVal val="#ppt_x"/>
                                          </p:val>
                                        </p:tav>
                                        <p:tav tm="100000">
                                          <p:val>
                                            <p:strVal val="#ppt_x"/>
                                          </p:val>
                                        </p:tav>
                                      </p:tavLst>
                                    </p:anim>
                                    <p:anim calcmode="lin" valueType="num">
                                      <p:cBhvr additive="base">
                                        <p:cTn id="7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cBhvr additive="base">
                                        <p:cTn id="75" dur="500" fill="hold"/>
                                        <p:tgtEl>
                                          <p:spTgt spid="118"/>
                                        </p:tgtEl>
                                        <p:attrNameLst>
                                          <p:attrName>ppt_x</p:attrName>
                                        </p:attrNameLst>
                                      </p:cBhvr>
                                      <p:tavLst>
                                        <p:tav tm="0">
                                          <p:val>
                                            <p:strVal val="#ppt_x"/>
                                          </p:val>
                                        </p:tav>
                                        <p:tav tm="100000">
                                          <p:val>
                                            <p:strVal val="#ppt_x"/>
                                          </p:val>
                                        </p:tav>
                                      </p:tavLst>
                                    </p:anim>
                                    <p:anim calcmode="lin" valueType="num">
                                      <p:cBhvr additive="base">
                                        <p:cTn id="76"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anim calcmode="lin" valueType="num">
                                      <p:cBhvr additive="base">
                                        <p:cTn id="81" dur="500" fill="hold"/>
                                        <p:tgtEl>
                                          <p:spTgt spid="119"/>
                                        </p:tgtEl>
                                        <p:attrNameLst>
                                          <p:attrName>ppt_x</p:attrName>
                                        </p:attrNameLst>
                                      </p:cBhvr>
                                      <p:tavLst>
                                        <p:tav tm="0">
                                          <p:val>
                                            <p:strVal val="#ppt_x"/>
                                          </p:val>
                                        </p:tav>
                                        <p:tav tm="100000">
                                          <p:val>
                                            <p:strVal val="#ppt_x"/>
                                          </p:val>
                                        </p:tav>
                                      </p:tavLst>
                                    </p:anim>
                                    <p:anim calcmode="lin" valueType="num">
                                      <p:cBhvr additive="base">
                                        <p:cTn id="8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1"/>
                                        </p:tgtEl>
                                        <p:attrNameLst>
                                          <p:attrName>style.visibility</p:attrName>
                                        </p:attrNameLst>
                                      </p:cBhvr>
                                      <p:to>
                                        <p:strVal val="visible"/>
                                      </p:to>
                                    </p:set>
                                    <p:anim calcmode="lin" valueType="num">
                                      <p:cBhvr additive="base">
                                        <p:cTn id="87" dur="500" fill="hold"/>
                                        <p:tgtEl>
                                          <p:spTgt spid="121"/>
                                        </p:tgtEl>
                                        <p:attrNameLst>
                                          <p:attrName>ppt_x</p:attrName>
                                        </p:attrNameLst>
                                      </p:cBhvr>
                                      <p:tavLst>
                                        <p:tav tm="0">
                                          <p:val>
                                            <p:strVal val="#ppt_x"/>
                                          </p:val>
                                        </p:tav>
                                        <p:tav tm="100000">
                                          <p:val>
                                            <p:strVal val="#ppt_x"/>
                                          </p:val>
                                        </p:tav>
                                      </p:tavLst>
                                    </p:anim>
                                    <p:anim calcmode="lin" valueType="num">
                                      <p:cBhvr additive="base">
                                        <p:cTn id="88"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06"/>
                                        </p:tgtEl>
                                        <p:attrNameLst>
                                          <p:attrName>style.visibility</p:attrName>
                                        </p:attrNameLst>
                                      </p:cBhvr>
                                      <p:to>
                                        <p:strVal val="visible"/>
                                      </p:to>
                                    </p:set>
                                    <p:anim calcmode="lin" valueType="num">
                                      <p:cBhvr additive="base">
                                        <p:cTn id="93" dur="500" fill="hold"/>
                                        <p:tgtEl>
                                          <p:spTgt spid="106"/>
                                        </p:tgtEl>
                                        <p:attrNameLst>
                                          <p:attrName>ppt_x</p:attrName>
                                        </p:attrNameLst>
                                      </p:cBhvr>
                                      <p:tavLst>
                                        <p:tav tm="0">
                                          <p:val>
                                            <p:strVal val="#ppt_x"/>
                                          </p:val>
                                        </p:tav>
                                        <p:tav tm="100000">
                                          <p:val>
                                            <p:strVal val="#ppt_x"/>
                                          </p:val>
                                        </p:tav>
                                      </p:tavLst>
                                    </p:anim>
                                    <p:anim calcmode="lin" valueType="num">
                                      <p:cBhvr additive="base">
                                        <p:cTn id="94"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11"/>
                                        </p:tgtEl>
                                        <p:attrNameLst>
                                          <p:attrName>style.visibility</p:attrName>
                                        </p:attrNameLst>
                                      </p:cBhvr>
                                      <p:to>
                                        <p:strVal val="visible"/>
                                      </p:to>
                                    </p:set>
                                    <p:anim calcmode="lin" valueType="num">
                                      <p:cBhvr additive="base">
                                        <p:cTn id="99" dur="500" fill="hold"/>
                                        <p:tgtEl>
                                          <p:spTgt spid="111"/>
                                        </p:tgtEl>
                                        <p:attrNameLst>
                                          <p:attrName>ppt_x</p:attrName>
                                        </p:attrNameLst>
                                      </p:cBhvr>
                                      <p:tavLst>
                                        <p:tav tm="0">
                                          <p:val>
                                            <p:strVal val="#ppt_x"/>
                                          </p:val>
                                        </p:tav>
                                        <p:tav tm="100000">
                                          <p:val>
                                            <p:strVal val="#ppt_x"/>
                                          </p:val>
                                        </p:tav>
                                      </p:tavLst>
                                    </p:anim>
                                    <p:anim calcmode="lin" valueType="num">
                                      <p:cBhvr additive="base">
                                        <p:cTn id="100"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16"/>
                                        </p:tgtEl>
                                        <p:attrNameLst>
                                          <p:attrName>style.visibility</p:attrName>
                                        </p:attrNameLst>
                                      </p:cBhvr>
                                      <p:to>
                                        <p:strVal val="visible"/>
                                      </p:to>
                                    </p:set>
                                    <p:anim calcmode="lin" valueType="num">
                                      <p:cBhvr additive="base">
                                        <p:cTn id="105" dur="500" fill="hold"/>
                                        <p:tgtEl>
                                          <p:spTgt spid="116"/>
                                        </p:tgtEl>
                                        <p:attrNameLst>
                                          <p:attrName>ppt_x</p:attrName>
                                        </p:attrNameLst>
                                      </p:cBhvr>
                                      <p:tavLst>
                                        <p:tav tm="0">
                                          <p:val>
                                            <p:strVal val="#ppt_x"/>
                                          </p:val>
                                        </p:tav>
                                        <p:tav tm="100000">
                                          <p:val>
                                            <p:strVal val="#ppt_x"/>
                                          </p:val>
                                        </p:tav>
                                      </p:tavLst>
                                    </p:anim>
                                    <p:anim calcmode="lin" valueType="num">
                                      <p:cBhvr additive="base">
                                        <p:cTn id="106"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02"/>
                                        </p:tgtEl>
                                        <p:attrNameLst>
                                          <p:attrName>style.visibility</p:attrName>
                                        </p:attrNameLst>
                                      </p:cBhvr>
                                      <p:to>
                                        <p:strVal val="visible"/>
                                      </p:to>
                                    </p:set>
                                    <p:anim calcmode="lin" valueType="num">
                                      <p:cBhvr additive="base">
                                        <p:cTn id="111" dur="500" fill="hold"/>
                                        <p:tgtEl>
                                          <p:spTgt spid="102"/>
                                        </p:tgtEl>
                                        <p:attrNameLst>
                                          <p:attrName>ppt_x</p:attrName>
                                        </p:attrNameLst>
                                      </p:cBhvr>
                                      <p:tavLst>
                                        <p:tav tm="0">
                                          <p:val>
                                            <p:strVal val="#ppt_x"/>
                                          </p:val>
                                        </p:tav>
                                        <p:tav tm="100000">
                                          <p:val>
                                            <p:strVal val="#ppt_x"/>
                                          </p:val>
                                        </p:tav>
                                      </p:tavLst>
                                    </p:anim>
                                    <p:anim calcmode="lin" valueType="num">
                                      <p:cBhvr additive="base">
                                        <p:cTn id="11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15"/>
                                        </p:tgtEl>
                                        <p:attrNameLst>
                                          <p:attrName>style.visibility</p:attrName>
                                        </p:attrNameLst>
                                      </p:cBhvr>
                                      <p:to>
                                        <p:strVal val="visible"/>
                                      </p:to>
                                    </p:set>
                                    <p:anim calcmode="lin" valueType="num">
                                      <p:cBhvr additive="base">
                                        <p:cTn id="117" dur="500" fill="hold"/>
                                        <p:tgtEl>
                                          <p:spTgt spid="115"/>
                                        </p:tgtEl>
                                        <p:attrNameLst>
                                          <p:attrName>ppt_x</p:attrName>
                                        </p:attrNameLst>
                                      </p:cBhvr>
                                      <p:tavLst>
                                        <p:tav tm="0">
                                          <p:val>
                                            <p:strVal val="#ppt_x"/>
                                          </p:val>
                                        </p:tav>
                                        <p:tav tm="100000">
                                          <p:val>
                                            <p:strVal val="#ppt_x"/>
                                          </p:val>
                                        </p:tav>
                                      </p:tavLst>
                                    </p:anim>
                                    <p:anim calcmode="lin" valueType="num">
                                      <p:cBhvr additive="base">
                                        <p:cTn id="118"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13"/>
                                        </p:tgtEl>
                                        <p:attrNameLst>
                                          <p:attrName>style.visibility</p:attrName>
                                        </p:attrNameLst>
                                      </p:cBhvr>
                                      <p:to>
                                        <p:strVal val="visible"/>
                                      </p:to>
                                    </p:set>
                                    <p:anim calcmode="lin" valueType="num">
                                      <p:cBhvr additive="base">
                                        <p:cTn id="123" dur="500" fill="hold"/>
                                        <p:tgtEl>
                                          <p:spTgt spid="113"/>
                                        </p:tgtEl>
                                        <p:attrNameLst>
                                          <p:attrName>ppt_x</p:attrName>
                                        </p:attrNameLst>
                                      </p:cBhvr>
                                      <p:tavLst>
                                        <p:tav tm="0">
                                          <p:val>
                                            <p:strVal val="#ppt_x"/>
                                          </p:val>
                                        </p:tav>
                                        <p:tav tm="100000">
                                          <p:val>
                                            <p:strVal val="#ppt_x"/>
                                          </p:val>
                                        </p:tav>
                                      </p:tavLst>
                                    </p:anim>
                                    <p:anim calcmode="lin" valueType="num">
                                      <p:cBhvr additive="base">
                                        <p:cTn id="124"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117"/>
                                        </p:tgtEl>
                                        <p:attrNameLst>
                                          <p:attrName>style.visibility</p:attrName>
                                        </p:attrNameLst>
                                      </p:cBhvr>
                                      <p:to>
                                        <p:strVal val="visible"/>
                                      </p:to>
                                    </p:set>
                                    <p:anim calcmode="lin" valueType="num">
                                      <p:cBhvr additive="base">
                                        <p:cTn id="129" dur="500" fill="hold"/>
                                        <p:tgtEl>
                                          <p:spTgt spid="117"/>
                                        </p:tgtEl>
                                        <p:attrNameLst>
                                          <p:attrName>ppt_x</p:attrName>
                                        </p:attrNameLst>
                                      </p:cBhvr>
                                      <p:tavLst>
                                        <p:tav tm="0">
                                          <p:val>
                                            <p:strVal val="#ppt_x"/>
                                          </p:val>
                                        </p:tav>
                                        <p:tav tm="100000">
                                          <p:val>
                                            <p:strVal val="#ppt_x"/>
                                          </p:val>
                                        </p:tav>
                                      </p:tavLst>
                                    </p:anim>
                                    <p:anim calcmode="lin" valueType="num">
                                      <p:cBhvr additive="base">
                                        <p:cTn id="13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120"/>
                                        </p:tgtEl>
                                        <p:attrNameLst>
                                          <p:attrName>style.visibility</p:attrName>
                                        </p:attrNameLst>
                                      </p:cBhvr>
                                      <p:to>
                                        <p:strVal val="visible"/>
                                      </p:to>
                                    </p:set>
                                    <p:anim calcmode="lin" valueType="num">
                                      <p:cBhvr additive="base">
                                        <p:cTn id="135" dur="500" fill="hold"/>
                                        <p:tgtEl>
                                          <p:spTgt spid="120"/>
                                        </p:tgtEl>
                                        <p:attrNameLst>
                                          <p:attrName>ppt_x</p:attrName>
                                        </p:attrNameLst>
                                      </p:cBhvr>
                                      <p:tavLst>
                                        <p:tav tm="0">
                                          <p:val>
                                            <p:strVal val="#ppt_x"/>
                                          </p:val>
                                        </p:tav>
                                        <p:tav tm="100000">
                                          <p:val>
                                            <p:strVal val="#ppt_x"/>
                                          </p:val>
                                        </p:tav>
                                      </p:tavLst>
                                    </p:anim>
                                    <p:anim calcmode="lin" valueType="num">
                                      <p:cBhvr additive="base">
                                        <p:cTn id="136"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122"/>
                                        </p:tgtEl>
                                        <p:attrNameLst>
                                          <p:attrName>style.visibility</p:attrName>
                                        </p:attrNameLst>
                                      </p:cBhvr>
                                      <p:to>
                                        <p:strVal val="visible"/>
                                      </p:to>
                                    </p:set>
                                    <p:anim calcmode="lin" valueType="num">
                                      <p:cBhvr additive="base">
                                        <p:cTn id="141" dur="500" fill="hold"/>
                                        <p:tgtEl>
                                          <p:spTgt spid="122"/>
                                        </p:tgtEl>
                                        <p:attrNameLst>
                                          <p:attrName>ppt_x</p:attrName>
                                        </p:attrNameLst>
                                      </p:cBhvr>
                                      <p:tavLst>
                                        <p:tav tm="0">
                                          <p:val>
                                            <p:strVal val="#ppt_x"/>
                                          </p:val>
                                        </p:tav>
                                        <p:tav tm="100000">
                                          <p:val>
                                            <p:strVal val="#ppt_x"/>
                                          </p:val>
                                        </p:tav>
                                      </p:tavLst>
                                    </p:anim>
                                    <p:anim calcmode="lin" valueType="num">
                                      <p:cBhvr additive="base">
                                        <p:cTn id="14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124"/>
                                        </p:tgtEl>
                                        <p:attrNameLst>
                                          <p:attrName>style.visibility</p:attrName>
                                        </p:attrNameLst>
                                      </p:cBhvr>
                                      <p:to>
                                        <p:strVal val="visible"/>
                                      </p:to>
                                    </p:set>
                                    <p:anim calcmode="lin" valueType="num">
                                      <p:cBhvr additive="base">
                                        <p:cTn id="147" dur="500" fill="hold"/>
                                        <p:tgtEl>
                                          <p:spTgt spid="124"/>
                                        </p:tgtEl>
                                        <p:attrNameLst>
                                          <p:attrName>ppt_x</p:attrName>
                                        </p:attrNameLst>
                                      </p:cBhvr>
                                      <p:tavLst>
                                        <p:tav tm="0">
                                          <p:val>
                                            <p:strVal val="#ppt_x"/>
                                          </p:val>
                                        </p:tav>
                                        <p:tav tm="100000">
                                          <p:val>
                                            <p:strVal val="#ppt_x"/>
                                          </p:val>
                                        </p:tav>
                                      </p:tavLst>
                                    </p:anim>
                                    <p:anim calcmode="lin" valueType="num">
                                      <p:cBhvr additive="base">
                                        <p:cTn id="148"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122" grpId="0"/>
      <p:bldP spid="1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82446"/>
            <a:ext cx="9601200" cy="609600"/>
          </a:xfrm>
        </p:spPr>
        <p:txBody>
          <a:bodyPr/>
          <a:lstStyle/>
          <a:p>
            <a:r>
              <a:rPr lang="zh-CN" altLang="en-US" dirty="0"/>
              <a:t>例子</a:t>
            </a:r>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词法分析程序的设计</a:t>
            </a:r>
            <a:endParaRPr lang="zh-CN" altLang="en-US" dirty="0"/>
          </a:p>
        </p:txBody>
      </p:sp>
      <p:sp>
        <p:nvSpPr>
          <p:cNvPr id="5" name="TextBox 4"/>
          <p:cNvSpPr txBox="1"/>
          <p:nvPr/>
        </p:nvSpPr>
        <p:spPr>
          <a:xfrm>
            <a:off x="2362200" y="1295401"/>
            <a:ext cx="2904962" cy="584775"/>
          </a:xfrm>
          <a:prstGeom prst="rect">
            <a:avLst/>
          </a:prstGeom>
          <a:noFill/>
        </p:spPr>
        <p:txBody>
          <a:bodyPr wrap="none" rtlCol="0">
            <a:spAutoFit/>
          </a:bodyPr>
          <a:lstStyle/>
          <a:p>
            <a:r>
              <a:rPr lang="en-US" altLang="zh-CN" sz="3200" dirty="0">
                <a:latin typeface="华文新魏" panose="02010800040101010101" pitchFamily="2" charset="-122"/>
                <a:ea typeface="华文新魏" panose="02010800040101010101" pitchFamily="2" charset="-122"/>
              </a:rPr>
              <a:t>E = M * C ** 2</a:t>
            </a:r>
            <a:endParaRPr lang="en-US" altLang="zh-CN" sz="3200" dirty="0">
              <a:latin typeface="华文新魏" panose="02010800040101010101" pitchFamily="2" charset="-122"/>
              <a:ea typeface="华文新魏" panose="02010800040101010101" pitchFamily="2" charset="-122"/>
            </a:endParaRPr>
          </a:p>
        </p:txBody>
      </p:sp>
      <p:sp>
        <p:nvSpPr>
          <p:cNvPr id="6" name="下箭头 5"/>
          <p:cNvSpPr/>
          <p:nvPr/>
        </p:nvSpPr>
        <p:spPr bwMode="auto">
          <a:xfrm>
            <a:off x="4946755" y="1905000"/>
            <a:ext cx="391926" cy="528324"/>
          </a:xfrm>
          <a:prstGeom prst="downArrow">
            <a:avLst/>
          </a:prstGeom>
          <a:solidFill>
            <a:srgbClr val="002060"/>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7" name="TextBox 6"/>
          <p:cNvSpPr txBox="1"/>
          <p:nvPr/>
        </p:nvSpPr>
        <p:spPr>
          <a:xfrm>
            <a:off x="1066800" y="2503944"/>
            <a:ext cx="5943600" cy="2676525"/>
          </a:xfrm>
          <a:prstGeom prst="rect">
            <a:avLst/>
          </a:prstGeom>
          <a:noFill/>
        </p:spPr>
        <p:txBody>
          <a:bodyPr wrap="square" rtlCol="0">
            <a:spAutoFit/>
          </a:bodyPr>
          <a:lstStyle/>
          <a:p>
            <a:r>
              <a:rPr lang="en-US" altLang="zh-CN" dirty="0">
                <a:latin typeface="华文新魏" panose="02010800040101010101" pitchFamily="2" charset="-122"/>
                <a:ea typeface="华文新魏" panose="02010800040101010101" pitchFamily="2" charset="-122"/>
                <a:cs typeface="华文新魏" panose="02010800040101010101" pitchFamily="2" charset="-122"/>
              </a:rPr>
              <a:t>&lt;id, </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指向变量</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E</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在符号表的入口</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&gt;</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cs typeface="华文新魏" panose="02010800040101010101" pitchFamily="2" charset="-122"/>
              </a:rPr>
              <a:t>&lt;</a:t>
            </a:r>
            <a:r>
              <a:rPr lang="en-US" altLang="zh-CN" dirty="0" err="1">
                <a:latin typeface="华文新魏" panose="02010800040101010101" pitchFamily="2" charset="-122"/>
                <a:ea typeface="华文新魏" panose="02010800040101010101" pitchFamily="2" charset="-122"/>
                <a:cs typeface="华文新魏" panose="02010800040101010101" pitchFamily="2" charset="-122"/>
              </a:rPr>
              <a:t>assign_op</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 _&gt;</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cs typeface="华文新魏" panose="02010800040101010101" pitchFamily="2" charset="-122"/>
              </a:rPr>
              <a:t>&lt;id, </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指向变量</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M</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在符号表的入口</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&gt;</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cs typeface="华文新魏" panose="02010800040101010101" pitchFamily="2" charset="-122"/>
              </a:rPr>
              <a:t>&lt;</a:t>
            </a:r>
            <a:r>
              <a:rPr lang="en-US" altLang="zh-CN" dirty="0" err="1">
                <a:latin typeface="华文新魏" panose="02010800040101010101" pitchFamily="2" charset="-122"/>
                <a:ea typeface="华文新魏" panose="02010800040101010101" pitchFamily="2" charset="-122"/>
                <a:cs typeface="华文新魏" panose="02010800040101010101" pitchFamily="2" charset="-122"/>
              </a:rPr>
              <a:t>mult_op</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 _&gt;</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cs typeface="华文新魏" panose="02010800040101010101" pitchFamily="2" charset="-122"/>
              </a:rPr>
              <a:t>&lt;id, </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指向变量</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C</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在符号表的入口</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&gt;</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cs typeface="华文新魏" panose="02010800040101010101" pitchFamily="2" charset="-122"/>
              </a:rPr>
              <a:t>&lt;</a:t>
            </a:r>
            <a:r>
              <a:rPr lang="en-US" altLang="zh-CN" dirty="0" err="1">
                <a:latin typeface="华文新魏" panose="02010800040101010101" pitchFamily="2" charset="-122"/>
                <a:ea typeface="华文新魏" panose="02010800040101010101" pitchFamily="2" charset="-122"/>
                <a:cs typeface="华文新魏" panose="02010800040101010101" pitchFamily="2" charset="-122"/>
              </a:rPr>
              <a:t>exp_op</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 _&gt;</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cs typeface="华文新魏" panose="02010800040101010101" pitchFamily="2" charset="-122"/>
              </a:rPr>
              <a:t>&lt;number, </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常量值</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2</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的二进制表示</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&gt;</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 name="矩形 8"/>
          <p:cNvSpPr/>
          <p:nvPr/>
        </p:nvSpPr>
        <p:spPr>
          <a:xfrm>
            <a:off x="989723" y="5334001"/>
            <a:ext cx="10364077" cy="954107"/>
          </a:xfrm>
          <a:prstGeom prst="rect">
            <a:avLst/>
          </a:prstGeom>
        </p:spPr>
        <p:txBody>
          <a:bodyPr wrap="square">
            <a:spAutoFit/>
          </a:bodyPr>
          <a:lstStyle/>
          <a:p>
            <a:pPr marL="342900" indent="-342900">
              <a:spcBef>
                <a:spcPct val="20000"/>
              </a:spcBef>
              <a:buClr>
                <a:srgbClr val="CC0000"/>
              </a:buClr>
              <a:buFont typeface="Times" charset="0"/>
              <a:buChar char="•"/>
            </a:pPr>
            <a:r>
              <a:rPr lang="zh-CN" altLang="en-US" sz="2800" kern="0" dirty="0">
                <a:solidFill>
                  <a:prstClr val="black"/>
                </a:solidFill>
                <a:latin typeface="华文新魏" panose="02010800040101010101" pitchFamily="2" charset="-122"/>
                <a:ea typeface="华文新魏" panose="02010800040101010101" pitchFamily="2" charset="-122"/>
              </a:rPr>
              <a:t>词法分析器输出的是单词符号的二元式序列，同时会创建多个符号表，如标识符表，常数表等</a:t>
            </a:r>
            <a:endParaRPr lang="en-US" altLang="zh-CN" sz="2800" kern="0" dirty="0">
              <a:solidFill>
                <a:prstClr val="black"/>
              </a:solidFill>
              <a:latin typeface="华文新魏" panose="02010800040101010101" pitchFamily="2" charset="-122"/>
              <a:ea typeface="华文新魏" panose="02010800040101010101" pitchFamily="2" charset="-122"/>
            </a:endParaRPr>
          </a:p>
        </p:txBody>
      </p:sp>
      <p:sp>
        <p:nvSpPr>
          <p:cNvPr id="10247" name="Rectangle 5"/>
          <p:cNvSpPr/>
          <p:nvPr/>
        </p:nvSpPr>
        <p:spPr>
          <a:xfrm>
            <a:off x="6851650" y="1438910"/>
            <a:ext cx="4502150" cy="3476625"/>
          </a:xfrm>
          <a:prstGeom prst="rect">
            <a:avLst/>
          </a:prstGeom>
          <a:solidFill>
            <a:srgbClr val="99CCFF"/>
          </a:solidFill>
          <a:ln w="9525">
            <a:noFill/>
          </a:ln>
        </p:spPr>
        <p:txBody>
          <a:bodyPr anchor="t">
            <a:spAutoFit/>
          </a:bodyPr>
          <a:p>
            <a:r>
              <a:rPr lang="zh-CN" altLang="en-US" sz="2000"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注意：</a:t>
            </a:r>
            <a:r>
              <a:rPr lang="zh-CN" altLang="en-US" sz="20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一个语言的单词符号如何分类，分几类，如何编码，是一个技术问题。标识符一般同归为一种。常数则宜按类型（整、实、布尔）分。关键字可以将其全体视为一类，也可</a:t>
            </a:r>
            <a:r>
              <a:rPr lang="zh-CN" altLang="en-US" sz="2000" dirty="0">
                <a:solidFill>
                  <a:srgbClr val="FF0066"/>
                </a:solidFill>
                <a:latin typeface="华文新魏" panose="02010800040101010101" pitchFamily="2" charset="-122"/>
                <a:ea typeface="华文新魏" panose="02010800040101010101" pitchFamily="2" charset="-122"/>
                <a:cs typeface="华文新魏" panose="02010800040101010101" pitchFamily="2" charset="-122"/>
              </a:rPr>
              <a:t>一字一类</a:t>
            </a:r>
            <a:r>
              <a:rPr lang="zh-CN" altLang="en-US" sz="20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0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运算符可采用一符一类，但也可把具有一定共性的视为一类。界符则一般采用</a:t>
            </a:r>
            <a:r>
              <a:rPr lang="zh-CN" altLang="en-US" sz="2000" dirty="0">
                <a:solidFill>
                  <a:srgbClr val="FF0066"/>
                </a:solidFill>
                <a:latin typeface="华文新魏" panose="02010800040101010101" pitchFamily="2" charset="-122"/>
                <a:ea typeface="华文新魏" panose="02010800040101010101" pitchFamily="2" charset="-122"/>
                <a:cs typeface="华文新魏" panose="02010800040101010101" pitchFamily="2" charset="-122"/>
              </a:rPr>
              <a:t>一符一类</a:t>
            </a:r>
            <a:r>
              <a:rPr lang="zh-CN" altLang="en-US" sz="20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。如何进行分类主要取决于处理上的方便。</a:t>
            </a:r>
            <a:endParaRPr lang="zh-CN" altLang="en-US" sz="20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a:p>
            <a:r>
              <a:rPr lang="zh-CN" altLang="en-US" sz="20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    若是一符一类的分类方法，单词的属性值就不需要了。否则，要查符号表。</a:t>
            </a:r>
            <a:endParaRPr lang="zh-CN" altLang="en-US" sz="20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247"/>
                                        </p:tgtEl>
                                        <p:attrNameLst>
                                          <p:attrName>style.visibility</p:attrName>
                                        </p:attrNameLst>
                                      </p:cBhvr>
                                      <p:to>
                                        <p:strVal val="visible"/>
                                      </p:to>
                                    </p:set>
                                    <p:anim calcmode="lin" valueType="num">
                                      <p:cBhvr additive="base">
                                        <p:cTn id="15" dur="500" fill="hold"/>
                                        <p:tgtEl>
                                          <p:spTgt spid="10247"/>
                                        </p:tgtEl>
                                        <p:attrNameLst>
                                          <p:attrName>ppt_x</p:attrName>
                                        </p:attrNameLst>
                                      </p:cBhvr>
                                      <p:tavLst>
                                        <p:tav tm="0">
                                          <p:val>
                                            <p:strVal val="1+#ppt_w/2"/>
                                          </p:val>
                                        </p:tav>
                                        <p:tav tm="100000">
                                          <p:val>
                                            <p:strVal val="#ppt_x"/>
                                          </p:val>
                                        </p:tav>
                                      </p:tavLst>
                                    </p:anim>
                                    <p:anim calcmode="lin" valueType="num">
                                      <p:cBhvr additive="base">
                                        <p:cTn id="16"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24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2" name="内容占位符 1"/>
          <p:cNvSpPr>
            <a:spLocks noGrp="1"/>
          </p:cNvSpPr>
          <p:nvPr>
            <p:ph idx="1"/>
          </p:nvPr>
        </p:nvSpPr>
        <p:spPr>
          <a:xfrm>
            <a:off x="457200" y="923925"/>
            <a:ext cx="10876280" cy="2065655"/>
          </a:xfrm>
        </p:spPr>
        <p:txBody>
          <a:bodyPr vert="horz" wrap="square" lIns="91440" tIns="45720" rIns="91440" bIns="45720" anchor="t"/>
          <a:p>
            <a:r>
              <a:rPr lang="en-US" altLang="zh-CN" dirty="0"/>
              <a:t>DFA</a:t>
            </a:r>
            <a:r>
              <a:rPr lang="zh-CN" altLang="en-US" dirty="0"/>
              <a:t>化简例子</a:t>
            </a:r>
            <a:endParaRPr lang="en-US" altLang="zh-CN" dirty="0"/>
          </a:p>
          <a:p>
            <a:pPr lvl="1"/>
            <a:r>
              <a:rPr lang="zh-CN" altLang="en-US" dirty="0"/>
              <a:t>寻找到等价状态后，合并等价状态</a:t>
            </a:r>
            <a:endParaRPr lang="zh-CN" altLang="en-US" dirty="0"/>
          </a:p>
          <a:p>
            <a:pPr lvl="1"/>
            <a:r>
              <a:rPr lang="zh-CN" altLang="en-US" dirty="0"/>
              <a:t>原等价状态集合中的状态的入边和出边分别作为新的状态的入边和出边</a:t>
            </a:r>
            <a:endParaRPr lang="zh-CN" altLang="en-US" dirty="0"/>
          </a:p>
        </p:txBody>
      </p:sp>
      <p:grpSp>
        <p:nvGrpSpPr>
          <p:cNvPr id="5" name="组合 4"/>
          <p:cNvGrpSpPr/>
          <p:nvPr/>
        </p:nvGrpSpPr>
        <p:grpSpPr>
          <a:xfrm>
            <a:off x="1411288" y="2670175"/>
            <a:ext cx="4291012" cy="3719513"/>
            <a:chOff x="-36512" y="1942380"/>
            <a:chExt cx="4291222" cy="3718868"/>
          </a:xfrm>
        </p:grpSpPr>
        <p:sp>
          <p:nvSpPr>
            <p:cNvPr id="49157" name="Oval 16"/>
            <p:cNvSpPr/>
            <p:nvPr/>
          </p:nvSpPr>
          <p:spPr>
            <a:xfrm>
              <a:off x="1427163" y="2593454"/>
              <a:ext cx="395288"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58" name="Oval 23"/>
            <p:cNvSpPr/>
            <p:nvPr/>
          </p:nvSpPr>
          <p:spPr>
            <a:xfrm>
              <a:off x="508001" y="3717032"/>
              <a:ext cx="393700"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49159" name="AutoShape 24"/>
            <p:cNvCxnSpPr>
              <a:stCxn id="49158" idx="0"/>
              <a:endCxn id="49157" idx="2"/>
            </p:cNvCxnSpPr>
            <p:nvPr/>
          </p:nvCxnSpPr>
          <p:spPr>
            <a:xfrm rot="5400000" flipH="1" flipV="1">
              <a:off x="608196" y="2898064"/>
              <a:ext cx="915615" cy="722312"/>
            </a:xfrm>
            <a:prstGeom prst="curvedConnector2">
              <a:avLst/>
            </a:prstGeom>
            <a:ln w="38100" cap="flat" cmpd="sng">
              <a:solidFill>
                <a:schemeClr val="tx1"/>
              </a:solidFill>
              <a:prstDash val="solid"/>
              <a:round/>
              <a:headEnd type="none" w="med" len="med"/>
              <a:tailEnd type="triangle" w="med" len="med"/>
            </a:ln>
          </p:spPr>
        </p:cxnSp>
        <p:cxnSp>
          <p:nvCxnSpPr>
            <p:cNvPr id="49160" name="AutoShape 25"/>
            <p:cNvCxnSpPr>
              <a:stCxn id="49158" idx="4"/>
              <a:endCxn id="49176" idx="2"/>
            </p:cNvCxnSpPr>
            <p:nvPr/>
          </p:nvCxnSpPr>
          <p:spPr>
            <a:xfrm rot="-5400000" flipH="1">
              <a:off x="674611" y="4163187"/>
              <a:ext cx="687258" cy="626789"/>
            </a:xfrm>
            <a:prstGeom prst="curvedConnector2">
              <a:avLst/>
            </a:prstGeom>
            <a:ln w="38100" cap="flat" cmpd="sng">
              <a:solidFill>
                <a:schemeClr val="tx1"/>
              </a:solidFill>
              <a:prstDash val="solid"/>
              <a:round/>
              <a:headEnd type="none" w="med" len="med"/>
              <a:tailEnd type="triangle" w="med" len="med"/>
            </a:ln>
          </p:spPr>
        </p:cxnSp>
        <p:cxnSp>
          <p:nvCxnSpPr>
            <p:cNvPr id="49161" name="AutoShape 29"/>
            <p:cNvCxnSpPr>
              <a:stCxn id="49176" idx="6"/>
              <a:endCxn id="49177" idx="2"/>
            </p:cNvCxnSpPr>
            <p:nvPr/>
          </p:nvCxnSpPr>
          <p:spPr>
            <a:xfrm flipV="1">
              <a:off x="1725340" y="4807832"/>
              <a:ext cx="644326" cy="12383"/>
            </a:xfrm>
            <a:prstGeom prst="straightConnector1">
              <a:avLst/>
            </a:prstGeom>
            <a:ln w="38100" cap="flat" cmpd="sng">
              <a:solidFill>
                <a:schemeClr val="tx1"/>
              </a:solidFill>
              <a:prstDash val="solid"/>
              <a:round/>
              <a:headEnd type="none" w="med" len="med"/>
              <a:tailEnd type="triangle" w="med" len="med"/>
            </a:ln>
          </p:spPr>
        </p:cxnSp>
        <p:cxnSp>
          <p:nvCxnSpPr>
            <p:cNvPr id="49162" name="AutoShape 34"/>
            <p:cNvCxnSpPr>
              <a:stCxn id="49157" idx="1"/>
              <a:endCxn id="49157" idx="7"/>
            </p:cNvCxnSpPr>
            <p:nvPr/>
          </p:nvCxnSpPr>
          <p:spPr>
            <a:xfrm rot="5400000" flipH="1" flipV="1">
              <a:off x="1624807" y="2514610"/>
              <a:ext cx="12700" cy="279510"/>
            </a:xfrm>
            <a:prstGeom prst="curvedConnector3">
              <a:avLst>
                <a:gd name="adj1" fmla="val 3839616"/>
              </a:avLst>
            </a:prstGeom>
            <a:ln w="38100" cap="flat" cmpd="sng">
              <a:solidFill>
                <a:schemeClr val="tx1"/>
              </a:solidFill>
              <a:prstDash val="solid"/>
              <a:round/>
              <a:headEnd type="none" w="med" len="med"/>
              <a:tailEnd type="triangle" w="med" len="med"/>
            </a:ln>
          </p:spPr>
        </p:cxnSp>
        <p:cxnSp>
          <p:nvCxnSpPr>
            <p:cNvPr id="49163" name="AutoShape 35"/>
            <p:cNvCxnSpPr>
              <a:stCxn id="49177" idx="3"/>
              <a:endCxn id="49177" idx="5"/>
            </p:cNvCxnSpPr>
            <p:nvPr/>
          </p:nvCxnSpPr>
          <p:spPr>
            <a:xfrm rot="-5400000" flipH="1">
              <a:off x="2566516" y="4815689"/>
              <a:ext cx="12700" cy="278388"/>
            </a:xfrm>
            <a:prstGeom prst="curvedConnector3">
              <a:avLst>
                <a:gd name="adj1" fmla="val 4319616"/>
              </a:avLst>
            </a:prstGeom>
            <a:ln w="38100" cap="flat" cmpd="sng">
              <a:solidFill>
                <a:schemeClr val="tx1"/>
              </a:solidFill>
              <a:prstDash val="solid"/>
              <a:round/>
              <a:headEnd type="none" w="med" len="med"/>
              <a:tailEnd type="triangle" w="med" len="med"/>
            </a:ln>
          </p:spPr>
        </p:cxnSp>
        <p:sp>
          <p:nvSpPr>
            <p:cNvPr id="49164" name="Text Box 36"/>
            <p:cNvSpPr txBox="1"/>
            <p:nvPr/>
          </p:nvSpPr>
          <p:spPr>
            <a:xfrm>
              <a:off x="3918160" y="3450505"/>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65" name="Text Box 37"/>
            <p:cNvSpPr txBox="1"/>
            <p:nvPr/>
          </p:nvSpPr>
          <p:spPr>
            <a:xfrm>
              <a:off x="539552" y="2755776"/>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49166" name="Text Box 39"/>
            <p:cNvSpPr txBox="1"/>
            <p:nvPr/>
          </p:nvSpPr>
          <p:spPr>
            <a:xfrm>
              <a:off x="1951038" y="242021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67" name="Text Box 41"/>
            <p:cNvSpPr txBox="1"/>
            <p:nvPr/>
          </p:nvSpPr>
          <p:spPr>
            <a:xfrm>
              <a:off x="3075097" y="3466380"/>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49168" name="Text Box 42"/>
            <p:cNvSpPr txBox="1"/>
            <p:nvPr/>
          </p:nvSpPr>
          <p:spPr>
            <a:xfrm>
              <a:off x="2907382" y="4766716"/>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49169" name="Text Box 43"/>
            <p:cNvSpPr txBox="1"/>
            <p:nvPr/>
          </p:nvSpPr>
          <p:spPr>
            <a:xfrm>
              <a:off x="611560" y="448396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70" name="Text Box 45"/>
            <p:cNvSpPr txBox="1"/>
            <p:nvPr/>
          </p:nvSpPr>
          <p:spPr>
            <a:xfrm>
              <a:off x="1827262" y="4385716"/>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71" name="Text Box 47"/>
            <p:cNvSpPr txBox="1"/>
            <p:nvPr/>
          </p:nvSpPr>
          <p:spPr>
            <a:xfrm>
              <a:off x="2915816" y="239958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72" name="Text Box 48"/>
            <p:cNvSpPr txBox="1"/>
            <p:nvPr/>
          </p:nvSpPr>
          <p:spPr>
            <a:xfrm>
              <a:off x="2259310" y="520404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73" name="Text Box 51"/>
            <p:cNvSpPr txBox="1"/>
            <p:nvPr/>
          </p:nvSpPr>
          <p:spPr>
            <a:xfrm>
              <a:off x="1646238" y="1942380"/>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49174" name="AutoShape 52"/>
            <p:cNvCxnSpPr>
              <a:stCxn id="49177" idx="3"/>
              <a:endCxn id="49158" idx="2"/>
            </p:cNvCxnSpPr>
            <p:nvPr/>
          </p:nvCxnSpPr>
          <p:spPr>
            <a:xfrm>
              <a:off x="-36512" y="3921819"/>
              <a:ext cx="544513" cy="3176"/>
            </a:xfrm>
            <a:prstGeom prst="curvedConnector3">
              <a:avLst>
                <a:gd name="adj1" fmla="val 50000"/>
              </a:avLst>
            </a:prstGeom>
            <a:ln w="38100" cap="flat" cmpd="sng">
              <a:solidFill>
                <a:schemeClr val="tx1"/>
              </a:solidFill>
              <a:prstDash val="solid"/>
              <a:round/>
              <a:headEnd type="none" w="med" len="med"/>
              <a:tailEnd type="triangle" w="med" len="med"/>
            </a:ln>
          </p:spPr>
        </p:cxnSp>
        <p:sp>
          <p:nvSpPr>
            <p:cNvPr id="49175" name="Oval 56"/>
            <p:cNvSpPr/>
            <p:nvPr/>
          </p:nvSpPr>
          <p:spPr>
            <a:xfrm>
              <a:off x="3419872" y="2593454"/>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F</a:t>
              </a:r>
              <a:endParaRPr lang="en-US" altLang="zh-CN" b="0" dirty="0">
                <a:latin typeface="Times New Roman" panose="02020603050405020304" charset="0"/>
                <a:ea typeface="宋体" panose="02010600030101010101" pitchFamily="2" charset="-122"/>
              </a:endParaRPr>
            </a:p>
          </p:txBody>
        </p:sp>
        <p:sp>
          <p:nvSpPr>
            <p:cNvPr id="49176" name="Oval 23"/>
            <p:cNvSpPr/>
            <p:nvPr/>
          </p:nvSpPr>
          <p:spPr>
            <a:xfrm>
              <a:off x="1331640" y="4612252"/>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C</a:t>
              </a:r>
              <a:endParaRPr lang="en-US" altLang="zh-CN" b="0" dirty="0">
                <a:latin typeface="Times New Roman" panose="02020603050405020304" charset="0"/>
                <a:ea typeface="宋体" panose="02010600030101010101" pitchFamily="2" charset="-122"/>
              </a:endParaRPr>
            </a:p>
          </p:txBody>
        </p:sp>
        <p:sp>
          <p:nvSpPr>
            <p:cNvPr id="49177" name="Oval 23"/>
            <p:cNvSpPr/>
            <p:nvPr/>
          </p:nvSpPr>
          <p:spPr>
            <a:xfrm>
              <a:off x="2369666" y="4599869"/>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E</a:t>
              </a:r>
              <a:endParaRPr lang="en-US" altLang="zh-CN" b="0" dirty="0">
                <a:latin typeface="Times New Roman" panose="02020603050405020304" charset="0"/>
                <a:ea typeface="宋体" panose="02010600030101010101" pitchFamily="2" charset="-122"/>
              </a:endParaRPr>
            </a:p>
          </p:txBody>
        </p:sp>
        <p:sp>
          <p:nvSpPr>
            <p:cNvPr id="49178" name="Oval 23"/>
            <p:cNvSpPr/>
            <p:nvPr/>
          </p:nvSpPr>
          <p:spPr>
            <a:xfrm>
              <a:off x="2439988" y="2593454"/>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D</a:t>
              </a:r>
              <a:endParaRPr lang="en-US" altLang="zh-CN" b="0" dirty="0">
                <a:latin typeface="Times New Roman" panose="02020603050405020304" charset="0"/>
                <a:ea typeface="宋体" panose="02010600030101010101" pitchFamily="2" charset="-122"/>
              </a:endParaRPr>
            </a:p>
          </p:txBody>
        </p:sp>
        <p:sp>
          <p:nvSpPr>
            <p:cNvPr id="49179" name="Oval 23"/>
            <p:cNvSpPr/>
            <p:nvPr/>
          </p:nvSpPr>
          <p:spPr>
            <a:xfrm>
              <a:off x="3627462" y="4600649"/>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G</a:t>
              </a:r>
              <a:endParaRPr lang="en-US" altLang="zh-CN" b="0" dirty="0">
                <a:latin typeface="Times New Roman" panose="02020603050405020304" charset="0"/>
                <a:ea typeface="宋体" panose="02010600030101010101" pitchFamily="2" charset="-122"/>
              </a:endParaRPr>
            </a:p>
          </p:txBody>
        </p:sp>
        <p:cxnSp>
          <p:nvCxnSpPr>
            <p:cNvPr id="49180" name="直接箭头连接符 28"/>
            <p:cNvCxnSpPr>
              <a:stCxn id="49157" idx="6"/>
              <a:endCxn id="49178" idx="2"/>
            </p:cNvCxnSpPr>
            <p:nvPr/>
          </p:nvCxnSpPr>
          <p:spPr>
            <a:xfrm>
              <a:off x="1822451" y="2801417"/>
              <a:ext cx="617537" cy="0"/>
            </a:xfrm>
            <a:prstGeom prst="straightConnector1">
              <a:avLst/>
            </a:prstGeom>
            <a:ln w="38100" cap="flat" cmpd="sng">
              <a:solidFill>
                <a:schemeClr val="tx1"/>
              </a:solidFill>
              <a:prstDash val="solid"/>
              <a:round/>
              <a:headEnd type="none" w="med" len="med"/>
              <a:tailEnd type="triangle" w="med" len="med"/>
            </a:ln>
          </p:spPr>
        </p:cxnSp>
        <p:cxnSp>
          <p:nvCxnSpPr>
            <p:cNvPr id="49181" name="直接箭头连接符 29"/>
            <p:cNvCxnSpPr>
              <a:stCxn id="49178" idx="6"/>
              <a:endCxn id="49175" idx="2"/>
            </p:cNvCxnSpPr>
            <p:nvPr/>
          </p:nvCxnSpPr>
          <p:spPr>
            <a:xfrm>
              <a:off x="2833688" y="2801417"/>
              <a:ext cx="586184" cy="0"/>
            </a:xfrm>
            <a:prstGeom prst="straightConnector1">
              <a:avLst/>
            </a:prstGeom>
            <a:ln w="38100" cap="flat" cmpd="sng">
              <a:solidFill>
                <a:schemeClr val="tx1"/>
              </a:solidFill>
              <a:prstDash val="solid"/>
              <a:round/>
              <a:headEnd type="none" w="med" len="med"/>
              <a:tailEnd type="triangle" w="med" len="med"/>
            </a:ln>
          </p:spPr>
        </p:cxnSp>
        <p:cxnSp>
          <p:nvCxnSpPr>
            <p:cNvPr id="49182" name="直接箭头连接符 30"/>
            <p:cNvCxnSpPr>
              <a:stCxn id="49177" idx="6"/>
              <a:endCxn id="49179" idx="2"/>
            </p:cNvCxnSpPr>
            <p:nvPr/>
          </p:nvCxnSpPr>
          <p:spPr>
            <a:xfrm>
              <a:off x="2763366" y="4807832"/>
              <a:ext cx="864096" cy="780"/>
            </a:xfrm>
            <a:prstGeom prst="straightConnector1">
              <a:avLst/>
            </a:prstGeom>
            <a:ln w="38100" cap="flat" cmpd="sng">
              <a:solidFill>
                <a:schemeClr val="tx1"/>
              </a:solidFill>
              <a:prstDash val="solid"/>
              <a:round/>
              <a:headEnd type="none" w="med" len="med"/>
              <a:tailEnd type="arrow" w="med" len="med"/>
            </a:ln>
          </p:spPr>
        </p:cxnSp>
        <p:cxnSp>
          <p:nvCxnSpPr>
            <p:cNvPr id="49183" name="曲线连接符 31"/>
            <p:cNvCxnSpPr>
              <a:stCxn id="49179" idx="6"/>
              <a:endCxn id="49175" idx="6"/>
            </p:cNvCxnSpPr>
            <p:nvPr/>
          </p:nvCxnSpPr>
          <p:spPr>
            <a:xfrm flipH="1" flipV="1">
              <a:off x="3815159" y="2801417"/>
              <a:ext cx="206003" cy="2007195"/>
            </a:xfrm>
            <a:prstGeom prst="curvedConnector3">
              <a:avLst>
                <a:gd name="adj1" fmla="val -110968"/>
              </a:avLst>
            </a:prstGeom>
            <a:ln w="38100" cap="flat" cmpd="sng">
              <a:solidFill>
                <a:schemeClr val="tx1"/>
              </a:solidFill>
              <a:prstDash val="solid"/>
              <a:round/>
              <a:headEnd type="none" w="med" len="med"/>
              <a:tailEnd type="triangle" w="med" len="med"/>
            </a:ln>
          </p:spPr>
        </p:cxnSp>
        <p:cxnSp>
          <p:nvCxnSpPr>
            <p:cNvPr id="49184" name="曲线连接符 32"/>
            <p:cNvCxnSpPr>
              <a:stCxn id="49175" idx="3"/>
              <a:endCxn id="49179" idx="1"/>
            </p:cNvCxnSpPr>
            <p:nvPr/>
          </p:nvCxnSpPr>
          <p:spPr>
            <a:xfrm rot="-5400000" flipH="1">
              <a:off x="2724893" y="3701335"/>
              <a:ext cx="1713092" cy="207358"/>
            </a:xfrm>
            <a:prstGeom prst="curvedConnector3">
              <a:avLst>
                <a:gd name="adj1" fmla="val 71352"/>
              </a:avLst>
            </a:prstGeom>
            <a:ln w="38100" cap="flat" cmpd="sng">
              <a:solidFill>
                <a:schemeClr val="tx1"/>
              </a:solidFill>
              <a:prstDash val="solid"/>
              <a:round/>
              <a:headEnd type="none" w="med" len="med"/>
              <a:tailEnd type="triangle" w="med" len="med"/>
            </a:ln>
          </p:spPr>
        </p:cxnSp>
      </p:grpSp>
      <p:grpSp>
        <p:nvGrpSpPr>
          <p:cNvPr id="6" name="组合 71"/>
          <p:cNvGrpSpPr/>
          <p:nvPr/>
        </p:nvGrpSpPr>
        <p:grpSpPr>
          <a:xfrm>
            <a:off x="6873875" y="2822575"/>
            <a:ext cx="3851275" cy="3630613"/>
            <a:chOff x="4489234" y="2776340"/>
            <a:chExt cx="3851671" cy="3630140"/>
          </a:xfrm>
        </p:grpSpPr>
        <p:sp>
          <p:nvSpPr>
            <p:cNvPr id="49186" name="Oval 16"/>
            <p:cNvSpPr/>
            <p:nvPr/>
          </p:nvSpPr>
          <p:spPr>
            <a:xfrm>
              <a:off x="5952909" y="3427414"/>
              <a:ext cx="395288"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87" name="Oval 23"/>
            <p:cNvSpPr/>
            <p:nvPr/>
          </p:nvSpPr>
          <p:spPr>
            <a:xfrm>
              <a:off x="5033747" y="4550992"/>
              <a:ext cx="393700"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49188" name="AutoShape 24"/>
            <p:cNvCxnSpPr>
              <a:stCxn id="49187" idx="0"/>
              <a:endCxn id="49186" idx="2"/>
            </p:cNvCxnSpPr>
            <p:nvPr/>
          </p:nvCxnSpPr>
          <p:spPr>
            <a:xfrm rot="5400000" flipH="1" flipV="1">
              <a:off x="5133942" y="3732024"/>
              <a:ext cx="915615" cy="722312"/>
            </a:xfrm>
            <a:prstGeom prst="curvedConnector2">
              <a:avLst/>
            </a:prstGeom>
            <a:ln w="38100" cap="flat" cmpd="sng">
              <a:solidFill>
                <a:schemeClr val="tx1"/>
              </a:solidFill>
              <a:prstDash val="solid"/>
              <a:round/>
              <a:headEnd type="none" w="med" len="med"/>
              <a:tailEnd type="triangle" w="med" len="med"/>
            </a:ln>
          </p:spPr>
        </p:cxnSp>
        <p:cxnSp>
          <p:nvCxnSpPr>
            <p:cNvPr id="49189" name="AutoShape 25"/>
            <p:cNvCxnSpPr>
              <a:stCxn id="49187" idx="4"/>
              <a:endCxn id="49204" idx="2"/>
            </p:cNvCxnSpPr>
            <p:nvPr/>
          </p:nvCxnSpPr>
          <p:spPr>
            <a:xfrm rot="-5400000" flipH="1">
              <a:off x="5200357" y="4997147"/>
              <a:ext cx="687258" cy="626789"/>
            </a:xfrm>
            <a:prstGeom prst="curvedConnector2">
              <a:avLst/>
            </a:prstGeom>
            <a:ln w="38100" cap="flat" cmpd="sng">
              <a:solidFill>
                <a:schemeClr val="tx1"/>
              </a:solidFill>
              <a:prstDash val="solid"/>
              <a:round/>
              <a:headEnd type="none" w="med" len="med"/>
              <a:tailEnd type="triangle" w="med" len="med"/>
            </a:ln>
          </p:spPr>
        </p:cxnSp>
        <p:cxnSp>
          <p:nvCxnSpPr>
            <p:cNvPr id="49190" name="AutoShape 29"/>
            <p:cNvCxnSpPr>
              <a:stCxn id="49204" idx="6"/>
              <a:endCxn id="49205" idx="2"/>
            </p:cNvCxnSpPr>
            <p:nvPr/>
          </p:nvCxnSpPr>
          <p:spPr>
            <a:xfrm flipV="1">
              <a:off x="6251086" y="5641792"/>
              <a:ext cx="735526" cy="12383"/>
            </a:xfrm>
            <a:prstGeom prst="straightConnector1">
              <a:avLst/>
            </a:prstGeom>
            <a:ln w="38100" cap="flat" cmpd="sng">
              <a:solidFill>
                <a:schemeClr val="tx1"/>
              </a:solidFill>
              <a:prstDash val="solid"/>
              <a:round/>
              <a:headEnd type="none" w="med" len="med"/>
              <a:tailEnd type="triangle" w="med" len="med"/>
            </a:ln>
          </p:spPr>
        </p:cxnSp>
        <p:cxnSp>
          <p:nvCxnSpPr>
            <p:cNvPr id="49191" name="AutoShape 34"/>
            <p:cNvCxnSpPr>
              <a:stCxn id="49186" idx="1"/>
              <a:endCxn id="49186" idx="7"/>
            </p:cNvCxnSpPr>
            <p:nvPr/>
          </p:nvCxnSpPr>
          <p:spPr>
            <a:xfrm rot="5400000" flipH="1" flipV="1">
              <a:off x="6150553" y="3348570"/>
              <a:ext cx="12700" cy="279510"/>
            </a:xfrm>
            <a:prstGeom prst="curvedConnector3">
              <a:avLst>
                <a:gd name="adj1" fmla="val 3839616"/>
              </a:avLst>
            </a:prstGeom>
            <a:ln w="38100" cap="flat" cmpd="sng">
              <a:solidFill>
                <a:schemeClr val="tx1"/>
              </a:solidFill>
              <a:prstDash val="solid"/>
              <a:round/>
              <a:headEnd type="none" w="med" len="med"/>
              <a:tailEnd type="triangle" w="med" len="med"/>
            </a:ln>
          </p:spPr>
        </p:cxnSp>
        <p:cxnSp>
          <p:nvCxnSpPr>
            <p:cNvPr id="49192" name="AutoShape 35"/>
            <p:cNvCxnSpPr>
              <a:stCxn id="49205" idx="3"/>
              <a:endCxn id="49205" idx="5"/>
            </p:cNvCxnSpPr>
            <p:nvPr/>
          </p:nvCxnSpPr>
          <p:spPr>
            <a:xfrm rot="-5400000" flipH="1">
              <a:off x="7183462" y="5649649"/>
              <a:ext cx="12700" cy="278388"/>
            </a:xfrm>
            <a:prstGeom prst="curvedConnector3">
              <a:avLst>
                <a:gd name="adj1" fmla="val 2279616"/>
              </a:avLst>
            </a:prstGeom>
            <a:ln w="38100" cap="flat" cmpd="sng">
              <a:solidFill>
                <a:schemeClr val="tx1"/>
              </a:solidFill>
              <a:prstDash val="solid"/>
              <a:round/>
              <a:headEnd type="none" w="med" len="med"/>
              <a:tailEnd type="triangle" w="med" len="med"/>
            </a:ln>
          </p:spPr>
        </p:cxnSp>
        <p:sp>
          <p:nvSpPr>
            <p:cNvPr id="49193" name="Text Box 37"/>
            <p:cNvSpPr txBox="1"/>
            <p:nvPr/>
          </p:nvSpPr>
          <p:spPr>
            <a:xfrm>
              <a:off x="5065298" y="3589736"/>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49194" name="Text Box 39"/>
            <p:cNvSpPr txBox="1"/>
            <p:nvPr/>
          </p:nvSpPr>
          <p:spPr>
            <a:xfrm>
              <a:off x="6476784" y="325417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95" name="Text Box 41"/>
            <p:cNvSpPr txBox="1"/>
            <p:nvPr/>
          </p:nvSpPr>
          <p:spPr>
            <a:xfrm>
              <a:off x="7462251" y="2780928"/>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49196" name="Text Box 42"/>
            <p:cNvSpPr txBox="1"/>
            <p:nvPr/>
          </p:nvSpPr>
          <p:spPr>
            <a:xfrm>
              <a:off x="7273584" y="4401843"/>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49197" name="Text Box 43"/>
            <p:cNvSpPr txBox="1"/>
            <p:nvPr/>
          </p:nvSpPr>
          <p:spPr>
            <a:xfrm>
              <a:off x="5137306" y="531792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98" name="Text Box 45"/>
            <p:cNvSpPr txBox="1"/>
            <p:nvPr/>
          </p:nvSpPr>
          <p:spPr>
            <a:xfrm>
              <a:off x="6353008" y="5219676"/>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199" name="Text Box 47"/>
            <p:cNvSpPr txBox="1"/>
            <p:nvPr/>
          </p:nvSpPr>
          <p:spPr>
            <a:xfrm>
              <a:off x="7593140" y="323354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200" name="Text Box 48"/>
            <p:cNvSpPr txBox="1"/>
            <p:nvPr/>
          </p:nvSpPr>
          <p:spPr>
            <a:xfrm>
              <a:off x="6785056" y="594928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49201" name="Text Box 51"/>
            <p:cNvSpPr txBox="1"/>
            <p:nvPr/>
          </p:nvSpPr>
          <p:spPr>
            <a:xfrm>
              <a:off x="6171984" y="2776340"/>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49202" name="AutoShape 52"/>
            <p:cNvCxnSpPr>
              <a:stCxn id="49205" idx="3"/>
              <a:endCxn id="49187" idx="2"/>
            </p:cNvCxnSpPr>
            <p:nvPr/>
          </p:nvCxnSpPr>
          <p:spPr>
            <a:xfrm>
              <a:off x="4489234" y="4755779"/>
              <a:ext cx="544513" cy="3176"/>
            </a:xfrm>
            <a:prstGeom prst="curvedConnector3">
              <a:avLst>
                <a:gd name="adj1" fmla="val 50000"/>
              </a:avLst>
            </a:prstGeom>
            <a:ln w="38100" cap="flat" cmpd="sng">
              <a:solidFill>
                <a:schemeClr val="tx1"/>
              </a:solidFill>
              <a:prstDash val="solid"/>
              <a:round/>
              <a:headEnd type="none" w="med" len="med"/>
              <a:tailEnd type="triangle" w="med" len="med"/>
            </a:ln>
          </p:spPr>
        </p:cxnSp>
        <p:sp>
          <p:nvSpPr>
            <p:cNvPr id="49203" name="Oval 56"/>
            <p:cNvSpPr/>
            <p:nvPr/>
          </p:nvSpPr>
          <p:spPr>
            <a:xfrm>
              <a:off x="7945618" y="3427414"/>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F</a:t>
              </a:r>
              <a:endParaRPr lang="en-US" altLang="zh-CN" b="0" dirty="0">
                <a:latin typeface="Times New Roman" panose="02020603050405020304" charset="0"/>
                <a:ea typeface="宋体" panose="02010600030101010101" pitchFamily="2" charset="-122"/>
              </a:endParaRPr>
            </a:p>
          </p:txBody>
        </p:sp>
        <p:sp>
          <p:nvSpPr>
            <p:cNvPr id="49204" name="Oval 23"/>
            <p:cNvSpPr/>
            <p:nvPr/>
          </p:nvSpPr>
          <p:spPr>
            <a:xfrm>
              <a:off x="5857386" y="5446212"/>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C</a:t>
              </a:r>
              <a:endParaRPr lang="en-US" altLang="zh-CN" b="0" dirty="0">
                <a:latin typeface="Times New Roman" panose="02020603050405020304" charset="0"/>
                <a:ea typeface="宋体" panose="02010600030101010101" pitchFamily="2" charset="-122"/>
              </a:endParaRPr>
            </a:p>
          </p:txBody>
        </p:sp>
        <p:sp>
          <p:nvSpPr>
            <p:cNvPr id="49205" name="Oval 23"/>
            <p:cNvSpPr/>
            <p:nvPr/>
          </p:nvSpPr>
          <p:spPr>
            <a:xfrm>
              <a:off x="6986612" y="5433829"/>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E</a:t>
              </a:r>
              <a:endParaRPr lang="en-US" altLang="zh-CN" b="0" dirty="0">
                <a:latin typeface="Times New Roman" panose="02020603050405020304" charset="0"/>
                <a:ea typeface="宋体" panose="02010600030101010101" pitchFamily="2" charset="-122"/>
              </a:endParaRPr>
            </a:p>
          </p:txBody>
        </p:sp>
        <p:sp>
          <p:nvSpPr>
            <p:cNvPr id="49206" name="Oval 23"/>
            <p:cNvSpPr/>
            <p:nvPr/>
          </p:nvSpPr>
          <p:spPr>
            <a:xfrm>
              <a:off x="6965734" y="3427414"/>
              <a:ext cx="627407" cy="455273"/>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sz="1600" dirty="0">
                  <a:latin typeface="Times New Roman" panose="02020603050405020304" charset="0"/>
                  <a:ea typeface="宋体" panose="02010600030101010101" pitchFamily="2" charset="-122"/>
                </a:rPr>
                <a:t>D</a:t>
              </a:r>
              <a:r>
                <a:rPr lang="zh-CN" altLang="en-US" sz="1600" dirty="0">
                  <a:latin typeface="Times New Roman" panose="02020603050405020304" charset="0"/>
                  <a:ea typeface="宋体" panose="02010600030101010101" pitchFamily="2" charset="-122"/>
                </a:rPr>
                <a:t>、</a:t>
              </a:r>
              <a:r>
                <a:rPr lang="en-US" altLang="zh-CN" sz="1600" dirty="0">
                  <a:latin typeface="Times New Roman" panose="02020603050405020304" charset="0"/>
                  <a:ea typeface="宋体" panose="02010600030101010101" pitchFamily="2" charset="-122"/>
                </a:rPr>
                <a:t>G</a:t>
              </a:r>
              <a:endParaRPr lang="en-US" altLang="zh-CN" sz="1600" dirty="0">
                <a:latin typeface="Times New Roman" panose="02020603050405020304" charset="0"/>
                <a:ea typeface="宋体" panose="02010600030101010101" pitchFamily="2" charset="-122"/>
              </a:endParaRPr>
            </a:p>
          </p:txBody>
        </p:sp>
        <p:cxnSp>
          <p:nvCxnSpPr>
            <p:cNvPr id="49207" name="直接箭头连接符 57"/>
            <p:cNvCxnSpPr>
              <a:stCxn id="49186" idx="6"/>
              <a:endCxn id="49206" idx="2"/>
            </p:cNvCxnSpPr>
            <p:nvPr/>
          </p:nvCxnSpPr>
          <p:spPr>
            <a:xfrm>
              <a:off x="6348197" y="3635377"/>
              <a:ext cx="617536" cy="19673"/>
            </a:xfrm>
            <a:prstGeom prst="straightConnector1">
              <a:avLst/>
            </a:prstGeom>
            <a:ln w="38100" cap="flat" cmpd="sng">
              <a:solidFill>
                <a:schemeClr val="tx1"/>
              </a:solidFill>
              <a:prstDash val="solid"/>
              <a:round/>
              <a:headEnd type="none" w="med" len="med"/>
              <a:tailEnd type="triangle" w="med" len="med"/>
            </a:ln>
          </p:spPr>
        </p:cxnSp>
        <p:cxnSp>
          <p:nvCxnSpPr>
            <p:cNvPr id="49208" name="直接箭头连接符 58"/>
            <p:cNvCxnSpPr>
              <a:stCxn id="49206" idx="6"/>
              <a:endCxn id="49203" idx="2"/>
            </p:cNvCxnSpPr>
            <p:nvPr/>
          </p:nvCxnSpPr>
          <p:spPr>
            <a:xfrm flipV="1">
              <a:off x="7593140" y="3635377"/>
              <a:ext cx="352478" cy="19673"/>
            </a:xfrm>
            <a:prstGeom prst="straightConnector1">
              <a:avLst/>
            </a:prstGeom>
            <a:ln w="38100" cap="flat" cmpd="sng">
              <a:solidFill>
                <a:schemeClr val="tx1"/>
              </a:solidFill>
              <a:prstDash val="solid"/>
              <a:round/>
              <a:headEnd type="none" w="med" len="med"/>
              <a:tailEnd type="triangle" w="med" len="med"/>
            </a:ln>
          </p:spPr>
        </p:cxnSp>
        <p:cxnSp>
          <p:nvCxnSpPr>
            <p:cNvPr id="49209" name="直接箭头连接符 59"/>
            <p:cNvCxnSpPr>
              <a:stCxn id="49205" idx="0"/>
              <a:endCxn id="49206" idx="4"/>
            </p:cNvCxnSpPr>
            <p:nvPr/>
          </p:nvCxnSpPr>
          <p:spPr>
            <a:xfrm rot="5400000" flipH="1" flipV="1">
              <a:off x="6455873" y="4610267"/>
              <a:ext cx="1551142" cy="95975"/>
            </a:xfrm>
            <a:prstGeom prst="straightConnector1">
              <a:avLst/>
            </a:prstGeom>
            <a:ln w="38100" cap="flat" cmpd="sng">
              <a:solidFill>
                <a:schemeClr val="tx1"/>
              </a:solidFill>
              <a:prstDash val="solid"/>
              <a:round/>
              <a:headEnd type="none" w="med" len="med"/>
              <a:tailEnd type="arrow" w="med" len="med"/>
            </a:ln>
          </p:spPr>
        </p:cxnSp>
        <p:cxnSp>
          <p:nvCxnSpPr>
            <p:cNvPr id="49210" name="曲线连接符 61"/>
            <p:cNvCxnSpPr>
              <a:stCxn id="49203" idx="0"/>
              <a:endCxn id="49206" idx="0"/>
            </p:cNvCxnSpPr>
            <p:nvPr/>
          </p:nvCxnSpPr>
          <p:spPr>
            <a:xfrm rot="-5400000" flipV="1">
              <a:off x="7711344" y="2995498"/>
              <a:ext cx="1588" cy="863825"/>
            </a:xfrm>
            <a:prstGeom prst="curvedConnector3">
              <a:avLst>
                <a:gd name="adj1" fmla="val 14395468"/>
              </a:avLst>
            </a:prstGeom>
            <a:ln w="38100" cap="flat" cmpd="sng">
              <a:solidFill>
                <a:schemeClr val="tx1"/>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xEl>
                                              <p:charRg st="0" end="8"/>
                                            </p:txEl>
                                          </p:spTgt>
                                        </p:tgtEl>
                                        <p:attrNameLst>
                                          <p:attrName>style.visibility</p:attrName>
                                        </p:attrNameLst>
                                      </p:cBhvr>
                                      <p:to>
                                        <p:strVal val="visible"/>
                                      </p:to>
                                    </p:set>
                                    <p:animEffect transition="in" filter="blinds(horizontal)">
                                      <p:cBhvr>
                                        <p:cTn id="7" dur="500"/>
                                        <p:tgtEl>
                                          <p:spTgt spid="2">
                                            <p:txEl>
                                              <p:charRg st="0"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charRg st="8" end="24"/>
                                            </p:txEl>
                                          </p:spTgt>
                                        </p:tgtEl>
                                        <p:attrNameLst>
                                          <p:attrName>style.visibility</p:attrName>
                                        </p:attrNameLst>
                                      </p:cBhvr>
                                      <p:to>
                                        <p:strVal val="visible"/>
                                      </p:to>
                                    </p:set>
                                    <p:animEffect transition="in" filter="blinds(horizontal)">
                                      <p:cBhvr>
                                        <p:cTn id="10" dur="500"/>
                                        <p:tgtEl>
                                          <p:spTgt spid="2">
                                            <p:txEl>
                                              <p:charRg st="8" end="2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charRg st="24" end="56"/>
                                            </p:txEl>
                                          </p:spTgt>
                                        </p:tgtEl>
                                        <p:attrNameLst>
                                          <p:attrName>style.visibility</p:attrName>
                                        </p:attrNameLst>
                                      </p:cBhvr>
                                      <p:to>
                                        <p:strVal val="visible"/>
                                      </p:to>
                                    </p:set>
                                    <p:animEffect transition="in" filter="blinds(horizontal)">
                                      <p:cBhvr>
                                        <p:cTn id="13" dur="500"/>
                                        <p:tgtEl>
                                          <p:spTgt spid="2">
                                            <p:txEl>
                                              <p:charRg st="24" end="56"/>
                                            </p:txEl>
                                          </p:spTgt>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2" name="内容占位符 1"/>
          <p:cNvSpPr>
            <a:spLocks noGrp="1"/>
          </p:cNvSpPr>
          <p:nvPr>
            <p:ph idx="1"/>
          </p:nvPr>
        </p:nvSpPr>
        <p:spPr>
          <a:xfrm>
            <a:off x="0" y="1052513"/>
            <a:ext cx="8229600" cy="1452562"/>
          </a:xfrm>
        </p:spPr>
        <p:txBody>
          <a:bodyPr vert="horz" wrap="square" lIns="91440" tIns="45720" rIns="91440" bIns="45720" anchor="t"/>
          <a:p>
            <a:r>
              <a:rPr lang="en-US" altLang="zh-CN" dirty="0"/>
              <a:t>DFA</a:t>
            </a:r>
            <a:r>
              <a:rPr lang="zh-CN" altLang="en-US" dirty="0"/>
              <a:t>的简化例子</a:t>
            </a:r>
            <a:endParaRPr lang="en-US" altLang="zh-CN" dirty="0"/>
          </a:p>
          <a:p>
            <a:pPr lvl="1"/>
            <a:r>
              <a:rPr lang="zh-CN" altLang="en-US" dirty="0"/>
              <a:t>寻找等价状态</a:t>
            </a:r>
            <a:endParaRPr lang="zh-CN" altLang="en-US" dirty="0"/>
          </a:p>
        </p:txBody>
      </p:sp>
      <p:grpSp>
        <p:nvGrpSpPr>
          <p:cNvPr id="5" name="组合 49"/>
          <p:cNvGrpSpPr/>
          <p:nvPr/>
        </p:nvGrpSpPr>
        <p:grpSpPr>
          <a:xfrm>
            <a:off x="1066800" y="2784475"/>
            <a:ext cx="4586288" cy="2736850"/>
            <a:chOff x="106363" y="2852738"/>
            <a:chExt cx="4586287" cy="2736850"/>
          </a:xfrm>
        </p:grpSpPr>
        <p:sp>
          <p:nvSpPr>
            <p:cNvPr id="50181" name="Oval 4"/>
            <p:cNvSpPr/>
            <p:nvPr/>
          </p:nvSpPr>
          <p:spPr>
            <a:xfrm>
              <a:off x="2841625" y="329882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4</a:t>
              </a:r>
              <a:endParaRPr lang="en-US" altLang="zh-CN" b="0" baseline="-25000" dirty="0">
                <a:latin typeface="Times New Roman" panose="02020603050405020304" charset="0"/>
                <a:ea typeface="宋体" panose="02010600030101010101" pitchFamily="2" charset="-122"/>
              </a:endParaRPr>
            </a:p>
          </p:txBody>
        </p:sp>
        <p:sp>
          <p:nvSpPr>
            <p:cNvPr id="50182" name="Oval 7"/>
            <p:cNvSpPr/>
            <p:nvPr/>
          </p:nvSpPr>
          <p:spPr>
            <a:xfrm>
              <a:off x="2841625" y="449897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6</a:t>
              </a:r>
              <a:endParaRPr lang="en-US" altLang="zh-CN" b="0" baseline="-25000" dirty="0">
                <a:latin typeface="Times New Roman" panose="02020603050405020304" charset="0"/>
                <a:ea typeface="宋体" panose="02010600030101010101" pitchFamily="2" charset="-122"/>
              </a:endParaRPr>
            </a:p>
          </p:txBody>
        </p:sp>
        <p:sp>
          <p:nvSpPr>
            <p:cNvPr id="50183" name="Oval 9"/>
            <p:cNvSpPr/>
            <p:nvPr/>
          </p:nvSpPr>
          <p:spPr>
            <a:xfrm>
              <a:off x="1570038" y="4498975"/>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3</a:t>
              </a:r>
              <a:endParaRPr lang="en-US" altLang="zh-CN" b="0" baseline="-25000" dirty="0">
                <a:latin typeface="Times New Roman" panose="02020603050405020304" charset="0"/>
                <a:ea typeface="宋体" panose="02010600030101010101" pitchFamily="2" charset="-122"/>
              </a:endParaRPr>
            </a:p>
          </p:txBody>
        </p:sp>
        <p:sp>
          <p:nvSpPr>
            <p:cNvPr id="50184" name="Oval 10"/>
            <p:cNvSpPr/>
            <p:nvPr/>
          </p:nvSpPr>
          <p:spPr>
            <a:xfrm>
              <a:off x="1570038" y="3298825"/>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2</a:t>
              </a:r>
              <a:endParaRPr lang="en-US" altLang="zh-CN" b="0" baseline="-25000" dirty="0">
                <a:latin typeface="Times New Roman" panose="02020603050405020304" charset="0"/>
                <a:ea typeface="宋体" panose="02010600030101010101" pitchFamily="2" charset="-122"/>
              </a:endParaRPr>
            </a:p>
          </p:txBody>
        </p:sp>
        <p:sp>
          <p:nvSpPr>
            <p:cNvPr id="50185" name="Oval 12"/>
            <p:cNvSpPr/>
            <p:nvPr/>
          </p:nvSpPr>
          <p:spPr>
            <a:xfrm>
              <a:off x="4067175" y="329882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5</a:t>
              </a:r>
              <a:endParaRPr lang="en-US" altLang="zh-CN" b="0" baseline="-25000" dirty="0">
                <a:latin typeface="Times New Roman" panose="02020603050405020304" charset="0"/>
                <a:ea typeface="宋体" panose="02010600030101010101" pitchFamily="2" charset="-122"/>
              </a:endParaRPr>
            </a:p>
          </p:txBody>
        </p:sp>
        <p:sp>
          <p:nvSpPr>
            <p:cNvPr id="50186" name="Oval 15"/>
            <p:cNvSpPr/>
            <p:nvPr/>
          </p:nvSpPr>
          <p:spPr>
            <a:xfrm>
              <a:off x="4067175" y="449897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7</a:t>
              </a:r>
              <a:endParaRPr lang="en-US" altLang="zh-CN" b="0" baseline="-25000" dirty="0">
                <a:latin typeface="Times New Roman" panose="02020603050405020304" charset="0"/>
                <a:ea typeface="宋体" panose="02010600030101010101" pitchFamily="2" charset="-122"/>
              </a:endParaRPr>
            </a:p>
          </p:txBody>
        </p:sp>
        <p:sp>
          <p:nvSpPr>
            <p:cNvPr id="50187" name="Oval 17"/>
            <p:cNvSpPr/>
            <p:nvPr/>
          </p:nvSpPr>
          <p:spPr>
            <a:xfrm>
              <a:off x="650875" y="3944938"/>
              <a:ext cx="393700"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1</a:t>
              </a:r>
              <a:endParaRPr lang="en-US" altLang="zh-CN" b="0" baseline="-25000" dirty="0">
                <a:latin typeface="Times New Roman" panose="02020603050405020304" charset="0"/>
                <a:ea typeface="宋体" panose="02010600030101010101" pitchFamily="2" charset="-122"/>
              </a:endParaRPr>
            </a:p>
          </p:txBody>
        </p:sp>
        <p:cxnSp>
          <p:nvCxnSpPr>
            <p:cNvPr id="50188" name="AutoShape 18"/>
            <p:cNvCxnSpPr>
              <a:stCxn id="50187" idx="0"/>
              <a:endCxn id="50184" idx="2"/>
            </p:cNvCxnSpPr>
            <p:nvPr/>
          </p:nvCxnSpPr>
          <p:spPr>
            <a:xfrm rot="-5400000">
              <a:off x="989802" y="3364702"/>
              <a:ext cx="438150" cy="722313"/>
            </a:xfrm>
            <a:prstGeom prst="curvedConnector2">
              <a:avLst/>
            </a:prstGeom>
            <a:ln w="38100" cap="flat" cmpd="sng">
              <a:solidFill>
                <a:schemeClr val="tx1"/>
              </a:solidFill>
              <a:prstDash val="solid"/>
              <a:round/>
              <a:headEnd type="none" w="med" len="med"/>
              <a:tailEnd type="triangle" w="med" len="med"/>
            </a:ln>
          </p:spPr>
        </p:cxnSp>
        <p:cxnSp>
          <p:nvCxnSpPr>
            <p:cNvPr id="50189" name="AutoShape 19"/>
            <p:cNvCxnSpPr>
              <a:stCxn id="50187" idx="4"/>
              <a:endCxn id="50183" idx="2"/>
            </p:cNvCxnSpPr>
            <p:nvPr/>
          </p:nvCxnSpPr>
          <p:spPr>
            <a:xfrm rot="-5400000" flipH="1">
              <a:off x="1035840" y="4172740"/>
              <a:ext cx="346075" cy="722313"/>
            </a:xfrm>
            <a:prstGeom prst="curvedConnector2">
              <a:avLst/>
            </a:prstGeom>
            <a:ln w="38100" cap="flat" cmpd="sng">
              <a:solidFill>
                <a:schemeClr val="tx1"/>
              </a:solidFill>
              <a:prstDash val="solid"/>
              <a:round/>
              <a:headEnd type="none" w="med" len="med"/>
              <a:tailEnd type="triangle" w="med" len="med"/>
            </a:ln>
          </p:spPr>
        </p:cxnSp>
        <p:cxnSp>
          <p:nvCxnSpPr>
            <p:cNvPr id="50190" name="AutoShape 20"/>
            <p:cNvCxnSpPr>
              <a:stCxn id="50183" idx="7"/>
              <a:endCxn id="50184" idx="5"/>
            </p:cNvCxnSpPr>
            <p:nvPr/>
          </p:nvCxnSpPr>
          <p:spPr>
            <a:xfrm rot="-5400000">
              <a:off x="1455733" y="4106858"/>
              <a:ext cx="904875" cy="0"/>
            </a:xfrm>
            <a:prstGeom prst="straightConnector1">
              <a:avLst/>
            </a:prstGeom>
            <a:ln w="38100" cap="flat" cmpd="sng">
              <a:solidFill>
                <a:schemeClr val="tx1"/>
              </a:solidFill>
              <a:prstDash val="solid"/>
              <a:round/>
              <a:headEnd type="none" w="med" len="med"/>
              <a:tailEnd type="triangle" w="med" len="med"/>
            </a:ln>
          </p:spPr>
        </p:cxnSp>
        <p:cxnSp>
          <p:nvCxnSpPr>
            <p:cNvPr id="50191" name="AutoShape 21"/>
            <p:cNvCxnSpPr>
              <a:stCxn id="50184" idx="3"/>
              <a:endCxn id="50183" idx="1"/>
            </p:cNvCxnSpPr>
            <p:nvPr/>
          </p:nvCxnSpPr>
          <p:spPr>
            <a:xfrm rot="5400000">
              <a:off x="1176333" y="4106858"/>
              <a:ext cx="904875" cy="0"/>
            </a:xfrm>
            <a:prstGeom prst="straightConnector1">
              <a:avLst/>
            </a:prstGeom>
            <a:ln w="38100" cap="flat" cmpd="sng">
              <a:solidFill>
                <a:schemeClr val="tx1"/>
              </a:solidFill>
              <a:prstDash val="solid"/>
              <a:round/>
              <a:headEnd type="none" w="med" len="med"/>
              <a:tailEnd type="triangle" w="med" len="med"/>
            </a:ln>
          </p:spPr>
        </p:cxnSp>
        <p:cxnSp>
          <p:nvCxnSpPr>
            <p:cNvPr id="50192" name="AutoShape 22"/>
            <p:cNvCxnSpPr>
              <a:stCxn id="50184" idx="6"/>
              <a:endCxn id="50181" idx="2"/>
            </p:cNvCxnSpPr>
            <p:nvPr/>
          </p:nvCxnSpPr>
          <p:spPr>
            <a:xfrm>
              <a:off x="1965325" y="3506788"/>
              <a:ext cx="876300" cy="0"/>
            </a:xfrm>
            <a:prstGeom prst="straightConnector1">
              <a:avLst/>
            </a:prstGeom>
            <a:ln w="38100" cap="flat" cmpd="sng">
              <a:solidFill>
                <a:schemeClr val="tx1"/>
              </a:solidFill>
              <a:prstDash val="solid"/>
              <a:round/>
              <a:headEnd type="none" w="med" len="med"/>
              <a:tailEnd type="triangle" w="med" len="med"/>
            </a:ln>
          </p:spPr>
        </p:cxnSp>
        <p:cxnSp>
          <p:nvCxnSpPr>
            <p:cNvPr id="50193" name="AutoShape 23"/>
            <p:cNvCxnSpPr>
              <a:stCxn id="50183" idx="6"/>
              <a:endCxn id="50182" idx="2"/>
            </p:cNvCxnSpPr>
            <p:nvPr/>
          </p:nvCxnSpPr>
          <p:spPr>
            <a:xfrm>
              <a:off x="1965325" y="4706938"/>
              <a:ext cx="876300" cy="0"/>
            </a:xfrm>
            <a:prstGeom prst="straightConnector1">
              <a:avLst/>
            </a:prstGeom>
            <a:ln w="38100" cap="flat" cmpd="sng">
              <a:solidFill>
                <a:schemeClr val="tx1"/>
              </a:solidFill>
              <a:prstDash val="solid"/>
              <a:round/>
              <a:headEnd type="none" w="med" len="med"/>
              <a:tailEnd type="triangle" w="med" len="med"/>
            </a:ln>
          </p:spPr>
        </p:cxnSp>
        <p:cxnSp>
          <p:nvCxnSpPr>
            <p:cNvPr id="50194" name="AutoShape 24"/>
            <p:cNvCxnSpPr>
              <a:stCxn id="50183" idx="6"/>
              <a:endCxn id="50182" idx="2"/>
            </p:cNvCxnSpPr>
            <p:nvPr/>
          </p:nvCxnSpPr>
          <p:spPr>
            <a:xfrm>
              <a:off x="3203575" y="4724400"/>
              <a:ext cx="831850" cy="0"/>
            </a:xfrm>
            <a:prstGeom prst="straightConnector1">
              <a:avLst/>
            </a:prstGeom>
            <a:ln w="38100" cap="flat" cmpd="sng">
              <a:solidFill>
                <a:schemeClr val="tx1"/>
              </a:solidFill>
              <a:prstDash val="solid"/>
              <a:round/>
              <a:headEnd type="none" w="med" len="med"/>
              <a:tailEnd type="triangle" w="med" len="med"/>
            </a:ln>
          </p:spPr>
        </p:cxnSp>
        <p:cxnSp>
          <p:nvCxnSpPr>
            <p:cNvPr id="50195" name="AutoShape 25"/>
            <p:cNvCxnSpPr>
              <a:stCxn id="50181" idx="6"/>
              <a:endCxn id="50185" idx="2"/>
            </p:cNvCxnSpPr>
            <p:nvPr/>
          </p:nvCxnSpPr>
          <p:spPr>
            <a:xfrm>
              <a:off x="3235325" y="3506788"/>
              <a:ext cx="831850" cy="0"/>
            </a:xfrm>
            <a:prstGeom prst="straightConnector1">
              <a:avLst/>
            </a:prstGeom>
            <a:ln w="38100" cap="flat" cmpd="sng">
              <a:solidFill>
                <a:schemeClr val="tx1"/>
              </a:solidFill>
              <a:prstDash val="solid"/>
              <a:round/>
              <a:headEnd type="none" w="med" len="med"/>
              <a:tailEnd type="triangle" w="med" len="med"/>
            </a:ln>
          </p:spPr>
        </p:cxnSp>
        <p:cxnSp>
          <p:nvCxnSpPr>
            <p:cNvPr id="50196" name="AutoShape 26"/>
            <p:cNvCxnSpPr>
              <a:stCxn id="50185" idx="4"/>
              <a:endCxn id="50186" idx="0"/>
            </p:cNvCxnSpPr>
            <p:nvPr/>
          </p:nvCxnSpPr>
          <p:spPr>
            <a:xfrm rot="5400000">
              <a:off x="3871908" y="4106858"/>
              <a:ext cx="784225" cy="0"/>
            </a:xfrm>
            <a:prstGeom prst="straightConnector1">
              <a:avLst/>
            </a:prstGeom>
            <a:ln w="38100" cap="flat" cmpd="sng">
              <a:solidFill>
                <a:schemeClr val="tx1"/>
              </a:solidFill>
              <a:prstDash val="solid"/>
              <a:round/>
              <a:headEnd type="none" w="med" len="med"/>
              <a:tailEnd type="triangle" w="med" len="med"/>
            </a:ln>
          </p:spPr>
        </p:cxnSp>
        <p:cxnSp>
          <p:nvCxnSpPr>
            <p:cNvPr id="50197" name="AutoShape 27"/>
            <p:cNvCxnSpPr>
              <a:stCxn id="50186" idx="6"/>
              <a:endCxn id="50185" idx="6"/>
            </p:cNvCxnSpPr>
            <p:nvPr/>
          </p:nvCxnSpPr>
          <p:spPr>
            <a:xfrm flipV="1">
              <a:off x="4460875" y="3506788"/>
              <a:ext cx="1588" cy="1200150"/>
            </a:xfrm>
            <a:prstGeom prst="curvedConnector3">
              <a:avLst>
                <a:gd name="adj1" fmla="val 14400005"/>
              </a:avLst>
            </a:prstGeom>
            <a:ln w="38100" cap="flat" cmpd="sng">
              <a:solidFill>
                <a:schemeClr val="tx1"/>
              </a:solidFill>
              <a:prstDash val="solid"/>
              <a:round/>
              <a:headEnd type="none" w="med" len="med"/>
              <a:tailEnd type="triangle" w="med" len="med"/>
            </a:ln>
          </p:spPr>
        </p:cxnSp>
        <p:cxnSp>
          <p:nvCxnSpPr>
            <p:cNvPr id="50198" name="AutoShape 28"/>
            <p:cNvCxnSpPr>
              <a:stCxn id="50181" idx="1"/>
              <a:endCxn id="50185" idx="6"/>
            </p:cNvCxnSpPr>
            <p:nvPr/>
          </p:nvCxnSpPr>
          <p:spPr>
            <a:xfrm rot="5400000" flipV="1">
              <a:off x="3005931" y="3251994"/>
              <a:ext cx="33338" cy="247650"/>
            </a:xfrm>
            <a:prstGeom prst="curvedConnector3">
              <a:avLst>
                <a:gd name="adj1" fmla="val -866667"/>
              </a:avLst>
            </a:prstGeom>
            <a:ln w="38100" cap="flat" cmpd="sng">
              <a:solidFill>
                <a:schemeClr val="tx1"/>
              </a:solidFill>
              <a:prstDash val="solid"/>
              <a:round/>
              <a:headEnd type="none" w="med" len="med"/>
              <a:tailEnd type="triangle" w="med" len="med"/>
            </a:ln>
          </p:spPr>
        </p:cxnSp>
        <p:cxnSp>
          <p:nvCxnSpPr>
            <p:cNvPr id="50199" name="AutoShape 29"/>
            <p:cNvCxnSpPr>
              <a:stCxn id="50182" idx="3"/>
              <a:endCxn id="50182" idx="5"/>
            </p:cNvCxnSpPr>
            <p:nvPr/>
          </p:nvCxnSpPr>
          <p:spPr>
            <a:xfrm rot="-5400000" flipH="1">
              <a:off x="3037681" y="4715669"/>
              <a:ext cx="1588" cy="279400"/>
            </a:xfrm>
            <a:prstGeom prst="curvedConnector3">
              <a:avLst>
                <a:gd name="adj1" fmla="val 18200009"/>
              </a:avLst>
            </a:prstGeom>
            <a:ln w="38100" cap="flat" cmpd="sng">
              <a:solidFill>
                <a:schemeClr val="tx1"/>
              </a:solidFill>
              <a:prstDash val="solid"/>
              <a:round/>
              <a:headEnd type="none" w="med" len="med"/>
              <a:tailEnd type="triangle" w="med" len="med"/>
            </a:ln>
          </p:spPr>
        </p:cxnSp>
        <p:sp>
          <p:nvSpPr>
            <p:cNvPr id="50200" name="Text Box 30"/>
            <p:cNvSpPr txBox="1"/>
            <p:nvPr/>
          </p:nvSpPr>
          <p:spPr>
            <a:xfrm>
              <a:off x="4356100" y="386080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0201" name="Text Box 31"/>
            <p:cNvSpPr txBox="1"/>
            <p:nvPr/>
          </p:nvSpPr>
          <p:spPr>
            <a:xfrm>
              <a:off x="890588" y="3213100"/>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0202" name="Text Box 32"/>
            <p:cNvSpPr txBox="1"/>
            <p:nvPr/>
          </p:nvSpPr>
          <p:spPr>
            <a:xfrm>
              <a:off x="1876425" y="3900488"/>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0203" name="Text Box 33"/>
            <p:cNvSpPr txBox="1"/>
            <p:nvPr/>
          </p:nvSpPr>
          <p:spPr>
            <a:xfrm>
              <a:off x="2292350" y="3068638"/>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0204" name="Text Box 34"/>
            <p:cNvSpPr txBox="1"/>
            <p:nvPr/>
          </p:nvSpPr>
          <p:spPr>
            <a:xfrm>
              <a:off x="3241675" y="3500438"/>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0205" name="Text Box 35"/>
            <p:cNvSpPr txBox="1"/>
            <p:nvPr/>
          </p:nvSpPr>
          <p:spPr>
            <a:xfrm>
              <a:off x="3995738" y="3900488"/>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0206" name="Text Box 36"/>
            <p:cNvSpPr txBox="1"/>
            <p:nvPr/>
          </p:nvSpPr>
          <p:spPr>
            <a:xfrm>
              <a:off x="3605213" y="4546600"/>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0207" name="Text Box 37"/>
            <p:cNvSpPr txBox="1"/>
            <p:nvPr/>
          </p:nvSpPr>
          <p:spPr>
            <a:xfrm>
              <a:off x="1017588" y="4556125"/>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0208" name="Text Box 38"/>
            <p:cNvSpPr txBox="1"/>
            <p:nvPr/>
          </p:nvSpPr>
          <p:spPr>
            <a:xfrm>
              <a:off x="1331913" y="3948113"/>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0209" name="Text Box 39"/>
            <p:cNvSpPr txBox="1"/>
            <p:nvPr/>
          </p:nvSpPr>
          <p:spPr>
            <a:xfrm>
              <a:off x="2332038" y="4594225"/>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0210" name="Text Box 40"/>
            <p:cNvSpPr txBox="1"/>
            <p:nvPr/>
          </p:nvSpPr>
          <p:spPr>
            <a:xfrm>
              <a:off x="3165475" y="4005263"/>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0211" name="Text Box 41"/>
            <p:cNvSpPr txBox="1"/>
            <p:nvPr/>
          </p:nvSpPr>
          <p:spPr>
            <a:xfrm>
              <a:off x="3513138" y="306863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0212" name="Text Box 42"/>
            <p:cNvSpPr txBox="1"/>
            <p:nvPr/>
          </p:nvSpPr>
          <p:spPr>
            <a:xfrm>
              <a:off x="2900363" y="513238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0213" name="Line 43"/>
            <p:cNvSpPr/>
            <p:nvPr/>
          </p:nvSpPr>
          <p:spPr>
            <a:xfrm flipH="1" flipV="1">
              <a:off x="3121025" y="3692525"/>
              <a:ext cx="914400" cy="914400"/>
            </a:xfrm>
            <a:prstGeom prst="line">
              <a:avLst/>
            </a:prstGeom>
            <a:ln w="38100" cap="flat" cmpd="sng">
              <a:solidFill>
                <a:schemeClr val="tx1"/>
              </a:solidFill>
              <a:prstDash val="solid"/>
              <a:round/>
              <a:headEnd type="none" w="med" len="med"/>
              <a:tailEnd type="triangle" w="med" len="med"/>
            </a:ln>
          </p:spPr>
        </p:sp>
        <p:sp>
          <p:nvSpPr>
            <p:cNvPr id="50214" name="Line 44"/>
            <p:cNvSpPr/>
            <p:nvPr/>
          </p:nvSpPr>
          <p:spPr>
            <a:xfrm flipH="1">
              <a:off x="3189288" y="3692525"/>
              <a:ext cx="990600" cy="838200"/>
            </a:xfrm>
            <a:prstGeom prst="line">
              <a:avLst/>
            </a:prstGeom>
            <a:ln w="38100" cap="flat" cmpd="sng">
              <a:solidFill>
                <a:schemeClr val="tx1"/>
              </a:solidFill>
              <a:prstDash val="solid"/>
              <a:round/>
              <a:headEnd type="none" w="med" len="med"/>
              <a:tailEnd type="triangle" w="med" len="med"/>
            </a:ln>
          </p:spPr>
        </p:sp>
        <p:sp>
          <p:nvSpPr>
            <p:cNvPr id="50215" name="Text Box 45"/>
            <p:cNvSpPr txBox="1"/>
            <p:nvPr/>
          </p:nvSpPr>
          <p:spPr>
            <a:xfrm>
              <a:off x="3100388" y="2852738"/>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50216" name="AutoShape 46"/>
            <p:cNvCxnSpPr>
              <a:stCxn id="50182" idx="3"/>
              <a:endCxn id="50187" idx="2"/>
            </p:cNvCxnSpPr>
            <p:nvPr/>
          </p:nvCxnSpPr>
          <p:spPr>
            <a:xfrm>
              <a:off x="106363" y="4149725"/>
              <a:ext cx="544512" cy="3176"/>
            </a:xfrm>
            <a:prstGeom prst="curvedConnector3">
              <a:avLst>
                <a:gd name="adj1" fmla="val 50000"/>
              </a:avLst>
            </a:prstGeom>
            <a:ln w="38100" cap="flat" cmpd="sng">
              <a:solidFill>
                <a:schemeClr val="tx1"/>
              </a:solidFill>
              <a:prstDash val="solid"/>
              <a:round/>
              <a:headEnd type="none" w="med" len="med"/>
              <a:tailEnd type="triangle" w="med" len="med"/>
            </a:ln>
          </p:spPr>
        </p:cxnSp>
      </p:grpSp>
      <p:graphicFrame>
        <p:nvGraphicFramePr>
          <p:cNvPr id="51" name="表格 50"/>
          <p:cNvGraphicFramePr>
            <a:graphicFrameLocks noGrp="1"/>
          </p:cNvGraphicFramePr>
          <p:nvPr/>
        </p:nvGraphicFramePr>
        <p:xfrm>
          <a:off x="7240588" y="1814513"/>
          <a:ext cx="4005263" cy="4278313"/>
        </p:xfrm>
        <a:graphic>
          <a:graphicData uri="http://schemas.openxmlformats.org/drawingml/2006/table">
            <a:tbl>
              <a:tblPr firstRow="1" bandRow="1">
                <a:tableStyleId>{5C22544A-7EE6-4342-B048-85BDC9FD1C3A}</a:tableStyleId>
              </a:tblPr>
              <a:tblGrid>
                <a:gridCol w="572180"/>
                <a:gridCol w="572180"/>
                <a:gridCol w="572180"/>
                <a:gridCol w="572180"/>
                <a:gridCol w="572180"/>
                <a:gridCol w="572180"/>
                <a:gridCol w="572180"/>
              </a:tblGrid>
              <a:tr h="611187">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2</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lnR w="12700" cmpd="sng">
                      <a:noFill/>
                    </a:lnR>
                    <a:solidFill>
                      <a:schemeClr val="tx2">
                        <a:lumMod val="50000"/>
                      </a:schemeClr>
                    </a:solidFill>
                  </a:tcP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lnL w="12700" cmpd="sng">
                      <a:noFill/>
                    </a:lnL>
                    <a:lnR w="12700" cmpd="sng">
                      <a:noFill/>
                    </a:lnR>
                    <a:solidFill>
                      <a:schemeClr val="accent1">
                        <a:lumMod val="20000"/>
                        <a:lumOff val="80000"/>
                      </a:schemeClr>
                    </a:solidFill>
                  </a:tcPr>
                </a:tc>
                <a:tc gridSpan="5">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611187">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3</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tx2">
                        <a:lumMod val="50000"/>
                      </a:schemeClr>
                    </a:solidFill>
                  </a:tcP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lnR w="12700" cmpd="sng">
                      <a:noFill/>
                    </a:lnR>
                    <a:lnT w="38100" cmpd="sng">
                      <a:noFill/>
                    </a:lnT>
                  </a:tcPr>
                </a:tc>
                <a:tc gridSpan="4">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cPr>
                    <a:lnL w="12700" cmpd="sng">
                      <a:noFill/>
                    </a:lnL>
                    <a:lnR w="12700" cmpd="sng">
                      <a:noFill/>
                    </a:lnR>
                    <a:lnT w="38100" cmpd="sng">
                      <a:noFill/>
                    </a:lnT>
                    <a:lnB w="12700" cmpd="sng">
                      <a:noFill/>
                    </a:lnB>
                    <a:lnTlToBr w="12700" cmpd="sng">
                      <a:noFill/>
                      <a:prstDash val="solid"/>
                    </a:lnTlToBr>
                    <a:lnBlToTr w="12700" cmpd="sng">
                      <a:noFill/>
                      <a:prstDash val="solid"/>
                    </a:lnBlToTr>
                  </a:tcPr>
                </a:tc>
                <a:tc hMerge="1">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611187">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4</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tx2">
                        <a:lumMod val="50000"/>
                      </a:schemeClr>
                    </a:solidFill>
                  </a:tcP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lnT w="12700" cmpd="sng">
                      <a:noFill/>
                    </a:lnT>
                  </a:tcPr>
                </a:tc>
                <a:tc gridSpan="3">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lnT w="12700" cmpd="sng">
                      <a:noFill/>
                    </a:lnT>
                    <a:noFill/>
                  </a:tcPr>
                </a:tc>
                <a:tc hMerge="1">
                  <a:tcPr>
                    <a:lnT w="12700" cmpd="sng">
                      <a:noFill/>
                    </a:lnT>
                  </a:tcPr>
                </a:tc>
                <a:tc hMerge="1">
                  <a:tcPr>
                    <a:lnT w="12700" cmpd="sng">
                      <a:noFill/>
                    </a:lnT>
                  </a:tcPr>
                </a:tc>
              </a:tr>
              <a:tr h="611187">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5</a:t>
                      </a:r>
                      <a:endParaRPr lang="en-US" altLang="zh-CN" sz="1800" b="1" baseline="-25000" dirty="0" smtClean="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tx2">
                        <a:lumMod val="50000"/>
                      </a:schemeClr>
                    </a:solidFill>
                  </a:tcPr>
                </a:tc>
                <a:tc>
                  <a:txBody>
                    <a:bodyPr/>
                    <a:p>
                      <a:pPr algn="ctr"/>
                      <a:endParaRPr lang="zh-CN" altLang="en-US" sz="1800" b="1">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gridSpan="2">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noFill/>
                  </a:tcPr>
                </a:tc>
                <a:tc hMerge="1">
                  <a:tcPr/>
                </a:tc>
              </a:tr>
              <a:tr h="611187">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6</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tx2">
                        <a:lumMod val="50000"/>
                      </a:schemeClr>
                    </a:solidFill>
                  </a:tcP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lnR w="12700" cmpd="sng">
                      <a:noFill/>
                    </a:lnR>
                  </a:tcP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11187">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7</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tx2">
                        <a:lumMod val="50000"/>
                      </a:schemeClr>
                    </a:solidFill>
                  </a:tcP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tc>
                <a:tc>
                  <a:txBody>
                    <a:bodyPr/>
                    <a:p>
                      <a:pPr algn="ctr"/>
                      <a:endParaRPr lang="zh-CN" altLang="en-US" sz="1800" b="0" dirty="0">
                        <a:solidFill>
                          <a:schemeClr val="bg1"/>
                        </a:solidFill>
                        <a:latin typeface="Times New Roman" panose="02020603050405020304" charset="0"/>
                        <a:cs typeface="Times New Roman" panose="02020603050405020304" charset="0"/>
                      </a:endParaRPr>
                    </a:p>
                  </a:txBody>
                  <a:tcPr marL="91436" marR="91436" marT="45716" marB="45716" anchor="ctr">
                    <a:lnT w="12700" cmpd="sng">
                      <a:noFill/>
                    </a:lnT>
                    <a:lnB w="12700" cmpd="sng">
                      <a:noFill/>
                    </a:lnB>
                  </a:tcPr>
                </a:tc>
              </a:tr>
              <a:tr h="611187">
                <a:tc>
                  <a:txBody>
                    <a:bodyPr/>
                    <a:p>
                      <a:pPr algn="ctr"/>
                      <a:endParaRPr lang="zh-CN" altLang="en-US" sz="1800" b="1" dirty="0">
                        <a:solidFill>
                          <a:schemeClr val="bg1"/>
                        </a:solidFill>
                        <a:latin typeface="Times New Roman" panose="02020603050405020304" charset="0"/>
                        <a:cs typeface="Times New Roman" panose="02020603050405020304" charset="0"/>
                      </a:endParaRPr>
                    </a:p>
                  </a:txBody>
                  <a:tcPr marL="91436" marR="91436" marT="45716" marB="45716" anchor="ctr">
                    <a:noFill/>
                  </a:tcPr>
                </a:tc>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1</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2</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3</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4</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5</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solidFill>
                      <a:schemeClr val="accent2">
                        <a:lumMod val="50000"/>
                      </a:schemeClr>
                    </a:solidFill>
                  </a:tcPr>
                </a:tc>
                <a:tc>
                  <a:txBody>
                    <a:bodyPr/>
                    <a:p>
                      <a:pPr algn="ctr"/>
                      <a:r>
                        <a:rPr lang="en-US" altLang="zh-CN" sz="1800" b="1" dirty="0" smtClean="0">
                          <a:solidFill>
                            <a:schemeClr val="bg1"/>
                          </a:solidFill>
                          <a:latin typeface="Times New Roman" panose="02020603050405020304" charset="0"/>
                          <a:ea typeface="宋体" panose="02010600030101010101" pitchFamily="2" charset="-122"/>
                        </a:rPr>
                        <a:t>q</a:t>
                      </a:r>
                      <a:r>
                        <a:rPr lang="en-US" altLang="zh-CN" sz="1800" b="1" baseline="-25000" dirty="0" smtClean="0">
                          <a:solidFill>
                            <a:schemeClr val="bg1"/>
                          </a:solidFill>
                          <a:latin typeface="Times New Roman" panose="02020603050405020304" charset="0"/>
                          <a:ea typeface="宋体" panose="02010600030101010101" pitchFamily="2" charset="-122"/>
                        </a:rPr>
                        <a:t>6</a:t>
                      </a:r>
                      <a:endParaRPr lang="en-US" altLang="zh-CN" sz="1800" b="1" baseline="-25000" dirty="0">
                        <a:solidFill>
                          <a:schemeClr val="bg1"/>
                        </a:solidFill>
                        <a:latin typeface="Times New Roman" panose="02020603050405020304" charset="0"/>
                        <a:ea typeface="宋体" panose="02010600030101010101" pitchFamily="2" charset="-122"/>
                      </a:endParaRPr>
                    </a:p>
                  </a:txBody>
                  <a:tcPr marL="91436" marR="91436" marT="45716" marB="45716" anchor="ctr">
                    <a:lnT w="12700" cmpd="sng">
                      <a:noFill/>
                    </a:lnT>
                    <a:solidFill>
                      <a:schemeClr val="accent2">
                        <a:lumMod val="50000"/>
                      </a:schemeClr>
                    </a:solidFill>
                  </a:tcPr>
                </a:tc>
              </a:tr>
            </a:tbl>
          </a:graphicData>
        </a:graphic>
      </p:graphicFrame>
      <p:sp>
        <p:nvSpPr>
          <p:cNvPr id="52" name="矩形 51"/>
          <p:cNvSpPr/>
          <p:nvPr/>
        </p:nvSpPr>
        <p:spPr>
          <a:xfrm>
            <a:off x="7789863" y="1885950"/>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53" name="矩形 52"/>
          <p:cNvSpPr/>
          <p:nvPr/>
        </p:nvSpPr>
        <p:spPr>
          <a:xfrm>
            <a:off x="7789863" y="2505075"/>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54" name="矩形 53"/>
          <p:cNvSpPr/>
          <p:nvPr/>
        </p:nvSpPr>
        <p:spPr>
          <a:xfrm>
            <a:off x="7789863" y="3124200"/>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55" name="矩形 54"/>
          <p:cNvSpPr/>
          <p:nvPr/>
        </p:nvSpPr>
        <p:spPr>
          <a:xfrm>
            <a:off x="7789863" y="3675063"/>
            <a:ext cx="504825"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56" name="矩形 55"/>
          <p:cNvSpPr/>
          <p:nvPr/>
        </p:nvSpPr>
        <p:spPr>
          <a:xfrm>
            <a:off x="7789863" y="4330700"/>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57" name="矩形 56"/>
          <p:cNvSpPr/>
          <p:nvPr/>
        </p:nvSpPr>
        <p:spPr>
          <a:xfrm>
            <a:off x="7789863" y="4978400"/>
            <a:ext cx="504825"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58" name="矩形 57"/>
          <p:cNvSpPr/>
          <p:nvPr/>
        </p:nvSpPr>
        <p:spPr>
          <a:xfrm>
            <a:off x="8294688" y="2505075"/>
            <a:ext cx="503237"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59" name="矩形 58"/>
          <p:cNvSpPr/>
          <p:nvPr/>
        </p:nvSpPr>
        <p:spPr>
          <a:xfrm>
            <a:off x="8366125" y="3106738"/>
            <a:ext cx="503238"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60" name="矩形 59"/>
          <p:cNvSpPr/>
          <p:nvPr/>
        </p:nvSpPr>
        <p:spPr>
          <a:xfrm>
            <a:off x="8382000" y="3722688"/>
            <a:ext cx="503238"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61" name="矩形 60"/>
          <p:cNvSpPr/>
          <p:nvPr/>
        </p:nvSpPr>
        <p:spPr>
          <a:xfrm>
            <a:off x="8335963" y="4335463"/>
            <a:ext cx="503237"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62" name="矩形 61"/>
          <p:cNvSpPr/>
          <p:nvPr/>
        </p:nvSpPr>
        <p:spPr>
          <a:xfrm>
            <a:off x="8366125" y="4978400"/>
            <a:ext cx="504825"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63" name="矩形 62"/>
          <p:cNvSpPr/>
          <p:nvPr/>
        </p:nvSpPr>
        <p:spPr>
          <a:xfrm>
            <a:off x="8912225" y="4978400"/>
            <a:ext cx="504825"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64" name="矩形 63"/>
          <p:cNvSpPr/>
          <p:nvPr/>
        </p:nvSpPr>
        <p:spPr>
          <a:xfrm>
            <a:off x="8912225" y="4335463"/>
            <a:ext cx="504825"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65" name="矩形 64"/>
          <p:cNvSpPr/>
          <p:nvPr/>
        </p:nvSpPr>
        <p:spPr>
          <a:xfrm>
            <a:off x="8869363" y="3705225"/>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66" name="矩形 65"/>
          <p:cNvSpPr/>
          <p:nvPr/>
        </p:nvSpPr>
        <p:spPr>
          <a:xfrm>
            <a:off x="8915400" y="3124200"/>
            <a:ext cx="504825" cy="461963"/>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67" name="矩形 66"/>
          <p:cNvSpPr/>
          <p:nvPr/>
        </p:nvSpPr>
        <p:spPr>
          <a:xfrm>
            <a:off x="9518650" y="3763963"/>
            <a:ext cx="503238"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69" name="矩形 68"/>
          <p:cNvSpPr/>
          <p:nvPr/>
        </p:nvSpPr>
        <p:spPr>
          <a:xfrm>
            <a:off x="10094913" y="4370388"/>
            <a:ext cx="503237" cy="461962"/>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70" name="矩形 69"/>
          <p:cNvSpPr/>
          <p:nvPr/>
        </p:nvSpPr>
        <p:spPr>
          <a:xfrm>
            <a:off x="10094913" y="4967288"/>
            <a:ext cx="503237"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71" name="矩形 70"/>
          <p:cNvSpPr/>
          <p:nvPr/>
        </p:nvSpPr>
        <p:spPr>
          <a:xfrm>
            <a:off x="10742613" y="4978400"/>
            <a:ext cx="503237" cy="460375"/>
          </a:xfrm>
          <a:prstGeom prst="rect">
            <a:avLst/>
          </a:prstGeom>
          <a:noFill/>
          <a:ln w="9525">
            <a:noFill/>
          </a:ln>
        </p:spPr>
        <p:txBody>
          <a:bodyPr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72" name="矩形 71"/>
          <p:cNvSpPr/>
          <p:nvPr/>
        </p:nvSpPr>
        <p:spPr>
          <a:xfrm>
            <a:off x="9518650" y="4965700"/>
            <a:ext cx="492125" cy="461963"/>
          </a:xfrm>
          <a:prstGeom prst="rect">
            <a:avLst/>
          </a:prstGeom>
          <a:noFill/>
          <a:ln w="9525">
            <a:noFill/>
          </a:ln>
        </p:spPr>
        <p:txBody>
          <a:bodyPr wrap="none"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
        <p:nvSpPr>
          <p:cNvPr id="73" name="矩形 72"/>
          <p:cNvSpPr/>
          <p:nvPr/>
        </p:nvSpPr>
        <p:spPr>
          <a:xfrm>
            <a:off x="9537700" y="4337050"/>
            <a:ext cx="492125" cy="461963"/>
          </a:xfrm>
          <a:prstGeom prst="rect">
            <a:avLst/>
          </a:prstGeom>
          <a:noFill/>
          <a:ln w="9525">
            <a:noFill/>
          </a:ln>
        </p:spPr>
        <p:txBody>
          <a:bodyPr wrap="none" anchor="t">
            <a:spAutoFit/>
          </a:bodyPr>
          <a:p>
            <a:pPr>
              <a:spcBef>
                <a:spcPct val="20000"/>
              </a:spcBef>
              <a:buClr>
                <a:schemeClr val="folHlink"/>
              </a:buClr>
              <a:buSzPct val="60000"/>
            </a:pPr>
            <a:r>
              <a:rPr lang="en-US" altLang="zh-CN" dirty="0">
                <a:latin typeface="Tahoma" panose="020B0604030504040204" charset="0"/>
                <a:ea typeface="宋体" panose="02010600030101010101" pitchFamily="2" charset="-122"/>
              </a:rPr>
              <a:t>○</a:t>
            </a:r>
            <a:endParaRPr lang="en-US" altLang="zh-CN" dirty="0">
              <a:latin typeface="Tahoma" panose="020B060403050404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xEl>
                                              <p:charRg st="0" end="9"/>
                                            </p:txEl>
                                          </p:spTgt>
                                        </p:tgtEl>
                                        <p:attrNameLst>
                                          <p:attrName>style.visibility</p:attrName>
                                        </p:attrNameLst>
                                      </p:cBhvr>
                                      <p:to>
                                        <p:strVal val="visible"/>
                                      </p:to>
                                    </p:set>
                                    <p:animEffect transition="in" filter="blinds(horizontal)">
                                      <p:cBhvr>
                                        <p:cTn id="7" dur="500"/>
                                        <p:tgtEl>
                                          <p:spTgt spid="2">
                                            <p:txEl>
                                              <p:charRg st="0" end="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charRg st="9" end="16"/>
                                            </p:txEl>
                                          </p:spTgt>
                                        </p:tgtEl>
                                        <p:attrNameLst>
                                          <p:attrName>style.visibility</p:attrName>
                                        </p:attrNameLst>
                                      </p:cBhvr>
                                      <p:to>
                                        <p:strVal val="visible"/>
                                      </p:to>
                                    </p:set>
                                    <p:animEffect transition="in" filter="blinds(horizontal)">
                                      <p:cBhvr>
                                        <p:cTn id="10" dur="500"/>
                                        <p:tgtEl>
                                          <p:spTgt spid="2">
                                            <p:txEl>
                                              <p:charRg st="9" end="16"/>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blinds(horizontal)">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ppt_x"/>
                                          </p:val>
                                        </p:tav>
                                        <p:tav tm="100000">
                                          <p:val>
                                            <p:strVal val="#ppt_x"/>
                                          </p:val>
                                        </p:tav>
                                      </p:tavLst>
                                    </p:anim>
                                    <p:anim calcmode="lin" valueType="num">
                                      <p:cBhvr additive="base">
                                        <p:cTn id="3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ppt_x"/>
                                          </p:val>
                                        </p:tav>
                                        <p:tav tm="100000">
                                          <p:val>
                                            <p:strVal val="#ppt_x"/>
                                          </p:val>
                                        </p:tav>
                                      </p:tavLst>
                                    </p:anim>
                                    <p:anim calcmode="lin" valueType="num">
                                      <p:cBhvr additive="base">
                                        <p:cTn id="46" dur="500" fill="hold"/>
                                        <p:tgtEl>
                                          <p:spTgt spid="6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fill="hold"/>
                                        <p:tgtEl>
                                          <p:spTgt spid="61"/>
                                        </p:tgtEl>
                                        <p:attrNameLst>
                                          <p:attrName>ppt_x</p:attrName>
                                        </p:attrNameLst>
                                      </p:cBhvr>
                                      <p:tavLst>
                                        <p:tav tm="0">
                                          <p:val>
                                            <p:strVal val="#ppt_x"/>
                                          </p:val>
                                        </p:tav>
                                        <p:tav tm="100000">
                                          <p:val>
                                            <p:strVal val="#ppt_x"/>
                                          </p:val>
                                        </p:tav>
                                      </p:tavLst>
                                    </p:anim>
                                    <p:anim calcmode="lin" valueType="num">
                                      <p:cBhvr additive="base">
                                        <p:cTn id="50" dur="500" fill="hold"/>
                                        <p:tgtEl>
                                          <p:spTgt spid="6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anim calcmode="lin" valueType="num">
                                      <p:cBhvr additive="base">
                                        <p:cTn id="53" dur="500" fill="hold"/>
                                        <p:tgtEl>
                                          <p:spTgt spid="62"/>
                                        </p:tgtEl>
                                        <p:attrNameLst>
                                          <p:attrName>ppt_x</p:attrName>
                                        </p:attrNameLst>
                                      </p:cBhvr>
                                      <p:tavLst>
                                        <p:tav tm="0">
                                          <p:val>
                                            <p:strVal val="#ppt_x"/>
                                          </p:val>
                                        </p:tav>
                                        <p:tav tm="100000">
                                          <p:val>
                                            <p:strVal val="#ppt_x"/>
                                          </p:val>
                                        </p:tav>
                                      </p:tavLst>
                                    </p:anim>
                                    <p:anim calcmode="lin" valueType="num">
                                      <p:cBhvr additive="base">
                                        <p:cTn id="5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500" fill="hold"/>
                                        <p:tgtEl>
                                          <p:spTgt spid="66"/>
                                        </p:tgtEl>
                                        <p:attrNameLst>
                                          <p:attrName>ppt_x</p:attrName>
                                        </p:attrNameLst>
                                      </p:cBhvr>
                                      <p:tavLst>
                                        <p:tav tm="0">
                                          <p:val>
                                            <p:strVal val="#ppt_x"/>
                                          </p:val>
                                        </p:tav>
                                        <p:tav tm="100000">
                                          <p:val>
                                            <p:strVal val="#ppt_x"/>
                                          </p:val>
                                        </p:tav>
                                      </p:tavLst>
                                    </p:anim>
                                    <p:anim calcmode="lin" valueType="num">
                                      <p:cBhvr additive="base">
                                        <p:cTn id="60" dur="500" fill="hold"/>
                                        <p:tgtEl>
                                          <p:spTgt spid="6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 calcmode="lin" valueType="num">
                                      <p:cBhvr additive="base">
                                        <p:cTn id="63" dur="500" fill="hold"/>
                                        <p:tgtEl>
                                          <p:spTgt spid="65"/>
                                        </p:tgtEl>
                                        <p:attrNameLst>
                                          <p:attrName>ppt_x</p:attrName>
                                        </p:attrNameLst>
                                      </p:cBhvr>
                                      <p:tavLst>
                                        <p:tav tm="0">
                                          <p:val>
                                            <p:strVal val="#ppt_x"/>
                                          </p:val>
                                        </p:tav>
                                        <p:tav tm="100000">
                                          <p:val>
                                            <p:strVal val="#ppt_x"/>
                                          </p:val>
                                        </p:tav>
                                      </p:tavLst>
                                    </p:anim>
                                    <p:anim calcmode="lin" valueType="num">
                                      <p:cBhvr additive="base">
                                        <p:cTn id="64" dur="500" fill="hold"/>
                                        <p:tgtEl>
                                          <p:spTgt spid="6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500" fill="hold"/>
                                        <p:tgtEl>
                                          <p:spTgt spid="64"/>
                                        </p:tgtEl>
                                        <p:attrNameLst>
                                          <p:attrName>ppt_x</p:attrName>
                                        </p:attrNameLst>
                                      </p:cBhvr>
                                      <p:tavLst>
                                        <p:tav tm="0">
                                          <p:val>
                                            <p:strVal val="#ppt_x"/>
                                          </p:val>
                                        </p:tav>
                                        <p:tav tm="100000">
                                          <p:val>
                                            <p:strVal val="#ppt_x"/>
                                          </p:val>
                                        </p:tav>
                                      </p:tavLst>
                                    </p:anim>
                                    <p:anim calcmode="lin" valueType="num">
                                      <p:cBhvr additive="base">
                                        <p:cTn id="68" dur="500" fill="hold"/>
                                        <p:tgtEl>
                                          <p:spTgt spid="6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additive="base">
                                        <p:cTn id="71" dur="500" fill="hold"/>
                                        <p:tgtEl>
                                          <p:spTgt spid="63"/>
                                        </p:tgtEl>
                                        <p:attrNameLst>
                                          <p:attrName>ppt_x</p:attrName>
                                        </p:attrNameLst>
                                      </p:cBhvr>
                                      <p:tavLst>
                                        <p:tav tm="0">
                                          <p:val>
                                            <p:strVal val="#ppt_x"/>
                                          </p:val>
                                        </p:tav>
                                        <p:tav tm="100000">
                                          <p:val>
                                            <p:strVal val="#ppt_x"/>
                                          </p:val>
                                        </p:tav>
                                      </p:tavLst>
                                    </p:anim>
                                    <p:anim calcmode="lin" valueType="num">
                                      <p:cBhvr additive="base">
                                        <p:cTn id="7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500" fill="hold"/>
                                        <p:tgtEl>
                                          <p:spTgt spid="52"/>
                                        </p:tgtEl>
                                        <p:attrNameLst>
                                          <p:attrName>ppt_x</p:attrName>
                                        </p:attrNameLst>
                                      </p:cBhvr>
                                      <p:tavLst>
                                        <p:tav tm="0">
                                          <p:val>
                                            <p:strVal val="#ppt_x"/>
                                          </p:val>
                                        </p:tav>
                                        <p:tav tm="100000">
                                          <p:val>
                                            <p:strVal val="#ppt_x"/>
                                          </p:val>
                                        </p:tav>
                                      </p:tavLst>
                                    </p:anim>
                                    <p:anim calcmode="lin" valueType="num">
                                      <p:cBhvr additive="base">
                                        <p:cTn id="7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anim calcmode="lin" valueType="num">
                                      <p:cBhvr additive="base">
                                        <p:cTn id="83" dur="500" fill="hold"/>
                                        <p:tgtEl>
                                          <p:spTgt spid="53"/>
                                        </p:tgtEl>
                                        <p:attrNameLst>
                                          <p:attrName>ppt_x</p:attrName>
                                        </p:attrNameLst>
                                      </p:cBhvr>
                                      <p:tavLst>
                                        <p:tav tm="0">
                                          <p:val>
                                            <p:strVal val="#ppt_x"/>
                                          </p:val>
                                        </p:tav>
                                        <p:tav tm="100000">
                                          <p:val>
                                            <p:strVal val="#ppt_x"/>
                                          </p:val>
                                        </p:tav>
                                      </p:tavLst>
                                    </p:anim>
                                    <p:anim calcmode="lin" valueType="num">
                                      <p:cBhvr additive="base">
                                        <p:cTn id="8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anim calcmode="lin" valueType="num">
                                      <p:cBhvr additive="base">
                                        <p:cTn id="89" dur="500" fill="hold"/>
                                        <p:tgtEl>
                                          <p:spTgt spid="58"/>
                                        </p:tgtEl>
                                        <p:attrNameLst>
                                          <p:attrName>ppt_x</p:attrName>
                                        </p:attrNameLst>
                                      </p:cBhvr>
                                      <p:tavLst>
                                        <p:tav tm="0">
                                          <p:val>
                                            <p:strVal val="#ppt_x"/>
                                          </p:val>
                                        </p:tav>
                                        <p:tav tm="100000">
                                          <p:val>
                                            <p:strVal val="#ppt_x"/>
                                          </p:val>
                                        </p:tav>
                                      </p:tavLst>
                                    </p:anim>
                                    <p:anim calcmode="lin" valueType="num">
                                      <p:cBhvr additive="base">
                                        <p:cTn id="9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2"/>
                                        </p:tgtEl>
                                        <p:attrNameLst>
                                          <p:attrName>style.visibility</p:attrName>
                                        </p:attrNameLst>
                                      </p:cBhvr>
                                      <p:to>
                                        <p:strVal val="visible"/>
                                      </p:to>
                                    </p:set>
                                    <p:anim calcmode="lin" valueType="num">
                                      <p:cBhvr additive="base">
                                        <p:cTn id="95" dur="500" fill="hold"/>
                                        <p:tgtEl>
                                          <p:spTgt spid="72"/>
                                        </p:tgtEl>
                                        <p:attrNameLst>
                                          <p:attrName>ppt_x</p:attrName>
                                        </p:attrNameLst>
                                      </p:cBhvr>
                                      <p:tavLst>
                                        <p:tav tm="0">
                                          <p:val>
                                            <p:strVal val="#ppt_x"/>
                                          </p:val>
                                        </p:tav>
                                        <p:tav tm="100000">
                                          <p:val>
                                            <p:strVal val="#ppt_x"/>
                                          </p:val>
                                        </p:tav>
                                      </p:tavLst>
                                    </p:anim>
                                    <p:anim calcmode="lin" valueType="num">
                                      <p:cBhvr additive="base">
                                        <p:cTn id="9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 calcmode="lin" valueType="num">
                                      <p:cBhvr additive="base">
                                        <p:cTn id="101" dur="500" fill="hold"/>
                                        <p:tgtEl>
                                          <p:spTgt spid="69"/>
                                        </p:tgtEl>
                                        <p:attrNameLst>
                                          <p:attrName>ppt_x</p:attrName>
                                        </p:attrNameLst>
                                      </p:cBhvr>
                                      <p:tavLst>
                                        <p:tav tm="0">
                                          <p:val>
                                            <p:strVal val="#ppt_x"/>
                                          </p:val>
                                        </p:tav>
                                        <p:tav tm="100000">
                                          <p:val>
                                            <p:strVal val="#ppt_x"/>
                                          </p:val>
                                        </p:tav>
                                      </p:tavLst>
                                    </p:anim>
                                    <p:anim calcmode="lin" valueType="num">
                                      <p:cBhvr additive="base">
                                        <p:cTn id="10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additive="base">
                                        <p:cTn id="107" dur="500" fill="hold"/>
                                        <p:tgtEl>
                                          <p:spTgt spid="71"/>
                                        </p:tgtEl>
                                        <p:attrNameLst>
                                          <p:attrName>ppt_x</p:attrName>
                                        </p:attrNameLst>
                                      </p:cBhvr>
                                      <p:tavLst>
                                        <p:tav tm="0">
                                          <p:val>
                                            <p:strVal val="#ppt_x"/>
                                          </p:val>
                                        </p:tav>
                                        <p:tav tm="100000">
                                          <p:val>
                                            <p:strVal val="#ppt_x"/>
                                          </p:val>
                                        </p:tav>
                                      </p:tavLst>
                                    </p:anim>
                                    <p:anim calcmode="lin" valueType="num">
                                      <p:cBhvr additive="base">
                                        <p:cTn id="10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ppt_x"/>
                                          </p:val>
                                        </p:tav>
                                        <p:tav tm="100000">
                                          <p:val>
                                            <p:strVal val="#ppt_x"/>
                                          </p:val>
                                        </p:tav>
                                      </p:tavLst>
                                    </p:anim>
                                    <p:anim calcmode="lin" valueType="num">
                                      <p:cBhvr additive="base">
                                        <p:cTn id="11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73"/>
                                        </p:tgtEl>
                                        <p:attrNameLst>
                                          <p:attrName>style.visibility</p:attrName>
                                        </p:attrNameLst>
                                      </p:cBhvr>
                                      <p:to>
                                        <p:strVal val="visible"/>
                                      </p:to>
                                    </p:set>
                                    <p:anim calcmode="lin" valueType="num">
                                      <p:cBhvr additive="base">
                                        <p:cTn id="119" dur="500" fill="hold"/>
                                        <p:tgtEl>
                                          <p:spTgt spid="73"/>
                                        </p:tgtEl>
                                        <p:attrNameLst>
                                          <p:attrName>ppt_x</p:attrName>
                                        </p:attrNameLst>
                                      </p:cBhvr>
                                      <p:tavLst>
                                        <p:tav tm="0">
                                          <p:val>
                                            <p:strVal val="#ppt_x"/>
                                          </p:val>
                                        </p:tav>
                                        <p:tav tm="100000">
                                          <p:val>
                                            <p:strVal val="#ppt_x"/>
                                          </p:val>
                                        </p:tav>
                                      </p:tavLst>
                                    </p:anim>
                                    <p:anim calcmode="lin" valueType="num">
                                      <p:cBhvr additive="base">
                                        <p:cTn id="12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0"/>
                                        </p:tgtEl>
                                        <p:attrNameLst>
                                          <p:attrName>style.visibility</p:attrName>
                                        </p:attrNameLst>
                                      </p:cBhvr>
                                      <p:to>
                                        <p:strVal val="visible"/>
                                      </p:to>
                                    </p:set>
                                    <p:anim calcmode="lin" valueType="num">
                                      <p:cBhvr additive="base">
                                        <p:cTn id="125" dur="500" fill="hold"/>
                                        <p:tgtEl>
                                          <p:spTgt spid="70"/>
                                        </p:tgtEl>
                                        <p:attrNameLst>
                                          <p:attrName>ppt_x</p:attrName>
                                        </p:attrNameLst>
                                      </p:cBhvr>
                                      <p:tavLst>
                                        <p:tav tm="0">
                                          <p:val>
                                            <p:strVal val="#ppt_x"/>
                                          </p:val>
                                        </p:tav>
                                        <p:tav tm="100000">
                                          <p:val>
                                            <p:strVal val="#ppt_x"/>
                                          </p:val>
                                        </p:tav>
                                      </p:tavLst>
                                    </p:anim>
                                    <p:anim calcmode="lin" valueType="num">
                                      <p:cBhvr additive="base">
                                        <p:cTn id="12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9" grpId="0"/>
      <p:bldP spid="70" grpId="0"/>
      <p:bldP spid="71" grpId="0"/>
      <p:bldP spid="72" grpId="0"/>
      <p:bldP spid="7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2" name="内容占位符 1"/>
          <p:cNvSpPr>
            <a:spLocks noGrp="1"/>
          </p:cNvSpPr>
          <p:nvPr>
            <p:ph idx="1"/>
          </p:nvPr>
        </p:nvSpPr>
        <p:spPr>
          <a:xfrm>
            <a:off x="762000" y="1076325"/>
            <a:ext cx="8229600" cy="1273175"/>
          </a:xfrm>
        </p:spPr>
        <p:txBody>
          <a:bodyPr vert="horz" wrap="square" lIns="91440" tIns="45720" rIns="91440" bIns="45720" anchor="t"/>
          <a:p>
            <a:r>
              <a:rPr lang="en-US" altLang="zh-CN" dirty="0"/>
              <a:t>DFA</a:t>
            </a:r>
            <a:r>
              <a:rPr lang="zh-CN" altLang="en-US" dirty="0"/>
              <a:t>的简化例子</a:t>
            </a:r>
            <a:endParaRPr lang="en-US" altLang="zh-CN" dirty="0"/>
          </a:p>
          <a:p>
            <a:pPr lvl="1"/>
            <a:r>
              <a:rPr lang="zh-CN" altLang="en-US" dirty="0"/>
              <a:t>合并等价状态</a:t>
            </a:r>
            <a:endParaRPr lang="zh-CN" altLang="en-US" dirty="0"/>
          </a:p>
        </p:txBody>
      </p:sp>
      <p:grpSp>
        <p:nvGrpSpPr>
          <p:cNvPr id="5" name="组合 4"/>
          <p:cNvGrpSpPr/>
          <p:nvPr/>
        </p:nvGrpSpPr>
        <p:grpSpPr>
          <a:xfrm>
            <a:off x="685800" y="2784475"/>
            <a:ext cx="4586288" cy="2736850"/>
            <a:chOff x="106363" y="2852738"/>
            <a:chExt cx="4586287" cy="2736850"/>
          </a:xfrm>
        </p:grpSpPr>
        <p:sp>
          <p:nvSpPr>
            <p:cNvPr id="51205" name="Oval 4"/>
            <p:cNvSpPr/>
            <p:nvPr/>
          </p:nvSpPr>
          <p:spPr>
            <a:xfrm>
              <a:off x="2841625" y="329882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4</a:t>
              </a:r>
              <a:endParaRPr lang="en-US" altLang="zh-CN" b="0" baseline="-25000" dirty="0">
                <a:latin typeface="Times New Roman" panose="02020603050405020304" charset="0"/>
                <a:ea typeface="宋体" panose="02010600030101010101" pitchFamily="2" charset="-122"/>
              </a:endParaRPr>
            </a:p>
          </p:txBody>
        </p:sp>
        <p:sp>
          <p:nvSpPr>
            <p:cNvPr id="51206" name="Oval 7"/>
            <p:cNvSpPr/>
            <p:nvPr/>
          </p:nvSpPr>
          <p:spPr>
            <a:xfrm>
              <a:off x="2841625" y="449897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6</a:t>
              </a:r>
              <a:endParaRPr lang="en-US" altLang="zh-CN" b="0" baseline="-25000" dirty="0">
                <a:latin typeface="Times New Roman" panose="02020603050405020304" charset="0"/>
                <a:ea typeface="宋体" panose="02010600030101010101" pitchFamily="2" charset="-122"/>
              </a:endParaRPr>
            </a:p>
          </p:txBody>
        </p:sp>
        <p:sp>
          <p:nvSpPr>
            <p:cNvPr id="51207" name="Oval 9"/>
            <p:cNvSpPr/>
            <p:nvPr/>
          </p:nvSpPr>
          <p:spPr>
            <a:xfrm>
              <a:off x="1570038" y="4498975"/>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3</a:t>
              </a:r>
              <a:endParaRPr lang="en-US" altLang="zh-CN" b="0" baseline="-25000" dirty="0">
                <a:latin typeface="Times New Roman" panose="02020603050405020304" charset="0"/>
                <a:ea typeface="宋体" panose="02010600030101010101" pitchFamily="2" charset="-122"/>
              </a:endParaRPr>
            </a:p>
          </p:txBody>
        </p:sp>
        <p:sp>
          <p:nvSpPr>
            <p:cNvPr id="51208" name="Oval 10"/>
            <p:cNvSpPr/>
            <p:nvPr/>
          </p:nvSpPr>
          <p:spPr>
            <a:xfrm>
              <a:off x="1570038" y="3298825"/>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2</a:t>
              </a:r>
              <a:endParaRPr lang="en-US" altLang="zh-CN" b="0" baseline="-25000" dirty="0">
                <a:latin typeface="Times New Roman" panose="02020603050405020304" charset="0"/>
                <a:ea typeface="宋体" panose="02010600030101010101" pitchFamily="2" charset="-122"/>
              </a:endParaRPr>
            </a:p>
          </p:txBody>
        </p:sp>
        <p:sp>
          <p:nvSpPr>
            <p:cNvPr id="51209" name="Oval 12"/>
            <p:cNvSpPr/>
            <p:nvPr/>
          </p:nvSpPr>
          <p:spPr>
            <a:xfrm>
              <a:off x="4067175" y="329882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5</a:t>
              </a:r>
              <a:endParaRPr lang="en-US" altLang="zh-CN" b="0" baseline="-25000" dirty="0">
                <a:latin typeface="Times New Roman" panose="02020603050405020304" charset="0"/>
                <a:ea typeface="宋体" panose="02010600030101010101" pitchFamily="2" charset="-122"/>
              </a:endParaRPr>
            </a:p>
          </p:txBody>
        </p:sp>
        <p:sp>
          <p:nvSpPr>
            <p:cNvPr id="51210" name="Oval 15"/>
            <p:cNvSpPr/>
            <p:nvPr/>
          </p:nvSpPr>
          <p:spPr>
            <a:xfrm>
              <a:off x="4067175" y="449897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7</a:t>
              </a:r>
              <a:endParaRPr lang="en-US" altLang="zh-CN" b="0" baseline="-25000" dirty="0">
                <a:latin typeface="Times New Roman" panose="02020603050405020304" charset="0"/>
                <a:ea typeface="宋体" panose="02010600030101010101" pitchFamily="2" charset="-122"/>
              </a:endParaRPr>
            </a:p>
          </p:txBody>
        </p:sp>
        <p:sp>
          <p:nvSpPr>
            <p:cNvPr id="51211" name="Oval 17"/>
            <p:cNvSpPr/>
            <p:nvPr/>
          </p:nvSpPr>
          <p:spPr>
            <a:xfrm>
              <a:off x="650875" y="3944938"/>
              <a:ext cx="393700"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1</a:t>
              </a:r>
              <a:endParaRPr lang="en-US" altLang="zh-CN" b="0" baseline="-25000" dirty="0">
                <a:latin typeface="Times New Roman" panose="02020603050405020304" charset="0"/>
                <a:ea typeface="宋体" panose="02010600030101010101" pitchFamily="2" charset="-122"/>
              </a:endParaRPr>
            </a:p>
          </p:txBody>
        </p:sp>
        <p:cxnSp>
          <p:nvCxnSpPr>
            <p:cNvPr id="51212" name="AutoShape 18"/>
            <p:cNvCxnSpPr>
              <a:stCxn id="51211" idx="0"/>
              <a:endCxn id="51208" idx="2"/>
            </p:cNvCxnSpPr>
            <p:nvPr/>
          </p:nvCxnSpPr>
          <p:spPr>
            <a:xfrm rot="-5400000">
              <a:off x="989802" y="3364702"/>
              <a:ext cx="438150" cy="722313"/>
            </a:xfrm>
            <a:prstGeom prst="curvedConnector2">
              <a:avLst/>
            </a:prstGeom>
            <a:ln w="38100" cap="flat" cmpd="sng">
              <a:solidFill>
                <a:schemeClr val="tx1"/>
              </a:solidFill>
              <a:prstDash val="solid"/>
              <a:round/>
              <a:headEnd type="none" w="med" len="med"/>
              <a:tailEnd type="triangle" w="med" len="med"/>
            </a:ln>
          </p:spPr>
        </p:cxnSp>
        <p:cxnSp>
          <p:nvCxnSpPr>
            <p:cNvPr id="51213" name="AutoShape 19"/>
            <p:cNvCxnSpPr>
              <a:stCxn id="51211" idx="4"/>
              <a:endCxn id="51207" idx="2"/>
            </p:cNvCxnSpPr>
            <p:nvPr/>
          </p:nvCxnSpPr>
          <p:spPr>
            <a:xfrm rot="-5400000" flipH="1">
              <a:off x="1035840" y="4172740"/>
              <a:ext cx="346075" cy="722313"/>
            </a:xfrm>
            <a:prstGeom prst="curvedConnector2">
              <a:avLst/>
            </a:prstGeom>
            <a:ln w="38100" cap="flat" cmpd="sng">
              <a:solidFill>
                <a:schemeClr val="tx1"/>
              </a:solidFill>
              <a:prstDash val="solid"/>
              <a:round/>
              <a:headEnd type="none" w="med" len="med"/>
              <a:tailEnd type="triangle" w="med" len="med"/>
            </a:ln>
          </p:spPr>
        </p:cxnSp>
        <p:cxnSp>
          <p:nvCxnSpPr>
            <p:cNvPr id="51214" name="AutoShape 20"/>
            <p:cNvCxnSpPr>
              <a:stCxn id="51207" idx="7"/>
              <a:endCxn id="51208" idx="5"/>
            </p:cNvCxnSpPr>
            <p:nvPr/>
          </p:nvCxnSpPr>
          <p:spPr>
            <a:xfrm rot="-5400000">
              <a:off x="1455733" y="4106858"/>
              <a:ext cx="904875" cy="0"/>
            </a:xfrm>
            <a:prstGeom prst="straightConnector1">
              <a:avLst/>
            </a:prstGeom>
            <a:ln w="38100" cap="flat" cmpd="sng">
              <a:solidFill>
                <a:schemeClr val="tx1"/>
              </a:solidFill>
              <a:prstDash val="solid"/>
              <a:round/>
              <a:headEnd type="none" w="med" len="med"/>
              <a:tailEnd type="triangle" w="med" len="med"/>
            </a:ln>
          </p:spPr>
        </p:cxnSp>
        <p:cxnSp>
          <p:nvCxnSpPr>
            <p:cNvPr id="51215" name="AutoShape 21"/>
            <p:cNvCxnSpPr>
              <a:stCxn id="51208" idx="3"/>
              <a:endCxn id="51207" idx="1"/>
            </p:cNvCxnSpPr>
            <p:nvPr/>
          </p:nvCxnSpPr>
          <p:spPr>
            <a:xfrm rot="5400000">
              <a:off x="1176333" y="4106858"/>
              <a:ext cx="904875" cy="0"/>
            </a:xfrm>
            <a:prstGeom prst="straightConnector1">
              <a:avLst/>
            </a:prstGeom>
            <a:ln w="38100" cap="flat" cmpd="sng">
              <a:solidFill>
                <a:schemeClr val="tx1"/>
              </a:solidFill>
              <a:prstDash val="solid"/>
              <a:round/>
              <a:headEnd type="none" w="med" len="med"/>
              <a:tailEnd type="triangle" w="med" len="med"/>
            </a:ln>
          </p:spPr>
        </p:cxnSp>
        <p:cxnSp>
          <p:nvCxnSpPr>
            <p:cNvPr id="51216" name="AutoShape 22"/>
            <p:cNvCxnSpPr>
              <a:stCxn id="51208" idx="6"/>
              <a:endCxn id="51205" idx="2"/>
            </p:cNvCxnSpPr>
            <p:nvPr/>
          </p:nvCxnSpPr>
          <p:spPr>
            <a:xfrm>
              <a:off x="1965325" y="3506788"/>
              <a:ext cx="876300" cy="0"/>
            </a:xfrm>
            <a:prstGeom prst="straightConnector1">
              <a:avLst/>
            </a:prstGeom>
            <a:ln w="38100" cap="flat" cmpd="sng">
              <a:solidFill>
                <a:schemeClr val="tx1"/>
              </a:solidFill>
              <a:prstDash val="solid"/>
              <a:round/>
              <a:headEnd type="none" w="med" len="med"/>
              <a:tailEnd type="triangle" w="med" len="med"/>
            </a:ln>
          </p:spPr>
        </p:cxnSp>
        <p:cxnSp>
          <p:nvCxnSpPr>
            <p:cNvPr id="51217" name="AutoShape 23"/>
            <p:cNvCxnSpPr>
              <a:stCxn id="51207" idx="6"/>
              <a:endCxn id="51206" idx="2"/>
            </p:cNvCxnSpPr>
            <p:nvPr/>
          </p:nvCxnSpPr>
          <p:spPr>
            <a:xfrm>
              <a:off x="1965325" y="4706938"/>
              <a:ext cx="876300" cy="0"/>
            </a:xfrm>
            <a:prstGeom prst="straightConnector1">
              <a:avLst/>
            </a:prstGeom>
            <a:ln w="38100" cap="flat" cmpd="sng">
              <a:solidFill>
                <a:schemeClr val="tx1"/>
              </a:solidFill>
              <a:prstDash val="solid"/>
              <a:round/>
              <a:headEnd type="none" w="med" len="med"/>
              <a:tailEnd type="triangle" w="med" len="med"/>
            </a:ln>
          </p:spPr>
        </p:cxnSp>
        <p:cxnSp>
          <p:nvCxnSpPr>
            <p:cNvPr id="51218" name="AutoShape 24"/>
            <p:cNvCxnSpPr>
              <a:stCxn id="51207" idx="6"/>
              <a:endCxn id="51206" idx="2"/>
            </p:cNvCxnSpPr>
            <p:nvPr/>
          </p:nvCxnSpPr>
          <p:spPr>
            <a:xfrm>
              <a:off x="3203575" y="4724400"/>
              <a:ext cx="831850" cy="0"/>
            </a:xfrm>
            <a:prstGeom prst="straightConnector1">
              <a:avLst/>
            </a:prstGeom>
            <a:ln w="38100" cap="flat" cmpd="sng">
              <a:solidFill>
                <a:schemeClr val="tx1"/>
              </a:solidFill>
              <a:prstDash val="solid"/>
              <a:round/>
              <a:headEnd type="none" w="med" len="med"/>
              <a:tailEnd type="triangle" w="med" len="med"/>
            </a:ln>
          </p:spPr>
        </p:cxnSp>
        <p:cxnSp>
          <p:nvCxnSpPr>
            <p:cNvPr id="51219" name="AutoShape 25"/>
            <p:cNvCxnSpPr>
              <a:stCxn id="51205" idx="6"/>
              <a:endCxn id="51209" idx="2"/>
            </p:cNvCxnSpPr>
            <p:nvPr/>
          </p:nvCxnSpPr>
          <p:spPr>
            <a:xfrm>
              <a:off x="3235325" y="3506788"/>
              <a:ext cx="831850" cy="0"/>
            </a:xfrm>
            <a:prstGeom prst="straightConnector1">
              <a:avLst/>
            </a:prstGeom>
            <a:ln w="38100" cap="flat" cmpd="sng">
              <a:solidFill>
                <a:schemeClr val="tx1"/>
              </a:solidFill>
              <a:prstDash val="solid"/>
              <a:round/>
              <a:headEnd type="none" w="med" len="med"/>
              <a:tailEnd type="triangle" w="med" len="med"/>
            </a:ln>
          </p:spPr>
        </p:cxnSp>
        <p:cxnSp>
          <p:nvCxnSpPr>
            <p:cNvPr id="51220" name="AutoShape 26"/>
            <p:cNvCxnSpPr>
              <a:stCxn id="51209" idx="4"/>
              <a:endCxn id="51210" idx="0"/>
            </p:cNvCxnSpPr>
            <p:nvPr/>
          </p:nvCxnSpPr>
          <p:spPr>
            <a:xfrm rot="5400000">
              <a:off x="3871908" y="4106858"/>
              <a:ext cx="784225" cy="0"/>
            </a:xfrm>
            <a:prstGeom prst="straightConnector1">
              <a:avLst/>
            </a:prstGeom>
            <a:ln w="38100" cap="flat" cmpd="sng">
              <a:solidFill>
                <a:schemeClr val="tx1"/>
              </a:solidFill>
              <a:prstDash val="solid"/>
              <a:round/>
              <a:headEnd type="none" w="med" len="med"/>
              <a:tailEnd type="triangle" w="med" len="med"/>
            </a:ln>
          </p:spPr>
        </p:cxnSp>
        <p:cxnSp>
          <p:nvCxnSpPr>
            <p:cNvPr id="51221" name="AutoShape 27"/>
            <p:cNvCxnSpPr>
              <a:stCxn id="51210" idx="6"/>
              <a:endCxn id="51209" idx="6"/>
            </p:cNvCxnSpPr>
            <p:nvPr/>
          </p:nvCxnSpPr>
          <p:spPr>
            <a:xfrm flipV="1">
              <a:off x="4460875" y="3506788"/>
              <a:ext cx="1588" cy="1200150"/>
            </a:xfrm>
            <a:prstGeom prst="curvedConnector3">
              <a:avLst>
                <a:gd name="adj1" fmla="val 14400005"/>
              </a:avLst>
            </a:prstGeom>
            <a:ln w="38100" cap="flat" cmpd="sng">
              <a:solidFill>
                <a:schemeClr val="tx1"/>
              </a:solidFill>
              <a:prstDash val="solid"/>
              <a:round/>
              <a:headEnd type="none" w="med" len="med"/>
              <a:tailEnd type="triangle" w="med" len="med"/>
            </a:ln>
          </p:spPr>
        </p:cxnSp>
        <p:cxnSp>
          <p:nvCxnSpPr>
            <p:cNvPr id="51222" name="AutoShape 28"/>
            <p:cNvCxnSpPr>
              <a:stCxn id="51205" idx="1"/>
              <a:endCxn id="51209" idx="6"/>
            </p:cNvCxnSpPr>
            <p:nvPr/>
          </p:nvCxnSpPr>
          <p:spPr>
            <a:xfrm rot="5400000" flipV="1">
              <a:off x="3005931" y="3251994"/>
              <a:ext cx="33338" cy="247650"/>
            </a:xfrm>
            <a:prstGeom prst="curvedConnector3">
              <a:avLst>
                <a:gd name="adj1" fmla="val -866667"/>
              </a:avLst>
            </a:prstGeom>
            <a:ln w="38100" cap="flat" cmpd="sng">
              <a:solidFill>
                <a:schemeClr val="tx1"/>
              </a:solidFill>
              <a:prstDash val="solid"/>
              <a:round/>
              <a:headEnd type="none" w="med" len="med"/>
              <a:tailEnd type="triangle" w="med" len="med"/>
            </a:ln>
          </p:spPr>
        </p:cxnSp>
        <p:cxnSp>
          <p:nvCxnSpPr>
            <p:cNvPr id="51223" name="AutoShape 29"/>
            <p:cNvCxnSpPr>
              <a:stCxn id="51206" idx="3"/>
              <a:endCxn id="51206" idx="5"/>
            </p:cNvCxnSpPr>
            <p:nvPr/>
          </p:nvCxnSpPr>
          <p:spPr>
            <a:xfrm rot="-5400000" flipH="1">
              <a:off x="3037681" y="4715669"/>
              <a:ext cx="1588" cy="279400"/>
            </a:xfrm>
            <a:prstGeom prst="curvedConnector3">
              <a:avLst>
                <a:gd name="adj1" fmla="val 18200009"/>
              </a:avLst>
            </a:prstGeom>
            <a:ln w="38100" cap="flat" cmpd="sng">
              <a:solidFill>
                <a:schemeClr val="tx1"/>
              </a:solidFill>
              <a:prstDash val="solid"/>
              <a:round/>
              <a:headEnd type="none" w="med" len="med"/>
              <a:tailEnd type="triangle" w="med" len="med"/>
            </a:ln>
          </p:spPr>
        </p:cxnSp>
        <p:sp>
          <p:nvSpPr>
            <p:cNvPr id="51224" name="Text Box 30"/>
            <p:cNvSpPr txBox="1"/>
            <p:nvPr/>
          </p:nvSpPr>
          <p:spPr>
            <a:xfrm>
              <a:off x="4356100" y="386080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25" name="Text Box 31"/>
            <p:cNvSpPr txBox="1"/>
            <p:nvPr/>
          </p:nvSpPr>
          <p:spPr>
            <a:xfrm>
              <a:off x="890588" y="3213100"/>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1226" name="Text Box 32"/>
            <p:cNvSpPr txBox="1"/>
            <p:nvPr/>
          </p:nvSpPr>
          <p:spPr>
            <a:xfrm>
              <a:off x="1876425" y="3900488"/>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1227" name="Text Box 33"/>
            <p:cNvSpPr txBox="1"/>
            <p:nvPr/>
          </p:nvSpPr>
          <p:spPr>
            <a:xfrm>
              <a:off x="2292350" y="3068638"/>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1228" name="Text Box 34"/>
            <p:cNvSpPr txBox="1"/>
            <p:nvPr/>
          </p:nvSpPr>
          <p:spPr>
            <a:xfrm>
              <a:off x="3241675" y="3500438"/>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1229" name="Text Box 35"/>
            <p:cNvSpPr txBox="1"/>
            <p:nvPr/>
          </p:nvSpPr>
          <p:spPr>
            <a:xfrm>
              <a:off x="3995738" y="3900488"/>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1230" name="Text Box 36"/>
            <p:cNvSpPr txBox="1"/>
            <p:nvPr/>
          </p:nvSpPr>
          <p:spPr>
            <a:xfrm>
              <a:off x="3605213" y="4546600"/>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1231" name="Text Box 37"/>
            <p:cNvSpPr txBox="1"/>
            <p:nvPr/>
          </p:nvSpPr>
          <p:spPr>
            <a:xfrm>
              <a:off x="1017588" y="4556125"/>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32" name="Text Box 38"/>
            <p:cNvSpPr txBox="1"/>
            <p:nvPr/>
          </p:nvSpPr>
          <p:spPr>
            <a:xfrm>
              <a:off x="1331913" y="3948113"/>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33" name="Text Box 39"/>
            <p:cNvSpPr txBox="1"/>
            <p:nvPr/>
          </p:nvSpPr>
          <p:spPr>
            <a:xfrm>
              <a:off x="2332038" y="4594225"/>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34" name="Text Box 40"/>
            <p:cNvSpPr txBox="1"/>
            <p:nvPr/>
          </p:nvSpPr>
          <p:spPr>
            <a:xfrm>
              <a:off x="3165475" y="4005263"/>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35" name="Text Box 41"/>
            <p:cNvSpPr txBox="1"/>
            <p:nvPr/>
          </p:nvSpPr>
          <p:spPr>
            <a:xfrm>
              <a:off x="3513138" y="306863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36" name="Text Box 42"/>
            <p:cNvSpPr txBox="1"/>
            <p:nvPr/>
          </p:nvSpPr>
          <p:spPr>
            <a:xfrm>
              <a:off x="2900363" y="513238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37" name="Line 43"/>
            <p:cNvSpPr/>
            <p:nvPr/>
          </p:nvSpPr>
          <p:spPr>
            <a:xfrm flipH="1" flipV="1">
              <a:off x="3121025" y="3692525"/>
              <a:ext cx="914400" cy="914400"/>
            </a:xfrm>
            <a:prstGeom prst="line">
              <a:avLst/>
            </a:prstGeom>
            <a:ln w="38100" cap="flat" cmpd="sng">
              <a:solidFill>
                <a:schemeClr val="tx1"/>
              </a:solidFill>
              <a:prstDash val="solid"/>
              <a:round/>
              <a:headEnd type="none" w="med" len="med"/>
              <a:tailEnd type="triangle" w="med" len="med"/>
            </a:ln>
          </p:spPr>
        </p:sp>
        <p:sp>
          <p:nvSpPr>
            <p:cNvPr id="51238" name="Line 44"/>
            <p:cNvSpPr/>
            <p:nvPr/>
          </p:nvSpPr>
          <p:spPr>
            <a:xfrm flipH="1">
              <a:off x="3189288" y="3692525"/>
              <a:ext cx="990600" cy="838200"/>
            </a:xfrm>
            <a:prstGeom prst="line">
              <a:avLst/>
            </a:prstGeom>
            <a:ln w="38100" cap="flat" cmpd="sng">
              <a:solidFill>
                <a:schemeClr val="tx1"/>
              </a:solidFill>
              <a:prstDash val="solid"/>
              <a:round/>
              <a:headEnd type="none" w="med" len="med"/>
              <a:tailEnd type="triangle" w="med" len="med"/>
            </a:ln>
          </p:spPr>
        </p:sp>
        <p:sp>
          <p:nvSpPr>
            <p:cNvPr id="51239" name="Text Box 45"/>
            <p:cNvSpPr txBox="1"/>
            <p:nvPr/>
          </p:nvSpPr>
          <p:spPr>
            <a:xfrm>
              <a:off x="3100388" y="2852738"/>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51240" name="AutoShape 46"/>
            <p:cNvCxnSpPr>
              <a:stCxn id="51206" idx="3"/>
              <a:endCxn id="51211" idx="2"/>
            </p:cNvCxnSpPr>
            <p:nvPr/>
          </p:nvCxnSpPr>
          <p:spPr>
            <a:xfrm>
              <a:off x="106363" y="4149725"/>
              <a:ext cx="544512" cy="3176"/>
            </a:xfrm>
            <a:prstGeom prst="curvedConnector3">
              <a:avLst>
                <a:gd name="adj1" fmla="val 50000"/>
              </a:avLst>
            </a:prstGeom>
            <a:ln w="38100" cap="flat" cmpd="sng">
              <a:solidFill>
                <a:schemeClr val="tx1"/>
              </a:solidFill>
              <a:prstDash val="solid"/>
              <a:round/>
              <a:headEnd type="none" w="med" len="med"/>
              <a:tailEnd type="triangle" w="med" len="med"/>
            </a:ln>
          </p:spPr>
        </p:cxnSp>
      </p:grpSp>
      <p:grpSp>
        <p:nvGrpSpPr>
          <p:cNvPr id="6" name="组合 90"/>
          <p:cNvGrpSpPr/>
          <p:nvPr/>
        </p:nvGrpSpPr>
        <p:grpSpPr>
          <a:xfrm>
            <a:off x="6581775" y="2981325"/>
            <a:ext cx="3762375" cy="1831975"/>
            <a:chOff x="5057815" y="2981326"/>
            <a:chExt cx="3762657" cy="1831974"/>
          </a:xfrm>
        </p:grpSpPr>
        <p:sp>
          <p:nvSpPr>
            <p:cNvPr id="51242" name="Oval 4"/>
            <p:cNvSpPr/>
            <p:nvPr/>
          </p:nvSpPr>
          <p:spPr>
            <a:xfrm>
              <a:off x="7974052" y="3709988"/>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ea typeface="宋体" panose="02010600030101010101" pitchFamily="2" charset="-122"/>
                </a:rPr>
                <a:t>q</a:t>
              </a:r>
              <a:r>
                <a:rPr lang="zh-CN" altLang="en-US" dirty="0">
                  <a:latin typeface="Times New Roman" panose="02020603050405020304" charset="0"/>
                  <a:ea typeface="宋体" panose="02010600030101010101" pitchFamily="2" charset="-122"/>
                </a:rPr>
                <a:t>*</a:t>
              </a:r>
              <a:endParaRPr lang="en-US" altLang="zh-CN" baseline="-25000" dirty="0">
                <a:latin typeface="Times New Roman" panose="02020603050405020304" charset="0"/>
                <a:ea typeface="宋体" panose="02010600030101010101" pitchFamily="2" charset="-122"/>
              </a:endParaRPr>
            </a:p>
          </p:txBody>
        </p:sp>
        <p:sp>
          <p:nvSpPr>
            <p:cNvPr id="51243" name="Oval 9"/>
            <p:cNvSpPr/>
            <p:nvPr/>
          </p:nvSpPr>
          <p:spPr>
            <a:xfrm>
              <a:off x="6521490" y="4298950"/>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3</a:t>
              </a:r>
              <a:endParaRPr lang="en-US" altLang="zh-CN" b="0" baseline="-25000" dirty="0">
                <a:latin typeface="Times New Roman" panose="02020603050405020304" charset="0"/>
                <a:ea typeface="宋体" panose="02010600030101010101" pitchFamily="2" charset="-122"/>
              </a:endParaRPr>
            </a:p>
          </p:txBody>
        </p:sp>
        <p:sp>
          <p:nvSpPr>
            <p:cNvPr id="51244" name="Oval 10"/>
            <p:cNvSpPr/>
            <p:nvPr/>
          </p:nvSpPr>
          <p:spPr>
            <a:xfrm>
              <a:off x="6521490" y="3098800"/>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2</a:t>
              </a:r>
              <a:endParaRPr lang="en-US" altLang="zh-CN" b="0" baseline="-25000" dirty="0">
                <a:latin typeface="Times New Roman" panose="02020603050405020304" charset="0"/>
                <a:ea typeface="宋体" panose="02010600030101010101" pitchFamily="2" charset="-122"/>
              </a:endParaRPr>
            </a:p>
          </p:txBody>
        </p:sp>
        <p:sp>
          <p:nvSpPr>
            <p:cNvPr id="51245" name="Oval 17"/>
            <p:cNvSpPr/>
            <p:nvPr/>
          </p:nvSpPr>
          <p:spPr>
            <a:xfrm>
              <a:off x="5602327" y="3744913"/>
              <a:ext cx="393700"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1</a:t>
              </a:r>
              <a:endParaRPr lang="en-US" altLang="zh-CN" b="0" baseline="-25000" dirty="0">
                <a:latin typeface="Times New Roman" panose="02020603050405020304" charset="0"/>
                <a:ea typeface="宋体" panose="02010600030101010101" pitchFamily="2" charset="-122"/>
              </a:endParaRPr>
            </a:p>
          </p:txBody>
        </p:sp>
        <p:cxnSp>
          <p:nvCxnSpPr>
            <p:cNvPr id="51246" name="AutoShape 18"/>
            <p:cNvCxnSpPr>
              <a:stCxn id="51245" idx="0"/>
              <a:endCxn id="51244" idx="2"/>
            </p:cNvCxnSpPr>
            <p:nvPr/>
          </p:nvCxnSpPr>
          <p:spPr>
            <a:xfrm rot="-5400000">
              <a:off x="5941254" y="3164677"/>
              <a:ext cx="438150" cy="722313"/>
            </a:xfrm>
            <a:prstGeom prst="curvedConnector2">
              <a:avLst/>
            </a:prstGeom>
            <a:ln w="38100" cap="flat" cmpd="sng">
              <a:solidFill>
                <a:schemeClr val="tx1"/>
              </a:solidFill>
              <a:prstDash val="solid"/>
              <a:round/>
              <a:headEnd type="none" w="med" len="med"/>
              <a:tailEnd type="triangle" w="med" len="med"/>
            </a:ln>
          </p:spPr>
        </p:cxnSp>
        <p:cxnSp>
          <p:nvCxnSpPr>
            <p:cNvPr id="51247" name="AutoShape 19"/>
            <p:cNvCxnSpPr>
              <a:stCxn id="51245" idx="4"/>
              <a:endCxn id="51243" idx="2"/>
            </p:cNvCxnSpPr>
            <p:nvPr/>
          </p:nvCxnSpPr>
          <p:spPr>
            <a:xfrm rot="-5400000" flipH="1">
              <a:off x="5987292" y="3972715"/>
              <a:ext cx="346075" cy="722313"/>
            </a:xfrm>
            <a:prstGeom prst="curvedConnector2">
              <a:avLst/>
            </a:prstGeom>
            <a:ln w="38100" cap="flat" cmpd="sng">
              <a:solidFill>
                <a:schemeClr val="tx1"/>
              </a:solidFill>
              <a:prstDash val="solid"/>
              <a:round/>
              <a:headEnd type="none" w="med" len="med"/>
              <a:tailEnd type="triangle" w="med" len="med"/>
            </a:ln>
          </p:spPr>
        </p:cxnSp>
        <p:cxnSp>
          <p:nvCxnSpPr>
            <p:cNvPr id="51248" name="AutoShape 20"/>
            <p:cNvCxnSpPr>
              <a:stCxn id="51243" idx="7"/>
              <a:endCxn id="51244" idx="5"/>
            </p:cNvCxnSpPr>
            <p:nvPr/>
          </p:nvCxnSpPr>
          <p:spPr>
            <a:xfrm rot="-5400000">
              <a:off x="6407185" y="3906833"/>
              <a:ext cx="904875" cy="0"/>
            </a:xfrm>
            <a:prstGeom prst="straightConnector1">
              <a:avLst/>
            </a:prstGeom>
            <a:ln w="38100" cap="flat" cmpd="sng">
              <a:solidFill>
                <a:schemeClr val="tx1"/>
              </a:solidFill>
              <a:prstDash val="solid"/>
              <a:round/>
              <a:headEnd type="none" w="med" len="med"/>
              <a:tailEnd type="triangle" w="med" len="med"/>
            </a:ln>
          </p:spPr>
        </p:cxnSp>
        <p:cxnSp>
          <p:nvCxnSpPr>
            <p:cNvPr id="51249" name="AutoShape 21"/>
            <p:cNvCxnSpPr>
              <a:stCxn id="51244" idx="3"/>
              <a:endCxn id="51243" idx="1"/>
            </p:cNvCxnSpPr>
            <p:nvPr/>
          </p:nvCxnSpPr>
          <p:spPr>
            <a:xfrm rot="5400000">
              <a:off x="6127785" y="3906833"/>
              <a:ext cx="904875" cy="0"/>
            </a:xfrm>
            <a:prstGeom prst="straightConnector1">
              <a:avLst/>
            </a:prstGeom>
            <a:ln w="38100" cap="flat" cmpd="sng">
              <a:solidFill>
                <a:schemeClr val="tx1"/>
              </a:solidFill>
              <a:prstDash val="solid"/>
              <a:round/>
              <a:headEnd type="none" w="med" len="med"/>
              <a:tailEnd type="triangle" w="med" len="med"/>
            </a:ln>
          </p:spPr>
        </p:cxnSp>
        <p:cxnSp>
          <p:nvCxnSpPr>
            <p:cNvPr id="51250" name="AutoShape 22"/>
            <p:cNvCxnSpPr>
              <a:stCxn id="51244" idx="6"/>
              <a:endCxn id="51242" idx="2"/>
            </p:cNvCxnSpPr>
            <p:nvPr/>
          </p:nvCxnSpPr>
          <p:spPr>
            <a:xfrm>
              <a:off x="6916777" y="3306763"/>
              <a:ext cx="1057275" cy="611188"/>
            </a:xfrm>
            <a:prstGeom prst="straightConnector1">
              <a:avLst/>
            </a:prstGeom>
            <a:ln w="38100" cap="flat" cmpd="sng">
              <a:solidFill>
                <a:schemeClr val="tx1"/>
              </a:solidFill>
              <a:prstDash val="solid"/>
              <a:round/>
              <a:headEnd type="none" w="med" len="med"/>
              <a:tailEnd type="triangle" w="med" len="med"/>
            </a:ln>
          </p:spPr>
        </p:cxnSp>
        <p:cxnSp>
          <p:nvCxnSpPr>
            <p:cNvPr id="51251" name="AutoShape 23"/>
            <p:cNvCxnSpPr>
              <a:stCxn id="51243" idx="6"/>
              <a:endCxn id="51242" idx="3"/>
            </p:cNvCxnSpPr>
            <p:nvPr/>
          </p:nvCxnSpPr>
          <p:spPr>
            <a:xfrm flipV="1">
              <a:off x="6916777" y="4065002"/>
              <a:ext cx="1114931" cy="441911"/>
            </a:xfrm>
            <a:prstGeom prst="straightConnector1">
              <a:avLst/>
            </a:prstGeom>
            <a:ln w="38100" cap="flat" cmpd="sng">
              <a:solidFill>
                <a:schemeClr val="tx1"/>
              </a:solidFill>
              <a:prstDash val="solid"/>
              <a:round/>
              <a:headEnd type="none" w="med" len="med"/>
              <a:tailEnd type="triangle" w="med" len="med"/>
            </a:ln>
          </p:spPr>
        </p:cxnSp>
        <p:cxnSp>
          <p:nvCxnSpPr>
            <p:cNvPr id="51252" name="AutoShape 28"/>
            <p:cNvCxnSpPr>
              <a:stCxn id="51242" idx="0"/>
              <a:endCxn id="51242" idx="7"/>
            </p:cNvCxnSpPr>
            <p:nvPr/>
          </p:nvCxnSpPr>
          <p:spPr>
            <a:xfrm rot="-5400000" flipH="1">
              <a:off x="8210039" y="3670841"/>
              <a:ext cx="60911" cy="139194"/>
            </a:xfrm>
            <a:prstGeom prst="curvedConnector3">
              <a:avLst>
                <a:gd name="adj1" fmla="val -675542"/>
              </a:avLst>
            </a:prstGeom>
            <a:ln w="38100" cap="flat" cmpd="sng">
              <a:solidFill>
                <a:schemeClr val="tx1"/>
              </a:solidFill>
              <a:prstDash val="solid"/>
              <a:round/>
              <a:headEnd type="none" w="med" len="med"/>
              <a:tailEnd type="triangle" w="med" len="med"/>
            </a:ln>
          </p:spPr>
        </p:cxnSp>
        <p:cxnSp>
          <p:nvCxnSpPr>
            <p:cNvPr id="51253" name="AutoShape 29"/>
            <p:cNvCxnSpPr>
              <a:stCxn id="51242" idx="4"/>
              <a:endCxn id="51242" idx="6"/>
            </p:cNvCxnSpPr>
            <p:nvPr/>
          </p:nvCxnSpPr>
          <p:spPr>
            <a:xfrm rot="5400000" flipH="1" flipV="1">
              <a:off x="8165346" y="3923507"/>
              <a:ext cx="207962" cy="196850"/>
            </a:xfrm>
            <a:prstGeom prst="curvedConnector4">
              <a:avLst>
                <a:gd name="adj1" fmla="val -109926"/>
                <a:gd name="adj2" fmla="val 146454"/>
              </a:avLst>
            </a:prstGeom>
            <a:ln w="38100" cap="flat" cmpd="sng">
              <a:solidFill>
                <a:schemeClr val="tx1"/>
              </a:solidFill>
              <a:prstDash val="solid"/>
              <a:round/>
              <a:headEnd type="none" w="med" len="med"/>
              <a:tailEnd type="triangle" w="med" len="med"/>
            </a:ln>
          </p:spPr>
        </p:cxnSp>
        <p:sp>
          <p:nvSpPr>
            <p:cNvPr id="51254" name="Text Box 31"/>
            <p:cNvSpPr txBox="1"/>
            <p:nvPr/>
          </p:nvSpPr>
          <p:spPr>
            <a:xfrm>
              <a:off x="5842040" y="3013075"/>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1255" name="Text Box 32"/>
            <p:cNvSpPr txBox="1"/>
            <p:nvPr/>
          </p:nvSpPr>
          <p:spPr>
            <a:xfrm>
              <a:off x="6827877" y="3700463"/>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1256" name="Text Box 33"/>
            <p:cNvSpPr txBox="1"/>
            <p:nvPr/>
          </p:nvSpPr>
          <p:spPr>
            <a:xfrm>
              <a:off x="7314698" y="3078957"/>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1257" name="Text Box 37"/>
            <p:cNvSpPr txBox="1"/>
            <p:nvPr/>
          </p:nvSpPr>
          <p:spPr>
            <a:xfrm>
              <a:off x="5969040" y="435610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58" name="Text Box 38"/>
            <p:cNvSpPr txBox="1"/>
            <p:nvPr/>
          </p:nvSpPr>
          <p:spPr>
            <a:xfrm>
              <a:off x="6283365" y="374808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59" name="Text Box 39"/>
            <p:cNvSpPr txBox="1"/>
            <p:nvPr/>
          </p:nvSpPr>
          <p:spPr>
            <a:xfrm>
              <a:off x="7283490" y="4293096"/>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60" name="Text Box 42"/>
            <p:cNvSpPr txBox="1"/>
            <p:nvPr/>
          </p:nvSpPr>
          <p:spPr>
            <a:xfrm>
              <a:off x="8483922" y="394970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1261" name="Text Box 45"/>
            <p:cNvSpPr txBox="1"/>
            <p:nvPr/>
          </p:nvSpPr>
          <p:spPr>
            <a:xfrm>
              <a:off x="8225159" y="2981326"/>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51262" name="AutoShape 46"/>
            <p:cNvCxnSpPr>
              <a:stCxn id="51242" idx="4"/>
              <a:endCxn id="51245" idx="2"/>
            </p:cNvCxnSpPr>
            <p:nvPr/>
          </p:nvCxnSpPr>
          <p:spPr>
            <a:xfrm>
              <a:off x="5057815" y="3949700"/>
              <a:ext cx="544512" cy="3176"/>
            </a:xfrm>
            <a:prstGeom prst="curvedConnector3">
              <a:avLst>
                <a:gd name="adj1" fmla="val 50000"/>
              </a:avLst>
            </a:prstGeom>
            <a:ln w="38100" cap="flat" cmpd="sng">
              <a:solidFill>
                <a:schemeClr val="tx1"/>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xEl>
                                              <p:charRg st="0" end="9"/>
                                            </p:txEl>
                                          </p:spTgt>
                                        </p:tgtEl>
                                        <p:attrNameLst>
                                          <p:attrName>style.visibility</p:attrName>
                                        </p:attrNameLst>
                                      </p:cBhvr>
                                      <p:to>
                                        <p:strVal val="visible"/>
                                      </p:to>
                                    </p:set>
                                    <p:animEffect transition="in" filter="blinds(horizontal)">
                                      <p:cBhvr>
                                        <p:cTn id="7" dur="500"/>
                                        <p:tgtEl>
                                          <p:spTgt spid="2">
                                            <p:txEl>
                                              <p:charRg st="0" end="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charRg st="9" end="16"/>
                                            </p:txEl>
                                          </p:spTgt>
                                        </p:tgtEl>
                                        <p:attrNameLst>
                                          <p:attrName>style.visibility</p:attrName>
                                        </p:attrNameLst>
                                      </p:cBhvr>
                                      <p:to>
                                        <p:strVal val="visible"/>
                                      </p:to>
                                    </p:set>
                                    <p:animEffect transition="in" filter="blinds(horizontal)">
                                      <p:cBhvr>
                                        <p:cTn id="10" dur="500"/>
                                        <p:tgtEl>
                                          <p:spTgt spid="2">
                                            <p:txEl>
                                              <p:charRg st="9" end="16"/>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2" name="内容占位符 1"/>
          <p:cNvSpPr>
            <a:spLocks noGrp="1"/>
          </p:cNvSpPr>
          <p:nvPr>
            <p:ph idx="1"/>
          </p:nvPr>
        </p:nvSpPr>
        <p:spPr>
          <a:xfrm>
            <a:off x="228600" y="847725"/>
            <a:ext cx="11214735" cy="5377180"/>
          </a:xfrm>
        </p:spPr>
        <p:txBody>
          <a:bodyPr vert="horz" wrap="square" lIns="91440" tIns="45720" rIns="91440" bIns="45720" anchor="t"/>
          <a:p>
            <a:r>
              <a:rPr lang="en-US" altLang="zh-CN" dirty="0"/>
              <a:t>DFA</a:t>
            </a:r>
            <a:r>
              <a:rPr lang="zh-CN" altLang="en-US" dirty="0"/>
              <a:t>化简方法</a:t>
            </a:r>
            <a:r>
              <a:rPr lang="en-US" altLang="zh-CN" dirty="0"/>
              <a:t>(</a:t>
            </a:r>
            <a:r>
              <a:rPr lang="zh-CN" altLang="en-US" u="sng" dirty="0">
                <a:solidFill>
                  <a:schemeClr val="tx2"/>
                </a:solidFill>
                <a:latin typeface="Tahoma" panose="020B0604030504040204" charset="0"/>
              </a:rPr>
              <a:t>求异法</a:t>
            </a:r>
            <a:r>
              <a:rPr lang="en-US" altLang="zh-CN" dirty="0"/>
              <a:t>)</a:t>
            </a:r>
            <a:endParaRPr lang="en-US" altLang="zh-CN" dirty="0"/>
          </a:p>
          <a:p>
            <a:pPr lvl="1"/>
            <a:r>
              <a:rPr lang="zh-CN" altLang="en-US" sz="2400" dirty="0">
                <a:solidFill>
                  <a:srgbClr val="FF0000"/>
                </a:solidFill>
              </a:rPr>
              <a:t>基本思想</a:t>
            </a:r>
            <a:r>
              <a:rPr lang="en-US" altLang="zh-CN" sz="2400" dirty="0"/>
              <a:t>:</a:t>
            </a:r>
            <a:r>
              <a:rPr lang="zh-CN" altLang="en-US" sz="2400" dirty="0"/>
              <a:t>首先将状态划分为接受状态与非接受状态两组，然后逐步将这个划分精细化，最后得到一个不可再细化的状态集的划分，每个状态子集作为一个状态。</a:t>
            </a:r>
            <a:endParaRPr lang="zh-CN" altLang="en-US" sz="2400" dirty="0"/>
          </a:p>
          <a:p>
            <a:pPr lvl="1"/>
            <a:r>
              <a:rPr lang="zh-CN" altLang="en-US" dirty="0"/>
              <a:t>具体算法步骤</a:t>
            </a:r>
            <a:r>
              <a:rPr lang="en-US" altLang="zh-CN" dirty="0"/>
              <a:t>:</a:t>
            </a:r>
            <a:endParaRPr lang="en-US" altLang="zh-CN" dirty="0"/>
          </a:p>
          <a:p>
            <a:pPr marL="933450" lvl="2" indent="-258445"/>
            <a:r>
              <a:rPr lang="en-US" altLang="zh-CN" dirty="0">
                <a:latin typeface="Times New Roman" panose="02020603050405020304" charset="0"/>
              </a:rPr>
              <a:t>1.</a:t>
            </a:r>
            <a:r>
              <a:rPr lang="zh-CN" altLang="en-US" dirty="0">
                <a:latin typeface="Times New Roman" panose="02020603050405020304" charset="0"/>
              </a:rPr>
              <a:t>首先将</a:t>
            </a:r>
            <a:r>
              <a:rPr lang="en-US" altLang="zh-CN" dirty="0">
                <a:latin typeface="Times New Roman" panose="02020603050405020304" charset="0"/>
              </a:rPr>
              <a:t>DFA M</a:t>
            </a:r>
            <a:r>
              <a:rPr lang="zh-CN" altLang="en-US" dirty="0">
                <a:latin typeface="Times New Roman" panose="02020603050405020304" charset="0"/>
              </a:rPr>
              <a:t>的状态集</a:t>
            </a:r>
            <a:r>
              <a:rPr lang="en-US" altLang="zh-CN" dirty="0">
                <a:latin typeface="Times New Roman" panose="02020603050405020304" charset="0"/>
              </a:rPr>
              <a:t>S</a:t>
            </a:r>
            <a:r>
              <a:rPr lang="zh-CN" altLang="en-US" dirty="0">
                <a:latin typeface="Times New Roman" panose="02020603050405020304" charset="0"/>
              </a:rPr>
              <a:t>中的终结状态与非终结状态分开，形成两个子集，即得到基本划分</a:t>
            </a:r>
            <a:r>
              <a:rPr lang="en-US" altLang="zh-CN" dirty="0">
                <a:latin typeface="Times New Roman" panose="02020603050405020304" charset="0"/>
                <a:ea typeface="隶书" panose="02010509060101010101" pitchFamily="49" charset="-122"/>
              </a:rPr>
              <a:t>П</a:t>
            </a:r>
            <a:r>
              <a:rPr lang="zh-CN" altLang="en-US" dirty="0">
                <a:latin typeface="Times New Roman" panose="02020603050405020304" charset="0"/>
              </a:rPr>
              <a:t>。</a:t>
            </a:r>
            <a:endParaRPr lang="en-US" altLang="zh-CN" dirty="0">
              <a:latin typeface="Times New Roman" panose="02020603050405020304" charset="0"/>
            </a:endParaRPr>
          </a:p>
          <a:p>
            <a:pPr marL="933450" lvl="2" indent="-258445"/>
            <a:r>
              <a:rPr lang="en-US" altLang="zh-CN" dirty="0">
                <a:latin typeface="Times New Roman" panose="02020603050405020304" charset="0"/>
              </a:rPr>
              <a:t>2.</a:t>
            </a:r>
            <a:r>
              <a:rPr lang="zh-CN" altLang="en-US" dirty="0">
                <a:latin typeface="Times New Roman" panose="02020603050405020304" charset="0"/>
              </a:rPr>
              <a:t>对</a:t>
            </a:r>
            <a:r>
              <a:rPr lang="en-US" altLang="zh-CN" dirty="0">
                <a:latin typeface="Times New Roman" panose="02020603050405020304" charset="0"/>
              </a:rPr>
              <a:t>П</a:t>
            </a:r>
            <a:r>
              <a:rPr lang="zh-CN" altLang="en-US" dirty="0">
                <a:latin typeface="Times New Roman" panose="02020603050405020304" charset="0"/>
              </a:rPr>
              <a:t>建立新的划分</a:t>
            </a:r>
            <a:r>
              <a:rPr lang="en-US" altLang="zh-CN" dirty="0">
                <a:latin typeface="Times New Roman" panose="02020603050405020304" charset="0"/>
              </a:rPr>
              <a:t>П</a:t>
            </a:r>
            <a:r>
              <a:rPr lang="en-US" altLang="zh-CN" baseline="-25000" dirty="0">
                <a:latin typeface="Times New Roman" panose="02020603050405020304" charset="0"/>
              </a:rPr>
              <a:t>New</a:t>
            </a:r>
            <a:r>
              <a:rPr lang="en-US" altLang="zh-CN" dirty="0">
                <a:latin typeface="Times New Roman" panose="02020603050405020304" charset="0"/>
              </a:rPr>
              <a:t> </a:t>
            </a:r>
            <a:r>
              <a:rPr lang="zh-CN" altLang="en-US" dirty="0">
                <a:latin typeface="Times New Roman" panose="02020603050405020304" charset="0"/>
              </a:rPr>
              <a:t>，对</a:t>
            </a:r>
            <a:r>
              <a:rPr lang="en-US" altLang="zh-CN" dirty="0">
                <a:latin typeface="Times New Roman" panose="02020603050405020304" charset="0"/>
              </a:rPr>
              <a:t>П</a:t>
            </a:r>
            <a:r>
              <a:rPr lang="zh-CN" altLang="en-US" dirty="0">
                <a:latin typeface="Times New Roman" panose="02020603050405020304" charset="0"/>
              </a:rPr>
              <a:t>的每个状态子集</a:t>
            </a:r>
            <a:r>
              <a:rPr lang="en-US" altLang="zh-CN" dirty="0">
                <a:latin typeface="Times New Roman" panose="02020603050405020304" charset="0"/>
              </a:rPr>
              <a:t>G</a:t>
            </a:r>
            <a:r>
              <a:rPr lang="zh-CN" altLang="en-US" dirty="0">
                <a:latin typeface="Times New Roman" panose="02020603050405020304" charset="0"/>
              </a:rPr>
              <a:t>，进行如下变换</a:t>
            </a:r>
            <a:r>
              <a:rPr lang="en-US" altLang="zh-CN" dirty="0">
                <a:latin typeface="Times New Roman" panose="02020603050405020304" charset="0"/>
              </a:rPr>
              <a:t>:</a:t>
            </a:r>
            <a:endParaRPr lang="en-US" altLang="zh-CN" dirty="0">
              <a:latin typeface="Times New Roman" panose="02020603050405020304" charset="0"/>
            </a:endParaRPr>
          </a:p>
          <a:p>
            <a:pPr marL="1524000" lvl="3" indent="-152400">
              <a:buFont typeface="华文新魏" panose="02010800040101010101" pitchFamily="2" charset="-122"/>
              <a:buAutoNum type="alphaLcPeriod"/>
            </a:pPr>
            <a:r>
              <a:rPr lang="zh-CN" altLang="en-US" dirty="0">
                <a:latin typeface="Times New Roman" panose="02020603050405020304" charset="0"/>
              </a:rPr>
              <a:t> 把</a:t>
            </a:r>
            <a:r>
              <a:rPr lang="en-US" altLang="zh-CN" dirty="0">
                <a:latin typeface="Times New Roman" panose="02020603050405020304" charset="0"/>
              </a:rPr>
              <a:t>G</a:t>
            </a:r>
            <a:r>
              <a:rPr lang="zh-CN" altLang="en-US" dirty="0">
                <a:latin typeface="Times New Roman" panose="02020603050405020304" charset="0"/>
              </a:rPr>
              <a:t>划分成新的子集，使得</a:t>
            </a:r>
            <a:r>
              <a:rPr lang="en-US" altLang="zh-CN" dirty="0">
                <a:latin typeface="Times New Roman" panose="02020603050405020304" charset="0"/>
              </a:rPr>
              <a:t>G</a:t>
            </a:r>
            <a:r>
              <a:rPr lang="zh-CN" altLang="en-US" dirty="0">
                <a:latin typeface="Times New Roman" panose="02020603050405020304" charset="0"/>
              </a:rPr>
              <a:t>的两个状态</a:t>
            </a:r>
            <a:r>
              <a:rPr lang="en-US" altLang="zh-CN" dirty="0">
                <a:latin typeface="Times New Roman" panose="02020603050405020304" charset="0"/>
              </a:rPr>
              <a:t>s </a:t>
            </a:r>
            <a:r>
              <a:rPr lang="zh-CN" altLang="en-US" dirty="0">
                <a:latin typeface="Times New Roman" panose="02020603050405020304" charset="0"/>
              </a:rPr>
              <a:t>和</a:t>
            </a:r>
            <a:r>
              <a:rPr lang="en-US" altLang="zh-CN" dirty="0">
                <a:latin typeface="Times New Roman" panose="02020603050405020304" charset="0"/>
              </a:rPr>
              <a:t>t</a:t>
            </a:r>
            <a:r>
              <a:rPr lang="zh-CN" altLang="en-US" dirty="0">
                <a:latin typeface="Times New Roman" panose="02020603050405020304" charset="0"/>
              </a:rPr>
              <a:t>属于同一子集，当且仅当对任何输入符号</a:t>
            </a:r>
            <a:r>
              <a:rPr lang="en-US" altLang="zh-CN" dirty="0">
                <a:latin typeface="Times New Roman" panose="02020603050405020304" charset="0"/>
              </a:rPr>
              <a:t>a</a:t>
            </a:r>
            <a:r>
              <a:rPr lang="zh-CN" altLang="en-US" dirty="0">
                <a:latin typeface="Times New Roman" panose="02020603050405020304" charset="0"/>
              </a:rPr>
              <a:t>，状态</a:t>
            </a:r>
            <a:r>
              <a:rPr lang="en-US" altLang="zh-CN" dirty="0">
                <a:latin typeface="Times New Roman" panose="02020603050405020304" charset="0"/>
              </a:rPr>
              <a:t>s</a:t>
            </a:r>
            <a:r>
              <a:rPr lang="zh-CN" altLang="en-US" dirty="0">
                <a:latin typeface="Times New Roman" panose="02020603050405020304" charset="0"/>
              </a:rPr>
              <a:t>和</a:t>
            </a:r>
            <a:r>
              <a:rPr lang="en-US" altLang="zh-CN" dirty="0">
                <a:latin typeface="Times New Roman" panose="02020603050405020304" charset="0"/>
              </a:rPr>
              <a:t>t</a:t>
            </a:r>
            <a:r>
              <a:rPr lang="zh-CN" altLang="en-US" dirty="0">
                <a:latin typeface="Times New Roman" panose="02020603050405020304" charset="0"/>
              </a:rPr>
              <a:t>转换到的状态都属于</a:t>
            </a:r>
            <a:r>
              <a:rPr lang="en-US" altLang="zh-CN" dirty="0">
                <a:latin typeface="Times New Roman" panose="02020603050405020304" charset="0"/>
              </a:rPr>
              <a:t>П</a:t>
            </a:r>
            <a:r>
              <a:rPr lang="zh-CN" altLang="en-US" dirty="0">
                <a:latin typeface="Times New Roman" panose="02020603050405020304" charset="0"/>
              </a:rPr>
              <a:t>的同一子集。</a:t>
            </a:r>
            <a:endParaRPr lang="en-US" altLang="zh-CN" dirty="0">
              <a:latin typeface="Times New Roman" panose="02020603050405020304" charset="0"/>
            </a:endParaRPr>
          </a:p>
          <a:p>
            <a:pPr marL="1524000" lvl="3" indent="-152400">
              <a:buFont typeface="华文新魏" panose="02010800040101010101" pitchFamily="2" charset="-122"/>
              <a:buAutoNum type="alphaLcPeriod"/>
            </a:pPr>
            <a:r>
              <a:rPr lang="zh-CN" altLang="en-US" dirty="0">
                <a:latin typeface="Times New Roman" panose="02020603050405020304" charset="0"/>
              </a:rPr>
              <a:t> 用</a:t>
            </a:r>
            <a:r>
              <a:rPr lang="en-US" altLang="zh-CN" dirty="0">
                <a:latin typeface="Times New Roman" panose="02020603050405020304" charset="0"/>
              </a:rPr>
              <a:t>G</a:t>
            </a:r>
            <a:r>
              <a:rPr lang="zh-CN" altLang="en-US" dirty="0">
                <a:latin typeface="Times New Roman" panose="02020603050405020304" charset="0"/>
              </a:rPr>
              <a:t>划分出的所有新子集替换</a:t>
            </a:r>
            <a:r>
              <a:rPr lang="en-US" altLang="zh-CN" dirty="0">
                <a:latin typeface="Times New Roman" panose="02020603050405020304" charset="0"/>
              </a:rPr>
              <a:t>G</a:t>
            </a:r>
            <a:r>
              <a:rPr lang="zh-CN" altLang="en-US" dirty="0">
                <a:latin typeface="Times New Roman" panose="02020603050405020304" charset="0"/>
              </a:rPr>
              <a:t>，形成新的分划</a:t>
            </a:r>
            <a:r>
              <a:rPr lang="en-US" altLang="zh-CN" dirty="0">
                <a:latin typeface="Times New Roman" panose="02020603050405020304" charset="0"/>
              </a:rPr>
              <a:t>П</a:t>
            </a:r>
            <a:r>
              <a:rPr lang="en-US" altLang="zh-CN" baseline="-25000" dirty="0">
                <a:latin typeface="Times New Roman" panose="02020603050405020304" charset="0"/>
              </a:rPr>
              <a:t>New</a:t>
            </a:r>
            <a:endParaRPr lang="en-US" altLang="zh-CN" dirty="0">
              <a:latin typeface="Times New Roman" panose="02020603050405020304" charset="0"/>
              <a:ea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xEl>
                                              <p:charRg st="0" end="13"/>
                                            </p:txEl>
                                          </p:spTgt>
                                        </p:tgtEl>
                                        <p:attrNameLst>
                                          <p:attrName>style.visibility</p:attrName>
                                        </p:attrNameLst>
                                      </p:cBhvr>
                                      <p:to>
                                        <p:strVal val="visible"/>
                                      </p:to>
                                    </p:set>
                                    <p:animEffect transition="in" filter="blinds(horizontal)">
                                      <p:cBhvr>
                                        <p:cTn id="7" dur="500"/>
                                        <p:tgtEl>
                                          <p:spTgt spid="2">
                                            <p:txEl>
                                              <p:charRg st="0" end="13"/>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xEl>
                                              <p:charRg st="13" end="85"/>
                                            </p:txEl>
                                          </p:spTgt>
                                        </p:tgtEl>
                                        <p:attrNameLst>
                                          <p:attrName>style.visibility</p:attrName>
                                        </p:attrNameLst>
                                      </p:cBhvr>
                                      <p:to>
                                        <p:strVal val="visible"/>
                                      </p:to>
                                    </p:set>
                                    <p:animEffect transition="in" filter="blinds(horizontal)">
                                      <p:cBhvr>
                                        <p:cTn id="11" dur="500"/>
                                        <p:tgtEl>
                                          <p:spTgt spid="2">
                                            <p:txEl>
                                              <p:charRg st="13" end="8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
                                            <p:txEl>
                                              <p:charRg st="85" end="93"/>
                                            </p:txEl>
                                          </p:spTgt>
                                        </p:tgtEl>
                                        <p:attrNameLst>
                                          <p:attrName>style.visibility</p:attrName>
                                        </p:attrNameLst>
                                      </p:cBhvr>
                                      <p:to>
                                        <p:strVal val="visible"/>
                                      </p:to>
                                    </p:set>
                                    <p:animEffect transition="in" filter="blinds(horizontal)">
                                      <p:cBhvr>
                                        <p:cTn id="16" dur="500"/>
                                        <p:tgtEl>
                                          <p:spTgt spid="2">
                                            <p:txEl>
                                              <p:charRg st="85" end="93"/>
                                            </p:txEl>
                                          </p:spTgt>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
                                            <p:txEl>
                                              <p:charRg st="93" end="140"/>
                                            </p:txEl>
                                          </p:spTgt>
                                        </p:tgtEl>
                                        <p:attrNameLst>
                                          <p:attrName>style.visibility</p:attrName>
                                        </p:attrNameLst>
                                      </p:cBhvr>
                                      <p:to>
                                        <p:strVal val="visible"/>
                                      </p:to>
                                    </p:set>
                                    <p:animEffect transition="in" filter="blinds(horizontal)">
                                      <p:cBhvr>
                                        <p:cTn id="20" dur="500"/>
                                        <p:tgtEl>
                                          <p:spTgt spid="2">
                                            <p:txEl>
                                              <p:charRg st="93" end="14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charRg st="140" end="175"/>
                                            </p:txEl>
                                          </p:spTgt>
                                        </p:tgtEl>
                                        <p:attrNameLst>
                                          <p:attrName>style.visibility</p:attrName>
                                        </p:attrNameLst>
                                      </p:cBhvr>
                                      <p:to>
                                        <p:strVal val="visible"/>
                                      </p:to>
                                    </p:set>
                                    <p:animEffect transition="in" filter="blinds(horizontal)">
                                      <p:cBhvr>
                                        <p:cTn id="25" dur="500"/>
                                        <p:tgtEl>
                                          <p:spTgt spid="2">
                                            <p:txEl>
                                              <p:charRg st="140" end="175"/>
                                            </p:txEl>
                                          </p:spTgt>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2">
                                            <p:txEl>
                                              <p:charRg st="175" end="240"/>
                                            </p:txEl>
                                          </p:spTgt>
                                        </p:tgtEl>
                                        <p:attrNameLst>
                                          <p:attrName>style.visibility</p:attrName>
                                        </p:attrNameLst>
                                      </p:cBhvr>
                                      <p:to>
                                        <p:strVal val="visible"/>
                                      </p:to>
                                    </p:set>
                                    <p:animEffect transition="in" filter="blinds(horizontal)">
                                      <p:cBhvr>
                                        <p:cTn id="29" dur="500"/>
                                        <p:tgtEl>
                                          <p:spTgt spid="2">
                                            <p:txEl>
                                              <p:charRg st="175" end="240"/>
                                            </p:txEl>
                                          </p:spTgt>
                                        </p:tgtEl>
                                      </p:cBhvr>
                                    </p:animEffect>
                                  </p:childTnLst>
                                </p:cTn>
                              </p:par>
                            </p:childTnLst>
                          </p:cTn>
                        </p:par>
                        <p:par>
                          <p:cTn id="30" fill="hold">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2">
                                            <p:txEl>
                                              <p:charRg st="240" end="267"/>
                                            </p:txEl>
                                          </p:spTgt>
                                        </p:tgtEl>
                                        <p:attrNameLst>
                                          <p:attrName>style.visibility</p:attrName>
                                        </p:attrNameLst>
                                      </p:cBhvr>
                                      <p:to>
                                        <p:strVal val="visible"/>
                                      </p:to>
                                    </p:set>
                                    <p:animEffect transition="in" filter="blinds(horizontal)">
                                      <p:cBhvr>
                                        <p:cTn id="33" dur="500"/>
                                        <p:tgtEl>
                                          <p:spTgt spid="2">
                                            <p:txEl>
                                              <p:charRg st="240"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73731" name="内容占位符 2"/>
          <p:cNvSpPr>
            <a:spLocks noGrp="1"/>
          </p:cNvSpPr>
          <p:nvPr>
            <p:ph idx="1"/>
          </p:nvPr>
        </p:nvSpPr>
        <p:spPr>
          <a:xfrm>
            <a:off x="89535" y="1066800"/>
            <a:ext cx="11580495" cy="4630420"/>
          </a:xfrm>
        </p:spPr>
        <p:txBody>
          <a:bodyPr vert="horz" wrap="square" lIns="91440" tIns="45720" rIns="91440" bIns="45720" anchor="t"/>
          <a:p>
            <a:pPr>
              <a:lnSpc>
                <a:spcPct val="150000"/>
              </a:lnSpc>
            </a:pPr>
            <a:r>
              <a:rPr lang="en-US" altLang="zh-CN" dirty="0"/>
              <a:t>DFA</a:t>
            </a:r>
            <a:r>
              <a:rPr lang="zh-CN" altLang="en-US" dirty="0"/>
              <a:t>化简方法</a:t>
            </a:r>
            <a:r>
              <a:rPr lang="en-US" altLang="zh-CN" dirty="0"/>
              <a:t>(</a:t>
            </a:r>
            <a:r>
              <a:rPr lang="zh-CN" altLang="en-US" u="sng" dirty="0">
                <a:solidFill>
                  <a:schemeClr val="tx2"/>
                </a:solidFill>
                <a:latin typeface="Tahoma" panose="020B0604030504040204" charset="0"/>
              </a:rPr>
              <a:t>求异法</a:t>
            </a:r>
            <a:r>
              <a:rPr lang="en-US" altLang="zh-CN" dirty="0"/>
              <a:t>)</a:t>
            </a:r>
            <a:r>
              <a:rPr lang="zh-CN" altLang="en-US" dirty="0"/>
              <a:t>算法步骤</a:t>
            </a:r>
            <a:endParaRPr lang="en-US" altLang="zh-CN" dirty="0"/>
          </a:p>
          <a:p>
            <a:pPr marL="933450" lvl="2" indent="-258445">
              <a:lnSpc>
                <a:spcPct val="150000"/>
              </a:lnSpc>
            </a:pPr>
            <a:r>
              <a:rPr lang="en-US" altLang="zh-CN" dirty="0">
                <a:latin typeface="Times New Roman" panose="02020603050405020304" charset="0"/>
              </a:rPr>
              <a:t>3.</a:t>
            </a:r>
            <a:r>
              <a:rPr lang="zh-CN" altLang="en-US" dirty="0">
                <a:latin typeface="Times New Roman" panose="02020603050405020304" charset="0"/>
              </a:rPr>
              <a:t>如果</a:t>
            </a:r>
            <a:r>
              <a:rPr lang="en-US" altLang="zh-CN" dirty="0">
                <a:latin typeface="Times New Roman" panose="02020603050405020304" charset="0"/>
              </a:rPr>
              <a:t>П</a:t>
            </a:r>
            <a:r>
              <a:rPr lang="en-US" altLang="zh-CN" baseline="-25000" dirty="0">
                <a:latin typeface="Times New Roman" panose="02020603050405020304" charset="0"/>
              </a:rPr>
              <a:t>New</a:t>
            </a:r>
            <a:r>
              <a:rPr lang="zh-CN" altLang="en-US" dirty="0">
                <a:latin typeface="Times New Roman" panose="02020603050405020304" charset="0"/>
              </a:rPr>
              <a:t>＝</a:t>
            </a:r>
            <a:r>
              <a:rPr lang="en-US" altLang="zh-CN" dirty="0">
                <a:latin typeface="Times New Roman" panose="02020603050405020304" charset="0"/>
              </a:rPr>
              <a:t>П</a:t>
            </a:r>
            <a:r>
              <a:rPr lang="zh-CN" altLang="en-US" dirty="0">
                <a:latin typeface="Times New Roman" panose="02020603050405020304" charset="0"/>
              </a:rPr>
              <a:t>，则执行第</a:t>
            </a:r>
            <a:r>
              <a:rPr lang="en-US" altLang="zh-CN" dirty="0">
                <a:latin typeface="Times New Roman" panose="02020603050405020304" charset="0"/>
              </a:rPr>
              <a:t>(4)</a:t>
            </a:r>
            <a:r>
              <a:rPr lang="zh-CN" altLang="en-US" dirty="0">
                <a:latin typeface="Times New Roman" panose="02020603050405020304" charset="0"/>
              </a:rPr>
              <a:t>步；否则令</a:t>
            </a:r>
            <a:r>
              <a:rPr lang="en-US" altLang="zh-CN" dirty="0">
                <a:latin typeface="Times New Roman" panose="02020603050405020304" charset="0"/>
              </a:rPr>
              <a:t>П= П</a:t>
            </a:r>
            <a:r>
              <a:rPr lang="en-US" altLang="zh-CN" baseline="-25000" dirty="0">
                <a:latin typeface="Times New Roman" panose="02020603050405020304" charset="0"/>
              </a:rPr>
              <a:t>New</a:t>
            </a:r>
            <a:r>
              <a:rPr lang="en-US" altLang="zh-CN" dirty="0">
                <a:latin typeface="Times New Roman" panose="02020603050405020304" charset="0"/>
              </a:rPr>
              <a:t> </a:t>
            </a:r>
            <a:r>
              <a:rPr lang="zh-CN" altLang="en-US" dirty="0">
                <a:latin typeface="Times New Roman" panose="02020603050405020304" charset="0"/>
              </a:rPr>
              <a:t>，重复第</a:t>
            </a:r>
            <a:r>
              <a:rPr lang="en-US" altLang="zh-CN" dirty="0">
                <a:latin typeface="Times New Roman" panose="02020603050405020304" charset="0"/>
              </a:rPr>
              <a:t>(2)</a:t>
            </a:r>
            <a:r>
              <a:rPr lang="zh-CN" altLang="en-US" dirty="0">
                <a:latin typeface="Times New Roman" panose="02020603050405020304" charset="0"/>
              </a:rPr>
              <a:t>步。</a:t>
            </a:r>
            <a:endParaRPr lang="en-US" altLang="zh-CN" dirty="0">
              <a:latin typeface="Times New Roman" panose="02020603050405020304" charset="0"/>
            </a:endParaRPr>
          </a:p>
          <a:p>
            <a:pPr marL="933450" lvl="2" indent="-258445">
              <a:lnSpc>
                <a:spcPct val="150000"/>
              </a:lnSpc>
            </a:pPr>
            <a:r>
              <a:rPr lang="en-US" altLang="zh-CN" dirty="0">
                <a:latin typeface="Times New Roman" panose="02020603050405020304" charset="0"/>
              </a:rPr>
              <a:t>4.</a:t>
            </a:r>
            <a:r>
              <a:rPr lang="zh-CN" altLang="en-US" dirty="0">
                <a:latin typeface="Times New Roman" panose="02020603050405020304" charset="0"/>
              </a:rPr>
              <a:t>划分结束后，对分划中的每个状态子集，选出一个状态作代表，而删去其他一切等价的状态，并把射向其他状态的箭弧改为射向这个作为代表的状态。这样得到的</a:t>
            </a:r>
            <a:r>
              <a:rPr lang="en-US" altLang="zh-CN" dirty="0">
                <a:latin typeface="Times New Roman" panose="02020603050405020304" charset="0"/>
              </a:rPr>
              <a:t>DFA M′</a:t>
            </a:r>
            <a:r>
              <a:rPr lang="zh-CN" altLang="en-US" dirty="0">
                <a:latin typeface="Times New Roman" panose="02020603050405020304" charset="0"/>
              </a:rPr>
              <a:t>是与</a:t>
            </a:r>
            <a:r>
              <a:rPr lang="en-US" altLang="zh-CN" dirty="0">
                <a:latin typeface="Times New Roman" panose="02020603050405020304" charset="0"/>
              </a:rPr>
              <a:t>DFA M</a:t>
            </a:r>
            <a:r>
              <a:rPr lang="zh-CN" altLang="en-US" dirty="0">
                <a:latin typeface="Times New Roman" panose="02020603050405020304" charset="0"/>
              </a:rPr>
              <a:t>等价的一切</a:t>
            </a:r>
            <a:r>
              <a:rPr lang="en-US" altLang="zh-CN" dirty="0">
                <a:latin typeface="Times New Roman" panose="02020603050405020304" charset="0"/>
              </a:rPr>
              <a:t>DFA</a:t>
            </a:r>
            <a:r>
              <a:rPr lang="zh-CN" altLang="en-US" dirty="0">
                <a:latin typeface="Times New Roman" panose="02020603050405020304" charset="0"/>
              </a:rPr>
              <a:t>中状态数最少的</a:t>
            </a:r>
            <a:r>
              <a:rPr lang="en-US" altLang="zh-CN" dirty="0">
                <a:latin typeface="Times New Roman" panose="02020603050405020304" charset="0"/>
              </a:rPr>
              <a:t>DFA</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3731">
                                            <p:txEl>
                                              <p:charRg st="0" end="17"/>
                                            </p:txEl>
                                          </p:spTgt>
                                        </p:tgtEl>
                                        <p:attrNameLst>
                                          <p:attrName>style.visibility</p:attrName>
                                        </p:attrNameLst>
                                      </p:cBhvr>
                                      <p:to>
                                        <p:strVal val="visible"/>
                                      </p:to>
                                    </p:set>
                                    <p:animEffect transition="in" filter="blinds(horizontal)">
                                      <p:cBhvr>
                                        <p:cTn id="7" dur="500"/>
                                        <p:tgtEl>
                                          <p:spTgt spid="73731">
                                            <p:txEl>
                                              <p:charRg st="0" end="17"/>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3731">
                                            <p:txEl>
                                              <p:charRg st="17" end="58"/>
                                            </p:txEl>
                                          </p:spTgt>
                                        </p:tgtEl>
                                        <p:attrNameLst>
                                          <p:attrName>style.visibility</p:attrName>
                                        </p:attrNameLst>
                                      </p:cBhvr>
                                      <p:to>
                                        <p:strVal val="visible"/>
                                      </p:to>
                                    </p:set>
                                    <p:animEffect transition="in" filter="blinds(horizontal)">
                                      <p:cBhvr>
                                        <p:cTn id="11" dur="500"/>
                                        <p:tgtEl>
                                          <p:spTgt spid="73731">
                                            <p:txEl>
                                              <p:charRg st="17" end="5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3731">
                                            <p:txEl>
                                              <p:charRg st="58" end="164"/>
                                            </p:txEl>
                                          </p:spTgt>
                                        </p:tgtEl>
                                        <p:attrNameLst>
                                          <p:attrName>style.visibility</p:attrName>
                                        </p:attrNameLst>
                                      </p:cBhvr>
                                      <p:to>
                                        <p:strVal val="visible"/>
                                      </p:to>
                                    </p:set>
                                    <p:animEffect transition="in" filter="blinds(horizontal)">
                                      <p:cBhvr>
                                        <p:cTn id="16" dur="500"/>
                                        <p:tgtEl>
                                          <p:spTgt spid="73731">
                                            <p:txEl>
                                              <p:charRg st="58"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en-US" altLang="zh-CN" dirty="0"/>
              <a:t>DFA</a:t>
            </a:r>
            <a:r>
              <a:rPr lang="zh-CN" altLang="en-US" dirty="0"/>
              <a:t>的化简</a:t>
            </a:r>
            <a:r>
              <a:rPr lang="en-US" altLang="zh-CN" dirty="0"/>
              <a:t>(</a:t>
            </a:r>
            <a:r>
              <a:rPr lang="zh-CN" altLang="en-US" dirty="0"/>
              <a:t>最小化</a:t>
            </a:r>
            <a:r>
              <a:rPr lang="en-US" altLang="zh-CN" dirty="0"/>
              <a:t>)</a:t>
            </a:r>
            <a:endParaRPr lang="zh-CN" altLang="en-US" dirty="0"/>
          </a:p>
        </p:txBody>
      </p:sp>
      <p:sp>
        <p:nvSpPr>
          <p:cNvPr id="2" name="内容占位符 1"/>
          <p:cNvSpPr>
            <a:spLocks noGrp="1"/>
          </p:cNvSpPr>
          <p:nvPr>
            <p:ph idx="1"/>
          </p:nvPr>
        </p:nvSpPr>
        <p:spPr>
          <a:xfrm>
            <a:off x="762000" y="1076325"/>
            <a:ext cx="8229600" cy="623888"/>
          </a:xfrm>
        </p:spPr>
        <p:txBody>
          <a:bodyPr vert="horz" wrap="square" lIns="91440" tIns="45720" rIns="91440" bIns="45720" anchor="t"/>
          <a:p>
            <a:r>
              <a:rPr lang="en-US" altLang="zh-CN" dirty="0"/>
              <a:t>DFA</a:t>
            </a:r>
            <a:r>
              <a:rPr lang="zh-CN" altLang="en-US" dirty="0"/>
              <a:t>最小化求异法例子</a:t>
            </a:r>
            <a:endParaRPr lang="en-US" altLang="zh-CN" dirty="0"/>
          </a:p>
        </p:txBody>
      </p:sp>
      <p:grpSp>
        <p:nvGrpSpPr>
          <p:cNvPr id="5" name="组合 4"/>
          <p:cNvGrpSpPr/>
          <p:nvPr/>
        </p:nvGrpSpPr>
        <p:grpSpPr>
          <a:xfrm>
            <a:off x="666750" y="3671888"/>
            <a:ext cx="4724400" cy="2913062"/>
            <a:chOff x="106363" y="2867718"/>
            <a:chExt cx="4580131" cy="2705415"/>
          </a:xfrm>
        </p:grpSpPr>
        <p:sp>
          <p:nvSpPr>
            <p:cNvPr id="54277" name="Oval 4"/>
            <p:cNvSpPr/>
            <p:nvPr/>
          </p:nvSpPr>
          <p:spPr>
            <a:xfrm>
              <a:off x="2841625" y="329882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4</a:t>
              </a:r>
              <a:endParaRPr lang="en-US" altLang="zh-CN" b="0" baseline="-25000" dirty="0">
                <a:latin typeface="Times New Roman" panose="02020603050405020304" charset="0"/>
                <a:ea typeface="宋体" panose="02010600030101010101" pitchFamily="2" charset="-122"/>
              </a:endParaRPr>
            </a:p>
          </p:txBody>
        </p:sp>
        <p:sp>
          <p:nvSpPr>
            <p:cNvPr id="54278" name="Oval 7"/>
            <p:cNvSpPr/>
            <p:nvPr/>
          </p:nvSpPr>
          <p:spPr>
            <a:xfrm>
              <a:off x="2841625" y="449897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6</a:t>
              </a:r>
              <a:endParaRPr lang="en-US" altLang="zh-CN" b="0" baseline="-25000" dirty="0">
                <a:latin typeface="Times New Roman" panose="02020603050405020304" charset="0"/>
                <a:ea typeface="宋体" panose="02010600030101010101" pitchFamily="2" charset="-122"/>
              </a:endParaRPr>
            </a:p>
          </p:txBody>
        </p:sp>
        <p:sp>
          <p:nvSpPr>
            <p:cNvPr id="54279" name="Oval 9"/>
            <p:cNvSpPr/>
            <p:nvPr/>
          </p:nvSpPr>
          <p:spPr>
            <a:xfrm>
              <a:off x="1570038" y="4498975"/>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3</a:t>
              </a:r>
              <a:endParaRPr lang="en-US" altLang="zh-CN" b="0" baseline="-25000" dirty="0">
                <a:latin typeface="Times New Roman" panose="02020603050405020304" charset="0"/>
                <a:ea typeface="宋体" panose="02010600030101010101" pitchFamily="2" charset="-122"/>
              </a:endParaRPr>
            </a:p>
          </p:txBody>
        </p:sp>
        <p:sp>
          <p:nvSpPr>
            <p:cNvPr id="54280" name="Oval 10"/>
            <p:cNvSpPr/>
            <p:nvPr/>
          </p:nvSpPr>
          <p:spPr>
            <a:xfrm>
              <a:off x="1570038" y="3298825"/>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2</a:t>
              </a:r>
              <a:endParaRPr lang="en-US" altLang="zh-CN" b="0" baseline="-25000" dirty="0">
                <a:latin typeface="Times New Roman" panose="02020603050405020304" charset="0"/>
                <a:ea typeface="宋体" panose="02010600030101010101" pitchFamily="2" charset="-122"/>
              </a:endParaRPr>
            </a:p>
          </p:txBody>
        </p:sp>
        <p:sp>
          <p:nvSpPr>
            <p:cNvPr id="54281" name="Oval 12"/>
            <p:cNvSpPr/>
            <p:nvPr/>
          </p:nvSpPr>
          <p:spPr>
            <a:xfrm>
              <a:off x="4067175" y="329882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5</a:t>
              </a:r>
              <a:endParaRPr lang="en-US" altLang="zh-CN" b="0" baseline="-25000" dirty="0">
                <a:latin typeface="Times New Roman" panose="02020603050405020304" charset="0"/>
                <a:ea typeface="宋体" panose="02010600030101010101" pitchFamily="2" charset="-122"/>
              </a:endParaRPr>
            </a:p>
          </p:txBody>
        </p:sp>
        <p:sp>
          <p:nvSpPr>
            <p:cNvPr id="54282" name="Oval 15"/>
            <p:cNvSpPr/>
            <p:nvPr/>
          </p:nvSpPr>
          <p:spPr>
            <a:xfrm>
              <a:off x="4067175" y="4498975"/>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7</a:t>
              </a:r>
              <a:endParaRPr lang="en-US" altLang="zh-CN" b="0" baseline="-25000" dirty="0">
                <a:latin typeface="Times New Roman" panose="02020603050405020304" charset="0"/>
                <a:ea typeface="宋体" panose="02010600030101010101" pitchFamily="2" charset="-122"/>
              </a:endParaRPr>
            </a:p>
          </p:txBody>
        </p:sp>
        <p:sp>
          <p:nvSpPr>
            <p:cNvPr id="54283" name="Oval 17"/>
            <p:cNvSpPr/>
            <p:nvPr/>
          </p:nvSpPr>
          <p:spPr>
            <a:xfrm>
              <a:off x="650875" y="3944938"/>
              <a:ext cx="393700"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1</a:t>
              </a:r>
              <a:endParaRPr lang="en-US" altLang="zh-CN" b="0" baseline="-25000" dirty="0">
                <a:latin typeface="Times New Roman" panose="02020603050405020304" charset="0"/>
                <a:ea typeface="宋体" panose="02010600030101010101" pitchFamily="2" charset="-122"/>
              </a:endParaRPr>
            </a:p>
          </p:txBody>
        </p:sp>
        <p:cxnSp>
          <p:nvCxnSpPr>
            <p:cNvPr id="54284" name="AutoShape 18"/>
            <p:cNvCxnSpPr>
              <a:stCxn id="54283" idx="0"/>
              <a:endCxn id="54280" idx="2"/>
            </p:cNvCxnSpPr>
            <p:nvPr/>
          </p:nvCxnSpPr>
          <p:spPr>
            <a:xfrm rot="-5400000">
              <a:off x="989802" y="3364702"/>
              <a:ext cx="438150" cy="722313"/>
            </a:xfrm>
            <a:prstGeom prst="curvedConnector2">
              <a:avLst/>
            </a:prstGeom>
            <a:ln w="38100" cap="flat" cmpd="sng">
              <a:solidFill>
                <a:schemeClr val="tx1"/>
              </a:solidFill>
              <a:prstDash val="solid"/>
              <a:round/>
              <a:headEnd type="none" w="med" len="med"/>
              <a:tailEnd type="triangle" w="med" len="med"/>
            </a:ln>
          </p:spPr>
        </p:cxnSp>
        <p:cxnSp>
          <p:nvCxnSpPr>
            <p:cNvPr id="54285" name="AutoShape 19"/>
            <p:cNvCxnSpPr>
              <a:stCxn id="54283" idx="4"/>
              <a:endCxn id="54279" idx="2"/>
            </p:cNvCxnSpPr>
            <p:nvPr/>
          </p:nvCxnSpPr>
          <p:spPr>
            <a:xfrm rot="-5400000" flipH="1">
              <a:off x="1035840" y="4172740"/>
              <a:ext cx="346075" cy="722313"/>
            </a:xfrm>
            <a:prstGeom prst="curvedConnector2">
              <a:avLst/>
            </a:prstGeom>
            <a:ln w="38100" cap="flat" cmpd="sng">
              <a:solidFill>
                <a:schemeClr val="tx1"/>
              </a:solidFill>
              <a:prstDash val="solid"/>
              <a:round/>
              <a:headEnd type="none" w="med" len="med"/>
              <a:tailEnd type="triangle" w="med" len="med"/>
            </a:ln>
          </p:spPr>
        </p:cxnSp>
        <p:cxnSp>
          <p:nvCxnSpPr>
            <p:cNvPr id="54286" name="AutoShape 20"/>
            <p:cNvCxnSpPr>
              <a:stCxn id="54279" idx="7"/>
              <a:endCxn id="54280" idx="5"/>
            </p:cNvCxnSpPr>
            <p:nvPr/>
          </p:nvCxnSpPr>
          <p:spPr>
            <a:xfrm rot="-5400000">
              <a:off x="1455733" y="4106858"/>
              <a:ext cx="904875" cy="0"/>
            </a:xfrm>
            <a:prstGeom prst="straightConnector1">
              <a:avLst/>
            </a:prstGeom>
            <a:ln w="38100" cap="flat" cmpd="sng">
              <a:solidFill>
                <a:schemeClr val="tx1"/>
              </a:solidFill>
              <a:prstDash val="solid"/>
              <a:round/>
              <a:headEnd type="none" w="med" len="med"/>
              <a:tailEnd type="triangle" w="med" len="med"/>
            </a:ln>
          </p:spPr>
        </p:cxnSp>
        <p:cxnSp>
          <p:nvCxnSpPr>
            <p:cNvPr id="54287" name="AutoShape 21"/>
            <p:cNvCxnSpPr>
              <a:stCxn id="54280" idx="3"/>
              <a:endCxn id="54279" idx="1"/>
            </p:cNvCxnSpPr>
            <p:nvPr/>
          </p:nvCxnSpPr>
          <p:spPr>
            <a:xfrm rot="5400000">
              <a:off x="1176333" y="4106858"/>
              <a:ext cx="904875" cy="0"/>
            </a:xfrm>
            <a:prstGeom prst="straightConnector1">
              <a:avLst/>
            </a:prstGeom>
            <a:ln w="38100" cap="flat" cmpd="sng">
              <a:solidFill>
                <a:schemeClr val="tx1"/>
              </a:solidFill>
              <a:prstDash val="solid"/>
              <a:round/>
              <a:headEnd type="none" w="med" len="med"/>
              <a:tailEnd type="triangle" w="med" len="med"/>
            </a:ln>
          </p:spPr>
        </p:cxnSp>
        <p:cxnSp>
          <p:nvCxnSpPr>
            <p:cNvPr id="54288" name="AutoShape 22"/>
            <p:cNvCxnSpPr>
              <a:stCxn id="54280" idx="6"/>
              <a:endCxn id="54277" idx="2"/>
            </p:cNvCxnSpPr>
            <p:nvPr/>
          </p:nvCxnSpPr>
          <p:spPr>
            <a:xfrm>
              <a:off x="1965325" y="3506788"/>
              <a:ext cx="876300" cy="0"/>
            </a:xfrm>
            <a:prstGeom prst="straightConnector1">
              <a:avLst/>
            </a:prstGeom>
            <a:ln w="38100" cap="flat" cmpd="sng">
              <a:solidFill>
                <a:schemeClr val="tx1"/>
              </a:solidFill>
              <a:prstDash val="solid"/>
              <a:round/>
              <a:headEnd type="none" w="med" len="med"/>
              <a:tailEnd type="triangle" w="med" len="med"/>
            </a:ln>
          </p:spPr>
        </p:cxnSp>
        <p:cxnSp>
          <p:nvCxnSpPr>
            <p:cNvPr id="54289" name="AutoShape 23"/>
            <p:cNvCxnSpPr>
              <a:stCxn id="54279" idx="6"/>
              <a:endCxn id="54278" idx="2"/>
            </p:cNvCxnSpPr>
            <p:nvPr/>
          </p:nvCxnSpPr>
          <p:spPr>
            <a:xfrm>
              <a:off x="1965325" y="4706938"/>
              <a:ext cx="876300" cy="0"/>
            </a:xfrm>
            <a:prstGeom prst="straightConnector1">
              <a:avLst/>
            </a:prstGeom>
            <a:ln w="38100" cap="flat" cmpd="sng">
              <a:solidFill>
                <a:schemeClr val="tx1"/>
              </a:solidFill>
              <a:prstDash val="solid"/>
              <a:round/>
              <a:headEnd type="none" w="med" len="med"/>
              <a:tailEnd type="triangle" w="med" len="med"/>
            </a:ln>
          </p:spPr>
        </p:cxnSp>
        <p:cxnSp>
          <p:nvCxnSpPr>
            <p:cNvPr id="54290" name="AutoShape 24"/>
            <p:cNvCxnSpPr>
              <a:stCxn id="54279" idx="6"/>
              <a:endCxn id="54278" idx="2"/>
            </p:cNvCxnSpPr>
            <p:nvPr/>
          </p:nvCxnSpPr>
          <p:spPr>
            <a:xfrm>
              <a:off x="3203575" y="4724400"/>
              <a:ext cx="831850" cy="0"/>
            </a:xfrm>
            <a:prstGeom prst="straightConnector1">
              <a:avLst/>
            </a:prstGeom>
            <a:ln w="38100" cap="flat" cmpd="sng">
              <a:solidFill>
                <a:schemeClr val="tx1"/>
              </a:solidFill>
              <a:prstDash val="solid"/>
              <a:round/>
              <a:headEnd type="none" w="med" len="med"/>
              <a:tailEnd type="triangle" w="med" len="med"/>
            </a:ln>
          </p:spPr>
        </p:cxnSp>
        <p:cxnSp>
          <p:nvCxnSpPr>
            <p:cNvPr id="54291" name="AutoShape 25"/>
            <p:cNvCxnSpPr>
              <a:stCxn id="54277" idx="6"/>
              <a:endCxn id="54281" idx="2"/>
            </p:cNvCxnSpPr>
            <p:nvPr/>
          </p:nvCxnSpPr>
          <p:spPr>
            <a:xfrm>
              <a:off x="3235325" y="3506788"/>
              <a:ext cx="831850" cy="0"/>
            </a:xfrm>
            <a:prstGeom prst="straightConnector1">
              <a:avLst/>
            </a:prstGeom>
            <a:ln w="38100" cap="flat" cmpd="sng">
              <a:solidFill>
                <a:schemeClr val="tx1"/>
              </a:solidFill>
              <a:prstDash val="solid"/>
              <a:round/>
              <a:headEnd type="none" w="med" len="med"/>
              <a:tailEnd type="triangle" w="med" len="med"/>
            </a:ln>
          </p:spPr>
        </p:cxnSp>
        <p:cxnSp>
          <p:nvCxnSpPr>
            <p:cNvPr id="54292" name="AutoShape 26"/>
            <p:cNvCxnSpPr>
              <a:stCxn id="54281" idx="4"/>
              <a:endCxn id="54282" idx="0"/>
            </p:cNvCxnSpPr>
            <p:nvPr/>
          </p:nvCxnSpPr>
          <p:spPr>
            <a:xfrm rot="5400000">
              <a:off x="3871908" y="4106858"/>
              <a:ext cx="784225" cy="0"/>
            </a:xfrm>
            <a:prstGeom prst="straightConnector1">
              <a:avLst/>
            </a:prstGeom>
            <a:ln w="38100" cap="flat" cmpd="sng">
              <a:solidFill>
                <a:schemeClr val="tx1"/>
              </a:solidFill>
              <a:prstDash val="solid"/>
              <a:round/>
              <a:headEnd type="none" w="med" len="med"/>
              <a:tailEnd type="triangle" w="med" len="med"/>
            </a:ln>
          </p:spPr>
        </p:cxnSp>
        <p:cxnSp>
          <p:nvCxnSpPr>
            <p:cNvPr id="54293" name="AutoShape 27"/>
            <p:cNvCxnSpPr>
              <a:stCxn id="54282" idx="6"/>
              <a:endCxn id="54281" idx="6"/>
            </p:cNvCxnSpPr>
            <p:nvPr/>
          </p:nvCxnSpPr>
          <p:spPr>
            <a:xfrm flipV="1">
              <a:off x="4460875" y="3506788"/>
              <a:ext cx="1588" cy="1200150"/>
            </a:xfrm>
            <a:prstGeom prst="curvedConnector3">
              <a:avLst>
                <a:gd name="adj1" fmla="val 14400005"/>
              </a:avLst>
            </a:prstGeom>
            <a:ln w="38100" cap="flat" cmpd="sng">
              <a:solidFill>
                <a:schemeClr val="tx1"/>
              </a:solidFill>
              <a:prstDash val="solid"/>
              <a:round/>
              <a:headEnd type="none" w="med" len="med"/>
              <a:tailEnd type="triangle" w="med" len="med"/>
            </a:ln>
          </p:spPr>
        </p:cxnSp>
        <p:cxnSp>
          <p:nvCxnSpPr>
            <p:cNvPr id="54294" name="AutoShape 28"/>
            <p:cNvCxnSpPr>
              <a:stCxn id="54277" idx="1"/>
              <a:endCxn id="54281" idx="6"/>
            </p:cNvCxnSpPr>
            <p:nvPr/>
          </p:nvCxnSpPr>
          <p:spPr>
            <a:xfrm rot="5400000" flipV="1">
              <a:off x="3005931" y="3251994"/>
              <a:ext cx="33338" cy="247650"/>
            </a:xfrm>
            <a:prstGeom prst="curvedConnector3">
              <a:avLst>
                <a:gd name="adj1" fmla="val -866667"/>
              </a:avLst>
            </a:prstGeom>
            <a:ln w="38100" cap="flat" cmpd="sng">
              <a:solidFill>
                <a:schemeClr val="tx1"/>
              </a:solidFill>
              <a:prstDash val="solid"/>
              <a:round/>
              <a:headEnd type="none" w="med" len="med"/>
              <a:tailEnd type="triangle" w="med" len="med"/>
            </a:ln>
          </p:spPr>
        </p:cxnSp>
        <p:cxnSp>
          <p:nvCxnSpPr>
            <p:cNvPr id="54295" name="AutoShape 29"/>
            <p:cNvCxnSpPr>
              <a:stCxn id="54278" idx="3"/>
              <a:endCxn id="54278" idx="5"/>
            </p:cNvCxnSpPr>
            <p:nvPr/>
          </p:nvCxnSpPr>
          <p:spPr>
            <a:xfrm rot="-5400000" flipH="1">
              <a:off x="3037681" y="4715669"/>
              <a:ext cx="1588" cy="279400"/>
            </a:xfrm>
            <a:prstGeom prst="curvedConnector3">
              <a:avLst>
                <a:gd name="adj1" fmla="val 18200009"/>
              </a:avLst>
            </a:prstGeom>
            <a:ln w="38100" cap="flat" cmpd="sng">
              <a:solidFill>
                <a:schemeClr val="tx1"/>
              </a:solidFill>
              <a:prstDash val="solid"/>
              <a:round/>
              <a:headEnd type="none" w="med" len="med"/>
              <a:tailEnd type="triangle" w="med" len="med"/>
            </a:ln>
          </p:spPr>
        </p:cxnSp>
        <p:sp>
          <p:nvSpPr>
            <p:cNvPr id="54296" name="Text Box 30"/>
            <p:cNvSpPr txBox="1"/>
            <p:nvPr/>
          </p:nvSpPr>
          <p:spPr>
            <a:xfrm>
              <a:off x="4360221" y="3876167"/>
              <a:ext cx="32627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297" name="Text Box 31"/>
            <p:cNvSpPr txBox="1"/>
            <p:nvPr/>
          </p:nvSpPr>
          <p:spPr>
            <a:xfrm>
              <a:off x="895882" y="3228931"/>
              <a:ext cx="309343" cy="424611"/>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4298" name="Text Box 32"/>
            <p:cNvSpPr txBox="1"/>
            <p:nvPr/>
          </p:nvSpPr>
          <p:spPr>
            <a:xfrm>
              <a:off x="1880856" y="3917449"/>
              <a:ext cx="30934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4299" name="Text Box 33"/>
            <p:cNvSpPr txBox="1"/>
            <p:nvPr/>
          </p:nvSpPr>
          <p:spPr>
            <a:xfrm>
              <a:off x="2296392" y="3084446"/>
              <a:ext cx="309344"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4300" name="Text Box 34"/>
            <p:cNvSpPr txBox="1"/>
            <p:nvPr/>
          </p:nvSpPr>
          <p:spPr>
            <a:xfrm>
              <a:off x="3245969" y="3516428"/>
              <a:ext cx="30934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4301" name="Text Box 35"/>
            <p:cNvSpPr txBox="1"/>
            <p:nvPr/>
          </p:nvSpPr>
          <p:spPr>
            <a:xfrm>
              <a:off x="4000090" y="3917449"/>
              <a:ext cx="30934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4302" name="Text Box 36"/>
            <p:cNvSpPr txBox="1"/>
            <p:nvPr/>
          </p:nvSpPr>
          <p:spPr>
            <a:xfrm>
              <a:off x="3609178" y="4563210"/>
              <a:ext cx="309344"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4303" name="Text Box 37"/>
            <p:cNvSpPr txBox="1"/>
            <p:nvPr/>
          </p:nvSpPr>
          <p:spPr>
            <a:xfrm>
              <a:off x="1022081" y="4572056"/>
              <a:ext cx="32627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04" name="Text Box 38"/>
            <p:cNvSpPr txBox="1"/>
            <p:nvPr/>
          </p:nvSpPr>
          <p:spPr>
            <a:xfrm>
              <a:off x="1336042" y="3963153"/>
              <a:ext cx="32627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05" name="Text Box 39"/>
            <p:cNvSpPr txBox="1"/>
            <p:nvPr/>
          </p:nvSpPr>
          <p:spPr>
            <a:xfrm>
              <a:off x="2336407" y="4608914"/>
              <a:ext cx="326272"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06" name="Text Box 40"/>
            <p:cNvSpPr txBox="1"/>
            <p:nvPr/>
          </p:nvSpPr>
          <p:spPr>
            <a:xfrm>
              <a:off x="3170557" y="4020652"/>
              <a:ext cx="32627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07" name="Text Box 41"/>
            <p:cNvSpPr txBox="1"/>
            <p:nvPr/>
          </p:nvSpPr>
          <p:spPr>
            <a:xfrm>
              <a:off x="3518376" y="3084446"/>
              <a:ext cx="32627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08" name="Text Box 42"/>
            <p:cNvSpPr txBox="1"/>
            <p:nvPr/>
          </p:nvSpPr>
          <p:spPr>
            <a:xfrm>
              <a:off x="2904306" y="5148523"/>
              <a:ext cx="32627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09" name="Line 43"/>
            <p:cNvSpPr/>
            <p:nvPr/>
          </p:nvSpPr>
          <p:spPr>
            <a:xfrm flipH="1" flipV="1">
              <a:off x="3121025" y="3692525"/>
              <a:ext cx="914400" cy="914400"/>
            </a:xfrm>
            <a:prstGeom prst="line">
              <a:avLst/>
            </a:prstGeom>
            <a:ln w="38100" cap="flat" cmpd="sng">
              <a:solidFill>
                <a:schemeClr val="tx1"/>
              </a:solidFill>
              <a:prstDash val="solid"/>
              <a:round/>
              <a:headEnd type="none" w="med" len="med"/>
              <a:tailEnd type="triangle" w="med" len="med"/>
            </a:ln>
          </p:spPr>
        </p:sp>
        <p:sp>
          <p:nvSpPr>
            <p:cNvPr id="54310" name="Line 44"/>
            <p:cNvSpPr/>
            <p:nvPr/>
          </p:nvSpPr>
          <p:spPr>
            <a:xfrm flipH="1">
              <a:off x="3189288" y="3692525"/>
              <a:ext cx="990600" cy="838200"/>
            </a:xfrm>
            <a:prstGeom prst="line">
              <a:avLst/>
            </a:prstGeom>
            <a:ln w="38100" cap="flat" cmpd="sng">
              <a:solidFill>
                <a:schemeClr val="tx1"/>
              </a:solidFill>
              <a:prstDash val="solid"/>
              <a:round/>
              <a:headEnd type="none" w="med" len="med"/>
              <a:tailEnd type="triangle" w="med" len="med"/>
            </a:ln>
          </p:spPr>
        </p:sp>
        <p:sp>
          <p:nvSpPr>
            <p:cNvPr id="54311" name="Text Box 45"/>
            <p:cNvSpPr txBox="1"/>
            <p:nvPr/>
          </p:nvSpPr>
          <p:spPr>
            <a:xfrm>
              <a:off x="3104379" y="2867718"/>
              <a:ext cx="309343" cy="42461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54312" name="AutoShape 46"/>
            <p:cNvCxnSpPr>
              <a:stCxn id="54278" idx="3"/>
              <a:endCxn id="54283" idx="2"/>
            </p:cNvCxnSpPr>
            <p:nvPr/>
          </p:nvCxnSpPr>
          <p:spPr>
            <a:xfrm>
              <a:off x="106363" y="4149725"/>
              <a:ext cx="544512" cy="3176"/>
            </a:xfrm>
            <a:prstGeom prst="curvedConnector3">
              <a:avLst>
                <a:gd name="adj1" fmla="val 50000"/>
              </a:avLst>
            </a:prstGeom>
            <a:ln w="38100" cap="flat" cmpd="sng">
              <a:solidFill>
                <a:schemeClr val="tx1"/>
              </a:solidFill>
              <a:prstDash val="solid"/>
              <a:round/>
              <a:headEnd type="none" w="med" len="med"/>
              <a:tailEnd type="triangle" w="med" len="med"/>
            </a:ln>
          </p:spPr>
        </p:cxnSp>
      </p:grpSp>
      <p:sp>
        <p:nvSpPr>
          <p:cNvPr id="42" name="TextBox 41"/>
          <p:cNvSpPr txBox="1"/>
          <p:nvPr/>
        </p:nvSpPr>
        <p:spPr>
          <a:xfrm>
            <a:off x="606425" y="1773238"/>
            <a:ext cx="4570413" cy="461962"/>
          </a:xfrm>
          <a:prstGeom prst="rect">
            <a:avLst/>
          </a:prstGeom>
          <a:noFill/>
          <a:ln w="9525">
            <a:noFill/>
          </a:ln>
        </p:spPr>
        <p:txBody>
          <a:bodyPr anchor="t">
            <a:spAutoFit/>
          </a:bodyPr>
          <a:p>
            <a:r>
              <a:rPr lang="zh-CN" altLang="en-US" dirty="0">
                <a:latin typeface="华文新魏" panose="02010800040101010101" pitchFamily="2" charset="-122"/>
              </a:rPr>
              <a:t>划分</a:t>
            </a:r>
            <a:r>
              <a:rPr lang="en-US" altLang="zh-CN" dirty="0">
                <a:latin typeface="Times New Roman" panose="02020603050405020304" charset="0"/>
              </a:rPr>
              <a:t>П: {q</a:t>
            </a:r>
            <a:r>
              <a:rPr lang="en-US" altLang="zh-CN" baseline="-25000" dirty="0">
                <a:latin typeface="Times New Roman" panose="02020603050405020304" charset="0"/>
              </a:rPr>
              <a:t>4</a:t>
            </a:r>
            <a:r>
              <a:rPr lang="en-US" altLang="zh-CN" dirty="0">
                <a:latin typeface="Times New Roman" panose="02020603050405020304" charset="0"/>
              </a:rPr>
              <a:t>, q</a:t>
            </a:r>
            <a:r>
              <a:rPr lang="en-US" altLang="zh-CN" baseline="-25000" dirty="0">
                <a:latin typeface="Times New Roman" panose="02020603050405020304" charset="0"/>
              </a:rPr>
              <a:t>5</a:t>
            </a:r>
            <a:r>
              <a:rPr lang="en-US" altLang="zh-CN" dirty="0">
                <a:latin typeface="Times New Roman" panose="02020603050405020304" charset="0"/>
              </a:rPr>
              <a:t>, q</a:t>
            </a:r>
            <a:r>
              <a:rPr lang="en-US" altLang="zh-CN" baseline="-25000" dirty="0">
                <a:latin typeface="Times New Roman" panose="02020603050405020304" charset="0"/>
              </a:rPr>
              <a:t>6</a:t>
            </a:r>
            <a:r>
              <a:rPr lang="en-US" altLang="zh-CN" dirty="0">
                <a:latin typeface="Times New Roman" panose="02020603050405020304" charset="0"/>
              </a:rPr>
              <a:t>, q</a:t>
            </a:r>
            <a:r>
              <a:rPr lang="en-US" altLang="zh-CN" baseline="-25000" dirty="0">
                <a:latin typeface="Times New Roman" panose="02020603050405020304" charset="0"/>
              </a:rPr>
              <a:t>7</a:t>
            </a:r>
            <a:r>
              <a:rPr lang="en-US" altLang="zh-CN" dirty="0">
                <a:latin typeface="Times New Roman" panose="02020603050405020304" charset="0"/>
              </a:rPr>
              <a:t>}, {q</a:t>
            </a:r>
            <a:r>
              <a:rPr lang="en-US" altLang="zh-CN" baseline="-25000" dirty="0">
                <a:latin typeface="Times New Roman" panose="02020603050405020304" charset="0"/>
              </a:rPr>
              <a:t>1</a:t>
            </a:r>
            <a:r>
              <a:rPr lang="en-US" altLang="zh-CN" dirty="0">
                <a:latin typeface="Times New Roman" panose="02020603050405020304" charset="0"/>
              </a:rPr>
              <a:t>, q</a:t>
            </a:r>
            <a:r>
              <a:rPr lang="en-US" altLang="zh-CN" baseline="-25000" dirty="0">
                <a:latin typeface="Times New Roman" panose="02020603050405020304" charset="0"/>
              </a:rPr>
              <a:t>2</a:t>
            </a:r>
            <a:r>
              <a:rPr lang="en-US" altLang="zh-CN" dirty="0">
                <a:latin typeface="Times New Roman" panose="02020603050405020304" charset="0"/>
              </a:rPr>
              <a:t>, q</a:t>
            </a:r>
            <a:r>
              <a:rPr lang="en-US" altLang="zh-CN" baseline="-25000" dirty="0">
                <a:latin typeface="Times New Roman" panose="02020603050405020304" charset="0"/>
              </a:rPr>
              <a:t>3</a:t>
            </a:r>
            <a:r>
              <a:rPr lang="en-US" altLang="zh-CN" dirty="0">
                <a:latin typeface="Times New Roman" panose="02020603050405020304" charset="0"/>
              </a:rPr>
              <a:t>}</a:t>
            </a:r>
            <a:endParaRPr lang="zh-CN" altLang="en-US" dirty="0">
              <a:latin typeface="华文新魏" panose="02010800040101010101" pitchFamily="2" charset="-122"/>
            </a:endParaRPr>
          </a:p>
        </p:txBody>
      </p:sp>
      <p:sp>
        <p:nvSpPr>
          <p:cNvPr id="43" name="TextBox 42"/>
          <p:cNvSpPr txBox="1"/>
          <p:nvPr/>
        </p:nvSpPr>
        <p:spPr>
          <a:xfrm>
            <a:off x="633413" y="2276475"/>
            <a:ext cx="5240337" cy="461963"/>
          </a:xfrm>
          <a:prstGeom prst="rect">
            <a:avLst/>
          </a:prstGeom>
          <a:noFill/>
          <a:ln w="9525">
            <a:noFill/>
          </a:ln>
        </p:spPr>
        <p:txBody>
          <a:bodyPr anchor="t">
            <a:spAutoFit/>
          </a:bodyPr>
          <a:p>
            <a:r>
              <a:rPr lang="zh-CN" altLang="en-US" dirty="0">
                <a:latin typeface="华文新魏" panose="02010800040101010101" pitchFamily="2" charset="-122"/>
              </a:rPr>
              <a:t>划分</a:t>
            </a:r>
            <a:r>
              <a:rPr lang="en-US" altLang="zh-CN" dirty="0">
                <a:latin typeface="Times New Roman" panose="02020603050405020304" charset="0"/>
              </a:rPr>
              <a:t>П</a:t>
            </a:r>
            <a:r>
              <a:rPr lang="en-US" altLang="zh-CN" baseline="-25000" dirty="0">
                <a:latin typeface="Times New Roman" panose="02020603050405020304" charset="0"/>
              </a:rPr>
              <a:t>new</a:t>
            </a:r>
            <a:r>
              <a:rPr lang="en-US" altLang="zh-CN" dirty="0">
                <a:latin typeface="Times New Roman" panose="02020603050405020304" charset="0"/>
              </a:rPr>
              <a:t>: {q</a:t>
            </a:r>
            <a:r>
              <a:rPr lang="en-US" altLang="zh-CN" baseline="-25000" dirty="0">
                <a:latin typeface="Times New Roman" panose="02020603050405020304" charset="0"/>
              </a:rPr>
              <a:t>4</a:t>
            </a:r>
            <a:r>
              <a:rPr lang="en-US" altLang="zh-CN" dirty="0">
                <a:latin typeface="Times New Roman" panose="02020603050405020304" charset="0"/>
              </a:rPr>
              <a:t>, q</a:t>
            </a:r>
            <a:r>
              <a:rPr lang="en-US" altLang="zh-CN" baseline="-25000" dirty="0">
                <a:latin typeface="Times New Roman" panose="02020603050405020304" charset="0"/>
              </a:rPr>
              <a:t>5</a:t>
            </a:r>
            <a:r>
              <a:rPr lang="en-US" altLang="zh-CN" dirty="0">
                <a:latin typeface="Times New Roman" panose="02020603050405020304" charset="0"/>
              </a:rPr>
              <a:t>, q</a:t>
            </a:r>
            <a:r>
              <a:rPr lang="en-US" altLang="zh-CN" baseline="-25000" dirty="0">
                <a:latin typeface="Times New Roman" panose="02020603050405020304" charset="0"/>
              </a:rPr>
              <a:t>6</a:t>
            </a:r>
            <a:r>
              <a:rPr lang="en-US" altLang="zh-CN" dirty="0">
                <a:latin typeface="Times New Roman" panose="02020603050405020304" charset="0"/>
              </a:rPr>
              <a:t>, q</a:t>
            </a:r>
            <a:r>
              <a:rPr lang="en-US" altLang="zh-CN" baseline="-25000" dirty="0">
                <a:latin typeface="Times New Roman" panose="02020603050405020304" charset="0"/>
              </a:rPr>
              <a:t>7</a:t>
            </a:r>
            <a:r>
              <a:rPr lang="en-US" altLang="zh-CN" dirty="0">
                <a:latin typeface="Times New Roman" panose="02020603050405020304" charset="0"/>
              </a:rPr>
              <a:t>}, {q</a:t>
            </a:r>
            <a:r>
              <a:rPr lang="en-US" altLang="zh-CN" baseline="-25000" dirty="0">
                <a:latin typeface="Times New Roman" panose="02020603050405020304" charset="0"/>
              </a:rPr>
              <a:t>1</a:t>
            </a:r>
            <a:r>
              <a:rPr lang="en-US" altLang="zh-CN" dirty="0">
                <a:latin typeface="Times New Roman" panose="02020603050405020304" charset="0"/>
              </a:rPr>
              <a:t>, q</a:t>
            </a:r>
            <a:r>
              <a:rPr lang="en-US" altLang="zh-CN" baseline="-25000" dirty="0">
                <a:latin typeface="Times New Roman" panose="02020603050405020304" charset="0"/>
              </a:rPr>
              <a:t>3</a:t>
            </a:r>
            <a:r>
              <a:rPr lang="en-US" altLang="zh-CN" dirty="0">
                <a:latin typeface="Times New Roman" panose="02020603050405020304" charset="0"/>
              </a:rPr>
              <a:t>}, {q</a:t>
            </a:r>
            <a:r>
              <a:rPr lang="en-US" altLang="zh-CN" baseline="-25000" dirty="0">
                <a:latin typeface="Times New Roman" panose="02020603050405020304" charset="0"/>
              </a:rPr>
              <a:t>2</a:t>
            </a:r>
            <a:r>
              <a:rPr lang="en-US" altLang="zh-CN" dirty="0">
                <a:latin typeface="Times New Roman" panose="02020603050405020304" charset="0"/>
              </a:rPr>
              <a:t>}</a:t>
            </a:r>
            <a:endParaRPr lang="zh-CN" altLang="en-US" dirty="0">
              <a:latin typeface="华文新魏" panose="02010800040101010101" pitchFamily="2" charset="-122"/>
            </a:endParaRPr>
          </a:p>
        </p:txBody>
      </p:sp>
      <p:sp>
        <p:nvSpPr>
          <p:cNvPr id="44" name="TextBox 43"/>
          <p:cNvSpPr txBox="1"/>
          <p:nvPr/>
        </p:nvSpPr>
        <p:spPr>
          <a:xfrm>
            <a:off x="596900" y="2840038"/>
            <a:ext cx="5300663" cy="461962"/>
          </a:xfrm>
          <a:prstGeom prst="rect">
            <a:avLst/>
          </a:prstGeom>
          <a:noFill/>
          <a:ln w="9525">
            <a:noFill/>
          </a:ln>
        </p:spPr>
        <p:txBody>
          <a:bodyPr anchor="t">
            <a:spAutoFit/>
          </a:bodyPr>
          <a:p>
            <a:r>
              <a:rPr lang="zh-CN" altLang="en-US" dirty="0">
                <a:latin typeface="华文新魏" panose="02010800040101010101" pitchFamily="2" charset="-122"/>
              </a:rPr>
              <a:t>划分</a:t>
            </a:r>
            <a:r>
              <a:rPr lang="en-US" altLang="zh-CN" dirty="0">
                <a:latin typeface="Times New Roman" panose="02020603050405020304" charset="0"/>
              </a:rPr>
              <a:t>П</a:t>
            </a:r>
            <a:r>
              <a:rPr lang="en-US" altLang="zh-CN" baseline="-25000" dirty="0">
                <a:latin typeface="Times New Roman" panose="02020603050405020304" charset="0"/>
              </a:rPr>
              <a:t>final</a:t>
            </a:r>
            <a:r>
              <a:rPr lang="en-US" altLang="zh-CN" dirty="0">
                <a:latin typeface="Times New Roman" panose="02020603050405020304" charset="0"/>
              </a:rPr>
              <a:t>: {q</a:t>
            </a:r>
            <a:r>
              <a:rPr lang="en-US" altLang="zh-CN" baseline="-25000" dirty="0">
                <a:latin typeface="Times New Roman" panose="02020603050405020304" charset="0"/>
              </a:rPr>
              <a:t>4</a:t>
            </a:r>
            <a:r>
              <a:rPr lang="en-US" altLang="zh-CN" dirty="0">
                <a:latin typeface="Times New Roman" panose="02020603050405020304" charset="0"/>
              </a:rPr>
              <a:t>, q</a:t>
            </a:r>
            <a:r>
              <a:rPr lang="en-US" altLang="zh-CN" baseline="-25000" dirty="0">
                <a:latin typeface="Times New Roman" panose="02020603050405020304" charset="0"/>
              </a:rPr>
              <a:t>5</a:t>
            </a:r>
            <a:r>
              <a:rPr lang="en-US" altLang="zh-CN" dirty="0">
                <a:latin typeface="Times New Roman" panose="02020603050405020304" charset="0"/>
              </a:rPr>
              <a:t>, q</a:t>
            </a:r>
            <a:r>
              <a:rPr lang="en-US" altLang="zh-CN" baseline="-25000" dirty="0">
                <a:latin typeface="Times New Roman" panose="02020603050405020304" charset="0"/>
              </a:rPr>
              <a:t>6</a:t>
            </a:r>
            <a:r>
              <a:rPr lang="en-US" altLang="zh-CN" dirty="0">
                <a:latin typeface="Times New Roman" panose="02020603050405020304" charset="0"/>
              </a:rPr>
              <a:t>, q</a:t>
            </a:r>
            <a:r>
              <a:rPr lang="en-US" altLang="zh-CN" baseline="-25000" dirty="0">
                <a:latin typeface="Times New Roman" panose="02020603050405020304" charset="0"/>
              </a:rPr>
              <a:t>7</a:t>
            </a:r>
            <a:r>
              <a:rPr lang="en-US" altLang="zh-CN" dirty="0">
                <a:latin typeface="Times New Roman" panose="02020603050405020304" charset="0"/>
              </a:rPr>
              <a:t>}, {q</a:t>
            </a:r>
            <a:r>
              <a:rPr lang="en-US" altLang="zh-CN" baseline="-25000" dirty="0">
                <a:latin typeface="Times New Roman" panose="02020603050405020304" charset="0"/>
              </a:rPr>
              <a:t>1</a:t>
            </a:r>
            <a:r>
              <a:rPr lang="en-US" altLang="zh-CN" dirty="0">
                <a:latin typeface="Times New Roman" panose="02020603050405020304" charset="0"/>
              </a:rPr>
              <a:t>}, {q</a:t>
            </a:r>
            <a:r>
              <a:rPr lang="en-US" altLang="zh-CN" baseline="-25000" dirty="0">
                <a:latin typeface="Times New Roman" panose="02020603050405020304" charset="0"/>
              </a:rPr>
              <a:t>3</a:t>
            </a:r>
            <a:r>
              <a:rPr lang="en-US" altLang="zh-CN" dirty="0">
                <a:latin typeface="Times New Roman" panose="02020603050405020304" charset="0"/>
              </a:rPr>
              <a:t>}, {q</a:t>
            </a:r>
            <a:r>
              <a:rPr lang="en-US" altLang="zh-CN" baseline="-25000" dirty="0">
                <a:latin typeface="Times New Roman" panose="02020603050405020304" charset="0"/>
              </a:rPr>
              <a:t>2</a:t>
            </a:r>
            <a:r>
              <a:rPr lang="en-US" altLang="zh-CN" dirty="0">
                <a:latin typeface="Times New Roman" panose="02020603050405020304" charset="0"/>
              </a:rPr>
              <a:t>}</a:t>
            </a:r>
            <a:endParaRPr lang="zh-CN" altLang="en-US" dirty="0">
              <a:latin typeface="华文新魏" panose="02010800040101010101" pitchFamily="2" charset="-122"/>
            </a:endParaRPr>
          </a:p>
        </p:txBody>
      </p:sp>
      <p:sp>
        <p:nvSpPr>
          <p:cNvPr id="45" name="矩形 44"/>
          <p:cNvSpPr/>
          <p:nvPr/>
        </p:nvSpPr>
        <p:spPr>
          <a:xfrm>
            <a:off x="7491413" y="1736725"/>
            <a:ext cx="3636963" cy="1200150"/>
          </a:xfrm>
          <a:prstGeom prst="rect">
            <a:avLst/>
          </a:prstGeom>
          <a:solidFill>
            <a:schemeClr val="accent6">
              <a:lumMod val="20000"/>
              <a:lumOff val="80000"/>
            </a:schemeClr>
          </a:solidFill>
          <a:ln>
            <a:solidFill>
              <a:srgbClr val="FF0000"/>
            </a:solidFill>
          </a:ln>
        </p:spPr>
        <p:txBody>
          <a:bodyPr>
            <a:spAutoFit/>
          </a:bodyP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首先</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把</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M</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的状态分为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2</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组</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终结状态组</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4</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5</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6</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7</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非终结状态组</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1</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2</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46" name="矩形 45"/>
          <p:cNvSpPr/>
          <p:nvPr/>
        </p:nvSpPr>
        <p:spPr>
          <a:xfrm>
            <a:off x="7497763" y="1500188"/>
            <a:ext cx="3636963" cy="1938338"/>
          </a:xfrm>
          <a:prstGeom prst="rect">
            <a:avLst/>
          </a:prstGeom>
          <a:solidFill>
            <a:schemeClr val="accent6">
              <a:lumMod val="20000"/>
              <a:lumOff val="80000"/>
            </a:schemeClr>
          </a:solidFill>
          <a:ln>
            <a:solidFill>
              <a:srgbClr val="FF0000"/>
            </a:solidFill>
          </a:ln>
        </p:spPr>
        <p:txBody>
          <a:bodyPr>
            <a:spAutoFit/>
          </a:bodyP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其次</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考察子集</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4</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5</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6</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7</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，当输入</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或</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b</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的时候，该子集可到达的状态集包含于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4</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5</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6</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7</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，因此该子集可不再划分</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47" name="矩形 46"/>
          <p:cNvSpPr/>
          <p:nvPr/>
        </p:nvSpPr>
        <p:spPr>
          <a:xfrm>
            <a:off x="7562850" y="1525588"/>
            <a:ext cx="3527425" cy="3046413"/>
          </a:xfrm>
          <a:prstGeom prst="rect">
            <a:avLst/>
          </a:prstGeom>
          <a:solidFill>
            <a:schemeClr val="accent6">
              <a:lumMod val="20000"/>
              <a:lumOff val="80000"/>
            </a:schemeClr>
          </a:solidFill>
          <a:ln>
            <a:solidFill>
              <a:srgbClr val="FF0000"/>
            </a:solidFill>
          </a:ln>
        </p:spPr>
        <p:txBody>
          <a:bodyPr>
            <a:spAutoFit/>
          </a:bodyP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再考察子集</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1</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2</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，由于该子集在输入</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时可到达的状态集合是</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2</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4</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，不是</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1</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2</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的子集，因此需要继续划分。由于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2</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经过</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弧到状态</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4</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而</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1</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均到达</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2</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因为把</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2</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单独划分出来</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0" name="矩形 49"/>
          <p:cNvSpPr/>
          <p:nvPr/>
        </p:nvSpPr>
        <p:spPr>
          <a:xfrm>
            <a:off x="7485063" y="1571625"/>
            <a:ext cx="3578225" cy="3046413"/>
          </a:xfrm>
          <a:prstGeom prst="rect">
            <a:avLst/>
          </a:prstGeom>
          <a:solidFill>
            <a:schemeClr val="accent6">
              <a:lumMod val="20000"/>
              <a:lumOff val="80000"/>
            </a:schemeClr>
          </a:solidFill>
          <a:ln>
            <a:solidFill>
              <a:srgbClr val="FF0000"/>
            </a:solidFill>
          </a:ln>
        </p:spPr>
        <p:txBody>
          <a:bodyPr>
            <a:spAutoFit/>
          </a:bodyP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再考察子集</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1</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，由于该子集在输入</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b</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时可到达的状态集合是</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6</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，不是</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1</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的子集，因此需要继续划分。由于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经过</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b</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弧到状态</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6</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而</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到达</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因为把</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3</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单独划分出来</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1" name="矩形 50"/>
          <p:cNvSpPr/>
          <p:nvPr/>
        </p:nvSpPr>
        <p:spPr>
          <a:xfrm>
            <a:off x="7535863" y="1643063"/>
            <a:ext cx="3527425" cy="2308225"/>
          </a:xfrm>
          <a:prstGeom prst="rect">
            <a:avLst/>
          </a:prstGeom>
          <a:solidFill>
            <a:schemeClr val="accent6">
              <a:lumMod val="20000"/>
              <a:lumOff val="80000"/>
            </a:schemeClr>
          </a:solidFill>
          <a:ln>
            <a:solidFill>
              <a:srgbClr val="FF0000"/>
            </a:solidFill>
          </a:ln>
        </p:spPr>
        <p:txBody>
          <a:bodyPr>
            <a:spAutoFit/>
          </a:bodyP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至此，整个划分包括</a:t>
            </a:r>
            <a:r>
              <a:rPr kumimoji="0" lang="en-US" altLang="zh-CN"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4</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组状态集，每个状态集均不可再分，令状态</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sym typeface="+mn-ea"/>
              </a:rPr>
              <a:t>q</a:t>
            </a:r>
            <a:r>
              <a:rPr kumimoji="0" lang="en-US" altLang="zh-CN" sz="2400" b="0" i="0" u="none" strike="noStrike" kern="1200" cap="none" spc="0" normalizeH="0" baseline="-25000" noProof="0" dirty="0">
                <a:ln>
                  <a:noFill/>
                </a:ln>
                <a:solidFill>
                  <a:schemeClr val="tx1"/>
                </a:solidFill>
                <a:effectLst/>
                <a:uLnTx/>
                <a:uFillTx/>
                <a:latin typeface="Times New Roman" panose="02020603050405020304" charset="0"/>
                <a:ea typeface="宋体" panose="02010600030101010101" pitchFamily="2" charset="-122"/>
                <a:cs typeface="+mn-cs"/>
                <a:sym typeface="+mn-ea"/>
              </a:rPr>
              <a:t>4</a:t>
            </a: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代表</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4</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5</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6</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7</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，把原来到达</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4</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5</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6</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 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7</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的弧全部导入到</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q</a:t>
            </a:r>
            <a:r>
              <a:rPr kumimoji="0"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4</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mn-ea"/>
              </a:rPr>
              <a:t>。</a:t>
            </a:r>
            <a:endPar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grpSp>
        <p:nvGrpSpPr>
          <p:cNvPr id="6" name="组合 51"/>
          <p:cNvGrpSpPr/>
          <p:nvPr/>
        </p:nvGrpSpPr>
        <p:grpSpPr>
          <a:xfrm>
            <a:off x="7191375" y="4044950"/>
            <a:ext cx="3762375" cy="1831975"/>
            <a:chOff x="5057815" y="2981326"/>
            <a:chExt cx="3762657" cy="1831974"/>
          </a:xfrm>
        </p:grpSpPr>
        <p:sp>
          <p:nvSpPr>
            <p:cNvPr id="54322" name="Oval 4"/>
            <p:cNvSpPr/>
            <p:nvPr/>
          </p:nvSpPr>
          <p:spPr>
            <a:xfrm>
              <a:off x="7974052" y="3709988"/>
              <a:ext cx="393700" cy="415925"/>
            </a:xfrm>
            <a:prstGeom prst="ellipse">
              <a:avLst/>
            </a:prstGeom>
            <a:gradFill rotWithShape="1">
              <a:gsLst>
                <a:gs pos="0">
                  <a:srgbClr val="FECF40"/>
                </a:gs>
                <a:gs pos="100000">
                  <a:srgbClr val="846C21"/>
                </a:gs>
              </a:gsLst>
              <a:lin ang="5400000"/>
              <a:tileRect/>
            </a:gradFill>
            <a:ln w="38100" cap="flat" cmpd="dbl">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ea typeface="宋体" panose="02010600030101010101" pitchFamily="2" charset="-122"/>
                </a:rPr>
                <a:t>q</a:t>
              </a:r>
              <a:r>
                <a:rPr lang="zh-CN" altLang="en-US" dirty="0">
                  <a:latin typeface="Times New Roman" panose="02020603050405020304" charset="0"/>
                  <a:ea typeface="宋体" panose="02010600030101010101" pitchFamily="2" charset="-122"/>
                </a:rPr>
                <a:t>*</a:t>
              </a:r>
              <a:endParaRPr lang="en-US" altLang="zh-CN" baseline="-25000" dirty="0">
                <a:latin typeface="Times New Roman" panose="02020603050405020304" charset="0"/>
                <a:ea typeface="宋体" panose="02010600030101010101" pitchFamily="2" charset="-122"/>
              </a:endParaRPr>
            </a:p>
          </p:txBody>
        </p:sp>
        <p:sp>
          <p:nvSpPr>
            <p:cNvPr id="54323" name="Oval 9"/>
            <p:cNvSpPr/>
            <p:nvPr/>
          </p:nvSpPr>
          <p:spPr>
            <a:xfrm>
              <a:off x="6521490" y="4298950"/>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3</a:t>
              </a:r>
              <a:endParaRPr lang="en-US" altLang="zh-CN" b="0" baseline="-25000" dirty="0">
                <a:latin typeface="Times New Roman" panose="02020603050405020304" charset="0"/>
                <a:ea typeface="宋体" panose="02010600030101010101" pitchFamily="2" charset="-122"/>
              </a:endParaRPr>
            </a:p>
          </p:txBody>
        </p:sp>
        <p:sp>
          <p:nvSpPr>
            <p:cNvPr id="54324" name="Oval 10"/>
            <p:cNvSpPr/>
            <p:nvPr/>
          </p:nvSpPr>
          <p:spPr>
            <a:xfrm>
              <a:off x="6521490" y="3098800"/>
              <a:ext cx="395287"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2</a:t>
              </a:r>
              <a:endParaRPr lang="en-US" altLang="zh-CN" b="0" baseline="-25000" dirty="0">
                <a:latin typeface="Times New Roman" panose="02020603050405020304" charset="0"/>
                <a:ea typeface="宋体" panose="02010600030101010101" pitchFamily="2" charset="-122"/>
              </a:endParaRPr>
            </a:p>
          </p:txBody>
        </p:sp>
        <p:sp>
          <p:nvSpPr>
            <p:cNvPr id="54325" name="Oval 17"/>
            <p:cNvSpPr/>
            <p:nvPr/>
          </p:nvSpPr>
          <p:spPr>
            <a:xfrm>
              <a:off x="5602327" y="3744913"/>
              <a:ext cx="393700" cy="415925"/>
            </a:xfrm>
            <a:prstGeom prst="ellipse">
              <a:avLst/>
            </a:prstGeom>
            <a:noFill/>
            <a:ln w="38100"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ea typeface="宋体" panose="02010600030101010101" pitchFamily="2" charset="-122"/>
                </a:rPr>
                <a:t>q</a:t>
              </a:r>
              <a:r>
                <a:rPr lang="en-US" altLang="zh-CN" b="0" baseline="-25000" dirty="0">
                  <a:latin typeface="Times New Roman" panose="02020603050405020304" charset="0"/>
                  <a:ea typeface="宋体" panose="02010600030101010101" pitchFamily="2" charset="-122"/>
                </a:rPr>
                <a:t>1</a:t>
              </a:r>
              <a:endParaRPr lang="en-US" altLang="zh-CN" b="0" baseline="-25000" dirty="0">
                <a:latin typeface="Times New Roman" panose="02020603050405020304" charset="0"/>
                <a:ea typeface="宋体" panose="02010600030101010101" pitchFamily="2" charset="-122"/>
              </a:endParaRPr>
            </a:p>
          </p:txBody>
        </p:sp>
        <p:cxnSp>
          <p:nvCxnSpPr>
            <p:cNvPr id="54326" name="AutoShape 18"/>
            <p:cNvCxnSpPr>
              <a:stCxn id="54325" idx="0"/>
              <a:endCxn id="54324" idx="2"/>
            </p:cNvCxnSpPr>
            <p:nvPr/>
          </p:nvCxnSpPr>
          <p:spPr>
            <a:xfrm rot="-5400000">
              <a:off x="5941254" y="3164677"/>
              <a:ext cx="438150" cy="722313"/>
            </a:xfrm>
            <a:prstGeom prst="curvedConnector2">
              <a:avLst/>
            </a:prstGeom>
            <a:ln w="38100" cap="flat" cmpd="sng">
              <a:solidFill>
                <a:schemeClr val="tx1"/>
              </a:solidFill>
              <a:prstDash val="solid"/>
              <a:round/>
              <a:headEnd type="none" w="med" len="med"/>
              <a:tailEnd type="triangle" w="med" len="med"/>
            </a:ln>
          </p:spPr>
        </p:cxnSp>
        <p:cxnSp>
          <p:nvCxnSpPr>
            <p:cNvPr id="54327" name="AutoShape 19"/>
            <p:cNvCxnSpPr>
              <a:stCxn id="54325" idx="4"/>
              <a:endCxn id="54323" idx="2"/>
            </p:cNvCxnSpPr>
            <p:nvPr/>
          </p:nvCxnSpPr>
          <p:spPr>
            <a:xfrm rot="-5400000" flipH="1">
              <a:off x="5987292" y="3972715"/>
              <a:ext cx="346075" cy="722313"/>
            </a:xfrm>
            <a:prstGeom prst="curvedConnector2">
              <a:avLst/>
            </a:prstGeom>
            <a:ln w="38100" cap="flat" cmpd="sng">
              <a:solidFill>
                <a:schemeClr val="tx1"/>
              </a:solidFill>
              <a:prstDash val="solid"/>
              <a:round/>
              <a:headEnd type="none" w="med" len="med"/>
              <a:tailEnd type="triangle" w="med" len="med"/>
            </a:ln>
          </p:spPr>
        </p:cxnSp>
        <p:cxnSp>
          <p:nvCxnSpPr>
            <p:cNvPr id="54328" name="AutoShape 20"/>
            <p:cNvCxnSpPr>
              <a:stCxn id="54323" idx="7"/>
              <a:endCxn id="54324" idx="5"/>
            </p:cNvCxnSpPr>
            <p:nvPr/>
          </p:nvCxnSpPr>
          <p:spPr>
            <a:xfrm rot="-5400000">
              <a:off x="6407185" y="3906833"/>
              <a:ext cx="904875" cy="0"/>
            </a:xfrm>
            <a:prstGeom prst="straightConnector1">
              <a:avLst/>
            </a:prstGeom>
            <a:ln w="38100" cap="flat" cmpd="sng">
              <a:solidFill>
                <a:schemeClr val="tx1"/>
              </a:solidFill>
              <a:prstDash val="solid"/>
              <a:round/>
              <a:headEnd type="none" w="med" len="med"/>
              <a:tailEnd type="triangle" w="med" len="med"/>
            </a:ln>
          </p:spPr>
        </p:cxnSp>
        <p:cxnSp>
          <p:nvCxnSpPr>
            <p:cNvPr id="54329" name="AutoShape 21"/>
            <p:cNvCxnSpPr>
              <a:stCxn id="54324" idx="3"/>
              <a:endCxn id="54323" idx="1"/>
            </p:cNvCxnSpPr>
            <p:nvPr/>
          </p:nvCxnSpPr>
          <p:spPr>
            <a:xfrm rot="5400000">
              <a:off x="6127785" y="3906833"/>
              <a:ext cx="904875" cy="0"/>
            </a:xfrm>
            <a:prstGeom prst="straightConnector1">
              <a:avLst/>
            </a:prstGeom>
            <a:ln w="38100" cap="flat" cmpd="sng">
              <a:solidFill>
                <a:schemeClr val="tx1"/>
              </a:solidFill>
              <a:prstDash val="solid"/>
              <a:round/>
              <a:headEnd type="none" w="med" len="med"/>
              <a:tailEnd type="triangle" w="med" len="med"/>
            </a:ln>
          </p:spPr>
        </p:cxnSp>
        <p:cxnSp>
          <p:nvCxnSpPr>
            <p:cNvPr id="54330" name="AutoShape 22"/>
            <p:cNvCxnSpPr>
              <a:stCxn id="54324" idx="6"/>
              <a:endCxn id="54322" idx="2"/>
            </p:cNvCxnSpPr>
            <p:nvPr/>
          </p:nvCxnSpPr>
          <p:spPr>
            <a:xfrm>
              <a:off x="6916777" y="3306763"/>
              <a:ext cx="1057275" cy="611188"/>
            </a:xfrm>
            <a:prstGeom prst="straightConnector1">
              <a:avLst/>
            </a:prstGeom>
            <a:ln w="38100" cap="flat" cmpd="sng">
              <a:solidFill>
                <a:schemeClr val="tx1"/>
              </a:solidFill>
              <a:prstDash val="solid"/>
              <a:round/>
              <a:headEnd type="none" w="med" len="med"/>
              <a:tailEnd type="triangle" w="med" len="med"/>
            </a:ln>
          </p:spPr>
        </p:cxnSp>
        <p:cxnSp>
          <p:nvCxnSpPr>
            <p:cNvPr id="54331" name="AutoShape 23"/>
            <p:cNvCxnSpPr>
              <a:stCxn id="54323" idx="6"/>
              <a:endCxn id="54322" idx="3"/>
            </p:cNvCxnSpPr>
            <p:nvPr/>
          </p:nvCxnSpPr>
          <p:spPr>
            <a:xfrm flipV="1">
              <a:off x="6916777" y="4065002"/>
              <a:ext cx="1114931" cy="441911"/>
            </a:xfrm>
            <a:prstGeom prst="straightConnector1">
              <a:avLst/>
            </a:prstGeom>
            <a:ln w="38100" cap="flat" cmpd="sng">
              <a:solidFill>
                <a:schemeClr val="tx1"/>
              </a:solidFill>
              <a:prstDash val="solid"/>
              <a:round/>
              <a:headEnd type="none" w="med" len="med"/>
              <a:tailEnd type="triangle" w="med" len="med"/>
            </a:ln>
          </p:spPr>
        </p:cxnSp>
        <p:cxnSp>
          <p:nvCxnSpPr>
            <p:cNvPr id="54332" name="AutoShape 28"/>
            <p:cNvCxnSpPr>
              <a:stCxn id="54322" idx="0"/>
              <a:endCxn id="54322" idx="7"/>
            </p:cNvCxnSpPr>
            <p:nvPr/>
          </p:nvCxnSpPr>
          <p:spPr>
            <a:xfrm rot="-5400000" flipH="1">
              <a:off x="8210039" y="3670841"/>
              <a:ext cx="60911" cy="139194"/>
            </a:xfrm>
            <a:prstGeom prst="curvedConnector3">
              <a:avLst>
                <a:gd name="adj1" fmla="val -675542"/>
              </a:avLst>
            </a:prstGeom>
            <a:ln w="38100" cap="flat" cmpd="sng">
              <a:solidFill>
                <a:schemeClr val="tx1"/>
              </a:solidFill>
              <a:prstDash val="solid"/>
              <a:round/>
              <a:headEnd type="none" w="med" len="med"/>
              <a:tailEnd type="triangle" w="med" len="med"/>
            </a:ln>
          </p:spPr>
        </p:cxnSp>
        <p:cxnSp>
          <p:nvCxnSpPr>
            <p:cNvPr id="54333" name="AutoShape 29"/>
            <p:cNvCxnSpPr>
              <a:stCxn id="54322" idx="4"/>
              <a:endCxn id="54322" idx="6"/>
            </p:cNvCxnSpPr>
            <p:nvPr/>
          </p:nvCxnSpPr>
          <p:spPr>
            <a:xfrm rot="5400000" flipH="1" flipV="1">
              <a:off x="8165346" y="3923507"/>
              <a:ext cx="207962" cy="196850"/>
            </a:xfrm>
            <a:prstGeom prst="curvedConnector4">
              <a:avLst>
                <a:gd name="adj1" fmla="val -109926"/>
                <a:gd name="adj2" fmla="val 146454"/>
              </a:avLst>
            </a:prstGeom>
            <a:ln w="38100" cap="flat" cmpd="sng">
              <a:solidFill>
                <a:schemeClr val="tx1"/>
              </a:solidFill>
              <a:prstDash val="solid"/>
              <a:round/>
              <a:headEnd type="none" w="med" len="med"/>
              <a:tailEnd type="triangle" w="med" len="med"/>
            </a:ln>
          </p:spPr>
        </p:cxnSp>
        <p:sp>
          <p:nvSpPr>
            <p:cNvPr id="54334" name="Text Box 31"/>
            <p:cNvSpPr txBox="1"/>
            <p:nvPr/>
          </p:nvSpPr>
          <p:spPr>
            <a:xfrm>
              <a:off x="5842040" y="3013075"/>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4335" name="Text Box 32"/>
            <p:cNvSpPr txBox="1"/>
            <p:nvPr/>
          </p:nvSpPr>
          <p:spPr>
            <a:xfrm>
              <a:off x="6827877" y="3700463"/>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4336" name="Text Box 33"/>
            <p:cNvSpPr txBox="1"/>
            <p:nvPr/>
          </p:nvSpPr>
          <p:spPr>
            <a:xfrm>
              <a:off x="7314698" y="3078957"/>
              <a:ext cx="319088"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sp>
          <p:nvSpPr>
            <p:cNvPr id="54337" name="Text Box 37"/>
            <p:cNvSpPr txBox="1"/>
            <p:nvPr/>
          </p:nvSpPr>
          <p:spPr>
            <a:xfrm>
              <a:off x="5969040" y="435610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38" name="Text Box 38"/>
            <p:cNvSpPr txBox="1"/>
            <p:nvPr/>
          </p:nvSpPr>
          <p:spPr>
            <a:xfrm>
              <a:off x="6283365" y="3748088"/>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39" name="Text Box 39"/>
            <p:cNvSpPr txBox="1"/>
            <p:nvPr/>
          </p:nvSpPr>
          <p:spPr>
            <a:xfrm>
              <a:off x="7283490" y="4293096"/>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40" name="Text Box 42"/>
            <p:cNvSpPr txBox="1"/>
            <p:nvPr/>
          </p:nvSpPr>
          <p:spPr>
            <a:xfrm>
              <a:off x="8483922" y="3949700"/>
              <a:ext cx="336550"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b</a:t>
              </a:r>
              <a:endParaRPr lang="en-US" altLang="zh-CN" b="0" dirty="0">
                <a:latin typeface="Times New Roman" panose="02020603050405020304" charset="0"/>
                <a:ea typeface="宋体" panose="02010600030101010101" pitchFamily="2" charset="-122"/>
              </a:endParaRPr>
            </a:p>
          </p:txBody>
        </p:sp>
        <p:sp>
          <p:nvSpPr>
            <p:cNvPr id="54341" name="Text Box 45"/>
            <p:cNvSpPr txBox="1"/>
            <p:nvPr/>
          </p:nvSpPr>
          <p:spPr>
            <a:xfrm>
              <a:off x="8225159" y="2981326"/>
              <a:ext cx="319087" cy="457200"/>
            </a:xfrm>
            <a:prstGeom prst="rect">
              <a:avLst/>
            </a:prstGeom>
            <a:noFill/>
            <a:ln w="38100">
              <a:noFill/>
            </a:ln>
          </p:spPr>
          <p:txBody>
            <a:bodyPr wrap="none" anchor="ctr">
              <a:spAutoFit/>
            </a:bodyPr>
            <a:p>
              <a:pPr algn="ctr"/>
              <a:r>
                <a:rPr lang="en-US" altLang="zh-CN" b="0" dirty="0">
                  <a:latin typeface="Times New Roman" panose="02020603050405020304" charset="0"/>
                  <a:ea typeface="宋体" panose="02010600030101010101" pitchFamily="2" charset="-122"/>
                </a:rPr>
                <a:t>a</a:t>
              </a:r>
              <a:endParaRPr lang="en-US" altLang="zh-CN" b="0" dirty="0">
                <a:latin typeface="Times New Roman" panose="02020603050405020304" charset="0"/>
                <a:ea typeface="宋体" panose="02010600030101010101" pitchFamily="2" charset="-122"/>
              </a:endParaRPr>
            </a:p>
          </p:txBody>
        </p:sp>
        <p:cxnSp>
          <p:nvCxnSpPr>
            <p:cNvPr id="54342" name="AutoShape 46"/>
            <p:cNvCxnSpPr>
              <a:stCxn id="54322" idx="4"/>
              <a:endCxn id="54325" idx="2"/>
            </p:cNvCxnSpPr>
            <p:nvPr/>
          </p:nvCxnSpPr>
          <p:spPr>
            <a:xfrm>
              <a:off x="5057815" y="3949700"/>
              <a:ext cx="544512" cy="3176"/>
            </a:xfrm>
            <a:prstGeom prst="curvedConnector3">
              <a:avLst>
                <a:gd name="adj1" fmla="val 50000"/>
              </a:avLst>
            </a:prstGeom>
            <a:ln w="38100" cap="flat" cmpd="sng">
              <a:solidFill>
                <a:schemeClr val="tx1"/>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xEl>
                                              <p:charRg st="0" end="12"/>
                                            </p:txEl>
                                          </p:spTgt>
                                        </p:tgtEl>
                                        <p:attrNameLst>
                                          <p:attrName>style.visibility</p:attrName>
                                        </p:attrNameLst>
                                      </p:cBhvr>
                                      <p:to>
                                        <p:strVal val="visible"/>
                                      </p:to>
                                    </p:set>
                                    <p:animEffect transition="in" filter="blinds(horizontal)">
                                      <p:cBhvr>
                                        <p:cTn id="7" dur="500"/>
                                        <p:tgtEl>
                                          <p:spTgt spid="2">
                                            <p:txEl>
                                              <p:charRg st="0" end="1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additive="base">
                                        <p:cTn id="16" dur="500" fill="hold"/>
                                        <p:tgtEl>
                                          <p:spTgt spid="45"/>
                                        </p:tgtEl>
                                        <p:attrNameLst>
                                          <p:attrName>ppt_x</p:attrName>
                                        </p:attrNameLst>
                                      </p:cBhvr>
                                      <p:tavLst>
                                        <p:tav tm="0">
                                          <p:val>
                                            <p:strVal val="1+#ppt_w/2"/>
                                          </p:val>
                                        </p:tav>
                                        <p:tav tm="100000">
                                          <p:val>
                                            <p:strVal val="#ppt_x"/>
                                          </p:val>
                                        </p:tav>
                                      </p:tavLst>
                                    </p:anim>
                                    <p:anim calcmode="lin" valueType="num">
                                      <p:cBhvr additive="base">
                                        <p:cTn id="17" dur="500" fill="hold"/>
                                        <p:tgtEl>
                                          <p:spTgt spid="4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5"/>
                                        </p:tgtEl>
                                        <p:attrNameLst>
                                          <p:attrName>style.visibility</p:attrName>
                                        </p:attrNameLst>
                                      </p:cBhvr>
                                      <p:to>
                                        <p:strVal val="hidden"/>
                                      </p:to>
                                    </p:set>
                                  </p:subTnLst>
                                </p:cTn>
                              </p:par>
                              <p:par>
                                <p:cTn id="18" presetID="22" presetClass="entr" presetSubtype="8"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1+#ppt_w/2"/>
                                          </p:val>
                                        </p:tav>
                                        <p:tav tm="100000">
                                          <p:val>
                                            <p:strVal val="#ppt_x"/>
                                          </p:val>
                                        </p:tav>
                                      </p:tavLst>
                                    </p:anim>
                                    <p:anim calcmode="lin" valueType="num">
                                      <p:cBhvr additive="base">
                                        <p:cTn id="26" dur="500" fill="hold"/>
                                        <p:tgtEl>
                                          <p:spTgt spid="4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1+#ppt_w/2"/>
                                          </p:val>
                                        </p:tav>
                                        <p:tav tm="100000">
                                          <p:val>
                                            <p:strVal val="#ppt_x"/>
                                          </p:val>
                                        </p:tav>
                                      </p:tavLst>
                                    </p:anim>
                                    <p:anim calcmode="lin" valueType="num">
                                      <p:cBhvr additive="base">
                                        <p:cTn id="32" dur="500" fill="hold"/>
                                        <p:tgtEl>
                                          <p:spTgt spid="4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7"/>
                                        </p:tgtEl>
                                        <p:attrNameLst>
                                          <p:attrName>style.visibility</p:attrName>
                                        </p:attrNameLst>
                                      </p:cBhvr>
                                      <p:to>
                                        <p:strVal val="hidden"/>
                                      </p:to>
                                    </p:set>
                                  </p:subTnLst>
                                </p:cTn>
                              </p:par>
                              <p:par>
                                <p:cTn id="33" presetID="22" presetClass="entr" presetSubtype="8"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1+#ppt_w/2"/>
                                          </p:val>
                                        </p:tav>
                                        <p:tav tm="100000">
                                          <p:val>
                                            <p:strVal val="#ppt_x"/>
                                          </p:val>
                                        </p:tav>
                                      </p:tavLst>
                                    </p:anim>
                                    <p:anim calcmode="lin" valueType="num">
                                      <p:cBhvr additive="base">
                                        <p:cTn id="41" dur="500" fill="hold"/>
                                        <p:tgtEl>
                                          <p:spTgt spid="5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0"/>
                                        </p:tgtEl>
                                        <p:attrNameLst>
                                          <p:attrName>style.visibility</p:attrName>
                                        </p:attrNameLst>
                                      </p:cBhvr>
                                      <p:to>
                                        <p:strVal val="hidden"/>
                                      </p:to>
                                    </p:set>
                                  </p:subTnLst>
                                </p:cTn>
                              </p:par>
                              <p:par>
                                <p:cTn id="42" presetID="22" presetClass="entr" presetSubtype="4"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down)">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1+#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linds(horizontal)">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2" grpId="0"/>
      <p:bldP spid="43" grpId="0"/>
      <p:bldP spid="44" grpId="0"/>
      <p:bldP spid="45" grpId="0" bldLvl="0" animBg="1"/>
      <p:bldP spid="46" grpId="0" bldLvl="0" animBg="1"/>
      <p:bldP spid="47" grpId="0" bldLvl="0" animBg="1"/>
      <p:bldP spid="50" grpId="0" bldLvl="0" animBg="1"/>
      <p:bldP spid="51"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DFA</a:t>
            </a:r>
            <a:r>
              <a:rPr lang="zh-CN" altLang="en-US" dirty="0"/>
              <a:t>最小化例子（求异法）</a:t>
            </a:r>
            <a:endParaRPr lang="zh-CN" altLang="en-US" dirty="0"/>
          </a:p>
        </p:txBody>
      </p:sp>
      <p:sp>
        <p:nvSpPr>
          <p:cNvPr id="4" name="灯片编号占位符 3"/>
          <p:cNvSpPr>
            <a:spLocks noGrp="1"/>
          </p:cNvSpPr>
          <p:nvPr>
            <p:ph type="sldNum" sz="quarter" idx="12"/>
          </p:nvPr>
        </p:nvSpPr>
        <p:spPr>
          <a:xfrm>
            <a:off x="5969001" y="6345808"/>
            <a:ext cx="2641600" cy="457200"/>
          </a:xfrm>
        </p:spPr>
        <p:txBody>
          <a:bodyPr/>
          <a:lstStyle/>
          <a:p>
            <a:fld id="{91F816EA-24CC-2048-859A-C5EA9F275392}" type="slidenum">
              <a:rPr lang="en-US" smtClean="0"/>
            </a:fld>
            <a:endParaRPr lang="en-US" dirty="0"/>
          </a:p>
        </p:txBody>
      </p:sp>
      <p:grpSp>
        <p:nvGrpSpPr>
          <p:cNvPr id="5" name="组合 4"/>
          <p:cNvGrpSpPr/>
          <p:nvPr/>
        </p:nvGrpSpPr>
        <p:grpSpPr>
          <a:xfrm>
            <a:off x="1682264" y="762000"/>
            <a:ext cx="4566137" cy="2651220"/>
            <a:chOff x="4200493" y="2701883"/>
            <a:chExt cx="4791107" cy="2927086"/>
          </a:xfrm>
        </p:grpSpPr>
        <p:sp>
          <p:nvSpPr>
            <p:cNvPr id="6" name="椭圆 5"/>
            <p:cNvSpPr/>
            <p:nvPr/>
          </p:nvSpPr>
          <p:spPr bwMode="auto">
            <a:xfrm>
              <a:off x="4953000"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6257645"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7425497"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D</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6263995" y="3212038"/>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C</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8541659" y="4648201"/>
              <a:ext cx="449941" cy="4191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E</a:t>
              </a:r>
              <a:endParaRPr lang="zh-CN" altLang="en-US" dirty="0">
                <a:latin typeface="Times New Roman" panose="02020603050405020304" charset="0"/>
                <a:cs typeface="Times New Roman" panose="02020603050405020304" charset="0"/>
              </a:endParaRPr>
            </a:p>
          </p:txBody>
        </p:sp>
        <p:cxnSp>
          <p:nvCxnSpPr>
            <p:cNvPr id="11" name="直接箭头连接符 10"/>
            <p:cNvCxnSpPr>
              <a:endCxn id="6" idx="2"/>
            </p:cNvCxnSpPr>
            <p:nvPr/>
          </p:nvCxnSpPr>
          <p:spPr bwMode="auto">
            <a:xfrm>
              <a:off x="4200493" y="4857750"/>
              <a:ext cx="752507"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2" name="直接箭头连接符 11"/>
            <p:cNvCxnSpPr>
              <a:stCxn id="6" idx="6"/>
              <a:endCxn id="7" idx="2"/>
            </p:cNvCxnSpPr>
            <p:nvPr/>
          </p:nvCxnSpPr>
          <p:spPr bwMode="auto">
            <a:xfrm>
              <a:off x="5402941" y="4857750"/>
              <a:ext cx="85470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 name="直接箭头连接符 12"/>
            <p:cNvCxnSpPr>
              <a:stCxn id="6" idx="7"/>
              <a:endCxn id="9" idx="2"/>
            </p:cNvCxnSpPr>
            <p:nvPr/>
          </p:nvCxnSpPr>
          <p:spPr bwMode="auto">
            <a:xfrm flipV="1">
              <a:off x="5337049" y="3421588"/>
              <a:ext cx="926946" cy="1287988"/>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4" name="曲线连接符 13"/>
            <p:cNvCxnSpPr>
              <a:stCxn id="7" idx="4"/>
              <a:endCxn id="7" idx="3"/>
            </p:cNvCxnSpPr>
            <p:nvPr/>
          </p:nvCxnSpPr>
          <p:spPr bwMode="auto">
            <a:xfrm rot="5400000" flipH="1">
              <a:off x="6372389" y="4957073"/>
              <a:ext cx="61376" cy="159079"/>
            </a:xfrm>
            <a:prstGeom prst="curvedConnector3">
              <a:avLst>
                <a:gd name="adj1" fmla="val -665544"/>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5" name="直接箭头连接符 14"/>
            <p:cNvCxnSpPr>
              <a:stCxn id="7" idx="6"/>
              <a:endCxn id="8" idx="2"/>
            </p:cNvCxnSpPr>
            <p:nvPr/>
          </p:nvCxnSpPr>
          <p:spPr bwMode="auto">
            <a:xfrm>
              <a:off x="6707586" y="4857750"/>
              <a:ext cx="717911"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6" name="直接箭头连接符 15"/>
            <p:cNvCxnSpPr>
              <a:stCxn id="9" idx="4"/>
              <a:endCxn id="7" idx="0"/>
            </p:cNvCxnSpPr>
            <p:nvPr/>
          </p:nvCxnSpPr>
          <p:spPr bwMode="auto">
            <a:xfrm flipH="1">
              <a:off x="6482616" y="3631138"/>
              <a:ext cx="6350" cy="1017062"/>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7" name="曲线连接符 16"/>
            <p:cNvCxnSpPr>
              <a:stCxn id="9" idx="7"/>
              <a:endCxn id="9" idx="1"/>
            </p:cNvCxnSpPr>
            <p:nvPr/>
          </p:nvCxnSpPr>
          <p:spPr bwMode="auto">
            <a:xfrm rot="16200000" flipV="1">
              <a:off x="6488966" y="3114335"/>
              <a:ext cx="12700" cy="318157"/>
            </a:xfrm>
            <a:prstGeom prst="curvedConnector3">
              <a:avLst>
                <a:gd name="adj1" fmla="val 2637362"/>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8" name="直接箭头连接符 17"/>
            <p:cNvCxnSpPr>
              <a:stCxn id="8" idx="6"/>
              <a:endCxn id="10" idx="2"/>
            </p:cNvCxnSpPr>
            <p:nvPr/>
          </p:nvCxnSpPr>
          <p:spPr bwMode="auto">
            <a:xfrm>
              <a:off x="7875438" y="4857750"/>
              <a:ext cx="666221" cy="1"/>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9" name="矩形 18"/>
            <p:cNvSpPr/>
            <p:nvPr/>
          </p:nvSpPr>
          <p:spPr>
            <a:xfrm>
              <a:off x="5568950" y="4419600"/>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0" name="矩形 19"/>
            <p:cNvSpPr/>
            <p:nvPr/>
          </p:nvSpPr>
          <p:spPr>
            <a:xfrm>
              <a:off x="6001944" y="5067301"/>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1" name="矩形 20"/>
            <p:cNvSpPr/>
            <p:nvPr/>
          </p:nvSpPr>
          <p:spPr>
            <a:xfrm>
              <a:off x="6460878" y="3767435"/>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2" name="矩形 21"/>
            <p:cNvSpPr/>
            <p:nvPr/>
          </p:nvSpPr>
          <p:spPr>
            <a:xfrm>
              <a:off x="8098423" y="5119267"/>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3" name="矩形 22"/>
            <p:cNvSpPr/>
            <p:nvPr/>
          </p:nvSpPr>
          <p:spPr>
            <a:xfrm>
              <a:off x="7116639" y="5005923"/>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4" name="矩形 23"/>
            <p:cNvSpPr/>
            <p:nvPr/>
          </p:nvSpPr>
          <p:spPr>
            <a:xfrm>
              <a:off x="5470278" y="3767434"/>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5" name="矩形 24"/>
            <p:cNvSpPr/>
            <p:nvPr/>
          </p:nvSpPr>
          <p:spPr>
            <a:xfrm>
              <a:off x="6938546" y="4478743"/>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6" name="矩形 25"/>
            <p:cNvSpPr/>
            <p:nvPr/>
          </p:nvSpPr>
          <p:spPr>
            <a:xfrm>
              <a:off x="8001000" y="4419600"/>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7" name="矩形 26"/>
            <p:cNvSpPr/>
            <p:nvPr/>
          </p:nvSpPr>
          <p:spPr>
            <a:xfrm>
              <a:off x="6621339" y="2701883"/>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cxnSp>
          <p:nvCxnSpPr>
            <p:cNvPr id="28" name="直接箭头连接符 27"/>
            <p:cNvCxnSpPr>
              <a:stCxn id="10" idx="0"/>
              <a:endCxn id="9" idx="6"/>
            </p:cNvCxnSpPr>
            <p:nvPr/>
          </p:nvCxnSpPr>
          <p:spPr bwMode="auto">
            <a:xfrm flipH="1" flipV="1">
              <a:off x="6713936" y="3421588"/>
              <a:ext cx="2052694" cy="1226613"/>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9" name="矩形 28"/>
            <p:cNvSpPr/>
            <p:nvPr/>
          </p:nvSpPr>
          <p:spPr>
            <a:xfrm>
              <a:off x="7437561" y="3536602"/>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30" name="任意多边形 29"/>
            <p:cNvSpPr/>
            <p:nvPr/>
          </p:nvSpPr>
          <p:spPr bwMode="auto">
            <a:xfrm>
              <a:off x="6610662" y="5021705"/>
              <a:ext cx="959371" cy="195124"/>
            </a:xfrm>
            <a:custGeom>
              <a:avLst/>
              <a:gdLst>
                <a:gd name="connsiteX0" fmla="*/ 959371 w 959371"/>
                <a:gd name="connsiteY0" fmla="*/ 59961 h 195124"/>
                <a:gd name="connsiteX1" fmla="*/ 389745 w 959371"/>
                <a:gd name="connsiteY1" fmla="*/ 194872 h 195124"/>
                <a:gd name="connsiteX2" fmla="*/ 29981 w 959371"/>
                <a:gd name="connsiteY2" fmla="*/ 29980 h 195124"/>
                <a:gd name="connsiteX3" fmla="*/ 29981 w 959371"/>
                <a:gd name="connsiteY3" fmla="*/ 29980 h 195124"/>
                <a:gd name="connsiteX4" fmla="*/ 0 w 959371"/>
                <a:gd name="connsiteY4" fmla="*/ 0 h 19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371" h="195124">
                  <a:moveTo>
                    <a:pt x="959371" y="59961"/>
                  </a:moveTo>
                  <a:cubicBezTo>
                    <a:pt x="752007" y="129915"/>
                    <a:pt x="544643" y="199869"/>
                    <a:pt x="389745" y="194872"/>
                  </a:cubicBezTo>
                  <a:cubicBezTo>
                    <a:pt x="234847" y="189875"/>
                    <a:pt x="29981" y="29980"/>
                    <a:pt x="29981" y="29980"/>
                  </a:cubicBezTo>
                  <a:lnTo>
                    <a:pt x="29981" y="29980"/>
                  </a:lnTo>
                  <a:lnTo>
                    <a:pt x="0" y="0"/>
                  </a:ln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31" name="任意多边形 30"/>
            <p:cNvSpPr/>
            <p:nvPr/>
          </p:nvSpPr>
          <p:spPr bwMode="auto">
            <a:xfrm>
              <a:off x="6565692" y="5081666"/>
              <a:ext cx="2143593" cy="543986"/>
            </a:xfrm>
            <a:custGeom>
              <a:avLst/>
              <a:gdLst>
                <a:gd name="connsiteX0" fmla="*/ 2143593 w 2143593"/>
                <a:gd name="connsiteY0" fmla="*/ 0 h 543986"/>
                <a:gd name="connsiteX1" fmla="*/ 1514006 w 2143593"/>
                <a:gd name="connsiteY1" fmla="*/ 524655 h 543986"/>
                <a:gd name="connsiteX2" fmla="*/ 329783 w 2143593"/>
                <a:gd name="connsiteY2" fmla="*/ 389744 h 543986"/>
                <a:gd name="connsiteX3" fmla="*/ 0 w 2143593"/>
                <a:gd name="connsiteY3" fmla="*/ 0 h 543986"/>
              </a:gdLst>
              <a:ahLst/>
              <a:cxnLst>
                <a:cxn ang="0">
                  <a:pos x="connsiteX0" y="connsiteY0"/>
                </a:cxn>
                <a:cxn ang="0">
                  <a:pos x="connsiteX1" y="connsiteY1"/>
                </a:cxn>
                <a:cxn ang="0">
                  <a:pos x="connsiteX2" y="connsiteY2"/>
                </a:cxn>
                <a:cxn ang="0">
                  <a:pos x="connsiteX3" y="connsiteY3"/>
                </a:cxn>
              </a:cxnLst>
              <a:rect l="l" t="t" r="r" b="b"/>
              <a:pathLst>
                <a:path w="2143593" h="543986">
                  <a:moveTo>
                    <a:pt x="2143593" y="0"/>
                  </a:moveTo>
                  <a:cubicBezTo>
                    <a:pt x="1979950" y="229849"/>
                    <a:pt x="1816308" y="459698"/>
                    <a:pt x="1514006" y="524655"/>
                  </a:cubicBezTo>
                  <a:cubicBezTo>
                    <a:pt x="1211704" y="589612"/>
                    <a:pt x="582117" y="477186"/>
                    <a:pt x="329783" y="389744"/>
                  </a:cubicBezTo>
                  <a:cubicBezTo>
                    <a:pt x="77449" y="302302"/>
                    <a:pt x="38724" y="151151"/>
                    <a:pt x="0"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grpSp>
      <p:graphicFrame>
        <p:nvGraphicFramePr>
          <p:cNvPr id="32" name="Group 44"/>
          <p:cNvGraphicFramePr>
            <a:graphicFrameLocks noGrp="1"/>
          </p:cNvGraphicFramePr>
          <p:nvPr/>
        </p:nvGraphicFramePr>
        <p:xfrm>
          <a:off x="2971800" y="3810000"/>
          <a:ext cx="5791200" cy="2249424"/>
        </p:xfrm>
        <a:graphic>
          <a:graphicData uri="http://schemas.openxmlformats.org/drawingml/2006/table">
            <a:tbl>
              <a:tblPr/>
              <a:tblGrid>
                <a:gridCol w="2895600"/>
                <a:gridCol w="2895600"/>
              </a:tblGrid>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G1</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G2</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lang="en-US" altLang="zh-CN" sz="2400" dirty="0">
                          <a:latin typeface="Times New Roman" panose="02020603050405020304" charset="0"/>
                          <a:cs typeface="Times New Roman" panose="02020603050405020304" charset="0"/>
                        </a:rPr>
                        <a:t>{A, B, C, D}</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defRPr/>
                      </a:pPr>
                      <a:r>
                        <a:rPr lang="en-US" altLang="zh-CN" sz="2400" dirty="0">
                          <a:latin typeface="Times New Roman" panose="02020603050405020304" charset="0"/>
                          <a:cs typeface="Times New Roman" panose="02020603050405020304" charset="0"/>
                        </a:rPr>
                        <a:t>  {E }</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a</a:t>
                      </a: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{B} G1</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b</a:t>
                      </a: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{C, D, E}</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G1</a:t>
                      </a: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 </a:t>
                      </a: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G2</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DFA</a:t>
            </a:r>
            <a:r>
              <a:rPr lang="zh-CN" altLang="en-US" dirty="0"/>
              <a:t>最小化例子</a:t>
            </a:r>
            <a:r>
              <a:rPr lang="zh-CN" altLang="en-US" dirty="0">
                <a:sym typeface="+mn-ea"/>
              </a:rPr>
              <a:t>（求异法）</a:t>
            </a:r>
            <a:endParaRPr lang="zh-CN" altLang="en-US" dirty="0"/>
          </a:p>
        </p:txBody>
      </p:sp>
      <p:grpSp>
        <p:nvGrpSpPr>
          <p:cNvPr id="5" name="组合 4"/>
          <p:cNvGrpSpPr/>
          <p:nvPr/>
        </p:nvGrpSpPr>
        <p:grpSpPr>
          <a:xfrm>
            <a:off x="1682264" y="762000"/>
            <a:ext cx="4566137" cy="2651220"/>
            <a:chOff x="4200493" y="2701883"/>
            <a:chExt cx="4791107" cy="2927086"/>
          </a:xfrm>
        </p:grpSpPr>
        <p:sp>
          <p:nvSpPr>
            <p:cNvPr id="6" name="椭圆 5"/>
            <p:cNvSpPr/>
            <p:nvPr/>
          </p:nvSpPr>
          <p:spPr bwMode="auto">
            <a:xfrm>
              <a:off x="4953000"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6257645"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7425497"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D</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6263995" y="3212038"/>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C</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8541659" y="4648201"/>
              <a:ext cx="449941" cy="4191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E</a:t>
              </a:r>
              <a:endParaRPr lang="zh-CN" altLang="en-US" dirty="0">
                <a:latin typeface="Times New Roman" panose="02020603050405020304" charset="0"/>
                <a:cs typeface="Times New Roman" panose="02020603050405020304" charset="0"/>
              </a:endParaRPr>
            </a:p>
          </p:txBody>
        </p:sp>
        <p:cxnSp>
          <p:nvCxnSpPr>
            <p:cNvPr id="11" name="直接箭头连接符 10"/>
            <p:cNvCxnSpPr>
              <a:endCxn id="6" idx="2"/>
            </p:cNvCxnSpPr>
            <p:nvPr/>
          </p:nvCxnSpPr>
          <p:spPr bwMode="auto">
            <a:xfrm>
              <a:off x="4200493" y="4857750"/>
              <a:ext cx="752507"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2" name="直接箭头连接符 11"/>
            <p:cNvCxnSpPr>
              <a:stCxn id="6" idx="6"/>
              <a:endCxn id="7" idx="2"/>
            </p:cNvCxnSpPr>
            <p:nvPr/>
          </p:nvCxnSpPr>
          <p:spPr bwMode="auto">
            <a:xfrm>
              <a:off x="5402941" y="4857750"/>
              <a:ext cx="85470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 name="直接箭头连接符 12"/>
            <p:cNvCxnSpPr>
              <a:stCxn id="6" idx="7"/>
              <a:endCxn id="9" idx="2"/>
            </p:cNvCxnSpPr>
            <p:nvPr/>
          </p:nvCxnSpPr>
          <p:spPr bwMode="auto">
            <a:xfrm flipV="1">
              <a:off x="5337049" y="3421588"/>
              <a:ext cx="926946" cy="1287988"/>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4" name="曲线连接符 13"/>
            <p:cNvCxnSpPr>
              <a:stCxn id="7" idx="4"/>
              <a:endCxn id="7" idx="3"/>
            </p:cNvCxnSpPr>
            <p:nvPr/>
          </p:nvCxnSpPr>
          <p:spPr bwMode="auto">
            <a:xfrm rot="5400000" flipH="1">
              <a:off x="6372389" y="4957073"/>
              <a:ext cx="61376" cy="159079"/>
            </a:xfrm>
            <a:prstGeom prst="curvedConnector3">
              <a:avLst>
                <a:gd name="adj1" fmla="val -665544"/>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5" name="直接箭头连接符 14"/>
            <p:cNvCxnSpPr>
              <a:stCxn id="7" idx="6"/>
              <a:endCxn id="8" idx="2"/>
            </p:cNvCxnSpPr>
            <p:nvPr/>
          </p:nvCxnSpPr>
          <p:spPr bwMode="auto">
            <a:xfrm>
              <a:off x="6707586" y="4857750"/>
              <a:ext cx="717911"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6" name="直接箭头连接符 15"/>
            <p:cNvCxnSpPr>
              <a:stCxn id="9" idx="4"/>
              <a:endCxn id="7" idx="0"/>
            </p:cNvCxnSpPr>
            <p:nvPr/>
          </p:nvCxnSpPr>
          <p:spPr bwMode="auto">
            <a:xfrm flipH="1">
              <a:off x="6482616" y="3631138"/>
              <a:ext cx="6350" cy="1017062"/>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7" name="曲线连接符 16"/>
            <p:cNvCxnSpPr>
              <a:stCxn id="9" idx="7"/>
              <a:endCxn id="9" idx="1"/>
            </p:cNvCxnSpPr>
            <p:nvPr/>
          </p:nvCxnSpPr>
          <p:spPr bwMode="auto">
            <a:xfrm rot="16200000" flipV="1">
              <a:off x="6488966" y="3114335"/>
              <a:ext cx="12700" cy="318157"/>
            </a:xfrm>
            <a:prstGeom prst="curvedConnector3">
              <a:avLst>
                <a:gd name="adj1" fmla="val 2637362"/>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8" name="直接箭头连接符 17"/>
            <p:cNvCxnSpPr>
              <a:stCxn id="8" idx="6"/>
              <a:endCxn id="10" idx="2"/>
            </p:cNvCxnSpPr>
            <p:nvPr/>
          </p:nvCxnSpPr>
          <p:spPr bwMode="auto">
            <a:xfrm>
              <a:off x="7875438" y="4857750"/>
              <a:ext cx="666221" cy="1"/>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9" name="矩形 18"/>
            <p:cNvSpPr/>
            <p:nvPr/>
          </p:nvSpPr>
          <p:spPr>
            <a:xfrm>
              <a:off x="5568950" y="4419600"/>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0" name="矩形 19"/>
            <p:cNvSpPr/>
            <p:nvPr/>
          </p:nvSpPr>
          <p:spPr>
            <a:xfrm>
              <a:off x="6001944" y="5067301"/>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1" name="矩形 20"/>
            <p:cNvSpPr/>
            <p:nvPr/>
          </p:nvSpPr>
          <p:spPr>
            <a:xfrm>
              <a:off x="6460878" y="3767435"/>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2" name="矩形 21"/>
            <p:cNvSpPr/>
            <p:nvPr/>
          </p:nvSpPr>
          <p:spPr>
            <a:xfrm>
              <a:off x="8098423" y="5119267"/>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3" name="矩形 22"/>
            <p:cNvSpPr/>
            <p:nvPr/>
          </p:nvSpPr>
          <p:spPr>
            <a:xfrm>
              <a:off x="7116639" y="5005923"/>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4" name="矩形 23"/>
            <p:cNvSpPr/>
            <p:nvPr/>
          </p:nvSpPr>
          <p:spPr>
            <a:xfrm>
              <a:off x="5470278" y="3767434"/>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5" name="矩形 24"/>
            <p:cNvSpPr/>
            <p:nvPr/>
          </p:nvSpPr>
          <p:spPr>
            <a:xfrm>
              <a:off x="6938546" y="4478743"/>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6" name="矩形 25"/>
            <p:cNvSpPr/>
            <p:nvPr/>
          </p:nvSpPr>
          <p:spPr>
            <a:xfrm>
              <a:off x="8001000" y="4419600"/>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7" name="矩形 26"/>
            <p:cNvSpPr/>
            <p:nvPr/>
          </p:nvSpPr>
          <p:spPr>
            <a:xfrm>
              <a:off x="6621339" y="2701883"/>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cxnSp>
          <p:nvCxnSpPr>
            <p:cNvPr id="28" name="直接箭头连接符 27"/>
            <p:cNvCxnSpPr>
              <a:stCxn id="10" idx="0"/>
              <a:endCxn id="9" idx="6"/>
            </p:cNvCxnSpPr>
            <p:nvPr/>
          </p:nvCxnSpPr>
          <p:spPr bwMode="auto">
            <a:xfrm flipH="1" flipV="1">
              <a:off x="6713936" y="3421588"/>
              <a:ext cx="2052694" cy="1226613"/>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9" name="矩形 28"/>
            <p:cNvSpPr/>
            <p:nvPr/>
          </p:nvSpPr>
          <p:spPr>
            <a:xfrm>
              <a:off x="7437561" y="3536602"/>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30" name="任意多边形 29"/>
            <p:cNvSpPr/>
            <p:nvPr/>
          </p:nvSpPr>
          <p:spPr bwMode="auto">
            <a:xfrm>
              <a:off x="6610662" y="5021705"/>
              <a:ext cx="959371" cy="195124"/>
            </a:xfrm>
            <a:custGeom>
              <a:avLst/>
              <a:gdLst>
                <a:gd name="connsiteX0" fmla="*/ 959371 w 959371"/>
                <a:gd name="connsiteY0" fmla="*/ 59961 h 195124"/>
                <a:gd name="connsiteX1" fmla="*/ 389745 w 959371"/>
                <a:gd name="connsiteY1" fmla="*/ 194872 h 195124"/>
                <a:gd name="connsiteX2" fmla="*/ 29981 w 959371"/>
                <a:gd name="connsiteY2" fmla="*/ 29980 h 195124"/>
                <a:gd name="connsiteX3" fmla="*/ 29981 w 959371"/>
                <a:gd name="connsiteY3" fmla="*/ 29980 h 195124"/>
                <a:gd name="connsiteX4" fmla="*/ 0 w 959371"/>
                <a:gd name="connsiteY4" fmla="*/ 0 h 19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371" h="195124">
                  <a:moveTo>
                    <a:pt x="959371" y="59961"/>
                  </a:moveTo>
                  <a:cubicBezTo>
                    <a:pt x="752007" y="129915"/>
                    <a:pt x="544643" y="199869"/>
                    <a:pt x="389745" y="194872"/>
                  </a:cubicBezTo>
                  <a:cubicBezTo>
                    <a:pt x="234847" y="189875"/>
                    <a:pt x="29981" y="29980"/>
                    <a:pt x="29981" y="29980"/>
                  </a:cubicBezTo>
                  <a:lnTo>
                    <a:pt x="29981" y="29980"/>
                  </a:lnTo>
                  <a:lnTo>
                    <a:pt x="0" y="0"/>
                  </a:ln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31" name="任意多边形 30"/>
            <p:cNvSpPr/>
            <p:nvPr/>
          </p:nvSpPr>
          <p:spPr bwMode="auto">
            <a:xfrm>
              <a:off x="6565692" y="5081666"/>
              <a:ext cx="2143593" cy="543986"/>
            </a:xfrm>
            <a:custGeom>
              <a:avLst/>
              <a:gdLst>
                <a:gd name="connsiteX0" fmla="*/ 2143593 w 2143593"/>
                <a:gd name="connsiteY0" fmla="*/ 0 h 543986"/>
                <a:gd name="connsiteX1" fmla="*/ 1514006 w 2143593"/>
                <a:gd name="connsiteY1" fmla="*/ 524655 h 543986"/>
                <a:gd name="connsiteX2" fmla="*/ 329783 w 2143593"/>
                <a:gd name="connsiteY2" fmla="*/ 389744 h 543986"/>
                <a:gd name="connsiteX3" fmla="*/ 0 w 2143593"/>
                <a:gd name="connsiteY3" fmla="*/ 0 h 543986"/>
              </a:gdLst>
              <a:ahLst/>
              <a:cxnLst>
                <a:cxn ang="0">
                  <a:pos x="connsiteX0" y="connsiteY0"/>
                </a:cxn>
                <a:cxn ang="0">
                  <a:pos x="connsiteX1" y="connsiteY1"/>
                </a:cxn>
                <a:cxn ang="0">
                  <a:pos x="connsiteX2" y="connsiteY2"/>
                </a:cxn>
                <a:cxn ang="0">
                  <a:pos x="connsiteX3" y="connsiteY3"/>
                </a:cxn>
              </a:cxnLst>
              <a:rect l="l" t="t" r="r" b="b"/>
              <a:pathLst>
                <a:path w="2143593" h="543986">
                  <a:moveTo>
                    <a:pt x="2143593" y="0"/>
                  </a:moveTo>
                  <a:cubicBezTo>
                    <a:pt x="1979950" y="229849"/>
                    <a:pt x="1816308" y="459698"/>
                    <a:pt x="1514006" y="524655"/>
                  </a:cubicBezTo>
                  <a:cubicBezTo>
                    <a:pt x="1211704" y="589612"/>
                    <a:pt x="582117" y="477186"/>
                    <a:pt x="329783" y="389744"/>
                  </a:cubicBezTo>
                  <a:cubicBezTo>
                    <a:pt x="77449" y="302302"/>
                    <a:pt x="38724" y="151151"/>
                    <a:pt x="0"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grpSp>
      <p:graphicFrame>
        <p:nvGraphicFramePr>
          <p:cNvPr id="32" name="Group 44"/>
          <p:cNvGraphicFramePr>
            <a:graphicFrameLocks noGrp="1"/>
          </p:cNvGraphicFramePr>
          <p:nvPr/>
        </p:nvGraphicFramePr>
        <p:xfrm>
          <a:off x="2971800" y="3733800"/>
          <a:ext cx="5791200" cy="2615184"/>
        </p:xfrm>
        <a:graphic>
          <a:graphicData uri="http://schemas.openxmlformats.org/drawingml/2006/table">
            <a:tbl>
              <a:tblPr/>
              <a:tblGrid>
                <a:gridCol w="1930400"/>
                <a:gridCol w="1930400"/>
                <a:gridCol w="1930400"/>
              </a:tblGrid>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G1</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G2</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G3</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lang="en-US" altLang="zh-CN" sz="2400" dirty="0">
                          <a:latin typeface="Times New Roman" panose="02020603050405020304" charset="0"/>
                          <a:cs typeface="Times New Roman" panose="02020603050405020304" charset="0"/>
                        </a:rPr>
                        <a:t>{A, B, C}</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defRPr/>
                      </a:pPr>
                      <a:r>
                        <a:rPr lang="en-US" altLang="zh-CN" sz="2400" dirty="0">
                          <a:latin typeface="Times New Roman" panose="02020603050405020304" charset="0"/>
                          <a:cs typeface="Times New Roman" panose="02020603050405020304" charset="0"/>
                        </a:rPr>
                        <a:t>  { E }</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defRPr/>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 D }</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a</a:t>
                      </a: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{B} G1</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b</a:t>
                      </a: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{C, D}</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G1(AC) </a:t>
                      </a: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 </a:t>
                      </a: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G3(D)</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DFA</a:t>
            </a:r>
            <a:r>
              <a:rPr lang="zh-CN" altLang="en-US" dirty="0"/>
              <a:t>最小化例子</a:t>
            </a:r>
            <a:r>
              <a:rPr lang="zh-CN" altLang="en-US" dirty="0">
                <a:sym typeface="+mn-ea"/>
              </a:rPr>
              <a:t>（求异法）</a:t>
            </a:r>
            <a:endParaRPr lang="zh-CN" altLang="en-US" dirty="0"/>
          </a:p>
        </p:txBody>
      </p:sp>
      <p:grpSp>
        <p:nvGrpSpPr>
          <p:cNvPr id="5" name="组合 4"/>
          <p:cNvGrpSpPr/>
          <p:nvPr/>
        </p:nvGrpSpPr>
        <p:grpSpPr>
          <a:xfrm>
            <a:off x="1682264" y="762000"/>
            <a:ext cx="4566137" cy="2651220"/>
            <a:chOff x="4200493" y="2701883"/>
            <a:chExt cx="4791107" cy="2927086"/>
          </a:xfrm>
        </p:grpSpPr>
        <p:sp>
          <p:nvSpPr>
            <p:cNvPr id="6" name="椭圆 5"/>
            <p:cNvSpPr/>
            <p:nvPr/>
          </p:nvSpPr>
          <p:spPr bwMode="auto">
            <a:xfrm>
              <a:off x="4953000"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6257645"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7425497"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D</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6263995" y="3212038"/>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C</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8541659" y="4648201"/>
              <a:ext cx="449941" cy="4191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E</a:t>
              </a:r>
              <a:endParaRPr lang="zh-CN" altLang="en-US" dirty="0">
                <a:latin typeface="Times New Roman" panose="02020603050405020304" charset="0"/>
                <a:cs typeface="Times New Roman" panose="02020603050405020304" charset="0"/>
              </a:endParaRPr>
            </a:p>
          </p:txBody>
        </p:sp>
        <p:cxnSp>
          <p:nvCxnSpPr>
            <p:cNvPr id="11" name="直接箭头连接符 10"/>
            <p:cNvCxnSpPr>
              <a:endCxn id="6" idx="2"/>
            </p:cNvCxnSpPr>
            <p:nvPr/>
          </p:nvCxnSpPr>
          <p:spPr bwMode="auto">
            <a:xfrm>
              <a:off x="4200493" y="4857750"/>
              <a:ext cx="752507"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2" name="直接箭头连接符 11"/>
            <p:cNvCxnSpPr>
              <a:stCxn id="6" idx="6"/>
              <a:endCxn id="7" idx="2"/>
            </p:cNvCxnSpPr>
            <p:nvPr/>
          </p:nvCxnSpPr>
          <p:spPr bwMode="auto">
            <a:xfrm>
              <a:off x="5402941" y="4857750"/>
              <a:ext cx="85470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 name="直接箭头连接符 12"/>
            <p:cNvCxnSpPr>
              <a:stCxn id="6" idx="7"/>
              <a:endCxn id="9" idx="2"/>
            </p:cNvCxnSpPr>
            <p:nvPr/>
          </p:nvCxnSpPr>
          <p:spPr bwMode="auto">
            <a:xfrm flipV="1">
              <a:off x="5337049" y="3421588"/>
              <a:ext cx="926946" cy="1287988"/>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4" name="曲线连接符 13"/>
            <p:cNvCxnSpPr>
              <a:stCxn id="7" idx="4"/>
              <a:endCxn id="7" idx="3"/>
            </p:cNvCxnSpPr>
            <p:nvPr/>
          </p:nvCxnSpPr>
          <p:spPr bwMode="auto">
            <a:xfrm rot="5400000" flipH="1">
              <a:off x="6372389" y="4957073"/>
              <a:ext cx="61376" cy="159079"/>
            </a:xfrm>
            <a:prstGeom prst="curvedConnector3">
              <a:avLst>
                <a:gd name="adj1" fmla="val -665544"/>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5" name="直接箭头连接符 14"/>
            <p:cNvCxnSpPr>
              <a:stCxn id="7" idx="6"/>
              <a:endCxn id="8" idx="2"/>
            </p:cNvCxnSpPr>
            <p:nvPr/>
          </p:nvCxnSpPr>
          <p:spPr bwMode="auto">
            <a:xfrm>
              <a:off x="6707586" y="4857750"/>
              <a:ext cx="717911"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6" name="直接箭头连接符 15"/>
            <p:cNvCxnSpPr>
              <a:stCxn id="9" idx="4"/>
              <a:endCxn id="7" idx="0"/>
            </p:cNvCxnSpPr>
            <p:nvPr/>
          </p:nvCxnSpPr>
          <p:spPr bwMode="auto">
            <a:xfrm flipH="1">
              <a:off x="6482616" y="3631138"/>
              <a:ext cx="6350" cy="1017062"/>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7" name="曲线连接符 16"/>
            <p:cNvCxnSpPr>
              <a:stCxn id="9" idx="7"/>
              <a:endCxn id="9" idx="1"/>
            </p:cNvCxnSpPr>
            <p:nvPr/>
          </p:nvCxnSpPr>
          <p:spPr bwMode="auto">
            <a:xfrm rot="16200000" flipV="1">
              <a:off x="6488966" y="3114335"/>
              <a:ext cx="12700" cy="318157"/>
            </a:xfrm>
            <a:prstGeom prst="curvedConnector3">
              <a:avLst>
                <a:gd name="adj1" fmla="val 2637362"/>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8" name="直接箭头连接符 17"/>
            <p:cNvCxnSpPr>
              <a:stCxn id="8" idx="6"/>
              <a:endCxn id="10" idx="2"/>
            </p:cNvCxnSpPr>
            <p:nvPr/>
          </p:nvCxnSpPr>
          <p:spPr bwMode="auto">
            <a:xfrm>
              <a:off x="7875438" y="4857750"/>
              <a:ext cx="666221" cy="1"/>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9" name="矩形 18"/>
            <p:cNvSpPr/>
            <p:nvPr/>
          </p:nvSpPr>
          <p:spPr>
            <a:xfrm>
              <a:off x="5568950" y="4419600"/>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0" name="矩形 19"/>
            <p:cNvSpPr/>
            <p:nvPr/>
          </p:nvSpPr>
          <p:spPr>
            <a:xfrm>
              <a:off x="6001944" y="5067301"/>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1" name="矩形 20"/>
            <p:cNvSpPr/>
            <p:nvPr/>
          </p:nvSpPr>
          <p:spPr>
            <a:xfrm>
              <a:off x="6460878" y="3767435"/>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2" name="矩形 21"/>
            <p:cNvSpPr/>
            <p:nvPr/>
          </p:nvSpPr>
          <p:spPr>
            <a:xfrm>
              <a:off x="8098423" y="5119267"/>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3" name="矩形 22"/>
            <p:cNvSpPr/>
            <p:nvPr/>
          </p:nvSpPr>
          <p:spPr>
            <a:xfrm>
              <a:off x="7116639" y="5005923"/>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4" name="矩形 23"/>
            <p:cNvSpPr/>
            <p:nvPr/>
          </p:nvSpPr>
          <p:spPr>
            <a:xfrm>
              <a:off x="5470278" y="3767434"/>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5" name="矩形 24"/>
            <p:cNvSpPr/>
            <p:nvPr/>
          </p:nvSpPr>
          <p:spPr>
            <a:xfrm>
              <a:off x="6938546" y="4478743"/>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6" name="矩形 25"/>
            <p:cNvSpPr/>
            <p:nvPr/>
          </p:nvSpPr>
          <p:spPr>
            <a:xfrm>
              <a:off x="8001000" y="4419600"/>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7" name="矩形 26"/>
            <p:cNvSpPr/>
            <p:nvPr/>
          </p:nvSpPr>
          <p:spPr>
            <a:xfrm>
              <a:off x="6621339" y="2701883"/>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cxnSp>
          <p:nvCxnSpPr>
            <p:cNvPr id="28" name="直接箭头连接符 27"/>
            <p:cNvCxnSpPr>
              <a:stCxn id="10" idx="0"/>
              <a:endCxn id="9" idx="6"/>
            </p:cNvCxnSpPr>
            <p:nvPr/>
          </p:nvCxnSpPr>
          <p:spPr bwMode="auto">
            <a:xfrm flipH="1" flipV="1">
              <a:off x="6713936" y="3421588"/>
              <a:ext cx="2052694" cy="1226613"/>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9" name="矩形 28"/>
            <p:cNvSpPr/>
            <p:nvPr/>
          </p:nvSpPr>
          <p:spPr>
            <a:xfrm>
              <a:off x="7437561" y="3536602"/>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30" name="任意多边形 29"/>
            <p:cNvSpPr/>
            <p:nvPr/>
          </p:nvSpPr>
          <p:spPr bwMode="auto">
            <a:xfrm>
              <a:off x="6610662" y="5021705"/>
              <a:ext cx="959371" cy="195124"/>
            </a:xfrm>
            <a:custGeom>
              <a:avLst/>
              <a:gdLst>
                <a:gd name="connsiteX0" fmla="*/ 959371 w 959371"/>
                <a:gd name="connsiteY0" fmla="*/ 59961 h 195124"/>
                <a:gd name="connsiteX1" fmla="*/ 389745 w 959371"/>
                <a:gd name="connsiteY1" fmla="*/ 194872 h 195124"/>
                <a:gd name="connsiteX2" fmla="*/ 29981 w 959371"/>
                <a:gd name="connsiteY2" fmla="*/ 29980 h 195124"/>
                <a:gd name="connsiteX3" fmla="*/ 29981 w 959371"/>
                <a:gd name="connsiteY3" fmla="*/ 29980 h 195124"/>
                <a:gd name="connsiteX4" fmla="*/ 0 w 959371"/>
                <a:gd name="connsiteY4" fmla="*/ 0 h 19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371" h="195124">
                  <a:moveTo>
                    <a:pt x="959371" y="59961"/>
                  </a:moveTo>
                  <a:cubicBezTo>
                    <a:pt x="752007" y="129915"/>
                    <a:pt x="544643" y="199869"/>
                    <a:pt x="389745" y="194872"/>
                  </a:cubicBezTo>
                  <a:cubicBezTo>
                    <a:pt x="234847" y="189875"/>
                    <a:pt x="29981" y="29980"/>
                    <a:pt x="29981" y="29980"/>
                  </a:cubicBezTo>
                  <a:lnTo>
                    <a:pt x="29981" y="29980"/>
                  </a:lnTo>
                  <a:lnTo>
                    <a:pt x="0" y="0"/>
                  </a:ln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31" name="任意多边形 30"/>
            <p:cNvSpPr/>
            <p:nvPr/>
          </p:nvSpPr>
          <p:spPr bwMode="auto">
            <a:xfrm>
              <a:off x="6565692" y="5081666"/>
              <a:ext cx="2143593" cy="543986"/>
            </a:xfrm>
            <a:custGeom>
              <a:avLst/>
              <a:gdLst>
                <a:gd name="connsiteX0" fmla="*/ 2143593 w 2143593"/>
                <a:gd name="connsiteY0" fmla="*/ 0 h 543986"/>
                <a:gd name="connsiteX1" fmla="*/ 1514006 w 2143593"/>
                <a:gd name="connsiteY1" fmla="*/ 524655 h 543986"/>
                <a:gd name="connsiteX2" fmla="*/ 329783 w 2143593"/>
                <a:gd name="connsiteY2" fmla="*/ 389744 h 543986"/>
                <a:gd name="connsiteX3" fmla="*/ 0 w 2143593"/>
                <a:gd name="connsiteY3" fmla="*/ 0 h 543986"/>
              </a:gdLst>
              <a:ahLst/>
              <a:cxnLst>
                <a:cxn ang="0">
                  <a:pos x="connsiteX0" y="connsiteY0"/>
                </a:cxn>
                <a:cxn ang="0">
                  <a:pos x="connsiteX1" y="connsiteY1"/>
                </a:cxn>
                <a:cxn ang="0">
                  <a:pos x="connsiteX2" y="connsiteY2"/>
                </a:cxn>
                <a:cxn ang="0">
                  <a:pos x="connsiteX3" y="connsiteY3"/>
                </a:cxn>
              </a:cxnLst>
              <a:rect l="l" t="t" r="r" b="b"/>
              <a:pathLst>
                <a:path w="2143593" h="543986">
                  <a:moveTo>
                    <a:pt x="2143593" y="0"/>
                  </a:moveTo>
                  <a:cubicBezTo>
                    <a:pt x="1979950" y="229849"/>
                    <a:pt x="1816308" y="459698"/>
                    <a:pt x="1514006" y="524655"/>
                  </a:cubicBezTo>
                  <a:cubicBezTo>
                    <a:pt x="1211704" y="589612"/>
                    <a:pt x="582117" y="477186"/>
                    <a:pt x="329783" y="389744"/>
                  </a:cubicBezTo>
                  <a:cubicBezTo>
                    <a:pt x="77449" y="302302"/>
                    <a:pt x="38724" y="151151"/>
                    <a:pt x="0"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grpSp>
      <p:graphicFrame>
        <p:nvGraphicFramePr>
          <p:cNvPr id="32" name="Group 44"/>
          <p:cNvGraphicFramePr>
            <a:graphicFrameLocks noGrp="1"/>
          </p:cNvGraphicFramePr>
          <p:nvPr/>
        </p:nvGraphicFramePr>
        <p:xfrm>
          <a:off x="2669989" y="4019816"/>
          <a:ext cx="5791200" cy="1371600"/>
        </p:xfrm>
        <a:graphic>
          <a:graphicData uri="http://schemas.openxmlformats.org/drawingml/2006/table">
            <a:tbl>
              <a:tblPr/>
              <a:tblGrid>
                <a:gridCol w="1447800"/>
                <a:gridCol w="1447800"/>
                <a:gridCol w="1447800"/>
                <a:gridCol w="1447800"/>
              </a:tblGrid>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G1</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G2</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G3</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G4</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lang="en-US" altLang="zh-CN" sz="2400" dirty="0">
                          <a:latin typeface="Times New Roman" panose="02020603050405020304" charset="0"/>
                          <a:cs typeface="Times New Roman" panose="02020603050405020304" charset="0"/>
                        </a:rPr>
                        <a:t>{A, C}</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defRPr/>
                      </a:pPr>
                      <a:r>
                        <a:rPr lang="en-US" altLang="zh-CN" sz="2400" dirty="0">
                          <a:latin typeface="Times New Roman" panose="02020603050405020304" charset="0"/>
                          <a:cs typeface="Times New Roman" panose="02020603050405020304" charset="0"/>
                        </a:rPr>
                        <a:t>  { E }</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defRPr/>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 D }</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defRPr/>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{B}</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DFA</a:t>
            </a:r>
            <a:r>
              <a:rPr lang="zh-CN" altLang="en-US" dirty="0"/>
              <a:t>最小化例子</a:t>
            </a:r>
            <a:r>
              <a:rPr lang="zh-CN" altLang="en-US" dirty="0">
                <a:sym typeface="+mn-ea"/>
              </a:rPr>
              <a:t>（求异法）</a:t>
            </a:r>
            <a:endParaRPr lang="zh-CN" altLang="en-US" dirty="0"/>
          </a:p>
        </p:txBody>
      </p:sp>
      <p:grpSp>
        <p:nvGrpSpPr>
          <p:cNvPr id="5" name="组合 4"/>
          <p:cNvGrpSpPr/>
          <p:nvPr/>
        </p:nvGrpSpPr>
        <p:grpSpPr>
          <a:xfrm>
            <a:off x="1539671" y="948695"/>
            <a:ext cx="4566137" cy="2651220"/>
            <a:chOff x="4200493" y="2701883"/>
            <a:chExt cx="4791107" cy="2927086"/>
          </a:xfrm>
        </p:grpSpPr>
        <p:sp>
          <p:nvSpPr>
            <p:cNvPr id="6" name="椭圆 5"/>
            <p:cNvSpPr/>
            <p:nvPr/>
          </p:nvSpPr>
          <p:spPr bwMode="auto">
            <a:xfrm>
              <a:off x="4953000"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6257645"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7425497" y="4648200"/>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D</a:t>
              </a:r>
              <a:endParaRPr lang="zh-CN" altLang="en-US" dirty="0">
                <a:latin typeface="Times New Roman" panose="02020603050405020304" charset="0"/>
                <a:cs typeface="Times New Roman" panose="02020603050405020304" charset="0"/>
              </a:endParaRPr>
            </a:p>
          </p:txBody>
        </p:sp>
        <p:sp>
          <p:nvSpPr>
            <p:cNvPr id="9" name="椭圆 8"/>
            <p:cNvSpPr/>
            <p:nvPr/>
          </p:nvSpPr>
          <p:spPr bwMode="auto">
            <a:xfrm>
              <a:off x="6263995" y="3212038"/>
              <a:ext cx="449941" cy="4191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C</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8541659" y="4648201"/>
              <a:ext cx="449941" cy="4191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E</a:t>
              </a:r>
              <a:endParaRPr lang="zh-CN" altLang="en-US" dirty="0">
                <a:latin typeface="Times New Roman" panose="02020603050405020304" charset="0"/>
                <a:cs typeface="Times New Roman" panose="02020603050405020304" charset="0"/>
              </a:endParaRPr>
            </a:p>
          </p:txBody>
        </p:sp>
        <p:cxnSp>
          <p:nvCxnSpPr>
            <p:cNvPr id="11" name="直接箭头连接符 10"/>
            <p:cNvCxnSpPr>
              <a:endCxn id="6" idx="2"/>
            </p:cNvCxnSpPr>
            <p:nvPr/>
          </p:nvCxnSpPr>
          <p:spPr bwMode="auto">
            <a:xfrm>
              <a:off x="4200493" y="4857750"/>
              <a:ext cx="752507"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2" name="直接箭头连接符 11"/>
            <p:cNvCxnSpPr>
              <a:stCxn id="6" idx="6"/>
              <a:endCxn id="7" idx="2"/>
            </p:cNvCxnSpPr>
            <p:nvPr/>
          </p:nvCxnSpPr>
          <p:spPr bwMode="auto">
            <a:xfrm>
              <a:off x="5402941" y="4857750"/>
              <a:ext cx="85470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 name="直接箭头连接符 12"/>
            <p:cNvCxnSpPr>
              <a:stCxn id="6" idx="7"/>
              <a:endCxn id="9" idx="2"/>
            </p:cNvCxnSpPr>
            <p:nvPr/>
          </p:nvCxnSpPr>
          <p:spPr bwMode="auto">
            <a:xfrm flipV="1">
              <a:off x="5337049" y="3421588"/>
              <a:ext cx="926946" cy="1287988"/>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4" name="曲线连接符 13"/>
            <p:cNvCxnSpPr>
              <a:stCxn id="7" idx="4"/>
              <a:endCxn id="7" idx="3"/>
            </p:cNvCxnSpPr>
            <p:nvPr/>
          </p:nvCxnSpPr>
          <p:spPr bwMode="auto">
            <a:xfrm rot="5400000" flipH="1">
              <a:off x="6372389" y="4957073"/>
              <a:ext cx="61376" cy="159079"/>
            </a:xfrm>
            <a:prstGeom prst="curvedConnector3">
              <a:avLst>
                <a:gd name="adj1" fmla="val -665544"/>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5" name="直接箭头连接符 14"/>
            <p:cNvCxnSpPr>
              <a:stCxn id="7" idx="6"/>
              <a:endCxn id="8" idx="2"/>
            </p:cNvCxnSpPr>
            <p:nvPr/>
          </p:nvCxnSpPr>
          <p:spPr bwMode="auto">
            <a:xfrm>
              <a:off x="6707586" y="4857750"/>
              <a:ext cx="717911"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6" name="直接箭头连接符 15"/>
            <p:cNvCxnSpPr>
              <a:stCxn id="9" idx="4"/>
              <a:endCxn id="7" idx="0"/>
            </p:cNvCxnSpPr>
            <p:nvPr/>
          </p:nvCxnSpPr>
          <p:spPr bwMode="auto">
            <a:xfrm flipH="1">
              <a:off x="6482616" y="3631138"/>
              <a:ext cx="6350" cy="1017062"/>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7" name="曲线连接符 16"/>
            <p:cNvCxnSpPr>
              <a:stCxn id="9" idx="7"/>
              <a:endCxn id="9" idx="1"/>
            </p:cNvCxnSpPr>
            <p:nvPr/>
          </p:nvCxnSpPr>
          <p:spPr bwMode="auto">
            <a:xfrm rot="16200000" flipV="1">
              <a:off x="6488966" y="3114335"/>
              <a:ext cx="12700" cy="318157"/>
            </a:xfrm>
            <a:prstGeom prst="curvedConnector3">
              <a:avLst>
                <a:gd name="adj1" fmla="val 2637362"/>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8" name="直接箭头连接符 17"/>
            <p:cNvCxnSpPr>
              <a:stCxn id="8" idx="6"/>
              <a:endCxn id="10" idx="2"/>
            </p:cNvCxnSpPr>
            <p:nvPr/>
          </p:nvCxnSpPr>
          <p:spPr bwMode="auto">
            <a:xfrm>
              <a:off x="7875438" y="4857750"/>
              <a:ext cx="666221" cy="1"/>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9" name="矩形 18"/>
            <p:cNvSpPr/>
            <p:nvPr/>
          </p:nvSpPr>
          <p:spPr>
            <a:xfrm>
              <a:off x="5568950" y="4419600"/>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0" name="矩形 19"/>
            <p:cNvSpPr/>
            <p:nvPr/>
          </p:nvSpPr>
          <p:spPr>
            <a:xfrm>
              <a:off x="6001944" y="5067301"/>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1" name="矩形 20"/>
            <p:cNvSpPr/>
            <p:nvPr/>
          </p:nvSpPr>
          <p:spPr>
            <a:xfrm>
              <a:off x="6460878" y="3767435"/>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2" name="矩形 21"/>
            <p:cNvSpPr/>
            <p:nvPr/>
          </p:nvSpPr>
          <p:spPr>
            <a:xfrm>
              <a:off x="8098423" y="5119267"/>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3" name="矩形 22"/>
            <p:cNvSpPr/>
            <p:nvPr/>
          </p:nvSpPr>
          <p:spPr>
            <a:xfrm>
              <a:off x="7116639" y="5005923"/>
              <a:ext cx="3367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24" name="矩形 23"/>
            <p:cNvSpPr/>
            <p:nvPr/>
          </p:nvSpPr>
          <p:spPr>
            <a:xfrm>
              <a:off x="5470278" y="3767434"/>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5" name="矩形 24"/>
            <p:cNvSpPr/>
            <p:nvPr/>
          </p:nvSpPr>
          <p:spPr>
            <a:xfrm>
              <a:off x="6938546" y="4478743"/>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6" name="矩形 25"/>
            <p:cNvSpPr/>
            <p:nvPr/>
          </p:nvSpPr>
          <p:spPr>
            <a:xfrm>
              <a:off x="8001000" y="4419600"/>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27" name="矩形 26"/>
            <p:cNvSpPr/>
            <p:nvPr/>
          </p:nvSpPr>
          <p:spPr>
            <a:xfrm>
              <a:off x="6621339" y="2701883"/>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cxnSp>
          <p:nvCxnSpPr>
            <p:cNvPr id="28" name="直接箭头连接符 27"/>
            <p:cNvCxnSpPr>
              <a:stCxn id="10" idx="0"/>
              <a:endCxn id="9" idx="6"/>
            </p:cNvCxnSpPr>
            <p:nvPr/>
          </p:nvCxnSpPr>
          <p:spPr bwMode="auto">
            <a:xfrm flipH="1" flipV="1">
              <a:off x="6713936" y="3421588"/>
              <a:ext cx="2052694" cy="1226613"/>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9" name="矩形 28"/>
            <p:cNvSpPr/>
            <p:nvPr/>
          </p:nvSpPr>
          <p:spPr>
            <a:xfrm>
              <a:off x="7437561" y="3536602"/>
              <a:ext cx="355234" cy="50970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30" name="任意多边形 29"/>
            <p:cNvSpPr/>
            <p:nvPr/>
          </p:nvSpPr>
          <p:spPr bwMode="auto">
            <a:xfrm>
              <a:off x="6610662" y="5021705"/>
              <a:ext cx="959371" cy="195124"/>
            </a:xfrm>
            <a:custGeom>
              <a:avLst/>
              <a:gdLst>
                <a:gd name="connsiteX0" fmla="*/ 959371 w 959371"/>
                <a:gd name="connsiteY0" fmla="*/ 59961 h 195124"/>
                <a:gd name="connsiteX1" fmla="*/ 389745 w 959371"/>
                <a:gd name="connsiteY1" fmla="*/ 194872 h 195124"/>
                <a:gd name="connsiteX2" fmla="*/ 29981 w 959371"/>
                <a:gd name="connsiteY2" fmla="*/ 29980 h 195124"/>
                <a:gd name="connsiteX3" fmla="*/ 29981 w 959371"/>
                <a:gd name="connsiteY3" fmla="*/ 29980 h 195124"/>
                <a:gd name="connsiteX4" fmla="*/ 0 w 959371"/>
                <a:gd name="connsiteY4" fmla="*/ 0 h 19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371" h="195124">
                  <a:moveTo>
                    <a:pt x="959371" y="59961"/>
                  </a:moveTo>
                  <a:cubicBezTo>
                    <a:pt x="752007" y="129915"/>
                    <a:pt x="544643" y="199869"/>
                    <a:pt x="389745" y="194872"/>
                  </a:cubicBezTo>
                  <a:cubicBezTo>
                    <a:pt x="234847" y="189875"/>
                    <a:pt x="29981" y="29980"/>
                    <a:pt x="29981" y="29980"/>
                  </a:cubicBezTo>
                  <a:lnTo>
                    <a:pt x="29981" y="29980"/>
                  </a:lnTo>
                  <a:lnTo>
                    <a:pt x="0" y="0"/>
                  </a:ln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31" name="任意多边形 30"/>
            <p:cNvSpPr/>
            <p:nvPr/>
          </p:nvSpPr>
          <p:spPr bwMode="auto">
            <a:xfrm>
              <a:off x="6565692" y="5081666"/>
              <a:ext cx="2143593" cy="543986"/>
            </a:xfrm>
            <a:custGeom>
              <a:avLst/>
              <a:gdLst>
                <a:gd name="connsiteX0" fmla="*/ 2143593 w 2143593"/>
                <a:gd name="connsiteY0" fmla="*/ 0 h 543986"/>
                <a:gd name="connsiteX1" fmla="*/ 1514006 w 2143593"/>
                <a:gd name="connsiteY1" fmla="*/ 524655 h 543986"/>
                <a:gd name="connsiteX2" fmla="*/ 329783 w 2143593"/>
                <a:gd name="connsiteY2" fmla="*/ 389744 h 543986"/>
                <a:gd name="connsiteX3" fmla="*/ 0 w 2143593"/>
                <a:gd name="connsiteY3" fmla="*/ 0 h 543986"/>
              </a:gdLst>
              <a:ahLst/>
              <a:cxnLst>
                <a:cxn ang="0">
                  <a:pos x="connsiteX0" y="connsiteY0"/>
                </a:cxn>
                <a:cxn ang="0">
                  <a:pos x="connsiteX1" y="connsiteY1"/>
                </a:cxn>
                <a:cxn ang="0">
                  <a:pos x="connsiteX2" y="connsiteY2"/>
                </a:cxn>
                <a:cxn ang="0">
                  <a:pos x="connsiteX3" y="connsiteY3"/>
                </a:cxn>
              </a:cxnLst>
              <a:rect l="l" t="t" r="r" b="b"/>
              <a:pathLst>
                <a:path w="2143593" h="543986">
                  <a:moveTo>
                    <a:pt x="2143593" y="0"/>
                  </a:moveTo>
                  <a:cubicBezTo>
                    <a:pt x="1979950" y="229849"/>
                    <a:pt x="1816308" y="459698"/>
                    <a:pt x="1514006" y="524655"/>
                  </a:cubicBezTo>
                  <a:cubicBezTo>
                    <a:pt x="1211704" y="589612"/>
                    <a:pt x="582117" y="477186"/>
                    <a:pt x="329783" y="389744"/>
                  </a:cubicBezTo>
                  <a:cubicBezTo>
                    <a:pt x="77449" y="302302"/>
                    <a:pt x="38724" y="151151"/>
                    <a:pt x="0"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grpSp>
      <p:graphicFrame>
        <p:nvGraphicFramePr>
          <p:cNvPr id="32" name="Group 44"/>
          <p:cNvGraphicFramePr>
            <a:graphicFrameLocks noGrp="1"/>
          </p:cNvGraphicFramePr>
          <p:nvPr/>
        </p:nvGraphicFramePr>
        <p:xfrm>
          <a:off x="2669989" y="4038600"/>
          <a:ext cx="5791200" cy="1371600"/>
        </p:xfrm>
        <a:graphic>
          <a:graphicData uri="http://schemas.openxmlformats.org/drawingml/2006/table">
            <a:tbl>
              <a:tblPr/>
              <a:tblGrid>
                <a:gridCol w="1447800"/>
                <a:gridCol w="1447800"/>
                <a:gridCol w="1447800"/>
                <a:gridCol w="1447800"/>
              </a:tblGrid>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G1</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G2</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G3</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G4</a:t>
                      </a:r>
                      <a:endParaRPr kumimoji="0" lang="en-US" altLang="zh-CN" sz="24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300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lang="en-US" altLang="zh-CN" sz="2400" dirty="0">
                          <a:latin typeface="Times New Roman" panose="02020603050405020304" charset="0"/>
                          <a:cs typeface="Times New Roman" panose="02020603050405020304" charset="0"/>
                        </a:rPr>
                        <a:t>{A, C}</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defRPr/>
                      </a:pPr>
                      <a:r>
                        <a:rPr lang="en-US" altLang="zh-CN" sz="2400" dirty="0">
                          <a:latin typeface="Times New Roman" panose="02020603050405020304" charset="0"/>
                          <a:cs typeface="Times New Roman" panose="02020603050405020304" charset="0"/>
                        </a:rPr>
                        <a:t>  { E }</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defRPr/>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 D }</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defRPr/>
                      </a:pPr>
                      <a:r>
                        <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{B}</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tab pos="1025525" algn="l"/>
                        </a:tabLst>
                      </a:pPr>
                      <a:r>
                        <a:rPr kumimoji="0" lang="zh-CN" altLang="en-US"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没有变化</a:t>
                      </a:r>
                      <a:endParaRPr kumimoji="0" lang="en-US" altLang="zh-CN" sz="24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33" name="组合 32"/>
          <p:cNvGrpSpPr/>
          <p:nvPr/>
        </p:nvGrpSpPr>
        <p:grpSpPr>
          <a:xfrm>
            <a:off x="7300721" y="1730034"/>
            <a:ext cx="4566136" cy="1834857"/>
            <a:chOff x="3559974" y="4897293"/>
            <a:chExt cx="4566136" cy="1834857"/>
          </a:xfrm>
        </p:grpSpPr>
        <p:sp>
          <p:nvSpPr>
            <p:cNvPr id="34" name="椭圆 33"/>
            <p:cNvSpPr/>
            <p:nvPr/>
          </p:nvSpPr>
          <p:spPr bwMode="auto">
            <a:xfrm>
              <a:off x="4277146" y="5807540"/>
              <a:ext cx="428814" cy="396443"/>
            </a:xfrm>
            <a:prstGeom prst="ellipse">
              <a:avLst/>
            </a:prstGeom>
            <a:noFill/>
            <a:ln w="25400" cap="flat" cmpd="sng" algn="ctr">
              <a:solidFill>
                <a:srgbClr val="C00000"/>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35" name="椭圆 34"/>
            <p:cNvSpPr/>
            <p:nvPr/>
          </p:nvSpPr>
          <p:spPr bwMode="auto">
            <a:xfrm>
              <a:off x="5520530" y="5807540"/>
              <a:ext cx="428814" cy="396443"/>
            </a:xfrm>
            <a:prstGeom prst="ellipse">
              <a:avLst/>
            </a:prstGeom>
            <a:noFill/>
            <a:ln w="25400" cap="flat" cmpd="sng" algn="ctr">
              <a:solidFill>
                <a:srgbClr val="C00000"/>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36" name="椭圆 35"/>
            <p:cNvSpPr/>
            <p:nvPr/>
          </p:nvSpPr>
          <p:spPr bwMode="auto">
            <a:xfrm>
              <a:off x="6633545" y="5807540"/>
              <a:ext cx="428814" cy="396443"/>
            </a:xfrm>
            <a:prstGeom prst="ellipse">
              <a:avLst/>
            </a:prstGeom>
            <a:noFill/>
            <a:ln w="25400" cap="flat" cmpd="sng" algn="ctr">
              <a:solidFill>
                <a:srgbClr val="C00000"/>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C</a:t>
              </a:r>
              <a:endParaRPr lang="zh-CN" altLang="en-US" dirty="0">
                <a:latin typeface="Times New Roman" panose="02020603050405020304" charset="0"/>
                <a:cs typeface="Times New Roman" panose="02020603050405020304" charset="0"/>
              </a:endParaRPr>
            </a:p>
          </p:txBody>
        </p:sp>
        <p:sp>
          <p:nvSpPr>
            <p:cNvPr id="37" name="椭圆 36"/>
            <p:cNvSpPr/>
            <p:nvPr/>
          </p:nvSpPr>
          <p:spPr bwMode="auto">
            <a:xfrm>
              <a:off x="7697296" y="5807541"/>
              <a:ext cx="428814" cy="396443"/>
            </a:xfrm>
            <a:prstGeom prst="ellipse">
              <a:avLst/>
            </a:prstGeom>
            <a:noFill/>
            <a:ln w="76200" cap="flat" cmpd="dbl" algn="ctr">
              <a:solidFill>
                <a:srgbClr val="C00000"/>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D</a:t>
              </a:r>
              <a:endParaRPr lang="zh-CN" altLang="en-US" dirty="0">
                <a:latin typeface="Times New Roman" panose="02020603050405020304" charset="0"/>
                <a:cs typeface="Times New Roman" panose="02020603050405020304" charset="0"/>
              </a:endParaRPr>
            </a:p>
          </p:txBody>
        </p:sp>
        <p:cxnSp>
          <p:nvCxnSpPr>
            <p:cNvPr id="38" name="直接箭头连接符 37"/>
            <p:cNvCxnSpPr>
              <a:endCxn id="34" idx="2"/>
            </p:cNvCxnSpPr>
            <p:nvPr/>
          </p:nvCxnSpPr>
          <p:spPr bwMode="auto">
            <a:xfrm>
              <a:off x="3559974" y="6005762"/>
              <a:ext cx="717172" cy="0"/>
            </a:xfrm>
            <a:prstGeom prst="straightConnector1">
              <a:avLst/>
            </a:prstGeom>
            <a:gradFill rotWithShape="0">
              <a:gsLst>
                <a:gs pos="0">
                  <a:srgbClr val="A50021"/>
                </a:gs>
                <a:gs pos="100000">
                  <a:schemeClr val="tx1"/>
                </a:gs>
              </a:gsLst>
              <a:lin ang="0" scaled="1"/>
            </a:gradFill>
            <a:ln w="25400" cap="flat" cmpd="sng" algn="ctr">
              <a:solidFill>
                <a:srgbClr val="C00000"/>
              </a:solidFill>
              <a:prstDash val="solid"/>
              <a:miter lim="800000"/>
              <a:headEnd type="none" w="med" len="med"/>
              <a:tailEnd type="triangle" w="lg" len="lg"/>
            </a:ln>
            <a:effectLst/>
          </p:spPr>
        </p:cxnSp>
        <p:cxnSp>
          <p:nvCxnSpPr>
            <p:cNvPr id="39" name="直接箭头连接符 38"/>
            <p:cNvCxnSpPr>
              <a:stCxn id="34" idx="6"/>
              <a:endCxn id="35" idx="2"/>
            </p:cNvCxnSpPr>
            <p:nvPr/>
          </p:nvCxnSpPr>
          <p:spPr bwMode="auto">
            <a:xfrm>
              <a:off x="4705960" y="6005762"/>
              <a:ext cx="814571" cy="0"/>
            </a:xfrm>
            <a:prstGeom prst="straightConnector1">
              <a:avLst/>
            </a:prstGeom>
            <a:gradFill rotWithShape="0">
              <a:gsLst>
                <a:gs pos="0">
                  <a:srgbClr val="A50021"/>
                </a:gs>
                <a:gs pos="100000">
                  <a:schemeClr val="tx1"/>
                </a:gs>
              </a:gsLst>
              <a:lin ang="0" scaled="1"/>
            </a:gradFill>
            <a:ln w="25400" cap="flat" cmpd="sng" algn="ctr">
              <a:solidFill>
                <a:srgbClr val="C00000"/>
              </a:solidFill>
              <a:prstDash val="solid"/>
              <a:miter lim="800000"/>
              <a:headEnd type="none" w="med" len="med"/>
              <a:tailEnd type="triangle" w="lg" len="lg"/>
            </a:ln>
            <a:effectLst/>
          </p:spPr>
        </p:cxnSp>
        <p:cxnSp>
          <p:nvCxnSpPr>
            <p:cNvPr id="40" name="曲线连接符 39"/>
            <p:cNvCxnSpPr>
              <a:stCxn id="35" idx="4"/>
              <a:endCxn id="35" idx="3"/>
            </p:cNvCxnSpPr>
            <p:nvPr/>
          </p:nvCxnSpPr>
          <p:spPr bwMode="auto">
            <a:xfrm rot="5400000" flipH="1">
              <a:off x="5630105" y="6099150"/>
              <a:ext cx="58058" cy="151609"/>
            </a:xfrm>
            <a:prstGeom prst="curvedConnector3">
              <a:avLst>
                <a:gd name="adj1" fmla="val -665544"/>
              </a:avLst>
            </a:prstGeom>
            <a:gradFill rotWithShape="0">
              <a:gsLst>
                <a:gs pos="0">
                  <a:srgbClr val="A50021"/>
                </a:gs>
                <a:gs pos="100000">
                  <a:schemeClr val="tx1"/>
                </a:gs>
              </a:gsLst>
              <a:lin ang="0" scaled="1"/>
            </a:gradFill>
            <a:ln w="25400" cap="flat" cmpd="sng" algn="ctr">
              <a:solidFill>
                <a:srgbClr val="C00000"/>
              </a:solidFill>
              <a:prstDash val="solid"/>
              <a:miter lim="800000"/>
              <a:headEnd type="none" w="med" len="med"/>
              <a:tailEnd type="triangle" w="lg" len="lg"/>
            </a:ln>
            <a:effectLst/>
          </p:spPr>
        </p:cxnSp>
        <p:cxnSp>
          <p:nvCxnSpPr>
            <p:cNvPr id="41" name="直接箭头连接符 40"/>
            <p:cNvCxnSpPr>
              <a:stCxn id="35" idx="6"/>
              <a:endCxn id="36" idx="2"/>
            </p:cNvCxnSpPr>
            <p:nvPr/>
          </p:nvCxnSpPr>
          <p:spPr bwMode="auto">
            <a:xfrm>
              <a:off x="5949344" y="6005762"/>
              <a:ext cx="684201" cy="0"/>
            </a:xfrm>
            <a:prstGeom prst="straightConnector1">
              <a:avLst/>
            </a:prstGeom>
            <a:gradFill rotWithShape="0">
              <a:gsLst>
                <a:gs pos="0">
                  <a:srgbClr val="A50021"/>
                </a:gs>
                <a:gs pos="100000">
                  <a:schemeClr val="tx1"/>
                </a:gs>
              </a:gsLst>
              <a:lin ang="0" scaled="1"/>
            </a:gradFill>
            <a:ln w="25400" cap="flat" cmpd="sng" algn="ctr">
              <a:solidFill>
                <a:srgbClr val="C00000"/>
              </a:solidFill>
              <a:prstDash val="solid"/>
              <a:miter lim="800000"/>
              <a:headEnd type="none" w="med" len="med"/>
              <a:tailEnd type="triangle" w="lg" len="lg"/>
            </a:ln>
            <a:effectLst/>
          </p:spPr>
        </p:cxnSp>
        <p:cxnSp>
          <p:nvCxnSpPr>
            <p:cNvPr id="42" name="直接箭头连接符 41"/>
            <p:cNvCxnSpPr>
              <a:stCxn id="36" idx="6"/>
              <a:endCxn id="37" idx="2"/>
            </p:cNvCxnSpPr>
            <p:nvPr/>
          </p:nvCxnSpPr>
          <p:spPr bwMode="auto">
            <a:xfrm>
              <a:off x="7062358" y="6005762"/>
              <a:ext cx="634938" cy="1"/>
            </a:xfrm>
            <a:prstGeom prst="straightConnector1">
              <a:avLst/>
            </a:prstGeom>
            <a:gradFill rotWithShape="0">
              <a:gsLst>
                <a:gs pos="0">
                  <a:srgbClr val="A50021"/>
                </a:gs>
                <a:gs pos="100000">
                  <a:schemeClr val="tx1"/>
                </a:gs>
              </a:gsLst>
              <a:lin ang="0" scaled="1"/>
            </a:gradFill>
            <a:ln w="25400" cap="flat" cmpd="sng" algn="ctr">
              <a:solidFill>
                <a:srgbClr val="C00000"/>
              </a:solidFill>
              <a:prstDash val="solid"/>
              <a:miter lim="800000"/>
              <a:headEnd type="none" w="med" len="med"/>
              <a:tailEnd type="triangle" w="lg" len="lg"/>
            </a:ln>
            <a:effectLst/>
          </p:spPr>
        </p:cxnSp>
        <p:sp>
          <p:nvSpPr>
            <p:cNvPr id="43" name="矩形 42"/>
            <p:cNvSpPr/>
            <p:nvPr/>
          </p:nvSpPr>
          <p:spPr>
            <a:xfrm>
              <a:off x="4864174" y="5591299"/>
              <a:ext cx="320922" cy="461665"/>
            </a:xfrm>
            <a:prstGeom prst="rect">
              <a:avLst/>
            </a:prstGeom>
            <a:ln>
              <a:noFill/>
            </a:ln>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44" name="矩形 43"/>
            <p:cNvSpPr/>
            <p:nvPr/>
          </p:nvSpPr>
          <p:spPr>
            <a:xfrm>
              <a:off x="5276836" y="6203984"/>
              <a:ext cx="320922" cy="461665"/>
            </a:xfrm>
            <a:prstGeom prst="rect">
              <a:avLst/>
            </a:prstGeom>
            <a:ln>
              <a:noFill/>
            </a:ln>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45" name="矩形 44"/>
            <p:cNvSpPr/>
            <p:nvPr/>
          </p:nvSpPr>
          <p:spPr>
            <a:xfrm>
              <a:off x="7274873" y="6253141"/>
              <a:ext cx="320922" cy="461665"/>
            </a:xfrm>
            <a:prstGeom prst="rect">
              <a:avLst/>
            </a:prstGeom>
            <a:ln>
              <a:noFill/>
            </a:ln>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46" name="矩形 45"/>
            <p:cNvSpPr/>
            <p:nvPr/>
          </p:nvSpPr>
          <p:spPr>
            <a:xfrm>
              <a:off x="6339190" y="6145925"/>
              <a:ext cx="320922" cy="461665"/>
            </a:xfrm>
            <a:prstGeom prst="rect">
              <a:avLst/>
            </a:prstGeom>
            <a:ln>
              <a:noFill/>
            </a:ln>
          </p:spPr>
          <p:txBody>
            <a:bodyPr wrap="none">
              <a:spAutoFit/>
            </a:bodyPr>
            <a:lstStyle/>
            <a:p>
              <a:r>
                <a:rPr lang="en-US" altLang="zh-CN" dirty="0">
                  <a:latin typeface="Times New Roman" panose="02020603050405020304" charset="0"/>
                  <a:cs typeface="Times New Roman" panose="02020603050405020304" charset="0"/>
                </a:rPr>
                <a:t>a</a:t>
              </a:r>
              <a:endParaRPr lang="zh-CN" altLang="en-US" dirty="0">
                <a:latin typeface="Times New Roman" panose="02020603050405020304" charset="0"/>
                <a:cs typeface="Times New Roman" panose="02020603050405020304" charset="0"/>
              </a:endParaRPr>
            </a:p>
          </p:txBody>
        </p:sp>
        <p:sp>
          <p:nvSpPr>
            <p:cNvPr id="47" name="矩形 46"/>
            <p:cNvSpPr/>
            <p:nvPr/>
          </p:nvSpPr>
          <p:spPr>
            <a:xfrm>
              <a:off x="6096000" y="5562600"/>
              <a:ext cx="338554" cy="461665"/>
            </a:xfrm>
            <a:prstGeom prst="rect">
              <a:avLst/>
            </a:prstGeom>
            <a:ln>
              <a:noFill/>
            </a:ln>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48" name="矩形 47"/>
            <p:cNvSpPr/>
            <p:nvPr/>
          </p:nvSpPr>
          <p:spPr>
            <a:xfrm>
              <a:off x="7182025" y="5591299"/>
              <a:ext cx="338554" cy="461665"/>
            </a:xfrm>
            <a:prstGeom prst="rect">
              <a:avLst/>
            </a:prstGeom>
            <a:ln>
              <a:noFill/>
            </a:ln>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49" name="任意多边形 48"/>
            <p:cNvSpPr/>
            <p:nvPr/>
          </p:nvSpPr>
          <p:spPr bwMode="auto">
            <a:xfrm>
              <a:off x="5856971" y="6160853"/>
              <a:ext cx="914323" cy="184575"/>
            </a:xfrm>
            <a:custGeom>
              <a:avLst/>
              <a:gdLst>
                <a:gd name="connsiteX0" fmla="*/ 959371 w 959371"/>
                <a:gd name="connsiteY0" fmla="*/ 59961 h 195124"/>
                <a:gd name="connsiteX1" fmla="*/ 389745 w 959371"/>
                <a:gd name="connsiteY1" fmla="*/ 194872 h 195124"/>
                <a:gd name="connsiteX2" fmla="*/ 29981 w 959371"/>
                <a:gd name="connsiteY2" fmla="*/ 29980 h 195124"/>
                <a:gd name="connsiteX3" fmla="*/ 29981 w 959371"/>
                <a:gd name="connsiteY3" fmla="*/ 29980 h 195124"/>
                <a:gd name="connsiteX4" fmla="*/ 0 w 959371"/>
                <a:gd name="connsiteY4" fmla="*/ 0 h 19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371" h="195124">
                  <a:moveTo>
                    <a:pt x="959371" y="59961"/>
                  </a:moveTo>
                  <a:cubicBezTo>
                    <a:pt x="752007" y="129915"/>
                    <a:pt x="544643" y="199869"/>
                    <a:pt x="389745" y="194872"/>
                  </a:cubicBezTo>
                  <a:cubicBezTo>
                    <a:pt x="234847" y="189875"/>
                    <a:pt x="29981" y="29980"/>
                    <a:pt x="29981" y="29980"/>
                  </a:cubicBezTo>
                  <a:lnTo>
                    <a:pt x="29981" y="29980"/>
                  </a:lnTo>
                  <a:lnTo>
                    <a:pt x="0" y="0"/>
                  </a:lnTo>
                </a:path>
              </a:pathLst>
            </a:custGeom>
            <a:noFill/>
            <a:ln w="25400" cap="flat" cmpd="sng" algn="ctr">
              <a:solidFill>
                <a:srgbClr val="C00000"/>
              </a:solidFill>
              <a:prstDash val="solid"/>
              <a:miter lim="800000"/>
              <a:headEnd type="none" w="med" len="med"/>
              <a:tailEnd type="triangle" w="lg" len="lg"/>
            </a:ln>
            <a:effectLst/>
          </p:spPr>
          <p:txBody>
            <a:bodyPr rtlCol="0" anchor="ctr"/>
            <a:lstStyle/>
            <a:p>
              <a:pPr algn="ctr"/>
              <a:endParaRPr lang="zh-CN" altLang="en-US"/>
            </a:p>
          </p:txBody>
        </p:sp>
        <p:sp>
          <p:nvSpPr>
            <p:cNvPr id="50" name="任意多边形 49"/>
            <p:cNvSpPr/>
            <p:nvPr/>
          </p:nvSpPr>
          <p:spPr bwMode="auto">
            <a:xfrm>
              <a:off x="5814113" y="6217573"/>
              <a:ext cx="2042939" cy="514577"/>
            </a:xfrm>
            <a:custGeom>
              <a:avLst/>
              <a:gdLst>
                <a:gd name="connsiteX0" fmla="*/ 2143593 w 2143593"/>
                <a:gd name="connsiteY0" fmla="*/ 0 h 543986"/>
                <a:gd name="connsiteX1" fmla="*/ 1514006 w 2143593"/>
                <a:gd name="connsiteY1" fmla="*/ 524655 h 543986"/>
                <a:gd name="connsiteX2" fmla="*/ 329783 w 2143593"/>
                <a:gd name="connsiteY2" fmla="*/ 389744 h 543986"/>
                <a:gd name="connsiteX3" fmla="*/ 0 w 2143593"/>
                <a:gd name="connsiteY3" fmla="*/ 0 h 543986"/>
              </a:gdLst>
              <a:ahLst/>
              <a:cxnLst>
                <a:cxn ang="0">
                  <a:pos x="connsiteX0" y="connsiteY0"/>
                </a:cxn>
                <a:cxn ang="0">
                  <a:pos x="connsiteX1" y="connsiteY1"/>
                </a:cxn>
                <a:cxn ang="0">
                  <a:pos x="connsiteX2" y="connsiteY2"/>
                </a:cxn>
                <a:cxn ang="0">
                  <a:pos x="connsiteX3" y="connsiteY3"/>
                </a:cxn>
              </a:cxnLst>
              <a:rect l="l" t="t" r="r" b="b"/>
              <a:pathLst>
                <a:path w="2143593" h="543986">
                  <a:moveTo>
                    <a:pt x="2143593" y="0"/>
                  </a:moveTo>
                  <a:cubicBezTo>
                    <a:pt x="1979950" y="229849"/>
                    <a:pt x="1816308" y="459698"/>
                    <a:pt x="1514006" y="524655"/>
                  </a:cubicBezTo>
                  <a:cubicBezTo>
                    <a:pt x="1211704" y="589612"/>
                    <a:pt x="582117" y="477186"/>
                    <a:pt x="329783" y="389744"/>
                  </a:cubicBezTo>
                  <a:cubicBezTo>
                    <a:pt x="77449" y="302302"/>
                    <a:pt x="38724" y="151151"/>
                    <a:pt x="0" y="0"/>
                  </a:cubicBezTo>
                </a:path>
              </a:pathLst>
            </a:custGeom>
            <a:noFill/>
            <a:ln w="25400" cap="flat" cmpd="sng" algn="ctr">
              <a:solidFill>
                <a:srgbClr val="C00000"/>
              </a:solidFill>
              <a:prstDash val="solid"/>
              <a:miter lim="800000"/>
              <a:headEnd type="none" w="med" len="med"/>
              <a:tailEnd type="triangle" w="lg" len="lg"/>
            </a:ln>
            <a:effectLst/>
          </p:spPr>
          <p:txBody>
            <a:bodyPr rtlCol="0" anchor="ctr"/>
            <a:lstStyle/>
            <a:p>
              <a:pPr algn="ctr"/>
              <a:endParaRPr lang="zh-CN" altLang="en-US"/>
            </a:p>
          </p:txBody>
        </p:sp>
        <p:cxnSp>
          <p:nvCxnSpPr>
            <p:cNvPr id="51" name="曲线连接符 50"/>
            <p:cNvCxnSpPr>
              <a:stCxn id="34" idx="7"/>
              <a:endCxn id="34" idx="1"/>
            </p:cNvCxnSpPr>
            <p:nvPr/>
          </p:nvCxnSpPr>
          <p:spPr bwMode="auto">
            <a:xfrm rot="16200000" flipV="1">
              <a:off x="4491553" y="5713989"/>
              <a:ext cx="12700" cy="303218"/>
            </a:xfrm>
            <a:prstGeom prst="curvedConnector3">
              <a:avLst>
                <a:gd name="adj1" fmla="val 2729283"/>
              </a:avLst>
            </a:prstGeom>
            <a:gradFill rotWithShape="0">
              <a:gsLst>
                <a:gs pos="0">
                  <a:srgbClr val="A50021"/>
                </a:gs>
                <a:gs pos="100000">
                  <a:schemeClr val="tx1"/>
                </a:gs>
              </a:gsLst>
              <a:lin ang="0" scaled="1"/>
            </a:gradFill>
            <a:ln w="25400" cap="flat" cmpd="sng" algn="ctr">
              <a:solidFill>
                <a:srgbClr val="C00000"/>
              </a:solidFill>
              <a:prstDash val="solid"/>
              <a:miter lim="800000"/>
              <a:headEnd type="none" w="med" len="med"/>
              <a:tailEnd type="triangle" w="lg" len="lg"/>
            </a:ln>
            <a:effectLst/>
          </p:spPr>
        </p:cxnSp>
        <p:sp>
          <p:nvSpPr>
            <p:cNvPr id="52" name="矩形 51"/>
            <p:cNvSpPr/>
            <p:nvPr/>
          </p:nvSpPr>
          <p:spPr>
            <a:xfrm>
              <a:off x="4419600" y="5181600"/>
              <a:ext cx="338554" cy="461665"/>
            </a:xfrm>
            <a:prstGeom prst="rect">
              <a:avLst/>
            </a:prstGeom>
            <a:ln>
              <a:noFill/>
            </a:ln>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53" name="任意多边形 52"/>
            <p:cNvSpPr/>
            <p:nvPr/>
          </p:nvSpPr>
          <p:spPr bwMode="auto">
            <a:xfrm>
              <a:off x="4724400" y="5351892"/>
              <a:ext cx="3068538" cy="591708"/>
            </a:xfrm>
            <a:custGeom>
              <a:avLst/>
              <a:gdLst>
                <a:gd name="connsiteX0" fmla="*/ 3177915 w 3177915"/>
                <a:gd name="connsiteY0" fmla="*/ 586776 h 751667"/>
                <a:gd name="connsiteX1" fmla="*/ 2098623 w 3177915"/>
                <a:gd name="connsiteY1" fmla="*/ 92100 h 751667"/>
                <a:gd name="connsiteX2" fmla="*/ 959371 w 3177915"/>
                <a:gd name="connsiteY2" fmla="*/ 62120 h 751667"/>
                <a:gd name="connsiteX3" fmla="*/ 0 w 3177915"/>
                <a:gd name="connsiteY3" fmla="*/ 751667 h 751667"/>
              </a:gdLst>
              <a:ahLst/>
              <a:cxnLst>
                <a:cxn ang="0">
                  <a:pos x="connsiteX0" y="connsiteY0"/>
                </a:cxn>
                <a:cxn ang="0">
                  <a:pos x="connsiteX1" y="connsiteY1"/>
                </a:cxn>
                <a:cxn ang="0">
                  <a:pos x="connsiteX2" y="connsiteY2"/>
                </a:cxn>
                <a:cxn ang="0">
                  <a:pos x="connsiteX3" y="connsiteY3"/>
                </a:cxn>
              </a:cxnLst>
              <a:rect l="l" t="t" r="r" b="b"/>
              <a:pathLst>
                <a:path w="3177915" h="751667">
                  <a:moveTo>
                    <a:pt x="3177915" y="586776"/>
                  </a:moveTo>
                  <a:cubicBezTo>
                    <a:pt x="2823147" y="383159"/>
                    <a:pt x="2468380" y="179543"/>
                    <a:pt x="2098623" y="92100"/>
                  </a:cubicBezTo>
                  <a:cubicBezTo>
                    <a:pt x="1728866" y="4657"/>
                    <a:pt x="1309141" y="-47808"/>
                    <a:pt x="959371" y="62120"/>
                  </a:cubicBezTo>
                  <a:cubicBezTo>
                    <a:pt x="609600" y="172048"/>
                    <a:pt x="304800" y="461857"/>
                    <a:pt x="0" y="751667"/>
                  </a:cubicBezTo>
                </a:path>
              </a:pathLst>
            </a:custGeom>
            <a:noFill/>
            <a:ln w="25400" cap="flat" cmpd="sng" algn="ctr">
              <a:solidFill>
                <a:srgbClr val="C00000"/>
              </a:solidFill>
              <a:prstDash val="solid"/>
              <a:miter lim="800000"/>
              <a:headEnd type="none" w="med" len="med"/>
              <a:tailEnd type="triangle" w="lg" len="lg"/>
            </a:ln>
            <a:effectLst/>
          </p:spPr>
          <p:txBody>
            <a:bodyPr rtlCol="0" anchor="ctr"/>
            <a:lstStyle/>
            <a:p>
              <a:pPr algn="ctr"/>
              <a:endParaRPr lang="zh-CN" altLang="en-US"/>
            </a:p>
          </p:txBody>
        </p:sp>
        <p:sp>
          <p:nvSpPr>
            <p:cNvPr id="54" name="矩形 53"/>
            <p:cNvSpPr/>
            <p:nvPr/>
          </p:nvSpPr>
          <p:spPr>
            <a:xfrm>
              <a:off x="5730190" y="4897293"/>
              <a:ext cx="338554" cy="461665"/>
            </a:xfrm>
            <a:prstGeom prst="rect">
              <a:avLst/>
            </a:prstGeom>
            <a:ln>
              <a:noFill/>
            </a:ln>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838200"/>
            <a:ext cx="11176000" cy="3200400"/>
          </a:xfrm>
        </p:spPr>
        <p:txBody>
          <a:bodyPr/>
          <a:lstStyle/>
          <a:p>
            <a:pPr>
              <a:lnSpc>
                <a:spcPct val="110000"/>
              </a:lnSpc>
            </a:pPr>
            <a:r>
              <a:rPr lang="zh-CN" altLang="en-US" dirty="0"/>
              <a:t>词法分析器的组织</a:t>
            </a:r>
            <a:endParaRPr lang="en-US" altLang="zh-CN" dirty="0"/>
          </a:p>
          <a:p>
            <a:pPr lvl="1">
              <a:lnSpc>
                <a:spcPct val="110000"/>
              </a:lnSpc>
            </a:pPr>
            <a:r>
              <a:rPr lang="en-US" altLang="zh-CN" dirty="0"/>
              <a:t>1. </a:t>
            </a:r>
            <a:r>
              <a:rPr lang="zh-CN" altLang="en-US" dirty="0"/>
              <a:t>作为独立的一遍</a:t>
            </a:r>
            <a:r>
              <a:rPr lang="en-US" altLang="zh-CN" dirty="0"/>
              <a:t>: </a:t>
            </a:r>
            <a:r>
              <a:rPr lang="zh-CN" altLang="en-US" dirty="0"/>
              <a:t>把源程序的完整文件转换为单词符号序列文件</a:t>
            </a:r>
            <a:endParaRPr lang="en-US" altLang="zh-CN" dirty="0"/>
          </a:p>
          <a:p>
            <a:pPr lvl="1">
              <a:lnSpc>
                <a:spcPct val="110000"/>
              </a:lnSpc>
            </a:pPr>
            <a:r>
              <a:rPr lang="en-US" altLang="zh-CN" dirty="0"/>
              <a:t>2. </a:t>
            </a:r>
            <a:r>
              <a:rPr lang="zh-CN" altLang="en-US" dirty="0"/>
              <a:t>与语法分析合在一起作为一遍，把词法分析作为一个子程序，由语法分析器通过调用词法分析子程序来获得当前单词符号二元式，供语法分析使用</a:t>
            </a:r>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词法分析程序的设计</a:t>
            </a:r>
            <a:endParaRPr lang="zh-CN" altLang="en-US" dirty="0"/>
          </a:p>
        </p:txBody>
      </p:sp>
      <p:grpSp>
        <p:nvGrpSpPr>
          <p:cNvPr id="16" name="组合 15"/>
          <p:cNvGrpSpPr/>
          <p:nvPr/>
        </p:nvGrpSpPr>
        <p:grpSpPr>
          <a:xfrm>
            <a:off x="1828800" y="3962400"/>
            <a:ext cx="7696200" cy="1828800"/>
            <a:chOff x="228600" y="3962400"/>
            <a:chExt cx="7696200" cy="1828800"/>
          </a:xfrm>
        </p:grpSpPr>
        <p:sp>
          <p:nvSpPr>
            <p:cNvPr id="5" name="AutoShape 4"/>
            <p:cNvSpPr>
              <a:spLocks noChangeArrowheads="1"/>
            </p:cNvSpPr>
            <p:nvPr/>
          </p:nvSpPr>
          <p:spPr bwMode="auto">
            <a:xfrm>
              <a:off x="228600" y="4371975"/>
              <a:ext cx="819150" cy="555625"/>
            </a:xfrm>
            <a:prstGeom prst="roundRect">
              <a:avLst>
                <a:gd name="adj" fmla="val 16667"/>
              </a:avLst>
            </a:prstGeom>
            <a:solidFill>
              <a:schemeClr val="bg1">
                <a:alpha val="50195"/>
              </a:schemeClr>
            </a:solidFill>
            <a:ln w="9525">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latin typeface="华文新魏" panose="02010800040101010101" pitchFamily="2" charset="-122"/>
                  <a:ea typeface="华文新魏" panose="02010800040101010101" pitchFamily="2" charset="-122"/>
                </a:rPr>
                <a:t>源程序</a:t>
              </a:r>
              <a:endParaRPr lang="zh-CN" altLang="en-US" dirty="0">
                <a:latin typeface="华文新魏" panose="02010800040101010101" pitchFamily="2" charset="-122"/>
                <a:ea typeface="华文新魏" panose="02010800040101010101" pitchFamily="2" charset="-122"/>
              </a:endParaRPr>
            </a:p>
          </p:txBody>
        </p:sp>
        <p:sp>
          <p:nvSpPr>
            <p:cNvPr id="6" name="AutoShape 5"/>
            <p:cNvSpPr>
              <a:spLocks noChangeArrowheads="1"/>
            </p:cNvSpPr>
            <p:nvPr/>
          </p:nvSpPr>
          <p:spPr bwMode="auto">
            <a:xfrm>
              <a:off x="2401888" y="4365625"/>
              <a:ext cx="1789112" cy="561975"/>
            </a:xfrm>
            <a:prstGeom prst="roundRect">
              <a:avLst>
                <a:gd name="adj" fmla="val 16667"/>
              </a:avLst>
            </a:prstGeom>
            <a:noFill/>
            <a:ln w="9525">
              <a:solidFill>
                <a:schemeClr val="tx1"/>
              </a:solidFill>
              <a:rou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latin typeface="华文新魏" panose="02010800040101010101" pitchFamily="2" charset="-122"/>
                  <a:ea typeface="华文新魏" panose="02010800040101010101" pitchFamily="2" charset="-122"/>
                </a:rPr>
                <a:t>词法分析器</a:t>
              </a:r>
              <a:endParaRPr lang="zh-CN" altLang="en-US" dirty="0">
                <a:latin typeface="华文新魏" panose="02010800040101010101" pitchFamily="2" charset="-122"/>
                <a:ea typeface="华文新魏" panose="02010800040101010101" pitchFamily="2" charset="-122"/>
              </a:endParaRPr>
            </a:p>
          </p:txBody>
        </p:sp>
        <p:sp>
          <p:nvSpPr>
            <p:cNvPr id="7" name="AutoShape 6"/>
            <p:cNvSpPr>
              <a:spLocks noChangeArrowheads="1"/>
            </p:cNvSpPr>
            <p:nvPr/>
          </p:nvSpPr>
          <p:spPr bwMode="auto">
            <a:xfrm>
              <a:off x="6251575" y="4267200"/>
              <a:ext cx="1673225" cy="619125"/>
            </a:xfrm>
            <a:prstGeom prst="roundRect">
              <a:avLst>
                <a:gd name="adj" fmla="val 16667"/>
              </a:avLst>
            </a:prstGeom>
            <a:noFill/>
            <a:ln w="9525">
              <a:solidFill>
                <a:schemeClr val="tx1"/>
              </a:solidFill>
              <a:rou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华文新魏" panose="02010800040101010101" pitchFamily="2" charset="-122"/>
                  <a:ea typeface="华文新魏" panose="02010800040101010101" pitchFamily="2" charset="-122"/>
                </a:rPr>
                <a:t>语法分析器</a:t>
              </a:r>
              <a:endParaRPr lang="zh-CN" altLang="en-US">
                <a:latin typeface="华文新魏" panose="02010800040101010101" pitchFamily="2" charset="-122"/>
                <a:ea typeface="华文新魏" panose="02010800040101010101" pitchFamily="2" charset="-122"/>
              </a:endParaRPr>
            </a:p>
          </p:txBody>
        </p:sp>
        <p:sp>
          <p:nvSpPr>
            <p:cNvPr id="8" name="AutoShape 7"/>
            <p:cNvSpPr>
              <a:spLocks noChangeArrowheads="1"/>
            </p:cNvSpPr>
            <p:nvPr/>
          </p:nvSpPr>
          <p:spPr bwMode="auto">
            <a:xfrm>
              <a:off x="1293813" y="4506912"/>
              <a:ext cx="1066800" cy="276225"/>
            </a:xfrm>
            <a:prstGeom prst="rightArrow">
              <a:avLst>
                <a:gd name="adj1" fmla="val 50000"/>
                <a:gd name="adj2" fmla="val 96552"/>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9" name="AutoShape 8"/>
            <p:cNvSpPr>
              <a:spLocks noChangeArrowheads="1"/>
            </p:cNvSpPr>
            <p:nvPr/>
          </p:nvSpPr>
          <p:spPr bwMode="auto">
            <a:xfrm>
              <a:off x="4267200" y="4419600"/>
              <a:ext cx="1912227" cy="155575"/>
            </a:xfrm>
            <a:prstGeom prst="rightArrow">
              <a:avLst>
                <a:gd name="adj1" fmla="val 50000"/>
                <a:gd name="adj2" fmla="val 125000"/>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0" name="Text Box 9"/>
            <p:cNvSpPr txBox="1">
              <a:spLocks noChangeArrowheads="1"/>
            </p:cNvSpPr>
            <p:nvPr/>
          </p:nvSpPr>
          <p:spPr bwMode="auto">
            <a:xfrm>
              <a:off x="4191000" y="3962400"/>
              <a:ext cx="19543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ctr" eaLnBrk="1" hangingPunct="1"/>
              <a:r>
                <a:rPr lang="en-US" altLang="zh-CN" sz="1800" b="0" dirty="0"/>
                <a:t>&lt;</a:t>
              </a:r>
              <a:r>
                <a:rPr lang="zh-CN" altLang="en-US" sz="1800" b="0" dirty="0"/>
                <a:t>类别，属性值</a:t>
              </a:r>
              <a:r>
                <a:rPr lang="en-US" altLang="zh-CN" sz="1800" b="0" dirty="0"/>
                <a:t>&gt;</a:t>
              </a:r>
              <a:endParaRPr lang="zh-CN" altLang="en-US" sz="1800" b="0" dirty="0"/>
            </a:p>
          </p:txBody>
        </p:sp>
        <p:sp>
          <p:nvSpPr>
            <p:cNvPr id="11" name="Text Box 10"/>
            <p:cNvSpPr txBox="1">
              <a:spLocks noChangeArrowheads="1"/>
            </p:cNvSpPr>
            <p:nvPr/>
          </p:nvSpPr>
          <p:spPr bwMode="auto">
            <a:xfrm>
              <a:off x="4499834" y="4806950"/>
              <a:ext cx="1555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ctr" eaLnBrk="1" hangingPunct="1"/>
              <a:r>
                <a:rPr lang="zh-CN" altLang="en-US" sz="1800" b="0" dirty="0"/>
                <a:t>取下一单词</a:t>
              </a:r>
              <a:endParaRPr lang="zh-CN" altLang="en-US" sz="1800" b="0" dirty="0"/>
            </a:p>
          </p:txBody>
        </p:sp>
        <p:sp>
          <p:nvSpPr>
            <p:cNvPr id="12" name="AutoShape 12"/>
            <p:cNvSpPr>
              <a:spLocks noChangeArrowheads="1"/>
            </p:cNvSpPr>
            <p:nvPr/>
          </p:nvSpPr>
          <p:spPr bwMode="auto">
            <a:xfrm rot="10800000">
              <a:off x="4259973" y="4660898"/>
              <a:ext cx="1912227" cy="146052"/>
            </a:xfrm>
            <a:prstGeom prst="rightArrow">
              <a:avLst>
                <a:gd name="adj1" fmla="val 50000"/>
                <a:gd name="adj2" fmla="val 125000"/>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3" name="AutoShape 13"/>
            <p:cNvSpPr>
              <a:spLocks noChangeArrowheads="1"/>
            </p:cNvSpPr>
            <p:nvPr/>
          </p:nvSpPr>
          <p:spPr bwMode="auto">
            <a:xfrm>
              <a:off x="4427538" y="5359400"/>
              <a:ext cx="1593850" cy="431800"/>
            </a:xfrm>
            <a:prstGeom prst="roundRect">
              <a:avLst>
                <a:gd name="adj" fmla="val 16667"/>
              </a:avLst>
            </a:prstGeom>
            <a:noFill/>
            <a:ln w="9525">
              <a:solidFill>
                <a:schemeClr val="tx1"/>
              </a:solidFill>
              <a:rou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华文新魏" panose="02010800040101010101" pitchFamily="2" charset="-122"/>
                  <a:ea typeface="华文新魏" panose="02010800040101010101" pitchFamily="2" charset="-122"/>
                </a:rPr>
                <a:t>符号表</a:t>
              </a:r>
              <a:endParaRPr lang="zh-CN" altLang="en-US">
                <a:latin typeface="华文新魏" panose="02010800040101010101" pitchFamily="2" charset="-122"/>
                <a:ea typeface="华文新魏" panose="02010800040101010101" pitchFamily="2" charset="-122"/>
              </a:endParaRPr>
            </a:p>
          </p:txBody>
        </p:sp>
        <p:sp>
          <p:nvSpPr>
            <p:cNvPr id="14" name="AutoShape 14"/>
            <p:cNvSpPr>
              <a:spLocks noChangeArrowheads="1"/>
            </p:cNvSpPr>
            <p:nvPr/>
          </p:nvSpPr>
          <p:spPr bwMode="auto">
            <a:xfrm rot="1629644">
              <a:off x="3182938" y="5197475"/>
              <a:ext cx="1236662" cy="206375"/>
            </a:xfrm>
            <a:prstGeom prst="leftRightArrow">
              <a:avLst>
                <a:gd name="adj1" fmla="val 50000"/>
                <a:gd name="adj2" fmla="val 178549"/>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5" name="AutoShape 15"/>
            <p:cNvSpPr>
              <a:spLocks noChangeArrowheads="1"/>
            </p:cNvSpPr>
            <p:nvPr/>
          </p:nvSpPr>
          <p:spPr bwMode="auto">
            <a:xfrm rot="8920773">
              <a:off x="5972886" y="5183834"/>
              <a:ext cx="1227137" cy="163512"/>
            </a:xfrm>
            <a:prstGeom prst="leftRightArrow">
              <a:avLst>
                <a:gd name="adj1" fmla="val 50000"/>
                <a:gd name="adj2" fmla="val 1797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新魏" panose="02010800040101010101" pitchFamily="2" charset="-122"/>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zh-CN" altLang="en-US" dirty="0">
                <a:sym typeface="+mn-ea"/>
              </a:rPr>
              <a:t>正规式与有限自动机的等价性</a:t>
            </a:r>
            <a:endParaRPr lang="zh-CN" altLang="en-US" dirty="0"/>
          </a:p>
        </p:txBody>
      </p:sp>
      <p:sp>
        <p:nvSpPr>
          <p:cNvPr id="76803" name="内容占位符 2"/>
          <p:cNvSpPr>
            <a:spLocks noGrp="1"/>
          </p:cNvSpPr>
          <p:nvPr>
            <p:ph idx="1"/>
          </p:nvPr>
        </p:nvSpPr>
        <p:spPr>
          <a:xfrm>
            <a:off x="457200" y="1428750"/>
            <a:ext cx="11149965" cy="4500880"/>
          </a:xfrm>
        </p:spPr>
        <p:txBody>
          <a:bodyPr vert="horz" wrap="square" lIns="91440" tIns="45720" rIns="91440" bIns="45720" anchor="t"/>
          <a:p>
            <a:pPr>
              <a:spcBef>
                <a:spcPct val="50000"/>
              </a:spcBef>
            </a:pPr>
            <a:r>
              <a:rPr lang="zh-CN" altLang="en-US" sz="3600" dirty="0">
                <a:solidFill>
                  <a:schemeClr val="tx2"/>
                </a:solidFill>
                <a:latin typeface="Times New Roman" panose="02020603050405020304" charset="0"/>
              </a:rPr>
              <a:t>关于</a:t>
            </a:r>
            <a:r>
              <a:rPr lang="zh-CN" altLang="en-US" sz="3600" dirty="0">
                <a:solidFill>
                  <a:srgbClr val="FF0000"/>
                </a:solidFill>
                <a:latin typeface="Times New Roman" panose="02020603050405020304" charset="0"/>
              </a:rPr>
              <a:t>正规式</a:t>
            </a:r>
            <a:r>
              <a:rPr lang="zh-CN" altLang="en-US" sz="3600" dirty="0">
                <a:solidFill>
                  <a:schemeClr val="tx2"/>
                </a:solidFill>
                <a:latin typeface="Times New Roman" panose="02020603050405020304" charset="0"/>
              </a:rPr>
              <a:t>和</a:t>
            </a:r>
            <a:r>
              <a:rPr lang="zh-CN" altLang="en-US" sz="3600" dirty="0">
                <a:solidFill>
                  <a:srgbClr val="FF0000"/>
                </a:solidFill>
                <a:latin typeface="Times New Roman" panose="02020603050405020304" charset="0"/>
              </a:rPr>
              <a:t>有限自动机</a:t>
            </a:r>
            <a:r>
              <a:rPr lang="zh-CN" altLang="en-US" sz="3600" dirty="0">
                <a:solidFill>
                  <a:schemeClr val="tx2"/>
                </a:solidFill>
                <a:latin typeface="Times New Roman" panose="02020603050405020304" charset="0"/>
              </a:rPr>
              <a:t>的</a:t>
            </a:r>
            <a:r>
              <a:rPr lang="zh-CN" altLang="en-US" sz="3600" dirty="0">
                <a:solidFill>
                  <a:srgbClr val="FF0000"/>
                </a:solidFill>
                <a:latin typeface="Times New Roman" panose="02020603050405020304" charset="0"/>
              </a:rPr>
              <a:t>等价性</a:t>
            </a:r>
            <a:r>
              <a:rPr lang="zh-CN" altLang="en-US" sz="3600" dirty="0">
                <a:solidFill>
                  <a:schemeClr val="tx2"/>
                </a:solidFill>
                <a:latin typeface="Times New Roman" panose="02020603050405020304" charset="0"/>
              </a:rPr>
              <a:t>，有以下结论：</a:t>
            </a:r>
            <a:endParaRPr lang="zh-CN" altLang="en-US" sz="3600" dirty="0">
              <a:solidFill>
                <a:schemeClr val="tx2"/>
              </a:solidFill>
              <a:latin typeface="Times New Roman" panose="02020603050405020304" charset="0"/>
            </a:endParaRPr>
          </a:p>
          <a:p>
            <a:pPr lvl="1">
              <a:lnSpc>
                <a:spcPct val="150000"/>
              </a:lnSpc>
              <a:spcBef>
                <a:spcPct val="50000"/>
              </a:spcBef>
              <a:buFont typeface="Wingdings" panose="05000000000000000000" charset="0"/>
              <a:buChar char="ü"/>
            </a:pPr>
            <a:r>
              <a:rPr lang="en-US" altLang="zh-CN" dirty="0">
                <a:solidFill>
                  <a:schemeClr val="tx2"/>
                </a:solidFill>
                <a:latin typeface="Times New Roman" panose="02020603050405020304" charset="0"/>
              </a:rPr>
              <a:t>1</a:t>
            </a:r>
            <a:r>
              <a:rPr lang="zh-CN" altLang="en-US" dirty="0">
                <a:solidFill>
                  <a:schemeClr val="tx2"/>
                </a:solidFill>
                <a:latin typeface="Times New Roman" panose="02020603050405020304" charset="0"/>
              </a:rPr>
              <a:t>、对于任何有限自动机 </a:t>
            </a:r>
            <a:r>
              <a:rPr lang="en-US" altLang="zh-CN" dirty="0">
                <a:solidFill>
                  <a:schemeClr val="tx2"/>
                </a:solidFill>
                <a:latin typeface="Times New Roman" panose="02020603050405020304" charset="0"/>
              </a:rPr>
              <a:t>M</a:t>
            </a:r>
            <a:r>
              <a:rPr lang="zh-CN" altLang="en-US" dirty="0">
                <a:solidFill>
                  <a:schemeClr val="tx2"/>
                </a:solidFill>
                <a:latin typeface="Times New Roman" panose="02020603050405020304" charset="0"/>
              </a:rPr>
              <a:t>，都存在一个正规式 </a:t>
            </a:r>
            <a:r>
              <a:rPr lang="en-US" altLang="zh-CN" dirty="0">
                <a:solidFill>
                  <a:schemeClr val="tx2"/>
                </a:solidFill>
                <a:latin typeface="Times New Roman" panose="02020603050405020304" charset="0"/>
              </a:rPr>
              <a:t>r</a:t>
            </a:r>
            <a:r>
              <a:rPr lang="zh-CN" altLang="en-US" dirty="0">
                <a:solidFill>
                  <a:schemeClr val="tx2"/>
                </a:solidFill>
                <a:latin typeface="Times New Roman" panose="02020603050405020304" charset="0"/>
              </a:rPr>
              <a:t>，使得</a:t>
            </a:r>
            <a:endParaRPr lang="zh-CN" altLang="en-US" dirty="0">
              <a:solidFill>
                <a:schemeClr val="tx2"/>
              </a:solidFill>
              <a:latin typeface="Times New Roman" panose="02020603050405020304" charset="0"/>
            </a:endParaRPr>
          </a:p>
          <a:p>
            <a:pPr marL="457200" lvl="1" indent="0">
              <a:lnSpc>
                <a:spcPct val="150000"/>
              </a:lnSpc>
              <a:spcBef>
                <a:spcPct val="50000"/>
              </a:spcBef>
              <a:buFont typeface="Wingdings" panose="05000000000000000000" charset="0"/>
              <a:buNone/>
            </a:pPr>
            <a:r>
              <a:rPr lang="zh-CN" altLang="en-US" dirty="0">
                <a:solidFill>
                  <a:schemeClr val="tx2"/>
                </a:solidFill>
                <a:latin typeface="Times New Roman" panose="02020603050405020304" charset="0"/>
              </a:rPr>
              <a:t>                                     </a:t>
            </a:r>
            <a:r>
              <a:rPr lang="en-US" altLang="zh-CN" b="1" dirty="0">
                <a:solidFill>
                  <a:srgbClr val="FF0000"/>
                </a:solidFill>
                <a:latin typeface="Times New Roman" panose="02020603050405020304" charset="0"/>
              </a:rPr>
              <a:t>L(r) = L(M)</a:t>
            </a:r>
            <a:endParaRPr lang="zh-CN" altLang="en-US" dirty="0">
              <a:solidFill>
                <a:schemeClr val="hlink"/>
              </a:solidFill>
              <a:latin typeface="Times New Roman" panose="02020603050405020304" charset="0"/>
            </a:endParaRPr>
          </a:p>
          <a:p>
            <a:pPr lvl="1">
              <a:lnSpc>
                <a:spcPct val="150000"/>
              </a:lnSpc>
              <a:spcBef>
                <a:spcPct val="50000"/>
              </a:spcBef>
              <a:buFont typeface="Wingdings" panose="05000000000000000000" charset="0"/>
              <a:buChar char="ü"/>
            </a:pPr>
            <a:r>
              <a:rPr lang="en-US" altLang="zh-CN" dirty="0">
                <a:solidFill>
                  <a:schemeClr val="tx2"/>
                </a:solidFill>
                <a:latin typeface="Times New Roman" panose="02020603050405020304" charset="0"/>
              </a:rPr>
              <a:t>2</a:t>
            </a:r>
            <a:r>
              <a:rPr lang="zh-CN" altLang="en-US" dirty="0">
                <a:solidFill>
                  <a:schemeClr val="tx2"/>
                </a:solidFill>
                <a:latin typeface="Times New Roman" panose="02020603050405020304" charset="0"/>
              </a:rPr>
              <a:t>、对于任何正规式 </a:t>
            </a:r>
            <a:r>
              <a:rPr lang="en-US" altLang="zh-CN" dirty="0">
                <a:solidFill>
                  <a:schemeClr val="tx2"/>
                </a:solidFill>
                <a:latin typeface="Times New Roman" panose="02020603050405020304" charset="0"/>
              </a:rPr>
              <a:t>r </a:t>
            </a:r>
            <a:r>
              <a:rPr lang="zh-CN" altLang="en-US" dirty="0">
                <a:solidFill>
                  <a:schemeClr val="tx2"/>
                </a:solidFill>
                <a:latin typeface="Times New Roman" panose="02020603050405020304" charset="0"/>
              </a:rPr>
              <a:t>，都存在一个有限自动机</a:t>
            </a:r>
            <a:r>
              <a:rPr lang="en-US" altLang="zh-CN" dirty="0">
                <a:solidFill>
                  <a:schemeClr val="tx2"/>
                </a:solidFill>
                <a:latin typeface="Times New Roman" panose="02020603050405020304" charset="0"/>
              </a:rPr>
              <a:t>M</a:t>
            </a:r>
            <a:r>
              <a:rPr lang="zh-CN" altLang="en-US" dirty="0">
                <a:solidFill>
                  <a:schemeClr val="tx2"/>
                </a:solidFill>
                <a:latin typeface="Times New Roman" panose="02020603050405020304" charset="0"/>
              </a:rPr>
              <a:t>，使得</a:t>
            </a:r>
            <a:endParaRPr lang="zh-CN" altLang="en-US" dirty="0">
              <a:solidFill>
                <a:schemeClr val="tx2"/>
              </a:solidFill>
              <a:latin typeface="Times New Roman" panose="02020603050405020304" charset="0"/>
            </a:endParaRPr>
          </a:p>
          <a:p>
            <a:pPr marL="457200" lvl="1" indent="0">
              <a:lnSpc>
                <a:spcPct val="150000"/>
              </a:lnSpc>
              <a:spcBef>
                <a:spcPct val="50000"/>
              </a:spcBef>
              <a:buFont typeface="Wingdings" panose="05000000000000000000" charset="0"/>
              <a:buNone/>
            </a:pPr>
            <a:r>
              <a:rPr lang="zh-CN" altLang="en-US" dirty="0">
                <a:solidFill>
                  <a:schemeClr val="tx2"/>
                </a:solidFill>
                <a:latin typeface="Times New Roman" panose="02020603050405020304" charset="0"/>
              </a:rPr>
              <a:t>                                    </a:t>
            </a:r>
            <a:r>
              <a:rPr lang="en-US" altLang="zh-CN" b="1" dirty="0">
                <a:solidFill>
                  <a:srgbClr val="FF0000"/>
                </a:solidFill>
                <a:latin typeface="Times New Roman" panose="02020603050405020304" charset="0"/>
              </a:rPr>
              <a:t>L(M) = L(r)</a:t>
            </a:r>
            <a:endParaRPr lang="zh-CN" altLang="en-US" dirty="0">
              <a:solidFill>
                <a:schemeClr val="hlink"/>
              </a:solidFill>
              <a:latin typeface="Times New Roman" panose="02020603050405020304" charset="0"/>
              <a:ea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6803">
                                            <p:txEl>
                                              <p:charRg st="0" end="23"/>
                                            </p:txEl>
                                          </p:spTgt>
                                        </p:tgtEl>
                                        <p:attrNameLst>
                                          <p:attrName>style.visibility</p:attrName>
                                        </p:attrNameLst>
                                      </p:cBhvr>
                                      <p:to>
                                        <p:strVal val="visible"/>
                                      </p:to>
                                    </p:set>
                                    <p:animEffect transition="in" filter="blinds(horizontal)">
                                      <p:cBhvr>
                                        <p:cTn id="7" dur="500"/>
                                        <p:tgtEl>
                                          <p:spTgt spid="76803">
                                            <p:txEl>
                                              <p:charRg st="0" end="23"/>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6803">
                                            <p:txEl>
                                              <p:charRg st="23" end="64"/>
                                            </p:txEl>
                                          </p:spTgt>
                                        </p:tgtEl>
                                        <p:attrNameLst>
                                          <p:attrName>style.visibility</p:attrName>
                                        </p:attrNameLst>
                                      </p:cBhvr>
                                      <p:to>
                                        <p:strVal val="visible"/>
                                      </p:to>
                                    </p:set>
                                    <p:animEffect transition="in" filter="blinds(horizontal)">
                                      <p:cBhvr>
                                        <p:cTn id="11" dur="500"/>
                                        <p:tgtEl>
                                          <p:spTgt spid="76803">
                                            <p:txEl>
                                              <p:charRg st="23" end="64"/>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76803">
                                            <p:txEl>
                                              <p:charRg st="2" end="2"/>
                                            </p:txEl>
                                          </p:spTgt>
                                        </p:tgtEl>
                                        <p:attrNameLst>
                                          <p:attrName>style.visibility</p:attrName>
                                        </p:attrNameLst>
                                      </p:cBhvr>
                                      <p:to>
                                        <p:strVal val="visible"/>
                                      </p:to>
                                    </p:set>
                                    <p:animEffect transition="in" filter="blinds(horizontal)">
                                      <p:cBhvr>
                                        <p:cTn id="14" dur="500"/>
                                        <p:tgtEl>
                                          <p:spTgt spid="76803">
                                            <p:txEl>
                                              <p:charRg st="2" end="2"/>
                                            </p:txEl>
                                          </p:spTgt>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76803">
                                            <p:txEl>
                                              <p:charRg st="64" end="105"/>
                                            </p:txEl>
                                          </p:spTgt>
                                        </p:tgtEl>
                                        <p:attrNameLst>
                                          <p:attrName>style.visibility</p:attrName>
                                        </p:attrNameLst>
                                      </p:cBhvr>
                                      <p:to>
                                        <p:strVal val="visible"/>
                                      </p:to>
                                    </p:set>
                                    <p:animEffect transition="in" filter="blinds(horizontal)">
                                      <p:cBhvr>
                                        <p:cTn id="18" dur="500"/>
                                        <p:tgtEl>
                                          <p:spTgt spid="76803">
                                            <p:txEl>
                                              <p:charRg st="64" end="10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6803">
                                            <p:txEl>
                                              <p:charRg st="4" end="4"/>
                                            </p:txEl>
                                          </p:spTgt>
                                        </p:tgtEl>
                                        <p:attrNameLst>
                                          <p:attrName>style.visibility</p:attrName>
                                        </p:attrNameLst>
                                      </p:cBhvr>
                                      <p:to>
                                        <p:strVal val="visible"/>
                                      </p:to>
                                    </p:set>
                                    <p:animEffect transition="in" filter="blinds(horizontal)">
                                      <p:cBhvr>
                                        <p:cTn id="21" dur="500"/>
                                        <p:tgtEl>
                                          <p:spTgt spid="76803">
                                            <p:txEl>
                                              <p:char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从正规表达式到</a:t>
            </a:r>
            <a:r>
              <a:rPr lang="en-US" altLang="zh-CN" dirty="0"/>
              <a:t>NFA (McNaughton-Yamada-Thompson</a:t>
            </a:r>
            <a:r>
              <a:rPr lang="zh-CN" altLang="en-US" dirty="0"/>
              <a:t>算法</a:t>
            </a:r>
            <a:r>
              <a:rPr lang="en-US" altLang="zh-CN" dirty="0"/>
              <a:t>)</a:t>
            </a:r>
            <a:r>
              <a:rPr lang="zh-CN" altLang="en-US" dirty="0"/>
              <a:t> </a:t>
            </a:r>
            <a:endParaRPr lang="en-US" altLang="zh-CN" dirty="0"/>
          </a:p>
          <a:p>
            <a:pPr lvl="1"/>
            <a:r>
              <a:rPr lang="zh-CN" altLang="en-US" dirty="0"/>
              <a:t>首先构造识别</a:t>
            </a:r>
            <a:r>
              <a:rPr lang="zh-TW" altLang="en-US" dirty="0">
                <a:latin typeface="Comic Sans MS" panose="030F0702030302020204" pitchFamily="66" charset="0"/>
                <a:ea typeface="Adobe 明體 Std L" panose="02020300000000000000" charset="-120"/>
                <a:sym typeface="Symbol" panose="05050102010706020507" pitchFamily="18" charset="2"/>
              </a:rPr>
              <a:t></a:t>
            </a:r>
            <a:r>
              <a:rPr lang="zh-CN" altLang="en-US" dirty="0"/>
              <a:t>和字母表中一个符号的</a:t>
            </a:r>
            <a:r>
              <a:rPr lang="en-US" altLang="zh-CN" dirty="0"/>
              <a:t>NFA</a:t>
            </a:r>
            <a:endParaRPr lang="en-US" altLang="zh-CN" dirty="0"/>
          </a:p>
        </p:txBody>
      </p:sp>
      <p:sp>
        <p:nvSpPr>
          <p:cNvPr id="2" name="灯片编号占位符 1"/>
          <p:cNvSpPr>
            <a:spLocks noGrp="1"/>
          </p:cNvSpPr>
          <p:nvPr>
            <p:ph type="sldNum" sz="quarter" idx="12"/>
          </p:nvPr>
        </p:nvSpPr>
        <p:spPr/>
        <p:txBody>
          <a:bodyPr/>
          <a:lstStyle/>
          <a:p>
            <a:fld id="{91F816EA-24CC-2048-859A-C5EA9F275392}" type="slidenum">
              <a:rPr lang="en-US" smtClean="0"/>
            </a:fld>
            <a:endParaRPr lang="en-US" dirty="0"/>
          </a:p>
        </p:txBody>
      </p:sp>
      <p:sp>
        <p:nvSpPr>
          <p:cNvPr id="3" name="标题 2"/>
          <p:cNvSpPr>
            <a:spLocks noGrp="1"/>
          </p:cNvSpPr>
          <p:nvPr>
            <p:ph type="title"/>
          </p:nvPr>
        </p:nvSpPr>
        <p:spPr/>
        <p:txBody>
          <a:bodyPr/>
          <a:lstStyle/>
          <a:p>
            <a:r>
              <a:rPr lang="zh-CN" altLang="en-US" dirty="0"/>
              <a:t>正规式与有限自动机的等价性</a:t>
            </a:r>
            <a:endParaRPr lang="zh-CN" altLang="en-US" dirty="0"/>
          </a:p>
        </p:txBody>
      </p:sp>
      <p:grpSp>
        <p:nvGrpSpPr>
          <p:cNvPr id="16" name="组合 15"/>
          <p:cNvGrpSpPr/>
          <p:nvPr/>
        </p:nvGrpSpPr>
        <p:grpSpPr>
          <a:xfrm>
            <a:off x="2323476" y="3500735"/>
            <a:ext cx="2629525" cy="685800"/>
            <a:chOff x="609600" y="2971800"/>
            <a:chExt cx="2629525" cy="685800"/>
          </a:xfrm>
        </p:grpSpPr>
        <p:sp>
          <p:nvSpPr>
            <p:cNvPr id="5" name="椭圆 4"/>
            <p:cNvSpPr/>
            <p:nvPr/>
          </p:nvSpPr>
          <p:spPr bwMode="auto">
            <a:xfrm>
              <a:off x="1295400" y="320040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7" name="直接箭头连接符 6"/>
            <p:cNvCxnSpPr>
              <a:endCxn id="5" idx="2"/>
            </p:cNvCxnSpPr>
            <p:nvPr/>
          </p:nvCxnSpPr>
          <p:spPr bwMode="auto">
            <a:xfrm>
              <a:off x="609600" y="34290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8" name="椭圆 7"/>
            <p:cNvSpPr/>
            <p:nvPr/>
          </p:nvSpPr>
          <p:spPr bwMode="auto">
            <a:xfrm>
              <a:off x="2705725" y="320040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9" name="直接箭头连接符 8"/>
            <p:cNvCxnSpPr>
              <a:stCxn id="5" idx="6"/>
              <a:endCxn id="8" idx="2"/>
            </p:cNvCxnSpPr>
            <p:nvPr/>
          </p:nvCxnSpPr>
          <p:spPr bwMode="auto">
            <a:xfrm>
              <a:off x="1828800" y="3429000"/>
              <a:ext cx="876925"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5" name="矩形 14"/>
            <p:cNvSpPr/>
            <p:nvPr/>
          </p:nvSpPr>
          <p:spPr>
            <a:xfrm>
              <a:off x="2042882" y="2971800"/>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grpSp>
        <p:nvGrpSpPr>
          <p:cNvPr id="17" name="组合 16"/>
          <p:cNvGrpSpPr/>
          <p:nvPr/>
        </p:nvGrpSpPr>
        <p:grpSpPr>
          <a:xfrm>
            <a:off x="6307597" y="3500735"/>
            <a:ext cx="2629525" cy="685800"/>
            <a:chOff x="609600" y="2971800"/>
            <a:chExt cx="2629525" cy="685800"/>
          </a:xfrm>
        </p:grpSpPr>
        <p:sp>
          <p:nvSpPr>
            <p:cNvPr id="18" name="椭圆 17"/>
            <p:cNvSpPr/>
            <p:nvPr/>
          </p:nvSpPr>
          <p:spPr bwMode="auto">
            <a:xfrm>
              <a:off x="1295400" y="320040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19" name="直接箭头连接符 18"/>
            <p:cNvCxnSpPr>
              <a:endCxn id="18" idx="2"/>
            </p:cNvCxnSpPr>
            <p:nvPr/>
          </p:nvCxnSpPr>
          <p:spPr bwMode="auto">
            <a:xfrm>
              <a:off x="609600" y="34290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0" name="椭圆 19"/>
            <p:cNvSpPr/>
            <p:nvPr/>
          </p:nvSpPr>
          <p:spPr bwMode="auto">
            <a:xfrm>
              <a:off x="2705725" y="320040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21" name="直接箭头连接符 20"/>
            <p:cNvCxnSpPr>
              <a:stCxn id="18" idx="6"/>
              <a:endCxn id="20" idx="2"/>
            </p:cNvCxnSpPr>
            <p:nvPr/>
          </p:nvCxnSpPr>
          <p:spPr bwMode="auto">
            <a:xfrm>
              <a:off x="1828800" y="3429000"/>
              <a:ext cx="876925"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2" name="矩形 21"/>
            <p:cNvSpPr/>
            <p:nvPr/>
          </p:nvSpPr>
          <p:spPr>
            <a:xfrm>
              <a:off x="2042882" y="2971800"/>
              <a:ext cx="338554" cy="461665"/>
            </a:xfrm>
            <a:prstGeom prst="rect">
              <a:avLst/>
            </a:prstGeom>
          </p:spPr>
          <p:txBody>
            <a:bodyPr wrap="none">
              <a:spAutoFit/>
            </a:bodyPr>
            <a:lstStyle/>
            <a:p>
              <a:r>
                <a:rPr lang="en-US" altLang="zh-TW"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
        <p:nvSpPr>
          <p:cNvPr id="23" name="矩形 22"/>
          <p:cNvSpPr/>
          <p:nvPr/>
        </p:nvSpPr>
        <p:spPr>
          <a:xfrm>
            <a:off x="3352801" y="4643736"/>
            <a:ext cx="595035"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zh-TW" altLang="en-US"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4" name="矩形 23"/>
          <p:cNvSpPr/>
          <p:nvPr/>
        </p:nvSpPr>
        <p:spPr>
          <a:xfrm>
            <a:off x="7324842" y="4603231"/>
            <a:ext cx="595035"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从正规表达式到</a:t>
            </a:r>
            <a:r>
              <a:rPr lang="en-US" altLang="zh-CN" dirty="0"/>
              <a:t>NFA </a:t>
            </a:r>
            <a:endParaRPr lang="zh-CN" altLang="en-US" dirty="0"/>
          </a:p>
        </p:txBody>
      </p:sp>
      <p:sp>
        <p:nvSpPr>
          <p:cNvPr id="4" name="灯片编号占位符 3"/>
          <p:cNvSpPr>
            <a:spLocks noGrp="1"/>
          </p:cNvSpPr>
          <p:nvPr>
            <p:ph type="sldNum" sz="quarter" idx="12"/>
          </p:nvPr>
        </p:nvSpPr>
        <p:spPr>
          <a:xfrm>
            <a:off x="5410200" y="6400800"/>
            <a:ext cx="1981200" cy="457200"/>
          </a:xfrm>
        </p:spPr>
        <p:txBody>
          <a:bodyPr/>
          <a:lstStyle/>
          <a:p>
            <a:pPr algn="ctr"/>
            <a:fld id="{91F816EA-24CC-2048-859A-C5EA9F275392}" type="slidenum">
              <a:rPr lang="en-US" smtClean="0"/>
            </a:fld>
            <a:endParaRPr lang="en-US" dirty="0"/>
          </a:p>
        </p:txBody>
      </p:sp>
      <p:grpSp>
        <p:nvGrpSpPr>
          <p:cNvPr id="6" name="组合 5"/>
          <p:cNvGrpSpPr/>
          <p:nvPr/>
        </p:nvGrpSpPr>
        <p:grpSpPr>
          <a:xfrm>
            <a:off x="1866276" y="1295400"/>
            <a:ext cx="2629525" cy="685800"/>
            <a:chOff x="609600" y="2971800"/>
            <a:chExt cx="2629525" cy="685800"/>
          </a:xfrm>
        </p:grpSpPr>
        <p:sp>
          <p:nvSpPr>
            <p:cNvPr id="7" name="椭圆 6"/>
            <p:cNvSpPr/>
            <p:nvPr/>
          </p:nvSpPr>
          <p:spPr bwMode="auto">
            <a:xfrm>
              <a:off x="1295400" y="320040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8" name="直接箭头连接符 7"/>
            <p:cNvCxnSpPr>
              <a:endCxn id="7" idx="2"/>
            </p:cNvCxnSpPr>
            <p:nvPr/>
          </p:nvCxnSpPr>
          <p:spPr bwMode="auto">
            <a:xfrm>
              <a:off x="609600" y="34290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9" name="椭圆 8"/>
            <p:cNvSpPr/>
            <p:nvPr/>
          </p:nvSpPr>
          <p:spPr bwMode="auto">
            <a:xfrm>
              <a:off x="2705725" y="320040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10" name="直接箭头连接符 9"/>
            <p:cNvCxnSpPr>
              <a:stCxn id="7" idx="6"/>
              <a:endCxn id="9" idx="2"/>
            </p:cNvCxnSpPr>
            <p:nvPr/>
          </p:nvCxnSpPr>
          <p:spPr bwMode="auto">
            <a:xfrm>
              <a:off x="1828800" y="3429000"/>
              <a:ext cx="876925"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1" name="矩形 10"/>
            <p:cNvSpPr/>
            <p:nvPr/>
          </p:nvSpPr>
          <p:spPr>
            <a:xfrm>
              <a:off x="2042882" y="2971800"/>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grpSp>
        <p:nvGrpSpPr>
          <p:cNvPr id="12" name="组合 11"/>
          <p:cNvGrpSpPr/>
          <p:nvPr/>
        </p:nvGrpSpPr>
        <p:grpSpPr>
          <a:xfrm>
            <a:off x="1790076" y="2362200"/>
            <a:ext cx="2629525" cy="685800"/>
            <a:chOff x="609600" y="2971800"/>
            <a:chExt cx="2629525" cy="685800"/>
          </a:xfrm>
        </p:grpSpPr>
        <p:sp>
          <p:nvSpPr>
            <p:cNvPr id="13" name="椭圆 12"/>
            <p:cNvSpPr/>
            <p:nvPr/>
          </p:nvSpPr>
          <p:spPr bwMode="auto">
            <a:xfrm>
              <a:off x="1295400" y="320040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14" name="直接箭头连接符 13"/>
            <p:cNvCxnSpPr>
              <a:endCxn id="13" idx="2"/>
            </p:cNvCxnSpPr>
            <p:nvPr/>
          </p:nvCxnSpPr>
          <p:spPr bwMode="auto">
            <a:xfrm>
              <a:off x="609600" y="34290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5" name="椭圆 14"/>
            <p:cNvSpPr/>
            <p:nvPr/>
          </p:nvSpPr>
          <p:spPr bwMode="auto">
            <a:xfrm>
              <a:off x="2705725" y="320040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16" name="直接箭头连接符 15"/>
            <p:cNvCxnSpPr>
              <a:stCxn id="13" idx="6"/>
              <a:endCxn id="15" idx="2"/>
            </p:cNvCxnSpPr>
            <p:nvPr/>
          </p:nvCxnSpPr>
          <p:spPr bwMode="auto">
            <a:xfrm>
              <a:off x="1828800" y="3429000"/>
              <a:ext cx="876925"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7" name="矩形 16"/>
            <p:cNvSpPr/>
            <p:nvPr/>
          </p:nvSpPr>
          <p:spPr>
            <a:xfrm>
              <a:off x="2042882" y="2971800"/>
              <a:ext cx="338554" cy="461665"/>
            </a:xfrm>
            <a:prstGeom prst="rect">
              <a:avLst/>
            </a:prstGeom>
          </p:spPr>
          <p:txBody>
            <a:bodyPr wrap="none">
              <a:spAutoFit/>
            </a:bodyPr>
            <a:lstStyle/>
            <a:p>
              <a:r>
                <a:rPr lang="en-US" altLang="zh-TW"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
        <p:nvSpPr>
          <p:cNvPr id="18" name="矩形 17"/>
          <p:cNvSpPr/>
          <p:nvPr/>
        </p:nvSpPr>
        <p:spPr>
          <a:xfrm>
            <a:off x="2876285" y="1976736"/>
            <a:ext cx="595035"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zh-TW" altLang="en-US"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9" name="矩形 18"/>
          <p:cNvSpPr/>
          <p:nvPr/>
        </p:nvSpPr>
        <p:spPr>
          <a:xfrm>
            <a:off x="2897520" y="3048001"/>
            <a:ext cx="595035"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grpSp>
        <p:nvGrpSpPr>
          <p:cNvPr id="61" name="组合 60"/>
          <p:cNvGrpSpPr/>
          <p:nvPr/>
        </p:nvGrpSpPr>
        <p:grpSpPr>
          <a:xfrm>
            <a:off x="5181600" y="1409528"/>
            <a:ext cx="5147330" cy="2552872"/>
            <a:chOff x="3581400" y="3733800"/>
            <a:chExt cx="5147330" cy="2552872"/>
          </a:xfrm>
        </p:grpSpPr>
        <p:sp>
          <p:nvSpPr>
            <p:cNvPr id="21" name="椭圆 20"/>
            <p:cNvSpPr/>
            <p:nvPr/>
          </p:nvSpPr>
          <p:spPr bwMode="auto">
            <a:xfrm>
              <a:off x="4267200" y="445564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22" name="直接箭头连接符 21"/>
            <p:cNvCxnSpPr>
              <a:endCxn id="21" idx="2"/>
            </p:cNvCxnSpPr>
            <p:nvPr/>
          </p:nvCxnSpPr>
          <p:spPr bwMode="auto">
            <a:xfrm>
              <a:off x="3581400" y="468424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3" name="椭圆 22"/>
            <p:cNvSpPr/>
            <p:nvPr/>
          </p:nvSpPr>
          <p:spPr bwMode="auto">
            <a:xfrm>
              <a:off x="8195330" y="445564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24" name="直接箭头连接符 23"/>
            <p:cNvCxnSpPr>
              <a:stCxn id="21" idx="7"/>
              <a:endCxn id="27" idx="2"/>
            </p:cNvCxnSpPr>
            <p:nvPr/>
          </p:nvCxnSpPr>
          <p:spPr bwMode="auto">
            <a:xfrm flipV="1">
              <a:off x="4722485" y="4191000"/>
              <a:ext cx="873308" cy="33159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5" name="矩形 24"/>
            <p:cNvSpPr/>
            <p:nvPr/>
          </p:nvSpPr>
          <p:spPr>
            <a:xfrm>
              <a:off x="4839821" y="3949471"/>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nvGrpSpPr>
            <p:cNvPr id="33" name="组合 32"/>
            <p:cNvGrpSpPr/>
            <p:nvPr/>
          </p:nvGrpSpPr>
          <p:grpSpPr>
            <a:xfrm>
              <a:off x="5298275" y="3733800"/>
              <a:ext cx="2403364" cy="914400"/>
              <a:chOff x="2244836" y="3124200"/>
              <a:chExt cx="2403364" cy="914400"/>
            </a:xfrm>
          </p:grpSpPr>
          <p:sp>
            <p:nvSpPr>
              <p:cNvPr id="26" name="椭圆 25"/>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7" name="椭圆 26"/>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8" name="椭圆 27"/>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9" name="TextBox 28"/>
              <p:cNvSpPr txBox="1"/>
              <p:nvPr/>
            </p:nvSpPr>
            <p:spPr>
              <a:xfrm>
                <a:off x="3164229" y="3352800"/>
                <a:ext cx="639919"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N(s)</a:t>
                </a:r>
                <a:endParaRPr lang="zh-CN" altLang="en-US" sz="2000" dirty="0">
                  <a:latin typeface="Times New Roman" panose="02020603050405020304" charset="0"/>
                  <a:cs typeface="Times New Roman" panose="02020603050405020304" charset="0"/>
                </a:endParaRPr>
              </a:p>
            </p:txBody>
          </p:sp>
        </p:grpSp>
        <p:grpSp>
          <p:nvGrpSpPr>
            <p:cNvPr id="34" name="组合 33"/>
            <p:cNvGrpSpPr/>
            <p:nvPr/>
          </p:nvGrpSpPr>
          <p:grpSpPr>
            <a:xfrm>
              <a:off x="5335945" y="4800600"/>
              <a:ext cx="2403364" cy="914400"/>
              <a:chOff x="2244836" y="3124200"/>
              <a:chExt cx="2403364" cy="914400"/>
            </a:xfrm>
          </p:grpSpPr>
          <p:sp>
            <p:nvSpPr>
              <p:cNvPr id="35" name="椭圆 34"/>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6" name="椭圆 35"/>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7" name="椭圆 36"/>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8" name="TextBox 37"/>
              <p:cNvSpPr txBox="1"/>
              <p:nvPr/>
            </p:nvSpPr>
            <p:spPr>
              <a:xfrm>
                <a:off x="3164229" y="3352800"/>
                <a:ext cx="611065"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N(t)</a:t>
                </a:r>
                <a:endParaRPr lang="zh-CN" altLang="en-US" sz="2000" dirty="0">
                  <a:latin typeface="Times New Roman" panose="02020603050405020304" charset="0"/>
                  <a:cs typeface="Times New Roman" panose="02020603050405020304" charset="0"/>
                </a:endParaRPr>
              </a:p>
            </p:txBody>
          </p:sp>
        </p:grpSp>
        <p:cxnSp>
          <p:nvCxnSpPr>
            <p:cNvPr id="40" name="直接箭头连接符 39"/>
            <p:cNvCxnSpPr>
              <a:stCxn id="21" idx="5"/>
              <a:endCxn id="36" idx="2"/>
            </p:cNvCxnSpPr>
            <p:nvPr/>
          </p:nvCxnSpPr>
          <p:spPr bwMode="auto">
            <a:xfrm>
              <a:off x="4722485" y="4845885"/>
              <a:ext cx="910978" cy="41191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45" name="矩形 44"/>
            <p:cNvSpPr/>
            <p:nvPr/>
          </p:nvSpPr>
          <p:spPr>
            <a:xfrm>
              <a:off x="4800600" y="4967645"/>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cxnSp>
          <p:nvCxnSpPr>
            <p:cNvPr id="48" name="直接箭头连接符 47"/>
            <p:cNvCxnSpPr>
              <a:stCxn id="28" idx="6"/>
              <a:endCxn id="23" idx="1"/>
            </p:cNvCxnSpPr>
            <p:nvPr/>
          </p:nvCxnSpPr>
          <p:spPr bwMode="auto">
            <a:xfrm>
              <a:off x="7424085" y="4191000"/>
              <a:ext cx="849360" cy="33159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1" name="直接箭头连接符 50"/>
            <p:cNvCxnSpPr>
              <a:stCxn id="37" idx="6"/>
              <a:endCxn id="23" idx="3"/>
            </p:cNvCxnSpPr>
            <p:nvPr/>
          </p:nvCxnSpPr>
          <p:spPr bwMode="auto">
            <a:xfrm flipV="1">
              <a:off x="7461755" y="4845885"/>
              <a:ext cx="811690" cy="41191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54" name="矩形 53"/>
            <p:cNvSpPr/>
            <p:nvPr/>
          </p:nvSpPr>
          <p:spPr>
            <a:xfrm>
              <a:off x="6217668" y="5825007"/>
              <a:ext cx="726481"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en-US" altLang="zh-TW"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s|t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59" name="矩形 58"/>
            <p:cNvSpPr/>
            <p:nvPr/>
          </p:nvSpPr>
          <p:spPr>
            <a:xfrm>
              <a:off x="7910282" y="4872335"/>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60" name="矩形 59"/>
            <p:cNvSpPr/>
            <p:nvPr/>
          </p:nvSpPr>
          <p:spPr>
            <a:xfrm>
              <a:off x="7815395" y="3936993"/>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从正规表达式到</a:t>
            </a:r>
            <a:r>
              <a:rPr lang="en-US" altLang="zh-CN" dirty="0"/>
              <a:t>NFA </a:t>
            </a:r>
            <a:endParaRPr lang="zh-CN" altLang="en-US" dirty="0"/>
          </a:p>
        </p:txBody>
      </p:sp>
      <p:sp>
        <p:nvSpPr>
          <p:cNvPr id="4" name="灯片编号占位符 3"/>
          <p:cNvSpPr>
            <a:spLocks noGrp="1"/>
          </p:cNvSpPr>
          <p:nvPr>
            <p:ph type="sldNum" sz="quarter" idx="12"/>
          </p:nvPr>
        </p:nvSpPr>
        <p:spPr>
          <a:xfrm>
            <a:off x="5279912" y="6400800"/>
            <a:ext cx="1981200" cy="457200"/>
          </a:xfrm>
        </p:spPr>
        <p:txBody>
          <a:bodyPr/>
          <a:lstStyle/>
          <a:p>
            <a:pPr algn="ctr"/>
            <a:fld id="{91F816EA-24CC-2048-859A-C5EA9F275392}" type="slidenum">
              <a:rPr lang="en-US" smtClean="0"/>
            </a:fld>
            <a:endParaRPr lang="en-US" dirty="0"/>
          </a:p>
        </p:txBody>
      </p:sp>
      <p:grpSp>
        <p:nvGrpSpPr>
          <p:cNvPr id="6" name="组合 5"/>
          <p:cNvGrpSpPr/>
          <p:nvPr/>
        </p:nvGrpSpPr>
        <p:grpSpPr>
          <a:xfrm>
            <a:off x="1866276" y="1295400"/>
            <a:ext cx="2629525" cy="685800"/>
            <a:chOff x="609600" y="2971800"/>
            <a:chExt cx="2629525" cy="685800"/>
          </a:xfrm>
        </p:grpSpPr>
        <p:sp>
          <p:nvSpPr>
            <p:cNvPr id="7" name="椭圆 6"/>
            <p:cNvSpPr/>
            <p:nvPr/>
          </p:nvSpPr>
          <p:spPr bwMode="auto">
            <a:xfrm>
              <a:off x="1295400" y="320040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8" name="直接箭头连接符 7"/>
            <p:cNvCxnSpPr>
              <a:endCxn id="7" idx="2"/>
            </p:cNvCxnSpPr>
            <p:nvPr/>
          </p:nvCxnSpPr>
          <p:spPr bwMode="auto">
            <a:xfrm>
              <a:off x="609600" y="34290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9" name="椭圆 8"/>
            <p:cNvSpPr/>
            <p:nvPr/>
          </p:nvSpPr>
          <p:spPr bwMode="auto">
            <a:xfrm>
              <a:off x="2705725" y="320040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10" name="直接箭头连接符 9"/>
            <p:cNvCxnSpPr>
              <a:stCxn id="7" idx="6"/>
              <a:endCxn id="9" idx="2"/>
            </p:cNvCxnSpPr>
            <p:nvPr/>
          </p:nvCxnSpPr>
          <p:spPr bwMode="auto">
            <a:xfrm>
              <a:off x="1828800" y="3429000"/>
              <a:ext cx="876925"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1" name="矩形 10"/>
            <p:cNvSpPr/>
            <p:nvPr/>
          </p:nvSpPr>
          <p:spPr>
            <a:xfrm>
              <a:off x="2042882" y="2971800"/>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grpSp>
        <p:nvGrpSpPr>
          <p:cNvPr id="12" name="组合 11"/>
          <p:cNvGrpSpPr/>
          <p:nvPr/>
        </p:nvGrpSpPr>
        <p:grpSpPr>
          <a:xfrm>
            <a:off x="1790076" y="2362200"/>
            <a:ext cx="2629525" cy="685800"/>
            <a:chOff x="609600" y="2971800"/>
            <a:chExt cx="2629525" cy="685800"/>
          </a:xfrm>
        </p:grpSpPr>
        <p:sp>
          <p:nvSpPr>
            <p:cNvPr id="13" name="椭圆 12"/>
            <p:cNvSpPr/>
            <p:nvPr/>
          </p:nvSpPr>
          <p:spPr bwMode="auto">
            <a:xfrm>
              <a:off x="1295400" y="320040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14" name="直接箭头连接符 13"/>
            <p:cNvCxnSpPr>
              <a:endCxn id="13" idx="2"/>
            </p:cNvCxnSpPr>
            <p:nvPr/>
          </p:nvCxnSpPr>
          <p:spPr bwMode="auto">
            <a:xfrm>
              <a:off x="609600" y="34290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5" name="椭圆 14"/>
            <p:cNvSpPr/>
            <p:nvPr/>
          </p:nvSpPr>
          <p:spPr bwMode="auto">
            <a:xfrm>
              <a:off x="2705725" y="320040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16" name="直接箭头连接符 15"/>
            <p:cNvCxnSpPr>
              <a:stCxn id="13" idx="6"/>
              <a:endCxn id="15" idx="2"/>
            </p:cNvCxnSpPr>
            <p:nvPr/>
          </p:nvCxnSpPr>
          <p:spPr bwMode="auto">
            <a:xfrm>
              <a:off x="1828800" y="3429000"/>
              <a:ext cx="876925"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7" name="矩形 16"/>
            <p:cNvSpPr/>
            <p:nvPr/>
          </p:nvSpPr>
          <p:spPr>
            <a:xfrm>
              <a:off x="2042882" y="2971800"/>
              <a:ext cx="338554" cy="461665"/>
            </a:xfrm>
            <a:prstGeom prst="rect">
              <a:avLst/>
            </a:prstGeom>
          </p:spPr>
          <p:txBody>
            <a:bodyPr wrap="none">
              <a:spAutoFit/>
            </a:bodyPr>
            <a:lstStyle/>
            <a:p>
              <a:r>
                <a:rPr lang="en-US" altLang="zh-TW"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
        <p:nvSpPr>
          <p:cNvPr id="18" name="矩形 17"/>
          <p:cNvSpPr/>
          <p:nvPr/>
        </p:nvSpPr>
        <p:spPr>
          <a:xfrm>
            <a:off x="2876285" y="1976736"/>
            <a:ext cx="595035"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zh-TW" altLang="en-US"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9" name="矩形 18"/>
          <p:cNvSpPr/>
          <p:nvPr/>
        </p:nvSpPr>
        <p:spPr>
          <a:xfrm>
            <a:off x="2897520" y="3048001"/>
            <a:ext cx="595035"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grpSp>
        <p:nvGrpSpPr>
          <p:cNvPr id="61" name="组合 60"/>
          <p:cNvGrpSpPr/>
          <p:nvPr/>
        </p:nvGrpSpPr>
        <p:grpSpPr>
          <a:xfrm>
            <a:off x="5181600" y="1409528"/>
            <a:ext cx="5147330" cy="2552872"/>
            <a:chOff x="3581400" y="3733800"/>
            <a:chExt cx="5147330" cy="2552872"/>
          </a:xfrm>
        </p:grpSpPr>
        <p:sp>
          <p:nvSpPr>
            <p:cNvPr id="21" name="椭圆 20"/>
            <p:cNvSpPr/>
            <p:nvPr/>
          </p:nvSpPr>
          <p:spPr bwMode="auto">
            <a:xfrm>
              <a:off x="4267200" y="445564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22" name="直接箭头连接符 21"/>
            <p:cNvCxnSpPr>
              <a:endCxn id="21" idx="2"/>
            </p:cNvCxnSpPr>
            <p:nvPr/>
          </p:nvCxnSpPr>
          <p:spPr bwMode="auto">
            <a:xfrm>
              <a:off x="3581400" y="468424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3" name="椭圆 22"/>
            <p:cNvSpPr/>
            <p:nvPr/>
          </p:nvSpPr>
          <p:spPr bwMode="auto">
            <a:xfrm>
              <a:off x="8195330" y="445564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24" name="直接箭头连接符 23"/>
            <p:cNvCxnSpPr>
              <a:stCxn id="21" idx="7"/>
              <a:endCxn id="27" idx="2"/>
            </p:cNvCxnSpPr>
            <p:nvPr/>
          </p:nvCxnSpPr>
          <p:spPr bwMode="auto">
            <a:xfrm flipV="1">
              <a:off x="4722485" y="4191000"/>
              <a:ext cx="873308" cy="33159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5" name="矩形 24"/>
            <p:cNvSpPr/>
            <p:nvPr/>
          </p:nvSpPr>
          <p:spPr>
            <a:xfrm>
              <a:off x="4839821" y="3949471"/>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nvGrpSpPr>
            <p:cNvPr id="33" name="组合 32"/>
            <p:cNvGrpSpPr/>
            <p:nvPr/>
          </p:nvGrpSpPr>
          <p:grpSpPr>
            <a:xfrm>
              <a:off x="5298275" y="3733800"/>
              <a:ext cx="2403364" cy="914400"/>
              <a:chOff x="2244836" y="3124200"/>
              <a:chExt cx="2403364" cy="914400"/>
            </a:xfrm>
          </p:grpSpPr>
          <p:sp>
            <p:nvSpPr>
              <p:cNvPr id="26" name="椭圆 25"/>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7" name="椭圆 26"/>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8" name="椭圆 27"/>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9" name="TextBox 28"/>
              <p:cNvSpPr txBox="1"/>
              <p:nvPr/>
            </p:nvSpPr>
            <p:spPr>
              <a:xfrm>
                <a:off x="3164229" y="3352800"/>
                <a:ext cx="639919"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N(s)</a:t>
                </a:r>
                <a:endParaRPr lang="zh-CN" altLang="en-US" sz="2000" dirty="0">
                  <a:latin typeface="Times New Roman" panose="02020603050405020304" charset="0"/>
                  <a:cs typeface="Times New Roman" panose="02020603050405020304" charset="0"/>
                </a:endParaRPr>
              </a:p>
            </p:txBody>
          </p:sp>
        </p:grpSp>
        <p:grpSp>
          <p:nvGrpSpPr>
            <p:cNvPr id="34" name="组合 33"/>
            <p:cNvGrpSpPr/>
            <p:nvPr/>
          </p:nvGrpSpPr>
          <p:grpSpPr>
            <a:xfrm>
              <a:off x="5335945" y="4800600"/>
              <a:ext cx="2403364" cy="914400"/>
              <a:chOff x="2244836" y="3124200"/>
              <a:chExt cx="2403364" cy="914400"/>
            </a:xfrm>
          </p:grpSpPr>
          <p:sp>
            <p:nvSpPr>
              <p:cNvPr id="35" name="椭圆 34"/>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6" name="椭圆 35"/>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7" name="椭圆 36"/>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8" name="TextBox 37"/>
              <p:cNvSpPr txBox="1"/>
              <p:nvPr/>
            </p:nvSpPr>
            <p:spPr>
              <a:xfrm>
                <a:off x="3164229" y="3352800"/>
                <a:ext cx="611065"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N(t)</a:t>
                </a:r>
                <a:endParaRPr lang="zh-CN" altLang="en-US" sz="2000" dirty="0">
                  <a:latin typeface="Times New Roman" panose="02020603050405020304" charset="0"/>
                  <a:cs typeface="Times New Roman" panose="02020603050405020304" charset="0"/>
                </a:endParaRPr>
              </a:p>
            </p:txBody>
          </p:sp>
        </p:grpSp>
        <p:cxnSp>
          <p:nvCxnSpPr>
            <p:cNvPr id="40" name="直接箭头连接符 39"/>
            <p:cNvCxnSpPr>
              <a:stCxn id="21" idx="5"/>
              <a:endCxn id="36" idx="2"/>
            </p:cNvCxnSpPr>
            <p:nvPr/>
          </p:nvCxnSpPr>
          <p:spPr bwMode="auto">
            <a:xfrm>
              <a:off x="4722485" y="4845885"/>
              <a:ext cx="910978" cy="41191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45" name="矩形 44"/>
            <p:cNvSpPr/>
            <p:nvPr/>
          </p:nvSpPr>
          <p:spPr>
            <a:xfrm>
              <a:off x="4800600" y="4967645"/>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cxnSp>
          <p:nvCxnSpPr>
            <p:cNvPr id="48" name="直接箭头连接符 47"/>
            <p:cNvCxnSpPr>
              <a:stCxn id="28" idx="6"/>
              <a:endCxn id="23" idx="1"/>
            </p:cNvCxnSpPr>
            <p:nvPr/>
          </p:nvCxnSpPr>
          <p:spPr bwMode="auto">
            <a:xfrm>
              <a:off x="7424085" y="4191000"/>
              <a:ext cx="849360" cy="33159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1" name="直接箭头连接符 50"/>
            <p:cNvCxnSpPr>
              <a:stCxn id="37" idx="6"/>
              <a:endCxn id="23" idx="3"/>
            </p:cNvCxnSpPr>
            <p:nvPr/>
          </p:nvCxnSpPr>
          <p:spPr bwMode="auto">
            <a:xfrm flipV="1">
              <a:off x="7461755" y="4845885"/>
              <a:ext cx="811690" cy="41191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54" name="矩形 53"/>
            <p:cNvSpPr/>
            <p:nvPr/>
          </p:nvSpPr>
          <p:spPr>
            <a:xfrm>
              <a:off x="6217668" y="5825007"/>
              <a:ext cx="726481"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en-US" altLang="zh-TW"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s|t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59" name="矩形 58"/>
            <p:cNvSpPr/>
            <p:nvPr/>
          </p:nvSpPr>
          <p:spPr>
            <a:xfrm>
              <a:off x="7910282" y="4872335"/>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60" name="矩形 59"/>
            <p:cNvSpPr/>
            <p:nvPr/>
          </p:nvSpPr>
          <p:spPr>
            <a:xfrm>
              <a:off x="7815395" y="3936993"/>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
        <p:nvSpPr>
          <p:cNvPr id="57" name="矩形 56"/>
          <p:cNvSpPr/>
          <p:nvPr/>
        </p:nvSpPr>
        <p:spPr>
          <a:xfrm>
            <a:off x="3286092" y="5535939"/>
            <a:ext cx="665567"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en-US" altLang="zh-TW"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st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grpSp>
        <p:nvGrpSpPr>
          <p:cNvPr id="20" name="组合 19"/>
          <p:cNvGrpSpPr/>
          <p:nvPr/>
        </p:nvGrpSpPr>
        <p:grpSpPr>
          <a:xfrm>
            <a:off x="1627955" y="4543456"/>
            <a:ext cx="4223147" cy="942945"/>
            <a:chOff x="103954" y="4689343"/>
            <a:chExt cx="4223147" cy="942945"/>
          </a:xfrm>
        </p:grpSpPr>
        <p:sp>
          <p:nvSpPr>
            <p:cNvPr id="44" name="椭圆 43"/>
            <p:cNvSpPr/>
            <p:nvPr/>
          </p:nvSpPr>
          <p:spPr bwMode="auto">
            <a:xfrm>
              <a:off x="3624497" y="4917943"/>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grpSp>
          <p:nvGrpSpPr>
            <p:cNvPr id="49" name="组合 48"/>
            <p:cNvGrpSpPr/>
            <p:nvPr/>
          </p:nvGrpSpPr>
          <p:grpSpPr>
            <a:xfrm>
              <a:off x="492236" y="4717888"/>
              <a:ext cx="2403364" cy="914400"/>
              <a:chOff x="2244836" y="3124200"/>
              <a:chExt cx="2403364" cy="914400"/>
            </a:xfrm>
          </p:grpSpPr>
          <p:sp>
            <p:nvSpPr>
              <p:cNvPr id="67" name="椭圆 66"/>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68" name="椭圆 67"/>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sp>
            <p:nvSpPr>
              <p:cNvPr id="69" name="椭圆 68"/>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70" name="TextBox 69"/>
              <p:cNvSpPr txBox="1"/>
              <p:nvPr/>
            </p:nvSpPr>
            <p:spPr>
              <a:xfrm>
                <a:off x="3048000" y="3352800"/>
                <a:ext cx="639919"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N(s)</a:t>
                </a:r>
                <a:endParaRPr lang="zh-CN" altLang="en-US" sz="2000" dirty="0">
                  <a:latin typeface="Times New Roman" panose="02020603050405020304" charset="0"/>
                  <a:cs typeface="Times New Roman" panose="02020603050405020304" charset="0"/>
                </a:endParaRPr>
              </a:p>
            </p:txBody>
          </p:sp>
        </p:grpSp>
        <p:sp>
          <p:nvSpPr>
            <p:cNvPr id="63" name="椭圆 62"/>
            <p:cNvSpPr/>
            <p:nvPr/>
          </p:nvSpPr>
          <p:spPr bwMode="auto">
            <a:xfrm>
              <a:off x="1923737" y="4689343"/>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66" name="TextBox 65"/>
            <p:cNvSpPr txBox="1"/>
            <p:nvPr/>
          </p:nvSpPr>
          <p:spPr>
            <a:xfrm>
              <a:off x="2970335" y="4932667"/>
              <a:ext cx="611065"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N(t)</a:t>
              </a:r>
              <a:endParaRPr lang="zh-CN" altLang="en-US" sz="2000" dirty="0">
                <a:latin typeface="Times New Roman" panose="02020603050405020304" charset="0"/>
                <a:cs typeface="Times New Roman" panose="02020603050405020304" charset="0"/>
              </a:endParaRPr>
            </a:p>
          </p:txBody>
        </p:sp>
        <p:cxnSp>
          <p:nvCxnSpPr>
            <p:cNvPr id="71" name="直接箭头连接符 70"/>
            <p:cNvCxnSpPr>
              <a:endCxn id="68" idx="2"/>
            </p:cNvCxnSpPr>
            <p:nvPr/>
          </p:nvCxnSpPr>
          <p:spPr bwMode="auto">
            <a:xfrm>
              <a:off x="103954" y="5175088"/>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从正规表达式到</a:t>
            </a:r>
            <a:r>
              <a:rPr lang="en-US" altLang="zh-CN" dirty="0"/>
              <a:t>NFA </a:t>
            </a:r>
            <a:endParaRPr lang="zh-CN" altLang="en-US" dirty="0"/>
          </a:p>
        </p:txBody>
      </p:sp>
      <p:sp>
        <p:nvSpPr>
          <p:cNvPr id="4" name="灯片编号占位符 3"/>
          <p:cNvSpPr>
            <a:spLocks noGrp="1"/>
          </p:cNvSpPr>
          <p:nvPr>
            <p:ph type="sldNum" sz="quarter" idx="12"/>
          </p:nvPr>
        </p:nvSpPr>
        <p:spPr>
          <a:xfrm>
            <a:off x="5332085" y="6405265"/>
            <a:ext cx="1981200" cy="457200"/>
          </a:xfrm>
        </p:spPr>
        <p:txBody>
          <a:bodyPr/>
          <a:lstStyle/>
          <a:p>
            <a:pPr algn="ctr"/>
            <a:fld id="{91F816EA-24CC-2048-859A-C5EA9F275392}" type="slidenum">
              <a:rPr lang="en-US" smtClean="0"/>
            </a:fld>
            <a:endParaRPr lang="en-US" dirty="0"/>
          </a:p>
        </p:txBody>
      </p:sp>
      <p:grpSp>
        <p:nvGrpSpPr>
          <p:cNvPr id="6" name="组合 5"/>
          <p:cNvGrpSpPr/>
          <p:nvPr/>
        </p:nvGrpSpPr>
        <p:grpSpPr>
          <a:xfrm>
            <a:off x="1866276" y="1295400"/>
            <a:ext cx="2629525" cy="685800"/>
            <a:chOff x="609600" y="2971800"/>
            <a:chExt cx="2629525" cy="685800"/>
          </a:xfrm>
        </p:grpSpPr>
        <p:sp>
          <p:nvSpPr>
            <p:cNvPr id="7" name="椭圆 6"/>
            <p:cNvSpPr/>
            <p:nvPr/>
          </p:nvSpPr>
          <p:spPr bwMode="auto">
            <a:xfrm>
              <a:off x="1295400" y="320040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8" name="直接箭头连接符 7"/>
            <p:cNvCxnSpPr>
              <a:endCxn id="7" idx="2"/>
            </p:cNvCxnSpPr>
            <p:nvPr/>
          </p:nvCxnSpPr>
          <p:spPr bwMode="auto">
            <a:xfrm>
              <a:off x="609600" y="34290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9" name="椭圆 8"/>
            <p:cNvSpPr/>
            <p:nvPr/>
          </p:nvSpPr>
          <p:spPr bwMode="auto">
            <a:xfrm>
              <a:off x="2705725" y="320040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10" name="直接箭头连接符 9"/>
            <p:cNvCxnSpPr>
              <a:stCxn id="7" idx="6"/>
              <a:endCxn id="9" idx="2"/>
            </p:cNvCxnSpPr>
            <p:nvPr/>
          </p:nvCxnSpPr>
          <p:spPr bwMode="auto">
            <a:xfrm>
              <a:off x="1828800" y="3429000"/>
              <a:ext cx="876925"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1" name="矩形 10"/>
            <p:cNvSpPr/>
            <p:nvPr/>
          </p:nvSpPr>
          <p:spPr>
            <a:xfrm>
              <a:off x="2042882" y="2971800"/>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grpSp>
        <p:nvGrpSpPr>
          <p:cNvPr id="12" name="组合 11"/>
          <p:cNvGrpSpPr/>
          <p:nvPr/>
        </p:nvGrpSpPr>
        <p:grpSpPr>
          <a:xfrm>
            <a:off x="1790076" y="2362200"/>
            <a:ext cx="2629525" cy="685800"/>
            <a:chOff x="609600" y="2971800"/>
            <a:chExt cx="2629525" cy="685800"/>
          </a:xfrm>
        </p:grpSpPr>
        <p:sp>
          <p:nvSpPr>
            <p:cNvPr id="13" name="椭圆 12"/>
            <p:cNvSpPr/>
            <p:nvPr/>
          </p:nvSpPr>
          <p:spPr bwMode="auto">
            <a:xfrm>
              <a:off x="1295400" y="320040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14" name="直接箭头连接符 13"/>
            <p:cNvCxnSpPr>
              <a:endCxn id="13" idx="2"/>
            </p:cNvCxnSpPr>
            <p:nvPr/>
          </p:nvCxnSpPr>
          <p:spPr bwMode="auto">
            <a:xfrm>
              <a:off x="609600" y="34290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5" name="椭圆 14"/>
            <p:cNvSpPr/>
            <p:nvPr/>
          </p:nvSpPr>
          <p:spPr bwMode="auto">
            <a:xfrm>
              <a:off x="2705725" y="320040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16" name="直接箭头连接符 15"/>
            <p:cNvCxnSpPr>
              <a:stCxn id="13" idx="6"/>
              <a:endCxn id="15" idx="2"/>
            </p:cNvCxnSpPr>
            <p:nvPr/>
          </p:nvCxnSpPr>
          <p:spPr bwMode="auto">
            <a:xfrm>
              <a:off x="1828800" y="3429000"/>
              <a:ext cx="876925"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7" name="矩形 16"/>
            <p:cNvSpPr/>
            <p:nvPr/>
          </p:nvSpPr>
          <p:spPr>
            <a:xfrm>
              <a:off x="2042882" y="2971800"/>
              <a:ext cx="338554" cy="461665"/>
            </a:xfrm>
            <a:prstGeom prst="rect">
              <a:avLst/>
            </a:prstGeom>
          </p:spPr>
          <p:txBody>
            <a:bodyPr wrap="none">
              <a:spAutoFit/>
            </a:bodyPr>
            <a:lstStyle/>
            <a:p>
              <a:r>
                <a:rPr lang="en-US" altLang="zh-TW"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
        <p:nvSpPr>
          <p:cNvPr id="18" name="矩形 17"/>
          <p:cNvSpPr/>
          <p:nvPr/>
        </p:nvSpPr>
        <p:spPr>
          <a:xfrm>
            <a:off x="2876285" y="1976736"/>
            <a:ext cx="595035"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zh-TW" altLang="en-US"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9" name="矩形 18"/>
          <p:cNvSpPr/>
          <p:nvPr/>
        </p:nvSpPr>
        <p:spPr>
          <a:xfrm>
            <a:off x="2897520" y="3048001"/>
            <a:ext cx="595035"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grpSp>
        <p:nvGrpSpPr>
          <p:cNvPr id="61" name="组合 60"/>
          <p:cNvGrpSpPr/>
          <p:nvPr/>
        </p:nvGrpSpPr>
        <p:grpSpPr>
          <a:xfrm>
            <a:off x="5181600" y="1409528"/>
            <a:ext cx="5147330" cy="2552872"/>
            <a:chOff x="3581400" y="3733800"/>
            <a:chExt cx="5147330" cy="2552872"/>
          </a:xfrm>
        </p:grpSpPr>
        <p:sp>
          <p:nvSpPr>
            <p:cNvPr id="21" name="椭圆 20"/>
            <p:cNvSpPr/>
            <p:nvPr/>
          </p:nvSpPr>
          <p:spPr bwMode="auto">
            <a:xfrm>
              <a:off x="4267200" y="445564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22" name="直接箭头连接符 21"/>
            <p:cNvCxnSpPr>
              <a:endCxn id="21" idx="2"/>
            </p:cNvCxnSpPr>
            <p:nvPr/>
          </p:nvCxnSpPr>
          <p:spPr bwMode="auto">
            <a:xfrm>
              <a:off x="3581400" y="468424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3" name="椭圆 22"/>
            <p:cNvSpPr/>
            <p:nvPr/>
          </p:nvSpPr>
          <p:spPr bwMode="auto">
            <a:xfrm>
              <a:off x="8195330" y="445564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24" name="直接箭头连接符 23"/>
            <p:cNvCxnSpPr>
              <a:stCxn id="21" idx="7"/>
              <a:endCxn id="27" idx="2"/>
            </p:cNvCxnSpPr>
            <p:nvPr/>
          </p:nvCxnSpPr>
          <p:spPr bwMode="auto">
            <a:xfrm flipV="1">
              <a:off x="4722485" y="4191000"/>
              <a:ext cx="873308" cy="33159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25" name="矩形 24"/>
            <p:cNvSpPr/>
            <p:nvPr/>
          </p:nvSpPr>
          <p:spPr>
            <a:xfrm>
              <a:off x="4839821" y="3949471"/>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nvGrpSpPr>
            <p:cNvPr id="33" name="组合 32"/>
            <p:cNvGrpSpPr/>
            <p:nvPr/>
          </p:nvGrpSpPr>
          <p:grpSpPr>
            <a:xfrm>
              <a:off x="5298275" y="3733800"/>
              <a:ext cx="2403364" cy="914400"/>
              <a:chOff x="2244836" y="3124200"/>
              <a:chExt cx="2403364" cy="914400"/>
            </a:xfrm>
          </p:grpSpPr>
          <p:sp>
            <p:nvSpPr>
              <p:cNvPr id="26" name="椭圆 25"/>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7" name="椭圆 26"/>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8" name="椭圆 27"/>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9" name="TextBox 28"/>
              <p:cNvSpPr txBox="1"/>
              <p:nvPr/>
            </p:nvSpPr>
            <p:spPr>
              <a:xfrm>
                <a:off x="3164229" y="3352800"/>
                <a:ext cx="639919"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N(s)</a:t>
                </a:r>
                <a:endParaRPr lang="zh-CN" altLang="en-US" sz="2000" dirty="0">
                  <a:latin typeface="Times New Roman" panose="02020603050405020304" charset="0"/>
                  <a:cs typeface="Times New Roman" panose="02020603050405020304" charset="0"/>
                </a:endParaRPr>
              </a:p>
            </p:txBody>
          </p:sp>
        </p:grpSp>
        <p:grpSp>
          <p:nvGrpSpPr>
            <p:cNvPr id="34" name="组合 33"/>
            <p:cNvGrpSpPr/>
            <p:nvPr/>
          </p:nvGrpSpPr>
          <p:grpSpPr>
            <a:xfrm>
              <a:off x="5335945" y="4800600"/>
              <a:ext cx="2403364" cy="914400"/>
              <a:chOff x="2244836" y="3124200"/>
              <a:chExt cx="2403364" cy="914400"/>
            </a:xfrm>
          </p:grpSpPr>
          <p:sp>
            <p:nvSpPr>
              <p:cNvPr id="35" name="椭圆 34"/>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6" name="椭圆 35"/>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7" name="椭圆 36"/>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8" name="TextBox 37"/>
              <p:cNvSpPr txBox="1"/>
              <p:nvPr/>
            </p:nvSpPr>
            <p:spPr>
              <a:xfrm>
                <a:off x="3164229" y="3352800"/>
                <a:ext cx="611065"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N(t)</a:t>
                </a:r>
                <a:endParaRPr lang="zh-CN" altLang="en-US" sz="2000" dirty="0">
                  <a:latin typeface="Times New Roman" panose="02020603050405020304" charset="0"/>
                  <a:cs typeface="Times New Roman" panose="02020603050405020304" charset="0"/>
                </a:endParaRPr>
              </a:p>
            </p:txBody>
          </p:sp>
        </p:grpSp>
        <p:cxnSp>
          <p:nvCxnSpPr>
            <p:cNvPr id="40" name="直接箭头连接符 39"/>
            <p:cNvCxnSpPr>
              <a:stCxn id="21" idx="5"/>
              <a:endCxn id="36" idx="2"/>
            </p:cNvCxnSpPr>
            <p:nvPr/>
          </p:nvCxnSpPr>
          <p:spPr bwMode="auto">
            <a:xfrm>
              <a:off x="4722485" y="4845885"/>
              <a:ext cx="910978" cy="41191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45" name="矩形 44"/>
            <p:cNvSpPr/>
            <p:nvPr/>
          </p:nvSpPr>
          <p:spPr>
            <a:xfrm>
              <a:off x="4800600" y="4967645"/>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cxnSp>
          <p:nvCxnSpPr>
            <p:cNvPr id="48" name="直接箭头连接符 47"/>
            <p:cNvCxnSpPr>
              <a:stCxn id="28" idx="6"/>
              <a:endCxn id="23" idx="1"/>
            </p:cNvCxnSpPr>
            <p:nvPr/>
          </p:nvCxnSpPr>
          <p:spPr bwMode="auto">
            <a:xfrm>
              <a:off x="7424085" y="4191000"/>
              <a:ext cx="849360" cy="33159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1" name="直接箭头连接符 50"/>
            <p:cNvCxnSpPr>
              <a:stCxn id="37" idx="6"/>
              <a:endCxn id="23" idx="3"/>
            </p:cNvCxnSpPr>
            <p:nvPr/>
          </p:nvCxnSpPr>
          <p:spPr bwMode="auto">
            <a:xfrm flipV="1">
              <a:off x="7461755" y="4845885"/>
              <a:ext cx="811690" cy="41191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54" name="矩形 53"/>
            <p:cNvSpPr/>
            <p:nvPr/>
          </p:nvSpPr>
          <p:spPr>
            <a:xfrm>
              <a:off x="6217668" y="5825007"/>
              <a:ext cx="726481"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en-US" altLang="zh-TW"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s|t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59" name="矩形 58"/>
            <p:cNvSpPr/>
            <p:nvPr/>
          </p:nvSpPr>
          <p:spPr>
            <a:xfrm>
              <a:off x="7910282" y="4872335"/>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60" name="矩形 59"/>
            <p:cNvSpPr/>
            <p:nvPr/>
          </p:nvSpPr>
          <p:spPr>
            <a:xfrm>
              <a:off x="7815395" y="3936993"/>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
        <p:nvSpPr>
          <p:cNvPr id="57" name="矩形 56"/>
          <p:cNvSpPr/>
          <p:nvPr/>
        </p:nvSpPr>
        <p:spPr>
          <a:xfrm>
            <a:off x="3286092" y="5535939"/>
            <a:ext cx="665567"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en-US" altLang="zh-TW"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st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grpSp>
        <p:nvGrpSpPr>
          <p:cNvPr id="20" name="组合 19"/>
          <p:cNvGrpSpPr/>
          <p:nvPr/>
        </p:nvGrpSpPr>
        <p:grpSpPr>
          <a:xfrm>
            <a:off x="1627955" y="4543456"/>
            <a:ext cx="4223147" cy="942945"/>
            <a:chOff x="103954" y="4689343"/>
            <a:chExt cx="4223147" cy="942945"/>
          </a:xfrm>
        </p:grpSpPr>
        <p:sp>
          <p:nvSpPr>
            <p:cNvPr id="44" name="椭圆 43"/>
            <p:cNvSpPr/>
            <p:nvPr/>
          </p:nvSpPr>
          <p:spPr bwMode="auto">
            <a:xfrm>
              <a:off x="3624497" y="4917943"/>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grpSp>
          <p:nvGrpSpPr>
            <p:cNvPr id="49" name="组合 48"/>
            <p:cNvGrpSpPr/>
            <p:nvPr/>
          </p:nvGrpSpPr>
          <p:grpSpPr>
            <a:xfrm>
              <a:off x="492236" y="4717888"/>
              <a:ext cx="2403364" cy="914400"/>
              <a:chOff x="2244836" y="3124200"/>
              <a:chExt cx="2403364" cy="914400"/>
            </a:xfrm>
          </p:grpSpPr>
          <p:sp>
            <p:nvSpPr>
              <p:cNvPr id="67" name="椭圆 66"/>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68" name="椭圆 67"/>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sp>
            <p:nvSpPr>
              <p:cNvPr id="69" name="椭圆 68"/>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70" name="TextBox 69"/>
              <p:cNvSpPr txBox="1"/>
              <p:nvPr/>
            </p:nvSpPr>
            <p:spPr>
              <a:xfrm>
                <a:off x="3048000" y="3352800"/>
                <a:ext cx="639919"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N(s)</a:t>
                </a:r>
                <a:endParaRPr lang="zh-CN" altLang="en-US" sz="2000" dirty="0">
                  <a:latin typeface="Times New Roman" panose="02020603050405020304" charset="0"/>
                  <a:cs typeface="Times New Roman" panose="02020603050405020304" charset="0"/>
                </a:endParaRPr>
              </a:p>
            </p:txBody>
          </p:sp>
        </p:grpSp>
        <p:sp>
          <p:nvSpPr>
            <p:cNvPr id="63" name="椭圆 62"/>
            <p:cNvSpPr/>
            <p:nvPr/>
          </p:nvSpPr>
          <p:spPr bwMode="auto">
            <a:xfrm>
              <a:off x="1923737" y="4689343"/>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66" name="TextBox 65"/>
            <p:cNvSpPr txBox="1"/>
            <p:nvPr/>
          </p:nvSpPr>
          <p:spPr>
            <a:xfrm>
              <a:off x="2970335" y="4932667"/>
              <a:ext cx="611065"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N(t)</a:t>
              </a:r>
              <a:endParaRPr lang="zh-CN" altLang="en-US" sz="2000" dirty="0">
                <a:latin typeface="Times New Roman" panose="02020603050405020304" charset="0"/>
                <a:cs typeface="Times New Roman" panose="02020603050405020304" charset="0"/>
              </a:endParaRPr>
            </a:p>
          </p:txBody>
        </p:sp>
        <p:cxnSp>
          <p:nvCxnSpPr>
            <p:cNvPr id="71" name="直接箭头连接符 70"/>
            <p:cNvCxnSpPr>
              <a:endCxn id="68" idx="2"/>
            </p:cNvCxnSpPr>
            <p:nvPr/>
          </p:nvCxnSpPr>
          <p:spPr bwMode="auto">
            <a:xfrm>
              <a:off x="103954" y="5175088"/>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grpSp>
      <p:grpSp>
        <p:nvGrpSpPr>
          <p:cNvPr id="90" name="组合 89"/>
          <p:cNvGrpSpPr/>
          <p:nvPr/>
        </p:nvGrpSpPr>
        <p:grpSpPr>
          <a:xfrm>
            <a:off x="6022176" y="4191000"/>
            <a:ext cx="4493425" cy="1981200"/>
            <a:chOff x="5031575" y="4424065"/>
            <a:chExt cx="4493425" cy="1981200"/>
          </a:xfrm>
        </p:grpSpPr>
        <p:sp>
          <p:nvSpPr>
            <p:cNvPr id="53" name="椭圆 52"/>
            <p:cNvSpPr/>
            <p:nvPr/>
          </p:nvSpPr>
          <p:spPr bwMode="auto">
            <a:xfrm>
              <a:off x="8991600" y="5229255"/>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sp>
          <p:nvSpPr>
            <p:cNvPr id="64" name="椭圆 63"/>
            <p:cNvSpPr/>
            <p:nvPr/>
          </p:nvSpPr>
          <p:spPr bwMode="auto">
            <a:xfrm>
              <a:off x="6192222" y="5000655"/>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65" name="椭圆 64"/>
            <p:cNvSpPr/>
            <p:nvPr/>
          </p:nvSpPr>
          <p:spPr bwMode="auto">
            <a:xfrm>
              <a:off x="5374475" y="5257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sp>
          <p:nvSpPr>
            <p:cNvPr id="72" name="椭圆 71"/>
            <p:cNvSpPr/>
            <p:nvPr/>
          </p:nvSpPr>
          <p:spPr bwMode="auto">
            <a:xfrm>
              <a:off x="7833586" y="5229255"/>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73" name="TextBox 72"/>
            <p:cNvSpPr txBox="1"/>
            <p:nvPr/>
          </p:nvSpPr>
          <p:spPr>
            <a:xfrm>
              <a:off x="6995386" y="5229255"/>
              <a:ext cx="639919"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N(s)</a:t>
              </a:r>
              <a:endParaRPr lang="zh-CN" altLang="en-US" sz="2000" dirty="0">
                <a:latin typeface="Times New Roman" panose="02020603050405020304" charset="0"/>
                <a:cs typeface="Times New Roman" panose="02020603050405020304" charset="0"/>
              </a:endParaRPr>
            </a:p>
          </p:txBody>
        </p:sp>
        <p:sp>
          <p:nvSpPr>
            <p:cNvPr id="74" name="椭圆 73"/>
            <p:cNvSpPr/>
            <p:nvPr/>
          </p:nvSpPr>
          <p:spPr bwMode="auto">
            <a:xfrm>
              <a:off x="6510940" y="5257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endParaRPr lang="zh-CN" altLang="en-US" dirty="0">
                <a:latin typeface="Times New Roman" panose="02020603050405020304" charset="0"/>
                <a:cs typeface="Times New Roman" panose="02020603050405020304" charset="0"/>
              </a:endParaRPr>
            </a:p>
          </p:txBody>
        </p:sp>
        <p:cxnSp>
          <p:nvCxnSpPr>
            <p:cNvPr id="62" name="直接箭头连接符 61"/>
            <p:cNvCxnSpPr>
              <a:endCxn id="65" idx="2"/>
            </p:cNvCxnSpPr>
            <p:nvPr/>
          </p:nvCxnSpPr>
          <p:spPr bwMode="auto">
            <a:xfrm flipV="1">
              <a:off x="5031575" y="5486400"/>
              <a:ext cx="342900" cy="446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76" name="直接箭头连接符 75"/>
            <p:cNvCxnSpPr>
              <a:stCxn id="72" idx="6"/>
              <a:endCxn id="53" idx="2"/>
            </p:cNvCxnSpPr>
            <p:nvPr/>
          </p:nvCxnSpPr>
          <p:spPr bwMode="auto">
            <a:xfrm>
              <a:off x="8318032" y="5457855"/>
              <a:ext cx="673568"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78" name="直接箭头连接符 77"/>
            <p:cNvCxnSpPr>
              <a:stCxn id="65" idx="6"/>
              <a:endCxn id="74" idx="2"/>
            </p:cNvCxnSpPr>
            <p:nvPr/>
          </p:nvCxnSpPr>
          <p:spPr bwMode="auto">
            <a:xfrm>
              <a:off x="5858921" y="5486400"/>
              <a:ext cx="652019"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84" name="任意多边形 83"/>
            <p:cNvSpPr/>
            <p:nvPr/>
          </p:nvSpPr>
          <p:spPr bwMode="auto">
            <a:xfrm>
              <a:off x="6685613" y="4500265"/>
              <a:ext cx="1379095" cy="776273"/>
            </a:xfrm>
            <a:custGeom>
              <a:avLst/>
              <a:gdLst>
                <a:gd name="connsiteX0" fmla="*/ 1379095 w 1379095"/>
                <a:gd name="connsiteY0" fmla="*/ 620978 h 695929"/>
                <a:gd name="connsiteX1" fmla="*/ 1124262 w 1379095"/>
                <a:gd name="connsiteY1" fmla="*/ 81332 h 695929"/>
                <a:gd name="connsiteX2" fmla="*/ 209862 w 1379095"/>
                <a:gd name="connsiteY2" fmla="*/ 66342 h 695929"/>
                <a:gd name="connsiteX3" fmla="*/ 0 w 1379095"/>
                <a:gd name="connsiteY3" fmla="*/ 695929 h 695929"/>
              </a:gdLst>
              <a:ahLst/>
              <a:cxnLst>
                <a:cxn ang="0">
                  <a:pos x="connsiteX0" y="connsiteY0"/>
                </a:cxn>
                <a:cxn ang="0">
                  <a:pos x="connsiteX1" y="connsiteY1"/>
                </a:cxn>
                <a:cxn ang="0">
                  <a:pos x="connsiteX2" y="connsiteY2"/>
                </a:cxn>
                <a:cxn ang="0">
                  <a:pos x="connsiteX3" y="connsiteY3"/>
                </a:cxn>
              </a:cxnLst>
              <a:rect l="l" t="t" r="r" b="b"/>
              <a:pathLst>
                <a:path w="1379095" h="695929">
                  <a:moveTo>
                    <a:pt x="1379095" y="620978"/>
                  </a:moveTo>
                  <a:cubicBezTo>
                    <a:pt x="1349114" y="397374"/>
                    <a:pt x="1319134" y="173771"/>
                    <a:pt x="1124262" y="81332"/>
                  </a:cubicBezTo>
                  <a:cubicBezTo>
                    <a:pt x="929390" y="-11107"/>
                    <a:pt x="397239" y="-36091"/>
                    <a:pt x="209862" y="66342"/>
                  </a:cubicBezTo>
                  <a:cubicBezTo>
                    <a:pt x="22485" y="168775"/>
                    <a:pt x="11242" y="432352"/>
                    <a:pt x="0" y="695929"/>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85" name="矩形 84"/>
            <p:cNvSpPr/>
            <p:nvPr/>
          </p:nvSpPr>
          <p:spPr>
            <a:xfrm>
              <a:off x="7180967" y="4424065"/>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86" name="矩形 85"/>
            <p:cNvSpPr/>
            <p:nvPr/>
          </p:nvSpPr>
          <p:spPr>
            <a:xfrm>
              <a:off x="5862674" y="5029200"/>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87" name="矩形 86"/>
            <p:cNvSpPr/>
            <p:nvPr/>
          </p:nvSpPr>
          <p:spPr>
            <a:xfrm>
              <a:off x="8538230" y="4972640"/>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88" name="任意多边形 87"/>
            <p:cNvSpPr/>
            <p:nvPr/>
          </p:nvSpPr>
          <p:spPr bwMode="auto">
            <a:xfrm>
              <a:off x="5621311" y="5711252"/>
              <a:ext cx="3552669" cy="613111"/>
            </a:xfrm>
            <a:custGeom>
              <a:avLst/>
              <a:gdLst>
                <a:gd name="connsiteX0" fmla="*/ 0 w 3552669"/>
                <a:gd name="connsiteY0" fmla="*/ 0 h 613111"/>
                <a:gd name="connsiteX1" fmla="*/ 689548 w 3552669"/>
                <a:gd name="connsiteY1" fmla="*/ 509666 h 613111"/>
                <a:gd name="connsiteX2" fmla="*/ 2638269 w 3552669"/>
                <a:gd name="connsiteY2" fmla="*/ 569627 h 613111"/>
                <a:gd name="connsiteX3" fmla="*/ 3552669 w 3552669"/>
                <a:gd name="connsiteY3" fmla="*/ 0 h 613111"/>
              </a:gdLst>
              <a:ahLst/>
              <a:cxnLst>
                <a:cxn ang="0">
                  <a:pos x="connsiteX0" y="connsiteY0"/>
                </a:cxn>
                <a:cxn ang="0">
                  <a:pos x="connsiteX1" y="connsiteY1"/>
                </a:cxn>
                <a:cxn ang="0">
                  <a:pos x="connsiteX2" y="connsiteY2"/>
                </a:cxn>
                <a:cxn ang="0">
                  <a:pos x="connsiteX3" y="connsiteY3"/>
                </a:cxn>
              </a:cxnLst>
              <a:rect l="l" t="t" r="r" b="b"/>
              <a:pathLst>
                <a:path w="3552669" h="613111">
                  <a:moveTo>
                    <a:pt x="0" y="0"/>
                  </a:moveTo>
                  <a:cubicBezTo>
                    <a:pt x="124918" y="207364"/>
                    <a:pt x="249837" y="414728"/>
                    <a:pt x="689548" y="509666"/>
                  </a:cubicBezTo>
                  <a:cubicBezTo>
                    <a:pt x="1129260" y="604604"/>
                    <a:pt x="2161082" y="654571"/>
                    <a:pt x="2638269" y="569627"/>
                  </a:cubicBezTo>
                  <a:cubicBezTo>
                    <a:pt x="3115456" y="484683"/>
                    <a:pt x="3334062" y="242341"/>
                    <a:pt x="3552669"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89" name="矩形 88"/>
            <p:cNvSpPr/>
            <p:nvPr/>
          </p:nvSpPr>
          <p:spPr>
            <a:xfrm>
              <a:off x="7293746" y="5943600"/>
              <a:ext cx="319318" cy="461665"/>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
        <p:nvSpPr>
          <p:cNvPr id="92" name="矩形 91"/>
          <p:cNvSpPr/>
          <p:nvPr/>
        </p:nvSpPr>
        <p:spPr>
          <a:xfrm>
            <a:off x="9704904" y="5867401"/>
            <a:ext cx="734496"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3" name="矩形 92"/>
          <p:cNvSpPr/>
          <p:nvPr/>
        </p:nvSpPr>
        <p:spPr bwMode="auto">
          <a:xfrm>
            <a:off x="2057400" y="3581400"/>
            <a:ext cx="5240308" cy="549740"/>
          </a:xfrm>
          <a:prstGeom prst="rect">
            <a:avLst/>
          </a:prstGeom>
          <a:noFill/>
          <a:ln w="25400" cap="flat" cmpd="sng" algn="ctr">
            <a:solidFill>
              <a:schemeClr val="tx1"/>
            </a:solidFill>
            <a:prstDash val="solid"/>
            <a:miter lim="800000"/>
            <a:headEnd type="none" w="med" len="med"/>
            <a:tailEnd type="triangle" w="lg" len="med"/>
          </a:ln>
          <a:effectLst/>
        </p:spPr>
        <p:txBody>
          <a:bodyPr vert="horz" wrap="square" lIns="91440" tIns="45720" rIns="91440" bIns="45720" numCol="1" rtlCol="0" anchor="t" anchorCtr="0" compatLnSpc="1"/>
          <a:lstStyle/>
          <a:p>
            <a:r>
              <a:rPr lang="zh-CN" altLang="en-US" b="1" dirty="0">
                <a:solidFill>
                  <a:srgbClr val="FF0000"/>
                </a:solidFill>
                <a:latin typeface="Times New Roman" panose="02020603050405020304" charset="0"/>
                <a:ea typeface="华文新魏" panose="02010800040101010101" pitchFamily="2" charset="-122"/>
                <a:cs typeface="Times New Roman" panose="02020603050405020304" charset="0"/>
              </a:rPr>
              <a:t>识别</a:t>
            </a:r>
            <a:r>
              <a:rPr lang="en-US" altLang="zh-CN" b="1" dirty="0">
                <a:solidFill>
                  <a:srgbClr val="FF0000"/>
                </a:solidFill>
                <a:latin typeface="Times New Roman" panose="02020603050405020304" charset="0"/>
                <a:ea typeface="华文新魏" panose="02010800040101010101" pitchFamily="2" charset="-122"/>
                <a:cs typeface="Times New Roman" panose="02020603050405020304" charset="0"/>
              </a:rPr>
              <a:t>(s)</a:t>
            </a:r>
            <a:r>
              <a:rPr lang="zh-CN" altLang="en-US" b="1" dirty="0">
                <a:solidFill>
                  <a:srgbClr val="FF0000"/>
                </a:solidFill>
                <a:latin typeface="Times New Roman" panose="02020603050405020304" charset="0"/>
                <a:ea typeface="华文新魏" panose="02010800040101010101" pitchFamily="2" charset="-122"/>
                <a:cs typeface="Times New Roman" panose="02020603050405020304" charset="0"/>
              </a:rPr>
              <a:t>的</a:t>
            </a:r>
            <a:r>
              <a:rPr lang="en-US" altLang="zh-CN" b="1" dirty="0">
                <a:solidFill>
                  <a:srgbClr val="FF0000"/>
                </a:solidFill>
                <a:latin typeface="Times New Roman" panose="02020603050405020304" charset="0"/>
                <a:ea typeface="华文新魏" panose="02010800040101010101" pitchFamily="2" charset="-122"/>
                <a:cs typeface="Times New Roman" panose="02020603050405020304" charset="0"/>
              </a:rPr>
              <a:t>NFA</a:t>
            </a:r>
            <a:r>
              <a:rPr lang="zh-CN" altLang="en-US" b="1" dirty="0">
                <a:solidFill>
                  <a:srgbClr val="FF0000"/>
                </a:solidFill>
                <a:latin typeface="Times New Roman" panose="02020603050405020304" charset="0"/>
                <a:ea typeface="华文新魏" panose="02010800040101010101" pitchFamily="2" charset="-122"/>
                <a:cs typeface="Times New Roman" panose="02020603050405020304" charset="0"/>
              </a:rPr>
              <a:t>和识别</a:t>
            </a:r>
            <a:r>
              <a:rPr lang="en-US" altLang="zh-CN" b="1" dirty="0">
                <a:solidFill>
                  <a:srgbClr val="FF0000"/>
                </a:solidFill>
                <a:latin typeface="Times New Roman" panose="02020603050405020304" charset="0"/>
                <a:ea typeface="华文新魏" panose="02010800040101010101" pitchFamily="2" charset="-122"/>
                <a:cs typeface="Times New Roman" panose="02020603050405020304" charset="0"/>
              </a:rPr>
              <a:t>s</a:t>
            </a:r>
            <a:r>
              <a:rPr lang="zh-CN" altLang="en-US" b="1" dirty="0">
                <a:solidFill>
                  <a:srgbClr val="FF0000"/>
                </a:solidFill>
                <a:latin typeface="Times New Roman" panose="02020603050405020304" charset="0"/>
                <a:ea typeface="华文新魏" panose="02010800040101010101" pitchFamily="2" charset="-122"/>
                <a:cs typeface="Times New Roman" panose="02020603050405020304" charset="0"/>
              </a:rPr>
              <a:t>的</a:t>
            </a:r>
            <a:r>
              <a:rPr lang="en-US" altLang="zh-CN" b="1" dirty="0">
                <a:solidFill>
                  <a:srgbClr val="FF0000"/>
                </a:solidFill>
                <a:latin typeface="Times New Roman" panose="02020603050405020304" charset="0"/>
                <a:ea typeface="华文新魏" panose="02010800040101010101" pitchFamily="2" charset="-122"/>
                <a:cs typeface="Times New Roman" panose="02020603050405020304" charset="0"/>
              </a:rPr>
              <a:t>NFA</a:t>
            </a:r>
            <a:r>
              <a:rPr lang="zh-CN" altLang="en-US" b="1" dirty="0">
                <a:solidFill>
                  <a:srgbClr val="FF0000"/>
                </a:solidFill>
                <a:latin typeface="Times New Roman" panose="02020603050405020304" charset="0"/>
                <a:ea typeface="华文新魏" panose="02010800040101010101" pitchFamily="2" charset="-122"/>
                <a:cs typeface="Times New Roman" panose="02020603050405020304" charset="0"/>
              </a:rPr>
              <a:t>是一样的</a:t>
            </a:r>
            <a:endParaRPr lang="zh-CN" altLang="en-US" b="1"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3"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将</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a:t>
            </a:r>
            <a:r>
              <a:rPr lang="en-US" altLang="zh-CN" dirty="0">
                <a:latin typeface="Times New Roman" panose="02020603050405020304" charset="0"/>
                <a:cs typeface="Times New Roman" panose="02020603050405020304" charset="0"/>
              </a:rPr>
              <a:t>)</a:t>
            </a:r>
            <a:r>
              <a:rPr lang="en-US" altLang="zh-CN" baseline="30000"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abb</a:t>
            </a:r>
            <a:r>
              <a:rPr lang="zh-CN" altLang="en-US" dirty="0">
                <a:latin typeface="Times New Roman" panose="02020603050405020304" charset="0"/>
                <a:cs typeface="Times New Roman" panose="02020603050405020304" charset="0"/>
              </a:rPr>
              <a:t>转换为</a:t>
            </a:r>
            <a:r>
              <a:rPr lang="en-US" altLang="zh-CN" dirty="0">
                <a:latin typeface="Times New Roman" panose="02020603050405020304" charset="0"/>
                <a:cs typeface="Times New Roman" panose="02020603050405020304" charset="0"/>
              </a:rPr>
              <a:t>NFA</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a:xfrm>
            <a:off x="5892801" y="6345808"/>
            <a:ext cx="2641600" cy="457200"/>
          </a:xfrm>
        </p:spPr>
        <p:txBody>
          <a:bodyPr/>
          <a:lstStyle/>
          <a:p>
            <a:fld id="{91F816EA-24CC-2048-859A-C5EA9F275392}" type="slidenum">
              <a:rPr lang="en-US" smtClean="0"/>
            </a:fld>
            <a:endParaRPr lang="en-US" dirty="0"/>
          </a:p>
        </p:txBody>
      </p:sp>
      <p:sp>
        <p:nvSpPr>
          <p:cNvPr id="9" name="TextBox 8"/>
          <p:cNvSpPr txBox="1"/>
          <p:nvPr/>
        </p:nvSpPr>
        <p:spPr>
          <a:xfrm>
            <a:off x="410851" y="1187613"/>
            <a:ext cx="535724" cy="461665"/>
          </a:xfrm>
          <a:prstGeom prst="rect">
            <a:avLst/>
          </a:prstGeom>
          <a:noFill/>
        </p:spPr>
        <p:txBody>
          <a:bodyPr wrap="none" rtlCol="0">
            <a:spAutoFit/>
          </a:bodyPr>
          <a:lstStyle/>
          <a:p>
            <a:r>
              <a:rPr lang="en-US" altLang="zh-CN" dirty="0" err="1">
                <a:latin typeface="Times New Roman" panose="02020603050405020304" charset="0"/>
                <a:cs typeface="Times New Roman" panose="02020603050405020304" charset="0"/>
              </a:rPr>
              <a:t>a|b</a:t>
            </a:r>
            <a:endParaRPr lang="zh-CN" altLang="en-US" dirty="0">
              <a:latin typeface="Times New Roman" panose="02020603050405020304" charset="0"/>
              <a:cs typeface="Times New Roman" panose="02020603050405020304" charset="0"/>
            </a:endParaRPr>
          </a:p>
        </p:txBody>
      </p:sp>
      <p:grpSp>
        <p:nvGrpSpPr>
          <p:cNvPr id="40" name="组合 39"/>
          <p:cNvGrpSpPr/>
          <p:nvPr/>
        </p:nvGrpSpPr>
        <p:grpSpPr>
          <a:xfrm>
            <a:off x="1523924" y="1010716"/>
            <a:ext cx="3962400" cy="1833265"/>
            <a:chOff x="1524000" y="2205335"/>
            <a:chExt cx="3962400" cy="1833265"/>
          </a:xfrm>
        </p:grpSpPr>
        <p:sp>
          <p:nvSpPr>
            <p:cNvPr id="5" name="椭圆 4"/>
            <p:cNvSpPr/>
            <p:nvPr/>
          </p:nvSpPr>
          <p:spPr bwMode="auto">
            <a:xfrm>
              <a:off x="1981200" y="294182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6" name="椭圆 5"/>
            <p:cNvSpPr/>
            <p:nvPr/>
          </p:nvSpPr>
          <p:spPr bwMode="auto">
            <a:xfrm>
              <a:off x="2895600" y="237719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7" name="椭圆 6"/>
            <p:cNvSpPr/>
            <p:nvPr/>
          </p:nvSpPr>
          <p:spPr bwMode="auto">
            <a:xfrm>
              <a:off x="3962400" y="237719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8" name="椭圆 7"/>
            <p:cNvSpPr/>
            <p:nvPr/>
          </p:nvSpPr>
          <p:spPr bwMode="auto">
            <a:xfrm>
              <a:off x="2895600" y="342900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0" name="椭圆 9"/>
            <p:cNvSpPr/>
            <p:nvPr/>
          </p:nvSpPr>
          <p:spPr bwMode="auto">
            <a:xfrm>
              <a:off x="4038600" y="342900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1" name="椭圆 10"/>
            <p:cNvSpPr/>
            <p:nvPr/>
          </p:nvSpPr>
          <p:spPr bwMode="auto">
            <a:xfrm>
              <a:off x="5029200" y="2941820"/>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cxnSp>
          <p:nvCxnSpPr>
            <p:cNvPr id="13" name="直接箭头连接符 12"/>
            <p:cNvCxnSpPr>
              <a:endCxn id="5" idx="2"/>
            </p:cNvCxnSpPr>
            <p:nvPr/>
          </p:nvCxnSpPr>
          <p:spPr bwMode="auto">
            <a:xfrm>
              <a:off x="1524000" y="3170420"/>
              <a:ext cx="4572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4" name="直接箭头连接符 13"/>
            <p:cNvCxnSpPr>
              <a:stCxn id="5" idx="7"/>
              <a:endCxn id="6" idx="2"/>
            </p:cNvCxnSpPr>
            <p:nvPr/>
          </p:nvCxnSpPr>
          <p:spPr bwMode="auto">
            <a:xfrm flipV="1">
              <a:off x="2371445" y="2605790"/>
              <a:ext cx="524155"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5" name="直接箭头连接符 14"/>
            <p:cNvCxnSpPr>
              <a:stCxn id="5" idx="5"/>
              <a:endCxn id="8" idx="2"/>
            </p:cNvCxnSpPr>
            <p:nvPr/>
          </p:nvCxnSpPr>
          <p:spPr bwMode="auto">
            <a:xfrm>
              <a:off x="2371445" y="3332065"/>
              <a:ext cx="524155"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6" name="直接箭头连接符 15"/>
            <p:cNvCxnSpPr>
              <a:stCxn id="6" idx="6"/>
              <a:endCxn id="7" idx="2"/>
            </p:cNvCxnSpPr>
            <p:nvPr/>
          </p:nvCxnSpPr>
          <p:spPr bwMode="auto">
            <a:xfrm>
              <a:off x="3352800" y="2605790"/>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7" name="直接箭头连接符 16"/>
            <p:cNvCxnSpPr>
              <a:stCxn id="8" idx="6"/>
              <a:endCxn id="10" idx="2"/>
            </p:cNvCxnSpPr>
            <p:nvPr/>
          </p:nvCxnSpPr>
          <p:spPr bwMode="auto">
            <a:xfrm>
              <a:off x="3352800" y="36576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8" name="直接箭头连接符 17"/>
            <p:cNvCxnSpPr>
              <a:stCxn id="7" idx="6"/>
              <a:endCxn id="11" idx="1"/>
            </p:cNvCxnSpPr>
            <p:nvPr/>
          </p:nvCxnSpPr>
          <p:spPr bwMode="auto">
            <a:xfrm>
              <a:off x="4419600" y="2605790"/>
              <a:ext cx="676555"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 name="直接箭头连接符 18"/>
            <p:cNvCxnSpPr>
              <a:stCxn id="10" idx="6"/>
              <a:endCxn id="11" idx="3"/>
            </p:cNvCxnSpPr>
            <p:nvPr/>
          </p:nvCxnSpPr>
          <p:spPr bwMode="auto">
            <a:xfrm flipV="1">
              <a:off x="4495800" y="3332065"/>
              <a:ext cx="600355"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33" name="矩形 32"/>
            <p:cNvSpPr/>
            <p:nvPr/>
          </p:nvSpPr>
          <p:spPr>
            <a:xfrm>
              <a:off x="2362200" y="24339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34" name="矩形 33"/>
            <p:cNvSpPr/>
            <p:nvPr/>
          </p:nvSpPr>
          <p:spPr>
            <a:xfrm>
              <a:off x="4648200" y="2347903"/>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35" name="矩形 34"/>
            <p:cNvSpPr/>
            <p:nvPr/>
          </p:nvSpPr>
          <p:spPr>
            <a:xfrm>
              <a:off x="4724400" y="339902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36" name="矩形 35"/>
            <p:cNvSpPr/>
            <p:nvPr/>
          </p:nvSpPr>
          <p:spPr>
            <a:xfrm>
              <a:off x="2347682" y="3335813"/>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37" name="矩形 36"/>
            <p:cNvSpPr/>
            <p:nvPr/>
          </p:nvSpPr>
          <p:spPr>
            <a:xfrm>
              <a:off x="3515666" y="3576935"/>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38" name="矩形 37"/>
            <p:cNvSpPr/>
            <p:nvPr/>
          </p:nvSpPr>
          <p:spPr>
            <a:xfrm>
              <a:off x="3429000" y="2205335"/>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grpSp>
      <p:grpSp>
        <p:nvGrpSpPr>
          <p:cNvPr id="95" name="组合 94"/>
          <p:cNvGrpSpPr/>
          <p:nvPr/>
        </p:nvGrpSpPr>
        <p:grpSpPr>
          <a:xfrm>
            <a:off x="7848524" y="1117053"/>
            <a:ext cx="3976522" cy="2174695"/>
            <a:chOff x="3725117" y="3733800"/>
            <a:chExt cx="5003613" cy="2654791"/>
          </a:xfrm>
        </p:grpSpPr>
        <p:sp>
          <p:nvSpPr>
            <p:cNvPr id="96" name="椭圆 95"/>
            <p:cNvSpPr/>
            <p:nvPr/>
          </p:nvSpPr>
          <p:spPr bwMode="auto">
            <a:xfrm>
              <a:off x="4410917" y="4455640"/>
              <a:ext cx="5334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cxnSp>
          <p:nvCxnSpPr>
            <p:cNvPr id="97" name="直接箭头连接符 96"/>
            <p:cNvCxnSpPr>
              <a:endCxn id="96" idx="2"/>
            </p:cNvCxnSpPr>
            <p:nvPr/>
          </p:nvCxnSpPr>
          <p:spPr bwMode="auto">
            <a:xfrm>
              <a:off x="3725117" y="468424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98" name="椭圆 97"/>
            <p:cNvSpPr/>
            <p:nvPr/>
          </p:nvSpPr>
          <p:spPr bwMode="auto">
            <a:xfrm>
              <a:off x="8195330" y="4455640"/>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cxnSp>
          <p:nvCxnSpPr>
            <p:cNvPr id="99" name="直接箭头连接符 98"/>
            <p:cNvCxnSpPr>
              <a:stCxn id="96" idx="7"/>
              <a:endCxn id="115" idx="2"/>
            </p:cNvCxnSpPr>
            <p:nvPr/>
          </p:nvCxnSpPr>
          <p:spPr bwMode="auto">
            <a:xfrm flipV="1">
              <a:off x="4866202" y="4191000"/>
              <a:ext cx="729591" cy="33159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00" name="矩形 99"/>
            <p:cNvSpPr/>
            <p:nvPr/>
          </p:nvSpPr>
          <p:spPr>
            <a:xfrm>
              <a:off x="4839821" y="3949471"/>
              <a:ext cx="401794" cy="563584"/>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nvGrpSpPr>
            <p:cNvPr id="101" name="组合 100"/>
            <p:cNvGrpSpPr/>
            <p:nvPr/>
          </p:nvGrpSpPr>
          <p:grpSpPr>
            <a:xfrm>
              <a:off x="5298275" y="3733800"/>
              <a:ext cx="2403364" cy="914400"/>
              <a:chOff x="2244836" y="3124200"/>
              <a:chExt cx="2403364" cy="914400"/>
            </a:xfrm>
          </p:grpSpPr>
          <p:sp>
            <p:nvSpPr>
              <p:cNvPr id="114" name="椭圆 113"/>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115" name="椭圆 114"/>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116" name="椭圆 115"/>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117" name="TextBox 116"/>
              <p:cNvSpPr txBox="1"/>
              <p:nvPr/>
            </p:nvSpPr>
            <p:spPr>
              <a:xfrm>
                <a:off x="3164228" y="3352800"/>
                <a:ext cx="805203" cy="48844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N(s)</a:t>
                </a:r>
                <a:endParaRPr lang="zh-CN" altLang="en-US" sz="2000" dirty="0">
                  <a:latin typeface="Times New Roman" panose="02020603050405020304" charset="0"/>
                  <a:cs typeface="Times New Roman" panose="02020603050405020304" charset="0"/>
                </a:endParaRPr>
              </a:p>
            </p:txBody>
          </p:sp>
        </p:grpSp>
        <p:grpSp>
          <p:nvGrpSpPr>
            <p:cNvPr id="102" name="组合 101"/>
            <p:cNvGrpSpPr/>
            <p:nvPr/>
          </p:nvGrpSpPr>
          <p:grpSpPr>
            <a:xfrm>
              <a:off x="5335945" y="4800600"/>
              <a:ext cx="2403364" cy="914400"/>
              <a:chOff x="2244836" y="3124200"/>
              <a:chExt cx="2403364" cy="914400"/>
            </a:xfrm>
          </p:grpSpPr>
          <p:sp>
            <p:nvSpPr>
              <p:cNvPr id="110" name="椭圆 109"/>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111" name="椭圆 110"/>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112" name="椭圆 111"/>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113" name="TextBox 112"/>
              <p:cNvSpPr txBox="1"/>
              <p:nvPr/>
            </p:nvSpPr>
            <p:spPr>
              <a:xfrm>
                <a:off x="3164228" y="3352800"/>
                <a:ext cx="768896" cy="48844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N(t)</a:t>
                </a:r>
                <a:endParaRPr lang="zh-CN" altLang="en-US" sz="2000" dirty="0">
                  <a:latin typeface="Times New Roman" panose="02020603050405020304" charset="0"/>
                  <a:cs typeface="Times New Roman" panose="02020603050405020304" charset="0"/>
                </a:endParaRPr>
              </a:p>
            </p:txBody>
          </p:sp>
        </p:grpSp>
        <p:cxnSp>
          <p:nvCxnSpPr>
            <p:cNvPr id="103" name="直接箭头连接符 102"/>
            <p:cNvCxnSpPr>
              <a:stCxn id="96" idx="5"/>
              <a:endCxn id="111" idx="2"/>
            </p:cNvCxnSpPr>
            <p:nvPr/>
          </p:nvCxnSpPr>
          <p:spPr bwMode="auto">
            <a:xfrm>
              <a:off x="4866202" y="4845885"/>
              <a:ext cx="767261" cy="41191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04" name="矩形 103"/>
            <p:cNvSpPr/>
            <p:nvPr/>
          </p:nvSpPr>
          <p:spPr>
            <a:xfrm>
              <a:off x="4800600" y="4967645"/>
              <a:ext cx="401794" cy="563584"/>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cxnSp>
          <p:nvCxnSpPr>
            <p:cNvPr id="105" name="直接箭头连接符 104"/>
            <p:cNvCxnSpPr>
              <a:stCxn id="116" idx="6"/>
              <a:endCxn id="98" idx="1"/>
            </p:cNvCxnSpPr>
            <p:nvPr/>
          </p:nvCxnSpPr>
          <p:spPr bwMode="auto">
            <a:xfrm>
              <a:off x="7424085" y="4191000"/>
              <a:ext cx="849360" cy="33159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6" name="直接箭头连接符 105"/>
            <p:cNvCxnSpPr>
              <a:stCxn id="112" idx="6"/>
              <a:endCxn id="98" idx="3"/>
            </p:cNvCxnSpPr>
            <p:nvPr/>
          </p:nvCxnSpPr>
          <p:spPr bwMode="auto">
            <a:xfrm flipV="1">
              <a:off x="7461755" y="4845885"/>
              <a:ext cx="811690" cy="41191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07" name="矩形 106"/>
            <p:cNvSpPr/>
            <p:nvPr/>
          </p:nvSpPr>
          <p:spPr>
            <a:xfrm>
              <a:off x="6217668" y="5825007"/>
              <a:ext cx="914123" cy="563584"/>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en-US" altLang="zh-TW"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s|t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08" name="矩形 107"/>
            <p:cNvSpPr/>
            <p:nvPr/>
          </p:nvSpPr>
          <p:spPr>
            <a:xfrm>
              <a:off x="7910282" y="4872335"/>
              <a:ext cx="401794" cy="563584"/>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109" name="矩形 108"/>
            <p:cNvSpPr/>
            <p:nvPr/>
          </p:nvSpPr>
          <p:spPr>
            <a:xfrm>
              <a:off x="7815395" y="3936993"/>
              <a:ext cx="401794" cy="563584"/>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将</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a:t>
            </a:r>
            <a:r>
              <a:rPr lang="en-US" altLang="zh-CN" dirty="0">
                <a:latin typeface="Times New Roman" panose="02020603050405020304" charset="0"/>
                <a:cs typeface="Times New Roman" panose="02020603050405020304" charset="0"/>
              </a:rPr>
              <a:t>)</a:t>
            </a:r>
            <a:r>
              <a:rPr lang="en-US" altLang="zh-CN" baseline="30000"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abb</a:t>
            </a:r>
            <a:r>
              <a:rPr lang="zh-CN" altLang="en-US" dirty="0">
                <a:latin typeface="Times New Roman" panose="02020603050405020304" charset="0"/>
                <a:cs typeface="Times New Roman" panose="02020603050405020304" charset="0"/>
              </a:rPr>
              <a:t>转换为</a:t>
            </a:r>
            <a:r>
              <a:rPr lang="en-US" altLang="zh-CN" dirty="0">
                <a:latin typeface="Times New Roman" panose="02020603050405020304" charset="0"/>
                <a:cs typeface="Times New Roman" panose="02020603050405020304" charset="0"/>
              </a:rPr>
              <a:t>NFA</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a:xfrm>
            <a:off x="5777866" y="6401053"/>
            <a:ext cx="2641600" cy="457200"/>
          </a:xfrm>
        </p:spPr>
        <p:txBody>
          <a:bodyPr/>
          <a:lstStyle/>
          <a:p>
            <a:fld id="{91F816EA-24CC-2048-859A-C5EA9F275392}" type="slidenum">
              <a:rPr lang="en-US" smtClean="0"/>
            </a:fld>
            <a:endParaRPr lang="en-US" dirty="0"/>
          </a:p>
        </p:txBody>
      </p:sp>
      <p:sp>
        <p:nvSpPr>
          <p:cNvPr id="9" name="TextBox 8"/>
          <p:cNvSpPr txBox="1"/>
          <p:nvPr/>
        </p:nvSpPr>
        <p:spPr>
          <a:xfrm>
            <a:off x="363108" y="1292702"/>
            <a:ext cx="535724" cy="461665"/>
          </a:xfrm>
          <a:prstGeom prst="rect">
            <a:avLst/>
          </a:prstGeom>
          <a:noFill/>
        </p:spPr>
        <p:txBody>
          <a:bodyPr wrap="none" rtlCol="0">
            <a:spAutoFit/>
          </a:bodyPr>
          <a:lstStyle/>
          <a:p>
            <a:r>
              <a:rPr lang="en-US" altLang="zh-CN" dirty="0" err="1">
                <a:latin typeface="Times New Roman" panose="02020603050405020304" charset="0"/>
                <a:cs typeface="Times New Roman" panose="02020603050405020304" charset="0"/>
              </a:rPr>
              <a:t>a|b</a:t>
            </a:r>
            <a:endParaRPr lang="zh-CN" altLang="en-US" dirty="0">
              <a:latin typeface="Times New Roman" panose="02020603050405020304" charset="0"/>
              <a:cs typeface="Times New Roman" panose="02020603050405020304" charset="0"/>
            </a:endParaRPr>
          </a:p>
        </p:txBody>
      </p:sp>
      <p:sp>
        <p:nvSpPr>
          <p:cNvPr id="39" name="矩形 38"/>
          <p:cNvSpPr/>
          <p:nvPr/>
        </p:nvSpPr>
        <p:spPr>
          <a:xfrm>
            <a:off x="1704827" y="3505201"/>
            <a:ext cx="843501" cy="461665"/>
          </a:xfrm>
          <a:prstGeom prst="rect">
            <a:avLst/>
          </a:prstGeom>
        </p:spPr>
        <p:txBody>
          <a:bodyPr wrap="none">
            <a:spAutoFit/>
          </a:bodyPr>
          <a:lstStyle/>
          <a:p>
            <a:r>
              <a:rPr lang="en-US" altLang="zh-CN" dirty="0">
                <a:solidFill>
                  <a:srgbClr val="FF0000"/>
                </a:solidFill>
                <a:latin typeface="Times New Roman" panose="02020603050405020304" charset="0"/>
                <a:cs typeface="Times New Roman" panose="02020603050405020304" charset="0"/>
              </a:rPr>
              <a:t>(</a:t>
            </a:r>
            <a:r>
              <a:rPr lang="en-US" altLang="zh-CN" dirty="0" err="1">
                <a:solidFill>
                  <a:srgbClr val="FF0000"/>
                </a:solidFill>
                <a:latin typeface="Times New Roman" panose="02020603050405020304" charset="0"/>
                <a:cs typeface="Times New Roman" panose="02020603050405020304" charset="0"/>
              </a:rPr>
              <a:t>a|b</a:t>
            </a:r>
            <a:r>
              <a:rPr lang="en-US" altLang="zh-CN" dirty="0">
                <a:solidFill>
                  <a:srgbClr val="FF0000"/>
                </a:solidFill>
                <a:latin typeface="Times New Roman" panose="02020603050405020304" charset="0"/>
                <a:cs typeface="Times New Roman" panose="02020603050405020304" charset="0"/>
              </a:rPr>
              <a:t>)</a:t>
            </a:r>
            <a:r>
              <a:rPr lang="en-US" altLang="zh-CN" baseline="30000" dirty="0">
                <a:solidFill>
                  <a:srgbClr val="FF0000"/>
                </a:solidFill>
                <a:latin typeface="Times New Roman" panose="02020603050405020304" charset="0"/>
                <a:cs typeface="Times New Roman" panose="02020603050405020304" charset="0"/>
              </a:rPr>
              <a:t>*</a:t>
            </a:r>
            <a:endParaRPr lang="zh-CN" altLang="en-US" dirty="0">
              <a:solidFill>
                <a:srgbClr val="FF0000"/>
              </a:solidFill>
            </a:endParaRPr>
          </a:p>
        </p:txBody>
      </p:sp>
      <p:grpSp>
        <p:nvGrpSpPr>
          <p:cNvPr id="22" name="组合 21"/>
          <p:cNvGrpSpPr/>
          <p:nvPr/>
        </p:nvGrpSpPr>
        <p:grpSpPr>
          <a:xfrm>
            <a:off x="1745576" y="3124201"/>
            <a:ext cx="5569624" cy="2976265"/>
            <a:chOff x="221576" y="3124200"/>
            <a:chExt cx="5569624" cy="2976265"/>
          </a:xfrm>
        </p:grpSpPr>
        <p:grpSp>
          <p:nvGrpSpPr>
            <p:cNvPr id="12" name="组合 11"/>
            <p:cNvGrpSpPr/>
            <p:nvPr/>
          </p:nvGrpSpPr>
          <p:grpSpPr>
            <a:xfrm>
              <a:off x="221576" y="3124200"/>
              <a:ext cx="5569624" cy="2686661"/>
              <a:chOff x="754976" y="3124200"/>
              <a:chExt cx="5569624" cy="2686661"/>
            </a:xfrm>
          </p:grpSpPr>
          <p:cxnSp>
            <p:nvCxnSpPr>
              <p:cNvPr id="20" name="直接箭头连接符 19"/>
              <p:cNvCxnSpPr>
                <a:stCxn id="78" idx="6"/>
                <a:endCxn id="48" idx="2"/>
              </p:cNvCxnSpPr>
              <p:nvPr/>
            </p:nvCxnSpPr>
            <p:spPr bwMode="auto">
              <a:xfrm>
                <a:off x="5334000" y="4649733"/>
                <a:ext cx="533400" cy="0"/>
              </a:xfrm>
              <a:prstGeom prst="straightConnector1">
                <a:avLst/>
              </a:prstGeom>
              <a:gradFill rotWithShape="0">
                <a:gsLst>
                  <a:gs pos="0">
                    <a:srgbClr val="A50021"/>
                  </a:gs>
                  <a:gs pos="100000">
                    <a:schemeClr val="tx1"/>
                  </a:gs>
                </a:gsLst>
                <a:lin ang="0" scaled="1"/>
              </a:gradFill>
              <a:ln w="25400" cap="flat" cmpd="sng" algn="ctr">
                <a:solidFill>
                  <a:srgbClr val="FF0000"/>
                </a:solidFill>
                <a:prstDash val="solid"/>
                <a:miter lim="800000"/>
                <a:headEnd type="none" w="med" len="med"/>
                <a:tailEnd type="triangle" w="lg" len="lg"/>
              </a:ln>
              <a:effectLst/>
            </p:spPr>
          </p:cxnSp>
          <p:sp>
            <p:nvSpPr>
              <p:cNvPr id="43" name="椭圆 42"/>
              <p:cNvSpPr/>
              <p:nvPr/>
            </p:nvSpPr>
            <p:spPr bwMode="auto">
              <a:xfrm>
                <a:off x="2094876" y="445545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44" name="椭圆 43"/>
              <p:cNvSpPr/>
              <p:nvPr/>
            </p:nvSpPr>
            <p:spPr bwMode="auto">
              <a:xfrm>
                <a:off x="3048000" y="389082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45" name="椭圆 44"/>
              <p:cNvSpPr/>
              <p:nvPr/>
            </p:nvSpPr>
            <p:spPr bwMode="auto">
              <a:xfrm>
                <a:off x="3962400" y="389082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46" name="椭圆 45"/>
              <p:cNvSpPr/>
              <p:nvPr/>
            </p:nvSpPr>
            <p:spPr bwMode="auto">
              <a:xfrm>
                <a:off x="3048000" y="494263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47" name="椭圆 46"/>
              <p:cNvSpPr/>
              <p:nvPr/>
            </p:nvSpPr>
            <p:spPr bwMode="auto">
              <a:xfrm>
                <a:off x="4038600" y="494263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48" name="椭圆 47"/>
              <p:cNvSpPr/>
              <p:nvPr/>
            </p:nvSpPr>
            <p:spPr bwMode="auto">
              <a:xfrm>
                <a:off x="5867400" y="4421133"/>
                <a:ext cx="457200" cy="457200"/>
              </a:xfrm>
              <a:prstGeom prst="ellipse">
                <a:avLst/>
              </a:prstGeom>
              <a:noFill/>
              <a:ln w="76200" cap="flat" cmpd="dbl"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cxnSp>
            <p:nvCxnSpPr>
              <p:cNvPr id="49" name="直接箭头连接符 48"/>
              <p:cNvCxnSpPr>
                <a:stCxn id="65" idx="6"/>
                <a:endCxn id="43" idx="2"/>
              </p:cNvCxnSpPr>
              <p:nvPr/>
            </p:nvCxnSpPr>
            <p:spPr bwMode="auto">
              <a:xfrm>
                <a:off x="1676400" y="4684052"/>
                <a:ext cx="418476" cy="0"/>
              </a:xfrm>
              <a:prstGeom prst="straightConnector1">
                <a:avLst/>
              </a:prstGeom>
              <a:gradFill rotWithShape="0">
                <a:gsLst>
                  <a:gs pos="0">
                    <a:srgbClr val="A50021"/>
                  </a:gs>
                  <a:gs pos="100000">
                    <a:schemeClr val="tx1"/>
                  </a:gs>
                </a:gsLst>
                <a:lin ang="0" scaled="1"/>
              </a:gradFill>
              <a:ln w="25400" cap="flat" cmpd="sng" algn="ctr">
                <a:solidFill>
                  <a:srgbClr val="FF0000"/>
                </a:solidFill>
                <a:prstDash val="solid"/>
                <a:miter lim="800000"/>
                <a:headEnd type="none" w="med" len="med"/>
                <a:tailEnd type="triangle" w="lg" len="lg"/>
              </a:ln>
              <a:effectLst/>
            </p:spPr>
          </p:cxnSp>
          <p:cxnSp>
            <p:nvCxnSpPr>
              <p:cNvPr id="50" name="直接箭头连接符 49"/>
              <p:cNvCxnSpPr>
                <a:stCxn id="43" idx="7"/>
                <a:endCxn id="44" idx="2"/>
              </p:cNvCxnSpPr>
              <p:nvPr/>
            </p:nvCxnSpPr>
            <p:spPr bwMode="auto">
              <a:xfrm flipV="1">
                <a:off x="2485121" y="4119422"/>
                <a:ext cx="562879"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1" name="直接箭头连接符 50"/>
              <p:cNvCxnSpPr>
                <a:stCxn id="43" idx="5"/>
                <a:endCxn id="46" idx="2"/>
              </p:cNvCxnSpPr>
              <p:nvPr/>
            </p:nvCxnSpPr>
            <p:spPr bwMode="auto">
              <a:xfrm>
                <a:off x="2485121" y="4845697"/>
                <a:ext cx="562879"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2" name="直接箭头连接符 51"/>
              <p:cNvCxnSpPr>
                <a:stCxn id="44" idx="6"/>
                <a:endCxn id="45" idx="2"/>
              </p:cNvCxnSpPr>
              <p:nvPr/>
            </p:nvCxnSpPr>
            <p:spPr bwMode="auto">
              <a:xfrm>
                <a:off x="3505200" y="4119422"/>
                <a:ext cx="4572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3" name="直接箭头连接符 52"/>
              <p:cNvCxnSpPr>
                <a:stCxn id="46" idx="6"/>
                <a:endCxn id="47" idx="2"/>
              </p:cNvCxnSpPr>
              <p:nvPr/>
            </p:nvCxnSpPr>
            <p:spPr bwMode="auto">
              <a:xfrm>
                <a:off x="3505200" y="5171232"/>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4" name="直接箭头连接符 53"/>
              <p:cNvCxnSpPr>
                <a:stCxn id="45" idx="6"/>
                <a:endCxn id="78" idx="1"/>
              </p:cNvCxnSpPr>
              <p:nvPr/>
            </p:nvCxnSpPr>
            <p:spPr bwMode="auto">
              <a:xfrm>
                <a:off x="4419600" y="4119422"/>
                <a:ext cx="524155" cy="368666"/>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5" name="直接箭头连接符 54"/>
              <p:cNvCxnSpPr>
                <a:stCxn id="47" idx="6"/>
                <a:endCxn id="78" idx="3"/>
              </p:cNvCxnSpPr>
              <p:nvPr/>
            </p:nvCxnSpPr>
            <p:spPr bwMode="auto">
              <a:xfrm flipV="1">
                <a:off x="4495800" y="4811378"/>
                <a:ext cx="447955" cy="359854"/>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56" name="矩形 55"/>
              <p:cNvSpPr/>
              <p:nvPr/>
            </p:nvSpPr>
            <p:spPr>
              <a:xfrm>
                <a:off x="2514600" y="39579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7" name="矩形 56"/>
              <p:cNvSpPr/>
              <p:nvPr/>
            </p:nvSpPr>
            <p:spPr>
              <a:xfrm>
                <a:off x="4572000" y="38615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8" name="矩形 57"/>
              <p:cNvSpPr/>
              <p:nvPr/>
            </p:nvSpPr>
            <p:spPr>
              <a:xfrm>
                <a:off x="4674154" y="49530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9" name="矩形 58"/>
              <p:cNvSpPr/>
              <p:nvPr/>
            </p:nvSpPr>
            <p:spPr>
              <a:xfrm>
                <a:off x="2438400" y="4800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0" name="矩形 59"/>
              <p:cNvSpPr/>
              <p:nvPr/>
            </p:nvSpPr>
            <p:spPr>
              <a:xfrm>
                <a:off x="3505200" y="509056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61" name="矩形 60"/>
              <p:cNvSpPr/>
              <p:nvPr/>
            </p:nvSpPr>
            <p:spPr>
              <a:xfrm>
                <a:off x="3505200" y="3729335"/>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65" name="椭圆 64"/>
              <p:cNvSpPr/>
              <p:nvPr/>
            </p:nvSpPr>
            <p:spPr bwMode="auto">
              <a:xfrm>
                <a:off x="1219200" y="4455452"/>
                <a:ext cx="457200" cy="457200"/>
              </a:xfrm>
              <a:prstGeom prst="ellipse">
                <a:avLst/>
              </a:prstGeom>
              <a:noFill/>
              <a:ln w="25400" cap="flat" cmpd="sng"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cxnSp>
            <p:nvCxnSpPr>
              <p:cNvPr id="66" name="直接箭头连接符 65"/>
              <p:cNvCxnSpPr>
                <a:endCxn id="65" idx="2"/>
              </p:cNvCxnSpPr>
              <p:nvPr/>
            </p:nvCxnSpPr>
            <p:spPr bwMode="auto">
              <a:xfrm>
                <a:off x="754976" y="4684052"/>
                <a:ext cx="46422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73" name="矩形 72"/>
              <p:cNvSpPr/>
              <p:nvPr/>
            </p:nvSpPr>
            <p:spPr>
              <a:xfrm>
                <a:off x="1595927" y="4240033"/>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8" name="椭圆 77"/>
              <p:cNvSpPr/>
              <p:nvPr/>
            </p:nvSpPr>
            <p:spPr bwMode="auto">
              <a:xfrm>
                <a:off x="4876800" y="4421133"/>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90" name="矩形 89"/>
              <p:cNvSpPr/>
              <p:nvPr/>
            </p:nvSpPr>
            <p:spPr>
              <a:xfrm>
                <a:off x="5334000" y="418368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91" name="任意多边形 90"/>
              <p:cNvSpPr/>
              <p:nvPr/>
            </p:nvSpPr>
            <p:spPr bwMode="auto">
              <a:xfrm>
                <a:off x="2353457" y="3509665"/>
                <a:ext cx="2751944" cy="911468"/>
              </a:xfrm>
              <a:custGeom>
                <a:avLst/>
                <a:gdLst>
                  <a:gd name="connsiteX0" fmla="*/ 3807501 w 3807501"/>
                  <a:gd name="connsiteY0" fmla="*/ 939160 h 984131"/>
                  <a:gd name="connsiteX1" fmla="*/ 2863121 w 3807501"/>
                  <a:gd name="connsiteY1" fmla="*/ 114701 h 984131"/>
                  <a:gd name="connsiteX2" fmla="*/ 644577 w 3807501"/>
                  <a:gd name="connsiteY2" fmla="*/ 99711 h 984131"/>
                  <a:gd name="connsiteX3" fmla="*/ 0 w 3807501"/>
                  <a:gd name="connsiteY3" fmla="*/ 984131 h 984131"/>
                </a:gdLst>
                <a:ahLst/>
                <a:cxnLst>
                  <a:cxn ang="0">
                    <a:pos x="connsiteX0" y="connsiteY0"/>
                  </a:cxn>
                  <a:cxn ang="0">
                    <a:pos x="connsiteX1" y="connsiteY1"/>
                  </a:cxn>
                  <a:cxn ang="0">
                    <a:pos x="connsiteX2" y="connsiteY2"/>
                  </a:cxn>
                  <a:cxn ang="0">
                    <a:pos x="connsiteX3" y="connsiteY3"/>
                  </a:cxn>
                </a:cxnLst>
                <a:rect l="l" t="t" r="r" b="b"/>
                <a:pathLst>
                  <a:path w="3807501" h="984131">
                    <a:moveTo>
                      <a:pt x="3807501" y="939160"/>
                    </a:moveTo>
                    <a:cubicBezTo>
                      <a:pt x="3598888" y="596884"/>
                      <a:pt x="3390275" y="254609"/>
                      <a:pt x="2863121" y="114701"/>
                    </a:cubicBezTo>
                    <a:cubicBezTo>
                      <a:pt x="2335967" y="-25207"/>
                      <a:pt x="1121764" y="-45194"/>
                      <a:pt x="644577" y="99711"/>
                    </a:cubicBezTo>
                    <a:cubicBezTo>
                      <a:pt x="167390" y="244616"/>
                      <a:pt x="83695" y="614373"/>
                      <a:pt x="0" y="984131"/>
                    </a:cubicBezTo>
                  </a:path>
                </a:pathLst>
              </a:custGeom>
              <a:noFill/>
              <a:ln w="25400" cap="flat" cmpd="sng" algn="ctr">
                <a:solidFill>
                  <a:srgbClr val="FF0000"/>
                </a:solidFill>
                <a:prstDash val="solid"/>
                <a:miter lim="800000"/>
                <a:headEnd type="none" w="med" len="med"/>
                <a:tailEnd type="triangle" w="lg" len="lg"/>
              </a:ln>
              <a:effectLst/>
            </p:spPr>
            <p:txBody>
              <a:bodyPr rtlCol="0" anchor="ctr"/>
              <a:lstStyle/>
              <a:p>
                <a:pPr algn="ctr"/>
                <a:endParaRPr lang="zh-CN" altLang="en-US"/>
              </a:p>
            </p:txBody>
          </p:sp>
          <p:sp>
            <p:nvSpPr>
              <p:cNvPr id="92" name="矩形 91"/>
              <p:cNvSpPr/>
              <p:nvPr/>
            </p:nvSpPr>
            <p:spPr>
              <a:xfrm>
                <a:off x="3543384" y="31242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93" name="任意多边形 92"/>
              <p:cNvSpPr/>
              <p:nvPr/>
            </p:nvSpPr>
            <p:spPr bwMode="auto">
              <a:xfrm>
                <a:off x="1447800" y="4901784"/>
                <a:ext cx="4648200" cy="909077"/>
              </a:xfrm>
              <a:custGeom>
                <a:avLst/>
                <a:gdLst>
                  <a:gd name="connsiteX0" fmla="*/ 0 w 5891134"/>
                  <a:gd name="connsiteY0" fmla="*/ 14990 h 1062476"/>
                  <a:gd name="connsiteX1" fmla="*/ 2113613 w 5891134"/>
                  <a:gd name="connsiteY1" fmla="*/ 929390 h 1062476"/>
                  <a:gd name="connsiteX2" fmla="*/ 3837482 w 5891134"/>
                  <a:gd name="connsiteY2" fmla="*/ 959370 h 1062476"/>
                  <a:gd name="connsiteX3" fmla="*/ 5891134 w 5891134"/>
                  <a:gd name="connsiteY3" fmla="*/ 0 h 1062476"/>
                </a:gdLst>
                <a:ahLst/>
                <a:cxnLst>
                  <a:cxn ang="0">
                    <a:pos x="connsiteX0" y="connsiteY0"/>
                  </a:cxn>
                  <a:cxn ang="0">
                    <a:pos x="connsiteX1" y="connsiteY1"/>
                  </a:cxn>
                  <a:cxn ang="0">
                    <a:pos x="connsiteX2" y="connsiteY2"/>
                  </a:cxn>
                  <a:cxn ang="0">
                    <a:pos x="connsiteX3" y="connsiteY3"/>
                  </a:cxn>
                </a:cxnLst>
                <a:rect l="l" t="t" r="r" b="b"/>
                <a:pathLst>
                  <a:path w="5891134" h="1062476">
                    <a:moveTo>
                      <a:pt x="0" y="14990"/>
                    </a:moveTo>
                    <a:cubicBezTo>
                      <a:pt x="737016" y="393491"/>
                      <a:pt x="1474033" y="771993"/>
                      <a:pt x="2113613" y="929390"/>
                    </a:cubicBezTo>
                    <a:cubicBezTo>
                      <a:pt x="2753193" y="1086787"/>
                      <a:pt x="3207895" y="1114268"/>
                      <a:pt x="3837482" y="959370"/>
                    </a:cubicBezTo>
                    <a:cubicBezTo>
                      <a:pt x="4467069" y="804472"/>
                      <a:pt x="5179101" y="402236"/>
                      <a:pt x="5891134" y="0"/>
                    </a:cubicBezTo>
                  </a:path>
                </a:pathLst>
              </a:custGeom>
              <a:noFill/>
              <a:ln w="25400" cap="flat" cmpd="sng" algn="ctr">
                <a:solidFill>
                  <a:srgbClr val="FF0000"/>
                </a:solidFill>
                <a:prstDash val="solid"/>
                <a:miter lim="800000"/>
                <a:headEnd type="none" w="med" len="med"/>
                <a:tailEnd type="triangle" w="lg" len="lg"/>
              </a:ln>
              <a:effectLst/>
            </p:spPr>
            <p:txBody>
              <a:bodyPr rtlCol="0" anchor="ctr"/>
              <a:lstStyle/>
              <a:p>
                <a:pPr algn="ctr"/>
                <a:endParaRPr lang="zh-CN" altLang="en-US"/>
              </a:p>
            </p:txBody>
          </p:sp>
        </p:grpSp>
        <p:sp>
          <p:nvSpPr>
            <p:cNvPr id="94" name="矩形 93"/>
            <p:cNvSpPr/>
            <p:nvPr/>
          </p:nvSpPr>
          <p:spPr>
            <a:xfrm>
              <a:off x="3505200" y="5638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grpSp>
      <p:grpSp>
        <p:nvGrpSpPr>
          <p:cNvPr id="62" name="组合 61"/>
          <p:cNvGrpSpPr/>
          <p:nvPr/>
        </p:nvGrpSpPr>
        <p:grpSpPr>
          <a:xfrm>
            <a:off x="1186303" y="896153"/>
            <a:ext cx="3962400" cy="1833265"/>
            <a:chOff x="1524000" y="2205335"/>
            <a:chExt cx="3962400" cy="1833265"/>
          </a:xfrm>
        </p:grpSpPr>
        <p:sp>
          <p:nvSpPr>
            <p:cNvPr id="63" name="椭圆 62"/>
            <p:cNvSpPr/>
            <p:nvPr/>
          </p:nvSpPr>
          <p:spPr bwMode="auto">
            <a:xfrm>
              <a:off x="1981200" y="294182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64" name="椭圆 63"/>
            <p:cNvSpPr/>
            <p:nvPr/>
          </p:nvSpPr>
          <p:spPr bwMode="auto">
            <a:xfrm>
              <a:off x="2895600" y="237719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67" name="椭圆 66"/>
            <p:cNvSpPr/>
            <p:nvPr/>
          </p:nvSpPr>
          <p:spPr bwMode="auto">
            <a:xfrm>
              <a:off x="3962400" y="237719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68" name="椭圆 67"/>
            <p:cNvSpPr/>
            <p:nvPr/>
          </p:nvSpPr>
          <p:spPr bwMode="auto">
            <a:xfrm>
              <a:off x="2895600" y="342900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69" name="椭圆 68"/>
            <p:cNvSpPr/>
            <p:nvPr/>
          </p:nvSpPr>
          <p:spPr bwMode="auto">
            <a:xfrm>
              <a:off x="4038600" y="3429000"/>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70" name="椭圆 69"/>
            <p:cNvSpPr/>
            <p:nvPr/>
          </p:nvSpPr>
          <p:spPr bwMode="auto">
            <a:xfrm>
              <a:off x="5029200" y="2941820"/>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cxnSp>
          <p:nvCxnSpPr>
            <p:cNvPr id="71" name="直接箭头连接符 70"/>
            <p:cNvCxnSpPr>
              <a:endCxn id="63" idx="2"/>
            </p:cNvCxnSpPr>
            <p:nvPr/>
          </p:nvCxnSpPr>
          <p:spPr bwMode="auto">
            <a:xfrm>
              <a:off x="1524000" y="3170420"/>
              <a:ext cx="4572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72" name="直接箭头连接符 71"/>
            <p:cNvCxnSpPr>
              <a:stCxn id="63" idx="7"/>
              <a:endCxn id="64" idx="2"/>
            </p:cNvCxnSpPr>
            <p:nvPr/>
          </p:nvCxnSpPr>
          <p:spPr bwMode="auto">
            <a:xfrm flipV="1">
              <a:off x="2371445" y="2605790"/>
              <a:ext cx="524155"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74" name="直接箭头连接符 73"/>
            <p:cNvCxnSpPr>
              <a:stCxn id="63" idx="5"/>
              <a:endCxn id="68" idx="2"/>
            </p:cNvCxnSpPr>
            <p:nvPr/>
          </p:nvCxnSpPr>
          <p:spPr bwMode="auto">
            <a:xfrm>
              <a:off x="2371445" y="3332065"/>
              <a:ext cx="524155"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75" name="直接箭头连接符 74"/>
            <p:cNvCxnSpPr>
              <a:stCxn id="64" idx="6"/>
              <a:endCxn id="67" idx="2"/>
            </p:cNvCxnSpPr>
            <p:nvPr/>
          </p:nvCxnSpPr>
          <p:spPr bwMode="auto">
            <a:xfrm>
              <a:off x="3352800" y="2605790"/>
              <a:ext cx="6096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76" name="直接箭头连接符 75"/>
            <p:cNvCxnSpPr>
              <a:stCxn id="68" idx="6"/>
              <a:endCxn id="69" idx="2"/>
            </p:cNvCxnSpPr>
            <p:nvPr/>
          </p:nvCxnSpPr>
          <p:spPr bwMode="auto">
            <a:xfrm>
              <a:off x="3352800" y="3657600"/>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77" name="直接箭头连接符 76"/>
            <p:cNvCxnSpPr>
              <a:stCxn id="67" idx="6"/>
              <a:endCxn id="70" idx="1"/>
            </p:cNvCxnSpPr>
            <p:nvPr/>
          </p:nvCxnSpPr>
          <p:spPr bwMode="auto">
            <a:xfrm>
              <a:off x="4419600" y="2605790"/>
              <a:ext cx="676555"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79" name="直接箭头连接符 78"/>
            <p:cNvCxnSpPr>
              <a:stCxn id="69" idx="6"/>
              <a:endCxn id="70" idx="3"/>
            </p:cNvCxnSpPr>
            <p:nvPr/>
          </p:nvCxnSpPr>
          <p:spPr bwMode="auto">
            <a:xfrm flipV="1">
              <a:off x="4495800" y="3332065"/>
              <a:ext cx="600355"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80" name="矩形 79"/>
            <p:cNvSpPr/>
            <p:nvPr/>
          </p:nvSpPr>
          <p:spPr>
            <a:xfrm>
              <a:off x="2362200" y="24339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81" name="矩形 80"/>
            <p:cNvSpPr/>
            <p:nvPr/>
          </p:nvSpPr>
          <p:spPr>
            <a:xfrm>
              <a:off x="4648200" y="2347903"/>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82" name="矩形 81"/>
            <p:cNvSpPr/>
            <p:nvPr/>
          </p:nvSpPr>
          <p:spPr>
            <a:xfrm>
              <a:off x="4724400" y="339902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83" name="矩形 82"/>
            <p:cNvSpPr/>
            <p:nvPr/>
          </p:nvSpPr>
          <p:spPr>
            <a:xfrm>
              <a:off x="2347682" y="3335813"/>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84" name="矩形 83"/>
            <p:cNvSpPr/>
            <p:nvPr/>
          </p:nvSpPr>
          <p:spPr>
            <a:xfrm>
              <a:off x="3515666" y="3576935"/>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85" name="矩形 84"/>
            <p:cNvSpPr/>
            <p:nvPr/>
          </p:nvSpPr>
          <p:spPr>
            <a:xfrm>
              <a:off x="3429000" y="2205335"/>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grpSp>
      <p:grpSp>
        <p:nvGrpSpPr>
          <p:cNvPr id="21" name="组合 20"/>
          <p:cNvGrpSpPr/>
          <p:nvPr/>
        </p:nvGrpSpPr>
        <p:grpSpPr>
          <a:xfrm>
            <a:off x="8153400" y="896153"/>
            <a:ext cx="3763426" cy="2352134"/>
            <a:chOff x="5228174" y="2031884"/>
            <a:chExt cx="3763426" cy="2352134"/>
          </a:xfrm>
        </p:grpSpPr>
        <p:grpSp>
          <p:nvGrpSpPr>
            <p:cNvPr id="86" name="组合 85"/>
            <p:cNvGrpSpPr/>
            <p:nvPr/>
          </p:nvGrpSpPr>
          <p:grpSpPr>
            <a:xfrm>
              <a:off x="5228174" y="2031884"/>
              <a:ext cx="3763426" cy="1902988"/>
              <a:chOff x="5031575" y="4424065"/>
              <a:chExt cx="4493425" cy="2006253"/>
            </a:xfrm>
          </p:grpSpPr>
          <p:sp>
            <p:nvSpPr>
              <p:cNvPr id="87" name="椭圆 86"/>
              <p:cNvSpPr/>
              <p:nvPr/>
            </p:nvSpPr>
            <p:spPr bwMode="auto">
              <a:xfrm>
                <a:off x="8991600" y="5229255"/>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sp>
            <p:nvSpPr>
              <p:cNvPr id="88" name="椭圆 87"/>
              <p:cNvSpPr/>
              <p:nvPr/>
            </p:nvSpPr>
            <p:spPr bwMode="auto">
              <a:xfrm>
                <a:off x="6192222" y="5000655"/>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89" name="椭圆 88"/>
              <p:cNvSpPr/>
              <p:nvPr/>
            </p:nvSpPr>
            <p:spPr bwMode="auto">
              <a:xfrm>
                <a:off x="5374475" y="5257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sp>
            <p:nvSpPr>
              <p:cNvPr id="95" name="椭圆 94"/>
              <p:cNvSpPr/>
              <p:nvPr/>
            </p:nvSpPr>
            <p:spPr bwMode="auto">
              <a:xfrm>
                <a:off x="7833586" y="5229255"/>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96" name="TextBox 95"/>
              <p:cNvSpPr txBox="1"/>
              <p:nvPr/>
            </p:nvSpPr>
            <p:spPr>
              <a:xfrm>
                <a:off x="6995385" y="5229255"/>
                <a:ext cx="764045" cy="421822"/>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N(s)</a:t>
                </a:r>
                <a:endParaRPr lang="zh-CN" altLang="en-US" sz="2000" dirty="0">
                  <a:latin typeface="Times New Roman" panose="02020603050405020304" charset="0"/>
                  <a:cs typeface="Times New Roman" panose="02020603050405020304" charset="0"/>
                </a:endParaRPr>
              </a:p>
            </p:txBody>
          </p:sp>
          <p:sp>
            <p:nvSpPr>
              <p:cNvPr id="97" name="椭圆 96"/>
              <p:cNvSpPr/>
              <p:nvPr/>
            </p:nvSpPr>
            <p:spPr bwMode="auto">
              <a:xfrm>
                <a:off x="6510940" y="5257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endParaRPr lang="zh-CN" altLang="en-US" dirty="0">
                  <a:latin typeface="Times New Roman" panose="02020603050405020304" charset="0"/>
                  <a:cs typeface="Times New Roman" panose="02020603050405020304" charset="0"/>
                </a:endParaRPr>
              </a:p>
            </p:txBody>
          </p:sp>
          <p:cxnSp>
            <p:nvCxnSpPr>
              <p:cNvPr id="98" name="直接箭头连接符 97"/>
              <p:cNvCxnSpPr>
                <a:endCxn id="89" idx="2"/>
              </p:cNvCxnSpPr>
              <p:nvPr/>
            </p:nvCxnSpPr>
            <p:spPr bwMode="auto">
              <a:xfrm flipV="1">
                <a:off x="5031575" y="5486400"/>
                <a:ext cx="342900" cy="446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99" name="直接箭头连接符 98"/>
              <p:cNvCxnSpPr>
                <a:stCxn id="95" idx="6"/>
                <a:endCxn id="87" idx="2"/>
              </p:cNvCxnSpPr>
              <p:nvPr/>
            </p:nvCxnSpPr>
            <p:spPr bwMode="auto">
              <a:xfrm>
                <a:off x="8318032" y="5457855"/>
                <a:ext cx="673568"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0" name="直接箭头连接符 99"/>
              <p:cNvCxnSpPr>
                <a:stCxn id="89" idx="6"/>
                <a:endCxn id="97" idx="2"/>
              </p:cNvCxnSpPr>
              <p:nvPr/>
            </p:nvCxnSpPr>
            <p:spPr bwMode="auto">
              <a:xfrm>
                <a:off x="5858921" y="5486400"/>
                <a:ext cx="652019"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01" name="任意多边形 100"/>
              <p:cNvSpPr/>
              <p:nvPr/>
            </p:nvSpPr>
            <p:spPr bwMode="auto">
              <a:xfrm>
                <a:off x="6685613" y="4500265"/>
                <a:ext cx="1379095" cy="776273"/>
              </a:xfrm>
              <a:custGeom>
                <a:avLst/>
                <a:gdLst>
                  <a:gd name="connsiteX0" fmla="*/ 1379095 w 1379095"/>
                  <a:gd name="connsiteY0" fmla="*/ 620978 h 695929"/>
                  <a:gd name="connsiteX1" fmla="*/ 1124262 w 1379095"/>
                  <a:gd name="connsiteY1" fmla="*/ 81332 h 695929"/>
                  <a:gd name="connsiteX2" fmla="*/ 209862 w 1379095"/>
                  <a:gd name="connsiteY2" fmla="*/ 66342 h 695929"/>
                  <a:gd name="connsiteX3" fmla="*/ 0 w 1379095"/>
                  <a:gd name="connsiteY3" fmla="*/ 695929 h 695929"/>
                </a:gdLst>
                <a:ahLst/>
                <a:cxnLst>
                  <a:cxn ang="0">
                    <a:pos x="connsiteX0" y="connsiteY0"/>
                  </a:cxn>
                  <a:cxn ang="0">
                    <a:pos x="connsiteX1" y="connsiteY1"/>
                  </a:cxn>
                  <a:cxn ang="0">
                    <a:pos x="connsiteX2" y="connsiteY2"/>
                  </a:cxn>
                  <a:cxn ang="0">
                    <a:pos x="connsiteX3" y="connsiteY3"/>
                  </a:cxn>
                </a:cxnLst>
                <a:rect l="l" t="t" r="r" b="b"/>
                <a:pathLst>
                  <a:path w="1379095" h="695929">
                    <a:moveTo>
                      <a:pt x="1379095" y="620978"/>
                    </a:moveTo>
                    <a:cubicBezTo>
                      <a:pt x="1349114" y="397374"/>
                      <a:pt x="1319134" y="173771"/>
                      <a:pt x="1124262" y="81332"/>
                    </a:cubicBezTo>
                    <a:cubicBezTo>
                      <a:pt x="929390" y="-11107"/>
                      <a:pt x="397239" y="-36091"/>
                      <a:pt x="209862" y="66342"/>
                    </a:cubicBezTo>
                    <a:cubicBezTo>
                      <a:pt x="22485" y="168775"/>
                      <a:pt x="11242" y="432352"/>
                      <a:pt x="0" y="695929"/>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02" name="矩形 101"/>
              <p:cNvSpPr/>
              <p:nvPr/>
            </p:nvSpPr>
            <p:spPr>
              <a:xfrm>
                <a:off x="7180967" y="4424065"/>
                <a:ext cx="381257" cy="486717"/>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103" name="矩形 102"/>
              <p:cNvSpPr/>
              <p:nvPr/>
            </p:nvSpPr>
            <p:spPr>
              <a:xfrm>
                <a:off x="5862674" y="5029200"/>
                <a:ext cx="381257" cy="486717"/>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104" name="矩形 103"/>
              <p:cNvSpPr/>
              <p:nvPr/>
            </p:nvSpPr>
            <p:spPr>
              <a:xfrm>
                <a:off x="8538230" y="4972640"/>
                <a:ext cx="381257" cy="486717"/>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sp>
            <p:nvSpPr>
              <p:cNvPr id="105" name="任意多边形 104"/>
              <p:cNvSpPr/>
              <p:nvPr/>
            </p:nvSpPr>
            <p:spPr bwMode="auto">
              <a:xfrm>
                <a:off x="5621311" y="5711252"/>
                <a:ext cx="3552669" cy="613111"/>
              </a:xfrm>
              <a:custGeom>
                <a:avLst/>
                <a:gdLst>
                  <a:gd name="connsiteX0" fmla="*/ 0 w 3552669"/>
                  <a:gd name="connsiteY0" fmla="*/ 0 h 613111"/>
                  <a:gd name="connsiteX1" fmla="*/ 689548 w 3552669"/>
                  <a:gd name="connsiteY1" fmla="*/ 509666 h 613111"/>
                  <a:gd name="connsiteX2" fmla="*/ 2638269 w 3552669"/>
                  <a:gd name="connsiteY2" fmla="*/ 569627 h 613111"/>
                  <a:gd name="connsiteX3" fmla="*/ 3552669 w 3552669"/>
                  <a:gd name="connsiteY3" fmla="*/ 0 h 613111"/>
                </a:gdLst>
                <a:ahLst/>
                <a:cxnLst>
                  <a:cxn ang="0">
                    <a:pos x="connsiteX0" y="connsiteY0"/>
                  </a:cxn>
                  <a:cxn ang="0">
                    <a:pos x="connsiteX1" y="connsiteY1"/>
                  </a:cxn>
                  <a:cxn ang="0">
                    <a:pos x="connsiteX2" y="connsiteY2"/>
                  </a:cxn>
                  <a:cxn ang="0">
                    <a:pos x="connsiteX3" y="connsiteY3"/>
                  </a:cxn>
                </a:cxnLst>
                <a:rect l="l" t="t" r="r" b="b"/>
                <a:pathLst>
                  <a:path w="3552669" h="613111">
                    <a:moveTo>
                      <a:pt x="0" y="0"/>
                    </a:moveTo>
                    <a:cubicBezTo>
                      <a:pt x="124918" y="207364"/>
                      <a:pt x="249837" y="414728"/>
                      <a:pt x="689548" y="509666"/>
                    </a:cubicBezTo>
                    <a:cubicBezTo>
                      <a:pt x="1129260" y="604604"/>
                      <a:pt x="2161082" y="654571"/>
                      <a:pt x="2638269" y="569627"/>
                    </a:cubicBezTo>
                    <a:cubicBezTo>
                      <a:pt x="3115456" y="484683"/>
                      <a:pt x="3334062" y="242341"/>
                      <a:pt x="3552669"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06" name="矩形 105"/>
              <p:cNvSpPr/>
              <p:nvPr/>
            </p:nvSpPr>
            <p:spPr>
              <a:xfrm>
                <a:off x="7293746" y="5943601"/>
                <a:ext cx="381257" cy="486717"/>
              </a:xfrm>
              <a:prstGeom prst="rect">
                <a:avLst/>
              </a:prstGeom>
            </p:spPr>
            <p:txBody>
              <a:bodyPr wrap="none">
                <a:spAutoFit/>
              </a:bodyPr>
              <a:lstStyle/>
              <a:p>
                <a:r>
                  <a:rPr lang="zh-TW" altLang="en-US" dirty="0">
                    <a:latin typeface="华文新魏" panose="02010800040101010101" pitchFamily="2" charset="-122"/>
                    <a:ea typeface="华文新魏" panose="02010800040101010101" pitchFamily="2" charset="-122"/>
                    <a:cs typeface="Times New Roman" panose="02020603050405020304" charset="0"/>
                    <a:sym typeface="Symbol" panose="05050102010706020507" pitchFamily="18" charset="2"/>
                  </a:rPr>
                  <a:t></a:t>
                </a:r>
                <a:endParaRPr lang="zh-CN" altLang="en-US" dirty="0">
                  <a:latin typeface="华文新魏" panose="02010800040101010101" pitchFamily="2" charset="-122"/>
                  <a:ea typeface="华文新魏" panose="02010800040101010101" pitchFamily="2" charset="-122"/>
                  <a:cs typeface="Times New Roman" panose="02020603050405020304" charset="0"/>
                </a:endParaRPr>
              </a:p>
            </p:txBody>
          </p:sp>
        </p:grpSp>
        <p:sp>
          <p:nvSpPr>
            <p:cNvPr id="107" name="矩形 106"/>
            <p:cNvSpPr/>
            <p:nvPr/>
          </p:nvSpPr>
          <p:spPr>
            <a:xfrm>
              <a:off x="7023028" y="3922353"/>
              <a:ext cx="734496" cy="461665"/>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将</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a:t>
            </a:r>
            <a:r>
              <a:rPr lang="en-US" altLang="zh-CN" dirty="0">
                <a:latin typeface="Times New Roman" panose="02020603050405020304" charset="0"/>
                <a:cs typeface="Times New Roman" panose="02020603050405020304" charset="0"/>
              </a:rPr>
              <a:t>)</a:t>
            </a:r>
            <a:r>
              <a:rPr lang="en-US" altLang="zh-CN" baseline="30000"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abb</a:t>
            </a:r>
            <a:r>
              <a:rPr lang="zh-CN" altLang="en-US" dirty="0">
                <a:latin typeface="Times New Roman" panose="02020603050405020304" charset="0"/>
                <a:cs typeface="Times New Roman" panose="02020603050405020304" charset="0"/>
              </a:rPr>
              <a:t>转换为</a:t>
            </a:r>
            <a:r>
              <a:rPr lang="en-US" altLang="zh-CN" dirty="0">
                <a:latin typeface="Times New Roman" panose="02020603050405020304" charset="0"/>
                <a:cs typeface="Times New Roman" panose="02020603050405020304" charset="0"/>
              </a:rPr>
              <a:t>NFA</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a:xfrm>
            <a:off x="5664201" y="6345808"/>
            <a:ext cx="2641600" cy="457200"/>
          </a:xfrm>
        </p:spPr>
        <p:txBody>
          <a:bodyPr/>
          <a:lstStyle/>
          <a:p>
            <a:fld id="{91F816EA-24CC-2048-859A-C5EA9F275392}" type="slidenum">
              <a:rPr lang="en-US" smtClean="0"/>
            </a:fld>
            <a:endParaRPr lang="en-US" dirty="0"/>
          </a:p>
        </p:txBody>
      </p:sp>
      <p:sp>
        <p:nvSpPr>
          <p:cNvPr id="39" name="矩形 38"/>
          <p:cNvSpPr/>
          <p:nvPr/>
        </p:nvSpPr>
        <p:spPr>
          <a:xfrm>
            <a:off x="341714" y="1351614"/>
            <a:ext cx="843501"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a:t>
            </a:r>
            <a:r>
              <a:rPr lang="en-US" altLang="zh-CN" dirty="0">
                <a:latin typeface="Times New Roman" panose="02020603050405020304" charset="0"/>
                <a:cs typeface="Times New Roman" panose="02020603050405020304" charset="0"/>
              </a:rPr>
              <a:t>)</a:t>
            </a:r>
            <a:r>
              <a:rPr lang="en-US" altLang="zh-CN" baseline="30000" dirty="0">
                <a:latin typeface="Times New Roman" panose="02020603050405020304" charset="0"/>
                <a:cs typeface="Times New Roman" panose="02020603050405020304" charset="0"/>
              </a:rPr>
              <a:t>*</a:t>
            </a:r>
            <a:endParaRPr lang="zh-CN" altLang="en-US" dirty="0"/>
          </a:p>
        </p:txBody>
      </p:sp>
      <p:grpSp>
        <p:nvGrpSpPr>
          <p:cNvPr id="22" name="组合 21"/>
          <p:cNvGrpSpPr/>
          <p:nvPr/>
        </p:nvGrpSpPr>
        <p:grpSpPr>
          <a:xfrm>
            <a:off x="1191871" y="672789"/>
            <a:ext cx="5569624" cy="2656261"/>
            <a:chOff x="221576" y="3052465"/>
            <a:chExt cx="5569624" cy="3130408"/>
          </a:xfrm>
        </p:grpSpPr>
        <p:grpSp>
          <p:nvGrpSpPr>
            <p:cNvPr id="12" name="组合 11"/>
            <p:cNvGrpSpPr/>
            <p:nvPr/>
          </p:nvGrpSpPr>
          <p:grpSpPr>
            <a:xfrm>
              <a:off x="221576" y="3052465"/>
              <a:ext cx="5569624" cy="2758396"/>
              <a:chOff x="754976" y="3052465"/>
              <a:chExt cx="5569624" cy="2758396"/>
            </a:xfrm>
          </p:grpSpPr>
          <p:cxnSp>
            <p:nvCxnSpPr>
              <p:cNvPr id="20" name="直接箭头连接符 19"/>
              <p:cNvCxnSpPr>
                <a:stCxn id="78" idx="6"/>
                <a:endCxn id="48" idx="2"/>
              </p:cNvCxnSpPr>
              <p:nvPr/>
            </p:nvCxnSpPr>
            <p:spPr bwMode="auto">
              <a:xfrm>
                <a:off x="5334000" y="4649733"/>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43" name="椭圆 42"/>
              <p:cNvSpPr/>
              <p:nvPr/>
            </p:nvSpPr>
            <p:spPr bwMode="auto">
              <a:xfrm>
                <a:off x="2094876" y="445545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44" name="椭圆 43"/>
              <p:cNvSpPr/>
              <p:nvPr/>
            </p:nvSpPr>
            <p:spPr bwMode="auto">
              <a:xfrm>
                <a:off x="3048000" y="389082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45" name="椭圆 44"/>
              <p:cNvSpPr/>
              <p:nvPr/>
            </p:nvSpPr>
            <p:spPr bwMode="auto">
              <a:xfrm>
                <a:off x="3962400" y="389082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46" name="椭圆 45"/>
              <p:cNvSpPr/>
              <p:nvPr/>
            </p:nvSpPr>
            <p:spPr bwMode="auto">
              <a:xfrm>
                <a:off x="3048000" y="494263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47" name="椭圆 46"/>
              <p:cNvSpPr/>
              <p:nvPr/>
            </p:nvSpPr>
            <p:spPr bwMode="auto">
              <a:xfrm>
                <a:off x="4038600" y="494263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48" name="椭圆 47"/>
              <p:cNvSpPr/>
              <p:nvPr/>
            </p:nvSpPr>
            <p:spPr bwMode="auto">
              <a:xfrm>
                <a:off x="5867400" y="4421133"/>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cxnSp>
            <p:nvCxnSpPr>
              <p:cNvPr id="49" name="直接箭头连接符 48"/>
              <p:cNvCxnSpPr>
                <a:stCxn id="65" idx="6"/>
                <a:endCxn id="43" idx="2"/>
              </p:cNvCxnSpPr>
              <p:nvPr/>
            </p:nvCxnSpPr>
            <p:spPr bwMode="auto">
              <a:xfrm>
                <a:off x="1676400" y="4684052"/>
                <a:ext cx="418476"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0" name="直接箭头连接符 49"/>
              <p:cNvCxnSpPr>
                <a:stCxn id="43" idx="7"/>
                <a:endCxn id="44" idx="2"/>
              </p:cNvCxnSpPr>
              <p:nvPr/>
            </p:nvCxnSpPr>
            <p:spPr bwMode="auto">
              <a:xfrm flipV="1">
                <a:off x="2485121" y="4119422"/>
                <a:ext cx="562879"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1" name="直接箭头连接符 50"/>
              <p:cNvCxnSpPr>
                <a:stCxn id="43" idx="5"/>
                <a:endCxn id="46" idx="2"/>
              </p:cNvCxnSpPr>
              <p:nvPr/>
            </p:nvCxnSpPr>
            <p:spPr bwMode="auto">
              <a:xfrm>
                <a:off x="2485121" y="4845697"/>
                <a:ext cx="562879"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2" name="直接箭头连接符 51"/>
              <p:cNvCxnSpPr>
                <a:stCxn id="44" idx="6"/>
                <a:endCxn id="45" idx="2"/>
              </p:cNvCxnSpPr>
              <p:nvPr/>
            </p:nvCxnSpPr>
            <p:spPr bwMode="auto">
              <a:xfrm>
                <a:off x="3505200" y="4119422"/>
                <a:ext cx="4572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3" name="直接箭头连接符 52"/>
              <p:cNvCxnSpPr>
                <a:stCxn id="46" idx="6"/>
                <a:endCxn id="47" idx="2"/>
              </p:cNvCxnSpPr>
              <p:nvPr/>
            </p:nvCxnSpPr>
            <p:spPr bwMode="auto">
              <a:xfrm>
                <a:off x="3505200" y="5171232"/>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4" name="直接箭头连接符 53"/>
              <p:cNvCxnSpPr>
                <a:stCxn id="45" idx="6"/>
                <a:endCxn id="78" idx="1"/>
              </p:cNvCxnSpPr>
              <p:nvPr/>
            </p:nvCxnSpPr>
            <p:spPr bwMode="auto">
              <a:xfrm>
                <a:off x="4419600" y="4119422"/>
                <a:ext cx="524155" cy="368666"/>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55" name="直接箭头连接符 54"/>
              <p:cNvCxnSpPr>
                <a:stCxn id="47" idx="6"/>
                <a:endCxn id="78" idx="3"/>
              </p:cNvCxnSpPr>
              <p:nvPr/>
            </p:nvCxnSpPr>
            <p:spPr bwMode="auto">
              <a:xfrm flipV="1">
                <a:off x="4495800" y="4811378"/>
                <a:ext cx="447955" cy="359854"/>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56" name="矩形 55"/>
              <p:cNvSpPr/>
              <p:nvPr/>
            </p:nvSpPr>
            <p:spPr>
              <a:xfrm>
                <a:off x="2514600" y="3957935"/>
                <a:ext cx="319318" cy="54407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7" name="矩形 56"/>
              <p:cNvSpPr/>
              <p:nvPr/>
            </p:nvSpPr>
            <p:spPr>
              <a:xfrm>
                <a:off x="4572000" y="3861535"/>
                <a:ext cx="319318" cy="54407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8" name="矩形 57"/>
              <p:cNvSpPr/>
              <p:nvPr/>
            </p:nvSpPr>
            <p:spPr>
              <a:xfrm>
                <a:off x="4674154" y="4953000"/>
                <a:ext cx="319318" cy="54407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59" name="矩形 58"/>
              <p:cNvSpPr/>
              <p:nvPr/>
            </p:nvSpPr>
            <p:spPr>
              <a:xfrm>
                <a:off x="2438400" y="4800600"/>
                <a:ext cx="319318" cy="54407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60" name="矩形 59"/>
              <p:cNvSpPr/>
              <p:nvPr/>
            </p:nvSpPr>
            <p:spPr>
              <a:xfrm>
                <a:off x="3505200" y="5090567"/>
                <a:ext cx="338554" cy="544073"/>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61" name="矩形 60"/>
              <p:cNvSpPr/>
              <p:nvPr/>
            </p:nvSpPr>
            <p:spPr>
              <a:xfrm>
                <a:off x="3505200" y="3729335"/>
                <a:ext cx="320922" cy="544073"/>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65" name="椭圆 64"/>
              <p:cNvSpPr/>
              <p:nvPr/>
            </p:nvSpPr>
            <p:spPr bwMode="auto">
              <a:xfrm>
                <a:off x="1219200" y="445545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cxnSp>
            <p:nvCxnSpPr>
              <p:cNvPr id="66" name="直接箭头连接符 65"/>
              <p:cNvCxnSpPr>
                <a:endCxn id="65" idx="2"/>
              </p:cNvCxnSpPr>
              <p:nvPr/>
            </p:nvCxnSpPr>
            <p:spPr bwMode="auto">
              <a:xfrm>
                <a:off x="754976" y="4684052"/>
                <a:ext cx="46422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73" name="矩形 72"/>
              <p:cNvSpPr/>
              <p:nvPr/>
            </p:nvSpPr>
            <p:spPr>
              <a:xfrm>
                <a:off x="1595927" y="4240033"/>
                <a:ext cx="319318" cy="54407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78" name="椭圆 77"/>
              <p:cNvSpPr/>
              <p:nvPr/>
            </p:nvSpPr>
            <p:spPr bwMode="auto">
              <a:xfrm>
                <a:off x="4876800" y="4421133"/>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90" name="矩形 89"/>
              <p:cNvSpPr/>
              <p:nvPr/>
            </p:nvSpPr>
            <p:spPr>
              <a:xfrm>
                <a:off x="5334000" y="4183680"/>
                <a:ext cx="319318" cy="54407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91" name="任意多边形 90"/>
              <p:cNvSpPr/>
              <p:nvPr/>
            </p:nvSpPr>
            <p:spPr bwMode="auto">
              <a:xfrm>
                <a:off x="2353457" y="3509665"/>
                <a:ext cx="2751944" cy="911468"/>
              </a:xfrm>
              <a:custGeom>
                <a:avLst/>
                <a:gdLst>
                  <a:gd name="connsiteX0" fmla="*/ 3807501 w 3807501"/>
                  <a:gd name="connsiteY0" fmla="*/ 939160 h 984131"/>
                  <a:gd name="connsiteX1" fmla="*/ 2863121 w 3807501"/>
                  <a:gd name="connsiteY1" fmla="*/ 114701 h 984131"/>
                  <a:gd name="connsiteX2" fmla="*/ 644577 w 3807501"/>
                  <a:gd name="connsiteY2" fmla="*/ 99711 h 984131"/>
                  <a:gd name="connsiteX3" fmla="*/ 0 w 3807501"/>
                  <a:gd name="connsiteY3" fmla="*/ 984131 h 984131"/>
                </a:gdLst>
                <a:ahLst/>
                <a:cxnLst>
                  <a:cxn ang="0">
                    <a:pos x="connsiteX0" y="connsiteY0"/>
                  </a:cxn>
                  <a:cxn ang="0">
                    <a:pos x="connsiteX1" y="connsiteY1"/>
                  </a:cxn>
                  <a:cxn ang="0">
                    <a:pos x="connsiteX2" y="connsiteY2"/>
                  </a:cxn>
                  <a:cxn ang="0">
                    <a:pos x="connsiteX3" y="connsiteY3"/>
                  </a:cxn>
                </a:cxnLst>
                <a:rect l="l" t="t" r="r" b="b"/>
                <a:pathLst>
                  <a:path w="3807501" h="984131">
                    <a:moveTo>
                      <a:pt x="3807501" y="939160"/>
                    </a:moveTo>
                    <a:cubicBezTo>
                      <a:pt x="3598888" y="596884"/>
                      <a:pt x="3390275" y="254609"/>
                      <a:pt x="2863121" y="114701"/>
                    </a:cubicBezTo>
                    <a:cubicBezTo>
                      <a:pt x="2335967" y="-25207"/>
                      <a:pt x="1121764" y="-45194"/>
                      <a:pt x="644577" y="99711"/>
                    </a:cubicBezTo>
                    <a:cubicBezTo>
                      <a:pt x="167390" y="244616"/>
                      <a:pt x="83695" y="614373"/>
                      <a:pt x="0" y="984131"/>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92" name="矩形 91"/>
              <p:cNvSpPr/>
              <p:nvPr/>
            </p:nvSpPr>
            <p:spPr>
              <a:xfrm>
                <a:off x="3543384" y="3052465"/>
                <a:ext cx="319318" cy="54407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93" name="任意多边形 92"/>
              <p:cNvSpPr/>
              <p:nvPr/>
            </p:nvSpPr>
            <p:spPr bwMode="auto">
              <a:xfrm>
                <a:off x="1447800" y="4901784"/>
                <a:ext cx="4648200" cy="909077"/>
              </a:xfrm>
              <a:custGeom>
                <a:avLst/>
                <a:gdLst>
                  <a:gd name="connsiteX0" fmla="*/ 0 w 5891134"/>
                  <a:gd name="connsiteY0" fmla="*/ 14990 h 1062476"/>
                  <a:gd name="connsiteX1" fmla="*/ 2113613 w 5891134"/>
                  <a:gd name="connsiteY1" fmla="*/ 929390 h 1062476"/>
                  <a:gd name="connsiteX2" fmla="*/ 3837482 w 5891134"/>
                  <a:gd name="connsiteY2" fmla="*/ 959370 h 1062476"/>
                  <a:gd name="connsiteX3" fmla="*/ 5891134 w 5891134"/>
                  <a:gd name="connsiteY3" fmla="*/ 0 h 1062476"/>
                </a:gdLst>
                <a:ahLst/>
                <a:cxnLst>
                  <a:cxn ang="0">
                    <a:pos x="connsiteX0" y="connsiteY0"/>
                  </a:cxn>
                  <a:cxn ang="0">
                    <a:pos x="connsiteX1" y="connsiteY1"/>
                  </a:cxn>
                  <a:cxn ang="0">
                    <a:pos x="connsiteX2" y="connsiteY2"/>
                  </a:cxn>
                  <a:cxn ang="0">
                    <a:pos x="connsiteX3" y="connsiteY3"/>
                  </a:cxn>
                </a:cxnLst>
                <a:rect l="l" t="t" r="r" b="b"/>
                <a:pathLst>
                  <a:path w="5891134" h="1062476">
                    <a:moveTo>
                      <a:pt x="0" y="14990"/>
                    </a:moveTo>
                    <a:cubicBezTo>
                      <a:pt x="737016" y="393491"/>
                      <a:pt x="1474033" y="771993"/>
                      <a:pt x="2113613" y="929390"/>
                    </a:cubicBezTo>
                    <a:cubicBezTo>
                      <a:pt x="2753193" y="1086787"/>
                      <a:pt x="3207895" y="1114268"/>
                      <a:pt x="3837482" y="959370"/>
                    </a:cubicBezTo>
                    <a:cubicBezTo>
                      <a:pt x="4467069" y="804472"/>
                      <a:pt x="5179101" y="402236"/>
                      <a:pt x="5891134"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grpSp>
        <p:sp>
          <p:nvSpPr>
            <p:cNvPr id="94" name="矩形 93"/>
            <p:cNvSpPr/>
            <p:nvPr/>
          </p:nvSpPr>
          <p:spPr>
            <a:xfrm>
              <a:off x="3505200" y="5638800"/>
              <a:ext cx="319318" cy="54407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grpSp>
      <p:sp>
        <p:nvSpPr>
          <p:cNvPr id="3" name="矩形 2"/>
          <p:cNvSpPr/>
          <p:nvPr/>
        </p:nvSpPr>
        <p:spPr>
          <a:xfrm>
            <a:off x="1681811" y="4351053"/>
            <a:ext cx="979755" cy="461665"/>
          </a:xfrm>
          <a:prstGeom prst="rect">
            <a:avLst/>
          </a:prstGeom>
        </p:spPr>
        <p:txBody>
          <a:bodyPr wrap="none">
            <a:spAutoFit/>
          </a:bodyPr>
          <a:lstStyle/>
          <a:p>
            <a:r>
              <a:rPr lang="en-US" altLang="zh-CN" dirty="0">
                <a:solidFill>
                  <a:srgbClr val="FF0000"/>
                </a:solidFill>
                <a:latin typeface="Times New Roman" panose="02020603050405020304" charset="0"/>
                <a:cs typeface="Times New Roman" panose="02020603050405020304" charset="0"/>
              </a:rPr>
              <a:t>(</a:t>
            </a:r>
            <a:r>
              <a:rPr lang="en-US" altLang="zh-CN" dirty="0" err="1">
                <a:solidFill>
                  <a:srgbClr val="FF0000"/>
                </a:solidFill>
                <a:latin typeface="Times New Roman" panose="02020603050405020304" charset="0"/>
                <a:cs typeface="Times New Roman" panose="02020603050405020304" charset="0"/>
              </a:rPr>
              <a:t>a|b</a:t>
            </a:r>
            <a:r>
              <a:rPr lang="en-US" altLang="zh-CN" dirty="0">
                <a:solidFill>
                  <a:srgbClr val="FF0000"/>
                </a:solidFill>
                <a:latin typeface="Times New Roman" panose="02020603050405020304" charset="0"/>
                <a:cs typeface="Times New Roman" panose="02020603050405020304" charset="0"/>
              </a:rPr>
              <a:t>)</a:t>
            </a:r>
            <a:r>
              <a:rPr lang="en-US" altLang="zh-CN" baseline="30000" dirty="0">
                <a:solidFill>
                  <a:srgbClr val="FF0000"/>
                </a:solidFill>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rPr>
              <a:t>a</a:t>
            </a:r>
            <a:endParaRPr lang="zh-CN" altLang="en-US" dirty="0">
              <a:solidFill>
                <a:srgbClr val="FF0000"/>
              </a:solidFill>
            </a:endParaRPr>
          </a:p>
        </p:txBody>
      </p:sp>
      <p:grpSp>
        <p:nvGrpSpPr>
          <p:cNvPr id="5" name="组合 4"/>
          <p:cNvGrpSpPr/>
          <p:nvPr/>
        </p:nvGrpSpPr>
        <p:grpSpPr>
          <a:xfrm>
            <a:off x="8224974" y="1062471"/>
            <a:ext cx="3765946" cy="1345330"/>
            <a:chOff x="4920853" y="3810689"/>
            <a:chExt cx="4223147" cy="1511000"/>
          </a:xfrm>
        </p:grpSpPr>
        <p:sp>
          <p:nvSpPr>
            <p:cNvPr id="108" name="矩形 107"/>
            <p:cNvSpPr/>
            <p:nvPr/>
          </p:nvSpPr>
          <p:spPr>
            <a:xfrm>
              <a:off x="6578990" y="4803172"/>
              <a:ext cx="746370" cy="518517"/>
            </a:xfrm>
            <a:prstGeom prst="rect">
              <a:avLst/>
            </a:prstGeom>
          </p:spPr>
          <p:txBody>
            <a:bodyPr wrap="none">
              <a:spAutoFit/>
            </a:bodyPr>
            <a:lstStyle/>
            <a:p>
              <a:r>
                <a:rPr lang="en-US" altLang="zh-TW"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r=</a:t>
              </a:r>
              <a:r>
                <a:rPr lang="en-US" altLang="zh-TW"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st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grpSp>
          <p:nvGrpSpPr>
            <p:cNvPr id="109" name="组合 108"/>
            <p:cNvGrpSpPr/>
            <p:nvPr/>
          </p:nvGrpSpPr>
          <p:grpSpPr>
            <a:xfrm>
              <a:off x="4920853" y="3810689"/>
              <a:ext cx="4223147" cy="942945"/>
              <a:chOff x="103954" y="4689343"/>
              <a:chExt cx="4223147" cy="942945"/>
            </a:xfrm>
          </p:grpSpPr>
          <p:sp>
            <p:nvSpPr>
              <p:cNvPr id="110" name="椭圆 109"/>
              <p:cNvSpPr/>
              <p:nvPr/>
            </p:nvSpPr>
            <p:spPr bwMode="auto">
              <a:xfrm>
                <a:off x="3624497" y="4917943"/>
                <a:ext cx="5334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grpSp>
            <p:nvGrpSpPr>
              <p:cNvPr id="111" name="组合 110"/>
              <p:cNvGrpSpPr/>
              <p:nvPr/>
            </p:nvGrpSpPr>
            <p:grpSpPr>
              <a:xfrm>
                <a:off x="492236" y="4717888"/>
                <a:ext cx="2403364" cy="914400"/>
                <a:chOff x="2244836" y="3124200"/>
                <a:chExt cx="2403364" cy="914400"/>
              </a:xfrm>
            </p:grpSpPr>
            <p:sp>
              <p:nvSpPr>
                <p:cNvPr id="115" name="椭圆 114"/>
                <p:cNvSpPr/>
                <p:nvPr/>
              </p:nvSpPr>
              <p:spPr bwMode="auto">
                <a:xfrm>
                  <a:off x="2244836" y="3124200"/>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116" name="椭圆 115"/>
                <p:cNvSpPr/>
                <p:nvPr/>
              </p:nvSpPr>
              <p:spPr bwMode="auto">
                <a:xfrm>
                  <a:off x="2542354"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err="1">
                      <a:latin typeface="Times New Roman" panose="02020603050405020304" charset="0"/>
                      <a:cs typeface="Times New Roman" panose="02020603050405020304" charset="0"/>
                    </a:rPr>
                    <a:t>i</a:t>
                  </a:r>
                  <a:endParaRPr lang="zh-CN" altLang="en-US" dirty="0">
                    <a:latin typeface="Times New Roman" panose="02020603050405020304" charset="0"/>
                    <a:cs typeface="Times New Roman" panose="02020603050405020304" charset="0"/>
                  </a:endParaRPr>
                </a:p>
              </p:txBody>
            </p:sp>
            <p:sp>
              <p:nvSpPr>
                <p:cNvPr id="117" name="椭圆 116"/>
                <p:cNvSpPr/>
                <p:nvPr/>
              </p:nvSpPr>
              <p:spPr bwMode="auto">
                <a:xfrm>
                  <a:off x="3886200" y="3352800"/>
                  <a:ext cx="484446"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118" name="TextBox 117"/>
                <p:cNvSpPr txBox="1"/>
                <p:nvPr/>
              </p:nvSpPr>
              <p:spPr>
                <a:xfrm>
                  <a:off x="3048000" y="3352800"/>
                  <a:ext cx="717608" cy="449381"/>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N(s)</a:t>
                  </a:r>
                  <a:endParaRPr lang="zh-CN" altLang="en-US" sz="2000" dirty="0">
                    <a:latin typeface="Times New Roman" panose="02020603050405020304" charset="0"/>
                    <a:cs typeface="Times New Roman" panose="02020603050405020304" charset="0"/>
                  </a:endParaRPr>
                </a:p>
              </p:txBody>
            </p:sp>
          </p:grpSp>
          <p:sp>
            <p:nvSpPr>
              <p:cNvPr id="112" name="椭圆 111"/>
              <p:cNvSpPr/>
              <p:nvPr/>
            </p:nvSpPr>
            <p:spPr bwMode="auto">
              <a:xfrm>
                <a:off x="1923737" y="4689343"/>
                <a:ext cx="2403364" cy="9144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113" name="TextBox 112"/>
              <p:cNvSpPr txBox="1"/>
              <p:nvPr/>
            </p:nvSpPr>
            <p:spPr>
              <a:xfrm>
                <a:off x="2970334" y="4932667"/>
                <a:ext cx="685251" cy="449381"/>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N(t)</a:t>
                </a:r>
                <a:endParaRPr lang="zh-CN" altLang="en-US" sz="2000" dirty="0">
                  <a:latin typeface="Times New Roman" panose="02020603050405020304" charset="0"/>
                  <a:cs typeface="Times New Roman" panose="02020603050405020304" charset="0"/>
                </a:endParaRPr>
              </a:p>
            </p:txBody>
          </p:sp>
          <p:cxnSp>
            <p:nvCxnSpPr>
              <p:cNvPr id="114" name="直接箭头连接符 113"/>
              <p:cNvCxnSpPr>
                <a:endCxn id="116" idx="2"/>
              </p:cNvCxnSpPr>
              <p:nvPr/>
            </p:nvCxnSpPr>
            <p:spPr bwMode="auto">
              <a:xfrm>
                <a:off x="103954" y="5175088"/>
                <a:ext cx="6858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grpSp>
      </p:grpSp>
      <p:grpSp>
        <p:nvGrpSpPr>
          <p:cNvPr id="119" name="组合 118"/>
          <p:cNvGrpSpPr/>
          <p:nvPr/>
        </p:nvGrpSpPr>
        <p:grpSpPr>
          <a:xfrm>
            <a:off x="3160376" y="3285606"/>
            <a:ext cx="6705600" cy="3048000"/>
            <a:chOff x="221576" y="3052465"/>
            <a:chExt cx="6705600" cy="3048000"/>
          </a:xfrm>
        </p:grpSpPr>
        <p:grpSp>
          <p:nvGrpSpPr>
            <p:cNvPr id="120" name="组合 119"/>
            <p:cNvGrpSpPr/>
            <p:nvPr/>
          </p:nvGrpSpPr>
          <p:grpSpPr>
            <a:xfrm>
              <a:off x="221576" y="3052465"/>
              <a:ext cx="6705600" cy="2758396"/>
              <a:chOff x="754976" y="3052465"/>
              <a:chExt cx="6705600" cy="2758396"/>
            </a:xfrm>
          </p:grpSpPr>
          <p:cxnSp>
            <p:nvCxnSpPr>
              <p:cNvPr id="122" name="直接箭头连接符 121"/>
              <p:cNvCxnSpPr>
                <a:stCxn id="145" idx="6"/>
                <a:endCxn id="128" idx="2"/>
              </p:cNvCxnSpPr>
              <p:nvPr/>
            </p:nvCxnSpPr>
            <p:spPr bwMode="auto">
              <a:xfrm>
                <a:off x="5334000" y="4649733"/>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23" name="椭圆 122"/>
              <p:cNvSpPr/>
              <p:nvPr/>
            </p:nvSpPr>
            <p:spPr bwMode="auto">
              <a:xfrm>
                <a:off x="2094876" y="445545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124" name="椭圆 123"/>
              <p:cNvSpPr/>
              <p:nvPr/>
            </p:nvSpPr>
            <p:spPr bwMode="auto">
              <a:xfrm>
                <a:off x="3048000" y="389082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125" name="椭圆 124"/>
              <p:cNvSpPr/>
              <p:nvPr/>
            </p:nvSpPr>
            <p:spPr bwMode="auto">
              <a:xfrm>
                <a:off x="3962400" y="389082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26" name="椭圆 125"/>
              <p:cNvSpPr/>
              <p:nvPr/>
            </p:nvSpPr>
            <p:spPr bwMode="auto">
              <a:xfrm>
                <a:off x="3048000" y="494263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27" name="椭圆 126"/>
              <p:cNvSpPr/>
              <p:nvPr/>
            </p:nvSpPr>
            <p:spPr bwMode="auto">
              <a:xfrm>
                <a:off x="4038600" y="494263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8" name="椭圆 127"/>
              <p:cNvSpPr/>
              <p:nvPr/>
            </p:nvSpPr>
            <p:spPr bwMode="auto">
              <a:xfrm>
                <a:off x="5867400" y="4421133"/>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cxnSp>
            <p:nvCxnSpPr>
              <p:cNvPr id="129" name="直接箭头连接符 128"/>
              <p:cNvCxnSpPr>
                <a:stCxn id="142" idx="6"/>
                <a:endCxn id="123" idx="2"/>
              </p:cNvCxnSpPr>
              <p:nvPr/>
            </p:nvCxnSpPr>
            <p:spPr bwMode="auto">
              <a:xfrm>
                <a:off x="1676400" y="4684052"/>
                <a:ext cx="418476"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0" name="直接箭头连接符 129"/>
              <p:cNvCxnSpPr>
                <a:stCxn id="123" idx="7"/>
                <a:endCxn id="124" idx="2"/>
              </p:cNvCxnSpPr>
              <p:nvPr/>
            </p:nvCxnSpPr>
            <p:spPr bwMode="auto">
              <a:xfrm flipV="1">
                <a:off x="2485121" y="4119422"/>
                <a:ext cx="562879"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1" name="直接箭头连接符 130"/>
              <p:cNvCxnSpPr>
                <a:stCxn id="123" idx="5"/>
                <a:endCxn id="126" idx="2"/>
              </p:cNvCxnSpPr>
              <p:nvPr/>
            </p:nvCxnSpPr>
            <p:spPr bwMode="auto">
              <a:xfrm>
                <a:off x="2485121" y="4845697"/>
                <a:ext cx="562879"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2" name="直接箭头连接符 131"/>
              <p:cNvCxnSpPr>
                <a:stCxn id="124" idx="6"/>
                <a:endCxn id="125" idx="2"/>
              </p:cNvCxnSpPr>
              <p:nvPr/>
            </p:nvCxnSpPr>
            <p:spPr bwMode="auto">
              <a:xfrm>
                <a:off x="3505200" y="4119422"/>
                <a:ext cx="4572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3" name="直接箭头连接符 132"/>
              <p:cNvCxnSpPr>
                <a:stCxn id="126" idx="6"/>
                <a:endCxn id="127" idx="2"/>
              </p:cNvCxnSpPr>
              <p:nvPr/>
            </p:nvCxnSpPr>
            <p:spPr bwMode="auto">
              <a:xfrm>
                <a:off x="3505200" y="5171232"/>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4" name="直接箭头连接符 133"/>
              <p:cNvCxnSpPr>
                <a:stCxn id="125" idx="6"/>
                <a:endCxn id="145" idx="1"/>
              </p:cNvCxnSpPr>
              <p:nvPr/>
            </p:nvCxnSpPr>
            <p:spPr bwMode="auto">
              <a:xfrm>
                <a:off x="4419600" y="4119422"/>
                <a:ext cx="524155" cy="368666"/>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5" name="直接箭头连接符 134"/>
              <p:cNvCxnSpPr>
                <a:stCxn id="127" idx="6"/>
                <a:endCxn id="145" idx="3"/>
              </p:cNvCxnSpPr>
              <p:nvPr/>
            </p:nvCxnSpPr>
            <p:spPr bwMode="auto">
              <a:xfrm flipV="1">
                <a:off x="4495800" y="4811378"/>
                <a:ext cx="447955" cy="359854"/>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36" name="矩形 135"/>
              <p:cNvSpPr/>
              <p:nvPr/>
            </p:nvSpPr>
            <p:spPr>
              <a:xfrm>
                <a:off x="2514600" y="39579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37" name="矩形 136"/>
              <p:cNvSpPr/>
              <p:nvPr/>
            </p:nvSpPr>
            <p:spPr>
              <a:xfrm>
                <a:off x="4572000" y="38615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38" name="矩形 137"/>
              <p:cNvSpPr/>
              <p:nvPr/>
            </p:nvSpPr>
            <p:spPr>
              <a:xfrm>
                <a:off x="4674154" y="49530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39" name="矩形 138"/>
              <p:cNvSpPr/>
              <p:nvPr/>
            </p:nvSpPr>
            <p:spPr>
              <a:xfrm>
                <a:off x="2438400" y="48006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40" name="矩形 139"/>
              <p:cNvSpPr/>
              <p:nvPr/>
            </p:nvSpPr>
            <p:spPr>
              <a:xfrm>
                <a:off x="3505200" y="5090567"/>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141" name="矩形 140"/>
              <p:cNvSpPr/>
              <p:nvPr/>
            </p:nvSpPr>
            <p:spPr>
              <a:xfrm>
                <a:off x="3505200" y="3729335"/>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142" name="椭圆 141"/>
              <p:cNvSpPr/>
              <p:nvPr/>
            </p:nvSpPr>
            <p:spPr bwMode="auto">
              <a:xfrm>
                <a:off x="1219200" y="445545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cxnSp>
            <p:nvCxnSpPr>
              <p:cNvPr id="143" name="直接箭头连接符 142"/>
              <p:cNvCxnSpPr>
                <a:endCxn id="142" idx="2"/>
              </p:cNvCxnSpPr>
              <p:nvPr/>
            </p:nvCxnSpPr>
            <p:spPr bwMode="auto">
              <a:xfrm>
                <a:off x="754976" y="4684052"/>
                <a:ext cx="46422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44" name="矩形 143"/>
              <p:cNvSpPr/>
              <p:nvPr/>
            </p:nvSpPr>
            <p:spPr>
              <a:xfrm>
                <a:off x="1595927" y="4240033"/>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45" name="椭圆 144"/>
              <p:cNvSpPr/>
              <p:nvPr/>
            </p:nvSpPr>
            <p:spPr bwMode="auto">
              <a:xfrm>
                <a:off x="4876800" y="4421133"/>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46" name="矩形 145"/>
              <p:cNvSpPr/>
              <p:nvPr/>
            </p:nvSpPr>
            <p:spPr>
              <a:xfrm>
                <a:off x="5334000" y="418368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47" name="任意多边形 146"/>
              <p:cNvSpPr/>
              <p:nvPr/>
            </p:nvSpPr>
            <p:spPr bwMode="auto">
              <a:xfrm>
                <a:off x="2353457" y="3509665"/>
                <a:ext cx="2751944" cy="911468"/>
              </a:xfrm>
              <a:custGeom>
                <a:avLst/>
                <a:gdLst>
                  <a:gd name="connsiteX0" fmla="*/ 3807501 w 3807501"/>
                  <a:gd name="connsiteY0" fmla="*/ 939160 h 984131"/>
                  <a:gd name="connsiteX1" fmla="*/ 2863121 w 3807501"/>
                  <a:gd name="connsiteY1" fmla="*/ 114701 h 984131"/>
                  <a:gd name="connsiteX2" fmla="*/ 644577 w 3807501"/>
                  <a:gd name="connsiteY2" fmla="*/ 99711 h 984131"/>
                  <a:gd name="connsiteX3" fmla="*/ 0 w 3807501"/>
                  <a:gd name="connsiteY3" fmla="*/ 984131 h 984131"/>
                </a:gdLst>
                <a:ahLst/>
                <a:cxnLst>
                  <a:cxn ang="0">
                    <a:pos x="connsiteX0" y="connsiteY0"/>
                  </a:cxn>
                  <a:cxn ang="0">
                    <a:pos x="connsiteX1" y="connsiteY1"/>
                  </a:cxn>
                  <a:cxn ang="0">
                    <a:pos x="connsiteX2" y="connsiteY2"/>
                  </a:cxn>
                  <a:cxn ang="0">
                    <a:pos x="connsiteX3" y="connsiteY3"/>
                  </a:cxn>
                </a:cxnLst>
                <a:rect l="l" t="t" r="r" b="b"/>
                <a:pathLst>
                  <a:path w="3807501" h="984131">
                    <a:moveTo>
                      <a:pt x="3807501" y="939160"/>
                    </a:moveTo>
                    <a:cubicBezTo>
                      <a:pt x="3598888" y="596884"/>
                      <a:pt x="3390275" y="254609"/>
                      <a:pt x="2863121" y="114701"/>
                    </a:cubicBezTo>
                    <a:cubicBezTo>
                      <a:pt x="2335967" y="-25207"/>
                      <a:pt x="1121764" y="-45194"/>
                      <a:pt x="644577" y="99711"/>
                    </a:cubicBezTo>
                    <a:cubicBezTo>
                      <a:pt x="167390" y="244616"/>
                      <a:pt x="83695" y="614373"/>
                      <a:pt x="0" y="984131"/>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48" name="矩形 147"/>
              <p:cNvSpPr/>
              <p:nvPr/>
            </p:nvSpPr>
            <p:spPr>
              <a:xfrm>
                <a:off x="3543384" y="305246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49" name="任意多边形 148"/>
              <p:cNvSpPr/>
              <p:nvPr/>
            </p:nvSpPr>
            <p:spPr bwMode="auto">
              <a:xfrm>
                <a:off x="1447800" y="4901784"/>
                <a:ext cx="4648200" cy="909077"/>
              </a:xfrm>
              <a:custGeom>
                <a:avLst/>
                <a:gdLst>
                  <a:gd name="connsiteX0" fmla="*/ 0 w 5891134"/>
                  <a:gd name="connsiteY0" fmla="*/ 14990 h 1062476"/>
                  <a:gd name="connsiteX1" fmla="*/ 2113613 w 5891134"/>
                  <a:gd name="connsiteY1" fmla="*/ 929390 h 1062476"/>
                  <a:gd name="connsiteX2" fmla="*/ 3837482 w 5891134"/>
                  <a:gd name="connsiteY2" fmla="*/ 959370 h 1062476"/>
                  <a:gd name="connsiteX3" fmla="*/ 5891134 w 5891134"/>
                  <a:gd name="connsiteY3" fmla="*/ 0 h 1062476"/>
                </a:gdLst>
                <a:ahLst/>
                <a:cxnLst>
                  <a:cxn ang="0">
                    <a:pos x="connsiteX0" y="connsiteY0"/>
                  </a:cxn>
                  <a:cxn ang="0">
                    <a:pos x="connsiteX1" y="connsiteY1"/>
                  </a:cxn>
                  <a:cxn ang="0">
                    <a:pos x="connsiteX2" y="connsiteY2"/>
                  </a:cxn>
                  <a:cxn ang="0">
                    <a:pos x="connsiteX3" y="connsiteY3"/>
                  </a:cxn>
                </a:cxnLst>
                <a:rect l="l" t="t" r="r" b="b"/>
                <a:pathLst>
                  <a:path w="5891134" h="1062476">
                    <a:moveTo>
                      <a:pt x="0" y="14990"/>
                    </a:moveTo>
                    <a:cubicBezTo>
                      <a:pt x="737016" y="393491"/>
                      <a:pt x="1474033" y="771993"/>
                      <a:pt x="2113613" y="929390"/>
                    </a:cubicBezTo>
                    <a:cubicBezTo>
                      <a:pt x="2753193" y="1086787"/>
                      <a:pt x="3207895" y="1114268"/>
                      <a:pt x="3837482" y="959370"/>
                    </a:cubicBezTo>
                    <a:cubicBezTo>
                      <a:pt x="4467069" y="804472"/>
                      <a:pt x="5179101" y="402236"/>
                      <a:pt x="5891134"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50" name="椭圆 149"/>
              <p:cNvSpPr/>
              <p:nvPr/>
            </p:nvSpPr>
            <p:spPr bwMode="auto">
              <a:xfrm>
                <a:off x="7003376" y="4425321"/>
                <a:ext cx="457200" cy="457200"/>
              </a:xfrm>
              <a:prstGeom prst="ellipse">
                <a:avLst/>
              </a:prstGeom>
              <a:noFill/>
              <a:ln w="76200" cap="flat" cmpd="dbl"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cxnSp>
            <p:nvCxnSpPr>
              <p:cNvPr id="151" name="直接箭头连接符 150"/>
              <p:cNvCxnSpPr>
                <a:stCxn id="128" idx="6"/>
                <a:endCxn id="150" idx="2"/>
              </p:cNvCxnSpPr>
              <p:nvPr/>
            </p:nvCxnSpPr>
            <p:spPr bwMode="auto">
              <a:xfrm>
                <a:off x="6324600" y="4649733"/>
                <a:ext cx="678776" cy="4188"/>
              </a:xfrm>
              <a:prstGeom prst="straightConnector1">
                <a:avLst/>
              </a:prstGeom>
              <a:gradFill rotWithShape="0">
                <a:gsLst>
                  <a:gs pos="0">
                    <a:srgbClr val="A50021"/>
                  </a:gs>
                  <a:gs pos="100000">
                    <a:schemeClr val="tx1"/>
                  </a:gs>
                </a:gsLst>
                <a:lin ang="0" scaled="1"/>
              </a:gradFill>
              <a:ln w="25400" cap="flat" cmpd="sng" algn="ctr">
                <a:solidFill>
                  <a:srgbClr val="FF0000"/>
                </a:solidFill>
                <a:prstDash val="solid"/>
                <a:miter lim="800000"/>
                <a:headEnd type="none" w="med" len="med"/>
                <a:tailEnd type="triangle" w="lg" len="lg"/>
              </a:ln>
              <a:effectLst/>
            </p:spPr>
          </p:cxnSp>
          <p:sp>
            <p:nvSpPr>
              <p:cNvPr id="152" name="矩形 151"/>
              <p:cNvSpPr/>
              <p:nvPr/>
            </p:nvSpPr>
            <p:spPr>
              <a:xfrm>
                <a:off x="6453854" y="4224619"/>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grpSp>
        <p:sp>
          <p:nvSpPr>
            <p:cNvPr id="121" name="矩形 120"/>
            <p:cNvSpPr/>
            <p:nvPr/>
          </p:nvSpPr>
          <p:spPr>
            <a:xfrm>
              <a:off x="3505200" y="56388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将</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a:t>
            </a:r>
            <a:r>
              <a:rPr lang="en-US" altLang="zh-CN" dirty="0">
                <a:latin typeface="Times New Roman" panose="02020603050405020304" charset="0"/>
                <a:cs typeface="Times New Roman" panose="02020603050405020304" charset="0"/>
              </a:rPr>
              <a:t>)</a:t>
            </a:r>
            <a:r>
              <a:rPr lang="en-US" altLang="zh-CN" baseline="30000"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abb</a:t>
            </a:r>
            <a:r>
              <a:rPr lang="zh-CN" altLang="en-US" dirty="0">
                <a:latin typeface="Times New Roman" panose="02020603050405020304" charset="0"/>
                <a:cs typeface="Times New Roman" panose="02020603050405020304" charset="0"/>
              </a:rPr>
              <a:t>转换为</a:t>
            </a:r>
            <a:r>
              <a:rPr lang="en-US" altLang="zh-CN" dirty="0">
                <a:latin typeface="Times New Roman" panose="02020603050405020304" charset="0"/>
                <a:cs typeface="Times New Roman" panose="02020603050405020304" charset="0"/>
              </a:rPr>
              <a:t>NFA</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a:xfrm>
            <a:off x="5664201" y="6345808"/>
            <a:ext cx="2641600" cy="457200"/>
          </a:xfrm>
        </p:spPr>
        <p:txBody>
          <a:bodyPr/>
          <a:lstStyle/>
          <a:p>
            <a:fld id="{91F816EA-24CC-2048-859A-C5EA9F275392}" type="slidenum">
              <a:rPr lang="en-US" smtClean="0"/>
            </a:fld>
            <a:endParaRPr lang="en-US" dirty="0"/>
          </a:p>
        </p:txBody>
      </p:sp>
      <p:sp>
        <p:nvSpPr>
          <p:cNvPr id="3" name="矩形 2"/>
          <p:cNvSpPr/>
          <p:nvPr/>
        </p:nvSpPr>
        <p:spPr>
          <a:xfrm>
            <a:off x="256513" y="1392977"/>
            <a:ext cx="979755"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a:t>
            </a:r>
            <a:r>
              <a:rPr lang="en-US" altLang="zh-CN" dirty="0">
                <a:latin typeface="Times New Roman" panose="02020603050405020304" charset="0"/>
                <a:cs typeface="Times New Roman" panose="02020603050405020304" charset="0"/>
              </a:rPr>
              <a:t>)</a:t>
            </a:r>
            <a:r>
              <a:rPr lang="en-US" altLang="zh-CN" baseline="30000"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a</a:t>
            </a:r>
            <a:endParaRPr lang="zh-CN" altLang="en-US" dirty="0"/>
          </a:p>
        </p:txBody>
      </p:sp>
      <p:grpSp>
        <p:nvGrpSpPr>
          <p:cNvPr id="119" name="组合 118"/>
          <p:cNvGrpSpPr/>
          <p:nvPr/>
        </p:nvGrpSpPr>
        <p:grpSpPr>
          <a:xfrm>
            <a:off x="1184899" y="628918"/>
            <a:ext cx="6521426" cy="2693218"/>
            <a:chOff x="221576" y="3052465"/>
            <a:chExt cx="6705600" cy="3121398"/>
          </a:xfrm>
        </p:grpSpPr>
        <p:grpSp>
          <p:nvGrpSpPr>
            <p:cNvPr id="120" name="组合 119"/>
            <p:cNvGrpSpPr/>
            <p:nvPr/>
          </p:nvGrpSpPr>
          <p:grpSpPr>
            <a:xfrm>
              <a:off x="221576" y="3052465"/>
              <a:ext cx="6705600" cy="2758396"/>
              <a:chOff x="754976" y="3052465"/>
              <a:chExt cx="6705600" cy="2758396"/>
            </a:xfrm>
          </p:grpSpPr>
          <p:cxnSp>
            <p:nvCxnSpPr>
              <p:cNvPr id="122" name="直接箭头连接符 121"/>
              <p:cNvCxnSpPr>
                <a:stCxn id="145" idx="6"/>
                <a:endCxn id="128" idx="2"/>
              </p:cNvCxnSpPr>
              <p:nvPr/>
            </p:nvCxnSpPr>
            <p:spPr bwMode="auto">
              <a:xfrm>
                <a:off x="5334000" y="4649733"/>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23" name="椭圆 122"/>
              <p:cNvSpPr/>
              <p:nvPr/>
            </p:nvSpPr>
            <p:spPr bwMode="auto">
              <a:xfrm>
                <a:off x="2094876" y="445545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124" name="椭圆 123"/>
              <p:cNvSpPr/>
              <p:nvPr/>
            </p:nvSpPr>
            <p:spPr bwMode="auto">
              <a:xfrm>
                <a:off x="3048000" y="389082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125" name="椭圆 124"/>
              <p:cNvSpPr/>
              <p:nvPr/>
            </p:nvSpPr>
            <p:spPr bwMode="auto">
              <a:xfrm>
                <a:off x="3962400" y="389082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126" name="椭圆 125"/>
              <p:cNvSpPr/>
              <p:nvPr/>
            </p:nvSpPr>
            <p:spPr bwMode="auto">
              <a:xfrm>
                <a:off x="3048000" y="494263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127" name="椭圆 126"/>
              <p:cNvSpPr/>
              <p:nvPr/>
            </p:nvSpPr>
            <p:spPr bwMode="auto">
              <a:xfrm>
                <a:off x="4038600" y="494263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128" name="椭圆 127"/>
              <p:cNvSpPr/>
              <p:nvPr/>
            </p:nvSpPr>
            <p:spPr bwMode="auto">
              <a:xfrm>
                <a:off x="5867400" y="4421133"/>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cxnSp>
            <p:nvCxnSpPr>
              <p:cNvPr id="129" name="直接箭头连接符 128"/>
              <p:cNvCxnSpPr>
                <a:stCxn id="142" idx="6"/>
                <a:endCxn id="123" idx="2"/>
              </p:cNvCxnSpPr>
              <p:nvPr/>
            </p:nvCxnSpPr>
            <p:spPr bwMode="auto">
              <a:xfrm>
                <a:off x="1676400" y="4684052"/>
                <a:ext cx="418476"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0" name="直接箭头连接符 129"/>
              <p:cNvCxnSpPr>
                <a:stCxn id="123" idx="7"/>
                <a:endCxn id="124" idx="2"/>
              </p:cNvCxnSpPr>
              <p:nvPr/>
            </p:nvCxnSpPr>
            <p:spPr bwMode="auto">
              <a:xfrm flipV="1">
                <a:off x="2485121" y="4119422"/>
                <a:ext cx="562879"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1" name="直接箭头连接符 130"/>
              <p:cNvCxnSpPr>
                <a:stCxn id="123" idx="5"/>
                <a:endCxn id="126" idx="2"/>
              </p:cNvCxnSpPr>
              <p:nvPr/>
            </p:nvCxnSpPr>
            <p:spPr bwMode="auto">
              <a:xfrm>
                <a:off x="2485121" y="4845697"/>
                <a:ext cx="562879"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2" name="直接箭头连接符 131"/>
              <p:cNvCxnSpPr>
                <a:stCxn id="124" idx="6"/>
                <a:endCxn id="125" idx="2"/>
              </p:cNvCxnSpPr>
              <p:nvPr/>
            </p:nvCxnSpPr>
            <p:spPr bwMode="auto">
              <a:xfrm>
                <a:off x="3505200" y="4119422"/>
                <a:ext cx="4572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3" name="直接箭头连接符 132"/>
              <p:cNvCxnSpPr>
                <a:stCxn id="126" idx="6"/>
                <a:endCxn id="127" idx="2"/>
              </p:cNvCxnSpPr>
              <p:nvPr/>
            </p:nvCxnSpPr>
            <p:spPr bwMode="auto">
              <a:xfrm>
                <a:off x="3505200" y="5171232"/>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4" name="直接箭头连接符 133"/>
              <p:cNvCxnSpPr>
                <a:stCxn id="125" idx="6"/>
                <a:endCxn id="145" idx="1"/>
              </p:cNvCxnSpPr>
              <p:nvPr/>
            </p:nvCxnSpPr>
            <p:spPr bwMode="auto">
              <a:xfrm>
                <a:off x="4419600" y="4119422"/>
                <a:ext cx="524155" cy="368666"/>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35" name="直接箭头连接符 134"/>
              <p:cNvCxnSpPr>
                <a:stCxn id="127" idx="6"/>
                <a:endCxn id="145" idx="3"/>
              </p:cNvCxnSpPr>
              <p:nvPr/>
            </p:nvCxnSpPr>
            <p:spPr bwMode="auto">
              <a:xfrm flipV="1">
                <a:off x="4495800" y="4811378"/>
                <a:ext cx="447955" cy="359854"/>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36" name="矩形 135"/>
              <p:cNvSpPr/>
              <p:nvPr/>
            </p:nvSpPr>
            <p:spPr>
              <a:xfrm>
                <a:off x="2514600" y="3957934"/>
                <a:ext cx="328336" cy="53506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37" name="矩形 136"/>
              <p:cNvSpPr/>
              <p:nvPr/>
            </p:nvSpPr>
            <p:spPr>
              <a:xfrm>
                <a:off x="4572000" y="3861535"/>
                <a:ext cx="328336" cy="53506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38" name="矩形 137"/>
              <p:cNvSpPr/>
              <p:nvPr/>
            </p:nvSpPr>
            <p:spPr>
              <a:xfrm>
                <a:off x="4674154" y="4953000"/>
                <a:ext cx="328336" cy="53506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39" name="矩形 138"/>
              <p:cNvSpPr/>
              <p:nvPr/>
            </p:nvSpPr>
            <p:spPr>
              <a:xfrm>
                <a:off x="2438400" y="4800600"/>
                <a:ext cx="328336" cy="53506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40" name="矩形 139"/>
              <p:cNvSpPr/>
              <p:nvPr/>
            </p:nvSpPr>
            <p:spPr>
              <a:xfrm>
                <a:off x="3505200" y="5090567"/>
                <a:ext cx="348115" cy="535063"/>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141" name="矩形 140"/>
              <p:cNvSpPr/>
              <p:nvPr/>
            </p:nvSpPr>
            <p:spPr>
              <a:xfrm>
                <a:off x="3505200" y="3729335"/>
                <a:ext cx="329985" cy="535063"/>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142" name="椭圆 141"/>
              <p:cNvSpPr/>
              <p:nvPr/>
            </p:nvSpPr>
            <p:spPr bwMode="auto">
              <a:xfrm>
                <a:off x="1219200" y="4455452"/>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cxnSp>
            <p:nvCxnSpPr>
              <p:cNvPr id="143" name="直接箭头连接符 142"/>
              <p:cNvCxnSpPr>
                <a:endCxn id="142" idx="2"/>
              </p:cNvCxnSpPr>
              <p:nvPr/>
            </p:nvCxnSpPr>
            <p:spPr bwMode="auto">
              <a:xfrm>
                <a:off x="754976" y="4684052"/>
                <a:ext cx="46422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44" name="矩形 143"/>
              <p:cNvSpPr/>
              <p:nvPr/>
            </p:nvSpPr>
            <p:spPr>
              <a:xfrm>
                <a:off x="1595927" y="4240032"/>
                <a:ext cx="328336" cy="53506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45" name="椭圆 144"/>
              <p:cNvSpPr/>
              <p:nvPr/>
            </p:nvSpPr>
            <p:spPr bwMode="auto">
              <a:xfrm>
                <a:off x="4876800" y="4421133"/>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46" name="矩形 145"/>
              <p:cNvSpPr/>
              <p:nvPr/>
            </p:nvSpPr>
            <p:spPr>
              <a:xfrm>
                <a:off x="5334000" y="4183680"/>
                <a:ext cx="328336" cy="53506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47" name="任意多边形 146"/>
              <p:cNvSpPr/>
              <p:nvPr/>
            </p:nvSpPr>
            <p:spPr bwMode="auto">
              <a:xfrm>
                <a:off x="2353457" y="3509665"/>
                <a:ext cx="2751944" cy="911468"/>
              </a:xfrm>
              <a:custGeom>
                <a:avLst/>
                <a:gdLst>
                  <a:gd name="connsiteX0" fmla="*/ 3807501 w 3807501"/>
                  <a:gd name="connsiteY0" fmla="*/ 939160 h 984131"/>
                  <a:gd name="connsiteX1" fmla="*/ 2863121 w 3807501"/>
                  <a:gd name="connsiteY1" fmla="*/ 114701 h 984131"/>
                  <a:gd name="connsiteX2" fmla="*/ 644577 w 3807501"/>
                  <a:gd name="connsiteY2" fmla="*/ 99711 h 984131"/>
                  <a:gd name="connsiteX3" fmla="*/ 0 w 3807501"/>
                  <a:gd name="connsiteY3" fmla="*/ 984131 h 984131"/>
                </a:gdLst>
                <a:ahLst/>
                <a:cxnLst>
                  <a:cxn ang="0">
                    <a:pos x="connsiteX0" y="connsiteY0"/>
                  </a:cxn>
                  <a:cxn ang="0">
                    <a:pos x="connsiteX1" y="connsiteY1"/>
                  </a:cxn>
                  <a:cxn ang="0">
                    <a:pos x="connsiteX2" y="connsiteY2"/>
                  </a:cxn>
                  <a:cxn ang="0">
                    <a:pos x="connsiteX3" y="connsiteY3"/>
                  </a:cxn>
                </a:cxnLst>
                <a:rect l="l" t="t" r="r" b="b"/>
                <a:pathLst>
                  <a:path w="3807501" h="984131">
                    <a:moveTo>
                      <a:pt x="3807501" y="939160"/>
                    </a:moveTo>
                    <a:cubicBezTo>
                      <a:pt x="3598888" y="596884"/>
                      <a:pt x="3390275" y="254609"/>
                      <a:pt x="2863121" y="114701"/>
                    </a:cubicBezTo>
                    <a:cubicBezTo>
                      <a:pt x="2335967" y="-25207"/>
                      <a:pt x="1121764" y="-45194"/>
                      <a:pt x="644577" y="99711"/>
                    </a:cubicBezTo>
                    <a:cubicBezTo>
                      <a:pt x="167390" y="244616"/>
                      <a:pt x="83695" y="614373"/>
                      <a:pt x="0" y="984131"/>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48" name="矩形 147"/>
              <p:cNvSpPr/>
              <p:nvPr/>
            </p:nvSpPr>
            <p:spPr>
              <a:xfrm>
                <a:off x="3543384" y="3052465"/>
                <a:ext cx="328336" cy="53506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49" name="任意多边形 148"/>
              <p:cNvSpPr/>
              <p:nvPr/>
            </p:nvSpPr>
            <p:spPr bwMode="auto">
              <a:xfrm>
                <a:off x="1447800" y="4901784"/>
                <a:ext cx="4648200" cy="909077"/>
              </a:xfrm>
              <a:custGeom>
                <a:avLst/>
                <a:gdLst>
                  <a:gd name="connsiteX0" fmla="*/ 0 w 5891134"/>
                  <a:gd name="connsiteY0" fmla="*/ 14990 h 1062476"/>
                  <a:gd name="connsiteX1" fmla="*/ 2113613 w 5891134"/>
                  <a:gd name="connsiteY1" fmla="*/ 929390 h 1062476"/>
                  <a:gd name="connsiteX2" fmla="*/ 3837482 w 5891134"/>
                  <a:gd name="connsiteY2" fmla="*/ 959370 h 1062476"/>
                  <a:gd name="connsiteX3" fmla="*/ 5891134 w 5891134"/>
                  <a:gd name="connsiteY3" fmla="*/ 0 h 1062476"/>
                </a:gdLst>
                <a:ahLst/>
                <a:cxnLst>
                  <a:cxn ang="0">
                    <a:pos x="connsiteX0" y="connsiteY0"/>
                  </a:cxn>
                  <a:cxn ang="0">
                    <a:pos x="connsiteX1" y="connsiteY1"/>
                  </a:cxn>
                  <a:cxn ang="0">
                    <a:pos x="connsiteX2" y="connsiteY2"/>
                  </a:cxn>
                  <a:cxn ang="0">
                    <a:pos x="connsiteX3" y="connsiteY3"/>
                  </a:cxn>
                </a:cxnLst>
                <a:rect l="l" t="t" r="r" b="b"/>
                <a:pathLst>
                  <a:path w="5891134" h="1062476">
                    <a:moveTo>
                      <a:pt x="0" y="14990"/>
                    </a:moveTo>
                    <a:cubicBezTo>
                      <a:pt x="737016" y="393491"/>
                      <a:pt x="1474033" y="771993"/>
                      <a:pt x="2113613" y="929390"/>
                    </a:cubicBezTo>
                    <a:cubicBezTo>
                      <a:pt x="2753193" y="1086787"/>
                      <a:pt x="3207895" y="1114268"/>
                      <a:pt x="3837482" y="959370"/>
                    </a:cubicBezTo>
                    <a:cubicBezTo>
                      <a:pt x="4467069" y="804472"/>
                      <a:pt x="5179101" y="402236"/>
                      <a:pt x="5891134"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50" name="椭圆 149"/>
              <p:cNvSpPr/>
              <p:nvPr/>
            </p:nvSpPr>
            <p:spPr bwMode="auto">
              <a:xfrm>
                <a:off x="7003376" y="4425321"/>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cxnSp>
            <p:nvCxnSpPr>
              <p:cNvPr id="151" name="直接箭头连接符 150"/>
              <p:cNvCxnSpPr>
                <a:stCxn id="128" idx="6"/>
                <a:endCxn id="150" idx="2"/>
              </p:cNvCxnSpPr>
              <p:nvPr/>
            </p:nvCxnSpPr>
            <p:spPr bwMode="auto">
              <a:xfrm>
                <a:off x="6324600" y="4649733"/>
                <a:ext cx="678776" cy="4188"/>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52" name="矩形 151"/>
              <p:cNvSpPr/>
              <p:nvPr/>
            </p:nvSpPr>
            <p:spPr>
              <a:xfrm>
                <a:off x="6453854" y="4224619"/>
                <a:ext cx="329985" cy="535063"/>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grpSp>
        <p:sp>
          <p:nvSpPr>
            <p:cNvPr id="121" name="矩形 120"/>
            <p:cNvSpPr/>
            <p:nvPr/>
          </p:nvSpPr>
          <p:spPr>
            <a:xfrm>
              <a:off x="3505200" y="5638800"/>
              <a:ext cx="328336" cy="535063"/>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grpSp>
      <p:sp>
        <p:nvSpPr>
          <p:cNvPr id="83" name="矩形 82"/>
          <p:cNvSpPr/>
          <p:nvPr/>
        </p:nvSpPr>
        <p:spPr>
          <a:xfrm>
            <a:off x="1725600" y="3962401"/>
            <a:ext cx="1287532" cy="461665"/>
          </a:xfrm>
          <a:prstGeom prst="rect">
            <a:avLst/>
          </a:prstGeom>
        </p:spPr>
        <p:txBody>
          <a:bodyPr wrap="none">
            <a:spAutoFit/>
          </a:bodyPr>
          <a:lstStyle/>
          <a:p>
            <a:r>
              <a:rPr lang="en-US" altLang="zh-CN" dirty="0">
                <a:solidFill>
                  <a:srgbClr val="FF0000"/>
                </a:solidFill>
                <a:latin typeface="Times New Roman" panose="02020603050405020304" charset="0"/>
                <a:cs typeface="Times New Roman" panose="02020603050405020304" charset="0"/>
              </a:rPr>
              <a:t>(</a:t>
            </a:r>
            <a:r>
              <a:rPr lang="en-US" altLang="zh-CN" dirty="0" err="1">
                <a:solidFill>
                  <a:srgbClr val="FF0000"/>
                </a:solidFill>
                <a:latin typeface="Times New Roman" panose="02020603050405020304" charset="0"/>
                <a:cs typeface="Times New Roman" panose="02020603050405020304" charset="0"/>
              </a:rPr>
              <a:t>a|b</a:t>
            </a:r>
            <a:r>
              <a:rPr lang="en-US" altLang="zh-CN" dirty="0">
                <a:solidFill>
                  <a:srgbClr val="FF0000"/>
                </a:solidFill>
                <a:latin typeface="Times New Roman" panose="02020603050405020304" charset="0"/>
                <a:cs typeface="Times New Roman" panose="02020603050405020304" charset="0"/>
              </a:rPr>
              <a:t>)</a:t>
            </a:r>
            <a:r>
              <a:rPr lang="en-US" altLang="zh-CN" baseline="30000" dirty="0">
                <a:solidFill>
                  <a:srgbClr val="FF0000"/>
                </a:solidFill>
                <a:latin typeface="Times New Roman" panose="02020603050405020304" charset="0"/>
                <a:cs typeface="Times New Roman" panose="02020603050405020304" charset="0"/>
              </a:rPr>
              <a:t>*</a:t>
            </a:r>
            <a:r>
              <a:rPr lang="en-US" altLang="zh-CN" dirty="0" err="1">
                <a:solidFill>
                  <a:srgbClr val="FF0000"/>
                </a:solidFill>
                <a:latin typeface="Times New Roman" panose="02020603050405020304" charset="0"/>
                <a:cs typeface="Times New Roman" panose="02020603050405020304" charset="0"/>
              </a:rPr>
              <a:t>abb</a:t>
            </a:r>
            <a:endParaRPr lang="zh-CN" altLang="en-US" dirty="0">
              <a:solidFill>
                <a:srgbClr val="FF0000"/>
              </a:solidFill>
            </a:endParaRPr>
          </a:p>
        </p:txBody>
      </p:sp>
      <p:grpSp>
        <p:nvGrpSpPr>
          <p:cNvPr id="199" name="组合 198"/>
          <p:cNvGrpSpPr/>
          <p:nvPr/>
        </p:nvGrpSpPr>
        <p:grpSpPr>
          <a:xfrm>
            <a:off x="3215512" y="3139904"/>
            <a:ext cx="8670771" cy="3097042"/>
            <a:chOff x="168429" y="3581400"/>
            <a:chExt cx="8670771" cy="3097042"/>
          </a:xfrm>
        </p:grpSpPr>
        <p:cxnSp>
          <p:nvCxnSpPr>
            <p:cNvPr id="87" name="直接箭头连接符 86"/>
            <p:cNvCxnSpPr>
              <a:stCxn id="160" idx="6"/>
              <a:endCxn id="98" idx="2"/>
            </p:cNvCxnSpPr>
            <p:nvPr/>
          </p:nvCxnSpPr>
          <p:spPr bwMode="auto">
            <a:xfrm>
              <a:off x="4747453" y="5178668"/>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88" name="椭圆 87"/>
            <p:cNvSpPr/>
            <p:nvPr/>
          </p:nvSpPr>
          <p:spPr bwMode="auto">
            <a:xfrm>
              <a:off x="1508329" y="498438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9" name="椭圆 88"/>
            <p:cNvSpPr/>
            <p:nvPr/>
          </p:nvSpPr>
          <p:spPr bwMode="auto">
            <a:xfrm>
              <a:off x="2461453" y="441975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5" name="椭圆 94"/>
            <p:cNvSpPr/>
            <p:nvPr/>
          </p:nvSpPr>
          <p:spPr bwMode="auto">
            <a:xfrm>
              <a:off x="3375853" y="441975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96" name="椭圆 95"/>
            <p:cNvSpPr/>
            <p:nvPr/>
          </p:nvSpPr>
          <p:spPr bwMode="auto">
            <a:xfrm>
              <a:off x="2461453" y="547156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97" name="椭圆 96"/>
            <p:cNvSpPr/>
            <p:nvPr/>
          </p:nvSpPr>
          <p:spPr bwMode="auto">
            <a:xfrm>
              <a:off x="3452053" y="547156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98" name="椭圆 97"/>
            <p:cNvSpPr/>
            <p:nvPr/>
          </p:nvSpPr>
          <p:spPr bwMode="auto">
            <a:xfrm>
              <a:off x="5280853" y="4950068"/>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cxnSp>
          <p:nvCxnSpPr>
            <p:cNvPr id="99" name="直接箭头连接符 98"/>
            <p:cNvCxnSpPr>
              <a:stCxn id="157" idx="6"/>
              <a:endCxn id="88" idx="2"/>
            </p:cNvCxnSpPr>
            <p:nvPr/>
          </p:nvCxnSpPr>
          <p:spPr bwMode="auto">
            <a:xfrm>
              <a:off x="1089853" y="5212987"/>
              <a:ext cx="418476"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0" name="直接箭头连接符 99"/>
            <p:cNvCxnSpPr>
              <a:stCxn id="88" idx="7"/>
              <a:endCxn id="89" idx="2"/>
            </p:cNvCxnSpPr>
            <p:nvPr/>
          </p:nvCxnSpPr>
          <p:spPr bwMode="auto">
            <a:xfrm flipV="1">
              <a:off x="1898574" y="4648357"/>
              <a:ext cx="562879"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1" name="直接箭头连接符 100"/>
            <p:cNvCxnSpPr>
              <a:stCxn id="88" idx="5"/>
              <a:endCxn id="96" idx="2"/>
            </p:cNvCxnSpPr>
            <p:nvPr/>
          </p:nvCxnSpPr>
          <p:spPr bwMode="auto">
            <a:xfrm>
              <a:off x="1898574" y="5374632"/>
              <a:ext cx="562879"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2" name="直接箭头连接符 101"/>
            <p:cNvCxnSpPr>
              <a:stCxn id="89" idx="6"/>
              <a:endCxn id="95" idx="2"/>
            </p:cNvCxnSpPr>
            <p:nvPr/>
          </p:nvCxnSpPr>
          <p:spPr bwMode="auto">
            <a:xfrm>
              <a:off x="2918653" y="4648357"/>
              <a:ext cx="4572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3" name="直接箭头连接符 102"/>
            <p:cNvCxnSpPr>
              <a:stCxn id="96" idx="6"/>
              <a:endCxn id="97" idx="2"/>
            </p:cNvCxnSpPr>
            <p:nvPr/>
          </p:nvCxnSpPr>
          <p:spPr bwMode="auto">
            <a:xfrm>
              <a:off x="2918653" y="5700167"/>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4" name="直接箭头连接符 103"/>
            <p:cNvCxnSpPr>
              <a:stCxn id="95" idx="6"/>
              <a:endCxn id="160" idx="1"/>
            </p:cNvCxnSpPr>
            <p:nvPr/>
          </p:nvCxnSpPr>
          <p:spPr bwMode="auto">
            <a:xfrm>
              <a:off x="3833053" y="4648357"/>
              <a:ext cx="524155" cy="368666"/>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5" name="直接箭头连接符 104"/>
            <p:cNvCxnSpPr>
              <a:stCxn id="97" idx="6"/>
              <a:endCxn id="160" idx="3"/>
            </p:cNvCxnSpPr>
            <p:nvPr/>
          </p:nvCxnSpPr>
          <p:spPr bwMode="auto">
            <a:xfrm flipV="1">
              <a:off x="3909253" y="5340313"/>
              <a:ext cx="447955" cy="359854"/>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06" name="矩形 105"/>
            <p:cNvSpPr/>
            <p:nvPr/>
          </p:nvSpPr>
          <p:spPr>
            <a:xfrm>
              <a:off x="1928053" y="448687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07" name="矩形 106"/>
            <p:cNvSpPr/>
            <p:nvPr/>
          </p:nvSpPr>
          <p:spPr>
            <a:xfrm>
              <a:off x="3985453" y="439047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53" name="矩形 152"/>
            <p:cNvSpPr/>
            <p:nvPr/>
          </p:nvSpPr>
          <p:spPr>
            <a:xfrm>
              <a:off x="4087607" y="54819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54" name="矩形 153"/>
            <p:cNvSpPr/>
            <p:nvPr/>
          </p:nvSpPr>
          <p:spPr>
            <a:xfrm>
              <a:off x="1851853" y="53295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55" name="矩形 154"/>
            <p:cNvSpPr/>
            <p:nvPr/>
          </p:nvSpPr>
          <p:spPr>
            <a:xfrm>
              <a:off x="2918653" y="5619502"/>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156" name="矩形 155"/>
            <p:cNvSpPr/>
            <p:nvPr/>
          </p:nvSpPr>
          <p:spPr>
            <a:xfrm>
              <a:off x="2918653" y="4258270"/>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157" name="椭圆 156"/>
            <p:cNvSpPr/>
            <p:nvPr/>
          </p:nvSpPr>
          <p:spPr bwMode="auto">
            <a:xfrm>
              <a:off x="632653" y="498438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cxnSp>
          <p:nvCxnSpPr>
            <p:cNvPr id="158" name="直接箭头连接符 157"/>
            <p:cNvCxnSpPr>
              <a:endCxn id="157" idx="2"/>
            </p:cNvCxnSpPr>
            <p:nvPr/>
          </p:nvCxnSpPr>
          <p:spPr bwMode="auto">
            <a:xfrm>
              <a:off x="168429" y="5212987"/>
              <a:ext cx="46422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59" name="矩形 158"/>
            <p:cNvSpPr/>
            <p:nvPr/>
          </p:nvSpPr>
          <p:spPr>
            <a:xfrm>
              <a:off x="1009380" y="4768968"/>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60" name="椭圆 159"/>
            <p:cNvSpPr/>
            <p:nvPr/>
          </p:nvSpPr>
          <p:spPr bwMode="auto">
            <a:xfrm>
              <a:off x="4290253" y="4950068"/>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61" name="矩形 160"/>
            <p:cNvSpPr/>
            <p:nvPr/>
          </p:nvSpPr>
          <p:spPr>
            <a:xfrm>
              <a:off x="4747453" y="471261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62" name="任意多边形 161"/>
            <p:cNvSpPr/>
            <p:nvPr/>
          </p:nvSpPr>
          <p:spPr bwMode="auto">
            <a:xfrm>
              <a:off x="1766910" y="4038600"/>
              <a:ext cx="2751944" cy="911468"/>
            </a:xfrm>
            <a:custGeom>
              <a:avLst/>
              <a:gdLst>
                <a:gd name="connsiteX0" fmla="*/ 3807501 w 3807501"/>
                <a:gd name="connsiteY0" fmla="*/ 939160 h 984131"/>
                <a:gd name="connsiteX1" fmla="*/ 2863121 w 3807501"/>
                <a:gd name="connsiteY1" fmla="*/ 114701 h 984131"/>
                <a:gd name="connsiteX2" fmla="*/ 644577 w 3807501"/>
                <a:gd name="connsiteY2" fmla="*/ 99711 h 984131"/>
                <a:gd name="connsiteX3" fmla="*/ 0 w 3807501"/>
                <a:gd name="connsiteY3" fmla="*/ 984131 h 984131"/>
              </a:gdLst>
              <a:ahLst/>
              <a:cxnLst>
                <a:cxn ang="0">
                  <a:pos x="connsiteX0" y="connsiteY0"/>
                </a:cxn>
                <a:cxn ang="0">
                  <a:pos x="connsiteX1" y="connsiteY1"/>
                </a:cxn>
                <a:cxn ang="0">
                  <a:pos x="connsiteX2" y="connsiteY2"/>
                </a:cxn>
                <a:cxn ang="0">
                  <a:pos x="connsiteX3" y="connsiteY3"/>
                </a:cxn>
              </a:cxnLst>
              <a:rect l="l" t="t" r="r" b="b"/>
              <a:pathLst>
                <a:path w="3807501" h="984131">
                  <a:moveTo>
                    <a:pt x="3807501" y="939160"/>
                  </a:moveTo>
                  <a:cubicBezTo>
                    <a:pt x="3598888" y="596884"/>
                    <a:pt x="3390275" y="254609"/>
                    <a:pt x="2863121" y="114701"/>
                  </a:cubicBezTo>
                  <a:cubicBezTo>
                    <a:pt x="2335967" y="-25207"/>
                    <a:pt x="1121764" y="-45194"/>
                    <a:pt x="644577" y="99711"/>
                  </a:cubicBezTo>
                  <a:cubicBezTo>
                    <a:pt x="167390" y="244616"/>
                    <a:pt x="83695" y="614373"/>
                    <a:pt x="0" y="984131"/>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63" name="矩形 162"/>
            <p:cNvSpPr/>
            <p:nvPr/>
          </p:nvSpPr>
          <p:spPr>
            <a:xfrm>
              <a:off x="2956837" y="3581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64" name="任意多边形 163"/>
            <p:cNvSpPr/>
            <p:nvPr/>
          </p:nvSpPr>
          <p:spPr bwMode="auto">
            <a:xfrm>
              <a:off x="861253" y="5430719"/>
              <a:ext cx="4648200" cy="909077"/>
            </a:xfrm>
            <a:custGeom>
              <a:avLst/>
              <a:gdLst>
                <a:gd name="connsiteX0" fmla="*/ 0 w 5891134"/>
                <a:gd name="connsiteY0" fmla="*/ 14990 h 1062476"/>
                <a:gd name="connsiteX1" fmla="*/ 2113613 w 5891134"/>
                <a:gd name="connsiteY1" fmla="*/ 929390 h 1062476"/>
                <a:gd name="connsiteX2" fmla="*/ 3837482 w 5891134"/>
                <a:gd name="connsiteY2" fmla="*/ 959370 h 1062476"/>
                <a:gd name="connsiteX3" fmla="*/ 5891134 w 5891134"/>
                <a:gd name="connsiteY3" fmla="*/ 0 h 1062476"/>
              </a:gdLst>
              <a:ahLst/>
              <a:cxnLst>
                <a:cxn ang="0">
                  <a:pos x="connsiteX0" y="connsiteY0"/>
                </a:cxn>
                <a:cxn ang="0">
                  <a:pos x="connsiteX1" y="connsiteY1"/>
                </a:cxn>
                <a:cxn ang="0">
                  <a:pos x="connsiteX2" y="connsiteY2"/>
                </a:cxn>
                <a:cxn ang="0">
                  <a:pos x="connsiteX3" y="connsiteY3"/>
                </a:cxn>
              </a:cxnLst>
              <a:rect l="l" t="t" r="r" b="b"/>
              <a:pathLst>
                <a:path w="5891134" h="1062476">
                  <a:moveTo>
                    <a:pt x="0" y="14990"/>
                  </a:moveTo>
                  <a:cubicBezTo>
                    <a:pt x="737016" y="393491"/>
                    <a:pt x="1474033" y="771993"/>
                    <a:pt x="2113613" y="929390"/>
                  </a:cubicBezTo>
                  <a:cubicBezTo>
                    <a:pt x="2753193" y="1086787"/>
                    <a:pt x="3207895" y="1114268"/>
                    <a:pt x="3837482" y="959370"/>
                  </a:cubicBezTo>
                  <a:cubicBezTo>
                    <a:pt x="4467069" y="804472"/>
                    <a:pt x="5179101" y="402236"/>
                    <a:pt x="5891134"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67" name="矩形 166"/>
            <p:cNvSpPr/>
            <p:nvPr/>
          </p:nvSpPr>
          <p:spPr>
            <a:xfrm>
              <a:off x="5791200" y="4753554"/>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168" name="椭圆 167"/>
            <p:cNvSpPr/>
            <p:nvPr/>
          </p:nvSpPr>
          <p:spPr bwMode="auto">
            <a:xfrm>
              <a:off x="8382000" y="4950068"/>
              <a:ext cx="457200" cy="457200"/>
            </a:xfrm>
            <a:prstGeom prst="ellipse">
              <a:avLst/>
            </a:prstGeom>
            <a:noFill/>
            <a:ln w="76200" cap="flat" cmpd="dbl"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sp>
          <p:nvSpPr>
            <p:cNvPr id="86" name="矩形 85"/>
            <p:cNvSpPr/>
            <p:nvPr/>
          </p:nvSpPr>
          <p:spPr>
            <a:xfrm>
              <a:off x="3452053" y="6216777"/>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cxnSp>
          <p:nvCxnSpPr>
            <p:cNvPr id="181" name="直接箭头连接符 180"/>
            <p:cNvCxnSpPr>
              <a:stCxn id="183" idx="6"/>
              <a:endCxn id="182" idx="2"/>
            </p:cNvCxnSpPr>
            <p:nvPr/>
          </p:nvCxnSpPr>
          <p:spPr bwMode="auto">
            <a:xfrm>
              <a:off x="6801409" y="5178668"/>
              <a:ext cx="533400" cy="0"/>
            </a:xfrm>
            <a:prstGeom prst="straightConnector1">
              <a:avLst/>
            </a:prstGeom>
            <a:gradFill rotWithShape="0">
              <a:gsLst>
                <a:gs pos="0">
                  <a:srgbClr val="A50021"/>
                </a:gs>
                <a:gs pos="100000">
                  <a:schemeClr val="tx1"/>
                </a:gs>
              </a:gsLst>
              <a:lin ang="0" scaled="1"/>
            </a:gradFill>
            <a:ln w="25400" cap="flat" cmpd="sng" algn="ctr">
              <a:solidFill>
                <a:srgbClr val="FF0000"/>
              </a:solidFill>
              <a:prstDash val="solid"/>
              <a:miter lim="800000"/>
              <a:headEnd type="none" w="med" len="med"/>
              <a:tailEnd type="triangle" w="lg" len="lg"/>
            </a:ln>
            <a:effectLst/>
          </p:spPr>
        </p:cxnSp>
        <p:sp>
          <p:nvSpPr>
            <p:cNvPr id="182" name="椭圆 181"/>
            <p:cNvSpPr/>
            <p:nvPr/>
          </p:nvSpPr>
          <p:spPr bwMode="auto">
            <a:xfrm>
              <a:off x="7334809" y="4950068"/>
              <a:ext cx="457200" cy="457200"/>
            </a:xfrm>
            <a:prstGeom prst="ellipse">
              <a:avLst/>
            </a:prstGeom>
            <a:noFill/>
            <a:ln w="25400" cap="flat" cmpd="sng"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83" name="椭圆 182"/>
            <p:cNvSpPr/>
            <p:nvPr/>
          </p:nvSpPr>
          <p:spPr bwMode="auto">
            <a:xfrm>
              <a:off x="6344209" y="4950068"/>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cxnSp>
          <p:nvCxnSpPr>
            <p:cNvPr id="187" name="直接箭头连接符 186"/>
            <p:cNvCxnSpPr>
              <a:stCxn id="182" idx="6"/>
              <a:endCxn id="168" idx="2"/>
            </p:cNvCxnSpPr>
            <p:nvPr/>
          </p:nvCxnSpPr>
          <p:spPr bwMode="auto">
            <a:xfrm>
              <a:off x="7792009" y="5178668"/>
              <a:ext cx="589991" cy="0"/>
            </a:xfrm>
            <a:prstGeom prst="straightConnector1">
              <a:avLst/>
            </a:prstGeom>
            <a:gradFill rotWithShape="0">
              <a:gsLst>
                <a:gs pos="0">
                  <a:srgbClr val="A50021"/>
                </a:gs>
                <a:gs pos="100000">
                  <a:schemeClr val="tx1"/>
                </a:gs>
              </a:gsLst>
              <a:lin ang="0" scaled="1"/>
            </a:gradFill>
            <a:ln w="25400" cap="flat" cmpd="sng" algn="ctr">
              <a:solidFill>
                <a:srgbClr val="FF0000"/>
              </a:solidFill>
              <a:prstDash val="solid"/>
              <a:miter lim="800000"/>
              <a:headEnd type="none" w="med" len="med"/>
              <a:tailEnd type="triangle" w="lg" len="lg"/>
            </a:ln>
            <a:effectLst/>
          </p:spPr>
        </p:cxnSp>
        <p:cxnSp>
          <p:nvCxnSpPr>
            <p:cNvPr id="194" name="直接箭头连接符 193"/>
            <p:cNvCxnSpPr>
              <a:stCxn id="98" idx="6"/>
              <a:endCxn id="183" idx="2"/>
            </p:cNvCxnSpPr>
            <p:nvPr/>
          </p:nvCxnSpPr>
          <p:spPr bwMode="auto">
            <a:xfrm>
              <a:off x="5738053" y="5178668"/>
              <a:ext cx="606156"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97" name="矩形 196"/>
            <p:cNvSpPr/>
            <p:nvPr/>
          </p:nvSpPr>
          <p:spPr>
            <a:xfrm>
              <a:off x="6815627" y="4719935"/>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198" name="矩形 197"/>
            <p:cNvSpPr/>
            <p:nvPr/>
          </p:nvSpPr>
          <p:spPr>
            <a:xfrm>
              <a:off x="7917727" y="474664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将</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a:t>
            </a:r>
            <a:r>
              <a:rPr lang="en-US" altLang="zh-CN" dirty="0">
                <a:latin typeface="Times New Roman" panose="02020603050405020304" charset="0"/>
                <a:cs typeface="Times New Roman" panose="02020603050405020304" charset="0"/>
              </a:rPr>
              <a:t>)</a:t>
            </a:r>
            <a:r>
              <a:rPr lang="en-US" altLang="zh-CN" baseline="30000"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abb</a:t>
            </a:r>
            <a:r>
              <a:rPr lang="zh-CN" altLang="en-US" dirty="0">
                <a:latin typeface="Times New Roman" panose="02020603050405020304" charset="0"/>
                <a:cs typeface="Times New Roman" panose="02020603050405020304" charset="0"/>
              </a:rPr>
              <a:t>转换为</a:t>
            </a:r>
            <a:r>
              <a:rPr lang="en-US" altLang="zh-CN" dirty="0">
                <a:latin typeface="Times New Roman" panose="02020603050405020304" charset="0"/>
                <a:cs typeface="Times New Roman" panose="02020603050405020304" charset="0"/>
              </a:rPr>
              <a:t>NFA</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a:xfrm>
            <a:off x="5740401" y="6345808"/>
            <a:ext cx="2641600" cy="457200"/>
          </a:xfrm>
        </p:spPr>
        <p:txBody>
          <a:bodyPr/>
          <a:lstStyle/>
          <a:p>
            <a:fld id="{91F816EA-24CC-2048-859A-C5EA9F275392}" type="slidenum">
              <a:rPr lang="en-US" smtClean="0"/>
            </a:fld>
            <a:endParaRPr lang="en-US" dirty="0"/>
          </a:p>
        </p:txBody>
      </p:sp>
      <p:sp>
        <p:nvSpPr>
          <p:cNvPr id="83" name="矩形 82"/>
          <p:cNvSpPr/>
          <p:nvPr/>
        </p:nvSpPr>
        <p:spPr>
          <a:xfrm>
            <a:off x="118027" y="1628176"/>
            <a:ext cx="1287532" cy="461665"/>
          </a:xfrm>
          <a:prstGeom prst="rect">
            <a:avLst/>
          </a:prstGeom>
        </p:spPr>
        <p:txBody>
          <a:bodyPr wrap="none">
            <a:spAutoFit/>
          </a:bodyPr>
          <a:lstStyle/>
          <a:p>
            <a:r>
              <a:rPr lang="en-US" altLang="zh-CN" dirty="0">
                <a:solidFill>
                  <a:srgbClr val="FF0000"/>
                </a:solidFill>
                <a:latin typeface="Times New Roman" panose="02020603050405020304" charset="0"/>
                <a:cs typeface="Times New Roman" panose="02020603050405020304" charset="0"/>
              </a:rPr>
              <a:t>(</a:t>
            </a:r>
            <a:r>
              <a:rPr lang="en-US" altLang="zh-CN" dirty="0" err="1">
                <a:solidFill>
                  <a:srgbClr val="FF0000"/>
                </a:solidFill>
                <a:latin typeface="Times New Roman" panose="02020603050405020304" charset="0"/>
                <a:cs typeface="Times New Roman" panose="02020603050405020304" charset="0"/>
              </a:rPr>
              <a:t>a|b</a:t>
            </a:r>
            <a:r>
              <a:rPr lang="en-US" altLang="zh-CN" dirty="0">
                <a:solidFill>
                  <a:srgbClr val="FF0000"/>
                </a:solidFill>
                <a:latin typeface="Times New Roman" panose="02020603050405020304" charset="0"/>
                <a:cs typeface="Times New Roman" panose="02020603050405020304" charset="0"/>
              </a:rPr>
              <a:t>)</a:t>
            </a:r>
            <a:r>
              <a:rPr lang="en-US" altLang="zh-CN" baseline="30000" dirty="0">
                <a:solidFill>
                  <a:srgbClr val="FF0000"/>
                </a:solidFill>
                <a:latin typeface="Times New Roman" panose="02020603050405020304" charset="0"/>
                <a:cs typeface="Times New Roman" panose="02020603050405020304" charset="0"/>
              </a:rPr>
              <a:t>*</a:t>
            </a:r>
            <a:r>
              <a:rPr lang="en-US" altLang="zh-CN" dirty="0" err="1">
                <a:solidFill>
                  <a:srgbClr val="FF0000"/>
                </a:solidFill>
                <a:latin typeface="Times New Roman" panose="02020603050405020304" charset="0"/>
                <a:cs typeface="Times New Roman" panose="02020603050405020304" charset="0"/>
              </a:rPr>
              <a:t>abb</a:t>
            </a:r>
            <a:endParaRPr lang="zh-CN" altLang="en-US" dirty="0">
              <a:solidFill>
                <a:srgbClr val="FF0000"/>
              </a:solidFill>
            </a:endParaRPr>
          </a:p>
        </p:txBody>
      </p:sp>
      <p:grpSp>
        <p:nvGrpSpPr>
          <p:cNvPr id="199" name="组合 198"/>
          <p:cNvGrpSpPr/>
          <p:nvPr/>
        </p:nvGrpSpPr>
        <p:grpSpPr>
          <a:xfrm>
            <a:off x="1803910" y="784693"/>
            <a:ext cx="8670771" cy="3097042"/>
            <a:chOff x="168429" y="3581400"/>
            <a:chExt cx="8670771" cy="3097042"/>
          </a:xfrm>
        </p:grpSpPr>
        <p:cxnSp>
          <p:nvCxnSpPr>
            <p:cNvPr id="87" name="直接箭头连接符 86"/>
            <p:cNvCxnSpPr>
              <a:stCxn id="160" idx="6"/>
              <a:endCxn id="98" idx="2"/>
            </p:cNvCxnSpPr>
            <p:nvPr/>
          </p:nvCxnSpPr>
          <p:spPr bwMode="auto">
            <a:xfrm>
              <a:off x="4747453" y="5178668"/>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88" name="椭圆 87"/>
            <p:cNvSpPr/>
            <p:nvPr/>
          </p:nvSpPr>
          <p:spPr bwMode="auto">
            <a:xfrm>
              <a:off x="1508329" y="498438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a:t>
              </a:r>
              <a:endParaRPr lang="zh-CN" altLang="en-US" dirty="0">
                <a:latin typeface="Times New Roman" panose="02020603050405020304" charset="0"/>
                <a:cs typeface="Times New Roman" panose="02020603050405020304" charset="0"/>
              </a:endParaRPr>
            </a:p>
          </p:txBody>
        </p:sp>
        <p:sp>
          <p:nvSpPr>
            <p:cNvPr id="89" name="椭圆 88"/>
            <p:cNvSpPr/>
            <p:nvPr/>
          </p:nvSpPr>
          <p:spPr bwMode="auto">
            <a:xfrm>
              <a:off x="2461453" y="441975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2</a:t>
              </a:r>
              <a:endParaRPr lang="zh-CN" altLang="en-US" dirty="0">
                <a:latin typeface="Times New Roman" panose="02020603050405020304" charset="0"/>
                <a:cs typeface="Times New Roman" panose="02020603050405020304" charset="0"/>
              </a:endParaRPr>
            </a:p>
          </p:txBody>
        </p:sp>
        <p:sp>
          <p:nvSpPr>
            <p:cNvPr id="95" name="椭圆 94"/>
            <p:cNvSpPr/>
            <p:nvPr/>
          </p:nvSpPr>
          <p:spPr bwMode="auto">
            <a:xfrm>
              <a:off x="3375853" y="441975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3</a:t>
              </a:r>
              <a:endParaRPr lang="zh-CN" altLang="en-US" dirty="0">
                <a:latin typeface="Times New Roman" panose="02020603050405020304" charset="0"/>
                <a:cs typeface="Times New Roman" panose="02020603050405020304" charset="0"/>
              </a:endParaRPr>
            </a:p>
          </p:txBody>
        </p:sp>
        <p:sp>
          <p:nvSpPr>
            <p:cNvPr id="96" name="椭圆 95"/>
            <p:cNvSpPr/>
            <p:nvPr/>
          </p:nvSpPr>
          <p:spPr bwMode="auto">
            <a:xfrm>
              <a:off x="2461453" y="547156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4</a:t>
              </a:r>
              <a:endParaRPr lang="zh-CN" altLang="en-US" dirty="0">
                <a:latin typeface="Times New Roman" panose="02020603050405020304" charset="0"/>
                <a:cs typeface="Times New Roman" panose="02020603050405020304" charset="0"/>
              </a:endParaRPr>
            </a:p>
          </p:txBody>
        </p:sp>
        <p:sp>
          <p:nvSpPr>
            <p:cNvPr id="97" name="椭圆 96"/>
            <p:cNvSpPr/>
            <p:nvPr/>
          </p:nvSpPr>
          <p:spPr bwMode="auto">
            <a:xfrm>
              <a:off x="3452053" y="547156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5</a:t>
              </a:r>
              <a:endParaRPr lang="zh-CN" altLang="en-US" dirty="0">
                <a:latin typeface="Times New Roman" panose="02020603050405020304" charset="0"/>
                <a:cs typeface="Times New Roman" panose="02020603050405020304" charset="0"/>
              </a:endParaRPr>
            </a:p>
          </p:txBody>
        </p:sp>
        <p:sp>
          <p:nvSpPr>
            <p:cNvPr id="98" name="椭圆 97"/>
            <p:cNvSpPr/>
            <p:nvPr/>
          </p:nvSpPr>
          <p:spPr bwMode="auto">
            <a:xfrm>
              <a:off x="5280853" y="4950068"/>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7</a:t>
              </a:r>
              <a:endParaRPr lang="zh-CN" altLang="en-US" dirty="0">
                <a:latin typeface="Times New Roman" panose="02020603050405020304" charset="0"/>
                <a:cs typeface="Times New Roman" panose="02020603050405020304" charset="0"/>
              </a:endParaRPr>
            </a:p>
          </p:txBody>
        </p:sp>
        <p:cxnSp>
          <p:nvCxnSpPr>
            <p:cNvPr id="99" name="直接箭头连接符 98"/>
            <p:cNvCxnSpPr>
              <a:stCxn id="157" idx="6"/>
              <a:endCxn id="88" idx="2"/>
            </p:cNvCxnSpPr>
            <p:nvPr/>
          </p:nvCxnSpPr>
          <p:spPr bwMode="auto">
            <a:xfrm>
              <a:off x="1089853" y="5212987"/>
              <a:ext cx="418476"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0" name="直接箭头连接符 99"/>
            <p:cNvCxnSpPr>
              <a:stCxn id="88" idx="7"/>
              <a:endCxn id="89" idx="2"/>
            </p:cNvCxnSpPr>
            <p:nvPr/>
          </p:nvCxnSpPr>
          <p:spPr bwMode="auto">
            <a:xfrm flipV="1">
              <a:off x="1898574" y="4648357"/>
              <a:ext cx="562879" cy="40298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1" name="直接箭头连接符 100"/>
            <p:cNvCxnSpPr>
              <a:stCxn id="88" idx="5"/>
              <a:endCxn id="96" idx="2"/>
            </p:cNvCxnSpPr>
            <p:nvPr/>
          </p:nvCxnSpPr>
          <p:spPr bwMode="auto">
            <a:xfrm>
              <a:off x="1898574" y="5374632"/>
              <a:ext cx="562879" cy="325535"/>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2" name="直接箭头连接符 101"/>
            <p:cNvCxnSpPr>
              <a:stCxn id="89" idx="6"/>
              <a:endCxn id="95" idx="2"/>
            </p:cNvCxnSpPr>
            <p:nvPr/>
          </p:nvCxnSpPr>
          <p:spPr bwMode="auto">
            <a:xfrm>
              <a:off x="2918653" y="4648357"/>
              <a:ext cx="4572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3" name="直接箭头连接符 102"/>
            <p:cNvCxnSpPr>
              <a:stCxn id="96" idx="6"/>
              <a:endCxn id="97" idx="2"/>
            </p:cNvCxnSpPr>
            <p:nvPr/>
          </p:nvCxnSpPr>
          <p:spPr bwMode="auto">
            <a:xfrm>
              <a:off x="2918653" y="5700167"/>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4" name="直接箭头连接符 103"/>
            <p:cNvCxnSpPr>
              <a:stCxn id="95" idx="6"/>
              <a:endCxn id="160" idx="1"/>
            </p:cNvCxnSpPr>
            <p:nvPr/>
          </p:nvCxnSpPr>
          <p:spPr bwMode="auto">
            <a:xfrm>
              <a:off x="3833053" y="4648357"/>
              <a:ext cx="524155" cy="368666"/>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05" name="直接箭头连接符 104"/>
            <p:cNvCxnSpPr>
              <a:stCxn id="97" idx="6"/>
              <a:endCxn id="160" idx="3"/>
            </p:cNvCxnSpPr>
            <p:nvPr/>
          </p:nvCxnSpPr>
          <p:spPr bwMode="auto">
            <a:xfrm flipV="1">
              <a:off x="3909253" y="5340313"/>
              <a:ext cx="447955" cy="359854"/>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06" name="矩形 105"/>
            <p:cNvSpPr/>
            <p:nvPr/>
          </p:nvSpPr>
          <p:spPr>
            <a:xfrm>
              <a:off x="1928053" y="448687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07" name="矩形 106"/>
            <p:cNvSpPr/>
            <p:nvPr/>
          </p:nvSpPr>
          <p:spPr>
            <a:xfrm>
              <a:off x="3985453" y="439047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53" name="矩形 152"/>
            <p:cNvSpPr/>
            <p:nvPr/>
          </p:nvSpPr>
          <p:spPr>
            <a:xfrm>
              <a:off x="4087607" y="54819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54" name="矩形 153"/>
            <p:cNvSpPr/>
            <p:nvPr/>
          </p:nvSpPr>
          <p:spPr>
            <a:xfrm>
              <a:off x="1851853" y="532953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55" name="矩形 154"/>
            <p:cNvSpPr/>
            <p:nvPr/>
          </p:nvSpPr>
          <p:spPr>
            <a:xfrm>
              <a:off x="2918653" y="5619502"/>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156" name="矩形 155"/>
            <p:cNvSpPr/>
            <p:nvPr/>
          </p:nvSpPr>
          <p:spPr>
            <a:xfrm>
              <a:off x="2918653" y="4258270"/>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157" name="椭圆 156"/>
            <p:cNvSpPr/>
            <p:nvPr/>
          </p:nvSpPr>
          <p:spPr bwMode="auto">
            <a:xfrm>
              <a:off x="632653" y="4984387"/>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0</a:t>
              </a:r>
              <a:endParaRPr lang="zh-CN" altLang="en-US" dirty="0">
                <a:latin typeface="Times New Roman" panose="02020603050405020304" charset="0"/>
                <a:cs typeface="Times New Roman" panose="02020603050405020304" charset="0"/>
              </a:endParaRPr>
            </a:p>
          </p:txBody>
        </p:sp>
        <p:cxnSp>
          <p:nvCxnSpPr>
            <p:cNvPr id="158" name="直接箭头连接符 157"/>
            <p:cNvCxnSpPr>
              <a:endCxn id="157" idx="2"/>
            </p:cNvCxnSpPr>
            <p:nvPr/>
          </p:nvCxnSpPr>
          <p:spPr bwMode="auto">
            <a:xfrm>
              <a:off x="168429" y="5212987"/>
              <a:ext cx="464224"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59" name="矩形 158"/>
            <p:cNvSpPr/>
            <p:nvPr/>
          </p:nvSpPr>
          <p:spPr>
            <a:xfrm>
              <a:off x="1009380" y="4768968"/>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60" name="椭圆 159"/>
            <p:cNvSpPr/>
            <p:nvPr/>
          </p:nvSpPr>
          <p:spPr bwMode="auto">
            <a:xfrm>
              <a:off x="4290253" y="4950068"/>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6</a:t>
              </a:r>
              <a:endParaRPr lang="zh-CN" altLang="en-US" dirty="0">
                <a:latin typeface="Times New Roman" panose="02020603050405020304" charset="0"/>
                <a:cs typeface="Times New Roman" panose="02020603050405020304" charset="0"/>
              </a:endParaRPr>
            </a:p>
          </p:txBody>
        </p:sp>
        <p:sp>
          <p:nvSpPr>
            <p:cNvPr id="161" name="矩形 160"/>
            <p:cNvSpPr/>
            <p:nvPr/>
          </p:nvSpPr>
          <p:spPr>
            <a:xfrm>
              <a:off x="4747453" y="4712615"/>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62" name="任意多边形 161"/>
            <p:cNvSpPr/>
            <p:nvPr/>
          </p:nvSpPr>
          <p:spPr bwMode="auto">
            <a:xfrm>
              <a:off x="1766910" y="4038600"/>
              <a:ext cx="2751944" cy="911468"/>
            </a:xfrm>
            <a:custGeom>
              <a:avLst/>
              <a:gdLst>
                <a:gd name="connsiteX0" fmla="*/ 3807501 w 3807501"/>
                <a:gd name="connsiteY0" fmla="*/ 939160 h 984131"/>
                <a:gd name="connsiteX1" fmla="*/ 2863121 w 3807501"/>
                <a:gd name="connsiteY1" fmla="*/ 114701 h 984131"/>
                <a:gd name="connsiteX2" fmla="*/ 644577 w 3807501"/>
                <a:gd name="connsiteY2" fmla="*/ 99711 h 984131"/>
                <a:gd name="connsiteX3" fmla="*/ 0 w 3807501"/>
                <a:gd name="connsiteY3" fmla="*/ 984131 h 984131"/>
              </a:gdLst>
              <a:ahLst/>
              <a:cxnLst>
                <a:cxn ang="0">
                  <a:pos x="connsiteX0" y="connsiteY0"/>
                </a:cxn>
                <a:cxn ang="0">
                  <a:pos x="connsiteX1" y="connsiteY1"/>
                </a:cxn>
                <a:cxn ang="0">
                  <a:pos x="connsiteX2" y="connsiteY2"/>
                </a:cxn>
                <a:cxn ang="0">
                  <a:pos x="connsiteX3" y="connsiteY3"/>
                </a:cxn>
              </a:cxnLst>
              <a:rect l="l" t="t" r="r" b="b"/>
              <a:pathLst>
                <a:path w="3807501" h="984131">
                  <a:moveTo>
                    <a:pt x="3807501" y="939160"/>
                  </a:moveTo>
                  <a:cubicBezTo>
                    <a:pt x="3598888" y="596884"/>
                    <a:pt x="3390275" y="254609"/>
                    <a:pt x="2863121" y="114701"/>
                  </a:cubicBezTo>
                  <a:cubicBezTo>
                    <a:pt x="2335967" y="-25207"/>
                    <a:pt x="1121764" y="-45194"/>
                    <a:pt x="644577" y="99711"/>
                  </a:cubicBezTo>
                  <a:cubicBezTo>
                    <a:pt x="167390" y="244616"/>
                    <a:pt x="83695" y="614373"/>
                    <a:pt x="0" y="984131"/>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63" name="矩形 162"/>
            <p:cNvSpPr/>
            <p:nvPr/>
          </p:nvSpPr>
          <p:spPr>
            <a:xfrm>
              <a:off x="2956837" y="3581400"/>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sp>
          <p:nvSpPr>
            <p:cNvPr id="164" name="任意多边形 163"/>
            <p:cNvSpPr/>
            <p:nvPr/>
          </p:nvSpPr>
          <p:spPr bwMode="auto">
            <a:xfrm>
              <a:off x="861253" y="5430719"/>
              <a:ext cx="4648200" cy="909077"/>
            </a:xfrm>
            <a:custGeom>
              <a:avLst/>
              <a:gdLst>
                <a:gd name="connsiteX0" fmla="*/ 0 w 5891134"/>
                <a:gd name="connsiteY0" fmla="*/ 14990 h 1062476"/>
                <a:gd name="connsiteX1" fmla="*/ 2113613 w 5891134"/>
                <a:gd name="connsiteY1" fmla="*/ 929390 h 1062476"/>
                <a:gd name="connsiteX2" fmla="*/ 3837482 w 5891134"/>
                <a:gd name="connsiteY2" fmla="*/ 959370 h 1062476"/>
                <a:gd name="connsiteX3" fmla="*/ 5891134 w 5891134"/>
                <a:gd name="connsiteY3" fmla="*/ 0 h 1062476"/>
              </a:gdLst>
              <a:ahLst/>
              <a:cxnLst>
                <a:cxn ang="0">
                  <a:pos x="connsiteX0" y="connsiteY0"/>
                </a:cxn>
                <a:cxn ang="0">
                  <a:pos x="connsiteX1" y="connsiteY1"/>
                </a:cxn>
                <a:cxn ang="0">
                  <a:pos x="connsiteX2" y="connsiteY2"/>
                </a:cxn>
                <a:cxn ang="0">
                  <a:pos x="connsiteX3" y="connsiteY3"/>
                </a:cxn>
              </a:cxnLst>
              <a:rect l="l" t="t" r="r" b="b"/>
              <a:pathLst>
                <a:path w="5891134" h="1062476">
                  <a:moveTo>
                    <a:pt x="0" y="14990"/>
                  </a:moveTo>
                  <a:cubicBezTo>
                    <a:pt x="737016" y="393491"/>
                    <a:pt x="1474033" y="771993"/>
                    <a:pt x="2113613" y="929390"/>
                  </a:cubicBezTo>
                  <a:cubicBezTo>
                    <a:pt x="2753193" y="1086787"/>
                    <a:pt x="3207895" y="1114268"/>
                    <a:pt x="3837482" y="959370"/>
                  </a:cubicBezTo>
                  <a:cubicBezTo>
                    <a:pt x="4467069" y="804472"/>
                    <a:pt x="5179101" y="402236"/>
                    <a:pt x="5891134" y="0"/>
                  </a:cubicBezTo>
                </a:path>
              </a:pathLst>
            </a:custGeom>
            <a:noFill/>
            <a:ln w="25400" cap="flat" cmpd="sng" algn="ctr">
              <a:solidFill>
                <a:schemeClr val="tx1"/>
              </a:solidFill>
              <a:prstDash val="solid"/>
              <a:miter lim="800000"/>
              <a:headEnd type="none" w="med" len="med"/>
              <a:tailEnd type="triangle" w="lg" len="lg"/>
            </a:ln>
            <a:effectLst/>
          </p:spPr>
          <p:txBody>
            <a:bodyPr rtlCol="0" anchor="ctr"/>
            <a:lstStyle/>
            <a:p>
              <a:pPr algn="ctr"/>
              <a:endParaRPr lang="zh-CN" altLang="en-US"/>
            </a:p>
          </p:txBody>
        </p:sp>
        <p:sp>
          <p:nvSpPr>
            <p:cNvPr id="167" name="矩形 166"/>
            <p:cNvSpPr/>
            <p:nvPr/>
          </p:nvSpPr>
          <p:spPr>
            <a:xfrm>
              <a:off x="5791200" y="4753554"/>
              <a:ext cx="320922" cy="461665"/>
            </a:xfrm>
            <a:prstGeom prst="rect">
              <a:avLst/>
            </a:prstGeom>
          </p:spPr>
          <p:txBody>
            <a:bodyPr wrap="none">
              <a:spAutoFit/>
            </a:bodyPr>
            <a:lstStyle/>
            <a:p>
              <a:r>
                <a:rPr lang="en-US" altLang="zh-TW" dirty="0">
                  <a:latin typeface="Times New Roman" panose="02020603050405020304" charset="0"/>
                  <a:ea typeface="Adobe 明體 Std L" panose="02020300000000000000" charset="-120"/>
                  <a:cs typeface="Times New Roman" panose="02020603050405020304" charset="0"/>
                  <a:sym typeface="Symbol" panose="05050102010706020507" pitchFamily="18" charset="2"/>
                </a:rPr>
                <a:t>a</a:t>
              </a:r>
              <a:endParaRPr lang="zh-CN" altLang="en-US" dirty="0">
                <a:latin typeface="Times New Roman" panose="02020603050405020304" charset="0"/>
                <a:cs typeface="Times New Roman" panose="02020603050405020304" charset="0"/>
              </a:endParaRPr>
            </a:p>
          </p:txBody>
        </p:sp>
        <p:sp>
          <p:nvSpPr>
            <p:cNvPr id="168" name="椭圆 167"/>
            <p:cNvSpPr/>
            <p:nvPr/>
          </p:nvSpPr>
          <p:spPr bwMode="auto">
            <a:xfrm>
              <a:off x="8382000" y="4950068"/>
              <a:ext cx="457200" cy="457200"/>
            </a:xfrm>
            <a:prstGeom prst="ellipse">
              <a:avLst/>
            </a:prstGeom>
            <a:noFill/>
            <a:ln w="76200" cap="flat" cmpd="dbl"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10</a:t>
              </a:r>
              <a:endParaRPr lang="zh-CN" altLang="en-US" dirty="0">
                <a:latin typeface="Times New Roman" panose="02020603050405020304" charset="0"/>
                <a:cs typeface="Times New Roman" panose="02020603050405020304" charset="0"/>
              </a:endParaRPr>
            </a:p>
          </p:txBody>
        </p:sp>
        <p:sp>
          <p:nvSpPr>
            <p:cNvPr id="86" name="矩形 85"/>
            <p:cNvSpPr/>
            <p:nvPr/>
          </p:nvSpPr>
          <p:spPr>
            <a:xfrm>
              <a:off x="3452053" y="6216777"/>
              <a:ext cx="319318" cy="461665"/>
            </a:xfrm>
            <a:prstGeom prst="rect">
              <a:avLst/>
            </a:prstGeom>
          </p:spPr>
          <p:txBody>
            <a:bodyPr wrap="none">
              <a:spAutoFit/>
            </a:bodyPr>
            <a:lstStyle/>
            <a:p>
              <a:r>
                <a:rPr lang="zh-TW" altLang="en-US" dirty="0">
                  <a:latin typeface="Comic Sans MS" panose="030F0702030302020204" pitchFamily="66" charset="0"/>
                  <a:ea typeface="Adobe 明體 Std L" panose="02020300000000000000" charset="-120"/>
                  <a:sym typeface="Symbol" panose="05050102010706020507" pitchFamily="18" charset="2"/>
                </a:rPr>
                <a:t></a:t>
              </a:r>
              <a:endParaRPr lang="zh-CN" altLang="en-US" dirty="0"/>
            </a:p>
          </p:txBody>
        </p:sp>
        <p:cxnSp>
          <p:nvCxnSpPr>
            <p:cNvPr id="181" name="直接箭头连接符 180"/>
            <p:cNvCxnSpPr>
              <a:stCxn id="183" idx="6"/>
              <a:endCxn id="182" idx="2"/>
            </p:cNvCxnSpPr>
            <p:nvPr/>
          </p:nvCxnSpPr>
          <p:spPr bwMode="auto">
            <a:xfrm>
              <a:off x="6801409" y="5178668"/>
              <a:ext cx="533400"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82" name="椭圆 181"/>
            <p:cNvSpPr/>
            <p:nvPr/>
          </p:nvSpPr>
          <p:spPr bwMode="auto">
            <a:xfrm>
              <a:off x="7334809" y="4950068"/>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9</a:t>
              </a:r>
              <a:endParaRPr lang="zh-CN" altLang="en-US" dirty="0">
                <a:latin typeface="Times New Roman" panose="02020603050405020304" charset="0"/>
                <a:cs typeface="Times New Roman" panose="02020603050405020304" charset="0"/>
              </a:endParaRPr>
            </a:p>
          </p:txBody>
        </p:sp>
        <p:sp>
          <p:nvSpPr>
            <p:cNvPr id="183" name="椭圆 182"/>
            <p:cNvSpPr/>
            <p:nvPr/>
          </p:nvSpPr>
          <p:spPr bwMode="auto">
            <a:xfrm>
              <a:off x="6344209" y="4950068"/>
              <a:ext cx="457200" cy="457200"/>
            </a:xfrm>
            <a:prstGeom prst="ellipse">
              <a:avLst/>
            </a:prstGeom>
            <a:noFill/>
            <a:ln w="25400" cap="flat" cmpd="sng" algn="ctr">
              <a:solidFill>
                <a:schemeClr val="tx1"/>
              </a:solidFill>
              <a:prstDash val="solid"/>
              <a:miter lim="800000"/>
              <a:headEnd type="none" w="med" len="med"/>
              <a:tailEnd type="triangle" w="lg" len="med"/>
            </a:ln>
            <a:effectLst/>
          </p:spPr>
          <p:txBody>
            <a:bodyPr vert="horz" wrap="none" lIns="91440" tIns="45720" rIns="91440" bIns="45720" numCol="1" rtlCol="0" anchor="ctr" anchorCtr="0" compatLnSpc="1"/>
            <a:lstStyle/>
            <a:p>
              <a:pPr algn="ctr"/>
              <a:r>
                <a:rPr lang="en-US" altLang="zh-CN" dirty="0">
                  <a:latin typeface="Times New Roman" panose="02020603050405020304" charset="0"/>
                  <a:cs typeface="Times New Roman" panose="02020603050405020304" charset="0"/>
                </a:rPr>
                <a:t>8</a:t>
              </a:r>
              <a:endParaRPr lang="zh-CN" altLang="en-US" dirty="0">
                <a:latin typeface="Times New Roman" panose="02020603050405020304" charset="0"/>
                <a:cs typeface="Times New Roman" panose="02020603050405020304" charset="0"/>
              </a:endParaRPr>
            </a:p>
          </p:txBody>
        </p:sp>
        <p:cxnSp>
          <p:nvCxnSpPr>
            <p:cNvPr id="187" name="直接箭头连接符 186"/>
            <p:cNvCxnSpPr>
              <a:stCxn id="182" idx="6"/>
              <a:endCxn id="168" idx="2"/>
            </p:cNvCxnSpPr>
            <p:nvPr/>
          </p:nvCxnSpPr>
          <p:spPr bwMode="auto">
            <a:xfrm>
              <a:off x="7792009" y="5178668"/>
              <a:ext cx="589991"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cxnSp>
          <p:nvCxnSpPr>
            <p:cNvPr id="194" name="直接箭头连接符 193"/>
            <p:cNvCxnSpPr>
              <a:stCxn id="98" idx="6"/>
              <a:endCxn id="183" idx="2"/>
            </p:cNvCxnSpPr>
            <p:nvPr/>
          </p:nvCxnSpPr>
          <p:spPr bwMode="auto">
            <a:xfrm>
              <a:off x="5738053" y="5178668"/>
              <a:ext cx="606156" cy="0"/>
            </a:xfrm>
            <a:prstGeom prst="straightConnector1">
              <a:avLst/>
            </a:prstGeom>
            <a:gradFill rotWithShape="0">
              <a:gsLst>
                <a:gs pos="0">
                  <a:srgbClr val="A50021"/>
                </a:gs>
                <a:gs pos="100000">
                  <a:schemeClr val="tx1"/>
                </a:gs>
              </a:gsLst>
              <a:lin ang="0" scaled="1"/>
            </a:gradFill>
            <a:ln w="25400" cap="flat" cmpd="sng" algn="ctr">
              <a:solidFill>
                <a:schemeClr val="tx1"/>
              </a:solidFill>
              <a:prstDash val="solid"/>
              <a:miter lim="800000"/>
              <a:headEnd type="none" w="med" len="med"/>
              <a:tailEnd type="triangle" w="lg" len="lg"/>
            </a:ln>
            <a:effectLst/>
          </p:spPr>
        </p:cxnSp>
        <p:sp>
          <p:nvSpPr>
            <p:cNvPr id="197" name="矩形 196"/>
            <p:cNvSpPr/>
            <p:nvPr/>
          </p:nvSpPr>
          <p:spPr>
            <a:xfrm>
              <a:off x="6815627" y="4719935"/>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sp>
          <p:nvSpPr>
            <p:cNvPr id="198" name="矩形 197"/>
            <p:cNvSpPr/>
            <p:nvPr/>
          </p:nvSpPr>
          <p:spPr>
            <a:xfrm>
              <a:off x="7917727" y="4746640"/>
              <a:ext cx="338554" cy="461665"/>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b</a:t>
              </a:r>
              <a:endParaRPr lang="zh-CN" altLang="en-US" dirty="0">
                <a:latin typeface="Times New Roman" panose="02020603050405020304" charset="0"/>
                <a:cs typeface="Times New Roman" panose="02020603050405020304" charset="0"/>
              </a:endParaRPr>
            </a:p>
          </p:txBody>
        </p:sp>
      </p:grpSp>
      <p:sp>
        <p:nvSpPr>
          <p:cNvPr id="5" name="TextBox 4"/>
          <p:cNvSpPr txBox="1"/>
          <p:nvPr/>
        </p:nvSpPr>
        <p:spPr>
          <a:xfrm>
            <a:off x="406401" y="4191000"/>
            <a:ext cx="11023599" cy="121094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2800" dirty="0">
                <a:latin typeface="华文新魏" panose="02010800040101010101" pitchFamily="2" charset="-122"/>
                <a:ea typeface="华文新魏" panose="02010800040101010101" pitchFamily="2" charset="-122"/>
              </a:rPr>
              <a:t>这是严格按照</a:t>
            </a:r>
            <a:r>
              <a:rPr lang="en-US" altLang="zh-CN" sz="2800" dirty="0">
                <a:latin typeface="华文新魏" panose="02010800040101010101" pitchFamily="2" charset="-122"/>
                <a:ea typeface="华文新魏" panose="02010800040101010101" pitchFamily="2" charset="-122"/>
              </a:rPr>
              <a:t>McNaughton-Yamada-Thompson</a:t>
            </a:r>
            <a:r>
              <a:rPr lang="zh-CN" altLang="en-US" sz="2800" dirty="0">
                <a:latin typeface="华文新魏" panose="02010800040101010101" pitchFamily="2" charset="-122"/>
                <a:ea typeface="华文新魏" panose="02010800040101010101" pitchFamily="2" charset="-122"/>
              </a:rPr>
              <a:t>算法来构造的</a:t>
            </a:r>
            <a:r>
              <a:rPr lang="en-US" altLang="zh-CN" sz="2800" dirty="0">
                <a:latin typeface="华文新魏" panose="02010800040101010101" pitchFamily="2" charset="-122"/>
                <a:ea typeface="华文新魏" panose="02010800040101010101" pitchFamily="2" charset="-122"/>
              </a:rPr>
              <a:t>NFA</a:t>
            </a:r>
            <a:r>
              <a:rPr lang="zh-CN" altLang="en-US" sz="2800" dirty="0">
                <a:latin typeface="华文新魏" panose="02010800040101010101" pitchFamily="2" charset="-122"/>
                <a:ea typeface="华文新魏" panose="02010800040101010101" pitchFamily="2" charset="-122"/>
              </a:rPr>
              <a:t>，可以看出其中具有很多</a:t>
            </a:r>
            <a:r>
              <a:rPr lang="zh-TW" altLang="en-US" sz="2800" dirty="0">
                <a:latin typeface="华文新魏" panose="02010800040101010101" pitchFamily="2" charset="-122"/>
                <a:ea typeface="华文新魏" panose="02010800040101010101" pitchFamily="2" charset="-122"/>
                <a:sym typeface="Symbol" panose="05050102010706020507" pitchFamily="18" charset="2"/>
              </a:rPr>
              <a:t></a:t>
            </a:r>
            <a:r>
              <a:rPr lang="zh-CN" altLang="en-US" sz="2800" dirty="0">
                <a:latin typeface="华文新魏" panose="02010800040101010101" pitchFamily="2" charset="-122"/>
                <a:ea typeface="华文新魏" panose="02010800040101010101" pitchFamily="2" charset="-122"/>
                <a:sym typeface="Symbol" panose="05050102010706020507" pitchFamily="18" charset="2"/>
              </a:rPr>
              <a:t>转换</a:t>
            </a: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1200" y="990600"/>
            <a:ext cx="10040620" cy="4978400"/>
          </a:xfrm>
        </p:spPr>
        <p:txBody>
          <a:bodyPr/>
          <a:lstStyle/>
          <a:p>
            <a:pPr>
              <a:lnSpc>
                <a:spcPct val="160000"/>
              </a:lnSpc>
            </a:pPr>
            <a:r>
              <a:rPr lang="zh-CN" altLang="en-US" dirty="0"/>
              <a:t>正规表达式</a:t>
            </a:r>
            <a:r>
              <a:rPr lang="en-US" altLang="zh-CN" dirty="0"/>
              <a:t>(Regular Expression, RE)</a:t>
            </a:r>
            <a:endParaRPr lang="en-US" altLang="zh-CN" dirty="0"/>
          </a:p>
          <a:p>
            <a:pPr lvl="1">
              <a:lnSpc>
                <a:spcPct val="160000"/>
              </a:lnSpc>
            </a:pPr>
            <a:r>
              <a:rPr lang="zh-CN" altLang="en-US" dirty="0"/>
              <a:t>正规表达式是一个表示字符串格式的</a:t>
            </a:r>
            <a:r>
              <a:rPr lang="zh-CN" altLang="en-US" sz="3200" b="1" dirty="0">
                <a:solidFill>
                  <a:srgbClr val="0070C0"/>
                </a:solidFill>
              </a:rPr>
              <a:t>模式</a:t>
            </a:r>
            <a:endParaRPr lang="en-US" altLang="zh-CN" dirty="0"/>
          </a:p>
          <a:p>
            <a:pPr lvl="1">
              <a:lnSpc>
                <a:spcPct val="160000"/>
              </a:lnSpc>
            </a:pPr>
            <a:r>
              <a:rPr lang="zh-CN" altLang="en-US" dirty="0"/>
              <a:t>可以用来描述单词的结构</a:t>
            </a:r>
            <a:endParaRPr lang="en-US" altLang="zh-CN" dirty="0"/>
          </a:p>
          <a:p>
            <a:pPr lvl="1">
              <a:lnSpc>
                <a:spcPct val="160000"/>
              </a:lnSpc>
            </a:pPr>
            <a:r>
              <a:rPr lang="zh-CN" altLang="en-US" dirty="0"/>
              <a:t>正规式</a:t>
            </a:r>
            <a:r>
              <a:rPr lang="en-US" altLang="zh-CN" dirty="0"/>
              <a:t>(r)</a:t>
            </a:r>
            <a:r>
              <a:rPr lang="zh-CN" altLang="en-US" dirty="0"/>
              <a:t>所匹配的所有字符串的集合称为</a:t>
            </a:r>
            <a:r>
              <a:rPr lang="zh-CN" altLang="en-US" sz="3200" b="1" dirty="0">
                <a:solidFill>
                  <a:srgbClr val="0070C0"/>
                </a:solidFill>
              </a:rPr>
              <a:t>正规集</a:t>
            </a:r>
            <a:r>
              <a:rPr lang="zh-CN" altLang="en-US" dirty="0"/>
              <a:t>，实际上是一个正规语言</a:t>
            </a:r>
            <a:r>
              <a:rPr lang="en-US" altLang="zh-CN" dirty="0"/>
              <a:t>(3</a:t>
            </a:r>
            <a:r>
              <a:rPr lang="zh-CN" altLang="en-US" dirty="0"/>
              <a:t>型语言</a:t>
            </a:r>
            <a:r>
              <a:rPr lang="en-US" altLang="zh-CN" dirty="0"/>
              <a:t>)</a:t>
            </a:r>
            <a:r>
              <a:rPr lang="zh-CN" altLang="en-US" dirty="0"/>
              <a:t>，记为</a:t>
            </a:r>
            <a:r>
              <a:rPr lang="en-US" altLang="zh-CN" dirty="0"/>
              <a:t>L(r)</a:t>
            </a:r>
            <a:endParaRPr lang="en-US" altLang="zh-CN"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单词的描述</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zh-CN" altLang="en-US" dirty="0">
                <a:sym typeface="+mn-ea"/>
              </a:rPr>
              <a:t>正规式与有限自动机的等价性</a:t>
            </a:r>
            <a:endParaRPr lang="zh-CN" altLang="en-US" dirty="0"/>
          </a:p>
        </p:txBody>
      </p:sp>
      <p:sp>
        <p:nvSpPr>
          <p:cNvPr id="2" name="Rectangle 2"/>
          <p:cNvSpPr>
            <a:spLocks noChangeArrowheads="1"/>
          </p:cNvSpPr>
          <p:nvPr/>
        </p:nvSpPr>
        <p:spPr bwMode="auto">
          <a:xfrm>
            <a:off x="684213" y="1267143"/>
            <a:ext cx="6048375" cy="504825"/>
          </a:xfrm>
          <a:prstGeom prst="rect">
            <a:avLst/>
          </a:prstGeom>
          <a:noFill/>
          <a:ln w="9525">
            <a:noFill/>
            <a:miter lim="800000"/>
          </a:ln>
          <a:effectLst/>
        </p:spPr>
        <p:txBody>
          <a:bodyPr/>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例子：</a:t>
            </a:r>
            <a:r>
              <a:rPr kumimoji="0" lang="en-US" altLang="zh-CN" sz="3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01</a:t>
            </a:r>
            <a:r>
              <a:rPr kumimoji="0" lang="en-US" altLang="zh-CN" sz="3200" b="0" i="0" u="none" strike="noStrike" kern="1200" cap="none" spc="0" normalizeH="0" baseline="3000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 </a:t>
            </a:r>
            <a:r>
              <a:rPr kumimoji="0" lang="en-US" altLang="zh-CN" sz="3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 1</a:t>
            </a:r>
            <a:endParaRPr kumimoji="0" lang="en-US" altLang="zh-CN" sz="3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endParaRPr>
          </a:p>
        </p:txBody>
      </p:sp>
      <p:pic>
        <p:nvPicPr>
          <p:cNvPr id="5" name="图片 4"/>
          <p:cNvPicPr>
            <a:picLocks noChangeAspect="1"/>
          </p:cNvPicPr>
          <p:nvPr/>
        </p:nvPicPr>
        <p:blipFill>
          <a:blip r:embed="rId1"/>
          <a:stretch>
            <a:fillRect/>
          </a:stretch>
        </p:blipFill>
        <p:spPr>
          <a:xfrm>
            <a:off x="1684655" y="2537460"/>
            <a:ext cx="9178290" cy="2716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zh-CN" altLang="en-US" dirty="0">
                <a:sym typeface="+mn-ea"/>
              </a:rPr>
              <a:t>正规式与有限自动机的等价性</a:t>
            </a:r>
            <a:endParaRPr lang="zh-CN" altLang="en-US" dirty="0"/>
          </a:p>
        </p:txBody>
      </p:sp>
      <p:sp>
        <p:nvSpPr>
          <p:cNvPr id="63491" name="Rectangle 3"/>
          <p:cNvSpPr txBox="1"/>
          <p:nvPr/>
        </p:nvSpPr>
        <p:spPr>
          <a:xfrm>
            <a:off x="479743" y="1141095"/>
            <a:ext cx="7200900" cy="720725"/>
          </a:xfrm>
          <a:prstGeom prst="rect">
            <a:avLst/>
          </a:prstGeom>
          <a:noFill/>
          <a:ln w="9525">
            <a:noFill/>
          </a:ln>
        </p:spPr>
        <p:txBody>
          <a:bodyPr anchor="t"/>
          <a:p>
            <a:pPr marL="457200" indent="-457200" eaLnBrk="0" hangingPunct="0">
              <a:buFont typeface="Wingdings" panose="05000000000000000000" charset="0"/>
              <a:buChar char="l"/>
            </a:pPr>
            <a:r>
              <a:rPr lang="zh-CN" altLang="en-US" sz="3200">
                <a:solidFill>
                  <a:schemeClr val="tx2"/>
                </a:solidFill>
                <a:latin typeface="华文新魏" panose="02010800040101010101" pitchFamily="2" charset="-122"/>
                <a:ea typeface="华文新魏" panose="02010800040101010101" pitchFamily="2" charset="-122"/>
              </a:rPr>
              <a:t>正规表达式与有限自动机的等价性</a:t>
            </a:r>
            <a:endParaRPr lang="zh-CN" altLang="en-US" sz="3200" dirty="0">
              <a:solidFill>
                <a:schemeClr val="tx2"/>
              </a:solidFill>
              <a:latin typeface="华文新魏" panose="02010800040101010101" pitchFamily="2" charset="-122"/>
              <a:ea typeface="华文新魏" panose="02010800040101010101" pitchFamily="2" charset="-122"/>
            </a:endParaRPr>
          </a:p>
        </p:txBody>
      </p:sp>
      <p:sp>
        <p:nvSpPr>
          <p:cNvPr id="63" name="Rectangle 4"/>
          <p:cNvSpPr>
            <a:spLocks noChangeArrowheads="1"/>
          </p:cNvSpPr>
          <p:nvPr/>
        </p:nvSpPr>
        <p:spPr bwMode="auto">
          <a:xfrm>
            <a:off x="716280" y="2041525"/>
            <a:ext cx="9081135" cy="1871980"/>
          </a:xfrm>
          <a:prstGeom prst="rect">
            <a:avLst/>
          </a:prstGeom>
          <a:noFill/>
          <a:ln w="9525">
            <a:noFill/>
            <a:miter lim="800000"/>
          </a:ln>
          <a:effectLst/>
        </p:spPr>
        <p:txBody>
          <a:bodyPr/>
          <a:p>
            <a:pPr marL="742950" marR="0" lvl="1" indent="-285750" algn="l" defTabSz="914400" rtl="0" eaLnBrk="1" fontAlgn="base" latinLnBrk="0" hangingPunct="1">
              <a:lnSpc>
                <a:spcPct val="185000"/>
              </a:lnSpc>
              <a:spcBef>
                <a:spcPct val="20000"/>
              </a:spcBef>
              <a:spcAft>
                <a:spcPct val="0"/>
              </a:spcAft>
              <a:buClr>
                <a:schemeClr val="hlink"/>
              </a:buClr>
              <a:buSzPct val="55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由正规式到有限自动机的转换算法可知</a:t>
            </a:r>
            <a:endParaRPr kumimoji="0" lang="zh-CN" altLang="en-US" sz="3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endParaRPr>
          </a:p>
          <a:p>
            <a:pPr marL="1143000" marR="0" lvl="2" indent="-228600" algn="l" defTabSz="914400" rtl="0" eaLnBrk="1" fontAlgn="base" latinLnBrk="0" hangingPunct="1">
              <a:lnSpc>
                <a:spcPct val="185000"/>
              </a:lnSpc>
              <a:spcBef>
                <a:spcPct val="20000"/>
              </a:spcBef>
              <a:spcAft>
                <a:spcPct val="0"/>
              </a:spcAft>
              <a:buClr>
                <a:schemeClr val="folHlink"/>
              </a:buClr>
              <a:buSzPct val="5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例如 </a:t>
            </a:r>
            <a:r>
              <a:rPr kumimoji="0" lang="en-US" altLang="zh-CN" sz="3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0(10)</a:t>
            </a:r>
            <a:r>
              <a:rPr kumimoji="0" lang="en-US" altLang="zh-CN" sz="3200" b="0" i="0" u="none" strike="noStrike" kern="1200" cap="none" spc="0" normalizeH="0" baseline="3000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a:t>
            </a:r>
            <a:endParaRPr kumimoji="0" lang="en-US" altLang="zh-CN" sz="3200" b="0" i="0" u="none" strike="noStrike" kern="1200" cap="none" spc="0" normalizeH="0" baseline="30000" noProof="0" dirty="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endParaRPr>
          </a:p>
        </p:txBody>
      </p:sp>
      <p:pic>
        <p:nvPicPr>
          <p:cNvPr id="6" name="图片 5"/>
          <p:cNvPicPr>
            <a:picLocks noChangeAspect="1"/>
          </p:cNvPicPr>
          <p:nvPr/>
        </p:nvPicPr>
        <p:blipFill>
          <a:blip r:embed="rId1"/>
          <a:stretch>
            <a:fillRect/>
          </a:stretch>
        </p:blipFill>
        <p:spPr>
          <a:xfrm>
            <a:off x="6072505" y="3773170"/>
            <a:ext cx="4975860" cy="2232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zh-CN" altLang="en-US" dirty="0">
                <a:sym typeface="+mn-ea"/>
              </a:rPr>
              <a:t>正规文法与有限自动机的等价性</a:t>
            </a:r>
            <a:endParaRPr lang="zh-CN" altLang="en-US" dirty="0"/>
          </a:p>
        </p:txBody>
      </p:sp>
      <p:sp>
        <p:nvSpPr>
          <p:cNvPr id="87043" name="内容占位符 2"/>
          <p:cNvSpPr>
            <a:spLocks noGrp="1"/>
          </p:cNvSpPr>
          <p:nvPr>
            <p:ph idx="1"/>
          </p:nvPr>
        </p:nvSpPr>
        <p:spPr>
          <a:xfrm>
            <a:off x="457200" y="1500505"/>
            <a:ext cx="11170920" cy="3320415"/>
          </a:xfrm>
        </p:spPr>
        <p:txBody>
          <a:bodyPr vert="horz" wrap="square" lIns="91440" tIns="45720" rIns="91440" bIns="45720" anchor="t"/>
          <a:p>
            <a:pPr>
              <a:lnSpc>
                <a:spcPct val="150000"/>
              </a:lnSpc>
            </a:pPr>
            <a:r>
              <a:rPr lang="zh-CN" altLang="en-US" dirty="0"/>
              <a:t>对每个正规文法 </a:t>
            </a:r>
            <a:r>
              <a:rPr lang="en-US" altLang="zh-CN" dirty="0">
                <a:latin typeface="Times New Roman" panose="02020603050405020304" charset="0"/>
              </a:rPr>
              <a:t>G</a:t>
            </a:r>
            <a:r>
              <a:rPr lang="en-US" altLang="zh-CN" dirty="0"/>
              <a:t> </a:t>
            </a:r>
            <a:r>
              <a:rPr lang="zh-CN" altLang="en-US" dirty="0"/>
              <a:t>，都存在一个 </a:t>
            </a:r>
            <a:r>
              <a:rPr lang="en-US" altLang="zh-CN" dirty="0"/>
              <a:t>FA  M</a:t>
            </a:r>
            <a:r>
              <a:rPr lang="zh-CN" altLang="en-US" dirty="0"/>
              <a:t>，使 </a:t>
            </a:r>
            <a:r>
              <a:rPr lang="en-US" altLang="zh-CN" dirty="0"/>
              <a:t>L(M)= L(</a:t>
            </a:r>
            <a:r>
              <a:rPr lang="en-US" altLang="zh-CN" dirty="0">
                <a:latin typeface="Times New Roman" panose="02020603050405020304" charset="0"/>
              </a:rPr>
              <a:t>G</a:t>
            </a:r>
            <a:r>
              <a:rPr lang="en-US" altLang="zh-CN" dirty="0"/>
              <a:t>)</a:t>
            </a:r>
            <a:endParaRPr lang="en-US" altLang="zh-CN" dirty="0"/>
          </a:p>
          <a:p>
            <a:pPr>
              <a:lnSpc>
                <a:spcPct val="150000"/>
              </a:lnSpc>
            </a:pPr>
            <a:endParaRPr lang="zh-CN" altLang="en-US" dirty="0"/>
          </a:p>
          <a:p>
            <a:pPr>
              <a:lnSpc>
                <a:spcPct val="150000"/>
              </a:lnSpc>
            </a:pPr>
            <a:r>
              <a:rPr lang="zh-CN" altLang="en-US" dirty="0"/>
              <a:t>对每个 </a:t>
            </a:r>
            <a:r>
              <a:rPr lang="en-US" altLang="zh-CN" dirty="0"/>
              <a:t>DFA M </a:t>
            </a:r>
            <a:r>
              <a:rPr lang="zh-CN" altLang="en-US" dirty="0"/>
              <a:t>，都存在一个正规文法 </a:t>
            </a:r>
            <a:r>
              <a:rPr lang="en-US" altLang="zh-CN" dirty="0">
                <a:latin typeface="Times New Roman" panose="02020603050405020304" charset="0"/>
              </a:rPr>
              <a:t>G</a:t>
            </a:r>
            <a:r>
              <a:rPr lang="en-US" altLang="zh-CN" dirty="0"/>
              <a:t> </a:t>
            </a:r>
            <a:r>
              <a:rPr lang="zh-CN" altLang="en-US" dirty="0"/>
              <a:t>，使 </a:t>
            </a:r>
            <a:r>
              <a:rPr lang="en-US" altLang="zh-CN" dirty="0"/>
              <a:t>L(</a:t>
            </a:r>
            <a:r>
              <a:rPr lang="en-US" altLang="zh-CN" dirty="0">
                <a:latin typeface="Times New Roman" panose="02020603050405020304" charset="0"/>
              </a:rPr>
              <a:t>G</a:t>
            </a:r>
            <a:r>
              <a:rPr lang="en-US" altLang="zh-CN" dirty="0"/>
              <a:t>)= L(M)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7043">
                                            <p:txEl>
                                              <p:charRg st="37" end="74"/>
                                            </p:txEl>
                                          </p:spTgt>
                                        </p:tgtEl>
                                        <p:attrNameLst>
                                          <p:attrName>style.visibility</p:attrName>
                                        </p:attrNameLst>
                                      </p:cBhvr>
                                      <p:to>
                                        <p:strVal val="visible"/>
                                      </p:to>
                                    </p:set>
                                    <p:animEffect transition="in" filter="diamond(in)">
                                      <p:cBhvr>
                                        <p:cTn id="7" dur="2000"/>
                                        <p:tgtEl>
                                          <p:spTgt spid="87043">
                                            <p:txEl>
                                              <p:charRg st="37" end="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lang="zh-CN" altLang="en-US" dirty="0">
                <a:sym typeface="+mn-ea"/>
              </a:rPr>
              <a:t>正规式与有限自动机的等价性</a:t>
            </a:r>
            <a:endParaRPr lang="zh-CN" altLang="en-US" dirty="0"/>
          </a:p>
        </p:txBody>
      </p:sp>
      <p:pic>
        <p:nvPicPr>
          <p:cNvPr id="6" name="图片 5"/>
          <p:cNvPicPr>
            <a:picLocks noChangeAspect="1"/>
          </p:cNvPicPr>
          <p:nvPr/>
        </p:nvPicPr>
        <p:blipFill>
          <a:blip r:embed="rId1"/>
          <a:stretch>
            <a:fillRect/>
          </a:stretch>
        </p:blipFill>
        <p:spPr>
          <a:xfrm>
            <a:off x="6102985" y="1729740"/>
            <a:ext cx="4975860" cy="2232660"/>
          </a:xfrm>
          <a:prstGeom prst="rect">
            <a:avLst/>
          </a:prstGeom>
        </p:spPr>
      </p:pic>
      <p:sp>
        <p:nvSpPr>
          <p:cNvPr id="66563" name="Rectangle 6"/>
          <p:cNvSpPr/>
          <p:nvPr/>
        </p:nvSpPr>
        <p:spPr>
          <a:xfrm>
            <a:off x="847725" y="1111568"/>
            <a:ext cx="3311525" cy="151130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20000"/>
              </a:spcBef>
              <a:buClr>
                <a:schemeClr val="folHlink"/>
              </a:buClr>
              <a:buSzPct val="60000"/>
            </a:pPr>
            <a:r>
              <a:rPr lang="en-US" altLang="zh-CN" dirty="0">
                <a:latin typeface="华文新魏" panose="02010800040101010101" pitchFamily="2" charset="-122"/>
                <a:ea typeface="华文新魏" panose="02010800040101010101" pitchFamily="2" charset="-122"/>
                <a:cs typeface="华文新魏" panose="02010800040101010101" pitchFamily="2" charset="-122"/>
              </a:rPr>
              <a:t>G</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	</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S → 0A	     	A → 1B |ε</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a:p>
            <a:pPr marL="342900" indent="-342900">
              <a:spcBef>
                <a:spcPct val="20000"/>
              </a:spcBef>
              <a:buClr>
                <a:schemeClr val="folHlink"/>
              </a:buClr>
              <a:buSzPct val="60000"/>
            </a:pPr>
            <a:r>
              <a:rPr lang="en-US" altLang="zh-CN" dirty="0">
                <a:latin typeface="华文新魏" panose="02010800040101010101" pitchFamily="2" charset="-122"/>
                <a:ea typeface="华文新魏" panose="02010800040101010101" pitchFamily="2" charset="-122"/>
                <a:cs typeface="华文新魏" panose="02010800040101010101" pitchFamily="2" charset="-122"/>
              </a:rPr>
              <a:t>	       B → 0A</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8" name="Rectangle 22"/>
          <p:cNvSpPr/>
          <p:nvPr/>
        </p:nvSpPr>
        <p:spPr>
          <a:xfrm>
            <a:off x="428625" y="3357563"/>
            <a:ext cx="2460625" cy="604837"/>
          </a:xfrm>
          <a:prstGeom prst="rect">
            <a:avLst/>
          </a:prstGeom>
          <a:noFill/>
          <a:ln w="9525">
            <a:noFill/>
          </a:ln>
        </p:spPr>
        <p:txBody>
          <a:bodyPr anchor="b">
            <a:spAutoFit/>
          </a:bodyPr>
          <a:p>
            <a:pPr lvl="2" indent="0" algn="ctr" rtl="0" eaLnBrk="1" fontAlgn="base" hangingPunct="1">
              <a:lnSpc>
                <a:spcPct val="120000"/>
              </a:lnSpc>
              <a:spcBef>
                <a:spcPct val="20000"/>
              </a:spcBef>
              <a:spcAft>
                <a:spcPct val="0"/>
              </a:spcAft>
              <a:buClr>
                <a:schemeClr val="folHlink"/>
              </a:buClr>
              <a:buSzPct val="50000"/>
              <a:buNone/>
            </a:pPr>
            <a:r>
              <a:rPr lang="en-US" altLang="zh-CN" sz="2800" dirty="0">
                <a:solidFill>
                  <a:schemeClr val="tx1"/>
                </a:solidFill>
                <a:latin typeface="华文新魏" panose="02010800040101010101" pitchFamily="2" charset="-122"/>
                <a:ea typeface="华文新魏" panose="02010800040101010101" pitchFamily="2" charset="-122"/>
              </a:rPr>
              <a:t>0(10)</a:t>
            </a:r>
            <a:r>
              <a:rPr lang="en-US" altLang="zh-CN" sz="2800" baseline="30000" dirty="0">
                <a:solidFill>
                  <a:schemeClr val="tx1"/>
                </a:solidFill>
                <a:latin typeface="华文新魏" panose="02010800040101010101" pitchFamily="2" charset="-122"/>
                <a:ea typeface="华文新魏" panose="02010800040101010101" pitchFamily="2" charset="-122"/>
              </a:rPr>
              <a:t>*</a:t>
            </a:r>
            <a:endParaRPr lang="en-US" altLang="zh-CN" sz="2800" baseline="30000" dirty="0">
              <a:solidFill>
                <a:schemeClr val="tx1"/>
              </a:solidFill>
              <a:latin typeface="华文新魏" panose="02010800040101010101" pitchFamily="2" charset="-122"/>
              <a:ea typeface="华文新魏" panose="02010800040101010101" pitchFamily="2" charset="-122"/>
            </a:endParaRPr>
          </a:p>
        </p:txBody>
      </p:sp>
      <p:sp>
        <p:nvSpPr>
          <p:cNvPr id="19" name="Rectangle 3"/>
          <p:cNvSpPr txBox="1"/>
          <p:nvPr/>
        </p:nvSpPr>
        <p:spPr>
          <a:xfrm>
            <a:off x="1069975" y="4491038"/>
            <a:ext cx="7200900" cy="720725"/>
          </a:xfrm>
          <a:prstGeom prst="rect">
            <a:avLst/>
          </a:prstGeom>
          <a:noFill/>
          <a:ln w="9525">
            <a:noFill/>
          </a:ln>
        </p:spPr>
        <p:txBody>
          <a:bodyPr anchor="t"/>
          <a:p>
            <a:pPr marL="457200" indent="-457200" eaLnBrk="0" hangingPunct="0">
              <a:buFont typeface="Wingdings" panose="05000000000000000000" charset="0"/>
              <a:buChar char="l"/>
            </a:pPr>
            <a:r>
              <a:rPr lang="zh-CN" altLang="en-US" sz="3200" dirty="0">
                <a:solidFill>
                  <a:schemeClr val="tx2"/>
                </a:solidFill>
                <a:latin typeface="华文新魏" panose="02010800040101010101" pitchFamily="2" charset="-122"/>
                <a:ea typeface="华文新魏" panose="02010800040101010101" pitchFamily="2" charset="-122"/>
              </a:rPr>
              <a:t>正规式与正规文法的等价性</a:t>
            </a:r>
            <a:endParaRPr lang="zh-CN" altLang="en-US" sz="3200" dirty="0">
              <a:solidFill>
                <a:schemeClr val="tx2"/>
              </a:solidFill>
              <a:latin typeface="华文新魏" panose="02010800040101010101" pitchFamily="2" charset="-122"/>
              <a:ea typeface="华文新魏" panose="02010800040101010101" pitchFamily="2" charset="-122"/>
            </a:endParaRPr>
          </a:p>
        </p:txBody>
      </p:sp>
      <p:sp>
        <p:nvSpPr>
          <p:cNvPr id="20" name="Rectangle 4"/>
          <p:cNvSpPr/>
          <p:nvPr/>
        </p:nvSpPr>
        <p:spPr>
          <a:xfrm>
            <a:off x="1285875" y="5286375"/>
            <a:ext cx="7488238" cy="642938"/>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由上可知（都与有限自动机等价）</a:t>
            </a:r>
            <a:endParaRPr lang="zh-CN" altLang="en-US" sz="28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9">
                                            <p:txEl>
                                              <p:charRg st="0" end="13"/>
                                            </p:txEl>
                                          </p:spTgt>
                                        </p:tgtEl>
                                        <p:attrNameLst>
                                          <p:attrName>style.visibility</p:attrName>
                                        </p:attrNameLst>
                                      </p:cBhvr>
                                      <p:to>
                                        <p:strVal val="visible"/>
                                      </p:to>
                                    </p:set>
                                    <p:animEffect transition="in" filter="diamond(in)">
                                      <p:cBhvr>
                                        <p:cTn id="12" dur="2000"/>
                                        <p:tgtEl>
                                          <p:spTgt spid="19">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amond(i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30000"/>
              </a:lnSpc>
            </a:pPr>
            <a:r>
              <a:rPr lang="zh-CN" altLang="en-US" b="1" dirty="0"/>
              <a:t>正规文法、正规式、有限自动机都是描述</a:t>
            </a:r>
            <a:r>
              <a:rPr lang="zh-CN" altLang="en-US" b="1" dirty="0">
                <a:solidFill>
                  <a:srgbClr val="FF0000"/>
                </a:solidFill>
              </a:rPr>
              <a:t>正规语言</a:t>
            </a:r>
            <a:r>
              <a:rPr lang="zh-CN" altLang="en-US" b="1" dirty="0"/>
              <a:t>的工具</a:t>
            </a:r>
            <a:endParaRPr lang="zh-CN" altLang="en-US" dirty="0"/>
          </a:p>
          <a:p>
            <a:pPr lvl="1">
              <a:lnSpc>
                <a:spcPct val="130000"/>
              </a:lnSpc>
              <a:buFont typeface="Wingdings" panose="05000000000000000000" charset="0"/>
              <a:buChar char="ü"/>
            </a:pPr>
            <a:r>
              <a:rPr lang="zh-CN" altLang="en-US" sz="3200" dirty="0"/>
              <a:t>用</a:t>
            </a:r>
            <a:r>
              <a:rPr lang="zh-CN" altLang="en-US" sz="3200" dirty="0">
                <a:gradFill>
                  <a:gsLst>
                    <a:gs pos="0">
                      <a:srgbClr val="E30000"/>
                    </a:gs>
                    <a:gs pos="100000">
                      <a:srgbClr val="760303"/>
                    </a:gs>
                  </a:gsLst>
                  <a:lin scaled="0"/>
                </a:gradFill>
              </a:rPr>
              <a:t>正规式</a:t>
            </a:r>
            <a:r>
              <a:rPr lang="zh-CN" altLang="en-US" sz="3200" dirty="0"/>
              <a:t>表示</a:t>
            </a:r>
            <a:endParaRPr lang="zh-CN" altLang="en-US" sz="3200" dirty="0"/>
          </a:p>
          <a:p>
            <a:pPr lvl="1">
              <a:lnSpc>
                <a:spcPct val="130000"/>
              </a:lnSpc>
              <a:buFont typeface="Wingdings" panose="05000000000000000000" charset="0"/>
              <a:buChar char="ü"/>
            </a:pPr>
            <a:r>
              <a:rPr lang="zh-CN" altLang="en-US" sz="3200" dirty="0"/>
              <a:t>用</a:t>
            </a:r>
            <a:r>
              <a:rPr lang="zh-CN" altLang="en-US" sz="3200" dirty="0">
                <a:solidFill>
                  <a:srgbClr val="FF0000"/>
                </a:solidFill>
              </a:rPr>
              <a:t>正规文法</a:t>
            </a:r>
            <a:r>
              <a:rPr lang="zh-CN" altLang="en-US" sz="3200" dirty="0"/>
              <a:t>产生</a:t>
            </a:r>
            <a:endParaRPr lang="zh-CN" altLang="en-US" sz="3200" dirty="0"/>
          </a:p>
          <a:p>
            <a:pPr lvl="1">
              <a:lnSpc>
                <a:spcPct val="130000"/>
              </a:lnSpc>
              <a:buFont typeface="Wingdings" panose="05000000000000000000" charset="0"/>
              <a:buChar char="ü"/>
            </a:pPr>
            <a:r>
              <a:rPr lang="zh-CN" altLang="en-US" sz="3200" dirty="0"/>
              <a:t>用</a:t>
            </a:r>
            <a:r>
              <a:rPr lang="zh-CN" altLang="en-US" sz="3200" dirty="0">
                <a:solidFill>
                  <a:srgbClr val="FF0000"/>
                </a:solidFill>
              </a:rPr>
              <a:t>有限自动机</a:t>
            </a:r>
            <a:r>
              <a:rPr lang="zh-CN" altLang="en-US" sz="3200" dirty="0"/>
              <a:t>识别</a:t>
            </a:r>
            <a:endParaRPr lang="zh-CN" altLang="en-US" sz="3200" dirty="0"/>
          </a:p>
          <a:p>
            <a:pPr lvl="1">
              <a:lnSpc>
                <a:spcPct val="130000"/>
              </a:lnSpc>
              <a:buFont typeface="Wingdings" panose="05000000000000000000" charset="0"/>
              <a:buChar char="ü"/>
            </a:pPr>
            <a:r>
              <a:rPr lang="zh-CN" altLang="en-US" sz="3200" dirty="0"/>
              <a:t>研究这三个工具，是为了构造程序设计语言的词法分析器，一般过程是首先用正规式表示出单词的结构，再将其转化为有限自动机，在有限自动机的基础上编写程序</a:t>
            </a:r>
            <a:endParaRPr lang="zh-CN" altLang="en-US" sz="3200"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词法分析器的自动构造</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pPr>
            <a:r>
              <a:rPr lang="zh-CN" altLang="en-US" sz="3600" dirty="0"/>
              <a:t>主要概念：</a:t>
            </a:r>
            <a:endParaRPr lang="en-US" altLang="zh-CN" sz="3600" dirty="0"/>
          </a:p>
          <a:p>
            <a:pPr lvl="1">
              <a:lnSpc>
                <a:spcPct val="120000"/>
              </a:lnSpc>
              <a:buFont typeface="Wingdings" panose="05000000000000000000" charset="0"/>
              <a:buChar char="ü"/>
            </a:pPr>
            <a:r>
              <a:rPr lang="en-US" altLang="zh-CN" sz="3600" dirty="0"/>
              <a:t> </a:t>
            </a:r>
            <a:r>
              <a:rPr lang="zh-CN" altLang="en-US" sz="3600" dirty="0"/>
              <a:t>词法分析器的输入输出</a:t>
            </a:r>
            <a:endParaRPr lang="en-US" altLang="zh-CN" sz="3600" dirty="0"/>
          </a:p>
          <a:p>
            <a:pPr lvl="1">
              <a:lnSpc>
                <a:spcPct val="120000"/>
              </a:lnSpc>
              <a:buFont typeface="Wingdings" panose="05000000000000000000" charset="0"/>
              <a:buChar char="ü"/>
            </a:pPr>
            <a:r>
              <a:rPr lang="zh-CN" altLang="en-US" sz="3600" dirty="0"/>
              <a:t>正规表达式</a:t>
            </a:r>
            <a:endParaRPr lang="en-US" altLang="zh-CN" sz="3600" dirty="0"/>
          </a:p>
          <a:p>
            <a:pPr lvl="1">
              <a:lnSpc>
                <a:spcPct val="120000"/>
              </a:lnSpc>
              <a:buFont typeface="Wingdings" panose="05000000000000000000" charset="0"/>
              <a:buChar char="ü"/>
            </a:pPr>
            <a:r>
              <a:rPr lang="en-US" altLang="zh-CN" sz="3600" dirty="0"/>
              <a:t>DFA</a:t>
            </a:r>
            <a:r>
              <a:rPr lang="zh-CN" altLang="en-US" sz="3600" dirty="0"/>
              <a:t>，</a:t>
            </a:r>
            <a:r>
              <a:rPr lang="en-US" altLang="zh-CN" sz="3600" dirty="0"/>
              <a:t>NFA</a:t>
            </a:r>
            <a:endParaRPr lang="en-US" altLang="zh-CN" sz="3600" dirty="0"/>
          </a:p>
          <a:p>
            <a:pPr lvl="1">
              <a:lnSpc>
                <a:spcPct val="120000"/>
              </a:lnSpc>
              <a:buFont typeface="Wingdings" panose="05000000000000000000" charset="0"/>
              <a:buChar char="ü"/>
            </a:pPr>
            <a:r>
              <a:rPr lang="en-US" altLang="zh-CN" sz="3600" dirty="0"/>
              <a:t>NFA</a:t>
            </a:r>
            <a:r>
              <a:rPr lang="zh-CN" altLang="en-US" sz="3600" dirty="0"/>
              <a:t>转换为</a:t>
            </a:r>
            <a:r>
              <a:rPr lang="en-US" altLang="zh-CN" sz="3600" dirty="0"/>
              <a:t>DFA</a:t>
            </a:r>
            <a:r>
              <a:rPr lang="zh-CN" altLang="en-US" sz="3600" dirty="0"/>
              <a:t>，正规表达式转换为</a:t>
            </a:r>
            <a:r>
              <a:rPr lang="en-US" altLang="zh-CN" sz="3600" dirty="0"/>
              <a:t>NFA</a:t>
            </a:r>
            <a:endParaRPr lang="en-US" altLang="zh-CN" sz="3600" dirty="0"/>
          </a:p>
          <a:p>
            <a:pPr lvl="1">
              <a:lnSpc>
                <a:spcPct val="120000"/>
              </a:lnSpc>
              <a:buFont typeface="Wingdings" panose="05000000000000000000" charset="0"/>
              <a:buChar char="ü"/>
            </a:pPr>
            <a:r>
              <a:rPr lang="en-US" altLang="zh-CN" sz="3600" dirty="0"/>
              <a:t>DFA</a:t>
            </a:r>
            <a:r>
              <a:rPr lang="zh-CN" altLang="en-US" sz="3600" dirty="0"/>
              <a:t>化简</a:t>
            </a:r>
            <a:endParaRPr lang="zh-CN" altLang="en-US" sz="3600"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总结</a:t>
            </a:r>
            <a:r>
              <a:rPr lang="en-US" altLang="zh-CN" dirty="0"/>
              <a:t>(Summary)</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例子：</a:t>
            </a:r>
            <a:r>
              <a:rPr lang="en-US" altLang="zh-CN"/>
              <a:t> </a:t>
            </a:r>
            <a:r>
              <a:rPr lang="zh-CN" altLang="zh-CN" dirty="0"/>
              <a:t>将下面的</a:t>
            </a:r>
            <a:r>
              <a:rPr lang="en-US" altLang="zh-CN" dirty="0"/>
              <a:t>NFA</a:t>
            </a:r>
            <a:r>
              <a:rPr lang="zh-CN" altLang="zh-CN" dirty="0"/>
              <a:t>转化为最小状态的</a:t>
            </a:r>
            <a:r>
              <a:rPr lang="en-US" altLang="zh-CN" sz="2800" dirty="0"/>
              <a:t>DFA</a:t>
            </a:r>
            <a:endParaRPr kumimoji="1" lang="zh-CN" altLang="en-US" dirty="0"/>
          </a:p>
        </p:txBody>
      </p:sp>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a:xfrm>
            <a:off x="762001" y="-37"/>
            <a:ext cx="11023600" cy="722196"/>
          </a:xfrm>
        </p:spPr>
        <p:txBody>
          <a:bodyPr/>
          <a:lstStyle/>
          <a:p>
            <a:r>
              <a:rPr kumimoji="1" lang="zh-CN" altLang="en-US"/>
              <a:t>练习：</a:t>
            </a:r>
            <a:endParaRPr kumimoji="1" lang="zh-CN" altLang="en-US"/>
          </a:p>
        </p:txBody>
      </p:sp>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bwMode="auto">
          <a:xfrm>
            <a:off x="2639616" y="1700808"/>
            <a:ext cx="6696744" cy="4494088"/>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子集构造法</a:t>
            </a:r>
            <a:endParaRPr kumimoji="1" lang="zh-CN" altLang="en-US" dirty="0"/>
          </a:p>
        </p:txBody>
      </p:sp>
      <p:graphicFrame>
        <p:nvGraphicFramePr>
          <p:cNvPr id="6" name="表格 5"/>
          <p:cNvGraphicFramePr>
            <a:graphicFrameLocks noGrp="1"/>
          </p:cNvGraphicFramePr>
          <p:nvPr/>
        </p:nvGraphicFramePr>
        <p:xfrm>
          <a:off x="5687186" y="1484784"/>
          <a:ext cx="6096000" cy="3078336"/>
        </p:xfrm>
        <a:graphic>
          <a:graphicData uri="http://schemas.openxmlformats.org/drawingml/2006/table">
            <a:tbl>
              <a:tblPr bandRow="1">
                <a:tableStyleId>{5C22544A-7EE6-4342-B048-85BDC9FD1C3A}</a:tableStyleId>
              </a:tblPr>
              <a:tblGrid>
                <a:gridCol w="2032000"/>
                <a:gridCol w="2032000"/>
                <a:gridCol w="2032000"/>
              </a:tblGrid>
              <a:tr h="370840">
                <a:tc>
                  <a:txBody>
                    <a:bodyPr/>
                    <a:lstStyle/>
                    <a:p>
                      <a:pPr algn="ctr"/>
                      <a:endParaRPr lang="zh-CN" altLang="en-US" sz="1800" dirty="0">
                        <a:latin typeface="Times New Roman" panose="02020603050405020304" charset="0"/>
                        <a:cs typeface="Times New Roman" panose="02020603050405020304" charset="0"/>
                      </a:endParaRPr>
                    </a:p>
                  </a:txBody>
                  <a:tcPr/>
                </a:tc>
                <a:tc>
                  <a:txBody>
                    <a:bodyPr/>
                    <a:lstStyle/>
                    <a:p>
                      <a:pPr algn="ctr"/>
                      <a:r>
                        <a:rPr lang="en-US" altLang="zh-CN" sz="1800" dirty="0">
                          <a:latin typeface="Times New Roman" panose="02020603050405020304" charset="0"/>
                          <a:cs typeface="Times New Roman" panose="02020603050405020304" charset="0"/>
                        </a:rPr>
                        <a:t>0</a:t>
                      </a:r>
                      <a:endParaRPr lang="zh-CN" altLang="en-US" sz="1800" dirty="0">
                        <a:latin typeface="Times New Roman" panose="02020603050405020304" charset="0"/>
                        <a:cs typeface="Times New Roman" panose="02020603050405020304" charset="0"/>
                      </a:endParaRPr>
                    </a:p>
                  </a:txBody>
                  <a:tcPr/>
                </a:tc>
                <a:tc>
                  <a:txBody>
                    <a:bodyPr/>
                    <a:lstStyle/>
                    <a:p>
                      <a:pPr algn="ctr"/>
                      <a:r>
                        <a:rPr lang="en-US" altLang="zh-CN" sz="1800" dirty="0">
                          <a:latin typeface="Times New Roman" panose="02020603050405020304" charset="0"/>
                          <a:cs typeface="Times New Roman" panose="02020603050405020304" charset="0"/>
                        </a:rPr>
                        <a:t>1</a:t>
                      </a:r>
                      <a:endParaRPr lang="zh-CN" altLang="en-US" sz="1800" dirty="0">
                        <a:latin typeface="Times New Roman" panose="02020603050405020304" charset="0"/>
                        <a:cs typeface="Times New Roman" panose="02020603050405020304" charset="0"/>
                      </a:endParaRPr>
                    </a:p>
                  </a:txBody>
                  <a:tcPr/>
                </a:tc>
              </a:tr>
              <a:tr h="370840">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r>
              <a:tr h="482456">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r>
              <a:tr h="370840">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r>
              <a:tr h="370840">
                <a:tc>
                  <a:txBody>
                    <a:bodyPr/>
                    <a:lstStyle/>
                    <a:p>
                      <a:endParaRPr lang="zh-CN" altLang="en-US" sz="180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r>
              <a:tr h="370840">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r>
              <a:tr h="370840">
                <a:tc>
                  <a:txBody>
                    <a:bodyPr/>
                    <a:lstStyle/>
                    <a:p>
                      <a:endParaRPr lang="zh-CN" altLang="en-US" sz="180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r>
              <a:tr h="370840">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c>
                  <a:txBody>
                    <a:bodyPr/>
                    <a:lstStyle/>
                    <a:p>
                      <a:endParaRPr lang="zh-CN" altLang="en-US" sz="1800" dirty="0">
                        <a:latin typeface="Times New Roman" panose="02020603050405020304" charset="0"/>
                        <a:cs typeface="Times New Roman" panose="02020603050405020304" charset="0"/>
                      </a:endParaRPr>
                    </a:p>
                  </a:txBody>
                  <a:tcPr/>
                </a:tc>
              </a:tr>
            </a:tbl>
          </a:graphicData>
        </a:graphic>
      </p:graphicFrame>
      <p:sp>
        <p:nvSpPr>
          <p:cNvPr id="7" name="矩形 6"/>
          <p:cNvSpPr/>
          <p:nvPr/>
        </p:nvSpPr>
        <p:spPr>
          <a:xfrm>
            <a:off x="6259662" y="1858754"/>
            <a:ext cx="574196"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{S}</a:t>
            </a:r>
            <a:endParaRPr lang="zh-CN" altLang="en-US" sz="2000" dirty="0">
              <a:solidFill>
                <a:prstClr val="black"/>
              </a:solidFill>
              <a:latin typeface="Times New Roman" panose="02020603050405020304" charset="0"/>
              <a:cs typeface="Times New Roman" panose="02020603050405020304" charset="0"/>
            </a:endParaRPr>
          </a:p>
        </p:txBody>
      </p:sp>
      <p:sp>
        <p:nvSpPr>
          <p:cNvPr id="8" name="矩形 7"/>
          <p:cNvSpPr/>
          <p:nvPr/>
        </p:nvSpPr>
        <p:spPr>
          <a:xfrm>
            <a:off x="8262635" y="1879637"/>
            <a:ext cx="898579"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Q}</a:t>
            </a:r>
            <a:endParaRPr lang="zh-CN" altLang="en-US" sz="2000" dirty="0">
              <a:solidFill>
                <a:prstClr val="black"/>
              </a:solidFill>
              <a:latin typeface="Times New Roman" panose="02020603050405020304" charset="0"/>
              <a:cs typeface="Times New Roman" panose="02020603050405020304" charset="0"/>
            </a:endParaRPr>
          </a:p>
        </p:txBody>
      </p:sp>
      <p:sp>
        <p:nvSpPr>
          <p:cNvPr id="9" name="矩形 8"/>
          <p:cNvSpPr/>
          <p:nvPr/>
        </p:nvSpPr>
        <p:spPr>
          <a:xfrm>
            <a:off x="10172513" y="1877131"/>
            <a:ext cx="93166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a:t>
            </a:r>
            <a:endParaRPr lang="zh-CN" altLang="en-US" sz="2000" dirty="0">
              <a:solidFill>
                <a:prstClr val="black"/>
              </a:solidFill>
              <a:latin typeface="Times New Roman" panose="02020603050405020304" charset="0"/>
              <a:cs typeface="Times New Roman" panose="02020603050405020304" charset="0"/>
            </a:endParaRPr>
          </a:p>
        </p:txBody>
      </p:sp>
      <p:sp>
        <p:nvSpPr>
          <p:cNvPr id="10" name="矩形 9"/>
          <p:cNvSpPr/>
          <p:nvPr/>
        </p:nvSpPr>
        <p:spPr>
          <a:xfrm>
            <a:off x="6116770" y="2338796"/>
            <a:ext cx="898579"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Q}</a:t>
            </a:r>
            <a:endParaRPr lang="zh-CN" altLang="en-US" sz="2000" dirty="0">
              <a:solidFill>
                <a:prstClr val="black"/>
              </a:solidFill>
              <a:latin typeface="Times New Roman" panose="02020603050405020304" charset="0"/>
              <a:cs typeface="Times New Roman" panose="02020603050405020304" charset="0"/>
            </a:endParaRPr>
          </a:p>
        </p:txBody>
      </p:sp>
      <p:sp>
        <p:nvSpPr>
          <p:cNvPr id="11" name="矩形 10"/>
          <p:cNvSpPr/>
          <p:nvPr/>
        </p:nvSpPr>
        <p:spPr>
          <a:xfrm>
            <a:off x="6088057" y="2648206"/>
            <a:ext cx="93166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a:t>
            </a:r>
            <a:endParaRPr lang="zh-CN" altLang="en-US" sz="2000" dirty="0">
              <a:solidFill>
                <a:prstClr val="black"/>
              </a:solidFill>
              <a:latin typeface="Times New Roman" panose="02020603050405020304" charset="0"/>
              <a:cs typeface="Times New Roman" panose="02020603050405020304" charset="0"/>
            </a:endParaRPr>
          </a:p>
        </p:txBody>
      </p:sp>
      <p:sp>
        <p:nvSpPr>
          <p:cNvPr id="12" name="矩形 11"/>
          <p:cNvSpPr/>
          <p:nvPr/>
        </p:nvSpPr>
        <p:spPr>
          <a:xfrm>
            <a:off x="8290976" y="2342136"/>
            <a:ext cx="86972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Z}</a:t>
            </a:r>
            <a:endParaRPr lang="zh-CN" altLang="en-US" sz="2000" dirty="0">
              <a:solidFill>
                <a:prstClr val="black"/>
              </a:solidFill>
              <a:latin typeface="Times New Roman" panose="02020603050405020304" charset="0"/>
              <a:cs typeface="Times New Roman" panose="02020603050405020304" charset="0"/>
            </a:endParaRPr>
          </a:p>
        </p:txBody>
      </p:sp>
      <p:sp>
        <p:nvSpPr>
          <p:cNvPr id="13" name="矩形 12"/>
          <p:cNvSpPr/>
          <p:nvPr/>
        </p:nvSpPr>
        <p:spPr>
          <a:xfrm>
            <a:off x="10203815" y="2259361"/>
            <a:ext cx="93166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a:t>
            </a:r>
            <a:endParaRPr lang="zh-CN" altLang="en-US" sz="2000" dirty="0">
              <a:solidFill>
                <a:prstClr val="black"/>
              </a:solidFill>
              <a:latin typeface="Times New Roman" panose="02020603050405020304" charset="0"/>
              <a:cs typeface="Times New Roman" panose="02020603050405020304" charset="0"/>
            </a:endParaRPr>
          </a:p>
        </p:txBody>
      </p:sp>
      <p:sp>
        <p:nvSpPr>
          <p:cNvPr id="14" name="矩形 13"/>
          <p:cNvSpPr/>
          <p:nvPr/>
        </p:nvSpPr>
        <p:spPr>
          <a:xfrm>
            <a:off x="6088057" y="2998025"/>
            <a:ext cx="86972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Z}</a:t>
            </a:r>
            <a:endParaRPr lang="zh-CN" altLang="en-US" sz="2000" dirty="0">
              <a:solidFill>
                <a:prstClr val="black"/>
              </a:solidFill>
              <a:latin typeface="Times New Roman" panose="02020603050405020304" charset="0"/>
              <a:cs typeface="Times New Roman" panose="02020603050405020304" charset="0"/>
            </a:endParaRPr>
          </a:p>
        </p:txBody>
      </p:sp>
      <p:sp>
        <p:nvSpPr>
          <p:cNvPr id="15" name="矩形 14"/>
          <p:cNvSpPr/>
          <p:nvPr/>
        </p:nvSpPr>
        <p:spPr>
          <a:xfrm>
            <a:off x="8401615" y="2708128"/>
            <a:ext cx="617477"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a:t>
            </a:r>
            <a:endParaRPr lang="zh-CN" altLang="en-US" sz="2000" dirty="0">
              <a:solidFill>
                <a:prstClr val="black"/>
              </a:solidFill>
              <a:latin typeface="Times New Roman" panose="02020603050405020304" charset="0"/>
              <a:cs typeface="Times New Roman" panose="02020603050405020304" charset="0"/>
            </a:endParaRPr>
          </a:p>
        </p:txBody>
      </p:sp>
      <p:sp>
        <p:nvSpPr>
          <p:cNvPr id="16" name="矩形 15"/>
          <p:cNvSpPr/>
          <p:nvPr/>
        </p:nvSpPr>
        <p:spPr>
          <a:xfrm>
            <a:off x="10143458" y="2722850"/>
            <a:ext cx="1217000"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 Z}</a:t>
            </a:r>
            <a:endParaRPr lang="zh-CN" altLang="en-US" sz="2000" dirty="0">
              <a:solidFill>
                <a:prstClr val="black"/>
              </a:solidFill>
              <a:latin typeface="Times New Roman" panose="02020603050405020304" charset="0"/>
              <a:cs typeface="Times New Roman" panose="02020603050405020304" charset="0"/>
            </a:endParaRPr>
          </a:p>
        </p:txBody>
      </p:sp>
      <p:sp>
        <p:nvSpPr>
          <p:cNvPr id="17" name="矩形 16"/>
          <p:cNvSpPr/>
          <p:nvPr/>
        </p:nvSpPr>
        <p:spPr>
          <a:xfrm>
            <a:off x="5935132" y="3798245"/>
            <a:ext cx="1217000"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 Z}</a:t>
            </a:r>
            <a:endParaRPr lang="zh-CN" altLang="en-US" sz="2000" dirty="0">
              <a:solidFill>
                <a:prstClr val="black"/>
              </a:solidFill>
              <a:latin typeface="Times New Roman" panose="02020603050405020304" charset="0"/>
              <a:cs typeface="Times New Roman" panose="02020603050405020304" charset="0"/>
            </a:endParaRPr>
          </a:p>
        </p:txBody>
      </p:sp>
      <p:sp>
        <p:nvSpPr>
          <p:cNvPr id="18" name="矩形 17"/>
          <p:cNvSpPr/>
          <p:nvPr/>
        </p:nvSpPr>
        <p:spPr>
          <a:xfrm>
            <a:off x="6195249" y="3398135"/>
            <a:ext cx="617477"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a:t>
            </a:r>
            <a:endParaRPr lang="zh-CN" altLang="en-US" sz="2000" dirty="0">
              <a:solidFill>
                <a:prstClr val="black"/>
              </a:solidFill>
              <a:latin typeface="Times New Roman" panose="02020603050405020304" charset="0"/>
              <a:cs typeface="Times New Roman" panose="02020603050405020304" charset="0"/>
            </a:endParaRPr>
          </a:p>
        </p:txBody>
      </p:sp>
      <p:sp>
        <p:nvSpPr>
          <p:cNvPr id="19" name="矩形 18"/>
          <p:cNvSpPr/>
          <p:nvPr/>
        </p:nvSpPr>
        <p:spPr>
          <a:xfrm>
            <a:off x="8414439" y="3100843"/>
            <a:ext cx="58862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{Z}</a:t>
            </a:r>
            <a:endParaRPr lang="zh-CN" altLang="en-US" sz="2000" dirty="0">
              <a:solidFill>
                <a:prstClr val="black"/>
              </a:solidFill>
              <a:latin typeface="Times New Roman" panose="02020603050405020304" charset="0"/>
              <a:cs typeface="Times New Roman" panose="02020603050405020304" charset="0"/>
            </a:endParaRPr>
          </a:p>
        </p:txBody>
      </p:sp>
      <p:sp>
        <p:nvSpPr>
          <p:cNvPr id="20" name="矩形 19"/>
          <p:cNvSpPr/>
          <p:nvPr/>
        </p:nvSpPr>
        <p:spPr>
          <a:xfrm>
            <a:off x="10439213" y="3131025"/>
            <a:ext cx="58862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{Z}</a:t>
            </a:r>
            <a:endParaRPr lang="zh-CN" altLang="en-US" sz="2000" dirty="0">
              <a:solidFill>
                <a:prstClr val="black"/>
              </a:solidFill>
              <a:latin typeface="Times New Roman" panose="02020603050405020304" charset="0"/>
              <a:cs typeface="Times New Roman" panose="02020603050405020304" charset="0"/>
            </a:endParaRPr>
          </a:p>
        </p:txBody>
      </p:sp>
      <p:sp>
        <p:nvSpPr>
          <p:cNvPr id="21" name="矩形 20"/>
          <p:cNvSpPr/>
          <p:nvPr/>
        </p:nvSpPr>
        <p:spPr>
          <a:xfrm>
            <a:off x="6334216" y="4207068"/>
            <a:ext cx="58862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{Z}</a:t>
            </a:r>
            <a:endParaRPr lang="zh-CN" altLang="en-US" sz="2000" dirty="0">
              <a:solidFill>
                <a:prstClr val="black"/>
              </a:solidFill>
              <a:latin typeface="Times New Roman" panose="02020603050405020304" charset="0"/>
              <a:cs typeface="Times New Roman" panose="02020603050405020304" charset="0"/>
            </a:endParaRPr>
          </a:p>
        </p:txBody>
      </p:sp>
      <p:sp>
        <p:nvSpPr>
          <p:cNvPr id="22" name="矩形 21"/>
          <p:cNvSpPr/>
          <p:nvPr/>
        </p:nvSpPr>
        <p:spPr>
          <a:xfrm>
            <a:off x="8414439" y="3483000"/>
            <a:ext cx="58862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{Z}</a:t>
            </a:r>
            <a:endParaRPr lang="zh-CN" altLang="en-US" sz="2000" dirty="0">
              <a:solidFill>
                <a:prstClr val="black"/>
              </a:solidFill>
              <a:latin typeface="Times New Roman" panose="02020603050405020304" charset="0"/>
              <a:cs typeface="Times New Roman" panose="02020603050405020304" charset="0"/>
            </a:endParaRPr>
          </a:p>
        </p:txBody>
      </p:sp>
      <p:sp>
        <p:nvSpPr>
          <p:cNvPr id="23" name="矩形 22"/>
          <p:cNvSpPr/>
          <p:nvPr/>
        </p:nvSpPr>
        <p:spPr>
          <a:xfrm>
            <a:off x="10467639" y="3434305"/>
            <a:ext cx="495649"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 }</a:t>
            </a:r>
            <a:endParaRPr lang="zh-CN" altLang="en-US" sz="2000" dirty="0">
              <a:solidFill>
                <a:prstClr val="black"/>
              </a:solidFill>
              <a:latin typeface="Times New Roman" panose="02020603050405020304" charset="0"/>
              <a:cs typeface="Times New Roman" panose="02020603050405020304" charset="0"/>
            </a:endParaRPr>
          </a:p>
        </p:txBody>
      </p:sp>
      <p:sp>
        <p:nvSpPr>
          <p:cNvPr id="24" name="矩形 23"/>
          <p:cNvSpPr/>
          <p:nvPr/>
        </p:nvSpPr>
        <p:spPr>
          <a:xfrm>
            <a:off x="8290976" y="3843040"/>
            <a:ext cx="86972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Z}</a:t>
            </a:r>
            <a:endParaRPr lang="zh-CN" altLang="en-US" sz="2000" dirty="0">
              <a:solidFill>
                <a:prstClr val="black"/>
              </a:solidFill>
              <a:latin typeface="Times New Roman" panose="02020603050405020304" charset="0"/>
              <a:cs typeface="Times New Roman" panose="02020603050405020304" charset="0"/>
            </a:endParaRPr>
          </a:p>
        </p:txBody>
      </p:sp>
      <p:sp>
        <p:nvSpPr>
          <p:cNvPr id="25" name="矩形 24"/>
          <p:cNvSpPr/>
          <p:nvPr/>
        </p:nvSpPr>
        <p:spPr>
          <a:xfrm>
            <a:off x="10257870" y="3806958"/>
            <a:ext cx="1217000"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 Z}</a:t>
            </a:r>
            <a:endParaRPr lang="zh-CN" altLang="en-US" sz="2000" dirty="0">
              <a:solidFill>
                <a:prstClr val="black"/>
              </a:solidFill>
              <a:latin typeface="Times New Roman" panose="02020603050405020304" charset="0"/>
              <a:cs typeface="Times New Roman" panose="02020603050405020304" charset="0"/>
            </a:endParaRPr>
          </a:p>
        </p:txBody>
      </p:sp>
      <p:sp>
        <p:nvSpPr>
          <p:cNvPr id="26" name="矩形 25"/>
          <p:cNvSpPr/>
          <p:nvPr/>
        </p:nvSpPr>
        <p:spPr>
          <a:xfrm>
            <a:off x="8399554" y="4207068"/>
            <a:ext cx="65274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 Z}</a:t>
            </a:r>
            <a:endParaRPr lang="zh-CN" altLang="en-US" sz="2000" dirty="0">
              <a:solidFill>
                <a:prstClr val="black"/>
              </a:solidFill>
              <a:latin typeface="Times New Roman" panose="02020603050405020304" charset="0"/>
              <a:cs typeface="Times New Roman" panose="02020603050405020304" charset="0"/>
            </a:endParaRPr>
          </a:p>
        </p:txBody>
      </p:sp>
      <p:sp>
        <p:nvSpPr>
          <p:cNvPr id="27" name="矩形 26"/>
          <p:cNvSpPr/>
          <p:nvPr/>
        </p:nvSpPr>
        <p:spPr>
          <a:xfrm>
            <a:off x="10544595" y="4208030"/>
            <a:ext cx="65274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 Z}</a:t>
            </a:r>
            <a:endParaRPr lang="zh-CN" altLang="en-US" sz="2000" dirty="0">
              <a:solidFill>
                <a:prstClr val="black"/>
              </a:solidFill>
              <a:latin typeface="Times New Roman" panose="02020603050405020304" charset="0"/>
              <a:cs typeface="Times New Roman" panose="02020603050405020304" charset="0"/>
            </a:endParaRPr>
          </a:p>
        </p:txBody>
      </p:sp>
      <p:pic>
        <p:nvPicPr>
          <p:cNvPr id="28" name="图片 27"/>
          <p:cNvPicPr/>
          <p:nvPr/>
        </p:nvPicPr>
        <p:blipFill>
          <a:blip r:embed="rId1">
            <a:extLst>
              <a:ext uri="{28A0092B-C50C-407E-A947-70E740481C1C}">
                <a14:useLocalDpi xmlns:a14="http://schemas.microsoft.com/office/drawing/2010/main" val="0"/>
              </a:ext>
            </a:extLst>
          </a:blip>
          <a:srcRect/>
          <a:stretch>
            <a:fillRect/>
          </a:stretch>
        </p:blipFill>
        <p:spPr bwMode="auto">
          <a:xfrm>
            <a:off x="165696" y="982270"/>
            <a:ext cx="4630745" cy="3167883"/>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得到</a:t>
            </a:r>
            <a:r>
              <a:rPr kumimoji="1" lang="en-US" altLang="zh-CN" dirty="0"/>
              <a:t>DFA</a:t>
            </a:r>
            <a:endParaRPr kumimoji="1" lang="zh-CN" altLang="en-US" dirty="0"/>
          </a:p>
        </p:txBody>
      </p:sp>
      <p:graphicFrame>
        <p:nvGraphicFramePr>
          <p:cNvPr id="5" name="表格 4"/>
          <p:cNvGraphicFramePr>
            <a:graphicFrameLocks noGrp="1"/>
          </p:cNvGraphicFramePr>
          <p:nvPr/>
        </p:nvGraphicFramePr>
        <p:xfrm>
          <a:off x="320307" y="2858370"/>
          <a:ext cx="6096000" cy="3078336"/>
        </p:xfrm>
        <a:graphic>
          <a:graphicData uri="http://schemas.openxmlformats.org/drawingml/2006/table">
            <a:tbl>
              <a:tblPr bandRow="1">
                <a:tableStyleId>{5C22544A-7EE6-4342-B048-85BDC9FD1C3A}</a:tableStyleId>
              </a:tblPr>
              <a:tblGrid>
                <a:gridCol w="2032000"/>
                <a:gridCol w="2032000"/>
                <a:gridCol w="2032000"/>
              </a:tblGrid>
              <a:tr h="370840">
                <a:tc>
                  <a:txBody>
                    <a:bodyPr/>
                    <a:lstStyle/>
                    <a:p>
                      <a:pPr algn="ctr"/>
                      <a:endParaRPr lang="zh-CN" altLang="en-US" sz="1800" dirty="0">
                        <a:latin typeface="Times New Roman" panose="02020603050405020304" charset="0"/>
                        <a:cs typeface="Times New Roman" panose="02020603050405020304" charset="0"/>
                      </a:endParaRPr>
                    </a:p>
                  </a:txBody>
                  <a:tcPr/>
                </a:tc>
                <a:tc>
                  <a:txBody>
                    <a:bodyPr/>
                    <a:lstStyle/>
                    <a:p>
                      <a:pPr algn="ctr"/>
                      <a:r>
                        <a:rPr lang="en-US" altLang="zh-CN" sz="1800" dirty="0">
                          <a:latin typeface="Times New Roman" panose="02020603050405020304" charset="0"/>
                          <a:cs typeface="Times New Roman" panose="02020603050405020304" charset="0"/>
                        </a:rPr>
                        <a:t>0</a:t>
                      </a:r>
                      <a:endParaRPr lang="zh-CN" altLang="en-US" sz="1800" dirty="0">
                        <a:latin typeface="Times New Roman" panose="02020603050405020304" charset="0"/>
                        <a:cs typeface="Times New Roman" panose="02020603050405020304" charset="0"/>
                      </a:endParaRPr>
                    </a:p>
                  </a:txBody>
                  <a:tcPr/>
                </a:tc>
                <a:tc>
                  <a:txBody>
                    <a:bodyPr/>
                    <a:lstStyle/>
                    <a:p>
                      <a:pPr algn="ctr"/>
                      <a:r>
                        <a:rPr lang="en-US" altLang="zh-CN" sz="1800" dirty="0">
                          <a:latin typeface="Times New Roman" panose="02020603050405020304" charset="0"/>
                          <a:cs typeface="Times New Roman" panose="02020603050405020304" charset="0"/>
                        </a:rPr>
                        <a:t>1</a:t>
                      </a:r>
                      <a:endParaRPr lang="zh-CN" altLang="en-US" sz="1800" dirty="0">
                        <a:latin typeface="Times New Roman" panose="02020603050405020304" charset="0"/>
                        <a:cs typeface="Times New Roman" panose="02020603050405020304" charset="0"/>
                      </a:endParaRPr>
                    </a:p>
                  </a:txBody>
                  <a:tcPr/>
                </a:tc>
              </a:tr>
              <a:tr h="370840">
                <a:tc>
                  <a:txBody>
                    <a:bodyPr/>
                    <a:lstStyle/>
                    <a:p>
                      <a:r>
                        <a:rPr lang="en-US" altLang="zh-CN" sz="1800" b="1" dirty="0">
                          <a:solidFill>
                            <a:srgbClr val="FF0000"/>
                          </a:solidFill>
                          <a:latin typeface="Times New Roman" panose="02020603050405020304" charset="0"/>
                          <a:cs typeface="Times New Roman" panose="02020603050405020304" charset="0"/>
                        </a:rPr>
                        <a:t>A</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B</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C</a:t>
                      </a:r>
                      <a:endParaRPr lang="zh-CN" altLang="en-US" sz="1800" b="1" dirty="0">
                        <a:solidFill>
                          <a:srgbClr val="FF0000"/>
                        </a:solidFill>
                        <a:latin typeface="Times New Roman" panose="02020603050405020304" charset="0"/>
                        <a:cs typeface="Times New Roman" panose="02020603050405020304" charset="0"/>
                      </a:endParaRPr>
                    </a:p>
                  </a:txBody>
                  <a:tcPr/>
                </a:tc>
              </a:tr>
              <a:tr h="482456">
                <a:tc>
                  <a:txBody>
                    <a:bodyPr/>
                    <a:lstStyle/>
                    <a:p>
                      <a:r>
                        <a:rPr lang="en-US" altLang="zh-CN" sz="1800" b="1" dirty="0">
                          <a:solidFill>
                            <a:srgbClr val="FF0000"/>
                          </a:solidFill>
                          <a:latin typeface="Times New Roman" panose="02020603050405020304" charset="0"/>
                          <a:cs typeface="Times New Roman" panose="02020603050405020304" charset="0"/>
                        </a:rPr>
                        <a:t>B</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D</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C</a:t>
                      </a:r>
                      <a:endParaRPr lang="zh-CN" altLang="en-US" sz="1800" b="1" dirty="0">
                        <a:solidFill>
                          <a:srgbClr val="FF0000"/>
                        </a:solidFill>
                        <a:latin typeface="Times New Roman" panose="02020603050405020304" charset="0"/>
                        <a:cs typeface="Times New Roman" panose="02020603050405020304" charset="0"/>
                      </a:endParaRPr>
                    </a:p>
                  </a:txBody>
                  <a:tcPr/>
                </a:tc>
              </a:tr>
              <a:tr h="370840">
                <a:tc>
                  <a:txBody>
                    <a:bodyPr/>
                    <a:lstStyle/>
                    <a:p>
                      <a:r>
                        <a:rPr lang="en-US" altLang="zh-CN" sz="1800" b="1" dirty="0">
                          <a:solidFill>
                            <a:srgbClr val="FF0000"/>
                          </a:solidFill>
                          <a:latin typeface="Times New Roman" panose="02020603050405020304" charset="0"/>
                          <a:cs typeface="Times New Roman" panose="02020603050405020304" charset="0"/>
                        </a:rPr>
                        <a:t>C</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E</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F</a:t>
                      </a:r>
                      <a:endParaRPr lang="zh-CN" altLang="en-US" sz="1800" b="1" dirty="0">
                        <a:solidFill>
                          <a:srgbClr val="FF0000"/>
                        </a:solidFill>
                        <a:latin typeface="Times New Roman" panose="02020603050405020304" charset="0"/>
                        <a:cs typeface="Times New Roman" panose="02020603050405020304" charset="0"/>
                      </a:endParaRPr>
                    </a:p>
                  </a:txBody>
                  <a:tcPr/>
                </a:tc>
              </a:tr>
              <a:tr h="370840">
                <a:tc>
                  <a:txBody>
                    <a:bodyPr/>
                    <a:lstStyle/>
                    <a:p>
                      <a:r>
                        <a:rPr lang="en-US" altLang="zh-CN" sz="1800" b="1" dirty="0">
                          <a:solidFill>
                            <a:srgbClr val="FF0000"/>
                          </a:solidFill>
                          <a:latin typeface="Times New Roman" panose="02020603050405020304" charset="0"/>
                          <a:cs typeface="Times New Roman" panose="02020603050405020304" charset="0"/>
                        </a:rPr>
                        <a:t>D</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G</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G</a:t>
                      </a:r>
                      <a:endParaRPr lang="zh-CN" altLang="en-US" sz="1800" b="1" dirty="0">
                        <a:solidFill>
                          <a:srgbClr val="FF0000"/>
                        </a:solidFill>
                        <a:latin typeface="Times New Roman" panose="02020603050405020304" charset="0"/>
                        <a:cs typeface="Times New Roman" panose="02020603050405020304" charset="0"/>
                      </a:endParaRPr>
                    </a:p>
                  </a:txBody>
                  <a:tcPr/>
                </a:tc>
              </a:tr>
              <a:tr h="370840">
                <a:tc>
                  <a:txBody>
                    <a:bodyPr/>
                    <a:lstStyle/>
                    <a:p>
                      <a:r>
                        <a:rPr lang="en-US" altLang="zh-CN" sz="1800" b="1" dirty="0">
                          <a:solidFill>
                            <a:srgbClr val="FF0000"/>
                          </a:solidFill>
                          <a:latin typeface="Times New Roman" panose="02020603050405020304" charset="0"/>
                          <a:cs typeface="Times New Roman" panose="02020603050405020304" charset="0"/>
                        </a:rPr>
                        <a:t>E</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G</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endParaRPr lang="zh-CN" altLang="en-US" sz="1800" b="1" dirty="0">
                        <a:solidFill>
                          <a:srgbClr val="FF0000"/>
                        </a:solidFill>
                        <a:latin typeface="Times New Roman" panose="02020603050405020304" charset="0"/>
                        <a:cs typeface="Times New Roman" panose="02020603050405020304" charset="0"/>
                      </a:endParaRPr>
                    </a:p>
                  </a:txBody>
                  <a:tcPr/>
                </a:tc>
              </a:tr>
              <a:tr h="370840">
                <a:tc>
                  <a:txBody>
                    <a:bodyPr/>
                    <a:lstStyle/>
                    <a:p>
                      <a:r>
                        <a:rPr lang="en-US" altLang="zh-CN" sz="1800" b="1" dirty="0">
                          <a:solidFill>
                            <a:srgbClr val="FF0000"/>
                          </a:solidFill>
                          <a:latin typeface="Times New Roman" panose="02020603050405020304" charset="0"/>
                          <a:cs typeface="Times New Roman" panose="02020603050405020304" charset="0"/>
                        </a:rPr>
                        <a:t>F</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D</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F</a:t>
                      </a:r>
                      <a:endParaRPr lang="zh-CN" altLang="en-US" sz="1800" b="1" dirty="0">
                        <a:solidFill>
                          <a:srgbClr val="FF0000"/>
                        </a:solidFill>
                        <a:latin typeface="Times New Roman" panose="02020603050405020304" charset="0"/>
                        <a:cs typeface="Times New Roman" panose="02020603050405020304" charset="0"/>
                      </a:endParaRPr>
                    </a:p>
                  </a:txBody>
                  <a:tcPr/>
                </a:tc>
              </a:tr>
              <a:tr h="370840">
                <a:tc>
                  <a:txBody>
                    <a:bodyPr/>
                    <a:lstStyle/>
                    <a:p>
                      <a:r>
                        <a:rPr lang="en-US" altLang="zh-CN" sz="1800" b="1" dirty="0">
                          <a:solidFill>
                            <a:srgbClr val="FF0000"/>
                          </a:solidFill>
                          <a:latin typeface="Times New Roman" panose="02020603050405020304" charset="0"/>
                          <a:cs typeface="Times New Roman" panose="02020603050405020304" charset="0"/>
                        </a:rPr>
                        <a:t>G</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G</a:t>
                      </a:r>
                      <a:endParaRPr lang="zh-CN" altLang="en-US" sz="18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1800" b="1" dirty="0">
                          <a:solidFill>
                            <a:srgbClr val="FF0000"/>
                          </a:solidFill>
                          <a:latin typeface="Times New Roman" panose="02020603050405020304" charset="0"/>
                          <a:cs typeface="Times New Roman" panose="02020603050405020304" charset="0"/>
                        </a:rPr>
                        <a:t>G</a:t>
                      </a:r>
                      <a:endParaRPr lang="zh-CN" altLang="en-US" sz="1800" b="1" dirty="0">
                        <a:solidFill>
                          <a:srgbClr val="FF0000"/>
                        </a:solidFill>
                        <a:latin typeface="Times New Roman" panose="02020603050405020304" charset="0"/>
                        <a:cs typeface="Times New Roman" panose="02020603050405020304" charset="0"/>
                      </a:endParaRPr>
                    </a:p>
                  </a:txBody>
                  <a:tcPr/>
                </a:tc>
              </a:tr>
            </a:tbl>
          </a:graphicData>
        </a:graphic>
      </p:graphicFrame>
      <p:sp>
        <p:nvSpPr>
          <p:cNvPr id="6" name="矩形 5"/>
          <p:cNvSpPr/>
          <p:nvPr/>
        </p:nvSpPr>
        <p:spPr>
          <a:xfrm>
            <a:off x="892783" y="3298413"/>
            <a:ext cx="574196"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{S}</a:t>
            </a:r>
            <a:endParaRPr lang="zh-CN" altLang="en-US" sz="2000" dirty="0">
              <a:solidFill>
                <a:prstClr val="black"/>
              </a:solidFill>
              <a:latin typeface="Times New Roman" panose="02020603050405020304" charset="0"/>
              <a:cs typeface="Times New Roman" panose="02020603050405020304" charset="0"/>
            </a:endParaRPr>
          </a:p>
        </p:txBody>
      </p:sp>
      <p:sp>
        <p:nvSpPr>
          <p:cNvPr id="7" name="矩形 6"/>
          <p:cNvSpPr/>
          <p:nvPr/>
        </p:nvSpPr>
        <p:spPr>
          <a:xfrm>
            <a:off x="2895756" y="3253223"/>
            <a:ext cx="898579"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Q}</a:t>
            </a:r>
            <a:endParaRPr lang="zh-CN" altLang="en-US" sz="2000" dirty="0">
              <a:solidFill>
                <a:prstClr val="black"/>
              </a:solidFill>
              <a:latin typeface="Times New Roman" panose="02020603050405020304" charset="0"/>
              <a:cs typeface="Times New Roman" panose="02020603050405020304" charset="0"/>
            </a:endParaRPr>
          </a:p>
        </p:txBody>
      </p:sp>
      <p:sp>
        <p:nvSpPr>
          <p:cNvPr id="8" name="矩形 7"/>
          <p:cNvSpPr/>
          <p:nvPr/>
        </p:nvSpPr>
        <p:spPr>
          <a:xfrm>
            <a:off x="4805634" y="3250717"/>
            <a:ext cx="93166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a:t>
            </a:r>
            <a:endParaRPr lang="zh-CN" altLang="en-US" sz="2000" dirty="0">
              <a:solidFill>
                <a:prstClr val="black"/>
              </a:solidFill>
              <a:latin typeface="Times New Roman" panose="02020603050405020304" charset="0"/>
              <a:cs typeface="Times New Roman" panose="02020603050405020304" charset="0"/>
            </a:endParaRPr>
          </a:p>
        </p:txBody>
      </p:sp>
      <p:sp>
        <p:nvSpPr>
          <p:cNvPr id="9" name="矩形 8"/>
          <p:cNvSpPr/>
          <p:nvPr/>
        </p:nvSpPr>
        <p:spPr>
          <a:xfrm>
            <a:off x="749891" y="3712382"/>
            <a:ext cx="898579"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Q}</a:t>
            </a:r>
            <a:endParaRPr lang="zh-CN" altLang="en-US" sz="2000" dirty="0">
              <a:solidFill>
                <a:prstClr val="black"/>
              </a:solidFill>
              <a:latin typeface="Times New Roman" panose="02020603050405020304" charset="0"/>
              <a:cs typeface="Times New Roman" panose="02020603050405020304" charset="0"/>
            </a:endParaRPr>
          </a:p>
        </p:txBody>
      </p:sp>
      <p:sp>
        <p:nvSpPr>
          <p:cNvPr id="10" name="矩形 9"/>
          <p:cNvSpPr/>
          <p:nvPr/>
        </p:nvSpPr>
        <p:spPr>
          <a:xfrm>
            <a:off x="721178" y="4021792"/>
            <a:ext cx="93166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a:t>
            </a:r>
            <a:endParaRPr lang="zh-CN" altLang="en-US" sz="2000" dirty="0">
              <a:solidFill>
                <a:prstClr val="black"/>
              </a:solidFill>
              <a:latin typeface="Times New Roman" panose="02020603050405020304" charset="0"/>
              <a:cs typeface="Times New Roman" panose="02020603050405020304" charset="0"/>
            </a:endParaRPr>
          </a:p>
        </p:txBody>
      </p:sp>
      <p:sp>
        <p:nvSpPr>
          <p:cNvPr id="11" name="矩形 10"/>
          <p:cNvSpPr/>
          <p:nvPr/>
        </p:nvSpPr>
        <p:spPr>
          <a:xfrm>
            <a:off x="2924097" y="3715722"/>
            <a:ext cx="86972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Z}</a:t>
            </a:r>
            <a:endParaRPr lang="zh-CN" altLang="en-US" sz="2000" dirty="0">
              <a:solidFill>
                <a:prstClr val="black"/>
              </a:solidFill>
              <a:latin typeface="Times New Roman" panose="02020603050405020304" charset="0"/>
              <a:cs typeface="Times New Roman" panose="02020603050405020304" charset="0"/>
            </a:endParaRPr>
          </a:p>
        </p:txBody>
      </p:sp>
      <p:sp>
        <p:nvSpPr>
          <p:cNvPr id="12" name="矩形 11"/>
          <p:cNvSpPr/>
          <p:nvPr/>
        </p:nvSpPr>
        <p:spPr>
          <a:xfrm>
            <a:off x="4836936" y="3632947"/>
            <a:ext cx="93166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a:t>
            </a:r>
            <a:endParaRPr lang="zh-CN" altLang="en-US" sz="2000" dirty="0">
              <a:solidFill>
                <a:prstClr val="black"/>
              </a:solidFill>
              <a:latin typeface="Times New Roman" panose="02020603050405020304" charset="0"/>
              <a:cs typeface="Times New Roman" panose="02020603050405020304" charset="0"/>
            </a:endParaRPr>
          </a:p>
        </p:txBody>
      </p:sp>
      <p:sp>
        <p:nvSpPr>
          <p:cNvPr id="13" name="矩形 12"/>
          <p:cNvSpPr/>
          <p:nvPr/>
        </p:nvSpPr>
        <p:spPr>
          <a:xfrm>
            <a:off x="721178" y="4371611"/>
            <a:ext cx="86972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Z}</a:t>
            </a:r>
            <a:endParaRPr lang="zh-CN" altLang="en-US" sz="2000" dirty="0">
              <a:solidFill>
                <a:prstClr val="black"/>
              </a:solidFill>
              <a:latin typeface="Times New Roman" panose="02020603050405020304" charset="0"/>
              <a:cs typeface="Times New Roman" panose="02020603050405020304" charset="0"/>
            </a:endParaRPr>
          </a:p>
        </p:txBody>
      </p:sp>
      <p:sp>
        <p:nvSpPr>
          <p:cNvPr id="14" name="矩形 13"/>
          <p:cNvSpPr/>
          <p:nvPr/>
        </p:nvSpPr>
        <p:spPr>
          <a:xfrm>
            <a:off x="3034736" y="4081714"/>
            <a:ext cx="617477"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a:t>
            </a:r>
            <a:endParaRPr lang="zh-CN" altLang="en-US" sz="2000" dirty="0">
              <a:solidFill>
                <a:prstClr val="black"/>
              </a:solidFill>
              <a:latin typeface="Times New Roman" panose="02020603050405020304" charset="0"/>
              <a:cs typeface="Times New Roman" panose="02020603050405020304" charset="0"/>
            </a:endParaRPr>
          </a:p>
        </p:txBody>
      </p:sp>
      <p:sp>
        <p:nvSpPr>
          <p:cNvPr id="15" name="矩形 14"/>
          <p:cNvSpPr/>
          <p:nvPr/>
        </p:nvSpPr>
        <p:spPr>
          <a:xfrm>
            <a:off x="4776579" y="4096436"/>
            <a:ext cx="1217000"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 Z}</a:t>
            </a:r>
            <a:endParaRPr lang="zh-CN" altLang="en-US" sz="2000" dirty="0">
              <a:solidFill>
                <a:prstClr val="black"/>
              </a:solidFill>
              <a:latin typeface="Times New Roman" panose="02020603050405020304" charset="0"/>
              <a:cs typeface="Times New Roman" panose="02020603050405020304" charset="0"/>
            </a:endParaRPr>
          </a:p>
        </p:txBody>
      </p:sp>
      <p:sp>
        <p:nvSpPr>
          <p:cNvPr id="16" name="矩形 15"/>
          <p:cNvSpPr/>
          <p:nvPr/>
        </p:nvSpPr>
        <p:spPr>
          <a:xfrm>
            <a:off x="568253" y="5171831"/>
            <a:ext cx="1217000"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 Z}</a:t>
            </a:r>
            <a:endParaRPr lang="zh-CN" altLang="en-US" sz="2000" dirty="0">
              <a:solidFill>
                <a:prstClr val="black"/>
              </a:solidFill>
              <a:latin typeface="Times New Roman" panose="02020603050405020304" charset="0"/>
              <a:cs typeface="Times New Roman" panose="02020603050405020304" charset="0"/>
            </a:endParaRPr>
          </a:p>
        </p:txBody>
      </p:sp>
      <p:sp>
        <p:nvSpPr>
          <p:cNvPr id="17" name="矩形 16"/>
          <p:cNvSpPr/>
          <p:nvPr/>
        </p:nvSpPr>
        <p:spPr>
          <a:xfrm>
            <a:off x="828370" y="4771721"/>
            <a:ext cx="617477"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a:t>
            </a:r>
            <a:endParaRPr lang="zh-CN" altLang="en-US" sz="2000" dirty="0">
              <a:solidFill>
                <a:prstClr val="black"/>
              </a:solidFill>
              <a:latin typeface="Times New Roman" panose="02020603050405020304" charset="0"/>
              <a:cs typeface="Times New Roman" panose="02020603050405020304" charset="0"/>
            </a:endParaRPr>
          </a:p>
        </p:txBody>
      </p:sp>
      <p:sp>
        <p:nvSpPr>
          <p:cNvPr id="18" name="矩形 17"/>
          <p:cNvSpPr/>
          <p:nvPr/>
        </p:nvSpPr>
        <p:spPr>
          <a:xfrm>
            <a:off x="3047560" y="4474429"/>
            <a:ext cx="58862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{Z}</a:t>
            </a:r>
            <a:endParaRPr lang="zh-CN" altLang="en-US" sz="2000" dirty="0">
              <a:solidFill>
                <a:prstClr val="black"/>
              </a:solidFill>
              <a:latin typeface="Times New Roman" panose="02020603050405020304" charset="0"/>
              <a:cs typeface="Times New Roman" panose="02020603050405020304" charset="0"/>
            </a:endParaRPr>
          </a:p>
        </p:txBody>
      </p:sp>
      <p:sp>
        <p:nvSpPr>
          <p:cNvPr id="19" name="矩形 18"/>
          <p:cNvSpPr/>
          <p:nvPr/>
        </p:nvSpPr>
        <p:spPr>
          <a:xfrm>
            <a:off x="5072334" y="4469558"/>
            <a:ext cx="58862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{Z}</a:t>
            </a:r>
            <a:endParaRPr lang="zh-CN" altLang="en-US" sz="2000" dirty="0">
              <a:solidFill>
                <a:prstClr val="black"/>
              </a:solidFill>
              <a:latin typeface="Times New Roman" panose="02020603050405020304" charset="0"/>
              <a:cs typeface="Times New Roman" panose="02020603050405020304" charset="0"/>
            </a:endParaRPr>
          </a:p>
        </p:txBody>
      </p:sp>
      <p:sp>
        <p:nvSpPr>
          <p:cNvPr id="20" name="矩形 19"/>
          <p:cNvSpPr/>
          <p:nvPr/>
        </p:nvSpPr>
        <p:spPr>
          <a:xfrm>
            <a:off x="967337" y="5580654"/>
            <a:ext cx="58862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{Z}</a:t>
            </a:r>
            <a:endParaRPr lang="zh-CN" altLang="en-US" sz="2000" dirty="0">
              <a:solidFill>
                <a:prstClr val="black"/>
              </a:solidFill>
              <a:latin typeface="Times New Roman" panose="02020603050405020304" charset="0"/>
              <a:cs typeface="Times New Roman" panose="02020603050405020304" charset="0"/>
            </a:endParaRPr>
          </a:p>
        </p:txBody>
      </p:sp>
      <p:sp>
        <p:nvSpPr>
          <p:cNvPr id="21" name="矩形 20"/>
          <p:cNvSpPr/>
          <p:nvPr/>
        </p:nvSpPr>
        <p:spPr>
          <a:xfrm>
            <a:off x="3047560" y="4856586"/>
            <a:ext cx="58862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{Z}</a:t>
            </a:r>
            <a:endParaRPr lang="zh-CN" altLang="en-US" sz="2000" dirty="0">
              <a:solidFill>
                <a:prstClr val="black"/>
              </a:solidFill>
              <a:latin typeface="Times New Roman" panose="02020603050405020304" charset="0"/>
              <a:cs typeface="Times New Roman" panose="02020603050405020304" charset="0"/>
            </a:endParaRPr>
          </a:p>
        </p:txBody>
      </p:sp>
      <p:sp>
        <p:nvSpPr>
          <p:cNvPr id="22" name="矩形 21"/>
          <p:cNvSpPr/>
          <p:nvPr/>
        </p:nvSpPr>
        <p:spPr>
          <a:xfrm>
            <a:off x="5100760" y="4807891"/>
            <a:ext cx="495649"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 }</a:t>
            </a:r>
            <a:endParaRPr lang="zh-CN" altLang="en-US" sz="2000" dirty="0">
              <a:solidFill>
                <a:prstClr val="black"/>
              </a:solidFill>
              <a:latin typeface="Times New Roman" panose="02020603050405020304" charset="0"/>
              <a:cs typeface="Times New Roman" panose="02020603050405020304" charset="0"/>
            </a:endParaRPr>
          </a:p>
        </p:txBody>
      </p:sp>
      <p:sp>
        <p:nvSpPr>
          <p:cNvPr id="23" name="矩形 22"/>
          <p:cNvSpPr/>
          <p:nvPr/>
        </p:nvSpPr>
        <p:spPr>
          <a:xfrm>
            <a:off x="2924097" y="5216626"/>
            <a:ext cx="869725"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{V, Z}</a:t>
            </a:r>
            <a:endParaRPr lang="zh-CN" altLang="en-US" sz="2000" dirty="0">
              <a:solidFill>
                <a:prstClr val="black"/>
              </a:solidFill>
              <a:latin typeface="Times New Roman" panose="02020603050405020304" charset="0"/>
              <a:cs typeface="Times New Roman" panose="02020603050405020304" charset="0"/>
            </a:endParaRPr>
          </a:p>
        </p:txBody>
      </p:sp>
      <p:sp>
        <p:nvSpPr>
          <p:cNvPr id="24" name="矩形 23"/>
          <p:cNvSpPr/>
          <p:nvPr/>
        </p:nvSpPr>
        <p:spPr>
          <a:xfrm>
            <a:off x="4890991" y="5180544"/>
            <a:ext cx="1217000"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{Q, U, Z}</a:t>
            </a:r>
            <a:endParaRPr lang="zh-CN" altLang="en-US" sz="2000" dirty="0">
              <a:solidFill>
                <a:prstClr val="black"/>
              </a:solidFill>
              <a:latin typeface="Times New Roman" panose="02020603050405020304" charset="0"/>
              <a:cs typeface="Times New Roman" panose="02020603050405020304" charset="0"/>
            </a:endParaRPr>
          </a:p>
        </p:txBody>
      </p:sp>
      <p:sp>
        <p:nvSpPr>
          <p:cNvPr id="25" name="矩形 24"/>
          <p:cNvSpPr/>
          <p:nvPr/>
        </p:nvSpPr>
        <p:spPr>
          <a:xfrm>
            <a:off x="3032675" y="5580654"/>
            <a:ext cx="65274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 Z}</a:t>
            </a:r>
            <a:endParaRPr lang="zh-CN" altLang="en-US" sz="2000" dirty="0">
              <a:solidFill>
                <a:prstClr val="black"/>
              </a:solidFill>
              <a:latin typeface="Times New Roman" panose="02020603050405020304" charset="0"/>
              <a:cs typeface="Times New Roman" panose="02020603050405020304" charset="0"/>
            </a:endParaRPr>
          </a:p>
        </p:txBody>
      </p:sp>
      <p:sp>
        <p:nvSpPr>
          <p:cNvPr id="26" name="矩形 25"/>
          <p:cNvSpPr/>
          <p:nvPr/>
        </p:nvSpPr>
        <p:spPr>
          <a:xfrm>
            <a:off x="5177716" y="5581616"/>
            <a:ext cx="652743" cy="400110"/>
          </a:xfrm>
          <a:prstGeom prst="rect">
            <a:avLst/>
          </a:prstGeom>
        </p:spPr>
        <p:txBody>
          <a:bodyPr wrap="none">
            <a:spAutoFit/>
          </a:bodyPr>
          <a:lstStyle/>
          <a:p>
            <a:pPr defTabSz="457200"/>
            <a:r>
              <a:rPr lang="en-US" altLang="zh-CN" sz="2000" dirty="0">
                <a:solidFill>
                  <a:prstClr val="black"/>
                </a:solidFill>
                <a:latin typeface="Times New Roman" panose="02020603050405020304" charset="0"/>
                <a:cs typeface="Times New Roman" panose="02020603050405020304" charset="0"/>
              </a:rPr>
              <a:t>{ Z}</a:t>
            </a:r>
            <a:endParaRPr lang="zh-CN" altLang="en-US" sz="2000" dirty="0">
              <a:solidFill>
                <a:prstClr val="black"/>
              </a:solidFill>
              <a:latin typeface="Times New Roman" panose="02020603050405020304" charset="0"/>
              <a:cs typeface="Times New Roman" panose="02020603050405020304" charset="0"/>
            </a:endParaRPr>
          </a:p>
        </p:txBody>
      </p:sp>
      <p:grpSp>
        <p:nvGrpSpPr>
          <p:cNvPr id="27" name="组合 26"/>
          <p:cNvGrpSpPr/>
          <p:nvPr/>
        </p:nvGrpSpPr>
        <p:grpSpPr>
          <a:xfrm>
            <a:off x="4461570" y="783916"/>
            <a:ext cx="7679067" cy="4154846"/>
            <a:chOff x="1162996" y="690528"/>
            <a:chExt cx="7679067" cy="4154846"/>
          </a:xfrm>
        </p:grpSpPr>
        <p:sp>
          <p:nvSpPr>
            <p:cNvPr id="28" name="Text Box 5"/>
            <p:cNvSpPr txBox="1">
              <a:spLocks noChangeArrowheads="1"/>
            </p:cNvSpPr>
            <p:nvPr/>
          </p:nvSpPr>
          <p:spPr bwMode="auto">
            <a:xfrm>
              <a:off x="8366833" y="433991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9" name="椭圆 28"/>
            <p:cNvSpPr/>
            <p:nvPr/>
          </p:nvSpPr>
          <p:spPr bwMode="auto">
            <a:xfrm>
              <a:off x="1911344" y="172036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A</a:t>
              </a:r>
              <a:endParaRPr lang="zh-CN" altLang="en-US" sz="2400" dirty="0">
                <a:latin typeface="Times New Roman" panose="02020603050405020304" charset="0"/>
                <a:cs typeface="Times New Roman" panose="02020603050405020304" charset="0"/>
              </a:endParaRPr>
            </a:p>
          </p:txBody>
        </p:sp>
        <p:sp>
          <p:nvSpPr>
            <p:cNvPr id="30" name="椭圆 29"/>
            <p:cNvSpPr/>
            <p:nvPr/>
          </p:nvSpPr>
          <p:spPr bwMode="auto">
            <a:xfrm>
              <a:off x="4296670" y="78842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B</a:t>
              </a:r>
              <a:endParaRPr lang="zh-CN" altLang="en-US" sz="2400" dirty="0">
                <a:latin typeface="Times New Roman" panose="02020603050405020304" charset="0"/>
                <a:cs typeface="Times New Roman" panose="02020603050405020304" charset="0"/>
              </a:endParaRPr>
            </a:p>
          </p:txBody>
        </p:sp>
        <p:sp>
          <p:nvSpPr>
            <p:cNvPr id="31" name="椭圆 30"/>
            <p:cNvSpPr/>
            <p:nvPr/>
          </p:nvSpPr>
          <p:spPr bwMode="auto">
            <a:xfrm>
              <a:off x="4296670"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32" name="椭圆 31"/>
            <p:cNvSpPr/>
            <p:nvPr/>
          </p:nvSpPr>
          <p:spPr bwMode="auto">
            <a:xfrm>
              <a:off x="5580112"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E</a:t>
              </a:r>
              <a:endParaRPr lang="zh-CN" altLang="en-US" sz="2400" dirty="0">
                <a:latin typeface="Times New Roman" panose="02020603050405020304" charset="0"/>
                <a:cs typeface="Times New Roman" panose="02020603050405020304" charset="0"/>
              </a:endParaRPr>
            </a:p>
          </p:txBody>
        </p:sp>
        <p:sp>
          <p:nvSpPr>
            <p:cNvPr id="33" name="椭圆 32"/>
            <p:cNvSpPr/>
            <p:nvPr/>
          </p:nvSpPr>
          <p:spPr bwMode="auto">
            <a:xfrm>
              <a:off x="7799771" y="3633759"/>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F</a:t>
              </a:r>
              <a:endParaRPr lang="zh-CN" altLang="en-US" sz="2400" dirty="0">
                <a:latin typeface="Times New Roman" panose="02020603050405020304" charset="0"/>
                <a:cs typeface="Times New Roman" panose="02020603050405020304" charset="0"/>
              </a:endParaRPr>
            </a:p>
          </p:txBody>
        </p:sp>
        <p:sp>
          <p:nvSpPr>
            <p:cNvPr id="34" name="椭圆 33"/>
            <p:cNvSpPr/>
            <p:nvPr/>
          </p:nvSpPr>
          <p:spPr bwMode="auto">
            <a:xfrm>
              <a:off x="7070901" y="230309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G</a:t>
              </a:r>
              <a:endParaRPr lang="zh-CN" altLang="en-US" sz="2400" dirty="0">
                <a:latin typeface="Times New Roman" panose="02020603050405020304" charset="0"/>
                <a:cs typeface="Times New Roman" panose="02020603050405020304" charset="0"/>
              </a:endParaRPr>
            </a:p>
          </p:txBody>
        </p:sp>
        <p:sp>
          <p:nvSpPr>
            <p:cNvPr id="35" name="椭圆 34"/>
            <p:cNvSpPr/>
            <p:nvPr/>
          </p:nvSpPr>
          <p:spPr bwMode="auto">
            <a:xfrm>
              <a:off x="7799771" y="78842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36" name="直接箭头连接符 69"/>
            <p:cNvCxnSpPr>
              <a:stCxn id="30" idx="4"/>
              <a:endCxn id="31" idx="0"/>
            </p:cNvCxnSpPr>
            <p:nvPr/>
          </p:nvCxnSpPr>
          <p:spPr bwMode="auto">
            <a:xfrm>
              <a:off x="4584702" y="1389511"/>
              <a:ext cx="0" cy="91358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37" name="直接箭头连接符 71"/>
            <p:cNvCxnSpPr>
              <a:stCxn id="30" idx="6"/>
              <a:endCxn id="35" idx="2"/>
            </p:cNvCxnSpPr>
            <p:nvPr/>
          </p:nvCxnSpPr>
          <p:spPr bwMode="auto">
            <a:xfrm>
              <a:off x="4872734" y="1088967"/>
              <a:ext cx="2927037"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38" name="直接箭头连接符 74"/>
            <p:cNvCxnSpPr>
              <a:stCxn id="31" idx="6"/>
              <a:endCxn id="32" idx="2"/>
            </p:cNvCxnSpPr>
            <p:nvPr/>
          </p:nvCxnSpPr>
          <p:spPr bwMode="auto">
            <a:xfrm>
              <a:off x="4872734" y="2603637"/>
              <a:ext cx="70737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39" name="直接箭头连接符 76"/>
            <p:cNvCxnSpPr>
              <a:stCxn id="31" idx="5"/>
              <a:endCxn id="33" idx="1"/>
            </p:cNvCxnSpPr>
            <p:nvPr/>
          </p:nvCxnSpPr>
          <p:spPr bwMode="auto">
            <a:xfrm>
              <a:off x="4788371" y="2816154"/>
              <a:ext cx="3095763" cy="90563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40" name="直接箭头连接符 78"/>
            <p:cNvCxnSpPr>
              <a:stCxn id="35" idx="3"/>
              <a:endCxn id="34" idx="0"/>
            </p:cNvCxnSpPr>
            <p:nvPr/>
          </p:nvCxnSpPr>
          <p:spPr bwMode="auto">
            <a:xfrm flipH="1">
              <a:off x="7358933" y="1301484"/>
              <a:ext cx="525201" cy="1001609"/>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41" name="曲线连接符 40"/>
            <p:cNvCxnSpPr>
              <a:stCxn id="34" idx="3"/>
              <a:endCxn id="34" idx="5"/>
            </p:cNvCxnSpPr>
            <p:nvPr/>
          </p:nvCxnSpPr>
          <p:spPr bwMode="auto">
            <a:xfrm rot="16200000" flipH="1">
              <a:off x="7358933" y="2612485"/>
              <a:ext cx="12700" cy="407338"/>
            </a:xfrm>
            <a:prstGeom prst="curvedConnector3">
              <a:avLst>
                <a:gd name="adj1" fmla="val 2493126"/>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42" name="曲线连接符 41"/>
            <p:cNvCxnSpPr>
              <a:stCxn id="33" idx="3"/>
              <a:endCxn id="33" idx="6"/>
            </p:cNvCxnSpPr>
            <p:nvPr/>
          </p:nvCxnSpPr>
          <p:spPr bwMode="auto">
            <a:xfrm rot="5400000" flipH="1" flipV="1">
              <a:off x="8023725" y="3794711"/>
              <a:ext cx="212517" cy="491701"/>
            </a:xfrm>
            <a:prstGeom prst="curvedConnector4">
              <a:avLst>
                <a:gd name="adj1" fmla="val -148989"/>
                <a:gd name="adj2" fmla="val 146492"/>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43" name="直接箭头连接符 86"/>
            <p:cNvCxnSpPr>
              <a:stCxn id="33" idx="0"/>
              <a:endCxn id="35" idx="4"/>
            </p:cNvCxnSpPr>
            <p:nvPr/>
          </p:nvCxnSpPr>
          <p:spPr bwMode="auto">
            <a:xfrm flipV="1">
              <a:off x="8087803" y="1389511"/>
              <a:ext cx="0" cy="2244248"/>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44" name="直接箭头连接符 89"/>
            <p:cNvCxnSpPr>
              <a:stCxn id="32" idx="6"/>
              <a:endCxn id="34" idx="2"/>
            </p:cNvCxnSpPr>
            <p:nvPr/>
          </p:nvCxnSpPr>
          <p:spPr bwMode="auto">
            <a:xfrm>
              <a:off x="6156176" y="2603637"/>
              <a:ext cx="914725"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45" name="直接箭头连接符 58"/>
            <p:cNvCxnSpPr>
              <a:stCxn id="29" idx="6"/>
              <a:endCxn id="30" idx="3"/>
            </p:cNvCxnSpPr>
            <p:nvPr/>
          </p:nvCxnSpPr>
          <p:spPr bwMode="auto">
            <a:xfrm flipV="1">
              <a:off x="2487408" y="1301484"/>
              <a:ext cx="1893625" cy="71942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w="med" len="med"/>
            </a:ln>
            <a:effectLst/>
          </p:spPr>
        </p:cxnSp>
        <p:sp>
          <p:nvSpPr>
            <p:cNvPr id="46" name="Text Box 5"/>
            <p:cNvSpPr txBox="1">
              <a:spLocks noChangeArrowheads="1"/>
            </p:cNvSpPr>
            <p:nvPr/>
          </p:nvSpPr>
          <p:spPr bwMode="auto">
            <a:xfrm>
              <a:off x="3138481" y="123601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47" name="Text Box 5"/>
            <p:cNvSpPr txBox="1">
              <a:spLocks noChangeArrowheads="1"/>
            </p:cNvSpPr>
            <p:nvPr/>
          </p:nvSpPr>
          <p:spPr bwMode="auto">
            <a:xfrm>
              <a:off x="5899270" y="690528"/>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48" name="Text Box 5"/>
            <p:cNvSpPr txBox="1">
              <a:spLocks noChangeArrowheads="1"/>
            </p:cNvSpPr>
            <p:nvPr/>
          </p:nvSpPr>
          <p:spPr bwMode="auto">
            <a:xfrm>
              <a:off x="5108928" y="216977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49" name="Text Box 5"/>
            <p:cNvSpPr txBox="1">
              <a:spLocks noChangeArrowheads="1"/>
            </p:cNvSpPr>
            <p:nvPr/>
          </p:nvSpPr>
          <p:spPr bwMode="auto">
            <a:xfrm>
              <a:off x="7092280" y="1408464"/>
              <a:ext cx="653342"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50" name="Text Box 5"/>
            <p:cNvSpPr txBox="1">
              <a:spLocks noChangeArrowheads="1"/>
            </p:cNvSpPr>
            <p:nvPr/>
          </p:nvSpPr>
          <p:spPr bwMode="auto">
            <a:xfrm>
              <a:off x="6527025" y="225952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51" name="Text Box 5"/>
            <p:cNvSpPr txBox="1">
              <a:spLocks noChangeArrowheads="1"/>
            </p:cNvSpPr>
            <p:nvPr/>
          </p:nvSpPr>
          <p:spPr bwMode="auto">
            <a:xfrm>
              <a:off x="8129218" y="2564904"/>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52" name="Text Box 5"/>
            <p:cNvSpPr txBox="1">
              <a:spLocks noChangeArrowheads="1"/>
            </p:cNvSpPr>
            <p:nvPr/>
          </p:nvSpPr>
          <p:spPr bwMode="auto">
            <a:xfrm>
              <a:off x="7408132" y="2995547"/>
              <a:ext cx="836276"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53" name="直接箭头连接符 64"/>
            <p:cNvCxnSpPr>
              <a:stCxn id="29" idx="6"/>
              <a:endCxn id="31" idx="2"/>
            </p:cNvCxnSpPr>
            <p:nvPr/>
          </p:nvCxnSpPr>
          <p:spPr bwMode="auto">
            <a:xfrm>
              <a:off x="2487408" y="2020907"/>
              <a:ext cx="1809262" cy="58273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sp>
          <p:nvSpPr>
            <p:cNvPr id="54" name="Text Box 5"/>
            <p:cNvSpPr txBox="1">
              <a:spLocks noChangeArrowheads="1"/>
            </p:cNvSpPr>
            <p:nvPr/>
          </p:nvSpPr>
          <p:spPr bwMode="auto">
            <a:xfrm>
              <a:off x="2892942" y="2163760"/>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55" name="Text Box 5"/>
            <p:cNvSpPr txBox="1">
              <a:spLocks noChangeArrowheads="1"/>
            </p:cNvSpPr>
            <p:nvPr/>
          </p:nvSpPr>
          <p:spPr bwMode="auto">
            <a:xfrm>
              <a:off x="4571999" y="159357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56" name="Text Box 5"/>
            <p:cNvSpPr txBox="1">
              <a:spLocks noChangeArrowheads="1"/>
            </p:cNvSpPr>
            <p:nvPr/>
          </p:nvSpPr>
          <p:spPr bwMode="auto">
            <a:xfrm>
              <a:off x="6386152" y="290418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57" name="直接箭头连接符 8"/>
            <p:cNvCxnSpPr>
              <a:endCxn id="29" idx="2"/>
            </p:cNvCxnSpPr>
            <p:nvPr/>
          </p:nvCxnSpPr>
          <p:spPr bwMode="auto">
            <a:xfrm>
              <a:off x="1162996" y="2020907"/>
              <a:ext cx="74834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求同法</a:t>
            </a:r>
            <a:endParaRPr kumimoji="1" lang="zh-CN" altLang="en-US" dirty="0"/>
          </a:p>
        </p:txBody>
      </p:sp>
      <p:graphicFrame>
        <p:nvGraphicFramePr>
          <p:cNvPr id="5" name="表格 4"/>
          <p:cNvGraphicFramePr>
            <a:graphicFrameLocks noGrp="1"/>
          </p:cNvGraphicFramePr>
          <p:nvPr/>
        </p:nvGraphicFramePr>
        <p:xfrm>
          <a:off x="1710774" y="3378239"/>
          <a:ext cx="4241211" cy="2595880"/>
        </p:xfrm>
        <a:graphic>
          <a:graphicData uri="http://schemas.openxmlformats.org/drawingml/2006/table">
            <a:tbl>
              <a:tblPr bandRow="1">
                <a:tableStyleId>{5C22544A-7EE6-4342-B048-85BDC9FD1C3A}</a:tableStyleId>
              </a:tblPr>
              <a:tblGrid>
                <a:gridCol w="640811"/>
                <a:gridCol w="576064"/>
                <a:gridCol w="648072"/>
                <a:gridCol w="576064"/>
                <a:gridCol w="648072"/>
                <a:gridCol w="576064"/>
                <a:gridCol w="576064"/>
              </a:tblGrid>
              <a:tr h="370840">
                <a:tc>
                  <a:txBody>
                    <a:bodyPr/>
                    <a:lstStyle/>
                    <a:p>
                      <a:pPr algn="ctr"/>
                      <a:r>
                        <a:rPr lang="en-US" altLang="zh-CN" dirty="0"/>
                        <a:t>B</a:t>
                      </a:r>
                      <a:endParaRPr lang="zh-CN" altLang="en-US" dirty="0"/>
                    </a:p>
                  </a:txBody>
                  <a:tcPr/>
                </a:tc>
                <a:tc>
                  <a:txBody>
                    <a:bodyPr/>
                    <a:lstStyle/>
                    <a:p>
                      <a:pPr algn="ctr"/>
                      <a:endParaRPr lang="zh-CN" altLang="en-US" dirty="0"/>
                    </a:p>
                  </a:txBody>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C</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D</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algn="ctr"/>
                      <a:endParaRPr lang="zh-CN" altLang="en-US" b="1" dirty="0">
                        <a:solidFill>
                          <a:srgbClr val="FF0000"/>
                        </a:solidFill>
                      </a:endParaRPr>
                    </a:p>
                  </a:txBody>
                  <a:tcP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endParaRPr lang="zh-CN" altLang="en-US" b="1" dirty="0">
                        <a:solidFill>
                          <a:srgbClr val="FF0000"/>
                        </a:solidFill>
                      </a:endParaRPr>
                    </a:p>
                  </a:txBody>
                  <a:tcPr>
                    <a:noFill/>
                  </a:tcPr>
                </a:tc>
                <a:tc>
                  <a:txBody>
                    <a:bodyPr/>
                    <a:lstStyle/>
                    <a:p>
                      <a:pPr algn="ctr"/>
                      <a:endParaRPr lang="zh-CN" altLang="en-US" dirty="0"/>
                    </a:p>
                  </a:txBody>
                  <a:tcPr>
                    <a:noFill/>
                  </a:tcPr>
                </a:tc>
              </a:tr>
              <a:tr h="370840">
                <a:tc>
                  <a:txBody>
                    <a:bodyPr/>
                    <a:lstStyle/>
                    <a:p>
                      <a:pPr algn="ctr"/>
                      <a:r>
                        <a:rPr lang="en-US" altLang="zh-CN" dirty="0"/>
                        <a:t>E</a:t>
                      </a:r>
                      <a:endParaRPr lang="zh-CN" altLang="en-US" dirty="0"/>
                    </a:p>
                  </a:txBody>
                  <a:tcPr/>
                </a:tc>
                <a:tc>
                  <a:txBody>
                    <a:bodyPr/>
                    <a:lstStyle/>
                    <a:p>
                      <a:pPr algn="ctr"/>
                      <a:endParaRPr lang="zh-CN" altLang="en-US" b="1" dirty="0">
                        <a:solidFill>
                          <a:srgbClr val="FF0000"/>
                        </a:solidFill>
                      </a:endParaRPr>
                    </a:p>
                  </a:txBody>
                  <a:tcPr/>
                </a:tc>
                <a:tc>
                  <a:txBody>
                    <a:bodyPr/>
                    <a:lstStyle/>
                    <a:p>
                      <a:pPr algn="ctr"/>
                      <a:endParaRPr lang="zh-CN" altLang="en-US" b="1" dirty="0">
                        <a:solidFill>
                          <a:srgbClr val="FF0000"/>
                        </a:solidFill>
                      </a:endParaRPr>
                    </a:p>
                  </a:txBody>
                  <a:tcPr/>
                </a:tc>
                <a:tc>
                  <a:txBody>
                    <a:bodyPr/>
                    <a:lstStyle/>
                    <a:p>
                      <a:pPr algn="ct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algn="ctr"/>
                      <a:endParaRPr lang="zh-CN" altLang="en-US" b="1" dirty="0">
                        <a:solidFill>
                          <a:srgbClr val="FF0000"/>
                        </a:solidFill>
                      </a:endParaRPr>
                    </a:p>
                  </a:txBody>
                  <a:tcPr>
                    <a:noFill/>
                  </a:tcPr>
                </a:tc>
                <a:tc>
                  <a:txBody>
                    <a:bodyPr/>
                    <a:lstStyle/>
                    <a:p>
                      <a:pPr algn="ctr"/>
                      <a:endParaRPr lang="zh-CN" altLang="en-US" dirty="0"/>
                    </a:p>
                  </a:txBody>
                  <a:tcPr>
                    <a:noFill/>
                  </a:tcPr>
                </a:tc>
              </a:tr>
              <a:tr h="370840">
                <a:tc>
                  <a:txBody>
                    <a:bodyPr/>
                    <a:lstStyle/>
                    <a:p>
                      <a:pPr algn="ctr"/>
                      <a:r>
                        <a:rPr lang="en-US" altLang="zh-CN" dirty="0"/>
                        <a:t>F</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algn="ct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algn="ctr"/>
                      <a:endParaRPr lang="zh-CN" altLang="en-US" dirty="0"/>
                    </a:p>
                  </a:txBody>
                  <a:tcPr>
                    <a:noFill/>
                  </a:tcPr>
                </a:tc>
              </a:tr>
              <a:tr h="370840">
                <a:tc>
                  <a:txBody>
                    <a:bodyPr/>
                    <a:lstStyle/>
                    <a:p>
                      <a:pPr algn="ctr"/>
                      <a:r>
                        <a:rPr lang="en-US" altLang="zh-CN" dirty="0"/>
                        <a:t>G</a:t>
                      </a:r>
                      <a:endParaRPr lang="zh-CN" altLang="en-US" dirty="0"/>
                    </a:p>
                  </a:txBody>
                  <a:tcPr/>
                </a:tc>
                <a:tc>
                  <a:txBody>
                    <a:bodyPr/>
                    <a:lstStyle/>
                    <a:p>
                      <a:pPr algn="ct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algn="ct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algn="ctr"/>
                      <a:endParaRPr lang="zh-CN" altLang="en-US" dirty="0"/>
                    </a:p>
                  </a:txBody>
                  <a:tcPr/>
                </a:tc>
              </a:tr>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r>
            </a:tbl>
          </a:graphicData>
        </a:graphic>
      </p:graphicFrame>
      <p:grpSp>
        <p:nvGrpSpPr>
          <p:cNvPr id="6" name="组合 5"/>
          <p:cNvGrpSpPr/>
          <p:nvPr/>
        </p:nvGrpSpPr>
        <p:grpSpPr>
          <a:xfrm>
            <a:off x="4461570" y="783916"/>
            <a:ext cx="7679067" cy="4154846"/>
            <a:chOff x="1162996" y="690528"/>
            <a:chExt cx="7679067" cy="4154846"/>
          </a:xfrm>
        </p:grpSpPr>
        <p:sp>
          <p:nvSpPr>
            <p:cNvPr id="7" name="Text Box 5"/>
            <p:cNvSpPr txBox="1">
              <a:spLocks noChangeArrowheads="1"/>
            </p:cNvSpPr>
            <p:nvPr/>
          </p:nvSpPr>
          <p:spPr bwMode="auto">
            <a:xfrm>
              <a:off x="8366833" y="433991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8" name="椭圆 7"/>
            <p:cNvSpPr/>
            <p:nvPr/>
          </p:nvSpPr>
          <p:spPr bwMode="auto">
            <a:xfrm>
              <a:off x="1911344" y="172036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A</a:t>
              </a:r>
              <a:endParaRPr lang="zh-CN" altLang="en-US" sz="2400" dirty="0">
                <a:latin typeface="Times New Roman" panose="02020603050405020304" charset="0"/>
                <a:cs typeface="Times New Roman" panose="02020603050405020304" charset="0"/>
              </a:endParaRPr>
            </a:p>
          </p:txBody>
        </p:sp>
        <p:sp>
          <p:nvSpPr>
            <p:cNvPr id="9" name="椭圆 8"/>
            <p:cNvSpPr/>
            <p:nvPr/>
          </p:nvSpPr>
          <p:spPr bwMode="auto">
            <a:xfrm>
              <a:off x="4296670" y="78842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B</a:t>
              </a:r>
              <a:endParaRPr lang="zh-CN" altLang="en-US" sz="2400" dirty="0">
                <a:latin typeface="Times New Roman" panose="02020603050405020304" charset="0"/>
                <a:cs typeface="Times New Roman" panose="02020603050405020304" charset="0"/>
              </a:endParaRPr>
            </a:p>
          </p:txBody>
        </p:sp>
        <p:sp>
          <p:nvSpPr>
            <p:cNvPr id="10" name="椭圆 9"/>
            <p:cNvSpPr/>
            <p:nvPr/>
          </p:nvSpPr>
          <p:spPr bwMode="auto">
            <a:xfrm>
              <a:off x="4296670"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11" name="椭圆 10"/>
            <p:cNvSpPr/>
            <p:nvPr/>
          </p:nvSpPr>
          <p:spPr bwMode="auto">
            <a:xfrm>
              <a:off x="5580112"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E</a:t>
              </a:r>
              <a:endParaRPr lang="zh-CN" altLang="en-US" sz="2400" dirty="0">
                <a:latin typeface="Times New Roman" panose="02020603050405020304" charset="0"/>
                <a:cs typeface="Times New Roman" panose="02020603050405020304" charset="0"/>
              </a:endParaRPr>
            </a:p>
          </p:txBody>
        </p:sp>
        <p:sp>
          <p:nvSpPr>
            <p:cNvPr id="12" name="椭圆 11"/>
            <p:cNvSpPr/>
            <p:nvPr/>
          </p:nvSpPr>
          <p:spPr bwMode="auto">
            <a:xfrm>
              <a:off x="7799771" y="3633759"/>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F</a:t>
              </a:r>
              <a:endParaRPr lang="zh-CN" altLang="en-US" sz="2400" dirty="0">
                <a:latin typeface="Times New Roman" panose="02020603050405020304" charset="0"/>
                <a:cs typeface="Times New Roman" panose="02020603050405020304" charset="0"/>
              </a:endParaRPr>
            </a:p>
          </p:txBody>
        </p:sp>
        <p:sp>
          <p:nvSpPr>
            <p:cNvPr id="13" name="椭圆 12"/>
            <p:cNvSpPr/>
            <p:nvPr/>
          </p:nvSpPr>
          <p:spPr bwMode="auto">
            <a:xfrm>
              <a:off x="7070901" y="230309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G</a:t>
              </a:r>
              <a:endParaRPr lang="zh-CN" altLang="en-US" sz="2400" dirty="0">
                <a:latin typeface="Times New Roman" panose="02020603050405020304" charset="0"/>
                <a:cs typeface="Times New Roman" panose="02020603050405020304" charset="0"/>
              </a:endParaRPr>
            </a:p>
          </p:txBody>
        </p:sp>
        <p:sp>
          <p:nvSpPr>
            <p:cNvPr id="14" name="椭圆 13"/>
            <p:cNvSpPr/>
            <p:nvPr/>
          </p:nvSpPr>
          <p:spPr bwMode="auto">
            <a:xfrm>
              <a:off x="7799771" y="78842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15" name="直接箭头连接符 69"/>
            <p:cNvCxnSpPr>
              <a:stCxn id="9" idx="4"/>
              <a:endCxn id="10" idx="0"/>
            </p:cNvCxnSpPr>
            <p:nvPr/>
          </p:nvCxnSpPr>
          <p:spPr bwMode="auto">
            <a:xfrm>
              <a:off x="4584702" y="1389511"/>
              <a:ext cx="0" cy="91358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6" name="直接箭头连接符 71"/>
            <p:cNvCxnSpPr>
              <a:stCxn id="9" idx="6"/>
              <a:endCxn id="14" idx="2"/>
            </p:cNvCxnSpPr>
            <p:nvPr/>
          </p:nvCxnSpPr>
          <p:spPr bwMode="auto">
            <a:xfrm>
              <a:off x="4872734" y="1088967"/>
              <a:ext cx="2927037"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7" name="直接箭头连接符 74"/>
            <p:cNvCxnSpPr>
              <a:stCxn id="10" idx="6"/>
              <a:endCxn id="11" idx="2"/>
            </p:cNvCxnSpPr>
            <p:nvPr/>
          </p:nvCxnSpPr>
          <p:spPr bwMode="auto">
            <a:xfrm>
              <a:off x="4872734" y="2603637"/>
              <a:ext cx="70737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8" name="直接箭头连接符 76"/>
            <p:cNvCxnSpPr>
              <a:stCxn id="10" idx="5"/>
              <a:endCxn id="12" idx="1"/>
            </p:cNvCxnSpPr>
            <p:nvPr/>
          </p:nvCxnSpPr>
          <p:spPr bwMode="auto">
            <a:xfrm>
              <a:off x="4788371" y="2816154"/>
              <a:ext cx="3095763" cy="90563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9" name="直接箭头连接符 78"/>
            <p:cNvCxnSpPr>
              <a:stCxn id="14" idx="3"/>
              <a:endCxn id="13" idx="0"/>
            </p:cNvCxnSpPr>
            <p:nvPr/>
          </p:nvCxnSpPr>
          <p:spPr bwMode="auto">
            <a:xfrm flipH="1">
              <a:off x="7358933" y="1301484"/>
              <a:ext cx="525201" cy="1001609"/>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0" name="曲线连接符 19"/>
            <p:cNvCxnSpPr>
              <a:stCxn id="13" idx="3"/>
              <a:endCxn id="13" idx="5"/>
            </p:cNvCxnSpPr>
            <p:nvPr/>
          </p:nvCxnSpPr>
          <p:spPr bwMode="auto">
            <a:xfrm rot="16200000" flipH="1">
              <a:off x="7358933" y="2612485"/>
              <a:ext cx="12700" cy="407338"/>
            </a:xfrm>
            <a:prstGeom prst="curvedConnector3">
              <a:avLst>
                <a:gd name="adj1" fmla="val 2493126"/>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1" name="曲线连接符 20"/>
            <p:cNvCxnSpPr>
              <a:stCxn id="12" idx="3"/>
              <a:endCxn id="12" idx="6"/>
            </p:cNvCxnSpPr>
            <p:nvPr/>
          </p:nvCxnSpPr>
          <p:spPr bwMode="auto">
            <a:xfrm rot="5400000" flipH="1" flipV="1">
              <a:off x="8023725" y="3794711"/>
              <a:ext cx="212517" cy="491701"/>
            </a:xfrm>
            <a:prstGeom prst="curvedConnector4">
              <a:avLst>
                <a:gd name="adj1" fmla="val -148989"/>
                <a:gd name="adj2" fmla="val 146492"/>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2" name="直接箭头连接符 86"/>
            <p:cNvCxnSpPr>
              <a:stCxn id="12" idx="0"/>
              <a:endCxn id="14" idx="4"/>
            </p:cNvCxnSpPr>
            <p:nvPr/>
          </p:nvCxnSpPr>
          <p:spPr bwMode="auto">
            <a:xfrm flipV="1">
              <a:off x="8087803" y="1389511"/>
              <a:ext cx="0" cy="2244248"/>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3" name="直接箭头连接符 89"/>
            <p:cNvCxnSpPr>
              <a:stCxn id="11" idx="6"/>
              <a:endCxn id="13" idx="2"/>
            </p:cNvCxnSpPr>
            <p:nvPr/>
          </p:nvCxnSpPr>
          <p:spPr bwMode="auto">
            <a:xfrm>
              <a:off x="6156176" y="2603637"/>
              <a:ext cx="914725"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4" name="直接箭头连接符 58"/>
            <p:cNvCxnSpPr>
              <a:stCxn id="8" idx="6"/>
              <a:endCxn id="9" idx="3"/>
            </p:cNvCxnSpPr>
            <p:nvPr/>
          </p:nvCxnSpPr>
          <p:spPr bwMode="auto">
            <a:xfrm flipV="1">
              <a:off x="2487408" y="1301484"/>
              <a:ext cx="1893625" cy="71942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w="med" len="med"/>
            </a:ln>
            <a:effectLst/>
          </p:spPr>
        </p:cxnSp>
        <p:sp>
          <p:nvSpPr>
            <p:cNvPr id="25" name="Text Box 5"/>
            <p:cNvSpPr txBox="1">
              <a:spLocks noChangeArrowheads="1"/>
            </p:cNvSpPr>
            <p:nvPr/>
          </p:nvSpPr>
          <p:spPr bwMode="auto">
            <a:xfrm>
              <a:off x="3138481" y="123601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6" name="Text Box 5"/>
            <p:cNvSpPr txBox="1">
              <a:spLocks noChangeArrowheads="1"/>
            </p:cNvSpPr>
            <p:nvPr/>
          </p:nvSpPr>
          <p:spPr bwMode="auto">
            <a:xfrm>
              <a:off x="5899270" y="690528"/>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7" name="Text Box 5"/>
            <p:cNvSpPr txBox="1">
              <a:spLocks noChangeArrowheads="1"/>
            </p:cNvSpPr>
            <p:nvPr/>
          </p:nvSpPr>
          <p:spPr bwMode="auto">
            <a:xfrm>
              <a:off x="5108928" y="216977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8" name="Text Box 5"/>
            <p:cNvSpPr txBox="1">
              <a:spLocks noChangeArrowheads="1"/>
            </p:cNvSpPr>
            <p:nvPr/>
          </p:nvSpPr>
          <p:spPr bwMode="auto">
            <a:xfrm>
              <a:off x="7092280" y="1408464"/>
              <a:ext cx="653342"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9" name="Text Box 5"/>
            <p:cNvSpPr txBox="1">
              <a:spLocks noChangeArrowheads="1"/>
            </p:cNvSpPr>
            <p:nvPr/>
          </p:nvSpPr>
          <p:spPr bwMode="auto">
            <a:xfrm>
              <a:off x="6527025" y="225952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0" name="Text Box 5"/>
            <p:cNvSpPr txBox="1">
              <a:spLocks noChangeArrowheads="1"/>
            </p:cNvSpPr>
            <p:nvPr/>
          </p:nvSpPr>
          <p:spPr bwMode="auto">
            <a:xfrm>
              <a:off x="8129218" y="2564904"/>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1" name="Text Box 5"/>
            <p:cNvSpPr txBox="1">
              <a:spLocks noChangeArrowheads="1"/>
            </p:cNvSpPr>
            <p:nvPr/>
          </p:nvSpPr>
          <p:spPr bwMode="auto">
            <a:xfrm>
              <a:off x="7408132" y="2995547"/>
              <a:ext cx="836276"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2" name="直接箭头连接符 64"/>
            <p:cNvCxnSpPr>
              <a:stCxn id="8" idx="6"/>
              <a:endCxn id="10" idx="2"/>
            </p:cNvCxnSpPr>
            <p:nvPr/>
          </p:nvCxnSpPr>
          <p:spPr bwMode="auto">
            <a:xfrm>
              <a:off x="2487408" y="2020907"/>
              <a:ext cx="1809262" cy="58273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sp>
          <p:nvSpPr>
            <p:cNvPr id="33" name="Text Box 5"/>
            <p:cNvSpPr txBox="1">
              <a:spLocks noChangeArrowheads="1"/>
            </p:cNvSpPr>
            <p:nvPr/>
          </p:nvSpPr>
          <p:spPr bwMode="auto">
            <a:xfrm>
              <a:off x="2892942" y="2163760"/>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4" name="Text Box 5"/>
            <p:cNvSpPr txBox="1">
              <a:spLocks noChangeArrowheads="1"/>
            </p:cNvSpPr>
            <p:nvPr/>
          </p:nvSpPr>
          <p:spPr bwMode="auto">
            <a:xfrm>
              <a:off x="4571999" y="159357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5" name="Text Box 5"/>
            <p:cNvSpPr txBox="1">
              <a:spLocks noChangeArrowheads="1"/>
            </p:cNvSpPr>
            <p:nvPr/>
          </p:nvSpPr>
          <p:spPr bwMode="auto">
            <a:xfrm>
              <a:off x="6386152" y="290418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6" name="直接箭头连接符 8"/>
            <p:cNvCxnSpPr>
              <a:endCxn id="8" idx="2"/>
            </p:cNvCxnSpPr>
            <p:nvPr/>
          </p:nvCxnSpPr>
          <p:spPr bwMode="auto">
            <a:xfrm>
              <a:off x="1162996" y="2020907"/>
              <a:ext cx="74834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在字母表</a:t>
            </a:r>
            <a:r>
              <a:rPr lang="en-US" altLang="zh-CN" dirty="0"/>
              <a:t>Σ</a:t>
            </a:r>
            <a:r>
              <a:rPr lang="zh-CN" altLang="en-US" dirty="0"/>
              <a:t>上的正规表达式可以递归定义如下：</a:t>
            </a:r>
            <a:endParaRPr lang="en-US" altLang="zh-CN" dirty="0"/>
          </a:p>
          <a:p>
            <a:pPr lvl="1"/>
            <a:r>
              <a:rPr lang="el-GR" altLang="zh-CN" dirty="0">
                <a:latin typeface="Comic Sans MS" panose="030F0702030302020204" pitchFamily="66" charset="0"/>
              </a:rPr>
              <a:t>ε</a:t>
            </a:r>
            <a:r>
              <a:rPr lang="zh-CN" altLang="en-US" dirty="0"/>
              <a:t>是一个正规式，其匹配的语言是</a:t>
            </a:r>
            <a:r>
              <a:rPr lang="en-US" altLang="zh-CN" dirty="0"/>
              <a:t>L(</a:t>
            </a:r>
            <a:r>
              <a:rPr lang="el-GR" altLang="zh-CN" dirty="0">
                <a:latin typeface="Comic Sans MS" panose="030F0702030302020204" pitchFamily="66" charset="0"/>
              </a:rPr>
              <a:t>ε</a:t>
            </a:r>
            <a:r>
              <a:rPr lang="en-US" altLang="zh-CN" dirty="0"/>
              <a:t>)={</a:t>
            </a:r>
            <a:r>
              <a:rPr lang="el-GR" altLang="zh-CN" dirty="0">
                <a:latin typeface="Comic Sans MS" panose="030F0702030302020204" pitchFamily="66" charset="0"/>
              </a:rPr>
              <a:t>ε</a:t>
            </a:r>
            <a:r>
              <a:rPr lang="en-US" altLang="zh-CN" dirty="0"/>
              <a:t>}</a:t>
            </a:r>
            <a:endParaRPr lang="en-US" altLang="zh-CN" dirty="0"/>
          </a:p>
          <a:p>
            <a:pPr marL="457200" lvl="1" indent="0">
              <a:buNone/>
            </a:pPr>
            <a:r>
              <a:rPr lang="zh-CN" altLang="en-US" dirty="0">
                <a:solidFill>
                  <a:schemeClr val="bg1">
                    <a:lumMod val="95000"/>
                  </a:schemeClr>
                </a:solidFill>
              </a:rPr>
              <a:t>如果</a:t>
            </a:r>
            <a:r>
              <a:rPr lang="en-US" altLang="zh-CN" dirty="0">
                <a:solidFill>
                  <a:schemeClr val="bg1">
                    <a:lumMod val="95000"/>
                  </a:schemeClr>
                </a:solidFill>
                <a:cs typeface="Times New Roman" panose="02020603050405020304" charset="0"/>
              </a:rPr>
              <a:t>a</a:t>
            </a:r>
            <a:r>
              <a:rPr lang="zh-CN" altLang="en-US" dirty="0">
                <a:solidFill>
                  <a:schemeClr val="bg1">
                    <a:lumMod val="95000"/>
                  </a:schemeClr>
                </a:solidFill>
              </a:rPr>
              <a:t>是</a:t>
            </a:r>
            <a:r>
              <a:rPr lang="en-US" altLang="zh-CN" dirty="0">
                <a:solidFill>
                  <a:schemeClr val="bg1">
                    <a:lumMod val="95000"/>
                  </a:schemeClr>
                </a:solidFill>
              </a:rPr>
              <a:t>Σ</a:t>
            </a:r>
            <a:r>
              <a:rPr lang="zh-CN" altLang="en-US" dirty="0">
                <a:solidFill>
                  <a:schemeClr val="bg1">
                    <a:lumMod val="95000"/>
                  </a:schemeClr>
                </a:solidFill>
              </a:rPr>
              <a:t>中的一个符号，那么</a:t>
            </a:r>
            <a:r>
              <a:rPr lang="en-US" altLang="zh-CN" dirty="0">
                <a:solidFill>
                  <a:schemeClr val="bg1">
                    <a:lumMod val="95000"/>
                  </a:schemeClr>
                </a:solidFill>
              </a:rPr>
              <a:t>a</a:t>
            </a:r>
            <a:r>
              <a:rPr lang="zh-CN" altLang="en-US" dirty="0">
                <a:solidFill>
                  <a:schemeClr val="bg1">
                    <a:lumMod val="95000"/>
                  </a:schemeClr>
                </a:solidFill>
              </a:rPr>
              <a:t>是一个正规式，并且</a:t>
            </a:r>
            <a:r>
              <a:rPr lang="en-US" altLang="zh-CN" dirty="0">
                <a:solidFill>
                  <a:schemeClr val="bg1">
                    <a:lumMod val="95000"/>
                  </a:schemeClr>
                </a:solidFill>
              </a:rPr>
              <a:t>L(a)={a}</a:t>
            </a:r>
            <a:endParaRPr lang="en-US" altLang="zh-CN" dirty="0">
              <a:solidFill>
                <a:schemeClr val="bg1">
                  <a:lumMod val="95000"/>
                </a:schemeClr>
              </a:solidFill>
            </a:endParaRPr>
          </a:p>
          <a:p>
            <a:pPr marL="457200" lvl="1" indent="0">
              <a:buNone/>
            </a:pPr>
            <a:r>
              <a:rPr lang="zh-CN" altLang="en-US" dirty="0">
                <a:solidFill>
                  <a:schemeClr val="bg1">
                    <a:lumMod val="95000"/>
                  </a:schemeClr>
                </a:solidFill>
              </a:rPr>
              <a:t>如果</a:t>
            </a:r>
            <a:r>
              <a:rPr lang="en-US" altLang="zh-CN" dirty="0">
                <a:solidFill>
                  <a:schemeClr val="bg1">
                    <a:lumMod val="95000"/>
                  </a:schemeClr>
                </a:solidFill>
              </a:rPr>
              <a:t>r</a:t>
            </a:r>
            <a:r>
              <a:rPr lang="zh-CN" altLang="en-US" dirty="0">
                <a:solidFill>
                  <a:schemeClr val="bg1">
                    <a:lumMod val="95000"/>
                  </a:schemeClr>
                </a:solidFill>
              </a:rPr>
              <a:t>和</a:t>
            </a:r>
            <a:r>
              <a:rPr lang="en-US" altLang="zh-CN" dirty="0">
                <a:solidFill>
                  <a:schemeClr val="bg1">
                    <a:lumMod val="95000"/>
                  </a:schemeClr>
                </a:solidFill>
              </a:rPr>
              <a:t>s</a:t>
            </a:r>
            <a:r>
              <a:rPr lang="zh-CN" altLang="en-US" dirty="0">
                <a:solidFill>
                  <a:schemeClr val="bg1">
                    <a:lumMod val="95000"/>
                  </a:schemeClr>
                </a:solidFill>
              </a:rPr>
              <a:t>都是正规式，分别表示语言</a:t>
            </a:r>
            <a:r>
              <a:rPr lang="en-US" altLang="zh-CN" dirty="0">
                <a:solidFill>
                  <a:schemeClr val="bg1">
                    <a:lumMod val="95000"/>
                  </a:schemeClr>
                </a:solidFill>
              </a:rPr>
              <a:t>L(r)</a:t>
            </a:r>
            <a:r>
              <a:rPr lang="zh-CN" altLang="en-US" dirty="0">
                <a:solidFill>
                  <a:schemeClr val="bg1">
                    <a:lumMod val="95000"/>
                  </a:schemeClr>
                </a:solidFill>
              </a:rPr>
              <a:t>和</a:t>
            </a:r>
            <a:r>
              <a:rPr lang="en-US" altLang="zh-CN" dirty="0">
                <a:solidFill>
                  <a:schemeClr val="bg1">
                    <a:lumMod val="95000"/>
                  </a:schemeClr>
                </a:solidFill>
              </a:rPr>
              <a:t>L(s)</a:t>
            </a:r>
            <a:r>
              <a:rPr lang="zh-CN" altLang="en-US" dirty="0">
                <a:solidFill>
                  <a:schemeClr val="bg1">
                    <a:lumMod val="95000"/>
                  </a:schemeClr>
                </a:solidFill>
              </a:rPr>
              <a:t>，那么</a:t>
            </a:r>
            <a:r>
              <a:rPr lang="en-US" altLang="zh-CN" dirty="0">
                <a:solidFill>
                  <a:schemeClr val="bg1">
                    <a:lumMod val="95000"/>
                  </a:schemeClr>
                </a:solidFill>
              </a:rPr>
              <a:t>:</a:t>
            </a:r>
            <a:endParaRPr lang="en-US" altLang="zh-CN" dirty="0">
              <a:solidFill>
                <a:schemeClr val="bg1">
                  <a:lumMod val="95000"/>
                </a:schemeClr>
              </a:solidFill>
            </a:endParaRPr>
          </a:p>
          <a:p>
            <a:pPr marL="800100" lvl="2" indent="0">
              <a:buNone/>
            </a:pPr>
            <a:r>
              <a:rPr lang="en-US" altLang="zh-CN" dirty="0">
                <a:solidFill>
                  <a:schemeClr val="bg1">
                    <a:lumMod val="95000"/>
                  </a:schemeClr>
                </a:solidFill>
              </a:rPr>
              <a:t>(r)|(s)</a:t>
            </a:r>
            <a:r>
              <a:rPr lang="zh-CN" altLang="en-US" dirty="0">
                <a:solidFill>
                  <a:schemeClr val="bg1">
                    <a:lumMod val="95000"/>
                  </a:schemeClr>
                </a:solidFill>
              </a:rPr>
              <a:t>是一个正规式，表示的语言是</a:t>
            </a:r>
            <a:r>
              <a:rPr lang="en-US" altLang="zh-CN" dirty="0">
                <a:solidFill>
                  <a:schemeClr val="bg1">
                    <a:lumMod val="95000"/>
                  </a:schemeClr>
                </a:solidFill>
              </a:rPr>
              <a:t>L(r)</a:t>
            </a:r>
            <a:r>
              <a:rPr lang="zh-CN" altLang="en-US" dirty="0">
                <a:solidFill>
                  <a:schemeClr val="bg1">
                    <a:lumMod val="95000"/>
                  </a:schemeClr>
                </a:solidFill>
              </a:rPr>
              <a:t>∪</a:t>
            </a:r>
            <a:r>
              <a:rPr lang="en-US" altLang="zh-CN" dirty="0">
                <a:solidFill>
                  <a:schemeClr val="bg1">
                    <a:lumMod val="95000"/>
                  </a:schemeClr>
                </a:solidFill>
              </a:rPr>
              <a:t>L(s)</a:t>
            </a:r>
            <a:endParaRPr lang="en-US" altLang="zh-CN" dirty="0">
              <a:solidFill>
                <a:schemeClr val="bg1">
                  <a:lumMod val="95000"/>
                </a:schemeClr>
              </a:solidFill>
            </a:endParaRPr>
          </a:p>
          <a:p>
            <a:pPr marL="800100" lvl="2" indent="0">
              <a:buNone/>
            </a:pPr>
            <a:r>
              <a:rPr lang="en-US" altLang="zh-CN" dirty="0">
                <a:solidFill>
                  <a:schemeClr val="bg1">
                    <a:lumMod val="95000"/>
                  </a:schemeClr>
                </a:solidFill>
              </a:rPr>
              <a:t>(r)(s)</a:t>
            </a:r>
            <a:r>
              <a:rPr lang="zh-CN" altLang="en-US" dirty="0">
                <a:solidFill>
                  <a:schemeClr val="bg1">
                    <a:lumMod val="95000"/>
                  </a:schemeClr>
                </a:solidFill>
              </a:rPr>
              <a:t>是一个正规式，表示语言</a:t>
            </a:r>
            <a:r>
              <a:rPr lang="en-US" altLang="zh-CN" dirty="0">
                <a:solidFill>
                  <a:schemeClr val="bg1">
                    <a:lumMod val="95000"/>
                  </a:schemeClr>
                </a:solidFill>
              </a:rPr>
              <a:t>L(r)</a:t>
            </a:r>
            <a:r>
              <a:rPr lang="en-US" altLang="zh-CN" dirty="0">
                <a:solidFill>
                  <a:schemeClr val="bg1">
                    <a:lumMod val="95000"/>
                  </a:schemeClr>
                </a:solidFill>
                <a:ea typeface="宋体" panose="02010600030101010101" pitchFamily="2" charset="-122"/>
                <a:cs typeface="Times New Roman" panose="02020603050405020304" charset="0"/>
              </a:rPr>
              <a:t>•L(s)</a:t>
            </a:r>
            <a:endParaRPr lang="en-US" altLang="zh-CN" dirty="0">
              <a:solidFill>
                <a:schemeClr val="bg1">
                  <a:lumMod val="95000"/>
                </a:schemeClr>
              </a:solidFill>
              <a:ea typeface="宋体" panose="02010600030101010101" pitchFamily="2" charset="-122"/>
              <a:cs typeface="Times New Roman" panose="02020603050405020304" charset="0"/>
            </a:endParaRPr>
          </a:p>
          <a:p>
            <a:pPr marL="800100" lvl="2" indent="0">
              <a:buNone/>
            </a:pPr>
            <a:r>
              <a:rPr lang="en-US" altLang="zh-CN" dirty="0">
                <a:solidFill>
                  <a:schemeClr val="bg1">
                    <a:lumMod val="95000"/>
                  </a:schemeClr>
                </a:solidFill>
                <a:cs typeface="Times New Roman" panose="02020603050405020304" charset="0"/>
              </a:rPr>
              <a:t>(r)</a:t>
            </a:r>
            <a:r>
              <a:rPr lang="en-US" altLang="zh-CN" baseline="30000" dirty="0">
                <a:solidFill>
                  <a:schemeClr val="bg1">
                    <a:lumMod val="95000"/>
                  </a:schemeClr>
                </a:solidFill>
                <a:latin typeface="Times New Roman" panose="02020603050405020304" charset="0"/>
                <a:cs typeface="Times New Roman" panose="02020603050405020304" charset="0"/>
              </a:rPr>
              <a:t>*</a:t>
            </a:r>
            <a:r>
              <a:rPr lang="zh-CN" altLang="en-US" dirty="0">
                <a:solidFill>
                  <a:schemeClr val="bg1">
                    <a:lumMod val="95000"/>
                  </a:schemeClr>
                </a:solidFill>
                <a:cs typeface="Times New Roman" panose="02020603050405020304" charset="0"/>
              </a:rPr>
              <a:t>是一个正规式，表示语言</a:t>
            </a:r>
            <a:r>
              <a:rPr lang="en-US" altLang="zh-CN" dirty="0">
                <a:solidFill>
                  <a:schemeClr val="bg1">
                    <a:lumMod val="95000"/>
                  </a:schemeClr>
                </a:solidFill>
                <a:cs typeface="Times New Roman" panose="02020603050405020304" charset="0"/>
              </a:rPr>
              <a:t>(L(r))</a:t>
            </a:r>
            <a:r>
              <a:rPr lang="en-US" altLang="zh-CN" baseline="30000" dirty="0">
                <a:solidFill>
                  <a:schemeClr val="bg1">
                    <a:lumMod val="95000"/>
                  </a:schemeClr>
                </a:solidFill>
                <a:latin typeface="Times New Roman" panose="02020603050405020304" charset="0"/>
                <a:cs typeface="Times New Roman" panose="02020603050405020304" charset="0"/>
              </a:rPr>
              <a:t>*</a:t>
            </a:r>
            <a:endParaRPr lang="en-US" altLang="zh-CN" baseline="30000" dirty="0">
              <a:solidFill>
                <a:schemeClr val="bg1">
                  <a:lumMod val="95000"/>
                </a:schemeClr>
              </a:solidFill>
              <a:latin typeface="Times New Roman" panose="02020603050405020304" charset="0"/>
              <a:cs typeface="Times New Roman" panose="02020603050405020304" charset="0"/>
            </a:endParaRPr>
          </a:p>
          <a:p>
            <a:pPr marL="800100" lvl="2" indent="0">
              <a:buNone/>
            </a:pPr>
            <a:r>
              <a:rPr lang="en-US" altLang="zh-CN" dirty="0">
                <a:solidFill>
                  <a:schemeClr val="bg1">
                    <a:lumMod val="95000"/>
                  </a:schemeClr>
                </a:solidFill>
                <a:cs typeface="Times New Roman" panose="02020603050405020304" charset="0"/>
              </a:rPr>
              <a:t>(r)</a:t>
            </a:r>
            <a:r>
              <a:rPr lang="zh-CN" altLang="en-US" dirty="0">
                <a:solidFill>
                  <a:schemeClr val="bg1">
                    <a:lumMod val="95000"/>
                  </a:schemeClr>
                </a:solidFill>
                <a:cs typeface="Times New Roman" panose="02020603050405020304" charset="0"/>
              </a:rPr>
              <a:t>是一个正规式，表示语言</a:t>
            </a:r>
            <a:r>
              <a:rPr lang="en-US" altLang="zh-CN" dirty="0">
                <a:solidFill>
                  <a:schemeClr val="bg1">
                    <a:lumMod val="95000"/>
                  </a:schemeClr>
                </a:solidFill>
                <a:cs typeface="Times New Roman" panose="02020603050405020304" charset="0"/>
              </a:rPr>
              <a:t>L(r)</a:t>
            </a:r>
            <a:r>
              <a:rPr lang="zh-CN" altLang="en-US" dirty="0">
                <a:solidFill>
                  <a:schemeClr val="bg1">
                    <a:lumMod val="95000"/>
                  </a:schemeClr>
                </a:solidFill>
                <a:cs typeface="Times New Roman" panose="02020603050405020304" charset="0"/>
              </a:rPr>
              <a:t>。</a:t>
            </a:r>
            <a:endParaRPr lang="zh-CN" altLang="en-US" dirty="0">
              <a:solidFill>
                <a:schemeClr val="bg1">
                  <a:lumMod val="95000"/>
                </a:schemeClr>
              </a:solidFill>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单词的描述</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求同法</a:t>
            </a:r>
            <a:endParaRPr kumimoji="1" lang="zh-CN" altLang="en-US" dirty="0"/>
          </a:p>
        </p:txBody>
      </p:sp>
      <p:grpSp>
        <p:nvGrpSpPr>
          <p:cNvPr id="6" name="组合 5"/>
          <p:cNvGrpSpPr/>
          <p:nvPr/>
        </p:nvGrpSpPr>
        <p:grpSpPr>
          <a:xfrm>
            <a:off x="4461570" y="783916"/>
            <a:ext cx="7679067" cy="4154846"/>
            <a:chOff x="1162996" y="690528"/>
            <a:chExt cx="7679067" cy="4154846"/>
          </a:xfrm>
        </p:grpSpPr>
        <p:sp>
          <p:nvSpPr>
            <p:cNvPr id="7" name="Text Box 5"/>
            <p:cNvSpPr txBox="1">
              <a:spLocks noChangeArrowheads="1"/>
            </p:cNvSpPr>
            <p:nvPr/>
          </p:nvSpPr>
          <p:spPr bwMode="auto">
            <a:xfrm>
              <a:off x="8366833" y="433991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8" name="椭圆 7"/>
            <p:cNvSpPr/>
            <p:nvPr/>
          </p:nvSpPr>
          <p:spPr bwMode="auto">
            <a:xfrm>
              <a:off x="1911344" y="172036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A</a:t>
              </a:r>
              <a:endParaRPr lang="zh-CN" altLang="en-US" sz="2400" dirty="0">
                <a:latin typeface="Times New Roman" panose="02020603050405020304" charset="0"/>
                <a:cs typeface="Times New Roman" panose="02020603050405020304" charset="0"/>
              </a:endParaRPr>
            </a:p>
          </p:txBody>
        </p:sp>
        <p:sp>
          <p:nvSpPr>
            <p:cNvPr id="9" name="椭圆 8"/>
            <p:cNvSpPr/>
            <p:nvPr/>
          </p:nvSpPr>
          <p:spPr bwMode="auto">
            <a:xfrm>
              <a:off x="4296670" y="78842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B</a:t>
              </a:r>
              <a:endParaRPr lang="zh-CN" altLang="en-US" sz="2400" dirty="0">
                <a:latin typeface="Times New Roman" panose="02020603050405020304" charset="0"/>
                <a:cs typeface="Times New Roman" panose="02020603050405020304" charset="0"/>
              </a:endParaRPr>
            </a:p>
          </p:txBody>
        </p:sp>
        <p:sp>
          <p:nvSpPr>
            <p:cNvPr id="10" name="椭圆 9"/>
            <p:cNvSpPr/>
            <p:nvPr/>
          </p:nvSpPr>
          <p:spPr bwMode="auto">
            <a:xfrm>
              <a:off x="4296670"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11" name="椭圆 10"/>
            <p:cNvSpPr/>
            <p:nvPr/>
          </p:nvSpPr>
          <p:spPr bwMode="auto">
            <a:xfrm>
              <a:off x="5580112"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E</a:t>
              </a:r>
              <a:endParaRPr lang="zh-CN" altLang="en-US" sz="2400" dirty="0">
                <a:latin typeface="Times New Roman" panose="02020603050405020304" charset="0"/>
                <a:cs typeface="Times New Roman" panose="02020603050405020304" charset="0"/>
              </a:endParaRPr>
            </a:p>
          </p:txBody>
        </p:sp>
        <p:sp>
          <p:nvSpPr>
            <p:cNvPr id="12" name="椭圆 11"/>
            <p:cNvSpPr/>
            <p:nvPr/>
          </p:nvSpPr>
          <p:spPr bwMode="auto">
            <a:xfrm>
              <a:off x="7799771" y="3633759"/>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F</a:t>
              </a:r>
              <a:endParaRPr lang="zh-CN" altLang="en-US" sz="2400" dirty="0">
                <a:latin typeface="Times New Roman" panose="02020603050405020304" charset="0"/>
                <a:cs typeface="Times New Roman" panose="02020603050405020304" charset="0"/>
              </a:endParaRPr>
            </a:p>
          </p:txBody>
        </p:sp>
        <p:sp>
          <p:nvSpPr>
            <p:cNvPr id="13" name="椭圆 12"/>
            <p:cNvSpPr/>
            <p:nvPr/>
          </p:nvSpPr>
          <p:spPr bwMode="auto">
            <a:xfrm>
              <a:off x="7070901" y="230309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G</a:t>
              </a:r>
              <a:endParaRPr lang="zh-CN" altLang="en-US" sz="2400" dirty="0">
                <a:latin typeface="Times New Roman" panose="02020603050405020304" charset="0"/>
                <a:cs typeface="Times New Roman" panose="02020603050405020304" charset="0"/>
              </a:endParaRPr>
            </a:p>
          </p:txBody>
        </p:sp>
        <p:sp>
          <p:nvSpPr>
            <p:cNvPr id="14" name="椭圆 13"/>
            <p:cNvSpPr/>
            <p:nvPr/>
          </p:nvSpPr>
          <p:spPr bwMode="auto">
            <a:xfrm>
              <a:off x="7799771" y="78842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15" name="直接箭头连接符 69"/>
            <p:cNvCxnSpPr>
              <a:stCxn id="9" idx="4"/>
              <a:endCxn id="10" idx="0"/>
            </p:cNvCxnSpPr>
            <p:nvPr/>
          </p:nvCxnSpPr>
          <p:spPr bwMode="auto">
            <a:xfrm>
              <a:off x="4584702" y="1389511"/>
              <a:ext cx="0" cy="91358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6" name="直接箭头连接符 71"/>
            <p:cNvCxnSpPr>
              <a:stCxn id="9" idx="6"/>
              <a:endCxn id="14" idx="2"/>
            </p:cNvCxnSpPr>
            <p:nvPr/>
          </p:nvCxnSpPr>
          <p:spPr bwMode="auto">
            <a:xfrm>
              <a:off x="4872734" y="1088967"/>
              <a:ext cx="2927037"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7" name="直接箭头连接符 74"/>
            <p:cNvCxnSpPr>
              <a:stCxn id="10" idx="6"/>
              <a:endCxn id="11" idx="2"/>
            </p:cNvCxnSpPr>
            <p:nvPr/>
          </p:nvCxnSpPr>
          <p:spPr bwMode="auto">
            <a:xfrm>
              <a:off x="4872734" y="2603637"/>
              <a:ext cx="70737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8" name="直接箭头连接符 76"/>
            <p:cNvCxnSpPr>
              <a:stCxn id="10" idx="5"/>
              <a:endCxn id="12" idx="1"/>
            </p:cNvCxnSpPr>
            <p:nvPr/>
          </p:nvCxnSpPr>
          <p:spPr bwMode="auto">
            <a:xfrm>
              <a:off x="4788371" y="2816154"/>
              <a:ext cx="3095763" cy="90563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9" name="直接箭头连接符 78"/>
            <p:cNvCxnSpPr>
              <a:stCxn id="14" idx="3"/>
              <a:endCxn id="13" idx="0"/>
            </p:cNvCxnSpPr>
            <p:nvPr/>
          </p:nvCxnSpPr>
          <p:spPr bwMode="auto">
            <a:xfrm flipH="1">
              <a:off x="7358933" y="1301484"/>
              <a:ext cx="525201" cy="1001609"/>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0" name="曲线连接符 19"/>
            <p:cNvCxnSpPr>
              <a:stCxn id="13" idx="3"/>
              <a:endCxn id="13" idx="5"/>
            </p:cNvCxnSpPr>
            <p:nvPr/>
          </p:nvCxnSpPr>
          <p:spPr bwMode="auto">
            <a:xfrm rot="16200000" flipH="1">
              <a:off x="7358933" y="2612485"/>
              <a:ext cx="12700" cy="407338"/>
            </a:xfrm>
            <a:prstGeom prst="curvedConnector3">
              <a:avLst>
                <a:gd name="adj1" fmla="val 2493126"/>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1" name="曲线连接符 20"/>
            <p:cNvCxnSpPr>
              <a:stCxn id="12" idx="3"/>
              <a:endCxn id="12" idx="6"/>
            </p:cNvCxnSpPr>
            <p:nvPr/>
          </p:nvCxnSpPr>
          <p:spPr bwMode="auto">
            <a:xfrm rot="5400000" flipH="1" flipV="1">
              <a:off x="8023725" y="3794711"/>
              <a:ext cx="212517" cy="491701"/>
            </a:xfrm>
            <a:prstGeom prst="curvedConnector4">
              <a:avLst>
                <a:gd name="adj1" fmla="val -148989"/>
                <a:gd name="adj2" fmla="val 146492"/>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2" name="直接箭头连接符 86"/>
            <p:cNvCxnSpPr>
              <a:stCxn id="12" idx="0"/>
              <a:endCxn id="14" idx="4"/>
            </p:cNvCxnSpPr>
            <p:nvPr/>
          </p:nvCxnSpPr>
          <p:spPr bwMode="auto">
            <a:xfrm flipV="1">
              <a:off x="8087803" y="1389511"/>
              <a:ext cx="0" cy="2244248"/>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3" name="直接箭头连接符 89"/>
            <p:cNvCxnSpPr>
              <a:stCxn id="11" idx="6"/>
              <a:endCxn id="13" idx="2"/>
            </p:cNvCxnSpPr>
            <p:nvPr/>
          </p:nvCxnSpPr>
          <p:spPr bwMode="auto">
            <a:xfrm>
              <a:off x="6156176" y="2603637"/>
              <a:ext cx="914725"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4" name="直接箭头连接符 58"/>
            <p:cNvCxnSpPr>
              <a:stCxn id="8" idx="6"/>
              <a:endCxn id="9" idx="3"/>
            </p:cNvCxnSpPr>
            <p:nvPr/>
          </p:nvCxnSpPr>
          <p:spPr bwMode="auto">
            <a:xfrm flipV="1">
              <a:off x="2487408" y="1301484"/>
              <a:ext cx="1893625" cy="71942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w="med" len="med"/>
            </a:ln>
            <a:effectLst/>
          </p:spPr>
        </p:cxnSp>
        <p:sp>
          <p:nvSpPr>
            <p:cNvPr id="25" name="Text Box 5"/>
            <p:cNvSpPr txBox="1">
              <a:spLocks noChangeArrowheads="1"/>
            </p:cNvSpPr>
            <p:nvPr/>
          </p:nvSpPr>
          <p:spPr bwMode="auto">
            <a:xfrm>
              <a:off x="3138481" y="123601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6" name="Text Box 5"/>
            <p:cNvSpPr txBox="1">
              <a:spLocks noChangeArrowheads="1"/>
            </p:cNvSpPr>
            <p:nvPr/>
          </p:nvSpPr>
          <p:spPr bwMode="auto">
            <a:xfrm>
              <a:off x="5899270" y="690528"/>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7" name="Text Box 5"/>
            <p:cNvSpPr txBox="1">
              <a:spLocks noChangeArrowheads="1"/>
            </p:cNvSpPr>
            <p:nvPr/>
          </p:nvSpPr>
          <p:spPr bwMode="auto">
            <a:xfrm>
              <a:off x="5108928" y="216977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8" name="Text Box 5"/>
            <p:cNvSpPr txBox="1">
              <a:spLocks noChangeArrowheads="1"/>
            </p:cNvSpPr>
            <p:nvPr/>
          </p:nvSpPr>
          <p:spPr bwMode="auto">
            <a:xfrm>
              <a:off x="7092280" y="1408464"/>
              <a:ext cx="653342"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9" name="Text Box 5"/>
            <p:cNvSpPr txBox="1">
              <a:spLocks noChangeArrowheads="1"/>
            </p:cNvSpPr>
            <p:nvPr/>
          </p:nvSpPr>
          <p:spPr bwMode="auto">
            <a:xfrm>
              <a:off x="6527025" y="225952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0" name="Text Box 5"/>
            <p:cNvSpPr txBox="1">
              <a:spLocks noChangeArrowheads="1"/>
            </p:cNvSpPr>
            <p:nvPr/>
          </p:nvSpPr>
          <p:spPr bwMode="auto">
            <a:xfrm>
              <a:off x="8129218" y="2564904"/>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1" name="Text Box 5"/>
            <p:cNvSpPr txBox="1">
              <a:spLocks noChangeArrowheads="1"/>
            </p:cNvSpPr>
            <p:nvPr/>
          </p:nvSpPr>
          <p:spPr bwMode="auto">
            <a:xfrm>
              <a:off x="7408132" y="2995547"/>
              <a:ext cx="836276"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2" name="直接箭头连接符 64"/>
            <p:cNvCxnSpPr>
              <a:stCxn id="8" idx="6"/>
              <a:endCxn id="10" idx="2"/>
            </p:cNvCxnSpPr>
            <p:nvPr/>
          </p:nvCxnSpPr>
          <p:spPr bwMode="auto">
            <a:xfrm>
              <a:off x="2487408" y="2020907"/>
              <a:ext cx="1809262" cy="58273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sp>
          <p:nvSpPr>
            <p:cNvPr id="33" name="Text Box 5"/>
            <p:cNvSpPr txBox="1">
              <a:spLocks noChangeArrowheads="1"/>
            </p:cNvSpPr>
            <p:nvPr/>
          </p:nvSpPr>
          <p:spPr bwMode="auto">
            <a:xfrm>
              <a:off x="2892942" y="2163760"/>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4" name="Text Box 5"/>
            <p:cNvSpPr txBox="1">
              <a:spLocks noChangeArrowheads="1"/>
            </p:cNvSpPr>
            <p:nvPr/>
          </p:nvSpPr>
          <p:spPr bwMode="auto">
            <a:xfrm>
              <a:off x="4571999" y="159357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5" name="Text Box 5"/>
            <p:cNvSpPr txBox="1">
              <a:spLocks noChangeArrowheads="1"/>
            </p:cNvSpPr>
            <p:nvPr/>
          </p:nvSpPr>
          <p:spPr bwMode="auto">
            <a:xfrm>
              <a:off x="6386152" y="290418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6" name="直接箭头连接符 8"/>
            <p:cNvCxnSpPr>
              <a:endCxn id="8" idx="2"/>
            </p:cNvCxnSpPr>
            <p:nvPr/>
          </p:nvCxnSpPr>
          <p:spPr bwMode="auto">
            <a:xfrm>
              <a:off x="1162996" y="2020907"/>
              <a:ext cx="74834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grpSp>
      <p:graphicFrame>
        <p:nvGraphicFramePr>
          <p:cNvPr id="68" name="表格 67"/>
          <p:cNvGraphicFramePr>
            <a:graphicFrameLocks noGrp="1"/>
          </p:cNvGraphicFramePr>
          <p:nvPr/>
        </p:nvGraphicFramePr>
        <p:xfrm>
          <a:off x="1710774" y="3378239"/>
          <a:ext cx="4241211" cy="2595880"/>
        </p:xfrm>
        <a:graphic>
          <a:graphicData uri="http://schemas.openxmlformats.org/drawingml/2006/table">
            <a:tbl>
              <a:tblPr bandRow="1">
                <a:tableStyleId>{5C22544A-7EE6-4342-B048-85BDC9FD1C3A}</a:tableStyleId>
              </a:tblPr>
              <a:tblGrid>
                <a:gridCol w="640811"/>
                <a:gridCol w="576064"/>
                <a:gridCol w="648072"/>
                <a:gridCol w="576064"/>
                <a:gridCol w="648072"/>
                <a:gridCol w="576064"/>
                <a:gridCol w="576064"/>
              </a:tblGrid>
              <a:tr h="370840">
                <a:tc>
                  <a:txBody>
                    <a:bodyPr/>
                    <a:lstStyle/>
                    <a:p>
                      <a:pPr algn="ctr"/>
                      <a:r>
                        <a:rPr lang="en-US" altLang="zh-CN" dirty="0"/>
                        <a:t>B</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C</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D</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endParaRPr lang="zh-CN" altLang="en-US" dirty="0"/>
                    </a:p>
                  </a:txBody>
                  <a:tcPr>
                    <a:noFill/>
                  </a:tcPr>
                </a:tc>
                <a:tc>
                  <a:txBody>
                    <a:bodyPr/>
                    <a:lstStyle/>
                    <a:p>
                      <a:pPr algn="ctr"/>
                      <a:endParaRPr lang="zh-CN" altLang="en-US" dirty="0"/>
                    </a:p>
                  </a:txBody>
                  <a:tcPr>
                    <a:noFill/>
                  </a:tcPr>
                </a:tc>
              </a:tr>
              <a:tr h="370840">
                <a:tc>
                  <a:txBody>
                    <a:bodyPr/>
                    <a:lstStyle/>
                    <a:p>
                      <a:pPr algn="ctr"/>
                      <a:r>
                        <a:rPr lang="en-US" altLang="zh-CN" dirty="0"/>
                        <a:t>E</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noFill/>
                  </a:tcPr>
                </a:tc>
                <a:tc>
                  <a:txBody>
                    <a:bodyPr/>
                    <a:lstStyle/>
                    <a:p>
                      <a:pPr algn="ctr"/>
                      <a:endParaRPr lang="zh-CN" altLang="en-US" dirty="0"/>
                    </a:p>
                  </a:txBody>
                  <a:tcPr>
                    <a:noFill/>
                  </a:tcPr>
                </a:tc>
              </a:tr>
              <a:tr h="370840">
                <a:tc>
                  <a:txBody>
                    <a:bodyPr/>
                    <a:lstStyle/>
                    <a:p>
                      <a:pPr algn="ctr"/>
                      <a:r>
                        <a:rPr lang="en-US" altLang="zh-CN" dirty="0"/>
                        <a:t>F</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noFill/>
                  </a:tcPr>
                </a:tc>
              </a:tr>
              <a:tr h="370840">
                <a:tc>
                  <a:txBody>
                    <a:bodyPr/>
                    <a:lstStyle/>
                    <a:p>
                      <a:pPr algn="ctr"/>
                      <a:r>
                        <a:rPr lang="en-US" altLang="zh-CN" dirty="0"/>
                        <a:t>G</a:t>
                      </a:r>
                      <a:endParaRPr lang="zh-CN" altLang="en-US" dirty="0"/>
                    </a:p>
                  </a:txBody>
                  <a:tcPr/>
                </a:tc>
                <a:tc>
                  <a:txBody>
                    <a:bodyPr/>
                    <a:lstStyle/>
                    <a:p>
                      <a:pPr algn="ct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tc>
              </a:tr>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求同法</a:t>
            </a:r>
            <a:endParaRPr kumimoji="1" lang="zh-CN" altLang="en-US" dirty="0"/>
          </a:p>
        </p:txBody>
      </p:sp>
      <p:grpSp>
        <p:nvGrpSpPr>
          <p:cNvPr id="6" name="组合 5"/>
          <p:cNvGrpSpPr/>
          <p:nvPr/>
        </p:nvGrpSpPr>
        <p:grpSpPr>
          <a:xfrm>
            <a:off x="4461570" y="783916"/>
            <a:ext cx="7679067" cy="4154846"/>
            <a:chOff x="1162996" y="690528"/>
            <a:chExt cx="7679067" cy="4154846"/>
          </a:xfrm>
        </p:grpSpPr>
        <p:sp>
          <p:nvSpPr>
            <p:cNvPr id="7" name="Text Box 5"/>
            <p:cNvSpPr txBox="1">
              <a:spLocks noChangeArrowheads="1"/>
            </p:cNvSpPr>
            <p:nvPr/>
          </p:nvSpPr>
          <p:spPr bwMode="auto">
            <a:xfrm>
              <a:off x="8366833" y="433991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8" name="椭圆 7"/>
            <p:cNvSpPr/>
            <p:nvPr/>
          </p:nvSpPr>
          <p:spPr bwMode="auto">
            <a:xfrm>
              <a:off x="1911344" y="172036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A</a:t>
              </a:r>
              <a:endParaRPr lang="zh-CN" altLang="en-US" sz="2400" dirty="0">
                <a:latin typeface="Times New Roman" panose="02020603050405020304" charset="0"/>
                <a:cs typeface="Times New Roman" panose="02020603050405020304" charset="0"/>
              </a:endParaRPr>
            </a:p>
          </p:txBody>
        </p:sp>
        <p:sp>
          <p:nvSpPr>
            <p:cNvPr id="9" name="椭圆 8"/>
            <p:cNvSpPr/>
            <p:nvPr/>
          </p:nvSpPr>
          <p:spPr bwMode="auto">
            <a:xfrm>
              <a:off x="4296670" y="78842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B</a:t>
              </a:r>
              <a:endParaRPr lang="zh-CN" altLang="en-US" sz="2400" dirty="0">
                <a:latin typeface="Times New Roman" panose="02020603050405020304" charset="0"/>
                <a:cs typeface="Times New Roman" panose="02020603050405020304" charset="0"/>
              </a:endParaRPr>
            </a:p>
          </p:txBody>
        </p:sp>
        <p:sp>
          <p:nvSpPr>
            <p:cNvPr id="10" name="椭圆 9"/>
            <p:cNvSpPr/>
            <p:nvPr/>
          </p:nvSpPr>
          <p:spPr bwMode="auto">
            <a:xfrm>
              <a:off x="4296670"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11" name="椭圆 10"/>
            <p:cNvSpPr/>
            <p:nvPr/>
          </p:nvSpPr>
          <p:spPr bwMode="auto">
            <a:xfrm>
              <a:off x="5580112"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E</a:t>
              </a:r>
              <a:endParaRPr lang="zh-CN" altLang="en-US" sz="2400" dirty="0">
                <a:latin typeface="Times New Roman" panose="02020603050405020304" charset="0"/>
                <a:cs typeface="Times New Roman" panose="02020603050405020304" charset="0"/>
              </a:endParaRPr>
            </a:p>
          </p:txBody>
        </p:sp>
        <p:sp>
          <p:nvSpPr>
            <p:cNvPr id="12" name="椭圆 11"/>
            <p:cNvSpPr/>
            <p:nvPr/>
          </p:nvSpPr>
          <p:spPr bwMode="auto">
            <a:xfrm>
              <a:off x="7799771" y="3633759"/>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F</a:t>
              </a:r>
              <a:endParaRPr lang="zh-CN" altLang="en-US" sz="2400" dirty="0">
                <a:latin typeface="Times New Roman" panose="02020603050405020304" charset="0"/>
                <a:cs typeface="Times New Roman" panose="02020603050405020304" charset="0"/>
              </a:endParaRPr>
            </a:p>
          </p:txBody>
        </p:sp>
        <p:sp>
          <p:nvSpPr>
            <p:cNvPr id="13" name="椭圆 12"/>
            <p:cNvSpPr/>
            <p:nvPr/>
          </p:nvSpPr>
          <p:spPr bwMode="auto">
            <a:xfrm>
              <a:off x="7070901" y="230309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G</a:t>
              </a:r>
              <a:endParaRPr lang="zh-CN" altLang="en-US" sz="2400" dirty="0">
                <a:latin typeface="Times New Roman" panose="02020603050405020304" charset="0"/>
                <a:cs typeface="Times New Roman" panose="02020603050405020304" charset="0"/>
              </a:endParaRPr>
            </a:p>
          </p:txBody>
        </p:sp>
        <p:sp>
          <p:nvSpPr>
            <p:cNvPr id="14" name="椭圆 13"/>
            <p:cNvSpPr/>
            <p:nvPr/>
          </p:nvSpPr>
          <p:spPr bwMode="auto">
            <a:xfrm>
              <a:off x="7799771" y="78842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15" name="直接箭头连接符 69"/>
            <p:cNvCxnSpPr>
              <a:stCxn id="9" idx="4"/>
              <a:endCxn id="10" idx="0"/>
            </p:cNvCxnSpPr>
            <p:nvPr/>
          </p:nvCxnSpPr>
          <p:spPr bwMode="auto">
            <a:xfrm>
              <a:off x="4584702" y="1389511"/>
              <a:ext cx="0" cy="91358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6" name="直接箭头连接符 71"/>
            <p:cNvCxnSpPr>
              <a:stCxn id="9" idx="6"/>
              <a:endCxn id="14" idx="2"/>
            </p:cNvCxnSpPr>
            <p:nvPr/>
          </p:nvCxnSpPr>
          <p:spPr bwMode="auto">
            <a:xfrm>
              <a:off x="4872734" y="1088967"/>
              <a:ext cx="2927037"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7" name="直接箭头连接符 74"/>
            <p:cNvCxnSpPr>
              <a:stCxn id="10" idx="6"/>
              <a:endCxn id="11" idx="2"/>
            </p:cNvCxnSpPr>
            <p:nvPr/>
          </p:nvCxnSpPr>
          <p:spPr bwMode="auto">
            <a:xfrm>
              <a:off x="4872734" y="2603637"/>
              <a:ext cx="70737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8" name="直接箭头连接符 76"/>
            <p:cNvCxnSpPr>
              <a:stCxn id="10" idx="5"/>
              <a:endCxn id="12" idx="1"/>
            </p:cNvCxnSpPr>
            <p:nvPr/>
          </p:nvCxnSpPr>
          <p:spPr bwMode="auto">
            <a:xfrm>
              <a:off x="4788371" y="2816154"/>
              <a:ext cx="3095763" cy="90563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9" name="直接箭头连接符 78"/>
            <p:cNvCxnSpPr>
              <a:stCxn id="14" idx="3"/>
              <a:endCxn id="13" idx="0"/>
            </p:cNvCxnSpPr>
            <p:nvPr/>
          </p:nvCxnSpPr>
          <p:spPr bwMode="auto">
            <a:xfrm flipH="1">
              <a:off x="7358933" y="1301484"/>
              <a:ext cx="525201" cy="1001609"/>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0" name="曲线连接符 19"/>
            <p:cNvCxnSpPr>
              <a:stCxn id="13" idx="3"/>
              <a:endCxn id="13" idx="5"/>
            </p:cNvCxnSpPr>
            <p:nvPr/>
          </p:nvCxnSpPr>
          <p:spPr bwMode="auto">
            <a:xfrm rot="16200000" flipH="1">
              <a:off x="7358933" y="2612485"/>
              <a:ext cx="12700" cy="407338"/>
            </a:xfrm>
            <a:prstGeom prst="curvedConnector3">
              <a:avLst>
                <a:gd name="adj1" fmla="val 2493126"/>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1" name="曲线连接符 20"/>
            <p:cNvCxnSpPr>
              <a:stCxn id="12" idx="3"/>
              <a:endCxn id="12" idx="6"/>
            </p:cNvCxnSpPr>
            <p:nvPr/>
          </p:nvCxnSpPr>
          <p:spPr bwMode="auto">
            <a:xfrm rot="5400000" flipH="1" flipV="1">
              <a:off x="8023725" y="3794711"/>
              <a:ext cx="212517" cy="491701"/>
            </a:xfrm>
            <a:prstGeom prst="curvedConnector4">
              <a:avLst>
                <a:gd name="adj1" fmla="val -148989"/>
                <a:gd name="adj2" fmla="val 146492"/>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2" name="直接箭头连接符 86"/>
            <p:cNvCxnSpPr>
              <a:stCxn id="12" idx="0"/>
              <a:endCxn id="14" idx="4"/>
            </p:cNvCxnSpPr>
            <p:nvPr/>
          </p:nvCxnSpPr>
          <p:spPr bwMode="auto">
            <a:xfrm flipV="1">
              <a:off x="8087803" y="1389511"/>
              <a:ext cx="0" cy="2244248"/>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3" name="直接箭头连接符 89"/>
            <p:cNvCxnSpPr>
              <a:stCxn id="11" idx="6"/>
              <a:endCxn id="13" idx="2"/>
            </p:cNvCxnSpPr>
            <p:nvPr/>
          </p:nvCxnSpPr>
          <p:spPr bwMode="auto">
            <a:xfrm>
              <a:off x="6156176" y="2603637"/>
              <a:ext cx="914725"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4" name="直接箭头连接符 58"/>
            <p:cNvCxnSpPr>
              <a:stCxn id="8" idx="6"/>
              <a:endCxn id="9" idx="3"/>
            </p:cNvCxnSpPr>
            <p:nvPr/>
          </p:nvCxnSpPr>
          <p:spPr bwMode="auto">
            <a:xfrm flipV="1">
              <a:off x="2487408" y="1301484"/>
              <a:ext cx="1893625" cy="71942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w="med" len="med"/>
            </a:ln>
            <a:effectLst/>
          </p:spPr>
        </p:cxnSp>
        <p:sp>
          <p:nvSpPr>
            <p:cNvPr id="25" name="Text Box 5"/>
            <p:cNvSpPr txBox="1">
              <a:spLocks noChangeArrowheads="1"/>
            </p:cNvSpPr>
            <p:nvPr/>
          </p:nvSpPr>
          <p:spPr bwMode="auto">
            <a:xfrm>
              <a:off x="3138481" y="123601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6" name="Text Box 5"/>
            <p:cNvSpPr txBox="1">
              <a:spLocks noChangeArrowheads="1"/>
            </p:cNvSpPr>
            <p:nvPr/>
          </p:nvSpPr>
          <p:spPr bwMode="auto">
            <a:xfrm>
              <a:off x="5899270" y="690528"/>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7" name="Text Box 5"/>
            <p:cNvSpPr txBox="1">
              <a:spLocks noChangeArrowheads="1"/>
            </p:cNvSpPr>
            <p:nvPr/>
          </p:nvSpPr>
          <p:spPr bwMode="auto">
            <a:xfrm>
              <a:off x="5108928" y="216977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8" name="Text Box 5"/>
            <p:cNvSpPr txBox="1">
              <a:spLocks noChangeArrowheads="1"/>
            </p:cNvSpPr>
            <p:nvPr/>
          </p:nvSpPr>
          <p:spPr bwMode="auto">
            <a:xfrm>
              <a:off x="7092280" y="1408464"/>
              <a:ext cx="653342"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9" name="Text Box 5"/>
            <p:cNvSpPr txBox="1">
              <a:spLocks noChangeArrowheads="1"/>
            </p:cNvSpPr>
            <p:nvPr/>
          </p:nvSpPr>
          <p:spPr bwMode="auto">
            <a:xfrm>
              <a:off x="6527025" y="225952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0" name="Text Box 5"/>
            <p:cNvSpPr txBox="1">
              <a:spLocks noChangeArrowheads="1"/>
            </p:cNvSpPr>
            <p:nvPr/>
          </p:nvSpPr>
          <p:spPr bwMode="auto">
            <a:xfrm>
              <a:off x="8129218" y="2564904"/>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1" name="Text Box 5"/>
            <p:cNvSpPr txBox="1">
              <a:spLocks noChangeArrowheads="1"/>
            </p:cNvSpPr>
            <p:nvPr/>
          </p:nvSpPr>
          <p:spPr bwMode="auto">
            <a:xfrm>
              <a:off x="7408132" y="2995547"/>
              <a:ext cx="836276"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2" name="直接箭头连接符 64"/>
            <p:cNvCxnSpPr>
              <a:stCxn id="8" idx="6"/>
              <a:endCxn id="10" idx="2"/>
            </p:cNvCxnSpPr>
            <p:nvPr/>
          </p:nvCxnSpPr>
          <p:spPr bwMode="auto">
            <a:xfrm>
              <a:off x="2487408" y="2020907"/>
              <a:ext cx="1809262" cy="58273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sp>
          <p:nvSpPr>
            <p:cNvPr id="33" name="Text Box 5"/>
            <p:cNvSpPr txBox="1">
              <a:spLocks noChangeArrowheads="1"/>
            </p:cNvSpPr>
            <p:nvPr/>
          </p:nvSpPr>
          <p:spPr bwMode="auto">
            <a:xfrm>
              <a:off x="2892942" y="2163760"/>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4" name="Text Box 5"/>
            <p:cNvSpPr txBox="1">
              <a:spLocks noChangeArrowheads="1"/>
            </p:cNvSpPr>
            <p:nvPr/>
          </p:nvSpPr>
          <p:spPr bwMode="auto">
            <a:xfrm>
              <a:off x="4571999" y="159357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5" name="Text Box 5"/>
            <p:cNvSpPr txBox="1">
              <a:spLocks noChangeArrowheads="1"/>
            </p:cNvSpPr>
            <p:nvPr/>
          </p:nvSpPr>
          <p:spPr bwMode="auto">
            <a:xfrm>
              <a:off x="6386152" y="290418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6" name="直接箭头连接符 8"/>
            <p:cNvCxnSpPr>
              <a:endCxn id="8" idx="2"/>
            </p:cNvCxnSpPr>
            <p:nvPr/>
          </p:nvCxnSpPr>
          <p:spPr bwMode="auto">
            <a:xfrm>
              <a:off x="1162996" y="2020907"/>
              <a:ext cx="74834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grpSp>
      <p:graphicFrame>
        <p:nvGraphicFramePr>
          <p:cNvPr id="37" name="表格 36"/>
          <p:cNvGraphicFramePr>
            <a:graphicFrameLocks noGrp="1"/>
          </p:cNvGraphicFramePr>
          <p:nvPr/>
        </p:nvGraphicFramePr>
        <p:xfrm>
          <a:off x="1710774" y="3378239"/>
          <a:ext cx="4601251" cy="2595880"/>
        </p:xfrm>
        <a:graphic>
          <a:graphicData uri="http://schemas.openxmlformats.org/drawingml/2006/table">
            <a:tbl>
              <a:tblPr bandRow="1">
                <a:tableStyleId>{5C22544A-7EE6-4342-B048-85BDC9FD1C3A}</a:tableStyleId>
              </a:tblPr>
              <a:tblGrid>
                <a:gridCol w="640811"/>
                <a:gridCol w="576064"/>
                <a:gridCol w="648072"/>
                <a:gridCol w="576064"/>
                <a:gridCol w="864096"/>
                <a:gridCol w="648072"/>
                <a:gridCol w="648072"/>
              </a:tblGrid>
              <a:tr h="370840">
                <a:tc>
                  <a:txBody>
                    <a:bodyPr/>
                    <a:lstStyle/>
                    <a:p>
                      <a:pPr algn="ctr"/>
                      <a:r>
                        <a:rPr lang="en-US" altLang="zh-CN" dirty="0"/>
                        <a:t>B</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algn="ctr"/>
                      <a:endParaRPr lang="zh-CN" altLang="en-US" dirty="0">
                        <a:solidFill>
                          <a:schemeClr val="tx1"/>
                        </a:solidFill>
                      </a:endParaRPr>
                    </a:p>
                  </a:txBody>
                  <a:tcPr>
                    <a:noFill/>
                  </a:tcPr>
                </a:tc>
                <a:tc>
                  <a:txBody>
                    <a:bodyPr/>
                    <a:lstStyle/>
                    <a:p>
                      <a:pPr algn="ctr"/>
                      <a:endParaRPr lang="zh-CN" altLang="en-US" dirty="0">
                        <a:solidFill>
                          <a:schemeClr val="tx1"/>
                        </a:solidFill>
                      </a:endParaRPr>
                    </a:p>
                  </a:txBody>
                  <a:tcPr>
                    <a:noFill/>
                  </a:tcPr>
                </a:tc>
                <a:tc>
                  <a:txBody>
                    <a:bodyPr/>
                    <a:lstStyle/>
                    <a:p>
                      <a:pPr algn="ctr"/>
                      <a:endParaRPr lang="zh-CN" altLang="en-US"/>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C</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algn="ctr"/>
                      <a:endParaRPr lang="zh-CN" altLang="en-US" dirty="0">
                        <a:solidFill>
                          <a:schemeClr val="tx1"/>
                        </a:solidFill>
                      </a:endParaRPr>
                    </a:p>
                  </a:txBody>
                  <a:tcPr>
                    <a:noFill/>
                  </a:tcPr>
                </a:tc>
                <a:tc>
                  <a:txBody>
                    <a:bodyPr/>
                    <a:lstStyle/>
                    <a:p>
                      <a:pPr algn="ctr"/>
                      <a:endParaRPr lang="zh-CN" altLang="en-US" dirty="0"/>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D</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solidFill>
                            <a:schemeClr val="tx1"/>
                          </a:solidFill>
                        </a:rPr>
                        <a:t>×</a:t>
                      </a:r>
                      <a:endParaRPr lang="zh-CN" altLang="en-US"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solidFill>
                            <a:schemeClr val="tx1"/>
                          </a:solidFill>
                        </a:rPr>
                        <a:t>×</a:t>
                      </a:r>
                      <a:endParaRPr lang="zh-CN" altLang="en-US"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solidFill>
                            <a:schemeClr val="tx1"/>
                          </a:solidFill>
                        </a:rPr>
                        <a:t>×</a:t>
                      </a:r>
                      <a:endParaRPr lang="zh-CN" altLang="en-US" dirty="0">
                        <a:solidFill>
                          <a:schemeClr val="tx1"/>
                        </a:solidFill>
                      </a:endParaRPr>
                    </a:p>
                  </a:txBody>
                  <a:tcPr/>
                </a:tc>
                <a:tc>
                  <a:txBody>
                    <a:bodyPr/>
                    <a:lstStyle/>
                    <a:p>
                      <a:pPr algn="ctr"/>
                      <a:endParaRPr lang="zh-CN" altLang="en-US" dirty="0"/>
                    </a:p>
                  </a:txBody>
                  <a:tcP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endParaRPr lang="zh-CN" altLang="en-US" dirty="0"/>
                    </a:p>
                  </a:txBody>
                  <a:tcPr>
                    <a:noFill/>
                  </a:tcPr>
                </a:tc>
                <a:tc>
                  <a:txBody>
                    <a:bodyPr/>
                    <a:lstStyle/>
                    <a:p>
                      <a:pPr algn="ctr"/>
                      <a:endParaRPr lang="zh-CN" altLang="en-US" dirty="0"/>
                    </a:p>
                  </a:txBody>
                  <a:tcPr>
                    <a:noFill/>
                  </a:tcPr>
                </a:tc>
              </a:tr>
              <a:tr h="370840">
                <a:tc>
                  <a:txBody>
                    <a:bodyPr/>
                    <a:lstStyle/>
                    <a:p>
                      <a:pPr algn="ctr"/>
                      <a:r>
                        <a:rPr lang="en-US" altLang="zh-CN" dirty="0"/>
                        <a:t>E</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noFill/>
                  </a:tcPr>
                </a:tc>
                <a:tc>
                  <a:txBody>
                    <a:bodyPr/>
                    <a:lstStyle/>
                    <a:p>
                      <a:pPr algn="ctr"/>
                      <a:endParaRPr lang="zh-CN" altLang="en-US" dirty="0"/>
                    </a:p>
                  </a:txBody>
                  <a:tcPr>
                    <a:noFill/>
                  </a:tcPr>
                </a:tc>
              </a:tr>
              <a:tr h="370840">
                <a:tc>
                  <a:txBody>
                    <a:bodyPr/>
                    <a:lstStyle/>
                    <a:p>
                      <a:pPr algn="ctr"/>
                      <a:r>
                        <a:rPr lang="en-US" altLang="zh-CN" dirty="0"/>
                        <a:t>F</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DG(FG)</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noFill/>
                  </a:tcPr>
                </a:tc>
              </a:tr>
              <a:tr h="370840">
                <a:tc>
                  <a:txBody>
                    <a:bodyPr/>
                    <a:lstStyle/>
                    <a:p>
                      <a:pPr algn="ctr"/>
                      <a:r>
                        <a:rPr lang="en-US" altLang="zh-CN" dirty="0"/>
                        <a:t>G</a:t>
                      </a:r>
                      <a:endParaRPr lang="zh-CN" altLang="en-US" dirty="0"/>
                    </a:p>
                  </a:txBody>
                  <a:tcPr/>
                </a:tc>
                <a:tc>
                  <a:txBody>
                    <a:bodyPr/>
                    <a:lstStyle/>
                    <a:p>
                      <a:pPr algn="ct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O</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endParaRPr lang="zh-CN" altLang="en-US" b="1" dirty="0">
                        <a:solidFill>
                          <a:srgbClr val="FF0000"/>
                        </a:solidFill>
                      </a:endParaRPr>
                    </a:p>
                  </a:txBody>
                  <a:tcPr/>
                </a:tc>
              </a:tr>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求同法</a:t>
            </a:r>
            <a:endParaRPr kumimoji="1" lang="zh-CN" altLang="en-US" dirty="0"/>
          </a:p>
        </p:txBody>
      </p:sp>
      <p:grpSp>
        <p:nvGrpSpPr>
          <p:cNvPr id="6" name="组合 5"/>
          <p:cNvGrpSpPr/>
          <p:nvPr/>
        </p:nvGrpSpPr>
        <p:grpSpPr>
          <a:xfrm>
            <a:off x="4461570" y="783916"/>
            <a:ext cx="7679067" cy="4154846"/>
            <a:chOff x="1162996" y="690528"/>
            <a:chExt cx="7679067" cy="4154846"/>
          </a:xfrm>
        </p:grpSpPr>
        <p:sp>
          <p:nvSpPr>
            <p:cNvPr id="7" name="Text Box 5"/>
            <p:cNvSpPr txBox="1">
              <a:spLocks noChangeArrowheads="1"/>
            </p:cNvSpPr>
            <p:nvPr/>
          </p:nvSpPr>
          <p:spPr bwMode="auto">
            <a:xfrm>
              <a:off x="8366833" y="433991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8" name="椭圆 7"/>
            <p:cNvSpPr/>
            <p:nvPr/>
          </p:nvSpPr>
          <p:spPr bwMode="auto">
            <a:xfrm>
              <a:off x="1911344" y="172036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A</a:t>
              </a:r>
              <a:endParaRPr lang="zh-CN" altLang="en-US" sz="2400" dirty="0">
                <a:latin typeface="Times New Roman" panose="02020603050405020304" charset="0"/>
                <a:cs typeface="Times New Roman" panose="02020603050405020304" charset="0"/>
              </a:endParaRPr>
            </a:p>
          </p:txBody>
        </p:sp>
        <p:sp>
          <p:nvSpPr>
            <p:cNvPr id="9" name="椭圆 8"/>
            <p:cNvSpPr/>
            <p:nvPr/>
          </p:nvSpPr>
          <p:spPr bwMode="auto">
            <a:xfrm>
              <a:off x="4296670" y="78842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B</a:t>
              </a:r>
              <a:endParaRPr lang="zh-CN" altLang="en-US" sz="2400" dirty="0">
                <a:latin typeface="Times New Roman" panose="02020603050405020304" charset="0"/>
                <a:cs typeface="Times New Roman" panose="02020603050405020304" charset="0"/>
              </a:endParaRPr>
            </a:p>
          </p:txBody>
        </p:sp>
        <p:sp>
          <p:nvSpPr>
            <p:cNvPr id="10" name="椭圆 9"/>
            <p:cNvSpPr/>
            <p:nvPr/>
          </p:nvSpPr>
          <p:spPr bwMode="auto">
            <a:xfrm>
              <a:off x="4296670"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11" name="椭圆 10"/>
            <p:cNvSpPr/>
            <p:nvPr/>
          </p:nvSpPr>
          <p:spPr bwMode="auto">
            <a:xfrm>
              <a:off x="5580112"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E</a:t>
              </a:r>
              <a:endParaRPr lang="zh-CN" altLang="en-US" sz="2400" dirty="0">
                <a:latin typeface="Times New Roman" panose="02020603050405020304" charset="0"/>
                <a:cs typeface="Times New Roman" panose="02020603050405020304" charset="0"/>
              </a:endParaRPr>
            </a:p>
          </p:txBody>
        </p:sp>
        <p:sp>
          <p:nvSpPr>
            <p:cNvPr id="12" name="椭圆 11"/>
            <p:cNvSpPr/>
            <p:nvPr/>
          </p:nvSpPr>
          <p:spPr bwMode="auto">
            <a:xfrm>
              <a:off x="7799771" y="3633759"/>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F</a:t>
              </a:r>
              <a:endParaRPr lang="zh-CN" altLang="en-US" sz="2400" dirty="0">
                <a:latin typeface="Times New Roman" panose="02020603050405020304" charset="0"/>
                <a:cs typeface="Times New Roman" panose="02020603050405020304" charset="0"/>
              </a:endParaRPr>
            </a:p>
          </p:txBody>
        </p:sp>
        <p:sp>
          <p:nvSpPr>
            <p:cNvPr id="13" name="椭圆 12"/>
            <p:cNvSpPr/>
            <p:nvPr/>
          </p:nvSpPr>
          <p:spPr bwMode="auto">
            <a:xfrm>
              <a:off x="7070901" y="230309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G</a:t>
              </a:r>
              <a:endParaRPr lang="zh-CN" altLang="en-US" sz="2400" dirty="0">
                <a:latin typeface="Times New Roman" panose="02020603050405020304" charset="0"/>
                <a:cs typeface="Times New Roman" panose="02020603050405020304" charset="0"/>
              </a:endParaRPr>
            </a:p>
          </p:txBody>
        </p:sp>
        <p:sp>
          <p:nvSpPr>
            <p:cNvPr id="14" name="椭圆 13"/>
            <p:cNvSpPr/>
            <p:nvPr/>
          </p:nvSpPr>
          <p:spPr bwMode="auto">
            <a:xfrm>
              <a:off x="7799771" y="78842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15" name="直接箭头连接符 69"/>
            <p:cNvCxnSpPr>
              <a:stCxn id="9" idx="4"/>
              <a:endCxn id="10" idx="0"/>
            </p:cNvCxnSpPr>
            <p:nvPr/>
          </p:nvCxnSpPr>
          <p:spPr bwMode="auto">
            <a:xfrm>
              <a:off x="4584702" y="1389511"/>
              <a:ext cx="0" cy="91358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6" name="直接箭头连接符 71"/>
            <p:cNvCxnSpPr>
              <a:stCxn id="9" idx="6"/>
              <a:endCxn id="14" idx="2"/>
            </p:cNvCxnSpPr>
            <p:nvPr/>
          </p:nvCxnSpPr>
          <p:spPr bwMode="auto">
            <a:xfrm>
              <a:off x="4872734" y="1088967"/>
              <a:ext cx="2927037"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7" name="直接箭头连接符 74"/>
            <p:cNvCxnSpPr>
              <a:stCxn id="10" idx="6"/>
              <a:endCxn id="11" idx="2"/>
            </p:cNvCxnSpPr>
            <p:nvPr/>
          </p:nvCxnSpPr>
          <p:spPr bwMode="auto">
            <a:xfrm>
              <a:off x="4872734" y="2603637"/>
              <a:ext cx="70737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8" name="直接箭头连接符 76"/>
            <p:cNvCxnSpPr>
              <a:stCxn id="10" idx="5"/>
              <a:endCxn id="12" idx="1"/>
            </p:cNvCxnSpPr>
            <p:nvPr/>
          </p:nvCxnSpPr>
          <p:spPr bwMode="auto">
            <a:xfrm>
              <a:off x="4788371" y="2816154"/>
              <a:ext cx="3095763" cy="90563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9" name="直接箭头连接符 78"/>
            <p:cNvCxnSpPr>
              <a:stCxn id="14" idx="3"/>
              <a:endCxn id="13" idx="0"/>
            </p:cNvCxnSpPr>
            <p:nvPr/>
          </p:nvCxnSpPr>
          <p:spPr bwMode="auto">
            <a:xfrm flipH="1">
              <a:off x="7358933" y="1301484"/>
              <a:ext cx="525201" cy="1001609"/>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0" name="曲线连接符 19"/>
            <p:cNvCxnSpPr>
              <a:stCxn id="13" idx="3"/>
              <a:endCxn id="13" idx="5"/>
            </p:cNvCxnSpPr>
            <p:nvPr/>
          </p:nvCxnSpPr>
          <p:spPr bwMode="auto">
            <a:xfrm rot="16200000" flipH="1">
              <a:off x="7358933" y="2612485"/>
              <a:ext cx="12700" cy="407338"/>
            </a:xfrm>
            <a:prstGeom prst="curvedConnector3">
              <a:avLst>
                <a:gd name="adj1" fmla="val 2493126"/>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1" name="曲线连接符 20"/>
            <p:cNvCxnSpPr>
              <a:stCxn id="12" idx="3"/>
              <a:endCxn id="12" idx="6"/>
            </p:cNvCxnSpPr>
            <p:nvPr/>
          </p:nvCxnSpPr>
          <p:spPr bwMode="auto">
            <a:xfrm rot="5400000" flipH="1" flipV="1">
              <a:off x="8023725" y="3794711"/>
              <a:ext cx="212517" cy="491701"/>
            </a:xfrm>
            <a:prstGeom prst="curvedConnector4">
              <a:avLst>
                <a:gd name="adj1" fmla="val -148989"/>
                <a:gd name="adj2" fmla="val 146492"/>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2" name="直接箭头连接符 86"/>
            <p:cNvCxnSpPr>
              <a:stCxn id="12" idx="0"/>
              <a:endCxn id="14" idx="4"/>
            </p:cNvCxnSpPr>
            <p:nvPr/>
          </p:nvCxnSpPr>
          <p:spPr bwMode="auto">
            <a:xfrm flipV="1">
              <a:off x="8087803" y="1389511"/>
              <a:ext cx="0" cy="2244248"/>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3" name="直接箭头连接符 89"/>
            <p:cNvCxnSpPr>
              <a:stCxn id="11" idx="6"/>
              <a:endCxn id="13" idx="2"/>
            </p:cNvCxnSpPr>
            <p:nvPr/>
          </p:nvCxnSpPr>
          <p:spPr bwMode="auto">
            <a:xfrm>
              <a:off x="6156176" y="2603637"/>
              <a:ext cx="914725"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4" name="直接箭头连接符 58"/>
            <p:cNvCxnSpPr>
              <a:stCxn id="8" idx="6"/>
              <a:endCxn id="9" idx="3"/>
            </p:cNvCxnSpPr>
            <p:nvPr/>
          </p:nvCxnSpPr>
          <p:spPr bwMode="auto">
            <a:xfrm flipV="1">
              <a:off x="2487408" y="1301484"/>
              <a:ext cx="1893625" cy="71942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w="med" len="med"/>
            </a:ln>
            <a:effectLst/>
          </p:spPr>
        </p:cxnSp>
        <p:sp>
          <p:nvSpPr>
            <p:cNvPr id="25" name="Text Box 5"/>
            <p:cNvSpPr txBox="1">
              <a:spLocks noChangeArrowheads="1"/>
            </p:cNvSpPr>
            <p:nvPr/>
          </p:nvSpPr>
          <p:spPr bwMode="auto">
            <a:xfrm>
              <a:off x="3138481" y="123601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6" name="Text Box 5"/>
            <p:cNvSpPr txBox="1">
              <a:spLocks noChangeArrowheads="1"/>
            </p:cNvSpPr>
            <p:nvPr/>
          </p:nvSpPr>
          <p:spPr bwMode="auto">
            <a:xfrm>
              <a:off x="5899270" y="690528"/>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7" name="Text Box 5"/>
            <p:cNvSpPr txBox="1">
              <a:spLocks noChangeArrowheads="1"/>
            </p:cNvSpPr>
            <p:nvPr/>
          </p:nvSpPr>
          <p:spPr bwMode="auto">
            <a:xfrm>
              <a:off x="5108928" y="216977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8" name="Text Box 5"/>
            <p:cNvSpPr txBox="1">
              <a:spLocks noChangeArrowheads="1"/>
            </p:cNvSpPr>
            <p:nvPr/>
          </p:nvSpPr>
          <p:spPr bwMode="auto">
            <a:xfrm>
              <a:off x="7092280" y="1408464"/>
              <a:ext cx="653342"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9" name="Text Box 5"/>
            <p:cNvSpPr txBox="1">
              <a:spLocks noChangeArrowheads="1"/>
            </p:cNvSpPr>
            <p:nvPr/>
          </p:nvSpPr>
          <p:spPr bwMode="auto">
            <a:xfrm>
              <a:off x="6527025" y="225952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0" name="Text Box 5"/>
            <p:cNvSpPr txBox="1">
              <a:spLocks noChangeArrowheads="1"/>
            </p:cNvSpPr>
            <p:nvPr/>
          </p:nvSpPr>
          <p:spPr bwMode="auto">
            <a:xfrm>
              <a:off x="8129218" y="2564904"/>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1" name="Text Box 5"/>
            <p:cNvSpPr txBox="1">
              <a:spLocks noChangeArrowheads="1"/>
            </p:cNvSpPr>
            <p:nvPr/>
          </p:nvSpPr>
          <p:spPr bwMode="auto">
            <a:xfrm>
              <a:off x="7408132" y="2995547"/>
              <a:ext cx="836276"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2" name="直接箭头连接符 64"/>
            <p:cNvCxnSpPr>
              <a:stCxn id="8" idx="6"/>
              <a:endCxn id="10" idx="2"/>
            </p:cNvCxnSpPr>
            <p:nvPr/>
          </p:nvCxnSpPr>
          <p:spPr bwMode="auto">
            <a:xfrm>
              <a:off x="2487408" y="2020907"/>
              <a:ext cx="1809262" cy="58273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sp>
          <p:nvSpPr>
            <p:cNvPr id="33" name="Text Box 5"/>
            <p:cNvSpPr txBox="1">
              <a:spLocks noChangeArrowheads="1"/>
            </p:cNvSpPr>
            <p:nvPr/>
          </p:nvSpPr>
          <p:spPr bwMode="auto">
            <a:xfrm>
              <a:off x="2892942" y="2163760"/>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4" name="Text Box 5"/>
            <p:cNvSpPr txBox="1">
              <a:spLocks noChangeArrowheads="1"/>
            </p:cNvSpPr>
            <p:nvPr/>
          </p:nvSpPr>
          <p:spPr bwMode="auto">
            <a:xfrm>
              <a:off x="4571999" y="159357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5" name="Text Box 5"/>
            <p:cNvSpPr txBox="1">
              <a:spLocks noChangeArrowheads="1"/>
            </p:cNvSpPr>
            <p:nvPr/>
          </p:nvSpPr>
          <p:spPr bwMode="auto">
            <a:xfrm>
              <a:off x="6386152" y="290418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6" name="直接箭头连接符 8"/>
            <p:cNvCxnSpPr>
              <a:endCxn id="8" idx="2"/>
            </p:cNvCxnSpPr>
            <p:nvPr/>
          </p:nvCxnSpPr>
          <p:spPr bwMode="auto">
            <a:xfrm>
              <a:off x="1162996" y="2020907"/>
              <a:ext cx="74834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grpSp>
      <p:graphicFrame>
        <p:nvGraphicFramePr>
          <p:cNvPr id="38" name="表格 37"/>
          <p:cNvGraphicFramePr>
            <a:graphicFrameLocks noGrp="1"/>
          </p:cNvGraphicFramePr>
          <p:nvPr/>
        </p:nvGraphicFramePr>
        <p:xfrm>
          <a:off x="1710774" y="3378239"/>
          <a:ext cx="4601251" cy="2595880"/>
        </p:xfrm>
        <a:graphic>
          <a:graphicData uri="http://schemas.openxmlformats.org/drawingml/2006/table">
            <a:tbl>
              <a:tblPr bandRow="1">
                <a:tableStyleId>{5C22544A-7EE6-4342-B048-85BDC9FD1C3A}</a:tableStyleId>
              </a:tblPr>
              <a:tblGrid>
                <a:gridCol w="640811"/>
                <a:gridCol w="576064"/>
                <a:gridCol w="648072"/>
                <a:gridCol w="576064"/>
                <a:gridCol w="864096"/>
                <a:gridCol w="648072"/>
                <a:gridCol w="648072"/>
              </a:tblGrid>
              <a:tr h="370840">
                <a:tc>
                  <a:txBody>
                    <a:bodyPr/>
                    <a:lstStyle/>
                    <a:p>
                      <a:pPr algn="ctr"/>
                      <a:r>
                        <a:rPr lang="en-US" altLang="zh-CN" dirty="0"/>
                        <a:t>B</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algn="ctr"/>
                      <a:endParaRPr lang="zh-CN" altLang="en-US" dirty="0">
                        <a:solidFill>
                          <a:schemeClr val="tx1"/>
                        </a:solidFill>
                      </a:endParaRPr>
                    </a:p>
                  </a:txBody>
                  <a:tcPr>
                    <a:noFill/>
                  </a:tcPr>
                </a:tc>
                <a:tc>
                  <a:txBody>
                    <a:bodyPr/>
                    <a:lstStyle/>
                    <a:p>
                      <a:pPr algn="ctr"/>
                      <a:endParaRPr lang="zh-CN" altLang="en-US" dirty="0">
                        <a:solidFill>
                          <a:schemeClr val="tx1"/>
                        </a:solidFill>
                      </a:endParaRPr>
                    </a:p>
                  </a:txBody>
                  <a:tcPr>
                    <a:noFill/>
                  </a:tcPr>
                </a:tc>
                <a:tc>
                  <a:txBody>
                    <a:bodyPr/>
                    <a:lstStyle/>
                    <a:p>
                      <a:pPr algn="ctr"/>
                      <a:endParaRPr lang="zh-CN" altLang="en-US"/>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C</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algn="ctr"/>
                      <a:endParaRPr lang="zh-CN" altLang="en-US" dirty="0">
                        <a:solidFill>
                          <a:schemeClr val="tx1"/>
                        </a:solidFill>
                      </a:endParaRPr>
                    </a:p>
                  </a:txBody>
                  <a:tcPr>
                    <a:noFill/>
                  </a:tcPr>
                </a:tc>
                <a:tc>
                  <a:txBody>
                    <a:bodyPr/>
                    <a:lstStyle/>
                    <a:p>
                      <a:pPr algn="ctr"/>
                      <a:endParaRPr lang="zh-CN" altLang="en-US" dirty="0"/>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D</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solidFill>
                            <a:schemeClr val="tx1"/>
                          </a:solidFill>
                        </a:rPr>
                        <a:t>×</a:t>
                      </a:r>
                      <a:endParaRPr lang="zh-CN" altLang="en-US"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solidFill>
                            <a:schemeClr val="tx1"/>
                          </a:solidFill>
                        </a:rPr>
                        <a:t>×</a:t>
                      </a:r>
                      <a:endParaRPr lang="zh-CN" altLang="en-US"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solidFill>
                            <a:schemeClr val="tx1"/>
                          </a:solidFill>
                        </a:rPr>
                        <a:t>×</a:t>
                      </a:r>
                      <a:endParaRPr lang="zh-CN" altLang="en-US" dirty="0">
                        <a:solidFill>
                          <a:schemeClr val="tx1"/>
                        </a:solidFill>
                      </a:endParaRPr>
                    </a:p>
                  </a:txBody>
                  <a:tcPr/>
                </a:tc>
                <a:tc>
                  <a:txBody>
                    <a:bodyPr/>
                    <a:lstStyle/>
                    <a:p>
                      <a:pPr algn="ctr"/>
                      <a:endParaRPr lang="zh-CN" altLang="en-US" dirty="0"/>
                    </a:p>
                  </a:txBody>
                  <a:tcP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endParaRPr lang="zh-CN" altLang="en-US" dirty="0"/>
                    </a:p>
                  </a:txBody>
                  <a:tcPr>
                    <a:noFill/>
                  </a:tcPr>
                </a:tc>
                <a:tc>
                  <a:txBody>
                    <a:bodyPr/>
                    <a:lstStyle/>
                    <a:p>
                      <a:pPr algn="ctr"/>
                      <a:endParaRPr lang="zh-CN" altLang="en-US" dirty="0"/>
                    </a:p>
                  </a:txBody>
                  <a:tcPr>
                    <a:noFill/>
                  </a:tcPr>
                </a:tc>
              </a:tr>
              <a:tr h="370840">
                <a:tc>
                  <a:txBody>
                    <a:bodyPr/>
                    <a:lstStyle/>
                    <a:p>
                      <a:pPr algn="ctr"/>
                      <a:r>
                        <a:rPr lang="en-US" altLang="zh-CN" dirty="0"/>
                        <a:t>E</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noFill/>
                  </a:tcPr>
                </a:tc>
                <a:tc>
                  <a:txBody>
                    <a:bodyPr/>
                    <a:lstStyle/>
                    <a:p>
                      <a:pPr algn="ctr"/>
                      <a:endParaRPr lang="zh-CN" altLang="en-US" dirty="0"/>
                    </a:p>
                  </a:txBody>
                  <a:tcPr>
                    <a:noFill/>
                  </a:tcPr>
                </a:tc>
              </a:tr>
              <a:tr h="370840">
                <a:tc>
                  <a:txBody>
                    <a:bodyPr/>
                    <a:lstStyle/>
                    <a:p>
                      <a:pPr algn="ctr"/>
                      <a:r>
                        <a:rPr lang="en-US" altLang="zh-CN" dirty="0"/>
                        <a:t>F</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O</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noFill/>
                  </a:tcPr>
                </a:tc>
              </a:tr>
              <a:tr h="370840">
                <a:tc>
                  <a:txBody>
                    <a:bodyPr/>
                    <a:lstStyle/>
                    <a:p>
                      <a:pPr algn="ctr"/>
                      <a:r>
                        <a:rPr lang="en-US" altLang="zh-CN" dirty="0"/>
                        <a:t>G</a:t>
                      </a:r>
                      <a:endParaRPr lang="zh-CN" altLang="en-US" dirty="0"/>
                    </a:p>
                  </a:txBody>
                  <a:tcPr/>
                </a:tc>
                <a:tc>
                  <a:txBody>
                    <a:bodyPr/>
                    <a:lstStyle/>
                    <a:p>
                      <a:pPr algn="ct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O</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O</a:t>
                      </a:r>
                      <a:endParaRPr lang="zh-CN" altLang="en-US" b="1" dirty="0">
                        <a:solidFill>
                          <a:srgbClr val="FF0000"/>
                        </a:solidFill>
                      </a:endParaRPr>
                    </a:p>
                  </a:txBody>
                  <a:tcPr/>
                </a:tc>
              </a:tr>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r>
            </a:tbl>
          </a:graphicData>
        </a:graphic>
      </p:graphicFrame>
      <p:sp>
        <p:nvSpPr>
          <p:cNvPr id="39" name="线形标注 1 38"/>
          <p:cNvSpPr/>
          <p:nvPr/>
        </p:nvSpPr>
        <p:spPr bwMode="auto">
          <a:xfrm>
            <a:off x="6706093" y="4077072"/>
            <a:ext cx="2226040" cy="2308324"/>
          </a:xfrm>
          <a:prstGeom prst="borderCallout1">
            <a:avLst>
              <a:gd name="adj1" fmla="val 48189"/>
              <a:gd name="adj2" fmla="val -390"/>
              <a:gd name="adj3" fmla="val 50310"/>
              <a:gd name="adj4" fmla="val -28801"/>
            </a:avLst>
          </a:prstGeom>
          <a:noFill/>
          <a:ln w="57150" cap="flat" cmpd="sng" algn="ctr">
            <a:solidFill>
              <a:schemeClr val="accent1">
                <a:lumMod val="60000"/>
                <a:lumOff val="40000"/>
              </a:schemeClr>
            </a:solidFill>
            <a:prstDash val="solid"/>
            <a:miter lim="800000"/>
            <a:headEnd type="none" w="med" len="med"/>
            <a:tailEnd type="triangle" w="med" len="med"/>
          </a:ln>
          <a:effectLst/>
        </p:spPr>
        <p:txBody>
          <a:bodyPr vert="horz" wrap="square" lIns="91440" tIns="45720" rIns="91440" bIns="45720" numCol="1" rtlCol="0" anchor="ctr" anchorCtr="0" compatLnSpc="1">
            <a:spAutoFit/>
          </a:bodyPr>
          <a:lstStyle/>
          <a:p>
            <a:pPr fontAlgn="base">
              <a:spcBef>
                <a:spcPct val="0"/>
              </a:spcBef>
              <a:spcAft>
                <a:spcPct val="0"/>
              </a:spcAft>
            </a:pPr>
            <a:r>
              <a:rPr lang="zh-CN" altLang="en-US" sz="2400" dirty="0">
                <a:latin typeface="Times New Roman" panose="02020603050405020304" charset="0"/>
                <a:ea typeface="华文新魏" panose="02010800040101010101" pitchFamily="2" charset="-122"/>
                <a:cs typeface="Times New Roman" panose="02020603050405020304" charset="0"/>
              </a:rPr>
              <a:t>所有序对都遍历完了，相当于</a:t>
            </a:r>
            <a:r>
              <a:rPr lang="en-US" altLang="zh-CN" sz="2400" dirty="0">
                <a:latin typeface="Times New Roman" panose="02020603050405020304" charset="0"/>
                <a:ea typeface="华文新魏" panose="02010800040101010101" pitchFamily="2" charset="-122"/>
                <a:cs typeface="Times New Roman" panose="02020603050405020304" charset="0"/>
              </a:rPr>
              <a:t>(D,F)</a:t>
            </a:r>
            <a:r>
              <a:rPr lang="zh-CN" altLang="en-US" sz="2400" dirty="0">
                <a:latin typeface="Times New Roman" panose="02020603050405020304" charset="0"/>
                <a:ea typeface="华文新魏" panose="02010800040101010101" pitchFamily="2" charset="-122"/>
                <a:cs typeface="Times New Roman" panose="02020603050405020304" charset="0"/>
              </a:rPr>
              <a:t>和</a:t>
            </a:r>
            <a:r>
              <a:rPr lang="en-US" altLang="zh-CN" sz="2400" dirty="0">
                <a:latin typeface="Times New Roman" panose="02020603050405020304" charset="0"/>
                <a:ea typeface="华文新魏" panose="02010800040101010101" pitchFamily="2" charset="-122"/>
                <a:cs typeface="Times New Roman" panose="02020603050405020304" charset="0"/>
              </a:rPr>
              <a:t>(F,G)</a:t>
            </a:r>
            <a:r>
              <a:rPr lang="zh-CN" altLang="en-US" sz="2400" dirty="0">
                <a:latin typeface="Times New Roman" panose="02020603050405020304" charset="0"/>
                <a:ea typeface="华文新魏" panose="02010800040101010101" pitchFamily="2" charset="-122"/>
                <a:cs typeface="Times New Roman" panose="02020603050405020304" charset="0"/>
              </a:rPr>
              <a:t>这两个空格还空着，直接设为等价</a:t>
            </a:r>
            <a:endParaRPr lang="zh-CN" altLang="en-US" sz="2400"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求异法</a:t>
            </a:r>
            <a:endParaRPr kumimoji="1" lang="zh-CN" altLang="en-US" dirty="0"/>
          </a:p>
        </p:txBody>
      </p:sp>
      <p:grpSp>
        <p:nvGrpSpPr>
          <p:cNvPr id="6" name="组合 5"/>
          <p:cNvGrpSpPr/>
          <p:nvPr/>
        </p:nvGrpSpPr>
        <p:grpSpPr>
          <a:xfrm>
            <a:off x="4461570" y="783916"/>
            <a:ext cx="7679067" cy="4154846"/>
            <a:chOff x="1162996" y="690528"/>
            <a:chExt cx="7679067" cy="4154846"/>
          </a:xfrm>
        </p:grpSpPr>
        <p:sp>
          <p:nvSpPr>
            <p:cNvPr id="7" name="Text Box 5"/>
            <p:cNvSpPr txBox="1">
              <a:spLocks noChangeArrowheads="1"/>
            </p:cNvSpPr>
            <p:nvPr/>
          </p:nvSpPr>
          <p:spPr bwMode="auto">
            <a:xfrm>
              <a:off x="8366833" y="433991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8" name="椭圆 7"/>
            <p:cNvSpPr/>
            <p:nvPr/>
          </p:nvSpPr>
          <p:spPr bwMode="auto">
            <a:xfrm>
              <a:off x="1911344" y="172036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A</a:t>
              </a:r>
              <a:endParaRPr lang="zh-CN" altLang="en-US" sz="2400" dirty="0">
                <a:latin typeface="Times New Roman" panose="02020603050405020304" charset="0"/>
                <a:cs typeface="Times New Roman" panose="02020603050405020304" charset="0"/>
              </a:endParaRPr>
            </a:p>
          </p:txBody>
        </p:sp>
        <p:sp>
          <p:nvSpPr>
            <p:cNvPr id="9" name="椭圆 8"/>
            <p:cNvSpPr/>
            <p:nvPr/>
          </p:nvSpPr>
          <p:spPr bwMode="auto">
            <a:xfrm>
              <a:off x="4296670" y="78842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B</a:t>
              </a:r>
              <a:endParaRPr lang="zh-CN" altLang="en-US" sz="2400" dirty="0">
                <a:latin typeface="Times New Roman" panose="02020603050405020304" charset="0"/>
                <a:cs typeface="Times New Roman" panose="02020603050405020304" charset="0"/>
              </a:endParaRPr>
            </a:p>
          </p:txBody>
        </p:sp>
        <p:sp>
          <p:nvSpPr>
            <p:cNvPr id="10" name="椭圆 9"/>
            <p:cNvSpPr/>
            <p:nvPr/>
          </p:nvSpPr>
          <p:spPr bwMode="auto">
            <a:xfrm>
              <a:off x="4296670"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11" name="椭圆 10"/>
            <p:cNvSpPr/>
            <p:nvPr/>
          </p:nvSpPr>
          <p:spPr bwMode="auto">
            <a:xfrm>
              <a:off x="5580112"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E</a:t>
              </a:r>
              <a:endParaRPr lang="zh-CN" altLang="en-US" sz="2400" dirty="0">
                <a:latin typeface="Times New Roman" panose="02020603050405020304" charset="0"/>
                <a:cs typeface="Times New Roman" panose="02020603050405020304" charset="0"/>
              </a:endParaRPr>
            </a:p>
          </p:txBody>
        </p:sp>
        <p:sp>
          <p:nvSpPr>
            <p:cNvPr id="12" name="椭圆 11"/>
            <p:cNvSpPr/>
            <p:nvPr/>
          </p:nvSpPr>
          <p:spPr bwMode="auto">
            <a:xfrm>
              <a:off x="7799771" y="3633759"/>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F</a:t>
              </a:r>
              <a:endParaRPr lang="zh-CN" altLang="en-US" sz="2400" dirty="0">
                <a:latin typeface="Times New Roman" panose="02020603050405020304" charset="0"/>
                <a:cs typeface="Times New Roman" panose="02020603050405020304" charset="0"/>
              </a:endParaRPr>
            </a:p>
          </p:txBody>
        </p:sp>
        <p:sp>
          <p:nvSpPr>
            <p:cNvPr id="13" name="椭圆 12"/>
            <p:cNvSpPr/>
            <p:nvPr/>
          </p:nvSpPr>
          <p:spPr bwMode="auto">
            <a:xfrm>
              <a:off x="7070901" y="230309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G</a:t>
              </a:r>
              <a:endParaRPr lang="zh-CN" altLang="en-US" sz="2400" dirty="0">
                <a:latin typeface="Times New Roman" panose="02020603050405020304" charset="0"/>
                <a:cs typeface="Times New Roman" panose="02020603050405020304" charset="0"/>
              </a:endParaRPr>
            </a:p>
          </p:txBody>
        </p:sp>
        <p:sp>
          <p:nvSpPr>
            <p:cNvPr id="14" name="椭圆 13"/>
            <p:cNvSpPr/>
            <p:nvPr/>
          </p:nvSpPr>
          <p:spPr bwMode="auto">
            <a:xfrm>
              <a:off x="7799771" y="78842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15" name="直接箭头连接符 69"/>
            <p:cNvCxnSpPr>
              <a:stCxn id="9" idx="4"/>
              <a:endCxn id="10" idx="0"/>
            </p:cNvCxnSpPr>
            <p:nvPr/>
          </p:nvCxnSpPr>
          <p:spPr bwMode="auto">
            <a:xfrm>
              <a:off x="4584702" y="1389511"/>
              <a:ext cx="0" cy="91358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6" name="直接箭头连接符 71"/>
            <p:cNvCxnSpPr>
              <a:stCxn id="9" idx="6"/>
              <a:endCxn id="14" idx="2"/>
            </p:cNvCxnSpPr>
            <p:nvPr/>
          </p:nvCxnSpPr>
          <p:spPr bwMode="auto">
            <a:xfrm>
              <a:off x="4872734" y="1088967"/>
              <a:ext cx="2927037"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7" name="直接箭头连接符 74"/>
            <p:cNvCxnSpPr>
              <a:stCxn id="10" idx="6"/>
              <a:endCxn id="11" idx="2"/>
            </p:cNvCxnSpPr>
            <p:nvPr/>
          </p:nvCxnSpPr>
          <p:spPr bwMode="auto">
            <a:xfrm>
              <a:off x="4872734" y="2603637"/>
              <a:ext cx="70737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8" name="直接箭头连接符 76"/>
            <p:cNvCxnSpPr>
              <a:stCxn id="10" idx="5"/>
              <a:endCxn id="12" idx="1"/>
            </p:cNvCxnSpPr>
            <p:nvPr/>
          </p:nvCxnSpPr>
          <p:spPr bwMode="auto">
            <a:xfrm>
              <a:off x="4788371" y="2816154"/>
              <a:ext cx="3095763" cy="90563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9" name="直接箭头连接符 78"/>
            <p:cNvCxnSpPr>
              <a:stCxn id="14" idx="3"/>
              <a:endCxn id="13" idx="0"/>
            </p:cNvCxnSpPr>
            <p:nvPr/>
          </p:nvCxnSpPr>
          <p:spPr bwMode="auto">
            <a:xfrm flipH="1">
              <a:off x="7358933" y="1301484"/>
              <a:ext cx="525201" cy="1001609"/>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0" name="曲线连接符 19"/>
            <p:cNvCxnSpPr>
              <a:stCxn id="13" idx="3"/>
              <a:endCxn id="13" idx="5"/>
            </p:cNvCxnSpPr>
            <p:nvPr/>
          </p:nvCxnSpPr>
          <p:spPr bwMode="auto">
            <a:xfrm rot="16200000" flipH="1">
              <a:off x="7358933" y="2612485"/>
              <a:ext cx="12700" cy="407338"/>
            </a:xfrm>
            <a:prstGeom prst="curvedConnector3">
              <a:avLst>
                <a:gd name="adj1" fmla="val 2493126"/>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1" name="曲线连接符 20"/>
            <p:cNvCxnSpPr>
              <a:stCxn id="12" idx="3"/>
              <a:endCxn id="12" idx="6"/>
            </p:cNvCxnSpPr>
            <p:nvPr/>
          </p:nvCxnSpPr>
          <p:spPr bwMode="auto">
            <a:xfrm rot="5400000" flipH="1" flipV="1">
              <a:off x="8023725" y="3794711"/>
              <a:ext cx="212517" cy="491701"/>
            </a:xfrm>
            <a:prstGeom prst="curvedConnector4">
              <a:avLst>
                <a:gd name="adj1" fmla="val -148989"/>
                <a:gd name="adj2" fmla="val 146492"/>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2" name="直接箭头连接符 86"/>
            <p:cNvCxnSpPr>
              <a:stCxn id="12" idx="0"/>
              <a:endCxn id="14" idx="4"/>
            </p:cNvCxnSpPr>
            <p:nvPr/>
          </p:nvCxnSpPr>
          <p:spPr bwMode="auto">
            <a:xfrm flipV="1">
              <a:off x="8087803" y="1389511"/>
              <a:ext cx="0" cy="2244248"/>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3" name="直接箭头连接符 89"/>
            <p:cNvCxnSpPr>
              <a:stCxn id="11" idx="6"/>
              <a:endCxn id="13" idx="2"/>
            </p:cNvCxnSpPr>
            <p:nvPr/>
          </p:nvCxnSpPr>
          <p:spPr bwMode="auto">
            <a:xfrm>
              <a:off x="6156176" y="2603637"/>
              <a:ext cx="914725"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4" name="直接箭头连接符 58"/>
            <p:cNvCxnSpPr>
              <a:stCxn id="8" idx="6"/>
              <a:endCxn id="9" idx="3"/>
            </p:cNvCxnSpPr>
            <p:nvPr/>
          </p:nvCxnSpPr>
          <p:spPr bwMode="auto">
            <a:xfrm flipV="1">
              <a:off x="2487408" y="1301484"/>
              <a:ext cx="1893625" cy="71942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w="med" len="med"/>
            </a:ln>
            <a:effectLst/>
          </p:spPr>
        </p:cxnSp>
        <p:sp>
          <p:nvSpPr>
            <p:cNvPr id="25" name="Text Box 5"/>
            <p:cNvSpPr txBox="1">
              <a:spLocks noChangeArrowheads="1"/>
            </p:cNvSpPr>
            <p:nvPr/>
          </p:nvSpPr>
          <p:spPr bwMode="auto">
            <a:xfrm>
              <a:off x="3138481" y="123601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6" name="Text Box 5"/>
            <p:cNvSpPr txBox="1">
              <a:spLocks noChangeArrowheads="1"/>
            </p:cNvSpPr>
            <p:nvPr/>
          </p:nvSpPr>
          <p:spPr bwMode="auto">
            <a:xfrm>
              <a:off x="5899270" y="690528"/>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7" name="Text Box 5"/>
            <p:cNvSpPr txBox="1">
              <a:spLocks noChangeArrowheads="1"/>
            </p:cNvSpPr>
            <p:nvPr/>
          </p:nvSpPr>
          <p:spPr bwMode="auto">
            <a:xfrm>
              <a:off x="5108928" y="216977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8" name="Text Box 5"/>
            <p:cNvSpPr txBox="1">
              <a:spLocks noChangeArrowheads="1"/>
            </p:cNvSpPr>
            <p:nvPr/>
          </p:nvSpPr>
          <p:spPr bwMode="auto">
            <a:xfrm>
              <a:off x="7092280" y="1408464"/>
              <a:ext cx="653342"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9" name="Text Box 5"/>
            <p:cNvSpPr txBox="1">
              <a:spLocks noChangeArrowheads="1"/>
            </p:cNvSpPr>
            <p:nvPr/>
          </p:nvSpPr>
          <p:spPr bwMode="auto">
            <a:xfrm>
              <a:off x="6527025" y="225952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0" name="Text Box 5"/>
            <p:cNvSpPr txBox="1">
              <a:spLocks noChangeArrowheads="1"/>
            </p:cNvSpPr>
            <p:nvPr/>
          </p:nvSpPr>
          <p:spPr bwMode="auto">
            <a:xfrm>
              <a:off x="8129218" y="2564904"/>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1" name="Text Box 5"/>
            <p:cNvSpPr txBox="1">
              <a:spLocks noChangeArrowheads="1"/>
            </p:cNvSpPr>
            <p:nvPr/>
          </p:nvSpPr>
          <p:spPr bwMode="auto">
            <a:xfrm>
              <a:off x="7408132" y="2995547"/>
              <a:ext cx="836276"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2" name="直接箭头连接符 64"/>
            <p:cNvCxnSpPr>
              <a:stCxn id="8" idx="6"/>
              <a:endCxn id="10" idx="2"/>
            </p:cNvCxnSpPr>
            <p:nvPr/>
          </p:nvCxnSpPr>
          <p:spPr bwMode="auto">
            <a:xfrm>
              <a:off x="2487408" y="2020907"/>
              <a:ext cx="1809262" cy="58273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sp>
          <p:nvSpPr>
            <p:cNvPr id="33" name="Text Box 5"/>
            <p:cNvSpPr txBox="1">
              <a:spLocks noChangeArrowheads="1"/>
            </p:cNvSpPr>
            <p:nvPr/>
          </p:nvSpPr>
          <p:spPr bwMode="auto">
            <a:xfrm>
              <a:off x="2892942" y="2163760"/>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4" name="Text Box 5"/>
            <p:cNvSpPr txBox="1">
              <a:spLocks noChangeArrowheads="1"/>
            </p:cNvSpPr>
            <p:nvPr/>
          </p:nvSpPr>
          <p:spPr bwMode="auto">
            <a:xfrm>
              <a:off x="4571999" y="159357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5" name="Text Box 5"/>
            <p:cNvSpPr txBox="1">
              <a:spLocks noChangeArrowheads="1"/>
            </p:cNvSpPr>
            <p:nvPr/>
          </p:nvSpPr>
          <p:spPr bwMode="auto">
            <a:xfrm>
              <a:off x="6386152" y="290418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6" name="直接箭头连接符 8"/>
            <p:cNvCxnSpPr>
              <a:endCxn id="8" idx="2"/>
            </p:cNvCxnSpPr>
            <p:nvPr/>
          </p:nvCxnSpPr>
          <p:spPr bwMode="auto">
            <a:xfrm>
              <a:off x="1162996" y="2020907"/>
              <a:ext cx="74834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grpSp>
      <p:graphicFrame>
        <p:nvGraphicFramePr>
          <p:cNvPr id="37" name="表格 36"/>
          <p:cNvGraphicFramePr>
            <a:graphicFrameLocks noGrp="1"/>
          </p:cNvGraphicFramePr>
          <p:nvPr/>
        </p:nvGraphicFramePr>
        <p:xfrm>
          <a:off x="2065277" y="3366272"/>
          <a:ext cx="4685146" cy="2906886"/>
        </p:xfrm>
        <a:graphic>
          <a:graphicData uri="http://schemas.openxmlformats.org/drawingml/2006/table">
            <a:tbl>
              <a:tblPr bandRow="1">
                <a:tableStyleId>{5C22544A-7EE6-4342-B048-85BDC9FD1C3A}</a:tableStyleId>
              </a:tblPr>
              <a:tblGrid>
                <a:gridCol w="2373426"/>
                <a:gridCol w="1225249"/>
                <a:gridCol w="1086471"/>
              </a:tblGrid>
              <a:tr h="468088">
                <a:tc>
                  <a:txBody>
                    <a:bodyPr/>
                    <a:lstStyle/>
                    <a:p>
                      <a:r>
                        <a:rPr lang="en-US" altLang="zh-CN" sz="2400" dirty="0">
                          <a:latin typeface="Times New Roman" panose="02020603050405020304" charset="0"/>
                          <a:cs typeface="Times New Roman" panose="02020603050405020304" charset="0"/>
                        </a:rPr>
                        <a:t>G1</a:t>
                      </a:r>
                      <a:endParaRPr lang="zh-CN" altLang="en-US" sz="2400" dirty="0">
                        <a:latin typeface="Times New Roman" panose="02020603050405020304" charset="0"/>
                        <a:cs typeface="Times New Roman" panose="02020603050405020304" charset="0"/>
                      </a:endParaRPr>
                    </a:p>
                  </a:txBody>
                  <a:tcPr/>
                </a:tc>
                <a:tc gridSpan="2">
                  <a:txBody>
                    <a:bodyPr/>
                    <a:lstStyle/>
                    <a:p>
                      <a:r>
                        <a:rPr lang="en-US" altLang="zh-CN" sz="2400" dirty="0">
                          <a:latin typeface="Times New Roman" panose="02020603050405020304" charset="0"/>
                          <a:cs typeface="Times New Roman" panose="02020603050405020304" charset="0"/>
                        </a:rPr>
                        <a:t>G2</a:t>
                      </a:r>
                      <a:endParaRPr lang="zh-CN" altLang="en-US" sz="2400" dirty="0">
                        <a:latin typeface="Times New Roman" panose="02020603050405020304" charset="0"/>
                        <a:cs typeface="Times New Roman" panose="02020603050405020304" charset="0"/>
                      </a:endParaRPr>
                    </a:p>
                  </a:txBody>
                  <a:tcPr/>
                </a:tc>
                <a:tc hMerge="1">
                  <a:tcPr/>
                </a:tc>
              </a:tr>
              <a:tr h="518558">
                <a:tc>
                  <a:txBody>
                    <a:bodyPr/>
                    <a:lstStyle/>
                    <a:p>
                      <a:r>
                        <a:rPr lang="en-US" altLang="zh-CN" sz="2400" b="1" dirty="0">
                          <a:solidFill>
                            <a:srgbClr val="00B050"/>
                          </a:solidFill>
                          <a:latin typeface="Times New Roman" panose="02020603050405020304" charset="0"/>
                          <a:cs typeface="Times New Roman" panose="02020603050405020304" charset="0"/>
                        </a:rPr>
                        <a:t>{A, B, C, E}</a:t>
                      </a:r>
                      <a:endParaRPr lang="zh-CN" altLang="en-US" sz="2400" b="1" dirty="0">
                        <a:solidFill>
                          <a:srgbClr val="00B050"/>
                        </a:solidFill>
                        <a:latin typeface="Times New Roman" panose="02020603050405020304" charset="0"/>
                        <a:cs typeface="Times New Roman" panose="02020603050405020304" charset="0"/>
                      </a:endParaRPr>
                    </a:p>
                  </a:txBody>
                  <a:tcPr/>
                </a:tc>
                <a:tc gridSpan="2">
                  <a:txBody>
                    <a:bodyPr/>
                    <a:lstStyle/>
                    <a:p>
                      <a:r>
                        <a:rPr lang="en-US" altLang="zh-CN" sz="2400" b="1" dirty="0">
                          <a:solidFill>
                            <a:srgbClr val="FF0000"/>
                          </a:solidFill>
                          <a:latin typeface="Times New Roman" panose="02020603050405020304" charset="0"/>
                          <a:cs typeface="Times New Roman" panose="02020603050405020304" charset="0"/>
                        </a:rPr>
                        <a:t>{D, F, G}</a:t>
                      </a:r>
                      <a:endParaRPr lang="zh-CN" altLang="en-US" sz="2400" b="1" dirty="0">
                        <a:solidFill>
                          <a:srgbClr val="FF0000"/>
                        </a:solidFill>
                        <a:latin typeface="Times New Roman" panose="02020603050405020304" charset="0"/>
                        <a:cs typeface="Times New Roman" panose="02020603050405020304" charset="0"/>
                      </a:endParaRPr>
                    </a:p>
                  </a:txBody>
                  <a:tcPr/>
                </a:tc>
                <a:tc hMerge="1">
                  <a:tcPr/>
                </a:tc>
              </a:tr>
              <a:tr h="468088">
                <a:tc>
                  <a:txBody>
                    <a:bodyPr/>
                    <a:lstStyle/>
                    <a:p>
                      <a:r>
                        <a:rPr lang="zh-CN" altLang="en-US" sz="2400" dirty="0">
                          <a:latin typeface="Times New Roman" panose="02020603050405020304" charset="0"/>
                          <a:cs typeface="Times New Roman" panose="02020603050405020304" charset="0"/>
                        </a:rPr>
                        <a:t>对于输入</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dirty="0">
                          <a:solidFill>
                            <a:srgbClr val="00B050"/>
                          </a:solidFill>
                          <a:latin typeface="Times New Roman" panose="02020603050405020304" charset="0"/>
                          <a:cs typeface="Times New Roman" panose="02020603050405020304" charset="0"/>
                        </a:rPr>
                        <a:t>B</a:t>
                      </a:r>
                      <a:endParaRPr lang="en-US" altLang="zh-CN" sz="2400" dirty="0">
                        <a:solidFill>
                          <a:srgbClr val="00B050"/>
                        </a:solidFill>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B</a:t>
                      </a:r>
                      <a:r>
                        <a:rPr lang="zh-CN" altLang="en-US" sz="2400" dirty="0">
                          <a:latin typeface="Times New Roman" panose="02020603050405020304" charset="0"/>
                          <a:cs typeface="Times New Roman" panose="02020603050405020304" charset="0"/>
                        </a:rPr>
                        <a:t>→</a:t>
                      </a:r>
                      <a:r>
                        <a:rPr lang="en-US" altLang="zh-CN" sz="2400" b="1" dirty="0">
                          <a:solidFill>
                            <a:srgbClr val="FF0000"/>
                          </a:solidFill>
                          <a:latin typeface="Times New Roman" panose="02020603050405020304" charset="0"/>
                          <a:cs typeface="Times New Roman" panose="02020603050405020304" charset="0"/>
                        </a:rPr>
                        <a:t>D</a:t>
                      </a:r>
                      <a:endParaRPr lang="en-US" altLang="zh-CN" sz="2400" b="1" dirty="0">
                        <a:solidFill>
                          <a:srgbClr val="FF0000"/>
                        </a:solidFill>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C</a:t>
                      </a:r>
                      <a:r>
                        <a:rPr lang="zh-CN" altLang="en-US" sz="2400" dirty="0">
                          <a:latin typeface="Times New Roman" panose="02020603050405020304" charset="0"/>
                          <a:cs typeface="Times New Roman" panose="02020603050405020304" charset="0"/>
                        </a:rPr>
                        <a:t>→</a:t>
                      </a:r>
                      <a:r>
                        <a:rPr lang="en-US" altLang="zh-CN" sz="2400" dirty="0">
                          <a:solidFill>
                            <a:srgbClr val="00B050"/>
                          </a:solidFill>
                          <a:latin typeface="Times New Roman" panose="02020603050405020304" charset="0"/>
                          <a:cs typeface="Times New Roman" panose="02020603050405020304" charset="0"/>
                        </a:rPr>
                        <a:t>E</a:t>
                      </a:r>
                      <a:endParaRPr lang="en-US" altLang="zh-CN" sz="2400" dirty="0">
                        <a:solidFill>
                          <a:srgbClr val="00B050"/>
                        </a:solidFill>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E</a:t>
                      </a:r>
                      <a:r>
                        <a:rPr lang="zh-CN" altLang="en-US" sz="2400" dirty="0">
                          <a:latin typeface="Times New Roman" panose="02020603050405020304" charset="0"/>
                          <a:cs typeface="Times New Roman" panose="02020603050405020304" charset="0"/>
                        </a:rPr>
                        <a:t>→</a:t>
                      </a:r>
                      <a:r>
                        <a:rPr lang="en-US" altLang="zh-CN" sz="2400" dirty="0">
                          <a:solidFill>
                            <a:srgbClr val="FF0000"/>
                          </a:solidFill>
                          <a:latin typeface="Times New Roman" panose="02020603050405020304" charset="0"/>
                          <a:cs typeface="Times New Roman" panose="02020603050405020304" charset="0"/>
                        </a:rPr>
                        <a:t>G</a:t>
                      </a:r>
                      <a:endParaRPr lang="zh-CN" altLang="en-US" sz="2400" dirty="0">
                        <a:solidFill>
                          <a:srgbClr val="FF0000"/>
                        </a:solidFill>
                        <a:latin typeface="Times New Roman" panose="02020603050405020304" charset="0"/>
                        <a:cs typeface="Times New Roman" panose="0202060305040502030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sz="2400" dirty="0">
                          <a:latin typeface="Times New Roman" panose="02020603050405020304" charset="0"/>
                          <a:cs typeface="Times New Roman" panose="02020603050405020304" charset="0"/>
                        </a:rPr>
                        <a:t>输入</a:t>
                      </a:r>
                      <a:r>
                        <a:rPr lang="en-US" altLang="zh-CN" sz="2400" dirty="0">
                          <a:latin typeface="Times New Roman" panose="02020603050405020304" charset="0"/>
                          <a:cs typeface="Times New Roman" panose="02020603050405020304" charset="0"/>
                        </a:rPr>
                        <a:t>0    </a:t>
                      </a:r>
                      <a:endParaRPr lang="zh-CN" altLang="en-US" sz="24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D</a:t>
                      </a:r>
                      <a:r>
                        <a:rPr lang="zh-CN" altLang="en-US" sz="2400" dirty="0">
                          <a:latin typeface="Times New Roman" panose="02020603050405020304" charset="0"/>
                          <a:cs typeface="Times New Roman" panose="02020603050405020304" charset="0"/>
                        </a:rPr>
                        <a:t>→</a:t>
                      </a:r>
                      <a:r>
                        <a:rPr lang="en-US" altLang="zh-CN" sz="2400" b="1" dirty="0">
                          <a:solidFill>
                            <a:srgbClr val="FF0000"/>
                          </a:solidFill>
                          <a:latin typeface="Times New Roman" panose="02020603050405020304" charset="0"/>
                          <a:cs typeface="Times New Roman" panose="02020603050405020304" charset="0"/>
                        </a:rPr>
                        <a:t>G</a:t>
                      </a:r>
                      <a:endParaRPr lang="en-US" altLang="zh-CN" sz="2400" b="1" dirty="0">
                        <a:solidFill>
                          <a:srgbClr val="FF0000"/>
                        </a:solidFill>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F</a:t>
                      </a:r>
                      <a:r>
                        <a:rPr lang="zh-CN" altLang="en-US" sz="2400" dirty="0">
                          <a:latin typeface="Times New Roman" panose="02020603050405020304" charset="0"/>
                          <a:cs typeface="Times New Roman" panose="02020603050405020304" charset="0"/>
                        </a:rPr>
                        <a:t>→</a:t>
                      </a:r>
                      <a:r>
                        <a:rPr lang="en-US" altLang="zh-CN" sz="2400" b="1" kern="1200" dirty="0">
                          <a:solidFill>
                            <a:srgbClr val="FF0000"/>
                          </a:solidFill>
                          <a:latin typeface="Times New Roman" panose="02020603050405020304" charset="0"/>
                          <a:ea typeface="+mn-ea"/>
                          <a:cs typeface="Times New Roman" panose="02020603050405020304" charset="0"/>
                        </a:rPr>
                        <a:t>D</a:t>
                      </a:r>
                      <a:endParaRPr lang="en-US" altLang="zh-CN" sz="2400" b="1" kern="1200" dirty="0">
                        <a:solidFill>
                          <a:srgbClr val="FF0000"/>
                        </a:solidFill>
                        <a:latin typeface="Times New Roman" panose="02020603050405020304" charset="0"/>
                        <a:ea typeface="+mn-ea"/>
                        <a:cs typeface="Times New Roman" panose="02020603050405020304" charset="0"/>
                      </a:endParaRPr>
                    </a:p>
                    <a:p>
                      <a:pPr marL="0" algn="l" defTabSz="457200" rtl="0" eaLnBrk="1" latinLnBrk="0" hangingPunct="1"/>
                      <a:r>
                        <a:rPr lang="en-US" altLang="zh-CN" sz="2400" dirty="0">
                          <a:latin typeface="Times New Roman" panose="02020603050405020304" charset="0"/>
                          <a:cs typeface="Times New Roman" panose="02020603050405020304" charset="0"/>
                        </a:rPr>
                        <a:t>G</a:t>
                      </a:r>
                      <a:r>
                        <a:rPr lang="zh-CN" altLang="en-US" sz="2400" dirty="0">
                          <a:latin typeface="Times New Roman" panose="02020603050405020304" charset="0"/>
                          <a:cs typeface="Times New Roman" panose="02020603050405020304" charset="0"/>
                        </a:rPr>
                        <a:t>→</a:t>
                      </a:r>
                      <a:r>
                        <a:rPr lang="en-US" altLang="zh-CN" sz="2400" b="1" kern="1200" dirty="0">
                          <a:solidFill>
                            <a:srgbClr val="FF0000"/>
                          </a:solidFill>
                          <a:latin typeface="Times New Roman" panose="02020603050405020304" charset="0"/>
                          <a:ea typeface="+mn-ea"/>
                          <a:cs typeface="Times New Roman" panose="02020603050405020304" charset="0"/>
                        </a:rPr>
                        <a:t>G</a:t>
                      </a:r>
                      <a:endParaRPr lang="en-US" altLang="zh-CN" sz="2400" b="1" kern="1200" dirty="0">
                        <a:solidFill>
                          <a:srgbClr val="FF0000"/>
                        </a:solidFill>
                        <a:latin typeface="Times New Roman" panose="02020603050405020304" charset="0"/>
                        <a:ea typeface="+mn-ea"/>
                        <a:cs typeface="Times New Roman" panose="02020603050405020304" charset="0"/>
                      </a:endParaRPr>
                    </a:p>
                  </a:txBody>
                  <a:tcPr>
                    <a:lnR w="12700" cap="flat" cmpd="sng" algn="ctr">
                      <a:solidFill>
                        <a:schemeClr val="tx1"/>
                      </a:solidFill>
                      <a:prstDash val="solid"/>
                      <a:round/>
                      <a:headEnd type="none" w="med" len="med"/>
                      <a:tailEnd type="none" w="med" len="med"/>
                    </a:lnR>
                  </a:tcPr>
                </a:tc>
                <a:tc>
                  <a:txBody>
                    <a:bodyPr/>
                    <a:lstStyle/>
                    <a:p>
                      <a:r>
                        <a:rPr lang="zh-CN" altLang="en-US" sz="2400" dirty="0">
                          <a:latin typeface="Times New Roman" panose="02020603050405020304" charset="0"/>
                          <a:cs typeface="Times New Roman" panose="02020603050405020304" charset="0"/>
                        </a:rPr>
                        <a:t>输入</a:t>
                      </a:r>
                      <a:r>
                        <a:rPr lang="en-US" altLang="zh-CN" sz="2400" dirty="0">
                          <a:latin typeface="Times New Roman" panose="02020603050405020304" charset="0"/>
                          <a:cs typeface="Times New Roman" panose="02020603050405020304" charset="0"/>
                        </a:rPr>
                        <a:t>1</a:t>
                      </a:r>
                      <a:endParaRPr lang="en-US" altLang="zh-CN" sz="2400" dirty="0">
                        <a:latin typeface="Times New Roman" panose="02020603050405020304" charset="0"/>
                        <a:cs typeface="Times New Roman" panose="02020603050405020304" charset="0"/>
                      </a:endParaRPr>
                    </a:p>
                    <a:p>
                      <a:pPr marL="0" algn="l" defTabSz="457200" rtl="0" eaLnBrk="1" latinLnBrk="0" hangingPunct="1"/>
                      <a:r>
                        <a:rPr lang="en-US" altLang="zh-CN" sz="2400" dirty="0">
                          <a:latin typeface="Times New Roman" panose="02020603050405020304" charset="0"/>
                          <a:cs typeface="Times New Roman" panose="02020603050405020304" charset="0"/>
                        </a:rPr>
                        <a:t>D</a:t>
                      </a:r>
                      <a:r>
                        <a:rPr lang="zh-CN" altLang="en-US" sz="2400" dirty="0">
                          <a:latin typeface="Times New Roman" panose="02020603050405020304" charset="0"/>
                          <a:cs typeface="Times New Roman" panose="02020603050405020304" charset="0"/>
                        </a:rPr>
                        <a:t>→</a:t>
                      </a:r>
                      <a:r>
                        <a:rPr lang="en-US" altLang="zh-CN" sz="2400" b="1" kern="1200" dirty="0">
                          <a:solidFill>
                            <a:srgbClr val="FF0000"/>
                          </a:solidFill>
                          <a:latin typeface="Times New Roman" panose="02020603050405020304" charset="0"/>
                          <a:ea typeface="+mn-ea"/>
                          <a:cs typeface="Times New Roman" panose="02020603050405020304" charset="0"/>
                        </a:rPr>
                        <a:t>G</a:t>
                      </a:r>
                      <a:endParaRPr lang="en-US" altLang="zh-CN" sz="2400" b="1" kern="1200" dirty="0">
                        <a:solidFill>
                          <a:srgbClr val="FF0000"/>
                        </a:solidFill>
                        <a:latin typeface="Times New Roman" panose="02020603050405020304" charset="0"/>
                        <a:ea typeface="+mn-ea"/>
                        <a:cs typeface="Times New Roman" panose="02020603050405020304" charset="0"/>
                      </a:endParaRPr>
                    </a:p>
                    <a:p>
                      <a:pPr marL="0" algn="l" defTabSz="457200" rtl="0" eaLnBrk="1" latinLnBrk="0" hangingPunct="1"/>
                      <a:r>
                        <a:rPr lang="en-US" altLang="zh-CN" sz="2400" dirty="0">
                          <a:latin typeface="Times New Roman" panose="02020603050405020304" charset="0"/>
                          <a:cs typeface="Times New Roman" panose="02020603050405020304" charset="0"/>
                        </a:rPr>
                        <a:t>F</a:t>
                      </a:r>
                      <a:r>
                        <a:rPr lang="zh-CN" altLang="en-US" sz="2400" dirty="0">
                          <a:latin typeface="Times New Roman" panose="02020603050405020304" charset="0"/>
                          <a:cs typeface="Times New Roman" panose="02020603050405020304" charset="0"/>
                        </a:rPr>
                        <a:t>→</a:t>
                      </a:r>
                      <a:r>
                        <a:rPr lang="en-US" altLang="zh-CN" sz="2400" b="1" kern="1200" dirty="0">
                          <a:solidFill>
                            <a:srgbClr val="FF0000"/>
                          </a:solidFill>
                          <a:latin typeface="Times New Roman" panose="02020603050405020304" charset="0"/>
                          <a:ea typeface="+mn-ea"/>
                          <a:cs typeface="Times New Roman" panose="02020603050405020304" charset="0"/>
                        </a:rPr>
                        <a:t>F</a:t>
                      </a:r>
                      <a:endParaRPr lang="en-US" altLang="zh-CN" sz="2400" b="1" kern="1200" dirty="0">
                        <a:solidFill>
                          <a:srgbClr val="FF0000"/>
                        </a:solidFill>
                        <a:latin typeface="Times New Roman" panose="02020603050405020304" charset="0"/>
                        <a:ea typeface="+mn-ea"/>
                        <a:cs typeface="Times New Roman" panose="02020603050405020304" charset="0"/>
                      </a:endParaRPr>
                    </a:p>
                    <a:p>
                      <a:pPr marL="0" algn="l" defTabSz="457200" rtl="0" eaLnBrk="1" latinLnBrk="0" hangingPunct="1"/>
                      <a:r>
                        <a:rPr lang="en-US" altLang="zh-CN" sz="2400" dirty="0">
                          <a:latin typeface="Times New Roman" panose="02020603050405020304" charset="0"/>
                          <a:cs typeface="Times New Roman" panose="02020603050405020304" charset="0"/>
                        </a:rPr>
                        <a:t>G</a:t>
                      </a:r>
                      <a:r>
                        <a:rPr lang="zh-CN" altLang="en-US" sz="2400" dirty="0">
                          <a:latin typeface="Times New Roman" panose="02020603050405020304" charset="0"/>
                          <a:cs typeface="Times New Roman" panose="02020603050405020304" charset="0"/>
                        </a:rPr>
                        <a:t>→</a:t>
                      </a:r>
                      <a:r>
                        <a:rPr lang="en-US" altLang="zh-CN" sz="2400" b="1" kern="1200" dirty="0">
                          <a:solidFill>
                            <a:srgbClr val="FF0000"/>
                          </a:solidFill>
                          <a:latin typeface="Times New Roman" panose="02020603050405020304" charset="0"/>
                          <a:ea typeface="+mn-ea"/>
                          <a:cs typeface="Times New Roman" panose="02020603050405020304" charset="0"/>
                        </a:rPr>
                        <a:t>G</a:t>
                      </a:r>
                      <a:endParaRPr lang="en-US" altLang="zh-CN" sz="2400" b="1" kern="1200" dirty="0">
                        <a:solidFill>
                          <a:srgbClr val="FF0000"/>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求异法</a:t>
            </a:r>
            <a:endParaRPr kumimoji="1" lang="zh-CN" altLang="en-US" dirty="0"/>
          </a:p>
        </p:txBody>
      </p:sp>
      <p:grpSp>
        <p:nvGrpSpPr>
          <p:cNvPr id="6" name="组合 5"/>
          <p:cNvGrpSpPr/>
          <p:nvPr/>
        </p:nvGrpSpPr>
        <p:grpSpPr>
          <a:xfrm>
            <a:off x="4461570" y="783916"/>
            <a:ext cx="7679067" cy="4154846"/>
            <a:chOff x="1162996" y="690528"/>
            <a:chExt cx="7679067" cy="4154846"/>
          </a:xfrm>
        </p:grpSpPr>
        <p:sp>
          <p:nvSpPr>
            <p:cNvPr id="7" name="Text Box 5"/>
            <p:cNvSpPr txBox="1">
              <a:spLocks noChangeArrowheads="1"/>
            </p:cNvSpPr>
            <p:nvPr/>
          </p:nvSpPr>
          <p:spPr bwMode="auto">
            <a:xfrm>
              <a:off x="8366833" y="433991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8" name="椭圆 7"/>
            <p:cNvSpPr/>
            <p:nvPr/>
          </p:nvSpPr>
          <p:spPr bwMode="auto">
            <a:xfrm>
              <a:off x="1911344" y="172036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A</a:t>
              </a:r>
              <a:endParaRPr lang="zh-CN" altLang="en-US" sz="2400" dirty="0">
                <a:latin typeface="Times New Roman" panose="02020603050405020304" charset="0"/>
                <a:cs typeface="Times New Roman" panose="02020603050405020304" charset="0"/>
              </a:endParaRPr>
            </a:p>
          </p:txBody>
        </p:sp>
        <p:sp>
          <p:nvSpPr>
            <p:cNvPr id="9" name="椭圆 8"/>
            <p:cNvSpPr/>
            <p:nvPr/>
          </p:nvSpPr>
          <p:spPr bwMode="auto">
            <a:xfrm>
              <a:off x="4296670" y="78842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B</a:t>
              </a:r>
              <a:endParaRPr lang="zh-CN" altLang="en-US" sz="2400" dirty="0">
                <a:latin typeface="Times New Roman" panose="02020603050405020304" charset="0"/>
                <a:cs typeface="Times New Roman" panose="02020603050405020304" charset="0"/>
              </a:endParaRPr>
            </a:p>
          </p:txBody>
        </p:sp>
        <p:sp>
          <p:nvSpPr>
            <p:cNvPr id="10" name="椭圆 9"/>
            <p:cNvSpPr/>
            <p:nvPr/>
          </p:nvSpPr>
          <p:spPr bwMode="auto">
            <a:xfrm>
              <a:off x="4296670"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11" name="椭圆 10"/>
            <p:cNvSpPr/>
            <p:nvPr/>
          </p:nvSpPr>
          <p:spPr bwMode="auto">
            <a:xfrm>
              <a:off x="5580112"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E</a:t>
              </a:r>
              <a:endParaRPr lang="zh-CN" altLang="en-US" sz="2400" dirty="0">
                <a:latin typeface="Times New Roman" panose="02020603050405020304" charset="0"/>
                <a:cs typeface="Times New Roman" panose="02020603050405020304" charset="0"/>
              </a:endParaRPr>
            </a:p>
          </p:txBody>
        </p:sp>
        <p:sp>
          <p:nvSpPr>
            <p:cNvPr id="12" name="椭圆 11"/>
            <p:cNvSpPr/>
            <p:nvPr/>
          </p:nvSpPr>
          <p:spPr bwMode="auto">
            <a:xfrm>
              <a:off x="7799771" y="3633759"/>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F</a:t>
              </a:r>
              <a:endParaRPr lang="zh-CN" altLang="en-US" sz="2400" dirty="0">
                <a:latin typeface="Times New Roman" panose="02020603050405020304" charset="0"/>
                <a:cs typeface="Times New Roman" panose="02020603050405020304" charset="0"/>
              </a:endParaRPr>
            </a:p>
          </p:txBody>
        </p:sp>
        <p:sp>
          <p:nvSpPr>
            <p:cNvPr id="13" name="椭圆 12"/>
            <p:cNvSpPr/>
            <p:nvPr/>
          </p:nvSpPr>
          <p:spPr bwMode="auto">
            <a:xfrm>
              <a:off x="7070901" y="230309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G</a:t>
              </a:r>
              <a:endParaRPr lang="zh-CN" altLang="en-US" sz="2400" dirty="0">
                <a:latin typeface="Times New Roman" panose="02020603050405020304" charset="0"/>
                <a:cs typeface="Times New Roman" panose="02020603050405020304" charset="0"/>
              </a:endParaRPr>
            </a:p>
          </p:txBody>
        </p:sp>
        <p:sp>
          <p:nvSpPr>
            <p:cNvPr id="14" name="椭圆 13"/>
            <p:cNvSpPr/>
            <p:nvPr/>
          </p:nvSpPr>
          <p:spPr bwMode="auto">
            <a:xfrm>
              <a:off x="7799771" y="78842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15" name="直接箭头连接符 69"/>
            <p:cNvCxnSpPr>
              <a:stCxn id="9" idx="4"/>
              <a:endCxn id="10" idx="0"/>
            </p:cNvCxnSpPr>
            <p:nvPr/>
          </p:nvCxnSpPr>
          <p:spPr bwMode="auto">
            <a:xfrm>
              <a:off x="4584702" y="1389511"/>
              <a:ext cx="0" cy="91358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6" name="直接箭头连接符 71"/>
            <p:cNvCxnSpPr>
              <a:stCxn id="9" idx="6"/>
              <a:endCxn id="14" idx="2"/>
            </p:cNvCxnSpPr>
            <p:nvPr/>
          </p:nvCxnSpPr>
          <p:spPr bwMode="auto">
            <a:xfrm>
              <a:off x="4872734" y="1088967"/>
              <a:ext cx="2927037"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7" name="直接箭头连接符 74"/>
            <p:cNvCxnSpPr>
              <a:stCxn id="10" idx="6"/>
              <a:endCxn id="11" idx="2"/>
            </p:cNvCxnSpPr>
            <p:nvPr/>
          </p:nvCxnSpPr>
          <p:spPr bwMode="auto">
            <a:xfrm>
              <a:off x="4872734" y="2603637"/>
              <a:ext cx="70737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8" name="直接箭头连接符 76"/>
            <p:cNvCxnSpPr>
              <a:stCxn id="10" idx="5"/>
              <a:endCxn id="12" idx="1"/>
            </p:cNvCxnSpPr>
            <p:nvPr/>
          </p:nvCxnSpPr>
          <p:spPr bwMode="auto">
            <a:xfrm>
              <a:off x="4788371" y="2816154"/>
              <a:ext cx="3095763" cy="90563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9" name="直接箭头连接符 78"/>
            <p:cNvCxnSpPr>
              <a:stCxn id="14" idx="3"/>
              <a:endCxn id="13" idx="0"/>
            </p:cNvCxnSpPr>
            <p:nvPr/>
          </p:nvCxnSpPr>
          <p:spPr bwMode="auto">
            <a:xfrm flipH="1">
              <a:off x="7358933" y="1301484"/>
              <a:ext cx="525201" cy="1001609"/>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0" name="曲线连接符 19"/>
            <p:cNvCxnSpPr>
              <a:stCxn id="13" idx="3"/>
              <a:endCxn id="13" idx="5"/>
            </p:cNvCxnSpPr>
            <p:nvPr/>
          </p:nvCxnSpPr>
          <p:spPr bwMode="auto">
            <a:xfrm rot="16200000" flipH="1">
              <a:off x="7358933" y="2612485"/>
              <a:ext cx="12700" cy="407338"/>
            </a:xfrm>
            <a:prstGeom prst="curvedConnector3">
              <a:avLst>
                <a:gd name="adj1" fmla="val 2493126"/>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1" name="曲线连接符 20"/>
            <p:cNvCxnSpPr>
              <a:stCxn id="12" idx="3"/>
              <a:endCxn id="12" idx="6"/>
            </p:cNvCxnSpPr>
            <p:nvPr/>
          </p:nvCxnSpPr>
          <p:spPr bwMode="auto">
            <a:xfrm rot="5400000" flipH="1" flipV="1">
              <a:off x="8023725" y="3794711"/>
              <a:ext cx="212517" cy="491701"/>
            </a:xfrm>
            <a:prstGeom prst="curvedConnector4">
              <a:avLst>
                <a:gd name="adj1" fmla="val -148989"/>
                <a:gd name="adj2" fmla="val 146492"/>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2" name="直接箭头连接符 86"/>
            <p:cNvCxnSpPr>
              <a:stCxn id="12" idx="0"/>
              <a:endCxn id="14" idx="4"/>
            </p:cNvCxnSpPr>
            <p:nvPr/>
          </p:nvCxnSpPr>
          <p:spPr bwMode="auto">
            <a:xfrm flipV="1">
              <a:off x="8087803" y="1389511"/>
              <a:ext cx="0" cy="2244248"/>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3" name="直接箭头连接符 89"/>
            <p:cNvCxnSpPr>
              <a:stCxn id="11" idx="6"/>
              <a:endCxn id="13" idx="2"/>
            </p:cNvCxnSpPr>
            <p:nvPr/>
          </p:nvCxnSpPr>
          <p:spPr bwMode="auto">
            <a:xfrm>
              <a:off x="6156176" y="2603637"/>
              <a:ext cx="914725"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4" name="直接箭头连接符 58"/>
            <p:cNvCxnSpPr>
              <a:stCxn id="8" idx="6"/>
              <a:endCxn id="9" idx="3"/>
            </p:cNvCxnSpPr>
            <p:nvPr/>
          </p:nvCxnSpPr>
          <p:spPr bwMode="auto">
            <a:xfrm flipV="1">
              <a:off x="2487408" y="1301484"/>
              <a:ext cx="1893625" cy="71942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w="med" len="med"/>
            </a:ln>
            <a:effectLst/>
          </p:spPr>
        </p:cxnSp>
        <p:sp>
          <p:nvSpPr>
            <p:cNvPr id="25" name="Text Box 5"/>
            <p:cNvSpPr txBox="1">
              <a:spLocks noChangeArrowheads="1"/>
            </p:cNvSpPr>
            <p:nvPr/>
          </p:nvSpPr>
          <p:spPr bwMode="auto">
            <a:xfrm>
              <a:off x="3138481" y="123601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6" name="Text Box 5"/>
            <p:cNvSpPr txBox="1">
              <a:spLocks noChangeArrowheads="1"/>
            </p:cNvSpPr>
            <p:nvPr/>
          </p:nvSpPr>
          <p:spPr bwMode="auto">
            <a:xfrm>
              <a:off x="5899270" y="690528"/>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7" name="Text Box 5"/>
            <p:cNvSpPr txBox="1">
              <a:spLocks noChangeArrowheads="1"/>
            </p:cNvSpPr>
            <p:nvPr/>
          </p:nvSpPr>
          <p:spPr bwMode="auto">
            <a:xfrm>
              <a:off x="5108928" y="216977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8" name="Text Box 5"/>
            <p:cNvSpPr txBox="1">
              <a:spLocks noChangeArrowheads="1"/>
            </p:cNvSpPr>
            <p:nvPr/>
          </p:nvSpPr>
          <p:spPr bwMode="auto">
            <a:xfrm>
              <a:off x="7092280" y="1408464"/>
              <a:ext cx="653342"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9" name="Text Box 5"/>
            <p:cNvSpPr txBox="1">
              <a:spLocks noChangeArrowheads="1"/>
            </p:cNvSpPr>
            <p:nvPr/>
          </p:nvSpPr>
          <p:spPr bwMode="auto">
            <a:xfrm>
              <a:off x="6527025" y="225952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0" name="Text Box 5"/>
            <p:cNvSpPr txBox="1">
              <a:spLocks noChangeArrowheads="1"/>
            </p:cNvSpPr>
            <p:nvPr/>
          </p:nvSpPr>
          <p:spPr bwMode="auto">
            <a:xfrm>
              <a:off x="8129218" y="2564904"/>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1" name="Text Box 5"/>
            <p:cNvSpPr txBox="1">
              <a:spLocks noChangeArrowheads="1"/>
            </p:cNvSpPr>
            <p:nvPr/>
          </p:nvSpPr>
          <p:spPr bwMode="auto">
            <a:xfrm>
              <a:off x="7408132" y="2995547"/>
              <a:ext cx="836276"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2" name="直接箭头连接符 64"/>
            <p:cNvCxnSpPr>
              <a:stCxn id="8" idx="6"/>
              <a:endCxn id="10" idx="2"/>
            </p:cNvCxnSpPr>
            <p:nvPr/>
          </p:nvCxnSpPr>
          <p:spPr bwMode="auto">
            <a:xfrm>
              <a:off x="2487408" y="2020907"/>
              <a:ext cx="1809262" cy="58273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sp>
          <p:nvSpPr>
            <p:cNvPr id="33" name="Text Box 5"/>
            <p:cNvSpPr txBox="1">
              <a:spLocks noChangeArrowheads="1"/>
            </p:cNvSpPr>
            <p:nvPr/>
          </p:nvSpPr>
          <p:spPr bwMode="auto">
            <a:xfrm>
              <a:off x="2892942" y="2163760"/>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4" name="Text Box 5"/>
            <p:cNvSpPr txBox="1">
              <a:spLocks noChangeArrowheads="1"/>
            </p:cNvSpPr>
            <p:nvPr/>
          </p:nvSpPr>
          <p:spPr bwMode="auto">
            <a:xfrm>
              <a:off x="4571999" y="159357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5" name="Text Box 5"/>
            <p:cNvSpPr txBox="1">
              <a:spLocks noChangeArrowheads="1"/>
            </p:cNvSpPr>
            <p:nvPr/>
          </p:nvSpPr>
          <p:spPr bwMode="auto">
            <a:xfrm>
              <a:off x="6386152" y="290418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6" name="直接箭头连接符 8"/>
            <p:cNvCxnSpPr>
              <a:endCxn id="8" idx="2"/>
            </p:cNvCxnSpPr>
            <p:nvPr/>
          </p:nvCxnSpPr>
          <p:spPr bwMode="auto">
            <a:xfrm>
              <a:off x="1162996" y="2020907"/>
              <a:ext cx="74834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grpSp>
      <p:graphicFrame>
        <p:nvGraphicFramePr>
          <p:cNvPr id="38" name="表格 37"/>
          <p:cNvGraphicFramePr>
            <a:graphicFrameLocks noGrp="1"/>
          </p:cNvGraphicFramePr>
          <p:nvPr/>
        </p:nvGraphicFramePr>
        <p:xfrm>
          <a:off x="2065278" y="3366272"/>
          <a:ext cx="4534779" cy="2175366"/>
        </p:xfrm>
        <a:graphic>
          <a:graphicData uri="http://schemas.openxmlformats.org/drawingml/2006/table">
            <a:tbl>
              <a:tblPr bandRow="1">
                <a:tableStyleId>{5C22544A-7EE6-4342-B048-85BDC9FD1C3A}</a:tableStyleId>
              </a:tblPr>
              <a:tblGrid>
                <a:gridCol w="1582451"/>
                <a:gridCol w="1296144"/>
                <a:gridCol w="1656184"/>
              </a:tblGrid>
              <a:tr h="468088">
                <a:tc>
                  <a:txBody>
                    <a:bodyPr/>
                    <a:lstStyle/>
                    <a:p>
                      <a:r>
                        <a:rPr lang="en-US" altLang="zh-CN" sz="2400" dirty="0">
                          <a:latin typeface="Times New Roman" panose="02020603050405020304" charset="0"/>
                          <a:cs typeface="Times New Roman" panose="02020603050405020304" charset="0"/>
                        </a:rPr>
                        <a:t>G1</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G2</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G3</a:t>
                      </a:r>
                      <a:endParaRPr lang="zh-CN" altLang="en-US" sz="2400" dirty="0">
                        <a:latin typeface="Times New Roman" panose="02020603050405020304" charset="0"/>
                        <a:cs typeface="Times New Roman" panose="02020603050405020304" charset="0"/>
                      </a:endParaRPr>
                    </a:p>
                  </a:txBody>
                  <a:tcPr/>
                </a:tc>
              </a:tr>
              <a:tr h="518558">
                <a:tc>
                  <a:txBody>
                    <a:bodyPr/>
                    <a:lstStyle/>
                    <a:p>
                      <a:r>
                        <a:rPr lang="en-US" altLang="zh-CN" sz="2400" b="1" dirty="0">
                          <a:solidFill>
                            <a:srgbClr val="00B050"/>
                          </a:solidFill>
                          <a:latin typeface="Times New Roman" panose="02020603050405020304" charset="0"/>
                          <a:cs typeface="Times New Roman" panose="02020603050405020304" charset="0"/>
                        </a:rPr>
                        <a:t>{A, C}</a:t>
                      </a:r>
                      <a:endParaRPr lang="zh-CN" altLang="en-US" sz="2400" b="1" dirty="0">
                        <a:solidFill>
                          <a:srgbClr val="00B050"/>
                        </a:solidFill>
                        <a:latin typeface="Times New Roman" panose="02020603050405020304" charset="0"/>
                        <a:cs typeface="Times New Roman" panose="02020603050405020304" charset="0"/>
                      </a:endParaRPr>
                    </a:p>
                  </a:txBody>
                  <a:tcPr/>
                </a:tc>
                <a:tc>
                  <a:txBody>
                    <a:bodyPr/>
                    <a:lstStyle/>
                    <a:p>
                      <a:r>
                        <a:rPr lang="en-US" altLang="zh-CN" sz="2400" b="1" dirty="0">
                          <a:solidFill>
                            <a:srgbClr val="FF0000"/>
                          </a:solidFill>
                          <a:latin typeface="Times New Roman" panose="02020603050405020304" charset="0"/>
                          <a:cs typeface="Times New Roman" panose="02020603050405020304" charset="0"/>
                        </a:rPr>
                        <a:t>{D, F, G}</a:t>
                      </a:r>
                      <a:endParaRPr lang="zh-CN" altLang="en-US" sz="24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2400" b="1" dirty="0">
                          <a:solidFill>
                            <a:srgbClr val="0070C0"/>
                          </a:solidFill>
                          <a:latin typeface="Times New Roman" panose="02020603050405020304" charset="0"/>
                          <a:cs typeface="Times New Roman" panose="02020603050405020304" charset="0"/>
                        </a:rPr>
                        <a:t>{B, E}</a:t>
                      </a:r>
                      <a:endParaRPr lang="zh-CN" altLang="en-US" sz="2400" b="1" dirty="0">
                        <a:solidFill>
                          <a:srgbClr val="0070C0"/>
                        </a:solidFill>
                        <a:latin typeface="Times New Roman" panose="02020603050405020304" charset="0"/>
                        <a:cs typeface="Times New Roman" panose="02020603050405020304" charset="0"/>
                      </a:endParaRPr>
                    </a:p>
                  </a:txBody>
                  <a:tcPr/>
                </a:tc>
              </a:tr>
              <a:tr h="468088">
                <a:tc>
                  <a:txBody>
                    <a:bodyPr/>
                    <a:lstStyle/>
                    <a:p>
                      <a:r>
                        <a:rPr lang="zh-CN" altLang="en-US" sz="2400" dirty="0">
                          <a:latin typeface="Times New Roman" panose="02020603050405020304" charset="0"/>
                          <a:cs typeface="Times New Roman" panose="02020603050405020304" charset="0"/>
                        </a:rPr>
                        <a:t>对于输入</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b="1" dirty="0">
                          <a:solidFill>
                            <a:srgbClr val="00B050"/>
                          </a:solidFill>
                          <a:latin typeface="Times New Roman" panose="02020603050405020304" charset="0"/>
                          <a:cs typeface="Times New Roman" panose="02020603050405020304" charset="0"/>
                        </a:rPr>
                        <a:t>C</a:t>
                      </a:r>
                      <a:endParaRPr lang="en-US" altLang="zh-CN" sz="2400" b="1" dirty="0">
                        <a:solidFill>
                          <a:srgbClr val="00B050"/>
                        </a:solidFill>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C</a:t>
                      </a:r>
                      <a:r>
                        <a:rPr lang="zh-CN" altLang="en-US" sz="2400" dirty="0">
                          <a:latin typeface="Times New Roman" panose="02020603050405020304" charset="0"/>
                          <a:cs typeface="Times New Roman" panose="02020603050405020304" charset="0"/>
                        </a:rPr>
                        <a:t>→</a:t>
                      </a:r>
                      <a:r>
                        <a:rPr lang="en-US" altLang="zh-CN" sz="2400" dirty="0">
                          <a:solidFill>
                            <a:srgbClr val="FF0000"/>
                          </a:solidFill>
                          <a:latin typeface="Times New Roman" panose="02020603050405020304" charset="0"/>
                          <a:cs typeface="Times New Roman" panose="02020603050405020304" charset="0"/>
                        </a:rPr>
                        <a:t>F</a:t>
                      </a:r>
                      <a:endParaRPr lang="en-US" altLang="zh-CN" sz="2400" dirty="0">
                        <a:solidFill>
                          <a:srgbClr val="FF0000"/>
                        </a:solidFill>
                        <a:latin typeface="Times New Roman" panose="02020603050405020304" charset="0"/>
                        <a:cs typeface="Times New Roman" panose="02020603050405020304" charset="0"/>
                      </a:endParaRPr>
                    </a:p>
                  </a:txBody>
                  <a:tcPr/>
                </a:tc>
                <a:tc>
                  <a:txBody>
                    <a:bodyPr/>
                    <a:lstStyle/>
                    <a:p>
                      <a:r>
                        <a:rPr lang="zh-CN" altLang="en-US" sz="2400" dirty="0">
                          <a:latin typeface="Times New Roman" panose="02020603050405020304" charset="0"/>
                          <a:cs typeface="Times New Roman" panose="02020603050405020304" charset="0"/>
                        </a:rPr>
                        <a:t>无变化</a:t>
                      </a:r>
                      <a:endParaRPr lang="zh-CN" altLang="en-US" sz="2400" dirty="0">
                        <a:latin typeface="Times New Roman" panose="02020603050405020304" charset="0"/>
                        <a:cs typeface="Times New Roman" panose="02020603050405020304" charset="0"/>
                      </a:endParaRPr>
                    </a:p>
                  </a:txBody>
                  <a:tcPr/>
                </a:tc>
                <a:tc>
                  <a:txBody>
                    <a:bodyPr/>
                    <a:lstStyle/>
                    <a:p>
                      <a:r>
                        <a:rPr lang="zh-CN" altLang="en-US" sz="2400" dirty="0">
                          <a:latin typeface="Times New Roman" panose="02020603050405020304" charset="0"/>
                          <a:cs typeface="Times New Roman" panose="02020603050405020304" charset="0"/>
                        </a:rPr>
                        <a:t>对于输入</a:t>
                      </a:r>
                      <a:r>
                        <a:rPr lang="en-US" altLang="zh-CN" sz="2400" dirty="0">
                          <a:latin typeface="Times New Roman" panose="02020603050405020304" charset="0"/>
                          <a:cs typeface="Times New Roman" panose="02020603050405020304" charset="0"/>
                        </a:rPr>
                        <a:t>1:</a:t>
                      </a:r>
                      <a:endParaRPr lang="en-US" altLang="zh-CN" sz="24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B</a:t>
                      </a:r>
                      <a:r>
                        <a:rPr lang="zh-CN" altLang="en-US" sz="2400" dirty="0">
                          <a:latin typeface="Times New Roman" panose="02020603050405020304" charset="0"/>
                          <a:cs typeface="Times New Roman" panose="02020603050405020304" charset="0"/>
                        </a:rPr>
                        <a:t>→</a:t>
                      </a:r>
                      <a:r>
                        <a:rPr lang="en-US" altLang="zh-CN" sz="2400" b="1" dirty="0">
                          <a:solidFill>
                            <a:srgbClr val="00B050"/>
                          </a:solidFill>
                          <a:latin typeface="Times New Roman" panose="02020603050405020304" charset="0"/>
                          <a:cs typeface="Times New Roman" panose="02020603050405020304" charset="0"/>
                        </a:rPr>
                        <a:t>C</a:t>
                      </a:r>
                      <a:endParaRPr lang="en-US" altLang="zh-CN" sz="2400" b="1" dirty="0">
                        <a:solidFill>
                          <a:srgbClr val="00B050"/>
                        </a:solidFill>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E</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 }</a:t>
                      </a:r>
                      <a:endParaRPr lang="zh-CN" altLang="en-US" sz="2400"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求异法</a:t>
            </a:r>
            <a:endParaRPr kumimoji="1" lang="zh-CN" altLang="en-US" dirty="0"/>
          </a:p>
        </p:txBody>
      </p:sp>
      <p:grpSp>
        <p:nvGrpSpPr>
          <p:cNvPr id="6" name="组合 5"/>
          <p:cNvGrpSpPr/>
          <p:nvPr/>
        </p:nvGrpSpPr>
        <p:grpSpPr>
          <a:xfrm>
            <a:off x="4461570" y="783916"/>
            <a:ext cx="7679067" cy="4154846"/>
            <a:chOff x="1162996" y="690528"/>
            <a:chExt cx="7679067" cy="4154846"/>
          </a:xfrm>
        </p:grpSpPr>
        <p:sp>
          <p:nvSpPr>
            <p:cNvPr id="7" name="Text Box 5"/>
            <p:cNvSpPr txBox="1">
              <a:spLocks noChangeArrowheads="1"/>
            </p:cNvSpPr>
            <p:nvPr/>
          </p:nvSpPr>
          <p:spPr bwMode="auto">
            <a:xfrm>
              <a:off x="8366833" y="433991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8" name="椭圆 7"/>
            <p:cNvSpPr/>
            <p:nvPr/>
          </p:nvSpPr>
          <p:spPr bwMode="auto">
            <a:xfrm>
              <a:off x="1911344" y="172036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A</a:t>
              </a:r>
              <a:endParaRPr lang="zh-CN" altLang="en-US" sz="2400" dirty="0">
                <a:latin typeface="Times New Roman" panose="02020603050405020304" charset="0"/>
                <a:cs typeface="Times New Roman" panose="02020603050405020304" charset="0"/>
              </a:endParaRPr>
            </a:p>
          </p:txBody>
        </p:sp>
        <p:sp>
          <p:nvSpPr>
            <p:cNvPr id="9" name="椭圆 8"/>
            <p:cNvSpPr/>
            <p:nvPr/>
          </p:nvSpPr>
          <p:spPr bwMode="auto">
            <a:xfrm>
              <a:off x="4296670" y="78842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B</a:t>
              </a:r>
              <a:endParaRPr lang="zh-CN" altLang="en-US" sz="2400" dirty="0">
                <a:latin typeface="Times New Roman" panose="02020603050405020304" charset="0"/>
                <a:cs typeface="Times New Roman" panose="02020603050405020304" charset="0"/>
              </a:endParaRPr>
            </a:p>
          </p:txBody>
        </p:sp>
        <p:sp>
          <p:nvSpPr>
            <p:cNvPr id="10" name="椭圆 9"/>
            <p:cNvSpPr/>
            <p:nvPr/>
          </p:nvSpPr>
          <p:spPr bwMode="auto">
            <a:xfrm>
              <a:off x="4296670"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11" name="椭圆 10"/>
            <p:cNvSpPr/>
            <p:nvPr/>
          </p:nvSpPr>
          <p:spPr bwMode="auto">
            <a:xfrm>
              <a:off x="5580112" y="2303093"/>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E</a:t>
              </a:r>
              <a:endParaRPr lang="zh-CN" altLang="en-US" sz="2400" dirty="0">
                <a:latin typeface="Times New Roman" panose="02020603050405020304" charset="0"/>
                <a:cs typeface="Times New Roman" panose="02020603050405020304" charset="0"/>
              </a:endParaRPr>
            </a:p>
          </p:txBody>
        </p:sp>
        <p:sp>
          <p:nvSpPr>
            <p:cNvPr id="12" name="椭圆 11"/>
            <p:cNvSpPr/>
            <p:nvPr/>
          </p:nvSpPr>
          <p:spPr bwMode="auto">
            <a:xfrm>
              <a:off x="7799771" y="3633759"/>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F</a:t>
              </a:r>
              <a:endParaRPr lang="zh-CN" altLang="en-US" sz="2400" dirty="0">
                <a:latin typeface="Times New Roman" panose="02020603050405020304" charset="0"/>
                <a:cs typeface="Times New Roman" panose="02020603050405020304" charset="0"/>
              </a:endParaRPr>
            </a:p>
          </p:txBody>
        </p:sp>
        <p:sp>
          <p:nvSpPr>
            <p:cNvPr id="13" name="椭圆 12"/>
            <p:cNvSpPr/>
            <p:nvPr/>
          </p:nvSpPr>
          <p:spPr bwMode="auto">
            <a:xfrm>
              <a:off x="7070901" y="230309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G</a:t>
              </a:r>
              <a:endParaRPr lang="zh-CN" altLang="en-US" sz="2400" dirty="0">
                <a:latin typeface="Times New Roman" panose="02020603050405020304" charset="0"/>
                <a:cs typeface="Times New Roman" panose="02020603050405020304" charset="0"/>
              </a:endParaRPr>
            </a:p>
          </p:txBody>
        </p:sp>
        <p:sp>
          <p:nvSpPr>
            <p:cNvPr id="14" name="椭圆 13"/>
            <p:cNvSpPr/>
            <p:nvPr/>
          </p:nvSpPr>
          <p:spPr bwMode="auto">
            <a:xfrm>
              <a:off x="7799771" y="788423"/>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15" name="直接箭头连接符 69"/>
            <p:cNvCxnSpPr>
              <a:stCxn id="9" idx="4"/>
              <a:endCxn id="10" idx="0"/>
            </p:cNvCxnSpPr>
            <p:nvPr/>
          </p:nvCxnSpPr>
          <p:spPr bwMode="auto">
            <a:xfrm>
              <a:off x="4584702" y="1389511"/>
              <a:ext cx="0" cy="91358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6" name="直接箭头连接符 71"/>
            <p:cNvCxnSpPr>
              <a:stCxn id="9" idx="6"/>
              <a:endCxn id="14" idx="2"/>
            </p:cNvCxnSpPr>
            <p:nvPr/>
          </p:nvCxnSpPr>
          <p:spPr bwMode="auto">
            <a:xfrm>
              <a:off x="4872734" y="1088967"/>
              <a:ext cx="2927037"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7" name="直接箭头连接符 74"/>
            <p:cNvCxnSpPr>
              <a:stCxn id="10" idx="6"/>
              <a:endCxn id="11" idx="2"/>
            </p:cNvCxnSpPr>
            <p:nvPr/>
          </p:nvCxnSpPr>
          <p:spPr bwMode="auto">
            <a:xfrm>
              <a:off x="4872734" y="2603637"/>
              <a:ext cx="70737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8" name="直接箭头连接符 76"/>
            <p:cNvCxnSpPr>
              <a:stCxn id="10" idx="5"/>
              <a:endCxn id="12" idx="1"/>
            </p:cNvCxnSpPr>
            <p:nvPr/>
          </p:nvCxnSpPr>
          <p:spPr bwMode="auto">
            <a:xfrm>
              <a:off x="4788371" y="2816154"/>
              <a:ext cx="3095763" cy="90563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9" name="直接箭头连接符 78"/>
            <p:cNvCxnSpPr>
              <a:stCxn id="14" idx="3"/>
              <a:endCxn id="13" idx="0"/>
            </p:cNvCxnSpPr>
            <p:nvPr/>
          </p:nvCxnSpPr>
          <p:spPr bwMode="auto">
            <a:xfrm flipH="1">
              <a:off x="7358933" y="1301484"/>
              <a:ext cx="525201" cy="1001609"/>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0" name="曲线连接符 19"/>
            <p:cNvCxnSpPr>
              <a:stCxn id="13" idx="3"/>
              <a:endCxn id="13" idx="5"/>
            </p:cNvCxnSpPr>
            <p:nvPr/>
          </p:nvCxnSpPr>
          <p:spPr bwMode="auto">
            <a:xfrm rot="16200000" flipH="1">
              <a:off x="7358933" y="2612485"/>
              <a:ext cx="12700" cy="407338"/>
            </a:xfrm>
            <a:prstGeom prst="curvedConnector3">
              <a:avLst>
                <a:gd name="adj1" fmla="val 2493126"/>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1" name="曲线连接符 20"/>
            <p:cNvCxnSpPr>
              <a:stCxn id="12" idx="3"/>
              <a:endCxn id="12" idx="6"/>
            </p:cNvCxnSpPr>
            <p:nvPr/>
          </p:nvCxnSpPr>
          <p:spPr bwMode="auto">
            <a:xfrm rot="5400000" flipH="1" flipV="1">
              <a:off x="8023725" y="3794711"/>
              <a:ext cx="212517" cy="491701"/>
            </a:xfrm>
            <a:prstGeom prst="curvedConnector4">
              <a:avLst>
                <a:gd name="adj1" fmla="val -148989"/>
                <a:gd name="adj2" fmla="val 146492"/>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22" name="直接箭头连接符 86"/>
            <p:cNvCxnSpPr>
              <a:stCxn id="12" idx="0"/>
              <a:endCxn id="14" idx="4"/>
            </p:cNvCxnSpPr>
            <p:nvPr/>
          </p:nvCxnSpPr>
          <p:spPr bwMode="auto">
            <a:xfrm flipV="1">
              <a:off x="8087803" y="1389511"/>
              <a:ext cx="0" cy="2244248"/>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3" name="直接箭头连接符 89"/>
            <p:cNvCxnSpPr>
              <a:stCxn id="11" idx="6"/>
              <a:endCxn id="13" idx="2"/>
            </p:cNvCxnSpPr>
            <p:nvPr/>
          </p:nvCxnSpPr>
          <p:spPr bwMode="auto">
            <a:xfrm>
              <a:off x="6156176" y="2603637"/>
              <a:ext cx="914725"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24" name="直接箭头连接符 58"/>
            <p:cNvCxnSpPr>
              <a:stCxn id="8" idx="6"/>
              <a:endCxn id="9" idx="3"/>
            </p:cNvCxnSpPr>
            <p:nvPr/>
          </p:nvCxnSpPr>
          <p:spPr bwMode="auto">
            <a:xfrm flipV="1">
              <a:off x="2487408" y="1301484"/>
              <a:ext cx="1893625" cy="71942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w="med" len="med"/>
            </a:ln>
            <a:effectLst/>
          </p:spPr>
        </p:cxnSp>
        <p:sp>
          <p:nvSpPr>
            <p:cNvPr id="25" name="Text Box 5"/>
            <p:cNvSpPr txBox="1">
              <a:spLocks noChangeArrowheads="1"/>
            </p:cNvSpPr>
            <p:nvPr/>
          </p:nvSpPr>
          <p:spPr bwMode="auto">
            <a:xfrm>
              <a:off x="3138481" y="123601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6" name="Text Box 5"/>
            <p:cNvSpPr txBox="1">
              <a:spLocks noChangeArrowheads="1"/>
            </p:cNvSpPr>
            <p:nvPr/>
          </p:nvSpPr>
          <p:spPr bwMode="auto">
            <a:xfrm>
              <a:off x="5899270" y="690528"/>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7" name="Text Box 5"/>
            <p:cNvSpPr txBox="1">
              <a:spLocks noChangeArrowheads="1"/>
            </p:cNvSpPr>
            <p:nvPr/>
          </p:nvSpPr>
          <p:spPr bwMode="auto">
            <a:xfrm>
              <a:off x="5108928" y="2169773"/>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8" name="Text Box 5"/>
            <p:cNvSpPr txBox="1">
              <a:spLocks noChangeArrowheads="1"/>
            </p:cNvSpPr>
            <p:nvPr/>
          </p:nvSpPr>
          <p:spPr bwMode="auto">
            <a:xfrm>
              <a:off x="7092280" y="1408464"/>
              <a:ext cx="653342"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9" name="Text Box 5"/>
            <p:cNvSpPr txBox="1">
              <a:spLocks noChangeArrowheads="1"/>
            </p:cNvSpPr>
            <p:nvPr/>
          </p:nvSpPr>
          <p:spPr bwMode="auto">
            <a:xfrm>
              <a:off x="6527025" y="225952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0" name="Text Box 5"/>
            <p:cNvSpPr txBox="1">
              <a:spLocks noChangeArrowheads="1"/>
            </p:cNvSpPr>
            <p:nvPr/>
          </p:nvSpPr>
          <p:spPr bwMode="auto">
            <a:xfrm>
              <a:off x="8129218" y="2564904"/>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1" name="Text Box 5"/>
            <p:cNvSpPr txBox="1">
              <a:spLocks noChangeArrowheads="1"/>
            </p:cNvSpPr>
            <p:nvPr/>
          </p:nvSpPr>
          <p:spPr bwMode="auto">
            <a:xfrm>
              <a:off x="7408132" y="2995547"/>
              <a:ext cx="836276"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2" name="直接箭头连接符 64"/>
            <p:cNvCxnSpPr>
              <a:stCxn id="8" idx="6"/>
              <a:endCxn id="10" idx="2"/>
            </p:cNvCxnSpPr>
            <p:nvPr/>
          </p:nvCxnSpPr>
          <p:spPr bwMode="auto">
            <a:xfrm>
              <a:off x="2487408" y="2020907"/>
              <a:ext cx="1809262" cy="58273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sp>
          <p:nvSpPr>
            <p:cNvPr id="33" name="Text Box 5"/>
            <p:cNvSpPr txBox="1">
              <a:spLocks noChangeArrowheads="1"/>
            </p:cNvSpPr>
            <p:nvPr/>
          </p:nvSpPr>
          <p:spPr bwMode="auto">
            <a:xfrm>
              <a:off x="2892942" y="2163760"/>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4" name="Text Box 5"/>
            <p:cNvSpPr txBox="1">
              <a:spLocks noChangeArrowheads="1"/>
            </p:cNvSpPr>
            <p:nvPr/>
          </p:nvSpPr>
          <p:spPr bwMode="auto">
            <a:xfrm>
              <a:off x="4571999" y="159357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35" name="Text Box 5"/>
            <p:cNvSpPr txBox="1">
              <a:spLocks noChangeArrowheads="1"/>
            </p:cNvSpPr>
            <p:nvPr/>
          </p:nvSpPr>
          <p:spPr bwMode="auto">
            <a:xfrm>
              <a:off x="6386152" y="290418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36" name="直接箭头连接符 8"/>
            <p:cNvCxnSpPr>
              <a:endCxn id="8" idx="2"/>
            </p:cNvCxnSpPr>
            <p:nvPr/>
          </p:nvCxnSpPr>
          <p:spPr bwMode="auto">
            <a:xfrm>
              <a:off x="1162996" y="2020907"/>
              <a:ext cx="74834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grpSp>
      <p:graphicFrame>
        <p:nvGraphicFramePr>
          <p:cNvPr id="37" name="表格 36"/>
          <p:cNvGraphicFramePr>
            <a:graphicFrameLocks noGrp="1"/>
          </p:cNvGraphicFramePr>
          <p:nvPr/>
        </p:nvGraphicFramePr>
        <p:xfrm>
          <a:off x="2082134" y="3655344"/>
          <a:ext cx="4534780" cy="1454734"/>
        </p:xfrm>
        <a:graphic>
          <a:graphicData uri="http://schemas.openxmlformats.org/drawingml/2006/table">
            <a:tbl>
              <a:tblPr bandRow="1">
                <a:tableStyleId>{5C22544A-7EE6-4342-B048-85BDC9FD1C3A}</a:tableStyleId>
              </a:tblPr>
              <a:tblGrid>
                <a:gridCol w="914480"/>
                <a:gridCol w="1244035"/>
                <a:gridCol w="792088"/>
                <a:gridCol w="627086"/>
                <a:gridCol w="957091"/>
              </a:tblGrid>
              <a:tr h="468088">
                <a:tc>
                  <a:txBody>
                    <a:bodyPr/>
                    <a:lstStyle/>
                    <a:p>
                      <a:r>
                        <a:rPr lang="en-US" altLang="zh-CN" sz="2400" dirty="0">
                          <a:latin typeface="Times New Roman" panose="02020603050405020304" charset="0"/>
                          <a:cs typeface="Times New Roman" panose="02020603050405020304" charset="0"/>
                        </a:rPr>
                        <a:t>G1</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G2</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G3</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G4</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G5</a:t>
                      </a:r>
                      <a:endParaRPr lang="zh-CN" altLang="en-US" sz="2400" dirty="0">
                        <a:latin typeface="Times New Roman" panose="02020603050405020304" charset="0"/>
                        <a:cs typeface="Times New Roman" panose="02020603050405020304" charset="0"/>
                      </a:endParaRPr>
                    </a:p>
                  </a:txBody>
                  <a:tcPr/>
                </a:tc>
              </a:tr>
              <a:tr h="518558">
                <a:tc>
                  <a:txBody>
                    <a:bodyPr/>
                    <a:lstStyle/>
                    <a:p>
                      <a:r>
                        <a:rPr lang="en-US" altLang="zh-CN" sz="2400" b="1" dirty="0">
                          <a:solidFill>
                            <a:srgbClr val="00B050"/>
                          </a:solidFill>
                          <a:latin typeface="Times New Roman" panose="02020603050405020304" charset="0"/>
                          <a:cs typeface="Times New Roman" panose="02020603050405020304" charset="0"/>
                        </a:rPr>
                        <a:t>{A}</a:t>
                      </a:r>
                      <a:endParaRPr lang="zh-CN" altLang="en-US" sz="2400" b="1" dirty="0">
                        <a:solidFill>
                          <a:srgbClr val="00B050"/>
                        </a:solidFill>
                        <a:latin typeface="Times New Roman" panose="02020603050405020304" charset="0"/>
                        <a:cs typeface="Times New Roman" panose="02020603050405020304" charset="0"/>
                      </a:endParaRPr>
                    </a:p>
                  </a:txBody>
                  <a:tcPr/>
                </a:tc>
                <a:tc>
                  <a:txBody>
                    <a:bodyPr/>
                    <a:lstStyle/>
                    <a:p>
                      <a:r>
                        <a:rPr lang="en-US" altLang="zh-CN" sz="2400" b="1" dirty="0">
                          <a:solidFill>
                            <a:srgbClr val="FF0000"/>
                          </a:solidFill>
                          <a:latin typeface="Times New Roman" panose="02020603050405020304" charset="0"/>
                          <a:cs typeface="Times New Roman" panose="02020603050405020304" charset="0"/>
                        </a:rPr>
                        <a:t>{D, F, G}</a:t>
                      </a:r>
                      <a:endParaRPr lang="zh-CN" altLang="en-US" sz="24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2400" b="1" dirty="0">
                          <a:solidFill>
                            <a:srgbClr val="0070C0"/>
                          </a:solidFill>
                          <a:latin typeface="Times New Roman" panose="02020603050405020304" charset="0"/>
                          <a:cs typeface="Times New Roman" panose="02020603050405020304" charset="0"/>
                        </a:rPr>
                        <a:t>{B}</a:t>
                      </a:r>
                      <a:endParaRPr lang="zh-CN" altLang="en-US" sz="2400" b="1" dirty="0">
                        <a:solidFill>
                          <a:srgbClr val="0070C0"/>
                        </a:solidFill>
                        <a:latin typeface="Times New Roman" panose="02020603050405020304" charset="0"/>
                        <a:cs typeface="Times New Roman" panose="02020603050405020304" charset="0"/>
                      </a:endParaRPr>
                    </a:p>
                  </a:txBody>
                  <a:tcPr/>
                </a:tc>
                <a:tc>
                  <a:txBody>
                    <a:bodyPr/>
                    <a:lstStyle/>
                    <a:p>
                      <a:r>
                        <a:rPr lang="en-US" altLang="zh-CN" sz="2400" b="1" dirty="0">
                          <a:solidFill>
                            <a:srgbClr val="7030A0"/>
                          </a:solidFill>
                          <a:latin typeface="Times New Roman" panose="02020603050405020304" charset="0"/>
                          <a:cs typeface="Times New Roman" panose="02020603050405020304" charset="0"/>
                        </a:rPr>
                        <a:t>{C}</a:t>
                      </a:r>
                      <a:endParaRPr lang="zh-CN" altLang="en-US" sz="2400" b="1" dirty="0">
                        <a:solidFill>
                          <a:srgbClr val="7030A0"/>
                        </a:solidFill>
                        <a:latin typeface="Times New Roman" panose="02020603050405020304" charset="0"/>
                        <a:cs typeface="Times New Roman" panose="02020603050405020304" charset="0"/>
                      </a:endParaRPr>
                    </a:p>
                  </a:txBody>
                  <a:tcPr/>
                </a:tc>
                <a:tc>
                  <a:txBody>
                    <a:bodyPr/>
                    <a:lstStyle/>
                    <a:p>
                      <a:r>
                        <a:rPr lang="en-US" altLang="zh-CN" sz="2400" b="1" dirty="0">
                          <a:solidFill>
                            <a:srgbClr val="FFC000"/>
                          </a:solidFill>
                          <a:latin typeface="Times New Roman" panose="02020603050405020304" charset="0"/>
                          <a:cs typeface="Times New Roman" panose="02020603050405020304" charset="0"/>
                        </a:rPr>
                        <a:t>{E}</a:t>
                      </a:r>
                      <a:endParaRPr lang="zh-CN" altLang="en-US" sz="2400" b="1" dirty="0">
                        <a:solidFill>
                          <a:srgbClr val="FFC000"/>
                        </a:solidFill>
                        <a:latin typeface="Times New Roman" panose="02020603050405020304" charset="0"/>
                        <a:cs typeface="Times New Roman" panose="02020603050405020304" charset="0"/>
                      </a:endParaRPr>
                    </a:p>
                  </a:txBody>
                  <a:tcPr/>
                </a:tc>
              </a:tr>
              <a:tr h="468088">
                <a:tc>
                  <a:txBody>
                    <a:bodyPr/>
                    <a:lstStyle/>
                    <a:p>
                      <a:endParaRPr lang="en-US" altLang="zh-CN" sz="2400" dirty="0">
                        <a:solidFill>
                          <a:srgbClr val="FF0000"/>
                        </a:solidFill>
                        <a:latin typeface="Times New Roman" panose="02020603050405020304" charset="0"/>
                        <a:cs typeface="Times New Roman" panose="02020603050405020304" charset="0"/>
                      </a:endParaRPr>
                    </a:p>
                  </a:txBody>
                  <a:tcPr/>
                </a:tc>
                <a:tc>
                  <a:txBody>
                    <a:bodyPr/>
                    <a:lstStyle/>
                    <a:p>
                      <a:endParaRPr lang="zh-CN" altLang="en-US" sz="2400" dirty="0">
                        <a:latin typeface="Times New Roman" panose="02020603050405020304" charset="0"/>
                        <a:cs typeface="Times New Roman" panose="02020603050405020304" charset="0"/>
                      </a:endParaRPr>
                    </a:p>
                  </a:txBody>
                  <a:tcPr/>
                </a:tc>
                <a:tc>
                  <a:txBody>
                    <a:bodyPr/>
                    <a:lstStyle/>
                    <a:p>
                      <a:endParaRPr lang="zh-CN" altLang="en-US" sz="2400" dirty="0">
                        <a:latin typeface="Times New Roman" panose="02020603050405020304" charset="0"/>
                        <a:cs typeface="Times New Roman" panose="02020603050405020304" charset="0"/>
                      </a:endParaRPr>
                    </a:p>
                  </a:txBody>
                  <a:tcPr/>
                </a:tc>
                <a:tc>
                  <a:txBody>
                    <a:bodyPr/>
                    <a:lstStyle/>
                    <a:p>
                      <a:endParaRPr lang="zh-CN" altLang="en-US" sz="2400" dirty="0">
                        <a:latin typeface="Times New Roman" panose="02020603050405020304" charset="0"/>
                        <a:cs typeface="Times New Roman" panose="02020603050405020304" charset="0"/>
                      </a:endParaRPr>
                    </a:p>
                  </a:txBody>
                  <a:tcPr/>
                </a:tc>
                <a:tc>
                  <a:txBody>
                    <a:bodyPr/>
                    <a:lstStyle/>
                    <a:p>
                      <a:endParaRPr lang="zh-CN" altLang="en-US" sz="2400"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最小化结果</a:t>
            </a:r>
            <a:endParaRPr kumimoji="1" lang="zh-CN" altLang="en-US" dirty="0"/>
          </a:p>
        </p:txBody>
      </p:sp>
      <p:graphicFrame>
        <p:nvGraphicFramePr>
          <p:cNvPr id="5" name="表格 4"/>
          <p:cNvGraphicFramePr>
            <a:graphicFrameLocks noGrp="1"/>
          </p:cNvGraphicFramePr>
          <p:nvPr/>
        </p:nvGraphicFramePr>
        <p:xfrm>
          <a:off x="355958" y="2828003"/>
          <a:ext cx="4601251" cy="2595880"/>
        </p:xfrm>
        <a:graphic>
          <a:graphicData uri="http://schemas.openxmlformats.org/drawingml/2006/table">
            <a:tbl>
              <a:tblPr bandRow="1">
                <a:tableStyleId>{5C22544A-7EE6-4342-B048-85BDC9FD1C3A}</a:tableStyleId>
              </a:tblPr>
              <a:tblGrid>
                <a:gridCol w="640811"/>
                <a:gridCol w="576064"/>
                <a:gridCol w="648072"/>
                <a:gridCol w="576064"/>
                <a:gridCol w="864096"/>
                <a:gridCol w="648072"/>
                <a:gridCol w="648072"/>
              </a:tblGrid>
              <a:tr h="370840">
                <a:tc>
                  <a:txBody>
                    <a:bodyPr/>
                    <a:lstStyle/>
                    <a:p>
                      <a:pPr algn="ctr"/>
                      <a:r>
                        <a:rPr lang="en-US" altLang="zh-CN" dirty="0"/>
                        <a:t>B</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algn="ctr"/>
                      <a:endParaRPr lang="zh-CN" altLang="en-US" dirty="0">
                        <a:solidFill>
                          <a:schemeClr val="tx1"/>
                        </a:solidFill>
                      </a:endParaRPr>
                    </a:p>
                  </a:txBody>
                  <a:tcPr>
                    <a:noFill/>
                  </a:tcPr>
                </a:tc>
                <a:tc>
                  <a:txBody>
                    <a:bodyPr/>
                    <a:lstStyle/>
                    <a:p>
                      <a:pPr algn="ctr"/>
                      <a:endParaRPr lang="zh-CN" altLang="en-US" dirty="0">
                        <a:solidFill>
                          <a:schemeClr val="tx1"/>
                        </a:solidFill>
                      </a:endParaRPr>
                    </a:p>
                  </a:txBody>
                  <a:tcPr>
                    <a:noFill/>
                  </a:tcPr>
                </a:tc>
                <a:tc>
                  <a:txBody>
                    <a:bodyPr/>
                    <a:lstStyle/>
                    <a:p>
                      <a:pPr algn="ctr"/>
                      <a:endParaRPr lang="zh-CN" altLang="en-US"/>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C</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algn="ctr"/>
                      <a:endParaRPr lang="zh-CN" altLang="en-US" dirty="0">
                        <a:solidFill>
                          <a:schemeClr val="tx1"/>
                        </a:solidFill>
                      </a:endParaRPr>
                    </a:p>
                  </a:txBody>
                  <a:tcPr>
                    <a:noFill/>
                  </a:tcPr>
                </a:tc>
                <a:tc>
                  <a:txBody>
                    <a:bodyPr/>
                    <a:lstStyle/>
                    <a:p>
                      <a:pPr algn="ctr"/>
                      <a:endParaRPr lang="zh-CN" altLang="en-US" dirty="0"/>
                    </a:p>
                  </a:txBody>
                  <a:tcPr>
                    <a:noFill/>
                  </a:tcPr>
                </a:tc>
                <a:tc>
                  <a:txBody>
                    <a:bodyPr/>
                    <a:lstStyle/>
                    <a:p>
                      <a:pPr algn="ctr"/>
                      <a:endParaRPr lang="zh-CN" altLang="en-US"/>
                    </a:p>
                  </a:txBody>
                  <a:tcPr>
                    <a:noFill/>
                  </a:tcPr>
                </a:tc>
                <a:tc>
                  <a:txBody>
                    <a:bodyPr/>
                    <a:lstStyle/>
                    <a:p>
                      <a:pPr algn="ctr"/>
                      <a:endParaRPr lang="zh-CN" altLang="en-US" dirty="0"/>
                    </a:p>
                  </a:txBody>
                  <a:tcPr>
                    <a:noFill/>
                  </a:tcPr>
                </a:tc>
              </a:tr>
              <a:tr h="370840">
                <a:tc>
                  <a:txBody>
                    <a:bodyPr/>
                    <a:lstStyle/>
                    <a:p>
                      <a:pPr algn="ctr"/>
                      <a:r>
                        <a:rPr lang="en-US" altLang="zh-CN" dirty="0"/>
                        <a:t>D</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solidFill>
                            <a:schemeClr val="tx1"/>
                          </a:solidFill>
                        </a:rPr>
                        <a:t>×</a:t>
                      </a:r>
                      <a:endParaRPr lang="zh-CN" altLang="en-US"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solidFill>
                            <a:schemeClr val="tx1"/>
                          </a:solidFill>
                        </a:rPr>
                        <a:t>×</a:t>
                      </a:r>
                      <a:endParaRPr lang="zh-CN" altLang="en-US"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solidFill>
                            <a:schemeClr val="tx1"/>
                          </a:solidFill>
                        </a:rPr>
                        <a:t>×</a:t>
                      </a:r>
                      <a:endParaRPr lang="zh-CN" altLang="en-US" dirty="0">
                        <a:solidFill>
                          <a:schemeClr val="tx1"/>
                        </a:solidFill>
                      </a:endParaRPr>
                    </a:p>
                  </a:txBody>
                  <a:tcPr/>
                </a:tc>
                <a:tc>
                  <a:txBody>
                    <a:bodyPr/>
                    <a:lstStyle/>
                    <a:p>
                      <a:pPr algn="ctr"/>
                      <a:endParaRPr lang="zh-CN" altLang="en-US" dirty="0"/>
                    </a:p>
                  </a:txBody>
                  <a:tcP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endParaRPr lang="zh-CN" altLang="en-US" dirty="0"/>
                    </a:p>
                  </a:txBody>
                  <a:tcPr>
                    <a:noFill/>
                  </a:tcPr>
                </a:tc>
                <a:tc>
                  <a:txBody>
                    <a:bodyPr/>
                    <a:lstStyle/>
                    <a:p>
                      <a:pPr algn="ctr"/>
                      <a:endParaRPr lang="zh-CN" altLang="en-US" dirty="0"/>
                    </a:p>
                  </a:txBody>
                  <a:tcPr>
                    <a:noFill/>
                  </a:tcPr>
                </a:tc>
              </a:tr>
              <a:tr h="370840">
                <a:tc>
                  <a:txBody>
                    <a:bodyPr/>
                    <a:lstStyle/>
                    <a:p>
                      <a:pPr algn="ctr"/>
                      <a:r>
                        <a:rPr lang="en-US" altLang="zh-CN" dirty="0"/>
                        <a:t>E</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a:t>
                      </a:r>
                      <a:endParaRPr lang="zh-CN" alt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noFill/>
                  </a:tcPr>
                </a:tc>
                <a:tc>
                  <a:txBody>
                    <a:bodyPr/>
                    <a:lstStyle/>
                    <a:p>
                      <a:pPr algn="ctr"/>
                      <a:endParaRPr lang="zh-CN" altLang="en-US" dirty="0"/>
                    </a:p>
                  </a:txBody>
                  <a:tcPr>
                    <a:noFill/>
                  </a:tcPr>
                </a:tc>
              </a:tr>
              <a:tr h="370840">
                <a:tc>
                  <a:txBody>
                    <a:bodyPr/>
                    <a:lstStyle/>
                    <a:p>
                      <a:pPr algn="ctr"/>
                      <a:r>
                        <a:rPr lang="en-US" altLang="zh-CN" dirty="0"/>
                        <a:t>F</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O</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algn="ctr"/>
                      <a:endParaRPr lang="zh-CN" altLang="en-US" dirty="0"/>
                    </a:p>
                  </a:txBody>
                  <a:tcPr>
                    <a:noFill/>
                  </a:tcPr>
                </a:tc>
              </a:tr>
              <a:tr h="370840">
                <a:tc>
                  <a:txBody>
                    <a:bodyPr/>
                    <a:lstStyle/>
                    <a:p>
                      <a:pPr algn="ctr"/>
                      <a:r>
                        <a:rPr lang="en-US" altLang="zh-CN" dirty="0"/>
                        <a:t>G</a:t>
                      </a:r>
                      <a:endParaRPr lang="zh-CN" altLang="en-US" dirty="0"/>
                    </a:p>
                  </a:txBody>
                  <a:tcPr/>
                </a:tc>
                <a:tc>
                  <a:txBody>
                    <a:bodyPr/>
                    <a:lstStyle/>
                    <a:p>
                      <a:pPr algn="ct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O</a:t>
                      </a:r>
                      <a:endParaRPr lang="zh-CN" altLang="en-US"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altLang="zh-CN" b="1" dirty="0">
                          <a:solidFill>
                            <a:srgbClr val="FF0000"/>
                          </a:solidFill>
                        </a:rPr>
                        <a:t>O</a:t>
                      </a:r>
                      <a:endParaRPr lang="zh-CN" altLang="en-US" b="1" dirty="0">
                        <a:solidFill>
                          <a:srgbClr val="FF0000"/>
                        </a:solidFill>
                      </a:endParaRPr>
                    </a:p>
                  </a:txBody>
                  <a:tcPr/>
                </a:tc>
              </a:tr>
              <a:tr h="370840">
                <a:tc>
                  <a:txBody>
                    <a:bodyPr/>
                    <a:lstStyle/>
                    <a:p>
                      <a:pPr algn="ct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F</a:t>
                      </a:r>
                      <a:endParaRPr lang="zh-CN" altLang="en-US" dirty="0"/>
                    </a:p>
                  </a:txBody>
                  <a:tcPr/>
                </a:tc>
              </a:tr>
            </a:tbl>
          </a:graphicData>
        </a:graphic>
      </p:graphicFrame>
      <p:grpSp>
        <p:nvGrpSpPr>
          <p:cNvPr id="6" name="组合 5"/>
          <p:cNvGrpSpPr/>
          <p:nvPr/>
        </p:nvGrpSpPr>
        <p:grpSpPr>
          <a:xfrm>
            <a:off x="3791744" y="850158"/>
            <a:ext cx="7873500" cy="2854434"/>
            <a:chOff x="2686996" y="934607"/>
            <a:chExt cx="7873500" cy="2854434"/>
          </a:xfrm>
        </p:grpSpPr>
        <p:sp>
          <p:nvSpPr>
            <p:cNvPr id="7" name="椭圆 6"/>
            <p:cNvSpPr/>
            <p:nvPr/>
          </p:nvSpPr>
          <p:spPr bwMode="auto">
            <a:xfrm>
              <a:off x="3435344" y="1866547"/>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A</a:t>
              </a:r>
              <a:endParaRPr lang="zh-CN" altLang="en-US" sz="2400" dirty="0">
                <a:latin typeface="Times New Roman" panose="02020603050405020304" charset="0"/>
                <a:cs typeface="Times New Roman" panose="02020603050405020304" charset="0"/>
              </a:endParaRPr>
            </a:p>
          </p:txBody>
        </p:sp>
        <p:sp>
          <p:nvSpPr>
            <p:cNvPr id="8" name="椭圆 7"/>
            <p:cNvSpPr/>
            <p:nvPr/>
          </p:nvSpPr>
          <p:spPr bwMode="auto">
            <a:xfrm>
              <a:off x="5820670" y="934607"/>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B</a:t>
              </a:r>
              <a:endParaRPr lang="zh-CN" altLang="en-US" sz="2400" dirty="0">
                <a:latin typeface="Times New Roman" panose="02020603050405020304" charset="0"/>
                <a:cs typeface="Times New Roman" panose="02020603050405020304" charset="0"/>
              </a:endParaRPr>
            </a:p>
          </p:txBody>
        </p:sp>
        <p:sp>
          <p:nvSpPr>
            <p:cNvPr id="9" name="椭圆 8"/>
            <p:cNvSpPr/>
            <p:nvPr/>
          </p:nvSpPr>
          <p:spPr bwMode="auto">
            <a:xfrm>
              <a:off x="5820670" y="2449277"/>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10" name="椭圆 9"/>
            <p:cNvSpPr/>
            <p:nvPr/>
          </p:nvSpPr>
          <p:spPr bwMode="auto">
            <a:xfrm>
              <a:off x="7248128" y="2449277"/>
              <a:ext cx="576064" cy="601088"/>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E</a:t>
              </a:r>
              <a:endParaRPr lang="zh-CN" altLang="en-US" sz="2400" dirty="0">
                <a:latin typeface="Times New Roman" panose="02020603050405020304" charset="0"/>
                <a:cs typeface="Times New Roman" panose="02020603050405020304" charset="0"/>
              </a:endParaRPr>
            </a:p>
          </p:txBody>
        </p:sp>
        <p:sp>
          <p:nvSpPr>
            <p:cNvPr id="11" name="椭圆 10"/>
            <p:cNvSpPr/>
            <p:nvPr/>
          </p:nvSpPr>
          <p:spPr bwMode="auto">
            <a:xfrm>
              <a:off x="8904312" y="2449277"/>
              <a:ext cx="576064" cy="601088"/>
            </a:xfrm>
            <a:prstGeom prst="ellipse">
              <a:avLst/>
            </a:prstGeom>
            <a:noFill/>
            <a:ln w="92075" cap="flat" cmpd="dbl"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pPr fontAlgn="base">
                <a:spcBef>
                  <a:spcPct val="0"/>
                </a:spcBef>
                <a:spcAft>
                  <a:spcPct val="0"/>
                </a:spcAft>
              </a:pPr>
              <a:r>
                <a:rPr lang="en-US" altLang="zh-CN" sz="2400" dirty="0">
                  <a:latin typeface="Times New Roman" panose="02020603050405020304" charset="0"/>
                  <a:cs typeface="Times New Roman" panose="02020603050405020304" charset="0"/>
                </a:rPr>
                <a:t>G</a:t>
              </a:r>
              <a:endParaRPr lang="zh-CN" altLang="en-US" sz="2400" dirty="0">
                <a:latin typeface="Times New Roman" panose="02020603050405020304" charset="0"/>
                <a:cs typeface="Times New Roman" panose="02020603050405020304" charset="0"/>
              </a:endParaRPr>
            </a:p>
          </p:txBody>
        </p:sp>
        <p:cxnSp>
          <p:nvCxnSpPr>
            <p:cNvPr id="12" name="直接箭头连接符 43"/>
            <p:cNvCxnSpPr>
              <a:stCxn id="8" idx="4"/>
              <a:endCxn id="9" idx="0"/>
            </p:cNvCxnSpPr>
            <p:nvPr/>
          </p:nvCxnSpPr>
          <p:spPr bwMode="auto">
            <a:xfrm>
              <a:off x="6108702" y="1535695"/>
              <a:ext cx="0" cy="913582"/>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3" name="直接箭头连接符 44"/>
            <p:cNvCxnSpPr>
              <a:stCxn id="8" idx="6"/>
              <a:endCxn id="11" idx="1"/>
            </p:cNvCxnSpPr>
            <p:nvPr/>
          </p:nvCxnSpPr>
          <p:spPr bwMode="auto">
            <a:xfrm>
              <a:off x="6396735" y="1235152"/>
              <a:ext cx="2591941" cy="130215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4" name="直接箭头连接符 45"/>
            <p:cNvCxnSpPr>
              <a:stCxn id="9" idx="6"/>
              <a:endCxn id="10" idx="2"/>
            </p:cNvCxnSpPr>
            <p:nvPr/>
          </p:nvCxnSpPr>
          <p:spPr bwMode="auto">
            <a:xfrm>
              <a:off x="6396734" y="2749821"/>
              <a:ext cx="851394"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5" name="曲线连接符 14"/>
            <p:cNvCxnSpPr>
              <a:stCxn id="11" idx="0"/>
              <a:endCxn id="11" idx="5"/>
            </p:cNvCxnSpPr>
            <p:nvPr/>
          </p:nvCxnSpPr>
          <p:spPr bwMode="auto">
            <a:xfrm rot="16200000" flipH="1">
              <a:off x="9037648" y="2603974"/>
              <a:ext cx="513061" cy="203669"/>
            </a:xfrm>
            <a:prstGeom prst="curvedConnector5">
              <a:avLst>
                <a:gd name="adj1" fmla="val -44556"/>
                <a:gd name="adj2" fmla="val 253663"/>
                <a:gd name="adj3" fmla="val 144556"/>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16" name="曲线连接符 15"/>
            <p:cNvCxnSpPr>
              <a:stCxn id="9" idx="5"/>
              <a:endCxn id="11" idx="4"/>
            </p:cNvCxnSpPr>
            <p:nvPr/>
          </p:nvCxnSpPr>
          <p:spPr bwMode="auto">
            <a:xfrm rot="16200000" flipH="1">
              <a:off x="7708345" y="1566365"/>
              <a:ext cx="88027" cy="2879973"/>
            </a:xfrm>
            <a:prstGeom prst="curvedConnector3">
              <a:avLst>
                <a:gd name="adj1" fmla="val 359693"/>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stealth"/>
            </a:ln>
            <a:effectLst/>
          </p:spPr>
        </p:cxnSp>
        <p:cxnSp>
          <p:nvCxnSpPr>
            <p:cNvPr id="17" name="直接箭头连接符 51"/>
            <p:cNvCxnSpPr>
              <a:stCxn id="10" idx="6"/>
              <a:endCxn id="11" idx="2"/>
            </p:cNvCxnSpPr>
            <p:nvPr/>
          </p:nvCxnSpPr>
          <p:spPr bwMode="auto">
            <a:xfrm>
              <a:off x="7824192" y="2749821"/>
              <a:ext cx="1080120"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cxnSp>
          <p:nvCxnSpPr>
            <p:cNvPr id="18" name="直接箭头连接符 59"/>
            <p:cNvCxnSpPr>
              <a:stCxn id="7" idx="6"/>
              <a:endCxn id="8" idx="3"/>
            </p:cNvCxnSpPr>
            <p:nvPr/>
          </p:nvCxnSpPr>
          <p:spPr bwMode="auto">
            <a:xfrm flipV="1">
              <a:off x="4011409" y="1447669"/>
              <a:ext cx="1893625" cy="719423"/>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w="med" len="med"/>
            </a:ln>
            <a:effectLst/>
          </p:spPr>
        </p:cxnSp>
        <p:sp>
          <p:nvSpPr>
            <p:cNvPr id="19" name="Text Box 5"/>
            <p:cNvSpPr txBox="1">
              <a:spLocks noChangeArrowheads="1"/>
            </p:cNvSpPr>
            <p:nvPr/>
          </p:nvSpPr>
          <p:spPr bwMode="auto">
            <a:xfrm>
              <a:off x="4662481" y="1382201"/>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0" name="Text Box 5"/>
            <p:cNvSpPr txBox="1">
              <a:spLocks noChangeArrowheads="1"/>
            </p:cNvSpPr>
            <p:nvPr/>
          </p:nvSpPr>
          <p:spPr bwMode="auto">
            <a:xfrm>
              <a:off x="7251659" y="1234295"/>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1" name="Text Box 5"/>
            <p:cNvSpPr txBox="1">
              <a:spLocks noChangeArrowheads="1"/>
            </p:cNvSpPr>
            <p:nvPr/>
          </p:nvSpPr>
          <p:spPr bwMode="auto">
            <a:xfrm>
              <a:off x="6632928" y="2315958"/>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2" name="Text Box 5"/>
            <p:cNvSpPr txBox="1">
              <a:spLocks noChangeArrowheads="1"/>
            </p:cNvSpPr>
            <p:nvPr/>
          </p:nvSpPr>
          <p:spPr bwMode="auto">
            <a:xfrm>
              <a:off x="8051025" y="240570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3" name="Text Box 5"/>
            <p:cNvSpPr txBox="1">
              <a:spLocks noChangeArrowheads="1"/>
            </p:cNvSpPr>
            <p:nvPr/>
          </p:nvSpPr>
          <p:spPr bwMode="auto">
            <a:xfrm>
              <a:off x="9724220" y="2279673"/>
              <a:ext cx="836276"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0,1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24" name="直接箭头连接符 68"/>
            <p:cNvCxnSpPr>
              <a:stCxn id="7" idx="6"/>
              <a:endCxn id="9" idx="2"/>
            </p:cNvCxnSpPr>
            <p:nvPr/>
          </p:nvCxnSpPr>
          <p:spPr bwMode="auto">
            <a:xfrm>
              <a:off x="4011408" y="2167091"/>
              <a:ext cx="1809262" cy="58273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sp>
          <p:nvSpPr>
            <p:cNvPr id="25" name="Text Box 5"/>
            <p:cNvSpPr txBox="1">
              <a:spLocks noChangeArrowheads="1"/>
            </p:cNvSpPr>
            <p:nvPr/>
          </p:nvSpPr>
          <p:spPr bwMode="auto">
            <a:xfrm>
              <a:off x="4416942" y="2309945"/>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6" name="Text Box 5"/>
            <p:cNvSpPr txBox="1">
              <a:spLocks noChangeArrowheads="1"/>
            </p:cNvSpPr>
            <p:nvPr/>
          </p:nvSpPr>
          <p:spPr bwMode="auto">
            <a:xfrm>
              <a:off x="6080742" y="1739756"/>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sp>
          <p:nvSpPr>
            <p:cNvPr id="27" name="Text Box 5"/>
            <p:cNvSpPr txBox="1">
              <a:spLocks noChangeArrowheads="1"/>
            </p:cNvSpPr>
            <p:nvPr/>
          </p:nvSpPr>
          <p:spPr bwMode="auto">
            <a:xfrm>
              <a:off x="7680176" y="3283580"/>
              <a:ext cx="475230" cy="50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2400" dirty="0">
                  <a:latin typeface="Calibri" panose="020F0502020204030204" charset="0"/>
                  <a:ea typeface="宋体" panose="02010600030101010101" pitchFamily="2" charset="-122"/>
                  <a:cs typeface="Times New Roman" panose="02020603050405020304" charset="0"/>
                </a:rPr>
                <a:t>1</a:t>
              </a:r>
              <a:endParaRPr lang="en-US" altLang="zh-CN" sz="2400" dirty="0">
                <a:latin typeface="Arial" panose="020B0604020202020204" pitchFamily="34" charset="0"/>
                <a:ea typeface="宋体" panose="02010600030101010101" pitchFamily="2" charset="-122"/>
                <a:cs typeface="宋体" panose="02010600030101010101" pitchFamily="2" charset="-122"/>
              </a:endParaRPr>
            </a:p>
          </p:txBody>
        </p:sp>
        <p:cxnSp>
          <p:nvCxnSpPr>
            <p:cNvPr id="28" name="直接箭头连接符 75"/>
            <p:cNvCxnSpPr>
              <a:endCxn id="7" idx="2"/>
            </p:cNvCxnSpPr>
            <p:nvPr/>
          </p:nvCxnSpPr>
          <p:spPr bwMode="auto">
            <a:xfrm>
              <a:off x="2686996" y="2167091"/>
              <a:ext cx="748348" cy="0"/>
            </a:xfrm>
            <a:prstGeom prst="straightConnector1">
              <a:avLst/>
            </a:prstGeom>
            <a:gradFill rotWithShape="0">
              <a:gsLst>
                <a:gs pos="0">
                  <a:srgbClr val="A50021"/>
                </a:gs>
                <a:gs pos="100000">
                  <a:schemeClr val="tx1"/>
                </a:gs>
              </a:gsLst>
              <a:lin ang="0" scaled="1"/>
            </a:gradFill>
            <a:ln w="38100" cap="flat" cmpd="sng" algn="ctr">
              <a:solidFill>
                <a:schemeClr val="tx1"/>
              </a:solidFill>
              <a:prstDash val="solid"/>
              <a:miter lim="800000"/>
              <a:headEnd type="none" w="med" len="med"/>
              <a:tailEnd type="arrow"/>
            </a:ln>
            <a:effectLst/>
          </p:spPr>
        </p:cxnSp>
      </p:grpSp>
      <p:graphicFrame>
        <p:nvGraphicFramePr>
          <p:cNvPr id="29" name="表格 28"/>
          <p:cNvGraphicFramePr>
            <a:graphicFrameLocks noGrp="1"/>
          </p:cNvGraphicFramePr>
          <p:nvPr/>
        </p:nvGraphicFramePr>
        <p:xfrm>
          <a:off x="6712326" y="4566040"/>
          <a:ext cx="4534780" cy="1454734"/>
        </p:xfrm>
        <a:graphic>
          <a:graphicData uri="http://schemas.openxmlformats.org/drawingml/2006/table">
            <a:tbl>
              <a:tblPr bandRow="1">
                <a:tableStyleId>{5C22544A-7EE6-4342-B048-85BDC9FD1C3A}</a:tableStyleId>
              </a:tblPr>
              <a:tblGrid>
                <a:gridCol w="914480"/>
                <a:gridCol w="1244035"/>
                <a:gridCol w="792088"/>
                <a:gridCol w="627086"/>
                <a:gridCol w="957091"/>
              </a:tblGrid>
              <a:tr h="468088">
                <a:tc>
                  <a:txBody>
                    <a:bodyPr/>
                    <a:lstStyle/>
                    <a:p>
                      <a:r>
                        <a:rPr lang="en-US" altLang="zh-CN" sz="2400" dirty="0">
                          <a:latin typeface="Times New Roman" panose="02020603050405020304" charset="0"/>
                          <a:cs typeface="Times New Roman" panose="02020603050405020304" charset="0"/>
                        </a:rPr>
                        <a:t>G1</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G2</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G3</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G4</a:t>
                      </a:r>
                      <a:endParaRPr lang="zh-CN" altLang="en-US" sz="2400" dirty="0">
                        <a:latin typeface="Times New Roman" panose="02020603050405020304" charset="0"/>
                        <a:cs typeface="Times New Roman" panose="02020603050405020304" charset="0"/>
                      </a:endParaRPr>
                    </a:p>
                  </a:txBody>
                  <a:tcPr/>
                </a:tc>
                <a:tc>
                  <a:txBody>
                    <a:bodyPr/>
                    <a:lstStyle/>
                    <a:p>
                      <a:r>
                        <a:rPr lang="en-US" altLang="zh-CN" sz="2400" dirty="0">
                          <a:latin typeface="Times New Roman" panose="02020603050405020304" charset="0"/>
                          <a:cs typeface="Times New Roman" panose="02020603050405020304" charset="0"/>
                        </a:rPr>
                        <a:t>G5</a:t>
                      </a:r>
                      <a:endParaRPr lang="zh-CN" altLang="en-US" sz="2400" dirty="0">
                        <a:latin typeface="Times New Roman" panose="02020603050405020304" charset="0"/>
                        <a:cs typeface="Times New Roman" panose="02020603050405020304" charset="0"/>
                      </a:endParaRPr>
                    </a:p>
                  </a:txBody>
                  <a:tcPr/>
                </a:tc>
              </a:tr>
              <a:tr h="518558">
                <a:tc>
                  <a:txBody>
                    <a:bodyPr/>
                    <a:lstStyle/>
                    <a:p>
                      <a:r>
                        <a:rPr lang="en-US" altLang="zh-CN" sz="2400" b="1" dirty="0">
                          <a:solidFill>
                            <a:srgbClr val="00B050"/>
                          </a:solidFill>
                          <a:latin typeface="Times New Roman" panose="02020603050405020304" charset="0"/>
                          <a:cs typeface="Times New Roman" panose="02020603050405020304" charset="0"/>
                        </a:rPr>
                        <a:t>{A}</a:t>
                      </a:r>
                      <a:endParaRPr lang="zh-CN" altLang="en-US" sz="2400" b="1" dirty="0">
                        <a:solidFill>
                          <a:srgbClr val="00B050"/>
                        </a:solidFill>
                        <a:latin typeface="Times New Roman" panose="02020603050405020304" charset="0"/>
                        <a:cs typeface="Times New Roman" panose="02020603050405020304" charset="0"/>
                      </a:endParaRPr>
                    </a:p>
                  </a:txBody>
                  <a:tcPr/>
                </a:tc>
                <a:tc>
                  <a:txBody>
                    <a:bodyPr/>
                    <a:lstStyle/>
                    <a:p>
                      <a:r>
                        <a:rPr lang="en-US" altLang="zh-CN" sz="2400" b="1" dirty="0">
                          <a:solidFill>
                            <a:srgbClr val="FF0000"/>
                          </a:solidFill>
                          <a:latin typeface="Times New Roman" panose="02020603050405020304" charset="0"/>
                          <a:cs typeface="Times New Roman" panose="02020603050405020304" charset="0"/>
                        </a:rPr>
                        <a:t>{D, F, G}</a:t>
                      </a:r>
                      <a:endParaRPr lang="zh-CN" altLang="en-US" sz="2400" b="1" dirty="0">
                        <a:solidFill>
                          <a:srgbClr val="FF0000"/>
                        </a:solidFill>
                        <a:latin typeface="Times New Roman" panose="02020603050405020304" charset="0"/>
                        <a:cs typeface="Times New Roman" panose="02020603050405020304" charset="0"/>
                      </a:endParaRPr>
                    </a:p>
                  </a:txBody>
                  <a:tcPr/>
                </a:tc>
                <a:tc>
                  <a:txBody>
                    <a:bodyPr/>
                    <a:lstStyle/>
                    <a:p>
                      <a:r>
                        <a:rPr lang="en-US" altLang="zh-CN" sz="2400" b="1" dirty="0">
                          <a:solidFill>
                            <a:srgbClr val="0070C0"/>
                          </a:solidFill>
                          <a:latin typeface="Times New Roman" panose="02020603050405020304" charset="0"/>
                          <a:cs typeface="Times New Roman" panose="02020603050405020304" charset="0"/>
                        </a:rPr>
                        <a:t>{B}</a:t>
                      </a:r>
                      <a:endParaRPr lang="zh-CN" altLang="en-US" sz="2400" b="1" dirty="0">
                        <a:solidFill>
                          <a:srgbClr val="0070C0"/>
                        </a:solidFill>
                        <a:latin typeface="Times New Roman" panose="02020603050405020304" charset="0"/>
                        <a:cs typeface="Times New Roman" panose="02020603050405020304" charset="0"/>
                      </a:endParaRPr>
                    </a:p>
                  </a:txBody>
                  <a:tcPr/>
                </a:tc>
                <a:tc>
                  <a:txBody>
                    <a:bodyPr/>
                    <a:lstStyle/>
                    <a:p>
                      <a:r>
                        <a:rPr lang="en-US" altLang="zh-CN" sz="2400" b="1" dirty="0">
                          <a:solidFill>
                            <a:srgbClr val="7030A0"/>
                          </a:solidFill>
                          <a:latin typeface="Times New Roman" panose="02020603050405020304" charset="0"/>
                          <a:cs typeface="Times New Roman" panose="02020603050405020304" charset="0"/>
                        </a:rPr>
                        <a:t>{C}</a:t>
                      </a:r>
                      <a:endParaRPr lang="zh-CN" altLang="en-US" sz="2400" b="1" dirty="0">
                        <a:solidFill>
                          <a:srgbClr val="7030A0"/>
                        </a:solidFill>
                        <a:latin typeface="Times New Roman" panose="02020603050405020304" charset="0"/>
                        <a:cs typeface="Times New Roman" panose="02020603050405020304" charset="0"/>
                      </a:endParaRPr>
                    </a:p>
                  </a:txBody>
                  <a:tcPr/>
                </a:tc>
                <a:tc>
                  <a:txBody>
                    <a:bodyPr/>
                    <a:lstStyle/>
                    <a:p>
                      <a:r>
                        <a:rPr lang="en-US" altLang="zh-CN" sz="2400" b="1" dirty="0">
                          <a:solidFill>
                            <a:srgbClr val="FFC000"/>
                          </a:solidFill>
                          <a:latin typeface="Times New Roman" panose="02020603050405020304" charset="0"/>
                          <a:cs typeface="Times New Roman" panose="02020603050405020304" charset="0"/>
                        </a:rPr>
                        <a:t>{E}</a:t>
                      </a:r>
                      <a:endParaRPr lang="zh-CN" altLang="en-US" sz="2400" b="1" dirty="0">
                        <a:solidFill>
                          <a:srgbClr val="FFC000"/>
                        </a:solidFill>
                        <a:latin typeface="Times New Roman" panose="02020603050405020304" charset="0"/>
                        <a:cs typeface="Times New Roman" panose="02020603050405020304" charset="0"/>
                      </a:endParaRPr>
                    </a:p>
                  </a:txBody>
                  <a:tcPr/>
                </a:tc>
              </a:tr>
              <a:tr h="468088">
                <a:tc>
                  <a:txBody>
                    <a:bodyPr/>
                    <a:lstStyle/>
                    <a:p>
                      <a:endParaRPr lang="en-US" altLang="zh-CN" sz="2400" dirty="0">
                        <a:solidFill>
                          <a:srgbClr val="FF0000"/>
                        </a:solidFill>
                        <a:latin typeface="Times New Roman" panose="02020603050405020304" charset="0"/>
                        <a:cs typeface="Times New Roman" panose="02020603050405020304" charset="0"/>
                      </a:endParaRPr>
                    </a:p>
                  </a:txBody>
                  <a:tcPr/>
                </a:tc>
                <a:tc>
                  <a:txBody>
                    <a:bodyPr/>
                    <a:lstStyle/>
                    <a:p>
                      <a:endParaRPr lang="zh-CN" altLang="en-US" sz="2400" dirty="0">
                        <a:latin typeface="Times New Roman" panose="02020603050405020304" charset="0"/>
                        <a:cs typeface="Times New Roman" panose="02020603050405020304" charset="0"/>
                      </a:endParaRPr>
                    </a:p>
                  </a:txBody>
                  <a:tcPr/>
                </a:tc>
                <a:tc>
                  <a:txBody>
                    <a:bodyPr/>
                    <a:lstStyle/>
                    <a:p>
                      <a:endParaRPr lang="zh-CN" altLang="en-US" sz="2400" dirty="0">
                        <a:latin typeface="Times New Roman" panose="02020603050405020304" charset="0"/>
                        <a:cs typeface="Times New Roman" panose="02020603050405020304" charset="0"/>
                      </a:endParaRPr>
                    </a:p>
                  </a:txBody>
                  <a:tcPr/>
                </a:tc>
                <a:tc>
                  <a:txBody>
                    <a:bodyPr/>
                    <a:lstStyle/>
                    <a:p>
                      <a:endParaRPr lang="zh-CN" altLang="en-US" sz="2400" dirty="0">
                        <a:latin typeface="Times New Roman" panose="02020603050405020304" charset="0"/>
                        <a:cs typeface="Times New Roman" panose="02020603050405020304" charset="0"/>
                      </a:endParaRPr>
                    </a:p>
                  </a:txBody>
                  <a:tcPr/>
                </a:tc>
                <a:tc>
                  <a:txBody>
                    <a:bodyPr/>
                    <a:lstStyle/>
                    <a:p>
                      <a:endParaRPr lang="zh-CN" altLang="en-US" sz="2400" dirty="0">
                        <a:latin typeface="Times New Roman" panose="02020603050405020304" charset="0"/>
                        <a:cs typeface="Times New Roman" panose="02020603050405020304" charset="0"/>
                      </a:endParaRPr>
                    </a:p>
                  </a:txBody>
                  <a:tcPr/>
                </a:tc>
              </a:tr>
            </a:tbl>
          </a:graphicData>
        </a:graphic>
      </p:graphicFrame>
      <p:sp>
        <p:nvSpPr>
          <p:cNvPr id="30" name="文本框 29"/>
          <p:cNvSpPr txBox="1"/>
          <p:nvPr/>
        </p:nvSpPr>
        <p:spPr>
          <a:xfrm>
            <a:off x="6648715" y="3985850"/>
            <a:ext cx="877163" cy="369332"/>
          </a:xfrm>
          <a:prstGeom prst="rect">
            <a:avLst/>
          </a:prstGeom>
          <a:noFill/>
        </p:spPr>
        <p:txBody>
          <a:bodyPr wrap="none" rtlCol="0">
            <a:spAutoFit/>
          </a:bodyPr>
          <a:lstStyle/>
          <a:p>
            <a:r>
              <a:rPr kumimoji="1" lang="zh-CN" altLang="en-US" sz="1800" dirty="0">
                <a:latin typeface="+mn-lt"/>
              </a:rPr>
              <a:t>求异法</a:t>
            </a:r>
            <a:endParaRPr kumimoji="1" lang="zh-CN" altLang="en-US" sz="1800" dirty="0">
              <a:latin typeface="+mn-lt"/>
            </a:endParaRPr>
          </a:p>
        </p:txBody>
      </p:sp>
      <p:sp>
        <p:nvSpPr>
          <p:cNvPr id="31" name="文本框 30"/>
          <p:cNvSpPr txBox="1"/>
          <p:nvPr/>
        </p:nvSpPr>
        <p:spPr>
          <a:xfrm>
            <a:off x="355958" y="2347941"/>
            <a:ext cx="877163" cy="369332"/>
          </a:xfrm>
          <a:prstGeom prst="rect">
            <a:avLst/>
          </a:prstGeom>
          <a:noFill/>
        </p:spPr>
        <p:txBody>
          <a:bodyPr wrap="none" rtlCol="0">
            <a:spAutoFit/>
          </a:bodyPr>
          <a:lstStyle/>
          <a:p>
            <a:r>
              <a:rPr kumimoji="1" lang="zh-CN" altLang="en-US" sz="1800" dirty="0">
                <a:latin typeface="+mn-lt"/>
              </a:rPr>
              <a:t>求同法</a:t>
            </a:r>
            <a:endParaRPr kumimoji="1" lang="zh-CN" altLang="en-US" sz="1800" dirty="0">
              <a:latin typeface="+mn-lt"/>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ags/tag1.xml><?xml version="1.0" encoding="utf-8"?>
<p:tagLst xmlns:p="http://schemas.openxmlformats.org/presentationml/2006/main">
  <p:tag name="KSO_WM_UNIT_TABLE_BEAUTIFY" val="smartTable{0b6065eb-552f-4c3b-9499-69c0ce69bfa0}"/>
</p:tagLst>
</file>

<file path=ppt/tags/tag2.xml><?xml version="1.0" encoding="utf-8"?>
<p:tagLst xmlns:p="http://schemas.openxmlformats.org/presentationml/2006/main">
  <p:tag name="KSO_WM_UNIT_PLACING_PICTURE_USER_VIEWPORT" val="{&quot;height&quot;:5916.1433070866142,&quot;width&quot;:7920}"/>
</p:tagLst>
</file>

<file path=ppt/tags/tag3.xml><?xml version="1.0" encoding="utf-8"?>
<p:tagLst xmlns:p="http://schemas.openxmlformats.org/presentationml/2006/main">
  <p:tag name="KSO_WM_UNIT_TABLE_BEAUTIFY" val="smartTable{1b843752-6f6a-4650-87c2-e319662b5b85}"/>
</p:tagLst>
</file>

<file path=ppt/tags/tag4.xml><?xml version="1.0" encoding="utf-8"?>
<p:tagLst xmlns:p="http://schemas.openxmlformats.org/presentationml/2006/main">
  <p:tag name="KSO_WM_UNIT_TABLE_BEAUTIFY" val="smartTable{d4039d3f-8887-4481-a289-867ff858827a}"/>
</p:tagLst>
</file>

<file path=ppt/tags/tag5.xml><?xml version="1.0" encoding="utf-8"?>
<p:tagLst xmlns:p="http://schemas.openxmlformats.org/presentationml/2006/main">
  <p:tag name="KSO_WM_UNIT_TABLE_BEAUTIFY" val="smartTable{953c86fb-e402-42d8-ba38-a1152555061e}"/>
</p:tagLst>
</file>

<file path=ppt/theme/theme1.xml><?xml version="1.0" encoding="utf-8"?>
<a:theme xmlns:a="http://schemas.openxmlformats.org/drawingml/2006/main" name="主题6">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spPr>
      <a:bodyPr vert="horz" wrap="non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a:ln>
              <a:noFill/>
            </a:ln>
            <a:solidFill>
              <a:schemeClr val="tx1"/>
            </a:solidFill>
            <a:effectLst/>
            <a:latin typeface="Lucida Sans" panose="020B0602030504020204"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Lucida Sans" panose="020B0602030504020204"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主题6</Template>
  <TotalTime>0</TotalTime>
  <Words>16111</Words>
  <Application>WPS 演示</Application>
  <PresentationFormat>宽屏</PresentationFormat>
  <Paragraphs>4503</Paragraphs>
  <Slides>97</Slides>
  <Notes>126</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97</vt:i4>
      </vt:variant>
    </vt:vector>
  </HeadingPairs>
  <TitlesOfParts>
    <vt:vector size="122" baseType="lpstr">
      <vt:lpstr>Arial</vt:lpstr>
      <vt:lpstr>宋体</vt:lpstr>
      <vt:lpstr>Wingdings</vt:lpstr>
      <vt:lpstr>Lucida Sans</vt:lpstr>
      <vt:lpstr>MS PGothic</vt:lpstr>
      <vt:lpstr>Times New Roman</vt:lpstr>
      <vt:lpstr>华文新魏</vt:lpstr>
      <vt:lpstr>Times</vt:lpstr>
      <vt:lpstr>Tahoma</vt:lpstr>
      <vt:lpstr>Consolas</vt:lpstr>
      <vt:lpstr>Comic Sans MS</vt:lpstr>
      <vt:lpstr>微软雅黑</vt:lpstr>
      <vt:lpstr>Arial Unicode MS</vt:lpstr>
      <vt:lpstr>Wingdings</vt:lpstr>
      <vt:lpstr>Symbol</vt:lpstr>
      <vt:lpstr>黑体</vt:lpstr>
      <vt:lpstr>Symbol</vt:lpstr>
      <vt:lpstr>Segoe Print</vt:lpstr>
      <vt:lpstr>Adobe 明體 Std L</vt:lpstr>
      <vt:lpstr>PMingLiU-ExtB</vt:lpstr>
      <vt:lpstr>楷体_GB2312</vt:lpstr>
      <vt:lpstr>新宋体</vt:lpstr>
      <vt:lpstr>隶书</vt:lpstr>
      <vt:lpstr>Calibri</vt:lpstr>
      <vt:lpstr>主题6</vt:lpstr>
      <vt:lpstr>编译原理 Principle of Compiler 2019-2020第2学期</vt:lpstr>
      <vt:lpstr>提纲</vt:lpstr>
      <vt:lpstr>词法分析程序的设计</vt:lpstr>
      <vt:lpstr>词法分析程序的设计</vt:lpstr>
      <vt:lpstr>词法分析程序的设计</vt:lpstr>
      <vt:lpstr>词法分析程序的设计</vt:lpstr>
      <vt:lpstr>词法分析程序的设计</vt:lpstr>
      <vt:lpstr>单词的描述</vt:lpstr>
      <vt:lpstr>单词的描述</vt:lpstr>
      <vt:lpstr>单词的描述</vt:lpstr>
      <vt:lpstr>单词的描述</vt:lpstr>
      <vt:lpstr>单词的描述</vt:lpstr>
      <vt:lpstr>单词的描述</vt:lpstr>
      <vt:lpstr>单词的描述</vt:lpstr>
      <vt:lpstr>正规表达式的代数性质</vt:lpstr>
      <vt:lpstr>正规表达式的应用</vt:lpstr>
      <vt:lpstr>正规表达式的应用</vt:lpstr>
      <vt:lpstr>正规表达式的应用</vt:lpstr>
      <vt:lpstr>有限自动机</vt:lpstr>
      <vt:lpstr>非确定性有限自动机NFA</vt:lpstr>
      <vt:lpstr>非确定性有限自动机NFA</vt:lpstr>
      <vt:lpstr>非确定性有限自动机NFA</vt:lpstr>
      <vt:lpstr>非确定性有限自动机NFA</vt:lpstr>
      <vt:lpstr>非确定性有限自动机NFA</vt:lpstr>
      <vt:lpstr>非确定性有限自动机NFA</vt:lpstr>
      <vt:lpstr>确定性有限自动机DFA</vt:lpstr>
      <vt:lpstr>确定性有限自动机DFA</vt:lpstr>
      <vt:lpstr>DFA和NFA</vt:lpstr>
      <vt:lpstr>子集构造法</vt:lpstr>
      <vt:lpstr>子集构造法</vt:lpstr>
      <vt:lpstr>-闭包(-closure)</vt:lpstr>
      <vt:lpstr>-闭包(-closure)</vt:lpstr>
      <vt:lpstr>-闭包(-closure)</vt:lpstr>
      <vt:lpstr>子集构造法</vt:lpstr>
      <vt:lpstr>子集构造法</vt:lpstr>
      <vt:lpstr>子集构造法算法</vt:lpstr>
      <vt:lpstr>子集构造法算法</vt:lpstr>
      <vt:lpstr>子集构造法算法</vt:lpstr>
      <vt:lpstr>子集构造法算法</vt:lpstr>
      <vt:lpstr>子集构造法算法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DFA的化简(最小化)</vt:lpstr>
      <vt:lpstr>DFA的化简(最小化)</vt:lpstr>
      <vt:lpstr>DFA的化简(最小化)</vt:lpstr>
      <vt:lpstr>DFA的化简(最小化)</vt:lpstr>
      <vt:lpstr>DFA的化简(最小化)</vt:lpstr>
      <vt:lpstr>DFA的化简(最小化)</vt:lpstr>
      <vt:lpstr>DFA的化简(最小化)</vt:lpstr>
      <vt:lpstr>DFA的化简(最小化)</vt:lpstr>
      <vt:lpstr>DFA的化简(最小化)</vt:lpstr>
      <vt:lpstr>DFA的化简(最小化)</vt:lpstr>
      <vt:lpstr>DFA最小化例子（求异法）</vt:lpstr>
      <vt:lpstr>DFA最小化例子（求异法）</vt:lpstr>
      <vt:lpstr>DFA最小化例子（求异法）</vt:lpstr>
      <vt:lpstr>DFA最小化例子（求异法）</vt:lpstr>
      <vt:lpstr>正规式与有限自动机的等价性</vt:lpstr>
      <vt:lpstr>正规式与有限自动机的等价性</vt:lpstr>
      <vt:lpstr>从正规表达式到NFA </vt:lpstr>
      <vt:lpstr>从正规表达式到NFA </vt:lpstr>
      <vt:lpstr>从正规表达式到NFA </vt:lpstr>
      <vt:lpstr>例: 将(a|b)*abb转换为NFA</vt:lpstr>
      <vt:lpstr>例: 将(a|b)*abb转换为NFA</vt:lpstr>
      <vt:lpstr>例: 将(a|b)*abb转换为NFA</vt:lpstr>
      <vt:lpstr>例: 将(a|b)*abb转换为NFA</vt:lpstr>
      <vt:lpstr>例: 将(a|b)*abb转换为NFA</vt:lpstr>
      <vt:lpstr>正规式与有限自动机的等价性</vt:lpstr>
      <vt:lpstr>正规式与有限自动机的等价性</vt:lpstr>
      <vt:lpstr>正规文法与有限自动机的等价性</vt:lpstr>
      <vt:lpstr>正规式与有限自动机的等价性</vt:lpstr>
      <vt:lpstr>词法分析器的自动构造</vt:lpstr>
      <vt:lpstr>总结(Summary)</vt:lpstr>
      <vt:lpstr>练习：</vt:lpstr>
      <vt:lpstr>子集构造法</vt:lpstr>
      <vt:lpstr>得到DFA</vt:lpstr>
      <vt:lpstr>求同法</vt:lpstr>
      <vt:lpstr>求同法</vt:lpstr>
      <vt:lpstr>求同法</vt:lpstr>
      <vt:lpstr>求同法</vt:lpstr>
      <vt:lpstr>求异法</vt:lpstr>
      <vt:lpstr>求异法</vt:lpstr>
      <vt:lpstr>求异法</vt:lpstr>
      <vt:lpstr>最小化结果</vt:lpstr>
      <vt:lpstr>PowerPoint 演示文稿</vt:lpstr>
    </vt:vector>
  </TitlesOfParts>
  <Company>Hangzhou Dianzi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Principles</dc:title>
  <dc:creator>HUANG Xiaoxi</dc:creator>
  <cp:lastModifiedBy>阿普</cp:lastModifiedBy>
  <cp:revision>666</cp:revision>
  <cp:lastPrinted>2012-03-05T01:42:00Z</cp:lastPrinted>
  <dcterms:created xsi:type="dcterms:W3CDTF">2010-04-19T15:31:00Z</dcterms:created>
  <dcterms:modified xsi:type="dcterms:W3CDTF">2021-03-22T09:52:50Z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7308D20230E14A4E8746C8EBCBBC25F9</vt:lpwstr>
  </property>
</Properties>
</file>