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wdp" ContentType="image/vnd.ms-photo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4"/>
  </p:notesMasterIdLst>
  <p:handoutMasterIdLst>
    <p:handoutMasterId r:id="rId100"/>
  </p:handoutMasterIdLst>
  <p:sldIdLst>
    <p:sldId id="384" r:id="rId3"/>
    <p:sldId id="420" r:id="rId5"/>
    <p:sldId id="629" r:id="rId6"/>
    <p:sldId id="631" r:id="rId7"/>
    <p:sldId id="630" r:id="rId8"/>
    <p:sldId id="634" r:id="rId9"/>
    <p:sldId id="635" r:id="rId10"/>
    <p:sldId id="819" r:id="rId11"/>
    <p:sldId id="820" r:id="rId12"/>
    <p:sldId id="822" r:id="rId13"/>
    <p:sldId id="823" r:id="rId14"/>
    <p:sldId id="824" r:id="rId15"/>
    <p:sldId id="825" r:id="rId16"/>
    <p:sldId id="826" r:id="rId17"/>
    <p:sldId id="827" r:id="rId18"/>
    <p:sldId id="828" r:id="rId19"/>
    <p:sldId id="942" r:id="rId20"/>
    <p:sldId id="829" r:id="rId21"/>
    <p:sldId id="939" r:id="rId22"/>
    <p:sldId id="940" r:id="rId23"/>
    <p:sldId id="941" r:id="rId24"/>
    <p:sldId id="950" r:id="rId25"/>
    <p:sldId id="951" r:id="rId26"/>
    <p:sldId id="952" r:id="rId27"/>
    <p:sldId id="953" r:id="rId28"/>
    <p:sldId id="954" r:id="rId29"/>
    <p:sldId id="955" r:id="rId30"/>
    <p:sldId id="956" r:id="rId31"/>
    <p:sldId id="957" r:id="rId32"/>
    <p:sldId id="958" r:id="rId33"/>
    <p:sldId id="959" r:id="rId34"/>
    <p:sldId id="943" r:id="rId35"/>
    <p:sldId id="960" r:id="rId36"/>
    <p:sldId id="944" r:id="rId37"/>
    <p:sldId id="945" r:id="rId38"/>
    <p:sldId id="946" r:id="rId39"/>
    <p:sldId id="961" r:id="rId40"/>
    <p:sldId id="962" r:id="rId41"/>
    <p:sldId id="963" r:id="rId42"/>
    <p:sldId id="947" r:id="rId43"/>
    <p:sldId id="948" r:id="rId44"/>
    <p:sldId id="949" r:id="rId45"/>
    <p:sldId id="965" r:id="rId46"/>
    <p:sldId id="967" r:id="rId47"/>
    <p:sldId id="1003" r:id="rId48"/>
    <p:sldId id="1004" r:id="rId49"/>
    <p:sldId id="1005" r:id="rId50"/>
    <p:sldId id="968" r:id="rId51"/>
    <p:sldId id="969" r:id="rId52"/>
    <p:sldId id="970" r:id="rId53"/>
    <p:sldId id="971" r:id="rId54"/>
    <p:sldId id="972" r:id="rId55"/>
    <p:sldId id="973" r:id="rId56"/>
    <p:sldId id="975" r:id="rId57"/>
    <p:sldId id="1040" r:id="rId58"/>
    <p:sldId id="976" r:id="rId59"/>
    <p:sldId id="977" r:id="rId60"/>
    <p:sldId id="978" r:id="rId61"/>
    <p:sldId id="979" r:id="rId62"/>
    <p:sldId id="980" r:id="rId63"/>
    <p:sldId id="982" r:id="rId64"/>
    <p:sldId id="983" r:id="rId65"/>
    <p:sldId id="1006" r:id="rId66"/>
    <p:sldId id="1007" r:id="rId67"/>
    <p:sldId id="1008" r:id="rId68"/>
    <p:sldId id="1009" r:id="rId69"/>
    <p:sldId id="1010" r:id="rId70"/>
    <p:sldId id="1011" r:id="rId71"/>
    <p:sldId id="1012" r:id="rId72"/>
    <p:sldId id="1013" r:id="rId73"/>
    <p:sldId id="1014" r:id="rId74"/>
    <p:sldId id="1015" r:id="rId75"/>
    <p:sldId id="1016" r:id="rId76"/>
    <p:sldId id="1017" r:id="rId77"/>
    <p:sldId id="988" r:id="rId78"/>
    <p:sldId id="989" r:id="rId79"/>
    <p:sldId id="990" r:id="rId80"/>
    <p:sldId id="991" r:id="rId81"/>
    <p:sldId id="992" r:id="rId82"/>
    <p:sldId id="1026" r:id="rId83"/>
    <p:sldId id="1027" r:id="rId84"/>
    <p:sldId id="1028" r:id="rId85"/>
    <p:sldId id="1029" r:id="rId86"/>
    <p:sldId id="1030" r:id="rId87"/>
    <p:sldId id="1031" r:id="rId88"/>
    <p:sldId id="1033" r:id="rId89"/>
    <p:sldId id="1034" r:id="rId90"/>
    <p:sldId id="1035" r:id="rId91"/>
    <p:sldId id="1036" r:id="rId92"/>
    <p:sldId id="1084" r:id="rId93"/>
    <p:sldId id="1076" r:id="rId94"/>
    <p:sldId id="1081" r:id="rId95"/>
    <p:sldId id="1082" r:id="rId96"/>
    <p:sldId id="1077" r:id="rId97"/>
    <p:sldId id="1083" r:id="rId98"/>
    <p:sldId id="736" r:id="rId99"/>
  </p:sldIdLst>
  <p:sldSz cx="12192000" cy="6858000"/>
  <p:notesSz cx="6845300" cy="93960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CC"/>
    <a:srgbClr val="0000CC"/>
    <a:srgbClr val="000099"/>
    <a:srgbClr val="DEF1DE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7" autoAdjust="0"/>
    <p:restoredTop sz="93068" autoAdjust="0"/>
  </p:normalViewPr>
  <p:slideViewPr>
    <p:cSldViewPr>
      <p:cViewPr varScale="1">
        <p:scale>
          <a:sx n="77" d="100"/>
          <a:sy n="77" d="100"/>
        </p:scale>
        <p:origin x="691" y="43"/>
      </p:cViewPr>
      <p:guideLst>
        <p:guide orient="horz" pos="2192"/>
        <p:guide pos="3840"/>
      </p:guideLst>
    </p:cSldViewPr>
  </p:slideViewPr>
  <p:outlineViewPr>
    <p:cViewPr>
      <p:scale>
        <a:sx n="33" d="100"/>
        <a:sy n="33" d="100"/>
      </p:scale>
      <p:origin x="0" y="984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3003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3" Type="http://schemas.openxmlformats.org/officeDocument/2006/relationships/tableStyles" Target="tableStyles.xml"/><Relationship Id="rId102" Type="http://schemas.openxmlformats.org/officeDocument/2006/relationships/viewProps" Target="viewProps.xml"/><Relationship Id="rId101" Type="http://schemas.openxmlformats.org/officeDocument/2006/relationships/presProps" Target="presProps.xml"/><Relationship Id="rId100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Tahoma" panose="020B060403050404020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Tahoma" panose="020B0604030504040204" charset="0"/>
              </a:defRPr>
            </a:lvl1pPr>
          </a:lstStyle>
          <a:p>
            <a:fld id="{8A029216-D615-3945-A1F3-D96FC886DA6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MS PGothic" panose="020B0600070205080204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MS PGothic" panose="020B0600070205080204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ea typeface="MS PGothic" panose="020B0600070205080204" pitchFamily="-65" charset="-128"/>
              <a:cs typeface="MS PGothic" panose="020B0600070205080204" pitchFamily="-65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画出分析树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画出分析树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90513" y="704850"/>
            <a:ext cx="6264275" cy="352425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82602"/>
            <a:ext cx="5217393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255493" y="457206"/>
            <a:ext cx="6817171" cy="1731963"/>
          </a:xfrm>
        </p:spPr>
        <p:txBody>
          <a:bodyPr/>
          <a:lstStyle>
            <a:lvl1pPr algn="ctr">
              <a:defRPr sz="4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88268" y="2462872"/>
            <a:ext cx="6480047" cy="2235200"/>
          </a:xfrm>
        </p:spPr>
        <p:txBody>
          <a:bodyPr/>
          <a:lstStyle>
            <a:lvl1pPr marL="0" indent="0" algn="r">
              <a:spcBef>
                <a:spcPts val="505"/>
              </a:spcBef>
              <a:buFont typeface="Times" charset="0"/>
              <a:buNone/>
              <a:defRPr sz="3600"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5607170" y="2303161"/>
            <a:ext cx="6465494" cy="45719"/>
          </a:xfrm>
          <a:prstGeom prst="rect">
            <a:avLst/>
          </a:prstGeom>
          <a:gradFill flip="none" rotWithShape="1">
            <a:gsLst>
              <a:gs pos="0">
                <a:srgbClr val="03D4A8"/>
              </a:gs>
              <a:gs pos="86253">
                <a:srgbClr val="0060C0"/>
              </a:gs>
              <a:gs pos="74590">
                <a:srgbClr val="0063C0"/>
              </a:gs>
              <a:gs pos="59985">
                <a:srgbClr val="0067C0"/>
              </a:gs>
              <a:gs pos="44191">
                <a:srgbClr val="006BC0"/>
              </a:gs>
              <a:gs pos="35030">
                <a:srgbClr val="006EC0"/>
              </a:gs>
              <a:gs pos="16668">
                <a:srgbClr val="13ABD2"/>
              </a:gs>
              <a:gs pos="9000">
                <a:srgbClr val="21D6E0"/>
              </a:gs>
              <a:gs pos="27000">
                <a:srgbClr val="0070C0"/>
              </a:gs>
              <a:gs pos="100000">
                <a:srgbClr val="005CBF"/>
              </a:gs>
            </a:gsLst>
            <a:lin ang="5400000" scaled="0"/>
            <a:tileRect r="-100000" b="-100000"/>
          </a:gra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blurRad="50800" dist="50800" dir="5400000" algn="ctr" rotWithShape="0">
              <a:srgbClr val="00B0F0">
                <a:alpha val="97000"/>
              </a:srgbClr>
            </a:outerShdw>
          </a:effectLst>
        </p:spPr>
        <p:txBody>
          <a:bodyPr vert="horz" wrap="none" lIns="51435" tIns="25718" rIns="51435" bIns="25718" numCol="1" rtlCol="0" anchor="ctr" anchorCtr="0" compatLnSpc="1"/>
          <a:lstStyle/>
          <a:p>
            <a:pPr marL="0" marR="0" indent="0" algn="l" defTabSz="5143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alphaModFix amt="35000"/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3063" y="2971800"/>
            <a:ext cx="3615358" cy="3459286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152400"/>
            <a:ext cx="10871201" cy="6096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360" y="908720"/>
            <a:ext cx="11404599" cy="5339680"/>
          </a:xfrm>
        </p:spPr>
        <p:txBody>
          <a:bodyPr vert="eaVert"/>
          <a:lstStyle>
            <a:lvl1pPr>
              <a:defRPr sz="3600">
                <a:latin typeface="+mn-ea"/>
                <a:ea typeface="+mn-ea"/>
              </a:defRPr>
            </a:lvl1pPr>
            <a:lvl2pPr>
              <a:defRPr sz="2800">
                <a:latin typeface="+mn-ea"/>
                <a:ea typeface="+mn-ea"/>
              </a:defRPr>
            </a:lvl2pPr>
            <a:lvl3pPr>
              <a:defRPr sz="28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9" y="381000"/>
            <a:ext cx="2819399" cy="5867400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1" y="381000"/>
            <a:ext cx="8255000" cy="5867400"/>
          </a:xfrm>
        </p:spPr>
        <p:txBody>
          <a:bodyPr vert="eaVert"/>
          <a:lstStyle>
            <a:lvl1pPr>
              <a:defRPr sz="4000">
                <a:latin typeface="+mn-ea"/>
                <a:ea typeface="+mn-ea"/>
              </a:defRPr>
            </a:lvl1pPr>
            <a:lvl2pPr>
              <a:defRPr sz="3200">
                <a:latin typeface="+mn-ea"/>
                <a:ea typeface="+mn-ea"/>
              </a:defRPr>
            </a:lvl2pPr>
            <a:lvl3pPr>
              <a:defRPr sz="3200">
                <a:latin typeface="+mn-ea"/>
                <a:ea typeface="+mn-ea"/>
              </a:defRPr>
            </a:lvl3pPr>
            <a:lvl4pPr>
              <a:defRPr sz="2800">
                <a:latin typeface="+mn-ea"/>
                <a:ea typeface="+mn-ea"/>
              </a:defRPr>
            </a:lvl4pPr>
            <a:lvl5pPr>
              <a:defRPr sz="2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9165" y="1052736"/>
            <a:ext cx="10363200" cy="21717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591367"/>
            <a:ext cx="10363200" cy="2171700"/>
          </a:xfrm>
        </p:spPr>
        <p:txBody>
          <a:bodyPr/>
          <a:lstStyle>
            <a:lvl1pPr>
              <a:defRPr sz="28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0" y="73860"/>
            <a:ext cx="9956800" cy="611945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0"/>
            <a:ext cx="9956800" cy="685800"/>
          </a:xfrm>
        </p:spPr>
        <p:txBody>
          <a:bodyPr/>
          <a:lstStyle>
            <a:lvl1pPr>
              <a:defRPr sz="2250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1" y="914400"/>
            <a:ext cx="9144000" cy="53340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9088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11200" y="0"/>
            <a:ext cx="9956800" cy="769144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36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1pPr>
            <a:lvl2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2pPr>
            <a:lvl3pPr>
              <a:defRPr sz="28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3pPr>
            <a:lvl4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4pPr>
            <a:lvl5pPr>
              <a:defRPr sz="240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320656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43339" y="6356176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642115" y="6356176"/>
            <a:ext cx="2641600" cy="457200"/>
          </a:xfrm>
        </p:spPr>
        <p:txBody>
          <a:bodyPr anchor="ctr" anchorCtr="0"/>
          <a:lstStyle>
            <a:lvl1pPr algn="ctr"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796507" y="42508"/>
            <a:ext cx="110236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400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838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31623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2801" y="76204"/>
            <a:ext cx="9956800" cy="658091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036642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16764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036642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16764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176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9906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3505200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76200"/>
            <a:ext cx="9956800" cy="6858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990600"/>
            <a:ext cx="11379200" cy="4978400"/>
          </a:xfrm>
        </p:spPr>
        <p:txBody>
          <a:bodyPr/>
          <a:lstStyle>
            <a:lvl1pPr>
              <a:defRPr sz="1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1575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1575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135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135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9144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064001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"/>
            <a:ext cx="10160000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2250"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日期占位符 3"/>
          <p:cNvSpPr txBox="1"/>
          <p:nvPr/>
        </p:nvSpPr>
        <p:spPr bwMode="auto">
          <a:xfrm>
            <a:off x="9620253" y="6381753"/>
            <a:ext cx="2000249" cy="309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E3F2E5-B40C-4CD3-B163-019C2CF60A70}" type="datetime1">
              <a:rPr lang="zh-CN" altLang="en-US" sz="1050" smtClean="0">
                <a:solidFill>
                  <a:srgbClr val="006699"/>
                </a:solidFill>
                <a:ea typeface="宋体" panose="02010600030101010101" pitchFamily="2" charset="-122"/>
              </a:rPr>
            </a:fld>
            <a:endParaRPr lang="zh-CN" altLang="en-US" sz="1350" dirty="0">
              <a:solidFill>
                <a:srgbClr val="00669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1350" b="1">
                <a:latin typeface="+mn-ea"/>
                <a:ea typeface="+mn-ea"/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1350">
                <a:latin typeface="+mn-ea"/>
                <a:ea typeface="+mn-ea"/>
              </a:defRPr>
            </a:lvl1pPr>
            <a:lvl2pPr>
              <a:defRPr sz="1125">
                <a:latin typeface="+mn-ea"/>
                <a:ea typeface="+mn-ea"/>
              </a:defRPr>
            </a:lvl2pPr>
            <a:lvl3pPr>
              <a:defRPr sz="1125">
                <a:latin typeface="+mn-ea"/>
                <a:ea typeface="+mn-ea"/>
              </a:defRPr>
            </a:lvl3pPr>
            <a:lvl4pPr>
              <a:defRPr sz="1015">
                <a:latin typeface="+mn-ea"/>
                <a:ea typeface="+mn-ea"/>
              </a:defRPr>
            </a:lvl4pPr>
            <a:lvl5pPr>
              <a:defRPr sz="1015">
                <a:latin typeface="+mn-ea"/>
                <a:ea typeface="+mn-ea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9956800" cy="5334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657601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9956800" cy="609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9107" y="2924944"/>
            <a:ext cx="10249500" cy="1155576"/>
          </a:xfrm>
        </p:spPr>
        <p:txBody>
          <a:bodyPr/>
          <a:lstStyle>
            <a:lvl1pPr marL="0" indent="0" algn="l">
              <a:spcBef>
                <a:spcPts val="900"/>
              </a:spcBef>
              <a:buFont typeface="Times" charset="0"/>
              <a:buNone/>
              <a:defRPr sz="4400"/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400" y="1570037"/>
            <a:ext cx="5386917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400" y="2209800"/>
            <a:ext cx="5386917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171" y="1570037"/>
            <a:ext cx="5389032" cy="639763"/>
          </a:xfrm>
        </p:spPr>
        <p:txBody>
          <a:bodyPr anchor="b"/>
          <a:lstStyle>
            <a:lvl1pPr marL="0" indent="0">
              <a:buNone/>
              <a:defRPr sz="2400" b="1">
                <a:latin typeface="+mn-ea"/>
                <a:ea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171" y="2209800"/>
            <a:ext cx="5389032" cy="3962400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0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18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828801" y="2286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17526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1" y="4076703"/>
            <a:ext cx="10363200" cy="2171700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828801" y="152400"/>
            <a:ext cx="9956800" cy="990600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4406906"/>
            <a:ext cx="10363200" cy="1362075"/>
          </a:xfrm>
        </p:spPr>
        <p:txBody>
          <a:bodyPr anchor="t"/>
          <a:lstStyle>
            <a:lvl1pPr algn="l">
              <a:defRPr sz="1800" b="1" cap="all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1784797"/>
            <a:ext cx="10363200" cy="1500187"/>
          </a:xfrm>
        </p:spPr>
        <p:txBody>
          <a:bodyPr anchor="b"/>
          <a:lstStyle>
            <a:lvl1pPr marL="0" indent="0">
              <a:buNone/>
              <a:defRPr sz="28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76200"/>
            <a:ext cx="9056045" cy="6858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1" y="990600"/>
            <a:ext cx="5080000" cy="51054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9601" y="990600"/>
            <a:ext cx="5080000" cy="51054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1280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556003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789" y="1698848"/>
            <a:ext cx="5386917" cy="39624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35560" y="1698848"/>
            <a:ext cx="5389032" cy="39624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>
              <a:defRPr sz="3200"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>
              <a:defRPr sz="2400"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8331201" y="6273800"/>
            <a:ext cx="2641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759203" y="62738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988327" y="83837"/>
            <a:ext cx="9956800" cy="762000"/>
          </a:xfrm>
        </p:spPr>
        <p:txBody>
          <a:bodyPr/>
          <a:lstStyle>
            <a:lvl1pPr>
              <a:defRPr sz="36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44624"/>
            <a:ext cx="10363200" cy="61798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1905006"/>
            <a:ext cx="4011084" cy="1162051"/>
          </a:xfrm>
        </p:spPr>
        <p:txBody>
          <a:bodyPr/>
          <a:lstStyle>
            <a:lvl1pPr algn="l">
              <a:defRPr sz="1125" b="1"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4" y="273059"/>
            <a:ext cx="6815665" cy="5853113"/>
          </a:xfrm>
        </p:spPr>
        <p:txBody>
          <a:bodyPr/>
          <a:lstStyle>
            <a:lvl1pPr>
              <a:defRPr sz="1800">
                <a:latin typeface="+mn-ea"/>
                <a:ea typeface="+mn-ea"/>
              </a:defRPr>
            </a:lvl1pPr>
            <a:lvl2pPr>
              <a:defRPr sz="1575">
                <a:latin typeface="+mn-ea"/>
                <a:ea typeface="+mn-ea"/>
              </a:defRPr>
            </a:lvl2pPr>
            <a:lvl3pPr>
              <a:defRPr sz="1350">
                <a:latin typeface="+mn-ea"/>
                <a:ea typeface="+mn-ea"/>
              </a:defRPr>
            </a:lvl3pPr>
            <a:lvl4pPr>
              <a:defRPr sz="1125">
                <a:latin typeface="+mn-ea"/>
                <a:ea typeface="+mn-ea"/>
              </a:defRPr>
            </a:lvl4pPr>
            <a:lvl5pPr>
              <a:defRPr sz="1125">
                <a:latin typeface="+mn-ea"/>
                <a:ea typeface="+mn-ea"/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3124203"/>
            <a:ext cx="4011084" cy="3001964"/>
          </a:xfrm>
        </p:spPr>
        <p:txBody>
          <a:bodyPr/>
          <a:lstStyle>
            <a:lvl1pPr marL="0" indent="0">
              <a:buNone/>
              <a:defRPr sz="790">
                <a:latin typeface="+mn-ea"/>
                <a:ea typeface="+mn-ea"/>
              </a:defRPr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6"/>
            <a:ext cx="7315200" cy="566739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0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</p:spPr>
        <p:txBody>
          <a:bodyPr/>
          <a:lstStyle>
            <a:lvl1pPr marL="0" indent="0">
              <a:buNone/>
              <a:defRPr sz="280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2" Type="http://schemas.openxmlformats.org/officeDocument/2006/relationships/theme" Target="../theme/theme1.xml"/><Relationship Id="rId31" Type="http://schemas.openxmlformats.org/officeDocument/2006/relationships/image" Target="../media/image5.png"/><Relationship Id="rId30" Type="http://schemas.microsoft.com/office/2007/relationships/hdphoto" Target="../media/image4.wdp"/><Relationship Id="rId3" Type="http://schemas.openxmlformats.org/officeDocument/2006/relationships/slideLayout" Target="../slideLayouts/slideLayout3.xml"/><Relationship Id="rId29" Type="http://schemas.openxmlformats.org/officeDocument/2006/relationships/image" Target="../media/image3.jpeg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saturation sat="125000"/>
                    </a14:imgEffect>
                  </a14:imgLayer>
                </a14:imgProps>
              </a:ext>
            </a:extLst>
          </a:blip>
          <a:srcRect/>
          <a:stretch>
            <a:fillRect l="25000" t="11000" b="1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46"/>
          <p:cNvSpPr>
            <a:spLocks noChangeArrowheads="1"/>
          </p:cNvSpPr>
          <p:nvPr/>
        </p:nvSpPr>
        <p:spPr bwMode="gray">
          <a:xfrm>
            <a:off x="-48683" y="6381328"/>
            <a:ext cx="12240683" cy="476672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51435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4" name="Rectangle 246"/>
          <p:cNvSpPr>
            <a:spLocks noChangeArrowheads="1"/>
          </p:cNvSpPr>
          <p:nvPr/>
        </p:nvSpPr>
        <p:spPr bwMode="gray">
          <a:xfrm>
            <a:off x="-20362" y="19655"/>
            <a:ext cx="12212364" cy="791657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defTabSz="51435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charset="0"/>
            </a:endParaRP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1425" y="44624"/>
            <a:ext cx="10899577" cy="722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3" y="908720"/>
            <a:ext cx="11404599" cy="533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727893" y="63204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>
              <a:defRPr sz="1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1" y="6320408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ctr">
              <a:defRPr sz="11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401" y="6345808"/>
            <a:ext cx="2641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fld id="{91F816EA-24CC-2048-859A-C5EA9F275392}" type="slidenum">
              <a:rPr lang="en-US" smtClean="0"/>
            </a:fld>
            <a:endParaRPr 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0982" y="44624"/>
            <a:ext cx="739449" cy="739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华文新魏" panose="02010800040101010101" pitchFamily="2" charset="-122"/>
          <a:ea typeface="华文新魏" panose="02010800040101010101" pitchFamily="2" charset="-122"/>
          <a:cs typeface="华文新魏" panose="02010800040101010101" pitchFamily="2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  <a:ea typeface="MS PGothic" panose="020B0600070205080204" pitchFamily="-65" charset="-128"/>
          <a:cs typeface="MS PGothic" panose="020B0600070205080204" pitchFamily="-65" charset="-128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1"/>
          </a:solidFill>
          <a:latin typeface="Lucida Sans" panose="020B0602030504020204" pitchFamily="-65" charset="0"/>
        </a:defRPr>
      </a:lvl9pPr>
    </p:titleStyle>
    <p:bodyStyle>
      <a:lvl1pPr marL="193040" indent="-19304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36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1pPr>
      <a:lvl2pPr marL="386080" indent="-12890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2pPr>
      <a:lvl3pPr marL="578485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8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3pPr>
      <a:lvl4pPr marL="771525" indent="-12890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4pPr>
      <a:lvl5pPr marL="964565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Times New Roman" panose="02020603050405020304" charset="0"/>
          <a:ea typeface="华文新魏" panose="02010800040101010101" pitchFamily="2" charset="-122"/>
          <a:cs typeface="Times New Roman" panose="02020603050405020304" charset="0"/>
        </a:defRPr>
      </a:lvl5pPr>
      <a:lvl6pPr marL="1221740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790">
          <a:solidFill>
            <a:schemeClr val="tx1"/>
          </a:solidFill>
          <a:latin typeface="+mn-lt"/>
          <a:ea typeface="MS PGothic" panose="020B0600070205080204" pitchFamily="-65" charset="-128"/>
        </a:defRPr>
      </a:lvl6pPr>
      <a:lvl7pPr marL="1478915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790">
          <a:solidFill>
            <a:schemeClr val="tx1"/>
          </a:solidFill>
          <a:latin typeface="+mn-lt"/>
          <a:ea typeface="MS PGothic" panose="020B0600070205080204" pitchFamily="-65" charset="-128"/>
        </a:defRPr>
      </a:lvl7pPr>
      <a:lvl8pPr marL="1736090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790">
          <a:solidFill>
            <a:schemeClr val="tx1"/>
          </a:solidFill>
          <a:latin typeface="+mn-lt"/>
          <a:ea typeface="MS PGothic" panose="020B0600070205080204" pitchFamily="-65" charset="-128"/>
        </a:defRPr>
      </a:lvl8pPr>
      <a:lvl9pPr marL="1993265" indent="-128905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790">
          <a:solidFill>
            <a:schemeClr val="tx1"/>
          </a:solidFill>
          <a:latin typeface="+mn-lt"/>
          <a:ea typeface="MS PGothic" panose="020B0600070205080204" pitchFamily="-65" charset="-128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5334000" y="554038"/>
            <a:ext cx="6858000" cy="1731963"/>
          </a:xfrm>
        </p:spPr>
        <p:txBody>
          <a:bodyPr/>
          <a:lstStyle/>
          <a:p>
            <a:r>
              <a:rPr lang="zh-CN" altLang="en-US" sz="44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编译原理</a:t>
            </a:r>
            <a:br>
              <a:rPr lang="en-US" altLang="zh-CN" sz="40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Principle of Compiler</a:t>
            </a:r>
            <a:b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2020-2021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第</a:t>
            </a:r>
            <a:r>
              <a:rPr lang="en-US" altLang="zh-CN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zh-CN" alt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学期</a:t>
            </a:r>
            <a:endParaRPr lang="en-US" sz="4000" dirty="0">
              <a:latin typeface="Comic Sans MS" panose="030F0702030302020204" pitchFamily="66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5562600" y="2590800"/>
            <a:ext cx="6477000" cy="1524000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</a:rPr>
              <a:t>第四章 语法分析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</a:rPr>
              <a:t>(1)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</a:endParaRPr>
          </a:p>
          <a:p>
            <a:r>
              <a:rPr lang="zh-CN" altLang="en-US" dirty="0">
                <a:latin typeface="华文新魏" panose="02010800040101010101" pitchFamily="2" charset="-122"/>
              </a:rPr>
              <a:t>谌志群</a:t>
            </a:r>
            <a:endParaRPr lang="en-US" dirty="0">
              <a:latin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（确定的自顶向下分析）</a:t>
            </a:r>
            <a:endParaRPr lang="zh-CN" altLang="en-US" sz="2400" dirty="0">
              <a:sym typeface="+mn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57630"/>
            <a:ext cx="9902190" cy="35718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确定的自顶向下分析</a:t>
            </a:r>
            <a:r>
              <a:rPr kumimoji="0" lang="en-US" altLang="zh-CN" sz="3200" b="0" i="0" u="none" strike="noStrike" kern="0" cap="none" spc="0" normalizeH="0" baseline="0" noProof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kumimoji="0" lang="en-US" altLang="zh-CN" sz="3200" b="0" i="0" u="none" strike="noStrike" kern="0" cap="none" spc="0" normalizeH="0" baseline="0" noProof="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10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基本思想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从文法的开始符号出发，根据当前的</a:t>
            </a:r>
            <a:r>
              <a:rPr kumimoji="0" lang="zh-CN" alt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输入符号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和</a:t>
            </a:r>
            <a:r>
              <a:rPr kumimoji="0" lang="zh-CN" altLang="en-US" sz="2800" b="0" i="0" u="sng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（与文法相关的）其它信息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，唯一地确定选用哪条产生式往下推导，构造分析树。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33400" y="4929505"/>
            <a:ext cx="8923020" cy="793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无论句子的对错，都没有回溯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3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charRg st="13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85750" y="1143000"/>
            <a:ext cx="10038080" cy="649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marR="0" lvl="1" indent="-28575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确定的自顶向下分析，又称为</a:t>
            </a:r>
            <a:r>
              <a:rPr kumimoji="0" lang="zh-CN" altLang="zh-CN" sz="32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预测分析</a:t>
            </a:r>
            <a:endParaRPr kumimoji="0" lang="zh-CN" altLang="en-US" sz="3200" b="1" i="0" u="sng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11505" y="1933575"/>
            <a:ext cx="9298940" cy="64960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确定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的是指选择的产生式确定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611505" y="3373755"/>
            <a:ext cx="9298940" cy="1368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这种分析方法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对文法有限制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，并不是任意的文法都适合这种分析方法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611505" y="2656205"/>
            <a:ext cx="9390380" cy="7194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0" lang="zh-CN" altLang="zh-CN" sz="2800" b="1" i="0" u="sng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预测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，能够预测出正确的产生式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611505" y="4597400"/>
            <a:ext cx="9298940" cy="13684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3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如何选择（预测）正确的产生式？这是问题的关键。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（确定的自顶向下分析）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4175" y="1076325"/>
            <a:ext cx="3433445" cy="436499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例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文法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G[S]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S →Ap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S →Bq 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A → a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A → cA 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0005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pt-BR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pt-BR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B → b</a:t>
            </a:r>
            <a:endParaRPr kumimoji="0" lang="pt-BR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分析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输入串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ccap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21455" y="1341755"/>
            <a:ext cx="7161530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defTabSz="914400">
              <a:buSzTx/>
              <a:defRPr/>
            </a:pPr>
            <a:r>
              <a:rPr kumimoji="0" lang="zh-CN" altLang="en-US" sz="3200" kern="1200" cap="none" spc="0" normalizeH="0" baseline="0" noProof="0" dirty="0">
                <a:solidFill>
                  <a:srgbClr val="C0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推导序列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:</a:t>
            </a:r>
            <a:endParaRPr kumimoji="0" lang="en-US" altLang="zh-CN" sz="32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R="0" algn="l" defTabSz="914400">
              <a:lnSpc>
                <a:spcPct val="150000"/>
              </a:lnSpc>
              <a:buSzTx/>
              <a:defRPr/>
            </a:pP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u="sng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Ap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u="sng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cA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 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kumimoji="0" lang="en-US" altLang="zh-CN" sz="32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c</a:t>
            </a:r>
            <a:r>
              <a:rPr kumimoji="0" lang="en-US" altLang="zh-CN" sz="3200" u="sng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cA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p 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cc</a:t>
            </a:r>
            <a:r>
              <a:rPr kumimoji="0" lang="en-US" altLang="zh-CN" sz="3200" u="sng" kern="1200" cap="none" spc="0" normalizeH="0" baseline="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kumimoji="0" lang="en-US" altLang="zh-CN" sz="3200" b="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p</a:t>
            </a:r>
            <a:endParaRPr kumimoji="0" lang="zh-CN" altLang="en-US" sz="32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191000" y="2929255"/>
            <a:ext cx="7208520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5FB6F1"/>
              </a:buClr>
              <a:buNone/>
            </a:pPr>
            <a:r>
              <a:rPr lang="en-US" altLang="zh-CN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1.</a:t>
            </a:r>
            <a:r>
              <a:rPr lang="zh-CN" alt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在每一步推导中可以根据产生式右部的首符号集 </a:t>
            </a:r>
            <a:r>
              <a:rPr lang="en-US" altLang="zh-CN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FIRST(α) </a:t>
            </a:r>
            <a:r>
              <a:rPr lang="zh-CN" altLang="en-US" sz="2800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选择产生式</a:t>
            </a:r>
            <a:endParaRPr lang="zh-CN" altLang="en-US" sz="2800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3" name="Text Box 24"/>
          <p:cNvSpPr txBox="1"/>
          <p:nvPr/>
        </p:nvSpPr>
        <p:spPr>
          <a:xfrm>
            <a:off x="4208780" y="4932680"/>
            <a:ext cx="7185660" cy="8655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90000"/>
              </a:lnSpc>
              <a:buClr>
                <a:schemeClr val="hlink"/>
              </a:buClr>
              <a:buNone/>
            </a:pP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3.</a:t>
            </a:r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要作出确定性分析，同一非终结符号的产生式的右部的首符号集交集必须为空集</a:t>
            </a:r>
            <a:endParaRPr lang="zh-C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91000" y="4050030"/>
            <a:ext cx="72085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buClr>
                <a:schemeClr val="hlink"/>
              </a:buClr>
              <a:buNone/>
            </a:pPr>
            <a:r>
              <a:rPr lang="en-US" altLang="zh-CN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2.</a:t>
            </a:r>
            <a:r>
              <a:rPr lang="zh-CN" altLang="en-US" u="sng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文法符号串的 </a:t>
            </a:r>
            <a:r>
              <a:rPr lang="en-US" altLang="zh-CN" u="sng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FIRST(α) </a:t>
            </a:r>
            <a:r>
              <a:rPr lang="zh-CN" alt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非常重要</a:t>
            </a:r>
            <a:endParaRPr lang="zh-CN" altLang="en-US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（确定的自顶向下分析）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9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2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28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3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42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1076325"/>
            <a:ext cx="3477260" cy="4446905"/>
          </a:xfrm>
        </p:spPr>
        <p:txBody>
          <a:bodyPr vert="horz" wrap="square" lIns="91440" tIns="45720" rIns="91440" bIns="45720" anchor="t"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文法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G[S]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：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lvl="1" indent="0">
              <a:buNone/>
            </a:pPr>
            <a:r>
              <a:rPr lang="en-US" altLang="zh-CN" dirty="0">
                <a:latin typeface="Tahoma" panose="020B0604030504040204" charset="0"/>
              </a:rPr>
              <a:t>	S → aA                    	</a:t>
            </a:r>
            <a:r>
              <a:rPr lang="pt-BR" altLang="zh-CN" dirty="0">
                <a:latin typeface="Tahoma" panose="020B0604030504040204" charset="0"/>
              </a:rPr>
              <a:t>S → d                    </a:t>
            </a:r>
            <a:r>
              <a:rPr lang="en-US" altLang="pt-BR" dirty="0">
                <a:latin typeface="Tahoma" panose="020B0604030504040204" charset="0"/>
              </a:rPr>
              <a:t>	</a:t>
            </a:r>
            <a:r>
              <a:rPr lang="pt-BR" altLang="zh-CN" dirty="0">
                <a:latin typeface="Tahoma" panose="020B0604030504040204" charset="0"/>
              </a:rPr>
              <a:t>A → bAS                    </a:t>
            </a:r>
            <a:r>
              <a:rPr lang="en-US" altLang="pt-BR" dirty="0">
                <a:latin typeface="Tahoma" panose="020B0604030504040204" charset="0"/>
              </a:rPr>
              <a:t>	</a:t>
            </a:r>
            <a:r>
              <a:rPr lang="pt-BR" altLang="zh-CN" dirty="0">
                <a:latin typeface="Tahoma" panose="020B0604030504040204" charset="0"/>
              </a:rPr>
              <a:t>A → ε</a:t>
            </a:r>
            <a:endParaRPr lang="pt-BR" altLang="zh-CN" dirty="0">
              <a:latin typeface="Tahoma" panose="020B0604030504040204" charset="0"/>
            </a:endParaRPr>
          </a:p>
          <a:p>
            <a:pPr marL="400050" lvl="1" indent="0"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lvl="1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分析输入串：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00050" lvl="1" indent="0">
              <a:buNone/>
            </a:pPr>
            <a:r>
              <a:rPr lang="en-US" altLang="zh-CN" b="1" dirty="0">
                <a:latin typeface="Times New Roman" panose="02020603050405020304" charset="0"/>
                <a:cs typeface="Times New Roman" panose="02020603050405020304" charset="0"/>
              </a:rPr>
              <a:t>abd</a:t>
            </a:r>
            <a:endParaRPr lang="en-US" altLang="zh-CN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21075" y="981075"/>
            <a:ext cx="7740015" cy="12299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推导序列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pt-BR" altLang="zh-CN" sz="2800" b="1" dirty="0"/>
              <a:t>    </a:t>
            </a:r>
            <a:r>
              <a:rPr lang="en-US" altLang="pt-BR" sz="2800" b="1" dirty="0"/>
              <a:t>		</a:t>
            </a:r>
            <a:r>
              <a:rPr lang="pt-BR" altLang="zh-CN" sz="2800" b="1" dirty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pt-BR" altLang="zh-CN" sz="2800" b="1" dirty="0"/>
              <a:t> aA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pt-BR" altLang="zh-CN" sz="2800" b="1" dirty="0"/>
              <a:t> a</a:t>
            </a:r>
            <a:r>
              <a:rPr lang="pt-BR" altLang="zh-CN" sz="2800" b="1" u="sng" dirty="0"/>
              <a:t>bAS</a:t>
            </a:r>
            <a:r>
              <a:rPr lang="pt-BR" altLang="zh-CN" sz="2800" b="1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pt-BR" altLang="zh-CN" sz="2800" b="1" dirty="0"/>
              <a:t> ab</a:t>
            </a:r>
            <a:r>
              <a:rPr lang="pt-BR" altLang="zh-CN" sz="2800" u="sng" dirty="0"/>
              <a:t>ε</a:t>
            </a:r>
            <a:r>
              <a:rPr lang="pt-BR" altLang="zh-CN" sz="2800" b="1" dirty="0"/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</a:t>
            </a:r>
            <a:r>
              <a:rPr lang="pt-BR" altLang="zh-CN" sz="2800" b="1" dirty="0"/>
              <a:t> ab</a:t>
            </a:r>
            <a:r>
              <a:rPr lang="pt-BR" altLang="zh-CN" sz="2800" b="1" u="sng" dirty="0"/>
              <a:t>d</a:t>
            </a:r>
            <a:endParaRPr lang="en-US" altLang="zh-CN" sz="2800" b="1" u="sng" dirty="0"/>
          </a:p>
        </p:txBody>
      </p:sp>
      <p:sp>
        <p:nvSpPr>
          <p:cNvPr id="7" name="Text Box 7"/>
          <p:cNvSpPr txBox="1"/>
          <p:nvPr/>
        </p:nvSpPr>
        <p:spPr>
          <a:xfrm>
            <a:off x="3467100" y="2428875"/>
            <a:ext cx="810768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2075" lvl="1" indent="-92075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1.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在第三步推导中如何选择产生式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?</a:t>
            </a:r>
            <a:endParaRPr lang="en-US" altLang="zh-CN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Text Box 8"/>
          <p:cNvSpPr txBox="1"/>
          <p:nvPr/>
        </p:nvSpPr>
        <p:spPr>
          <a:xfrm>
            <a:off x="3434080" y="3006725"/>
            <a:ext cx="810641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2075" lvl="1" indent="-92075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2.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需要考虑跟在</a:t>
            </a:r>
            <a:r>
              <a:rPr lang="zh-CN" altLang="en-US" sz="2400" u="sng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非终结符号 </a:t>
            </a:r>
            <a:r>
              <a:rPr lang="en-US" altLang="zh-CN" sz="2400" u="sng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</a:t>
            </a:r>
            <a:r>
              <a:rPr lang="zh-CN" altLang="en-US" sz="2400" u="sng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后面的终结符号集 </a:t>
            </a:r>
            <a:r>
              <a:rPr lang="en-US" altLang="zh-CN" sz="2400" u="sng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FOLLOW(A)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，称为后跟符号集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Text Box 10"/>
          <p:cNvSpPr txBox="1"/>
          <p:nvPr/>
        </p:nvSpPr>
        <p:spPr>
          <a:xfrm>
            <a:off x="3449955" y="5072380"/>
            <a:ext cx="853376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4.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因此，如果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存在空产生式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或产生式右部可推出空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，则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的非空产生式右部的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FIRST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FOLLOW(A)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的交集也必须为空集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1" name="Text Box 24"/>
          <p:cNvSpPr txBox="1"/>
          <p:nvPr/>
        </p:nvSpPr>
        <p:spPr>
          <a:xfrm>
            <a:off x="3449955" y="4088130"/>
            <a:ext cx="8134985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3.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如果句子中下一符号在</a:t>
            </a:r>
            <a:r>
              <a:rPr lang="en-US" altLang="zh-CN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FOLLOW(A)</a:t>
            </a:r>
            <a:r>
              <a:rPr lang="zh-CN" altLang="en-US" sz="2400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中，则该产生式是可以选择的</a:t>
            </a:r>
            <a:endParaRPr lang="zh-CN" altLang="en-US" sz="2400" dirty="0">
              <a:solidFill>
                <a:srgbClr val="0070C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（确定的自顶向下分析）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charRg st="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9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10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8013" y="1165225"/>
            <a:ext cx="474503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如何选择产生式：</a:t>
            </a:r>
            <a:endParaRPr kumimoji="0" lang="zh-CN" altLang="en-US" sz="3200" b="0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1144588" y="2414588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→α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176338" y="3343275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→β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91" name="Rectangle 4"/>
          <p:cNvSpPr/>
          <p:nvPr/>
        </p:nvSpPr>
        <p:spPr>
          <a:xfrm>
            <a:off x="5176838" y="2486025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×××a×××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392" name="Text Box 22"/>
          <p:cNvSpPr txBox="1"/>
          <p:nvPr/>
        </p:nvSpPr>
        <p:spPr>
          <a:xfrm>
            <a:off x="6651625" y="2986088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cs typeface="华文新魏" panose="02010800040101010101" pitchFamily="2" charset="-122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  <a:cs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176338" y="4343400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→γ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24"/>
          <p:cNvSpPr txBox="1"/>
          <p:nvPr/>
        </p:nvSpPr>
        <p:spPr>
          <a:xfrm>
            <a:off x="4748530" y="4392930"/>
            <a:ext cx="7302500" cy="1370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第一种情况：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考虑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FIRST</a:t>
            </a:r>
            <a:r>
              <a:rPr 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集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第二种情况：需进一步考虑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FOLLOW</a:t>
            </a:r>
            <a:r>
              <a:rPr 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</a:t>
            </a:r>
            <a:endParaRPr 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（确定的自顶向下分析）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10321925" cy="3778885"/>
          </a:xfrm>
        </p:spPr>
        <p:txBody>
          <a:bodyPr vert="horz" wrap="square" lIns="91440" tIns="45720" rIns="91440" bIns="45720" numCol="1" anchor="t" anchorCtr="0" compatLnSpc="1"/>
          <a:p>
            <a:pPr marL="342900" marR="0" lvl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FIRST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集：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FIRST(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是由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推导出的所有的文法符号串的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rgbClr val="F63C28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第一个终结符号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组成的集合，即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   		FIRST(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)={a|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kumimoji="0" lang="zh-CN" alt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aγ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kumimoji="0" lang="en-US" altLang="zh-CN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a∈V</a:t>
            </a:r>
            <a:r>
              <a:rPr kumimoji="0" lang="en-US" altLang="zh-CN" sz="2800" b="0" i="0" u="none" strike="noStrike" kern="0" cap="none" spc="0" normalizeH="0" baseline="-1000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T</a:t>
            </a:r>
            <a:r>
              <a:rPr kumimoji="0" lang="en-US" altLang="zh-CN" sz="2800" b="0" i="0" u="none" strike="noStrike" kern="0" cap="none" spc="0" normalizeH="0" baseline="-1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}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   		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如果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</a:t>
            </a:r>
            <a:r>
              <a:rPr kumimoji="0" lang="zh-CN" altLang="en-US" sz="2800" b="0" i="0" u="none" strike="noStrike" kern="0" cap="none" spc="0" normalizeH="0" baseline="30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*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ε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，则规定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ε ∈FIRST(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α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9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51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83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 sz="2800" dirty="0"/>
              <a:t>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是一个终结符号，</a:t>
            </a:r>
            <a:r>
              <a:rPr lang="en-US" altLang="zh-CN" sz="2800" dirty="0"/>
              <a:t>FIRST(X) ={X}</a:t>
            </a:r>
            <a:endParaRPr lang="en-US" altLang="zh-CN" sz="2800" dirty="0"/>
          </a:p>
          <a:p>
            <a:pPr marL="342900" lvl="1" indent="-342900">
              <a:lnSpc>
                <a:spcPct val="110000"/>
              </a:lnSpc>
              <a:buClr>
                <a:srgbClr val="CC0000"/>
              </a:buClr>
            </a:pPr>
            <a:r>
              <a:rPr lang="zh-CN" altLang="en-US" dirty="0"/>
              <a:t>如果</a:t>
            </a:r>
            <a:r>
              <a:rPr lang="en-US" altLang="zh-CN" dirty="0"/>
              <a:t>X→</a:t>
            </a:r>
            <a:r>
              <a:rPr lang="el-GR" altLang="zh-CN" dirty="0"/>
              <a:t>ε</a:t>
            </a:r>
            <a:r>
              <a:rPr lang="zh-CN" altLang="en-US" dirty="0"/>
              <a:t>是一个产生式，则把 </a:t>
            </a:r>
            <a:r>
              <a:rPr lang="el-GR" altLang="zh-CN" b="1" dirty="0">
                <a:solidFill>
                  <a:srgbClr val="FF0000"/>
                </a:solidFill>
              </a:rPr>
              <a:t>ε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加到</a:t>
            </a:r>
            <a:r>
              <a:rPr lang="en-US" altLang="zh-CN" dirty="0"/>
              <a:t>FIRST(X)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zh-CN" altLang="en-US" sz="2800" dirty="0"/>
              <a:t>如果</a:t>
            </a:r>
            <a:r>
              <a:rPr lang="en-US" altLang="zh-CN" sz="2800" dirty="0"/>
              <a:t>X</a:t>
            </a:r>
            <a:r>
              <a:rPr lang="zh-CN" altLang="en-US" sz="2800" dirty="0"/>
              <a:t>是一个非终结符号，</a:t>
            </a:r>
            <a:r>
              <a:rPr lang="en-US" altLang="zh-CN" sz="2800" dirty="0"/>
              <a:t> X →Y</a:t>
            </a:r>
            <a:r>
              <a:rPr lang="en-US" altLang="zh-CN" sz="2800" baseline="-10000" dirty="0"/>
              <a:t>1</a:t>
            </a:r>
            <a:r>
              <a:rPr lang="en-US" altLang="zh-CN" sz="2800" dirty="0"/>
              <a:t>Y</a:t>
            </a:r>
            <a:r>
              <a:rPr lang="en-US" altLang="zh-CN" sz="2800" baseline="-10000" dirty="0"/>
              <a:t>2</a:t>
            </a:r>
            <a:r>
              <a:rPr lang="en-US" altLang="zh-CN" sz="2800" dirty="0"/>
              <a:t>…</a:t>
            </a:r>
            <a:r>
              <a:rPr lang="en-US" altLang="zh-CN" sz="2800" dirty="0" err="1"/>
              <a:t>Y</a:t>
            </a:r>
            <a:r>
              <a:rPr lang="en-US" altLang="zh-CN" sz="2800" baseline="-10000" dirty="0" err="1"/>
              <a:t>k</a:t>
            </a:r>
            <a:r>
              <a:rPr lang="zh-CN" altLang="en-US" sz="2800" dirty="0"/>
              <a:t>是一个产生式，则</a:t>
            </a:r>
            <a:r>
              <a:rPr lang="en-US" altLang="zh-CN" sz="2800" dirty="0"/>
              <a:t>:</a:t>
            </a:r>
            <a:endParaRPr lang="en-US" altLang="zh-CN" sz="2800" dirty="0"/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加入到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FIRST(X)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FIRST(X)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FIRST(Y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FIRST(X)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zh-CN" dirty="0"/>
              <a:t>…</a:t>
            </a:r>
            <a:endParaRPr lang="en-US" altLang="zh-CN" dirty="0"/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dirty="0"/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-{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FIRST(X)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zh-CN" altLang="en-US" dirty="0"/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k-1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k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FIRST(X)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11" name="Text Box 24"/>
          <p:cNvSpPr txBox="1"/>
          <p:nvPr/>
        </p:nvSpPr>
        <p:spPr>
          <a:xfrm>
            <a:off x="7301865" y="244475"/>
            <a:ext cx="4829175" cy="681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单个文法符号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FIRST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集的求法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1219200"/>
            <a:ext cx="10963910" cy="4978400"/>
          </a:xfrm>
        </p:spPr>
        <p:txBody>
          <a:bodyPr/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加入到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ɑ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-{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altLang="zh-CN" dirty="0"/>
              <a:t>…</a:t>
            </a:r>
            <a:endParaRPr lang="en-US" altLang="zh-CN" dirty="0"/>
          </a:p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25000" dirty="0">
                <a:sym typeface="+mn-ea"/>
              </a:rPr>
              <a:t>n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-1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</a:rPr>
              <a:t> -{</a:t>
            </a:r>
            <a:r>
              <a:rPr lang="el-GR" altLang="zh-CN" dirty="0">
                <a:solidFill>
                  <a:srgbClr val="FF0000"/>
                </a:solidFill>
              </a:rPr>
              <a:t>ε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789305" lvl="1" indent="-4572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/>
              <a:t>如果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10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n-1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zh-CN" altLang="en-US" baseline="300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*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，则把</a:t>
            </a:r>
            <a:r>
              <a:rPr lang="el-GR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也加入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ɑ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11" name="Text Box 24"/>
          <p:cNvSpPr txBox="1"/>
          <p:nvPr/>
        </p:nvSpPr>
        <p:spPr>
          <a:xfrm>
            <a:off x="7530465" y="244475"/>
            <a:ext cx="4312285" cy="681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华文新魏" panose="02010800040101010101" pitchFamily="2" charset="-122"/>
                <a:cs typeface="Arial" panose="020B0604020202020204" pitchFamily="34" charset="0"/>
              </a:rPr>
              <a:t>ɑ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=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X</a:t>
            </a:r>
            <a:r>
              <a:rPr lang="en-US" altLang="zh-CN" sz="32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1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X</a:t>
            </a:r>
            <a:r>
              <a:rPr lang="en-US" altLang="zh-CN" sz="32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2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…X</a:t>
            </a:r>
            <a:r>
              <a:rPr lang="en-US" altLang="zh-CN" sz="3200" baseline="-25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n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的FIRST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集的求法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066800"/>
            <a:ext cx="4504690" cy="2767965"/>
          </a:xfrm>
        </p:spPr>
        <p:txBody>
          <a:bodyPr/>
          <a:p>
            <a:r>
              <a:rPr lang="zh-CN" altLang="en-US" dirty="0"/>
              <a:t>例子文法</a:t>
            </a:r>
            <a:r>
              <a:rPr lang="en-US" altLang="zh-CN" dirty="0"/>
              <a:t>G</a:t>
            </a:r>
            <a:r>
              <a:rPr lang="en-US" altLang="zh-CN" dirty="0"/>
              <a:t>:</a:t>
            </a:r>
            <a:endParaRPr lang="en-US" altLang="zh-CN" dirty="0"/>
          </a:p>
          <a:p>
            <a:pPr marL="714375" lvl="2" indent="0">
              <a:buNone/>
            </a:pPr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</a:t>
            </a:r>
            <a:endParaRPr lang="en-US" altLang="zh-CN" dirty="0"/>
          </a:p>
          <a:p>
            <a:pPr marL="714375" lvl="2" indent="0">
              <a:buNone/>
            </a:pP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→</a:t>
            </a:r>
            <a:r>
              <a:rPr lang="en-US" altLang="zh-CN" dirty="0" err="1">
                <a:sym typeface="+mn-ea"/>
              </a:rPr>
              <a:t>int</a:t>
            </a:r>
            <a:r>
              <a:rPr lang="en-US" altLang="zh-CN" dirty="0">
                <a:sym typeface="+mn-ea"/>
              </a:rPr>
              <a:t> Y | ( E )</a:t>
            </a:r>
            <a:endParaRPr lang="en-US" altLang="zh-CN" dirty="0"/>
          </a:p>
          <a:p>
            <a:pPr marL="714375" lvl="2" indent="0">
              <a:buNone/>
            </a:pPr>
            <a:r>
              <a:rPr lang="en-US" altLang="zh-CN" dirty="0"/>
              <a:t>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marL="714375" lvl="2" indent="0">
              <a:buNone/>
            </a:pPr>
            <a:r>
              <a:rPr lang="en-US" altLang="zh-CN" dirty="0"/>
              <a:t>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59158" y="1098551"/>
            <a:ext cx="3013710" cy="24606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+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+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(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(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int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 err="1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int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59120" y="3834943"/>
            <a:ext cx="3433445" cy="19862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E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int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X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+</a:t>
            </a:r>
            <a:r>
              <a:rPr lang="zh-CN" altLang="en-US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ε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rPr>
              <a:t>Y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= {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800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charset="0"/>
              </a:rPr>
              <a:t>, ε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集的求法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集的求法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p>
            <a:r>
              <a:rPr lang="zh-CN" altLang="en-US" dirty="0"/>
              <a:t>计算表达式文法的</a:t>
            </a:r>
            <a:r>
              <a:rPr lang="en-US" altLang="zh-CN" dirty="0"/>
              <a:t>FIRST</a:t>
            </a:r>
            <a:r>
              <a:rPr lang="zh-CN" altLang="en-US" dirty="0"/>
              <a:t>集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982200" y="914400"/>
            <a:ext cx="204978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5801" y="1981200"/>
            <a:ext cx="4572000" cy="29832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(, 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*, ε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FIRST(F)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= 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(, 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+, ε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FIRST(T)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(, 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36855" y="1756295"/>
            <a:ext cx="3093720" cy="4431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TE'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(, 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+TE'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FT'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(, 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*FT'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)={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) ={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id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4270" y="990600"/>
            <a:ext cx="9393555" cy="51396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3600" dirty="0"/>
              <a:t>语法分析概述</a:t>
            </a:r>
            <a:endParaRPr lang="en-US" altLang="zh-CN" sz="3600" dirty="0"/>
          </a:p>
          <a:p>
            <a:pPr>
              <a:lnSpc>
                <a:spcPct val="120000"/>
              </a:lnSpc>
            </a:pPr>
            <a:r>
              <a:rPr lang="zh-CN" altLang="en-US" sz="3600" dirty="0"/>
              <a:t>自顶向下分析</a:t>
            </a:r>
            <a:endParaRPr lang="en-US" altLang="zh-CN" sz="3600" dirty="0"/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sz="3200" dirty="0"/>
              <a:t>不确定的自顶向下分析</a:t>
            </a:r>
            <a:endParaRPr lang="en-US" altLang="zh-CN" sz="3200" dirty="0"/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zh-CN" altLang="en-US" sz="3200" dirty="0"/>
              <a:t>递归下降分析法</a:t>
            </a:r>
            <a:endParaRPr lang="en-US" altLang="zh-CN" sz="3200" dirty="0"/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3200" dirty="0"/>
              <a:t>LL(1)</a:t>
            </a:r>
            <a:r>
              <a:rPr lang="zh-CN" altLang="en-US" sz="3200" dirty="0"/>
              <a:t>分析</a:t>
            </a:r>
            <a:endParaRPr lang="en-US" altLang="zh-CN" sz="3200" dirty="0"/>
          </a:p>
          <a:p>
            <a:pPr>
              <a:lnSpc>
                <a:spcPct val="120000"/>
              </a:lnSpc>
            </a:pPr>
            <a:r>
              <a:rPr lang="zh-CN" altLang="en-US" sz="3600" dirty="0"/>
              <a:t>自底向上分析</a:t>
            </a:r>
            <a:endParaRPr lang="en-US" altLang="zh-CN" sz="3600" dirty="0"/>
          </a:p>
          <a:p>
            <a:pPr lvl="2">
              <a:lnSpc>
                <a:spcPct val="120000"/>
              </a:lnSpc>
              <a:buFont typeface="Wingdings" panose="05000000000000000000" charset="0"/>
              <a:buChar char="ü"/>
            </a:pPr>
            <a:r>
              <a:rPr lang="en-US" altLang="zh-CN" sz="3200" dirty="0">
                <a:sym typeface="+mn-ea"/>
              </a:rPr>
              <a:t>LR(0),</a:t>
            </a:r>
            <a:r>
              <a:rPr lang="en-US" altLang="zh-CN" sz="3200" dirty="0"/>
              <a:t>SLR(1), LR(1)</a:t>
            </a:r>
            <a:r>
              <a:rPr lang="en-US" altLang="zh-CN" sz="3200" dirty="0">
                <a:sym typeface="+mn-ea"/>
              </a:rPr>
              <a:t>, LALR(1)</a:t>
            </a:r>
            <a:endParaRPr lang="en-US" altLang="zh-CN" sz="3200" dirty="0"/>
          </a:p>
          <a:p>
            <a:pPr>
              <a:buNone/>
            </a:pPr>
            <a:endParaRPr lang="en-US" altLang="zh-CN" sz="3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623065" y="6400626"/>
            <a:ext cx="2641600" cy="457200"/>
          </a:xfrm>
        </p:spPr>
        <p:txBody>
          <a:bodyPr/>
          <a:lstStyle/>
          <a:p>
            <a:fld id="{10F35DC5-7E65-8247-99AB-4E984F8A921E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提纲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FOLLOW</a:t>
            </a:r>
            <a:r>
              <a:rPr lang="zh-CN" altLang="en-US" sz="3600" dirty="0">
                <a:sym typeface="+mn-ea"/>
              </a:rPr>
              <a:t>集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855980"/>
            <a:ext cx="11672570" cy="5408930"/>
          </a:xfrm>
        </p:spPr>
        <p:txBody>
          <a:bodyPr/>
          <a:p>
            <a:pPr>
              <a:lnSpc>
                <a:spcPct val="120000"/>
              </a:lnSpc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后跟集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20000"/>
              </a:lnSpc>
              <a:buFont typeface="Wingdings" panose="05000000000000000000" charset="0"/>
              <a:buChar char="ü"/>
              <a:defRPr/>
            </a:pPr>
            <a:r>
              <a:rPr lang="en-US" altLang="zh-CN" dirty="0"/>
              <a:t>FOLLOW(A)</a:t>
            </a:r>
            <a:r>
              <a:rPr lang="zh-CN" altLang="en-US" dirty="0"/>
              <a:t>是由所有句型中紧跟在</a:t>
            </a:r>
            <a:r>
              <a:rPr lang="en-US" altLang="zh-CN" dirty="0"/>
              <a:t>A</a:t>
            </a:r>
            <a:r>
              <a:rPr lang="zh-CN" altLang="en-US" dirty="0"/>
              <a:t>后面的终结符号</a:t>
            </a:r>
            <a:r>
              <a:rPr lang="en-US" altLang="zh-CN" dirty="0"/>
              <a:t>a</a:t>
            </a:r>
            <a:r>
              <a:rPr lang="zh-CN" altLang="en-US" dirty="0"/>
              <a:t>组成的集合，即</a:t>
            </a:r>
            <a:r>
              <a:rPr lang="en-US" altLang="zh-CN" dirty="0"/>
              <a:t>:</a:t>
            </a:r>
            <a:endParaRPr lang="en-US" altLang="zh-CN" dirty="0"/>
          </a:p>
          <a:p>
            <a:pPr marL="914400" lvl="1" indent="-457200">
              <a:lnSpc>
                <a:spcPct val="120000"/>
              </a:lnSpc>
              <a:buNone/>
              <a:defRPr/>
            </a:pPr>
            <a:r>
              <a:rPr lang="en-US" altLang="zh-CN" dirty="0"/>
              <a:t>		FOLLOW(A)={ a |S</a:t>
            </a:r>
            <a:r>
              <a:rPr lang="en-US" altLang="zh-CN" dirty="0">
                <a:sym typeface="Symbol" panose="05050102010706020507" pitchFamily="18" charset="2"/>
              </a:rPr>
              <a:t> 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α</a:t>
            </a:r>
            <a:r>
              <a:rPr lang="en-US" altLang="zh-CN" dirty="0" err="1"/>
              <a:t>A</a:t>
            </a:r>
            <a:r>
              <a:rPr lang="en-US" altLang="zh-CN" b="1" dirty="0" err="1">
                <a:solidFill>
                  <a:srgbClr val="F63C28"/>
                </a:solidFill>
              </a:rPr>
              <a:t>a</a:t>
            </a:r>
            <a:r>
              <a:rPr lang="en-US" altLang="zh-CN" dirty="0"/>
              <a:t>β</a:t>
            </a:r>
            <a:r>
              <a:rPr lang="zh-CN" altLang="en-US" dirty="0"/>
              <a:t>，</a:t>
            </a:r>
            <a:r>
              <a:rPr lang="en-US" altLang="zh-CN" dirty="0" err="1"/>
              <a:t>a∈V</a:t>
            </a:r>
            <a:r>
              <a:rPr lang="en-US" altLang="zh-CN" baseline="-10000" dirty="0" err="1"/>
              <a:t>T</a:t>
            </a:r>
            <a:r>
              <a:rPr lang="en-US" altLang="zh-CN" dirty="0"/>
              <a:t>}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分析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如果 </a:t>
            </a:r>
            <a:r>
              <a:rPr lang="en-US" altLang="zh-CN" dirty="0">
                <a:latin typeface="Tahoma" panose="020B0604030504040204" charset="0"/>
                <a:sym typeface="+mn-ea"/>
              </a:rPr>
              <a:t>A → αBβ</a:t>
            </a:r>
            <a:r>
              <a:rPr lang="zh-CN" altLang="en-US" dirty="0"/>
              <a:t>，则把</a:t>
            </a:r>
            <a:r>
              <a:rPr lang="en-US" altLang="zh-CN" dirty="0">
                <a:solidFill>
                  <a:srgbClr val="FF0000"/>
                </a:solidFill>
              </a:rPr>
              <a:t>FIRST(</a:t>
            </a:r>
            <a:r>
              <a:rPr lang="en-US" altLang="zh-CN" dirty="0">
                <a:solidFill>
                  <a:srgbClr val="FF0000"/>
                </a:solidFill>
                <a:latin typeface="Tahoma" panose="020B0604030504040204" charset="0"/>
                <a:sym typeface="+mn-ea"/>
              </a:rPr>
              <a:t>β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-{</a:t>
            </a:r>
            <a:r>
              <a:rPr lang="el-GR" altLang="zh-CN" dirty="0">
                <a:solidFill>
                  <a:srgbClr val="FF0000"/>
                </a:solidFill>
                <a:sym typeface="+mn-ea"/>
              </a:rPr>
              <a:t>ε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}</a:t>
            </a:r>
            <a:r>
              <a:rPr lang="zh-CN" altLang="en-US" dirty="0">
                <a:sym typeface="Segoe Print" panose="02000600000000000000" charset="0"/>
              </a:rPr>
              <a:t>添加到</a:t>
            </a:r>
            <a:r>
              <a:rPr lang="en-US" altLang="zh-CN" dirty="0">
                <a:solidFill>
                  <a:srgbClr val="FF0000"/>
                </a:solidFill>
                <a:sym typeface="Segoe Print" panose="02000600000000000000" charset="0"/>
              </a:rPr>
              <a:t>FOLLOW(B)</a:t>
            </a:r>
            <a:r>
              <a:rPr lang="zh-CN" altLang="en-US" dirty="0">
                <a:sym typeface="Segoe Print" panose="02000600000000000000" charset="0"/>
              </a:rPr>
              <a:t>中</a:t>
            </a:r>
            <a:endParaRPr lang="zh-CN" altLang="en-US" dirty="0">
              <a:sym typeface="Segoe Print" panose="02000600000000000000" charset="0"/>
            </a:endParaRPr>
          </a:p>
          <a:p>
            <a:pPr lvl="1">
              <a:lnSpc>
                <a:spcPct val="120000"/>
              </a:lnSpc>
            </a:pPr>
            <a:endParaRPr lang="en-US" altLang="zh-CN" dirty="0">
              <a:sym typeface="Segoe Print" panose="02000600000000000000" charset="0"/>
            </a:endParaRPr>
          </a:p>
          <a:p>
            <a:pPr lvl="2">
              <a:lnSpc>
                <a:spcPct val="120000"/>
              </a:lnSpc>
            </a:pPr>
            <a:r>
              <a:rPr lang="zh-CN" altLang="en-US" dirty="0"/>
              <a:t>如果 </a:t>
            </a:r>
            <a:r>
              <a:rPr lang="en-US" altLang="zh-CN" dirty="0">
                <a:latin typeface="Tahoma" panose="020B0604030504040204" charset="0"/>
                <a:sym typeface="+mn-ea"/>
              </a:rPr>
              <a:t>A →αB </a:t>
            </a:r>
            <a:r>
              <a:rPr lang="zh-CN" altLang="en-US" dirty="0">
                <a:latin typeface="Tahoma" panose="020B0604030504040204" charset="0"/>
                <a:sym typeface="+mn-ea"/>
              </a:rPr>
              <a:t>或 </a:t>
            </a:r>
            <a:r>
              <a:rPr lang="en-US" altLang="zh-CN" dirty="0">
                <a:latin typeface="Tahoma" panose="020B0604030504040204" charset="0"/>
                <a:sym typeface="+mn-ea"/>
              </a:rPr>
              <a:t>A →αBβ</a:t>
            </a:r>
            <a:r>
              <a:rPr lang="zh-CN" altLang="en-US" dirty="0">
                <a:latin typeface="Tahoma" panose="020B0604030504040204" charset="0"/>
                <a:sym typeface="+mn-ea"/>
              </a:rPr>
              <a:t>（且</a:t>
            </a:r>
            <a:r>
              <a:rPr lang="en-US" altLang="zh-CN" dirty="0">
                <a:latin typeface="Tahoma" panose="020B0604030504040204" charset="0"/>
                <a:sym typeface="+mn-ea"/>
              </a:rPr>
              <a:t>β</a:t>
            </a:r>
            <a:r>
              <a:rPr kumimoji="1" lang="en-US" altLang="zh-CN" dirty="0">
                <a:ea typeface="MS PGothic" panose="020B0600070205080204" pitchFamily="-65" charset="-128"/>
                <a:sym typeface="Symbol" panose="05050102010706020507" pitchFamily="18" charset="2"/>
              </a:rPr>
              <a:t></a:t>
            </a:r>
            <a:r>
              <a:rPr kumimoji="1" lang="en-US" altLang="zh-CN" baseline="30000" dirty="0">
                <a:ea typeface="MS PGothic" panose="020B0600070205080204" pitchFamily="-65" charset="-128"/>
                <a:sym typeface="Symbol" panose="05050102010706020507" pitchFamily="18" charset="2"/>
              </a:rPr>
              <a:t>* </a:t>
            </a:r>
            <a:r>
              <a:rPr lang="en-US" altLang="zh-CN" dirty="0">
                <a:latin typeface="Tahoma" panose="020B0604030504040204" charset="0"/>
                <a:sym typeface="+mn-ea"/>
              </a:rPr>
              <a:t>ε</a:t>
            </a:r>
            <a:r>
              <a:rPr lang="zh-CN" altLang="en-US" dirty="0">
                <a:latin typeface="Tahoma" panose="020B0604030504040204" charset="0"/>
                <a:sym typeface="+mn-ea"/>
              </a:rPr>
              <a:t>）</a:t>
            </a:r>
            <a:r>
              <a:rPr lang="zh-CN" altLang="en-US" dirty="0"/>
              <a:t>，则把</a:t>
            </a:r>
            <a:endParaRPr lang="zh-CN" altLang="en-US" dirty="0"/>
          </a:p>
          <a:p>
            <a:pPr marL="449580" lvl="2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FF0000"/>
                </a:solidFill>
                <a:sym typeface="Segoe Print" panose="02000600000000000000" charset="0"/>
              </a:rPr>
              <a:t>                                     FOLLOW(A)</a:t>
            </a:r>
            <a:r>
              <a:rPr lang="zh-CN" altLang="en-US" dirty="0">
                <a:sym typeface="Segoe Print" panose="02000600000000000000" charset="0"/>
              </a:rPr>
              <a:t> </a:t>
            </a:r>
            <a:r>
              <a:rPr lang="zh-CN" altLang="en-US" dirty="0">
                <a:sym typeface="Segoe Print" panose="02000600000000000000" charset="0"/>
              </a:rPr>
              <a:t>添加到</a:t>
            </a:r>
            <a:r>
              <a:rPr lang="en-US" altLang="zh-CN" dirty="0">
                <a:solidFill>
                  <a:srgbClr val="FF0000"/>
                </a:solidFill>
                <a:sym typeface="Segoe Print" panose="02000600000000000000" charset="0"/>
              </a:rPr>
              <a:t>FOLLOW(B)</a:t>
            </a:r>
            <a:r>
              <a:rPr lang="zh-CN" altLang="en-US" dirty="0">
                <a:sym typeface="Segoe Print" panose="02000600000000000000" charset="0"/>
              </a:rPr>
              <a:t>中</a:t>
            </a:r>
            <a:endParaRPr lang="en-US" altLang="zh-CN" dirty="0">
              <a:solidFill>
                <a:srgbClr val="FF0000"/>
              </a:solidFill>
              <a:sym typeface="Segoe Print" panose="0200060000000000000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FOLLOW</a:t>
            </a:r>
            <a:r>
              <a:rPr lang="zh-CN" altLang="en-US" sz="3600" dirty="0">
                <a:sym typeface="+mn-ea"/>
              </a:rPr>
              <a:t>集</a:t>
            </a:r>
            <a:endParaRPr lang="zh-CN" altLang="en-US" sz="3600" dirty="0"/>
          </a:p>
        </p:txBody>
      </p:sp>
      <p:sp>
        <p:nvSpPr>
          <p:cNvPr id="25" name="Rectangle 4"/>
          <p:cNvSpPr/>
          <p:nvPr/>
        </p:nvSpPr>
        <p:spPr>
          <a:xfrm>
            <a:off x="796290" y="3520440"/>
            <a:ext cx="10711180" cy="1727835"/>
          </a:xfrm>
          <a:prstGeom prst="rect">
            <a:avLst/>
          </a:prstGeom>
          <a:noFill/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** 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（特例）</a:t>
            </a:r>
            <a:r>
              <a:rPr lang="en-US" altLang="zh-CN" sz="3200" dirty="0">
                <a:sym typeface="+mn-ea"/>
              </a:rPr>
              <a:t>$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是开始符号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的后跟符号，因为分析过程中往往在句子后面加一个 </a:t>
            </a:r>
            <a:r>
              <a:rPr lang="en-US" altLang="zh-CN" sz="3200" dirty="0">
                <a:sym typeface="+mn-ea"/>
              </a:rPr>
              <a:t>$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作为结尾标志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0405" y="1179830"/>
            <a:ext cx="10057765" cy="14198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eaLnBrk="0" hangingPunct="0">
              <a:lnSpc>
                <a:spcPct val="120000"/>
              </a:lnSpc>
              <a:spcBef>
                <a:spcPct val="30000"/>
              </a:spcBef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例如：推导过程</a:t>
            </a:r>
            <a:r>
              <a:rPr lang="zh-CN" altLang="en-US" sz="3200" dirty="0">
                <a:latin typeface="+mn-lt"/>
              </a:rPr>
              <a:t>：</a:t>
            </a: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</a:rPr>
              <a:t>X </a:t>
            </a: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 </a:t>
            </a: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</a:rPr>
              <a:t>AB  </a:t>
            </a: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kumimoji="1" lang="en-US" altLang="zh-CN" sz="3200" baseline="300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+   </a:t>
            </a:r>
            <a:r>
              <a:rPr kumimoji="1" lang="en-US" altLang="zh-CN" sz="3200" dirty="0" err="1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a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β       </a:t>
            </a:r>
            <a:r>
              <a:rPr kumimoji="1"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（</a:t>
            </a:r>
            <a:r>
              <a:rPr kumimoji="1"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+mn-ea"/>
              </a:rPr>
              <a:t>X </a:t>
            </a:r>
            <a:r>
              <a:rPr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ahoma" panose="020B0604030504040204" charset="0"/>
                <a:sym typeface="+mn-ea"/>
              </a:rPr>
              <a:t>→</a:t>
            </a:r>
            <a:r>
              <a:rPr kumimoji="1"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+mn-ea"/>
              </a:rPr>
              <a:t>AB</a:t>
            </a:r>
            <a:r>
              <a:rPr kumimoji="1"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）</a:t>
            </a:r>
            <a:endParaRPr kumimoji="1" lang="en-US" altLang="zh-CN" sz="3200" b="1" dirty="0">
              <a:solidFill>
                <a:srgbClr val="FF0000"/>
              </a:solidFill>
              <a:latin typeface="Times New Roman" panose="02020603050405020304" charset="0"/>
              <a:ea typeface="MS PGothic" panose="020B0600070205080204" pitchFamily="-65" charset="-128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 eaLnBrk="0" hangingPunct="0">
              <a:lnSpc>
                <a:spcPct val="120000"/>
              </a:lnSpc>
              <a:spcBef>
                <a:spcPct val="30000"/>
              </a:spcBef>
            </a:pP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                                S </a:t>
            </a:r>
            <a:r>
              <a:rPr kumimoji="1" lang="en-US" altLang="zh-CN" sz="3200" baseline="300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+  </a:t>
            </a:r>
            <a:r>
              <a:rPr kumimoji="1" lang="en-US" altLang="zh-CN" sz="3200" dirty="0" err="1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Xt</a:t>
            </a:r>
            <a:r>
              <a:rPr kumimoji="1" lang="en-US" altLang="zh-CN" sz="3200" dirty="0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   </a:t>
            </a:r>
            <a:r>
              <a:rPr kumimoji="1" lang="en-US" altLang="zh-CN" sz="3200" dirty="0" err="1"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AB</a:t>
            </a:r>
            <a:r>
              <a:rPr kumimoji="1" lang="en-US" altLang="zh-CN" sz="3200" b="1" dirty="0" err="1">
                <a:solidFill>
                  <a:srgbClr val="FF0000"/>
                </a:solidFill>
                <a:latin typeface="Times New Roman" panose="02020603050405020304" charset="0"/>
                <a:ea typeface="MS PGothic" panose="020B0600070205080204" pitchFamily="-65" charset="-128"/>
                <a:cs typeface="Times New Roman" panose="02020603050405020304" charset="0"/>
                <a:sym typeface="Symbol" panose="05050102010706020507" pitchFamily="18" charset="2"/>
              </a:rPr>
              <a:t>t</a:t>
            </a:r>
            <a:endParaRPr kumimoji="1" lang="zh-CN" altLang="en-US" sz="3200" dirty="0">
              <a:latin typeface="Times New Roman" panose="02020603050405020304" charset="0"/>
              <a:ea typeface="MS PGothic" panose="020B0600070205080204" pitchFamily="-65" charset="-128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2.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重复以下步骤，直到任何一个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FOLLOW</a:t>
            </a:r>
            <a:r>
              <a:rPr lang="zh-CN" altLang="en-US" sz="2400" dirty="0">
                <a:solidFill>
                  <a:schemeClr val="bg1">
                    <a:lumMod val="85000"/>
                  </a:schemeClr>
                </a:solidFill>
              </a:rPr>
              <a:t>集都没有变动</a:t>
            </a:r>
            <a:r>
              <a:rPr lang="en-US" altLang="zh-CN" sz="2400" dirty="0">
                <a:solidFill>
                  <a:schemeClr val="bg1">
                    <a:lumMod val="85000"/>
                  </a:schemeClr>
                </a:solidFill>
              </a:rPr>
              <a:t>: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30225" lvl="1" indent="-168275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对每一条产生式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baseline="-25000" dirty="0">
              <a:solidFill>
                <a:schemeClr val="bg1">
                  <a:lumMod val="8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534670" lvl="2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for j =1 to m do begin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877570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if 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是一个非终结符号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877570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(FIRST(X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– {ε});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877570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if ε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877570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  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FOLLOW(X);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集的构造算法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 bwMode="auto">
          <a:xfrm>
            <a:off x="685801" y="1524000"/>
            <a:ext cx="11099799" cy="8382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重复以下步骤，直到任何一个</a:t>
            </a:r>
            <a:r>
              <a:rPr lang="en-US" altLang="zh-CN" sz="2400" dirty="0"/>
              <a:t>FOLLOW</a:t>
            </a:r>
            <a:r>
              <a:rPr lang="zh-CN" altLang="en-US" sz="2400" dirty="0"/>
              <a:t>集都没有变动</a:t>
            </a:r>
            <a:r>
              <a:rPr lang="en-US" altLang="zh-CN" sz="2400" dirty="0"/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30225" lvl="1" indent="-168275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对每一条产生式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baseline="-25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34670" lvl="2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for j =1 to m do begin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77570" lvl="4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是一个非终结符号 </a:t>
            </a:r>
            <a:r>
              <a:rPr lang="en-US" altLang="zh-CN" dirty="0"/>
              <a:t>then:</a:t>
            </a:r>
            <a:endParaRPr lang="en-US" altLang="zh-CN" dirty="0"/>
          </a:p>
          <a:p>
            <a:pPr marL="877570" lvl="4" indent="0">
              <a:buNone/>
            </a:pPr>
            <a:r>
              <a:rPr lang="en-US" altLang="zh-CN" dirty="0"/>
              <a:t>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</a:t>
            </a:r>
            <a:r>
              <a:rPr lang="zh-CN" altLang="en-US" dirty="0"/>
              <a:t>∪ </a:t>
            </a:r>
            <a:r>
              <a:rPr lang="en-US" altLang="zh-CN" dirty="0"/>
              <a:t>(FIRST(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j+1</a:t>
            </a:r>
            <a:r>
              <a:rPr lang="en-US" altLang="zh-CN" dirty="0">
                <a:solidFill>
                  <a:srgbClr val="FF0000"/>
                </a:solidFill>
              </a:rPr>
              <a:t>…X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) – {ε});</a:t>
            </a:r>
            <a:endParaRPr lang="en-US" altLang="zh-CN" dirty="0"/>
          </a:p>
          <a:p>
            <a:pPr marL="877570" lvl="4" indent="0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if ε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∈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FIRST(X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j+1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…X</a:t>
            </a:r>
            <a:r>
              <a:rPr lang="en-US" altLang="zh-CN" baseline="-25000" dirty="0">
                <a:solidFill>
                  <a:schemeClr val="bg1">
                    <a:lumMod val="85000"/>
                  </a:schemeClr>
                </a:solidFill>
              </a:rPr>
              <a:t>m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then: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marL="877570" lvl="4" indent="0">
              <a:buNone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       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 = FOLLOW(</a:t>
            </a:r>
            <a:r>
              <a:rPr lang="en-US" altLang="zh-CN" dirty="0" err="1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en-US" altLang="zh-CN" baseline="-25000" dirty="0" err="1">
                <a:solidFill>
                  <a:schemeClr val="bg1">
                    <a:lumMod val="85000"/>
                  </a:schemeClr>
                </a:solidFill>
              </a:rPr>
              <a:t>j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∪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FOLLOW(X);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rPr>
              <a:t>FOLLOW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charset="0"/>
              </a:rPr>
              <a:t>集的构造算法</a:t>
            </a:r>
            <a:endParaRPr lang="zh-CN" altLang="en-US" sz="3600" dirty="0"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685801" y="2819400"/>
            <a:ext cx="11099799" cy="1905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endParaRPr lang="en-US" altLang="zh-CN" dirty="0"/>
          </a:p>
          <a:p>
            <a:r>
              <a:rPr lang="en-US" altLang="zh-CN" sz="2400" dirty="0"/>
              <a:t>1.</a:t>
            </a:r>
            <a:r>
              <a:rPr lang="zh-CN" altLang="en-US" sz="2400" dirty="0"/>
              <a:t>初始化所有的非终结符号</a:t>
            </a:r>
            <a:r>
              <a:rPr lang="en-US" altLang="zh-CN" sz="2400" dirty="0"/>
              <a:t>X</a:t>
            </a:r>
            <a:r>
              <a:rPr lang="zh-CN" altLang="en-US" sz="2400" dirty="0"/>
              <a:t>的</a:t>
            </a:r>
            <a:r>
              <a:rPr lang="en-US" altLang="zh-CN" sz="2400" dirty="0"/>
              <a:t>FOLLOW</a:t>
            </a:r>
            <a:r>
              <a:rPr lang="zh-CN" altLang="en-US" sz="2400" dirty="0"/>
              <a:t>集为空集。并把</a:t>
            </a:r>
            <a:r>
              <a:rPr lang="en-US" altLang="zh-CN" sz="2400" dirty="0"/>
              <a:t>$</a:t>
            </a:r>
            <a:r>
              <a:rPr lang="zh-CN" altLang="en-US" sz="2400" dirty="0"/>
              <a:t>放入</a:t>
            </a:r>
            <a:r>
              <a:rPr lang="en-US" altLang="zh-CN" sz="2400" dirty="0"/>
              <a:t>FOLLOW(S)</a:t>
            </a:r>
            <a:r>
              <a:rPr lang="zh-CN" altLang="en-US" sz="2400" dirty="0"/>
              <a:t>中，其中</a:t>
            </a:r>
            <a:r>
              <a:rPr lang="en-US" altLang="zh-CN" sz="2400" dirty="0"/>
              <a:t>S</a:t>
            </a:r>
            <a:r>
              <a:rPr lang="zh-CN" altLang="en-US" sz="2400" dirty="0"/>
              <a:t>是开始符号。</a:t>
            </a:r>
            <a:endParaRPr lang="en-US" altLang="zh-CN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重复以下步骤，直到任何一个</a:t>
            </a:r>
            <a:r>
              <a:rPr lang="en-US" altLang="zh-CN" sz="2400" dirty="0"/>
              <a:t>FOLLOW</a:t>
            </a:r>
            <a:r>
              <a:rPr lang="zh-CN" altLang="en-US" sz="2400" dirty="0"/>
              <a:t>集都没有变动</a:t>
            </a:r>
            <a:r>
              <a:rPr lang="en-US" altLang="zh-CN" sz="2400" dirty="0"/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30225" lvl="1" indent="-168275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对每一条产生式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…X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endParaRPr lang="en-US" altLang="zh-CN" baseline="-25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534670" lvl="2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for j =1 to m do begin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877570" lvl="4" indent="0">
              <a:buNone/>
            </a:pPr>
            <a:r>
              <a:rPr lang="en-US" altLang="zh-CN" dirty="0"/>
              <a:t>if 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zh-CN" altLang="en-US" dirty="0"/>
              <a:t>是一个非终结符号 </a:t>
            </a:r>
            <a:r>
              <a:rPr lang="en-US" altLang="zh-CN" dirty="0"/>
              <a:t>then:</a:t>
            </a:r>
            <a:endParaRPr lang="en-US" altLang="zh-CN" dirty="0"/>
          </a:p>
          <a:p>
            <a:pPr marL="877570" lvl="4" indent="0">
              <a:buNone/>
            </a:pPr>
            <a:r>
              <a:rPr lang="en-US" altLang="zh-CN" dirty="0"/>
              <a:t>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</a:t>
            </a:r>
            <a:r>
              <a:rPr lang="zh-CN" altLang="en-US" dirty="0"/>
              <a:t>∪ </a:t>
            </a:r>
            <a:r>
              <a:rPr lang="en-US" altLang="zh-CN" dirty="0"/>
              <a:t>(FIRST(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</a:rPr>
              <a:t>j+1</a:t>
            </a:r>
            <a:r>
              <a:rPr lang="en-US" altLang="zh-CN" dirty="0">
                <a:solidFill>
                  <a:srgbClr val="FF0000"/>
                </a:solidFill>
              </a:rPr>
              <a:t>…X</a:t>
            </a:r>
            <a:r>
              <a:rPr lang="en-US" altLang="zh-CN" baseline="-25000" dirty="0">
                <a:solidFill>
                  <a:srgbClr val="FF0000"/>
                </a:solidFill>
              </a:rPr>
              <a:t>m</a:t>
            </a:r>
            <a:r>
              <a:rPr lang="en-US" altLang="zh-CN" dirty="0"/>
              <a:t>) – {ε});</a:t>
            </a:r>
            <a:endParaRPr lang="en-US" altLang="zh-CN" dirty="0"/>
          </a:p>
          <a:p>
            <a:pPr marL="877570" lvl="4" indent="0">
              <a:buNone/>
            </a:pPr>
            <a:r>
              <a:rPr lang="en-US" altLang="zh-CN" dirty="0"/>
              <a:t>   if ε</a:t>
            </a:r>
            <a:r>
              <a:rPr lang="zh-CN" altLang="en-US" dirty="0"/>
              <a:t>∈</a:t>
            </a:r>
            <a:r>
              <a:rPr lang="en-US" altLang="zh-CN" dirty="0"/>
              <a:t> FIRST(X</a:t>
            </a:r>
            <a:r>
              <a:rPr lang="en-US" altLang="zh-CN" baseline="-25000" dirty="0"/>
              <a:t>j+1</a:t>
            </a:r>
            <a:r>
              <a:rPr lang="en-US" altLang="zh-CN" dirty="0"/>
              <a:t>…X</a:t>
            </a:r>
            <a:r>
              <a:rPr lang="en-US" altLang="zh-CN" baseline="-25000" dirty="0"/>
              <a:t>m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then:</a:t>
            </a:r>
            <a:endParaRPr lang="en-US" altLang="zh-CN" dirty="0"/>
          </a:p>
          <a:p>
            <a:pPr marL="877570" lvl="4" indent="0">
              <a:buNone/>
            </a:pPr>
            <a:r>
              <a:rPr lang="en-US" altLang="zh-CN" dirty="0"/>
              <a:t>       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 = FOLLOW(</a:t>
            </a:r>
            <a:r>
              <a:rPr lang="en-US" altLang="zh-CN" dirty="0" err="1"/>
              <a:t>X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en-US" dirty="0"/>
              <a:t>∪ </a:t>
            </a:r>
            <a:r>
              <a:rPr lang="en-US" altLang="zh-CN" dirty="0"/>
              <a:t>FOLLOW(</a:t>
            </a:r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en-US" altLang="zh-CN" dirty="0"/>
              <a:t>);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217" y="-37"/>
            <a:ext cx="11023600" cy="722196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charset="0"/>
                <a:ea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sz="3600" dirty="0"/>
              <a:t>集的构造算法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 bwMode="auto">
          <a:xfrm>
            <a:off x="1447800" y="4724400"/>
            <a:ext cx="10337800" cy="1066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/>
              <a:t>考虑文法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</a:rPr>
              <a:t>集例子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4876801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分析每个非终结符号的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FOLLOW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集之间的关系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考虑</a:t>
            </a:r>
            <a:r>
              <a:rPr lang="zh-CN" altLang="en-US" dirty="0"/>
              <a:t>文法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sz="3600" dirty="0">
                <a:latin typeface="Times New Roman" panose="02020603050405020304" charset="0"/>
                <a:cs typeface="Times New Roman" panose="02020603050405020304" charset="0"/>
              </a:rPr>
              <a:t>集例子</a:t>
            </a:r>
            <a:r>
              <a:rPr lang="en-US" altLang="zh-CN" sz="3600" dirty="0">
                <a:latin typeface="Times New Roman" panose="02020603050405020304" charset="0"/>
                <a:cs typeface="Times New Roman" panose="02020603050405020304" charset="0"/>
              </a:rPr>
              <a:t>1</a:t>
            </a:r>
            <a:endParaRPr lang="zh-CN" altLang="en-US" sz="36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0" y="3106430"/>
            <a:ext cx="457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4876801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分析每个非终结符号的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FOLLOW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集之间的关系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353300" y="1657817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2" name="直接箭头连接符 11"/>
          <p:cNvCxnSpPr>
            <a:stCxn id="6" idx="0"/>
            <a:endCxn id="10" idx="4"/>
          </p:cNvCxnSpPr>
          <p:nvPr/>
        </p:nvCxnSpPr>
        <p:spPr bwMode="auto">
          <a:xfrm flipH="1" flipV="1">
            <a:off x="7467600" y="2038817"/>
            <a:ext cx="914400" cy="1067613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048000" y="1606069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200400" y="1987069"/>
            <a:ext cx="740374" cy="189913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709348" y="3886200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521979">
            <a:off x="7010400" y="4147810"/>
            <a:ext cx="1469426" cy="576590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853394" y="4939843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X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6" grpId="0" bldLvl="0" animBg="1"/>
      <p:bldP spid="21" grpId="0" bldLvl="0" animBg="1"/>
      <p:bldP spid="25" grpId="0" bldLvl="0" animBg="1"/>
      <p:bldP spid="27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考虑</a:t>
            </a:r>
            <a:r>
              <a:rPr lang="zh-CN" altLang="en-US" dirty="0"/>
              <a:t>文法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集例子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6" name="TextBox 5"/>
          <p:cNvSpPr txBox="1"/>
          <p:nvPr/>
        </p:nvSpPr>
        <p:spPr>
          <a:xfrm>
            <a:off x="6142954" y="2753380"/>
            <a:ext cx="452504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277100" y="2057400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2" name="直接箭头连接符 11"/>
          <p:cNvCxnSpPr>
            <a:stCxn id="6" idx="0"/>
            <a:endCxn id="10" idx="4"/>
          </p:cNvCxnSpPr>
          <p:nvPr/>
        </p:nvCxnSpPr>
        <p:spPr bwMode="auto">
          <a:xfrm flipH="1" flipV="1">
            <a:off x="7391401" y="2438400"/>
            <a:ext cx="1014077" cy="314980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276600" y="2133600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429000" y="2514600"/>
            <a:ext cx="511774" cy="7925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709348" y="3307151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右箭头 24"/>
          <p:cNvSpPr/>
          <p:nvPr/>
        </p:nvSpPr>
        <p:spPr bwMode="auto">
          <a:xfrm rot="1521979">
            <a:off x="7010400" y="4147810"/>
            <a:ext cx="1469426" cy="576590"/>
          </a:xfrm>
          <a:prstGeom prst="rightArrow">
            <a:avLst/>
          </a:prstGeom>
          <a:solidFill>
            <a:srgbClr val="C00000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9348" y="4221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FOLLOW(X)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867400" y="5029129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Y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0" grpId="0" bldLvl="0" animBg="1"/>
      <p:bldP spid="16" grpId="0" bldLvl="0" animBg="1"/>
      <p:bldP spid="21" grpId="0" bldLvl="0" animBg="1"/>
      <p:bldP spid="25" grpId="0" bldLvl="0" animBg="1"/>
      <p:bldP spid="19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考虑</a:t>
            </a:r>
            <a:r>
              <a:rPr lang="zh-CN" altLang="en-US" dirty="0"/>
              <a:t>文法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+E</a:t>
            </a:r>
            <a:r>
              <a:rPr lang="zh-CN" altLang="en-US" dirty="0"/>
              <a:t> </a:t>
            </a:r>
            <a:r>
              <a:rPr lang="en-US" altLang="zh-CN" dirty="0"/>
              <a:t>|</a:t>
            </a:r>
            <a:r>
              <a:rPr lang="en-US" altLang="zh-CN" dirty="0" err="1"/>
              <a:t>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集例子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0" name="椭圆 9"/>
          <p:cNvSpPr/>
          <p:nvPr/>
        </p:nvSpPr>
        <p:spPr bwMode="auto">
          <a:xfrm>
            <a:off x="7696200" y="1600200"/>
            <a:ext cx="2286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2" name="直接箭头连接符 11"/>
          <p:cNvCxnSpPr>
            <a:stCxn id="21" idx="0"/>
            <a:endCxn id="10" idx="4"/>
          </p:cNvCxnSpPr>
          <p:nvPr/>
        </p:nvCxnSpPr>
        <p:spPr bwMode="auto">
          <a:xfrm flipV="1">
            <a:off x="6957728" y="1981201"/>
            <a:ext cx="852772" cy="13259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16" name="椭圆 15"/>
          <p:cNvSpPr/>
          <p:nvPr/>
        </p:nvSpPr>
        <p:spPr bwMode="auto">
          <a:xfrm>
            <a:off x="3063240" y="1638300"/>
            <a:ext cx="304800" cy="381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cxnSp>
        <p:nvCxnSpPr>
          <p:cNvPr id="18" name="直接箭头连接符 17"/>
          <p:cNvCxnSpPr>
            <a:stCxn id="21" idx="0"/>
            <a:endCxn id="16" idx="4"/>
          </p:cNvCxnSpPr>
          <p:nvPr/>
        </p:nvCxnSpPr>
        <p:spPr bwMode="auto">
          <a:xfrm flipH="1" flipV="1">
            <a:off x="3215640" y="2019300"/>
            <a:ext cx="3742088" cy="1287851"/>
          </a:xfrm>
          <a:prstGeom prst="straightConnector1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4726302" y="3307151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 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09348" y="4221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FOLLOW(X)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09348" y="4795398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FOLLOW(T)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FOLLOW(Y)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6" grpId="0" bldLvl="0" animBg="1"/>
      <p:bldP spid="2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28800" y="914400"/>
            <a:ext cx="8534400" cy="2362200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考虑</a:t>
            </a:r>
            <a:r>
              <a:rPr lang="zh-CN" altLang="en-US" dirty="0"/>
              <a:t>文法</a:t>
            </a:r>
            <a:r>
              <a:rPr lang="en-US" altLang="zh-CN" dirty="0"/>
              <a:t>:</a:t>
            </a:r>
            <a:endParaRPr lang="en-US" altLang="zh-CN" dirty="0"/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→</a:t>
            </a:r>
            <a:r>
              <a:rPr lang="en-US" altLang="zh-CN" dirty="0"/>
              <a:t>TX				X</a:t>
            </a:r>
            <a:r>
              <a:rPr lang="zh-CN" altLang="en-US" dirty="0"/>
              <a:t>→</a:t>
            </a:r>
            <a:r>
              <a:rPr lang="en-US" altLang="zh-CN" dirty="0"/>
              <a:t>+</a:t>
            </a:r>
            <a:r>
              <a:rPr lang="en-US" altLang="zh-CN" dirty="0" err="1"/>
              <a:t>E|ε</a:t>
            </a:r>
            <a:endParaRPr lang="en-US" altLang="zh-CN" dirty="0"/>
          </a:p>
          <a:p>
            <a:pPr lvl="1"/>
            <a:r>
              <a:rPr lang="en-US" altLang="zh-CN" dirty="0"/>
              <a:t>T</a:t>
            </a:r>
            <a:r>
              <a:rPr lang="zh-CN" altLang="en-US" dirty="0"/>
              <a:t>→</a:t>
            </a:r>
            <a:r>
              <a:rPr lang="en-US" altLang="zh-CN" dirty="0"/>
              <a:t>int Y | ( E )			Y</a:t>
            </a:r>
            <a:r>
              <a:rPr lang="zh-CN" altLang="en-US" dirty="0"/>
              <a:t>→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r>
              <a:rPr lang="en-US" altLang="zh-CN" dirty="0" err="1"/>
              <a:t>T|ε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集例子</a:t>
            </a: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1" name="TextBox 20"/>
          <p:cNvSpPr txBox="1"/>
          <p:nvPr/>
        </p:nvSpPr>
        <p:spPr>
          <a:xfrm>
            <a:off x="1709348" y="4744618"/>
            <a:ext cx="4462852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 ⊆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FOLLOW(T)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24588" y="3479616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FOLLOW(X)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24588" y="4053616"/>
            <a:ext cx="4281206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FOLLOW(T)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FOLLOW(Y)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56314" y="3407285"/>
            <a:ext cx="4281206" cy="1815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FOLLOW(E)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egoe Print" panose="02000600000000000000" charset="0"/>
              </a:rPr>
              <a:t>={$, )}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  <a:sym typeface="Segoe Print" panose="02000600000000000000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FOLLOW(X)={$, )}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FOLLOW(T)={+, $, )}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FOLLOW(Y)={+, $, )}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9677399" cy="1828800"/>
          </a:xfrm>
        </p:spPr>
        <p:txBody>
          <a:bodyPr/>
          <a:lstStyle/>
          <a:p>
            <a:r>
              <a:rPr lang="zh-CN" altLang="en-US" dirty="0"/>
              <a:t>语法分析的任务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07272" y="1687512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词法</a:t>
              </a:r>
              <a:endPara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分析器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语法</a:t>
              </a:r>
              <a:endPara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分析器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  <a:endParaRPr lang="zh-CN" altLang="en-US" sz="1800" b="0" dirty="0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符号表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前端的其他部分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53054" y="4374230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3962956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  <a:endParaRPr lang="zh-CN" altLang="en-US" sz="1800" b="0" dirty="0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  <a:endParaRPr lang="zh-CN" altLang="en-US" sz="1800" b="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97034" y="4025206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采用上下文无关文法来描述程序语言的语法结构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分析器将线性的单词符号序列转换为分析树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检查并报告语法错误</a:t>
            </a:r>
            <a:endParaRPr lang="zh-CN" altLang="en-US" sz="2800" dirty="0">
              <a:solidFill>
                <a:schemeClr val="bg1">
                  <a:lumMod val="9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93969" y="5035898"/>
            <a:ext cx="6884489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sz="3200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文法是设计编译器与编写程序的依据</a:t>
            </a:r>
            <a:endParaRPr lang="zh-CN" altLang="en-US" sz="32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集例子</a:t>
            </a: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9067800" y="914400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801" y="1673696"/>
          <a:ext cx="632460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438"/>
                <a:gridCol w="2239963"/>
                <a:gridCol w="210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非终结符号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609600"/>
          </a:xfrm>
        </p:spPr>
        <p:txBody>
          <a:bodyPr/>
          <a:lstStyle/>
          <a:p>
            <a:r>
              <a:rPr lang="zh-CN" altLang="en-US" dirty="0"/>
              <a:t>计算表达式文法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FOLLOW</a:t>
            </a:r>
            <a:r>
              <a:rPr lang="zh-CN" altLang="en-US" sz="3600" dirty="0"/>
              <a:t>集例子</a:t>
            </a:r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5" name="矩形 4"/>
          <p:cNvSpPr/>
          <p:nvPr/>
        </p:nvSpPr>
        <p:spPr>
          <a:xfrm>
            <a:off x="9067800" y="914400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85801" y="1673696"/>
          <a:ext cx="6324601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438"/>
                <a:gridCol w="2239963"/>
                <a:gridCol w="2108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非终结符号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$,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*, 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6507" y="-37"/>
            <a:ext cx="11023600" cy="722196"/>
          </a:xfrm>
        </p:spPr>
        <p:txBody>
          <a:bodyPr/>
          <a:lstStyle/>
          <a:p>
            <a:r>
              <a:rPr lang="en-US" altLang="zh-CN" sz="3600" dirty="0">
                <a:sym typeface="+mn-ea"/>
              </a:rPr>
              <a:t>SELECT</a:t>
            </a:r>
            <a:r>
              <a:rPr lang="zh-CN" altLang="en-US" sz="3600" dirty="0">
                <a:sym typeface="+mn-ea"/>
              </a:rPr>
              <a:t>集（综合</a:t>
            </a:r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集和</a:t>
            </a:r>
            <a:r>
              <a:rPr lang="en-US" altLang="zh-CN" sz="3600" dirty="0">
                <a:sym typeface="+mn-ea"/>
              </a:rPr>
              <a:t>FOLLOW</a:t>
            </a:r>
            <a:r>
              <a:rPr lang="zh-CN" altLang="en-US" sz="3600" dirty="0">
                <a:sym typeface="+mn-ea"/>
              </a:rPr>
              <a:t>集</a:t>
            </a:r>
            <a:r>
              <a:rPr lang="zh-CN" altLang="en-US" sz="3600" dirty="0">
                <a:sym typeface="+mn-ea"/>
              </a:rPr>
              <a:t>）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06705" y="1054100"/>
            <a:ext cx="453644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36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SELECT</a:t>
            </a:r>
            <a:r>
              <a:rPr kumimoji="0" lang="zh-CN" altLang="en-US" sz="36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集：</a:t>
            </a:r>
            <a:endParaRPr kumimoji="0" lang="zh-CN" altLang="en-US" sz="3600" b="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188" y="1889125"/>
            <a:ext cx="8353425" cy="12969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定义：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给定文法的产生式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→α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A∈V</a:t>
            </a:r>
            <a:r>
              <a:rPr lang="en-US" altLang="zh-CN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α∈V*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0" y="3338830"/>
            <a:ext cx="10298430" cy="2501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742950" lvl="1" indent="-285750" algn="l" fontAlgn="base">
              <a:lnSpc>
                <a:spcPct val="14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1. 如果 α 不能推导出 ε，则：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lvl="1" indent="-285750" algn="l" fontAlgn="base">
              <a:lnSpc>
                <a:spcPct val="14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			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SELECT(A→α) = FIRST(α)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-{ε}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lvl="1" indent="-285750" algn="l" fontAlgn="base">
              <a:lnSpc>
                <a:spcPct val="14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2. 如果α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 *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ε，则 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lvl="1" indent="-285750" algn="l" fontAlgn="base">
              <a:lnSpc>
                <a:spcPct val="14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				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SELECT(A→α)=(FIRST(α)-{ε})∪FOLLOW(A)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SELECT</a:t>
            </a:r>
            <a:r>
              <a:rPr lang="zh-CN" altLang="en-US" sz="3600" dirty="0">
                <a:sym typeface="+mn-ea"/>
              </a:rPr>
              <a:t>集（综合</a:t>
            </a:r>
            <a:r>
              <a:rPr lang="en-US" altLang="zh-CN" sz="3600" dirty="0">
                <a:sym typeface="+mn-ea"/>
              </a:rPr>
              <a:t>FIRST</a:t>
            </a:r>
            <a:r>
              <a:rPr lang="zh-CN" altLang="en-US" sz="3600" dirty="0">
                <a:sym typeface="+mn-ea"/>
              </a:rPr>
              <a:t>集和</a:t>
            </a:r>
            <a:r>
              <a:rPr lang="en-US" altLang="zh-CN" sz="3600" dirty="0">
                <a:sym typeface="+mn-ea"/>
              </a:rPr>
              <a:t>FOLLOW</a:t>
            </a:r>
            <a:r>
              <a:rPr lang="zh-CN" altLang="en-US" sz="3600" dirty="0">
                <a:sym typeface="+mn-ea"/>
              </a:rPr>
              <a:t>集）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08013" y="1165225"/>
            <a:ext cx="4745038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如何选择产生式：</a:t>
            </a:r>
            <a:endParaRPr kumimoji="0" lang="zh-CN" altLang="en-US" sz="3200" b="0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1144588" y="2414588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→α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176338" y="3343275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→β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91" name="Rectangle 4"/>
          <p:cNvSpPr/>
          <p:nvPr/>
        </p:nvSpPr>
        <p:spPr>
          <a:xfrm>
            <a:off x="5176838" y="2486025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×××a×××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6392" name="Text Box 22"/>
          <p:cNvSpPr txBox="1"/>
          <p:nvPr/>
        </p:nvSpPr>
        <p:spPr>
          <a:xfrm>
            <a:off x="6651625" y="2986088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cs typeface="华文新魏" panose="02010800040101010101" pitchFamily="2" charset="-122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  <a:cs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2" name="Rectangle 4"/>
          <p:cNvSpPr/>
          <p:nvPr/>
        </p:nvSpPr>
        <p:spPr>
          <a:xfrm>
            <a:off x="1176338" y="4343400"/>
            <a:ext cx="3317875" cy="714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2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 →γ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Text Box 24"/>
          <p:cNvSpPr txBox="1"/>
          <p:nvPr/>
        </p:nvSpPr>
        <p:spPr>
          <a:xfrm>
            <a:off x="5640705" y="4088130"/>
            <a:ext cx="5954395" cy="13703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第一种情况：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考虑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FIRST</a:t>
            </a:r>
            <a:r>
              <a:rPr 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集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第二种情况：考虑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FOLLOW</a:t>
            </a:r>
            <a:r>
              <a:rPr 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</a:t>
            </a:r>
            <a:endParaRPr 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Text Box 24"/>
          <p:cNvSpPr txBox="1"/>
          <p:nvPr/>
        </p:nvSpPr>
        <p:spPr>
          <a:xfrm>
            <a:off x="7608570" y="1165225"/>
            <a:ext cx="4211320" cy="68199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1" indent="0" eaLnBrk="1" hangingPunct="1">
              <a:lnSpc>
                <a:spcPct val="120000"/>
              </a:lnSpc>
              <a:buClr>
                <a:schemeClr val="hlink"/>
              </a:buClr>
              <a:buNone/>
            </a:pPr>
            <a:r>
              <a:rPr 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根据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SELECT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集来选择</a:t>
            </a:r>
            <a:endParaRPr lang="zh-CN" altLang="en-US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ym typeface="+mn-ea"/>
              </a:rPr>
              <a:t>SELECT</a:t>
            </a:r>
            <a:r>
              <a:rPr lang="zh-CN" altLang="en-US" sz="3600" dirty="0">
                <a:sym typeface="+mn-ea"/>
              </a:rPr>
              <a:t>集例子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807720"/>
            <a:ext cx="4038600" cy="738008"/>
          </a:xfrm>
        </p:spPr>
        <p:txBody>
          <a:bodyPr/>
          <a:lstStyle/>
          <a:p>
            <a:r>
              <a:rPr lang="zh-CN" altLang="en-US" dirty="0"/>
              <a:t>表达式文法</a:t>
            </a:r>
            <a:endParaRPr lang="en-US" altLang="zh-CN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862321" y="1289685"/>
            <a:ext cx="5334000" cy="44577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 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)=FIRST(T)={(,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 +TE'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)=FOLLOW(E')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		  ={), 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)=FIRST(F)={(,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T'→*FT'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)={*}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 →ε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)=FOLLOW(T')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		   ={)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000" y="1376195"/>
            <a:ext cx="2971800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421890" y="3622964"/>
          <a:ext cx="3505200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/>
                <a:gridCol w="1143000"/>
                <a:gridCol w="1600200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FIRST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FOLLOW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$,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E'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</a:t>
                      </a:r>
                      <a:r>
                        <a:rPr lang="en-US" altLang="zh-CN" sz="2400" baseline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T'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*, ε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(, id</a:t>
                      </a:r>
                      <a:r>
                        <a:rPr lang="en-US" altLang="zh-CN" sz="240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dirty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{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*, +, $, )</a:t>
                      </a:r>
                      <a:r>
                        <a:rPr lang="en-US" altLang="zh-CN" sz="2400" kern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+mn-ea"/>
                          <a:cs typeface="Times New Roman" panose="02020603050405020304" charset="0"/>
                        </a:rPr>
                        <a:t>}</a:t>
                      </a:r>
                      <a:endParaRPr lang="zh-CN" altLang="en-US" sz="2400" kern="1200" dirty="0">
                        <a:solidFill>
                          <a:schemeClr val="tx1"/>
                        </a:solidFill>
                        <a:latin typeface="Times New Roman" panose="02020603050405020304" charset="0"/>
                        <a:ea typeface="+mn-ea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自顶向下分析</a:t>
            </a:r>
            <a:r>
              <a:rPr lang="en-US" altLang="zh-CN" sz="3600" dirty="0"/>
              <a:t>—LL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）文法</a:t>
            </a:r>
            <a:endParaRPr lang="zh-CN" altLang="en-US" sz="3600" dirty="0"/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73088" y="1343025"/>
            <a:ext cx="7772400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）文法：</a:t>
            </a:r>
            <a:endParaRPr kumimoji="0" lang="zh-CN" altLang="en-US" sz="3600" kern="0" cap="none" spc="0" normalizeH="0" baseline="0" noProof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6" name="Rectangle 4"/>
          <p:cNvSpPr/>
          <p:nvPr/>
        </p:nvSpPr>
        <p:spPr>
          <a:xfrm>
            <a:off x="500380" y="2219325"/>
            <a:ext cx="10117455" cy="17291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40000"/>
              </a:lnSpc>
              <a:buClr>
                <a:schemeClr val="hlink"/>
              </a:buClr>
              <a:buSzPct val="55000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一个文法是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）文法的充分必要条件是，对每个非终结符号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的两个不同产生式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A→α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A→β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，满足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2456180" y="4162425"/>
            <a:ext cx="7704138" cy="577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SELECT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A→α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）∩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SELECT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A→ β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= </a:t>
            </a:r>
            <a:r>
              <a:rPr lang="zh-CN" altLang="en-US" dirty="0">
                <a:sym typeface="Symbol" panose="05050102010706020507" charset="0"/>
              </a:rPr>
              <a:t>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98425" y="1831975"/>
            <a:ext cx="10017760" cy="15132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第一个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 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自左而右扫描输入，第二个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 —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生成一个最左推导，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代表在作出分析前要向前看一个符号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8425" y="3190875"/>
            <a:ext cx="10407650" cy="1152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）文法不是二义的（每步推导选择的产生式唯一），无左递归，不含有公共左因子产生式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135255" y="4495800"/>
            <a:ext cx="9158605" cy="5765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例子表达式文法是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）的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Rectangle 10"/>
          <p:cNvSpPr/>
          <p:nvPr/>
        </p:nvSpPr>
        <p:spPr>
          <a:xfrm>
            <a:off x="135255" y="5368925"/>
            <a:ext cx="9846945" cy="9099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buClr>
                <a:schemeClr val="hlink"/>
              </a:buClr>
              <a:buSzPct val="55000"/>
              <a:buNone/>
            </a:pP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** LL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）文法可以用确定的自顶向下分析方法进行分析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52685" y="42545"/>
            <a:ext cx="2110105" cy="22453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wrap="square">
            <a:spAutoFit/>
          </a:bodyPr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dirty="0"/>
              <a:t>自顶向下分析</a:t>
            </a:r>
            <a:r>
              <a:rPr lang="en-US" altLang="zh-CN" sz="3600" dirty="0"/>
              <a:t>—LL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）文法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914400"/>
            <a:ext cx="3810000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S→aA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A→bAS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判断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是不是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文法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495800" y="1219201"/>
            <a:ext cx="6019800" cy="3529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求解步骤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: 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分别求出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FIRST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和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FOLLOW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集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然后给出每条产生式的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SELECT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集</a:t>
            </a:r>
            <a:endParaRPr lang="en-US" altLang="zh-CN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  <a:p>
            <a:pPr marL="514350" indent="-514350" algn="l">
              <a:lnSpc>
                <a:spcPct val="130000"/>
              </a:lnSpc>
              <a:buFont typeface="+mj-lt"/>
              <a:buAutoNum type="arabicPeriod"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最后根据具有相同左部的产生式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SELECT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集之间交集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  <a:sym typeface="+mn-ea"/>
              </a:rPr>
              <a:t>是否为空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来判断是否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LL(1)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3733799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S→aA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S→d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A→bAS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判断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是不是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文法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  <a:endParaRPr lang="zh-CN" altLang="en-US" dirty="0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75275" y="914400"/>
            <a:ext cx="4572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S→aA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)={a}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S→d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)={d}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A→bAS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)={b}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A→ε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)={a, d, $}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727575" y="3670300"/>
            <a:ext cx="57610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S→aA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)∩SELECT(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S→d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    ={a} ∩{d}=</a:t>
            </a:r>
            <a:r>
              <a:rPr lang="zh-CN" altLang="en-US" sz="2800" dirty="0">
                <a:sym typeface="Symbol" panose="05050102010706020507" charset="0"/>
              </a:rPr>
              <a:t> ∅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A→bAS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)∩SELECT(A→</a:t>
            </a:r>
            <a:r>
              <a:rPr lang="el-GR" altLang="zh-CN" sz="2800" dirty="0">
                <a:latin typeface="Times New Roman" panose="02020603050405020304" charset="0"/>
                <a:cs typeface="Times New Roman" panose="02020603050405020304" charset="0"/>
              </a:rPr>
              <a:t>ε)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l-GR" altLang="zh-CN" sz="2800" dirty="0"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b}∩{a, d, $}=</a:t>
            </a:r>
            <a:r>
              <a:rPr lang="zh-CN" altLang="en-US" sz="2800" dirty="0">
                <a:sym typeface="Symbol" panose="05050102010706020507" charset="0"/>
              </a:rPr>
              <a:t> ∅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  <a:sym typeface="Symbol" panose="05050102010706020507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651376" y="5572126"/>
            <a:ext cx="4854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由此可知，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[S]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文法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3962399" cy="5054600"/>
          </a:xfrm>
        </p:spPr>
        <p:txBody>
          <a:bodyPr/>
          <a:lstStyle/>
          <a:p>
            <a:pPr marL="0" indent="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S→aAS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S→b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A→bA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判断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是不是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LL(1)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文法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?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LL(1)</a:t>
            </a:r>
            <a:r>
              <a:rPr lang="zh-CN" altLang="en-US" dirty="0"/>
              <a:t>文法例子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27576" y="914401"/>
            <a:ext cx="540067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>
              <a:lnSpc>
                <a:spcPct val="125000"/>
              </a:lnSpc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S→aAS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)={a}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S→b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)={b}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A→bA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)={b}</a:t>
            </a:r>
            <a:b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A→ε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)={a, b}</a:t>
            </a:r>
            <a:endParaRPr lang="zh-CN" altLang="en-US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752976" y="3187700"/>
            <a:ext cx="58070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S→aAS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)∩SELECT(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S→b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    ={a}∩{b} =</a:t>
            </a:r>
            <a:r>
              <a:rPr lang="zh-CN" altLang="en-US" sz="2800" dirty="0">
                <a:sym typeface="Symbol" panose="05050102010706020507" charset="0"/>
              </a:rPr>
              <a:t> ∅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A→bA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)∩SELECT(A→</a:t>
            </a:r>
            <a:r>
              <a:rPr lang="el-GR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ε)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l-GR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={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b}∩{a, b} = { b }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≠</a:t>
            </a: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∅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Symbol" panose="05050102010706020507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923756" y="5334001"/>
            <a:ext cx="3465512" cy="625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92075" lvl="1">
              <a:lnSpc>
                <a:spcPct val="135000"/>
              </a:lnSpc>
              <a:buSzPct val="55000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不是一个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LL(1)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文法！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828800"/>
          </a:xfrm>
        </p:spPr>
        <p:txBody>
          <a:bodyPr/>
          <a:lstStyle/>
          <a:p>
            <a:r>
              <a:rPr lang="zh-CN" altLang="en-US" dirty="0"/>
              <a:t>语法分析的任务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707272" y="1687512"/>
            <a:ext cx="8808328" cy="2046288"/>
            <a:chOff x="762000" y="3962400"/>
            <a:chExt cx="8808328" cy="2046288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762000" y="4047052"/>
              <a:ext cx="819150" cy="555625"/>
            </a:xfrm>
            <a:prstGeom prst="roundRect">
              <a:avLst>
                <a:gd name="adj" fmla="val 16667"/>
              </a:avLst>
            </a:prstGeom>
            <a:solidFill>
              <a:schemeClr val="bg1">
                <a:alpha val="50195"/>
              </a:schemeClr>
            </a:solidFill>
            <a:ln w="9525">
              <a:solidFill>
                <a:srgbClr val="FFFF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源程序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026528" y="4197349"/>
              <a:ext cx="1191860" cy="810657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词法</a:t>
              </a:r>
              <a:endPara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分析器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" name="AutoShape 6"/>
            <p:cNvSpPr>
              <a:spLocks noChangeArrowheads="1"/>
            </p:cNvSpPr>
            <p:nvPr/>
          </p:nvSpPr>
          <p:spPr bwMode="auto">
            <a:xfrm>
              <a:off x="4693528" y="4249486"/>
              <a:ext cx="1359525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语法</a:t>
              </a:r>
              <a:endPara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分析器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" name="AutoShape 7"/>
            <p:cNvSpPr>
              <a:spLocks noChangeArrowheads="1"/>
            </p:cNvSpPr>
            <p:nvPr/>
          </p:nvSpPr>
          <p:spPr bwMode="auto">
            <a:xfrm>
              <a:off x="1051761" y="4506913"/>
              <a:ext cx="974767" cy="236022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3245728" y="4331732"/>
              <a:ext cx="1445335" cy="227316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3017128" y="3962400"/>
              <a:ext cx="1954381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800" b="0" dirty="0"/>
                <a:t>&lt;</a:t>
              </a:r>
              <a:r>
                <a:rPr lang="zh-CN" altLang="en-US" sz="1800" b="0" dirty="0"/>
                <a:t>类别，属性值</a:t>
              </a:r>
              <a:r>
                <a:rPr lang="en-US" altLang="zh-CN" sz="1800" b="0" dirty="0"/>
                <a:t>&gt;</a:t>
              </a:r>
              <a:endParaRPr lang="zh-CN" altLang="en-US" sz="1800" b="0" dirty="0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425845" y="4742934"/>
              <a:ext cx="1555457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取下一单词</a:t>
              </a:r>
              <a:endParaRPr lang="zh-CN" altLang="en-US" sz="1800" b="0" dirty="0"/>
            </a:p>
          </p:txBody>
        </p:sp>
        <p:sp>
          <p:nvSpPr>
            <p:cNvPr id="13" name="AutoShape 12"/>
            <p:cNvSpPr>
              <a:spLocks noChangeArrowheads="1"/>
            </p:cNvSpPr>
            <p:nvPr/>
          </p:nvSpPr>
          <p:spPr bwMode="auto">
            <a:xfrm rot="10800000">
              <a:off x="3245729" y="4575175"/>
              <a:ext cx="1445334" cy="20796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4" name="AutoShape 13"/>
            <p:cNvSpPr>
              <a:spLocks noChangeArrowheads="1"/>
            </p:cNvSpPr>
            <p:nvPr/>
          </p:nvSpPr>
          <p:spPr bwMode="auto">
            <a:xfrm>
              <a:off x="3702928" y="5576888"/>
              <a:ext cx="1593850" cy="431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符号表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auto">
            <a:xfrm rot="1629644">
              <a:off x="2462649" y="5226630"/>
              <a:ext cx="1236662" cy="206375"/>
            </a:xfrm>
            <a:prstGeom prst="leftRightArrow">
              <a:avLst>
                <a:gd name="adj1" fmla="val 50000"/>
                <a:gd name="adj2" fmla="val 1785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8920773" flipV="1">
              <a:off x="5392354" y="5308597"/>
              <a:ext cx="1479213" cy="243701"/>
            </a:xfrm>
            <a:prstGeom prst="leftRightArrow">
              <a:avLst>
                <a:gd name="adj1" fmla="val 50000"/>
                <a:gd name="adj2" fmla="val 1797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6924509" y="4246563"/>
              <a:ext cx="1502819" cy="6191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/>
            <a:lstStyle/>
            <a:p>
              <a:pPr algn="ctr"/>
              <a:r>
                <a:rPr lang="zh-CN" altLang="en-US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前端的其他部分</a:t>
              </a:r>
              <a:endPara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auto">
            <a:xfrm>
              <a:off x="6053054" y="4374230"/>
              <a:ext cx="811622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" name="Text Box 10"/>
            <p:cNvSpPr txBox="1">
              <a:spLocks noChangeArrowheads="1"/>
            </p:cNvSpPr>
            <p:nvPr/>
          </p:nvSpPr>
          <p:spPr bwMode="auto">
            <a:xfrm>
              <a:off x="5949188" y="3962956"/>
              <a:ext cx="95414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分析树</a:t>
              </a:r>
              <a:endParaRPr lang="zh-CN" altLang="en-US" sz="1800" b="0" dirty="0"/>
            </a:p>
          </p:txBody>
        </p:sp>
        <p:sp>
          <p:nvSpPr>
            <p:cNvPr id="20" name="AutoShape 7"/>
            <p:cNvSpPr>
              <a:spLocks noChangeArrowheads="1"/>
            </p:cNvSpPr>
            <p:nvPr/>
          </p:nvSpPr>
          <p:spPr bwMode="auto">
            <a:xfrm>
              <a:off x="8427328" y="4452880"/>
              <a:ext cx="1143000" cy="228448"/>
            </a:xfrm>
            <a:prstGeom prst="rightArrow">
              <a:avLst>
                <a:gd name="adj1" fmla="val 50000"/>
                <a:gd name="adj2" fmla="val 96552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prstDash val="lgDash"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8336582" y="4115356"/>
              <a:ext cx="1233746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1800" b="0" dirty="0"/>
                <a:t>中间表示</a:t>
              </a:r>
              <a:endParaRPr lang="zh-CN" altLang="en-US" sz="1800" b="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1997034" y="4038601"/>
            <a:ext cx="818685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采用上下文无关文法来描述程序语言的语法结构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分析器将线性的单词符号序列转换为分析树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检查并报告语法错误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" name="矩形标注 22"/>
          <p:cNvSpPr/>
          <p:nvPr/>
        </p:nvSpPr>
        <p:spPr bwMode="auto">
          <a:xfrm>
            <a:off x="6090285" y="5334000"/>
            <a:ext cx="4516120" cy="1022350"/>
          </a:xfrm>
          <a:prstGeom prst="wedgeRectCallout">
            <a:avLst>
              <a:gd name="adj1" fmla="val -42871"/>
              <a:gd name="adj2" fmla="val -80000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识别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由词法分析给出的单词序列是否是给定</a:t>
            </a:r>
            <a:r>
              <a:rPr lang="en-US" altLang="zh-CN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上下文无关</a:t>
            </a:r>
            <a:r>
              <a:rPr lang="en-US" altLang="zh-CN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文法的正确的句子</a:t>
            </a:r>
            <a:r>
              <a:rPr lang="en-US" altLang="zh-CN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468630" y="1419225"/>
            <a:ext cx="1026604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非 </a:t>
            </a: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）文法到 </a:t>
            </a: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kumimoji="0" lang="en-US" altLang="zh-CN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kumimoji="0" lang="zh-CN" altLang="en-US" sz="3600" kern="0" cap="none" spc="0" normalizeH="0" baseline="0" noProof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）文法的等价转换</a:t>
            </a:r>
            <a:endParaRPr kumimoji="0" lang="zh-CN" altLang="en-US" sz="3600" kern="0" cap="none" spc="0" normalizeH="0" baseline="0" noProof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55675" y="2515235"/>
            <a:ext cx="9610090" cy="30245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45000"/>
              </a:lnSpc>
              <a:buClr>
                <a:schemeClr val="hlink"/>
              </a:buClr>
              <a:buSzPct val="55000"/>
              <a:buChar char="n"/>
            </a:pP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不一定每个语言都有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LL（1）文法，如果语言有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LL（1）文法，希望基于此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LL（1）文法对该语言的句子进行确定的分析，如果没有，该语言不能进行确定的自顶向下分析。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7652" name="Rectangle 3"/>
          <p:cNvSpPr/>
          <p:nvPr/>
        </p:nvSpPr>
        <p:spPr>
          <a:xfrm>
            <a:off x="142875" y="1053465"/>
            <a:ext cx="838835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zh-CN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提取左因子</a:t>
            </a:r>
            <a:endParaRPr lang="zh-CN" altLang="zh-CN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7950" y="2149475"/>
            <a:ext cx="10911205" cy="7194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文法中可能含有形如：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→αβ | αγ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的产生式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875" y="3170555"/>
            <a:ext cx="10738485" cy="5759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含有上面产生式的文法不是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）的，因为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2875" y="4245610"/>
            <a:ext cx="11933555" cy="85661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SELECT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→αβ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）∩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SELECT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→αγ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 ≠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charset="0"/>
              </a:rPr>
              <a:t>∅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8676" name="Rectangle 4"/>
          <p:cNvSpPr/>
          <p:nvPr/>
        </p:nvSpPr>
        <p:spPr>
          <a:xfrm>
            <a:off x="242570" y="853440"/>
            <a:ext cx="9685655" cy="13881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2" eaLnBrk="1" hangingPunct="1">
              <a:lnSpc>
                <a:spcPct val="18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charset="0"/>
              <a:buChar char="p"/>
            </a:pP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含左因子产生的一般形式：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lnSpc>
                <a:spcPct val="18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A →αβ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 αβ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 αβ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|… | αβ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endParaRPr lang="en-US" altLang="zh-CN" sz="2800" baseline="-250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2428875" y="3021013"/>
            <a:ext cx="8893175" cy="10810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┝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A →α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|…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7"/>
          <p:cNvSpPr/>
          <p:nvPr/>
        </p:nvSpPr>
        <p:spPr>
          <a:xfrm>
            <a:off x="2465388" y="4305300"/>
            <a:ext cx="8893175" cy="1728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┝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A → αA’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A’ →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|… | 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5052060" y="1000760"/>
            <a:ext cx="6474460" cy="5029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8600" y="990600"/>
            <a:ext cx="4218305" cy="50292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anose="020B0602030504020204" pitchFamily="-65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Rectangle 8"/>
          <p:cNvSpPr/>
          <p:nvPr/>
        </p:nvSpPr>
        <p:spPr>
          <a:xfrm>
            <a:off x="298450" y="1409700"/>
            <a:ext cx="4425950" cy="165608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：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→aSb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 S →aS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 S → ε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9"/>
          <p:cNvSpPr/>
          <p:nvPr/>
        </p:nvSpPr>
        <p:spPr>
          <a:xfrm>
            <a:off x="298450" y="2805430"/>
            <a:ext cx="4753610" cy="26809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┝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S →aSA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A →b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A → ε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S → ε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Rectangle 8"/>
          <p:cNvSpPr/>
          <p:nvPr/>
        </p:nvSpPr>
        <p:spPr>
          <a:xfrm>
            <a:off x="4870450" y="1409700"/>
            <a:ext cx="7173913" cy="12144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：      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 i E t S |  i E t S e S |  a   </a:t>
            </a:r>
            <a:endParaRPr lang="en-US" altLang="zh-CN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  E → 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Rectangle 9"/>
          <p:cNvSpPr/>
          <p:nvPr/>
        </p:nvSpPr>
        <p:spPr>
          <a:xfrm>
            <a:off x="5052060" y="2805113"/>
            <a:ext cx="6985000" cy="26812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┝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S → i E t S S’ |  a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S’ → e S | ε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E → 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1748" name="Rectangle 3"/>
          <p:cNvSpPr/>
          <p:nvPr/>
        </p:nvSpPr>
        <p:spPr>
          <a:xfrm>
            <a:off x="555625" y="1190625"/>
            <a:ext cx="8388350" cy="647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1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Font typeface="Wingdings" panose="05000000000000000000" charset="0"/>
              <a:buChar char="l"/>
            </a:pPr>
            <a:r>
              <a:rPr lang="zh-CN" altLang="en-US" sz="3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消除左递归</a:t>
            </a:r>
            <a:endParaRPr lang="zh-CN" altLang="en-US" sz="36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8550" y="1987550"/>
            <a:ext cx="9036050" cy="1079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文法可能含有形如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→Aα | β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的产生式或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         Aα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的推导，称为</a:t>
            </a:r>
            <a:r>
              <a:rPr lang="zh-CN" altLang="en-US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左递归文法</a:t>
            </a:r>
            <a:endParaRPr lang="zh-CN" altLang="en-US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33475" y="3359150"/>
            <a:ext cx="8893175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左递归文法不是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）文法，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33475" y="4252913"/>
            <a:ext cx="9001125" cy="1558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如：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→Sa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S →b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  SELECT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→Sa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）∩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SELECT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→b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 ≠ </a:t>
            </a:r>
            <a:r>
              <a:rPr lang="zh-CN" altLang="en-US" dirty="0">
                <a:sym typeface="Symbol" panose="05050102010706020507" charset="0"/>
              </a:rPr>
              <a:t>∅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Symbol" panose="05050102010706020507" charset="0"/>
            </a:endParaRPr>
          </a:p>
        </p:txBody>
      </p:sp>
      <p:graphicFrame>
        <p:nvGraphicFramePr>
          <p:cNvPr id="31752" name="Object 2"/>
          <p:cNvGraphicFramePr>
            <a:graphicFrameLocks noChangeAspect="1"/>
          </p:cNvGraphicFramePr>
          <p:nvPr>
            <p:ph idx="1"/>
          </p:nvPr>
        </p:nvGraphicFramePr>
        <p:xfrm>
          <a:off x="3041650" y="2419350"/>
          <a:ext cx="3889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90500" imgH="279400" progId="Equation.3">
                  <p:embed/>
                </p:oleObj>
              </mc:Choice>
              <mc:Fallback>
                <p:oleObj name="" r:id="rId1" imgW="190500" imgH="279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041650" y="2419350"/>
                        <a:ext cx="388938" cy="569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2204543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l-GR" altLang="zh-CN" sz="2800" dirty="0">
              <a:solidFill>
                <a:srgbClr val="660033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2222254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845767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96853" y="4279910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生成的是以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开头，后面跟着任意个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的串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2204543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l-GR" altLang="zh-CN" sz="2800" dirty="0">
              <a:solidFill>
                <a:srgbClr val="660033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2222254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845767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8213" y="4654055"/>
            <a:ext cx="23050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A' </a:t>
            </a:r>
            <a:endParaRPr lang="zh-CN" altLang="en-US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ε</a:t>
            </a:r>
            <a:endParaRPr lang="el-GR" altLang="zh-CN" sz="2800" dirty="0">
              <a:solidFill>
                <a:srgbClr val="660033"/>
              </a:solidFill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9353192">
            <a:off x="4411663" y="3924053"/>
            <a:ext cx="21590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89321" y="4692938"/>
            <a:ext cx="37642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生成的是以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β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开头，后面跟着任意个</a:t>
            </a:r>
            <a:r>
              <a:rPr lang="en-US" altLang="zh-CN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α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的串</a:t>
            </a:r>
            <a:endParaRPr lang="zh-CN" altLang="en-US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9658"/>
            <a:ext cx="9677399" cy="680542"/>
          </a:xfrm>
        </p:spPr>
        <p:txBody>
          <a:bodyPr/>
          <a:lstStyle/>
          <a:p>
            <a:r>
              <a:rPr lang="zh-CN" altLang="en-US" dirty="0"/>
              <a:t>直接左递归的消除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47851" y="1883372"/>
            <a:ext cx="3167063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zh-CN" altLang="en-US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候选式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A→A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l-GR" altLang="zh-CN" sz="2800" dirty="0">
              <a:solidFill>
                <a:srgbClr val="660033"/>
              </a:solidFill>
              <a:ea typeface="华文新魏" panose="02010800040101010101" pitchFamily="2" charset="-12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962400" y="1901083"/>
            <a:ext cx="20574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660033"/>
          </a:solidFill>
          <a:ln w="9525" algn="ctr">
            <a:solidFill>
              <a:srgbClr val="80008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672263" y="1524596"/>
            <a:ext cx="2087562" cy="2570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βααα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  <a:endParaRPr lang="en-US" altLang="zh-CN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 rot="5400000">
            <a:off x="2500011" y="3102767"/>
            <a:ext cx="1074246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208213" y="4332884"/>
            <a:ext cx="230505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bg1"/>
                    </a:gs>
                    <a:gs pos="50000">
                      <a:schemeClr val="bg1">
                        <a:gamma/>
                        <a:shade val="46275"/>
                        <a:invGamma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A→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β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A' </a:t>
            </a:r>
            <a:endParaRPr lang="zh-CN" altLang="en-US" sz="2800" dirty="0">
              <a:solidFill>
                <a:srgbClr val="66003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'</a:t>
            </a:r>
            <a:r>
              <a:rPr lang="en-US" altLang="zh-CN" sz="2800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800" dirty="0">
                <a:solidFill>
                  <a:srgbClr val="660033"/>
                </a:solidFill>
                <a:ea typeface="华文新魏" panose="02010800040101010101" pitchFamily="2" charset="-122"/>
                <a:cs typeface="Arial" panose="020B0604020202020204" pitchFamily="34" charset="0"/>
              </a:rPr>
              <a:t>ε</a:t>
            </a:r>
            <a:endParaRPr lang="el-GR" altLang="zh-CN" sz="2800" dirty="0">
              <a:solidFill>
                <a:srgbClr val="660033"/>
              </a:solidFill>
              <a:ea typeface="华文新魏" panose="020108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AutoShape 9"/>
          <p:cNvSpPr>
            <a:spLocks noChangeArrowheads="1"/>
          </p:cNvSpPr>
          <p:nvPr/>
        </p:nvSpPr>
        <p:spPr bwMode="auto">
          <a:xfrm rot="19353192">
            <a:off x="4411663" y="3602882"/>
            <a:ext cx="2159000" cy="917079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0066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90335" y="4332745"/>
            <a:ext cx="5003800" cy="16916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indent="0" algn="l"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 </a:t>
            </a:r>
            <a:r>
              <a:rPr lang="zh-CN" altLang="en-US" sz="32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消除方法：</a:t>
            </a:r>
            <a:endParaRPr lang="zh-CN" altLang="en-US" sz="32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若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A→A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|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，其中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β</a:t>
            </a:r>
            <a:r>
              <a:rPr lang="zh-CN" altLang="el-GR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不以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l-GR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开头</a:t>
            </a:r>
            <a:endParaRPr lang="zh-CN" altLang="en-US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zh-CN" altLang="el-GR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则修改规则为：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 →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β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A'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algn="l"/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A'→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α</a:t>
            </a:r>
            <a:r>
              <a:rPr lang="en-US" altLang="zh-CN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A'|</a:t>
            </a:r>
            <a:r>
              <a:rPr lang="el-GR" altLang="zh-CN" sz="2400" dirty="0">
                <a:solidFill>
                  <a:srgbClr val="FF0000"/>
                </a:solidFill>
                <a:ea typeface="华文新魏" panose="02010800040101010101" pitchFamily="2" charset="-122"/>
              </a:rPr>
              <a:t>ε</a:t>
            </a:r>
            <a:endParaRPr lang="en-US" altLang="zh-CN" sz="24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2772" name="Rectangle 3"/>
          <p:cNvSpPr/>
          <p:nvPr/>
        </p:nvSpPr>
        <p:spPr>
          <a:xfrm>
            <a:off x="755650" y="1132840"/>
            <a:ext cx="9865995" cy="1511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直接左递归的一般形式：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→Aα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|Aα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|…|Aα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|… |β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endParaRPr lang="en-US" altLang="zh-CN" sz="2800" baseline="-250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827405" y="3011805"/>
            <a:ext cx="9244965" cy="16554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消除直接左递归：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 |β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 |… |β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A’ → 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 |α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 |…|α</a:t>
            </a:r>
            <a:r>
              <a:rPr lang="en-US" altLang="zh-CN" sz="2800" baseline="-250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A’ |ε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853815" y="5313045"/>
            <a:ext cx="7153275" cy="884555"/>
          </a:xfrm>
          <a:prstGeom prst="rect">
            <a:avLst/>
          </a:prstGeom>
          <a:noFill/>
          <a:ln w="9525">
            <a:noFill/>
          </a:ln>
        </p:spPr>
        <p:txBody>
          <a:bodyPr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828800" lvl="4" indent="0" eaLnBrk="1" hangingPunct="1">
              <a:buClr>
                <a:schemeClr val="accent1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** 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推导结果均形如：</a:t>
            </a:r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βα</a:t>
            </a:r>
            <a:r>
              <a:rPr lang="en-US" altLang="zh-CN" sz="3200" b="1" baseline="30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</a:t>
            </a:r>
            <a:endParaRPr lang="en-US" altLang="zh-CN" sz="3200" b="1" baseline="30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3796" name="Rectangle 3"/>
          <p:cNvSpPr/>
          <p:nvPr/>
        </p:nvSpPr>
        <p:spPr>
          <a:xfrm>
            <a:off x="222250" y="1428750"/>
            <a:ext cx="4895850" cy="158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例：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E → E + T | T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    T → T * F | F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    F →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E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| id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5731510" y="3054985"/>
            <a:ext cx="5516880" cy="308419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E → TE’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E’→ +TE’|ε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T → F T’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T’→ *F T’|ε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F →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E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| id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AutoShape 8"/>
          <p:cNvSpPr/>
          <p:nvPr/>
        </p:nvSpPr>
        <p:spPr>
          <a:xfrm rot="2333069">
            <a:off x="4379913" y="3691890"/>
            <a:ext cx="863600" cy="358775"/>
          </a:xfrm>
          <a:prstGeom prst="rightArrow">
            <a:avLst>
              <a:gd name="adj1" fmla="val 50000"/>
              <a:gd name="adj2" fmla="val 60176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905000"/>
          </a:xfrm>
        </p:spPr>
        <p:txBody>
          <a:bodyPr/>
          <a:lstStyle/>
          <a:p>
            <a:r>
              <a:rPr lang="zh-CN" altLang="en-US" dirty="0"/>
              <a:t>自顶向下分析与推导序列</a:t>
            </a:r>
            <a:endParaRPr lang="en-US" altLang="zh-CN" dirty="0"/>
          </a:p>
          <a:p>
            <a:pPr lvl="1"/>
            <a:r>
              <a:rPr lang="zh-CN" altLang="en-US" dirty="0"/>
              <a:t>分析句子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id * id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  <a:endParaRPr lang="zh-CN" altLang="en-US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9767888" y="909310"/>
            <a:ext cx="2017713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→ E + 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</a:rPr>
              <a:t>     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→ 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T → T * F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T → F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F → ( E )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 → id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676400" y="1981200"/>
            <a:ext cx="723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推导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800" dirty="0">
                <a:latin typeface="Comic Sans MS" panose="030F0702030302020204" pitchFamily="66" charset="0"/>
                <a:cs typeface="Times New Roman" panose="02020603050405020304" charset="0"/>
              </a:rPr>
              <a:t> </a:t>
            </a:r>
            <a:r>
              <a:rPr lang="en-US" altLang="zh-CN" sz="2800" dirty="0">
                <a:latin typeface="Comic Sans MS" panose="030F0702030302020204" pitchFamily="66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Comic Sans MS" panose="030F0702030302020204" pitchFamily="66" charset="0"/>
                <a:cs typeface="Times New Roman" panose="02020603050405020304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T*F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F*F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id*F 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 id*id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2512368"/>
            <a:ext cx="4711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建立分析树的过程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画出分析树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8" name="图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01410" y="2733040"/>
            <a:ext cx="1767840" cy="331470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685800" y="3790950"/>
            <a:ext cx="4582795" cy="18148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* </a:t>
            </a:r>
            <a:r>
              <a:rPr lang="zh-CN" altLang="en-US" sz="2800" kern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从根到叶子来建立句子的分析树，或，给出句子的一个从开始符号出发的推导序列</a:t>
            </a:r>
            <a:endParaRPr lang="zh-CN" altLang="en-US" sz="2800" kern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4820" name="Rectangle 3"/>
          <p:cNvSpPr/>
          <p:nvPr/>
        </p:nvSpPr>
        <p:spPr>
          <a:xfrm>
            <a:off x="357505" y="1285875"/>
            <a:ext cx="9658985" cy="15113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3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间接左递归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：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lnSpc>
                <a:spcPct val="140000"/>
              </a:lnSpc>
              <a:spcBef>
                <a:spcPct val="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       含形如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     Aα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的推导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11910" y="3599180"/>
            <a:ext cx="10256520" cy="18713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3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间接左递归的消除，前提条件是文法不含环路，即无形如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     A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的推导，还要求没有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 → ε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形式的产生式 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pic>
        <p:nvPicPr>
          <p:cNvPr id="34822" name="Picture 1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980" y="2149475"/>
            <a:ext cx="517525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3" name="Picture 12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8575" y="4344670"/>
            <a:ext cx="402590" cy="504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9" name="Text Box 6"/>
          <p:cNvSpPr txBox="1"/>
          <p:nvPr/>
        </p:nvSpPr>
        <p:spPr>
          <a:xfrm>
            <a:off x="680720" y="1095375"/>
            <a:ext cx="8640763" cy="32423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 eaLnBrk="1" hangingPunct="1">
              <a:buClrTx/>
              <a:buChar char="l"/>
            </a:pP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消除间接左递归算法：</a:t>
            </a:r>
            <a:endParaRPr lang="zh-CN" altLang="en-US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914400" lvl="1" indent="-457200" eaLnBrk="1" hangingPunct="1">
              <a:buClrTx/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对文法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G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的所有非终结符进行排序，形成 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…, 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endParaRPr lang="en-US" altLang="zh-CN" sz="2400" b="1" baseline="-2500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914400" lvl="1" indent="-457200" eaLnBrk="1" hangingPunct="1">
              <a:buClrTx/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按上述顺序对每一个非终结符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依次执行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lang="en-US" altLang="zh-CN" sz="24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371600" lvl="2" indent="-457200" eaLnBrk="1" hangingPunct="1">
              <a:buClrTx/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for( j=1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； 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j&lt; i-1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；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j++)</a:t>
            </a:r>
            <a:endParaRPr lang="en-US" altLang="zh-CN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51305" lvl="3" indent="-179705" eaLnBrk="1" hangingPunct="1"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将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j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代入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sz="2400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的产生式 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若可代入的话</a:t>
            </a:r>
            <a:r>
              <a:rPr lang="en-US" altLang="zh-CN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)</a:t>
            </a: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；</a:t>
            </a:r>
            <a:endParaRPr lang="zh-CN" altLang="en-US" sz="24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371600" lvl="2" indent="-457200" eaLnBrk="1" hangingPunct="1">
              <a:buClrTx/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消除关于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en-US" altLang="zh-CN" b="1" baseline="-2500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i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的直接左递归；	</a:t>
            </a:r>
            <a:endParaRPr lang="zh-CN" altLang="en-US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914400" lvl="1" indent="-457200" eaLnBrk="1" hangingPunct="1">
              <a:buClrTx/>
              <a:buAutoNum type="arabicPeriod"/>
            </a:pPr>
            <a:r>
              <a:rPr lang="zh-CN" altLang="en-US" sz="2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化简</a:t>
            </a:r>
            <a:endParaRPr lang="zh-CN" altLang="en-US" sz="24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AutoShape 7"/>
          <p:cNvSpPr/>
          <p:nvPr/>
        </p:nvSpPr>
        <p:spPr>
          <a:xfrm>
            <a:off x="3552825" y="4337685"/>
            <a:ext cx="7381875" cy="1662430"/>
          </a:xfrm>
          <a:prstGeom prst="borderCallout1">
            <a:avLst>
              <a:gd name="adj1" fmla="val -1642"/>
              <a:gd name="adj2" fmla="val 40954"/>
              <a:gd name="adj3" fmla="val -61688"/>
              <a:gd name="adj4" fmla="val 34554"/>
            </a:avLst>
          </a:prstGeom>
          <a:solidFill>
            <a:srgbClr val="EAEAEA"/>
          </a:solidFill>
          <a:ln w="25400" cap="flat" cmpd="sng">
            <a:solidFill>
              <a:schemeClr val="accent1">
                <a:shade val="50000"/>
              </a:schemeClr>
            </a:solidFill>
            <a:prstDash val="solid"/>
            <a:miter/>
            <a:headEnd type="triangle" w="med" len="med"/>
            <a:tailEnd type="none" w="med" len="med"/>
          </a:ln>
        </p:spPr>
        <p:txBody>
          <a:bodyPr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把每个形如</a:t>
            </a:r>
            <a:r>
              <a:rPr lang="en-US" altLang="zh-CN" sz="2400" b="1" dirty="0">
                <a:latin typeface="Times New Roman" panose="02020603050405020304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</a:rPr>
              <a:t>→A</a:t>
            </a:r>
            <a:r>
              <a:rPr lang="en-US" altLang="zh-CN" sz="2400" b="1" baseline="-25000" dirty="0">
                <a:latin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</a:rPr>
              <a:t>γ</a:t>
            </a:r>
            <a:r>
              <a:rPr lang="zh-CN" altLang="en-US" sz="2400" b="1" dirty="0">
                <a:latin typeface="Times New Roman" panose="02020603050405020304" charset="0"/>
              </a:rPr>
              <a:t>的规则改写成</a:t>
            </a:r>
            <a:r>
              <a:rPr lang="en-US" altLang="zh-CN" sz="2400" b="1" dirty="0">
                <a:latin typeface="Times New Roman" panose="02020603050405020304" charset="0"/>
              </a:rPr>
              <a:t>:</a:t>
            </a:r>
            <a:endParaRPr lang="en-US" altLang="zh-CN" sz="2400" b="1" dirty="0">
              <a:latin typeface="Times New Roman" panose="02020603050405020304" charset="0"/>
            </a:endParaRPr>
          </a:p>
          <a:p>
            <a:pPr marL="0" lvl="0" indent="0" eaLnBrk="1" hangingPunct="1"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charset="0"/>
              </a:rPr>
              <a:t>i</a:t>
            </a:r>
            <a:r>
              <a:rPr lang="en-US" altLang="zh-CN" sz="2400" b="1" dirty="0">
                <a:latin typeface="Times New Roman" panose="02020603050405020304" charset="0"/>
              </a:rPr>
              <a:t>→δ</a:t>
            </a:r>
            <a:r>
              <a:rPr lang="en-US" altLang="zh-CN" sz="2400" b="1" baseline="-25000" dirty="0">
                <a:latin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</a:rPr>
              <a:t>γ|δ</a:t>
            </a:r>
            <a:r>
              <a:rPr lang="en-US" altLang="zh-CN" sz="2400" b="1" baseline="-25000" dirty="0">
                <a:latin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</a:rPr>
              <a:t>γ|…δ</a:t>
            </a:r>
            <a:r>
              <a:rPr lang="en-US" altLang="zh-CN" sz="2400" b="1" baseline="-25000" dirty="0">
                <a:latin typeface="Times New Roman" panose="02020603050405020304" charset="0"/>
              </a:rPr>
              <a:t>k</a:t>
            </a:r>
            <a:r>
              <a:rPr lang="en-US" altLang="zh-CN" sz="2400" b="1" dirty="0">
                <a:latin typeface="Times New Roman" panose="02020603050405020304" charset="0"/>
              </a:rPr>
              <a:t>γ</a:t>
            </a:r>
            <a:r>
              <a:rPr lang="zh-CN" altLang="en-US" sz="2400" b="1" dirty="0">
                <a:latin typeface="Times New Roman" panose="02020603050405020304" charset="0"/>
              </a:rPr>
              <a:t>，其中</a:t>
            </a:r>
            <a:r>
              <a:rPr lang="en-US" altLang="zh-CN" sz="2400" b="1" dirty="0">
                <a:latin typeface="Times New Roman" panose="02020603050405020304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charset="0"/>
              </a:rPr>
              <a:t>j</a:t>
            </a:r>
            <a:r>
              <a:rPr lang="en-US" altLang="zh-CN" sz="2400" b="1" dirty="0">
                <a:latin typeface="Times New Roman" panose="02020603050405020304" charset="0"/>
              </a:rPr>
              <a:t>→δ</a:t>
            </a:r>
            <a:r>
              <a:rPr lang="en-US" altLang="zh-CN" sz="2400" b="1" baseline="-25000" dirty="0">
                <a:latin typeface="Times New Roman" panose="02020603050405020304" charset="0"/>
              </a:rPr>
              <a:t>1</a:t>
            </a:r>
            <a:r>
              <a:rPr lang="en-US" altLang="zh-CN" sz="2400" b="1" dirty="0">
                <a:latin typeface="Times New Roman" panose="02020603050405020304" charset="0"/>
              </a:rPr>
              <a:t>|δ</a:t>
            </a:r>
            <a:r>
              <a:rPr lang="en-US" altLang="zh-CN" sz="2400" b="1" baseline="-25000" dirty="0">
                <a:latin typeface="Times New Roman" panose="02020603050405020304" charset="0"/>
              </a:rPr>
              <a:t>2</a:t>
            </a:r>
            <a:r>
              <a:rPr lang="en-US" altLang="zh-CN" sz="2400" b="1" dirty="0">
                <a:latin typeface="Times New Roman" panose="02020603050405020304" charset="0"/>
              </a:rPr>
              <a:t>|…|δ</a:t>
            </a:r>
            <a:r>
              <a:rPr lang="en-US" altLang="zh-CN" sz="2400" b="1" baseline="-25000" dirty="0">
                <a:latin typeface="Times New Roman" panose="02020603050405020304" charset="0"/>
              </a:rPr>
              <a:t>k</a:t>
            </a:r>
            <a:r>
              <a:rPr lang="zh-CN" altLang="en-US" sz="2400" b="1" dirty="0">
                <a:latin typeface="Times New Roman" panose="02020603050405020304" charset="0"/>
              </a:rPr>
              <a:t>是关于当前</a:t>
            </a:r>
            <a:r>
              <a:rPr lang="en-US" altLang="en-US" sz="2400" b="1" dirty="0">
                <a:latin typeface="Times New Roman" panose="02020603050405020304" charset="0"/>
              </a:rPr>
              <a:t>A</a:t>
            </a:r>
            <a:r>
              <a:rPr lang="en-US" altLang="en-US" sz="2400" b="1" baseline="-25000" dirty="0">
                <a:latin typeface="Times New Roman" panose="02020603050405020304" charset="0"/>
              </a:rPr>
              <a:t>j</a:t>
            </a:r>
            <a:r>
              <a:rPr lang="zh-CN" altLang="en-US" sz="2400" b="1" dirty="0">
                <a:latin typeface="Times New Roman" panose="02020603050405020304" charset="0"/>
              </a:rPr>
              <a:t>的产生式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6868" name="Rectangle 3"/>
          <p:cNvSpPr/>
          <p:nvPr/>
        </p:nvSpPr>
        <p:spPr>
          <a:xfrm>
            <a:off x="522605" y="1154430"/>
            <a:ext cx="4805045" cy="16421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例：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 Ac | c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A → Bb | 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B → Sa| a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6869" name="Rectangle 6"/>
          <p:cNvSpPr/>
          <p:nvPr/>
        </p:nvSpPr>
        <p:spPr>
          <a:xfrm>
            <a:off x="5327650" y="1669733"/>
            <a:ext cx="3600450" cy="5762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zh-CN" altLang="en-US" sz="2400" dirty="0">
                <a:latin typeface="Tahoma" panose="020B0604030504040204" charset="0"/>
              </a:rPr>
              <a:t>排列：</a:t>
            </a:r>
            <a:r>
              <a:rPr lang="en-US" altLang="zh-CN" sz="2400" dirty="0">
                <a:latin typeface="Tahoma" panose="020B0604030504040204" charset="0"/>
              </a:rPr>
              <a:t>B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A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S</a:t>
            </a:r>
            <a:endParaRPr lang="en-US" altLang="zh-CN" dirty="0">
              <a:latin typeface="Tahoma" panose="020B0604030504040204" charset="0"/>
              <a:ea typeface="Times New Roman" panose="02020603050405020304" charset="0"/>
            </a:endParaRPr>
          </a:p>
        </p:txBody>
      </p:sp>
      <p:sp>
        <p:nvSpPr>
          <p:cNvPr id="6" name="Text Box 7"/>
          <p:cNvSpPr txBox="1"/>
          <p:nvPr/>
        </p:nvSpPr>
        <p:spPr>
          <a:xfrm>
            <a:off x="5136515" y="2981960"/>
            <a:ext cx="3024188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B → Sa| a</a:t>
            </a:r>
            <a:endParaRPr lang="en-US" altLang="zh-CN" sz="2400" b="1" dirty="0"/>
          </a:p>
        </p:txBody>
      </p:sp>
      <p:sp>
        <p:nvSpPr>
          <p:cNvPr id="7" name="Text Box 8"/>
          <p:cNvSpPr txBox="1"/>
          <p:nvPr/>
        </p:nvSpPr>
        <p:spPr>
          <a:xfrm>
            <a:off x="5136515" y="3532823"/>
            <a:ext cx="3671888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2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A → Sab | ab | b</a:t>
            </a:r>
            <a:endParaRPr lang="en-US" altLang="zh-CN" sz="2400" b="1" dirty="0"/>
          </a:p>
        </p:txBody>
      </p:sp>
      <p:sp>
        <p:nvSpPr>
          <p:cNvPr id="8" name="Text Box 9"/>
          <p:cNvSpPr txBox="1"/>
          <p:nvPr/>
        </p:nvSpPr>
        <p:spPr>
          <a:xfrm>
            <a:off x="5136515" y="4061460"/>
            <a:ext cx="4608513" cy="466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S → Sabc | abc | bc | c</a:t>
            </a:r>
            <a:endParaRPr lang="en-US" altLang="zh-CN" sz="2400" b="1" dirty="0"/>
          </a:p>
        </p:txBody>
      </p:sp>
      <p:sp>
        <p:nvSpPr>
          <p:cNvPr id="9" name="Text Box 10"/>
          <p:cNvSpPr txBox="1"/>
          <p:nvPr/>
        </p:nvSpPr>
        <p:spPr>
          <a:xfrm>
            <a:off x="5712778" y="4936173"/>
            <a:ext cx="4248150" cy="101441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3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S → abcS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 | bcS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 | cS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   S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 → abcS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 | ε</a:t>
            </a:r>
            <a:endParaRPr lang="en-US" altLang="zh-CN" sz="2400" b="1" dirty="0"/>
          </a:p>
        </p:txBody>
      </p:sp>
      <p:sp>
        <p:nvSpPr>
          <p:cNvPr id="10" name="AutoShape 11"/>
          <p:cNvSpPr/>
          <p:nvPr/>
        </p:nvSpPr>
        <p:spPr>
          <a:xfrm rot="2333069">
            <a:off x="6000115" y="4629785"/>
            <a:ext cx="457200" cy="161925"/>
          </a:xfrm>
          <a:prstGeom prst="rightArrow">
            <a:avLst>
              <a:gd name="adj1" fmla="val 50000"/>
              <a:gd name="adj2" fmla="val 70588"/>
            </a:avLst>
          </a:prstGeom>
          <a:solidFill>
            <a:schemeClr val="accent1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7893" name="Rectangle 4"/>
          <p:cNvSpPr/>
          <p:nvPr/>
        </p:nvSpPr>
        <p:spPr>
          <a:xfrm>
            <a:off x="5148263" y="1933575"/>
            <a:ext cx="3240087" cy="5762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10000"/>
              </a:lnSpc>
              <a:spcBef>
                <a:spcPct val="0"/>
              </a:spcBef>
              <a:buClr>
                <a:schemeClr val="folHlink"/>
              </a:buClr>
              <a:buSzPct val="60000"/>
              <a:buNone/>
            </a:pPr>
            <a:r>
              <a:rPr lang="zh-CN" altLang="en-US" sz="2400" dirty="0">
                <a:latin typeface="Tahoma" panose="020B0604030504040204" charset="0"/>
              </a:rPr>
              <a:t>另一排列：</a:t>
            </a:r>
            <a:r>
              <a:rPr lang="en-US" altLang="zh-CN" sz="2400" dirty="0">
                <a:latin typeface="Tahoma" panose="020B0604030504040204" charset="0"/>
              </a:rPr>
              <a:t>S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A</a:t>
            </a:r>
            <a:r>
              <a:rPr lang="zh-CN" altLang="en-US" sz="2400" dirty="0">
                <a:latin typeface="Tahoma" panose="020B0604030504040204" charset="0"/>
              </a:rPr>
              <a:t>，</a:t>
            </a:r>
            <a:r>
              <a:rPr lang="en-US" altLang="zh-CN" sz="2400" dirty="0">
                <a:latin typeface="Tahoma" panose="020B0604030504040204" charset="0"/>
              </a:rPr>
              <a:t>B</a:t>
            </a:r>
            <a:endParaRPr lang="en-US" altLang="zh-CN" sz="2400" dirty="0">
              <a:latin typeface="Tahoma" panose="020B0604030504040204" charset="0"/>
              <a:ea typeface="Times New Roman" panose="02020603050405020304" charset="0"/>
            </a:endParaRPr>
          </a:p>
        </p:txBody>
      </p:sp>
      <p:sp>
        <p:nvSpPr>
          <p:cNvPr id="6" name="Text Box 8"/>
          <p:cNvSpPr txBox="1"/>
          <p:nvPr/>
        </p:nvSpPr>
        <p:spPr>
          <a:xfrm>
            <a:off x="5826760" y="3378200"/>
            <a:ext cx="4248150" cy="210978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S → Ac | c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A → Bb | b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B → bcaB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|caB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|aB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endParaRPr lang="en-US" altLang="zh-CN" sz="2400" b="1" dirty="0"/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/>
              <a:t> B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 → bcaB</a:t>
            </a:r>
            <a:r>
              <a:rPr lang="en-US" altLang="zh-CN" sz="2400" b="1" dirty="0">
                <a:latin typeface="Times New Roman" panose="02020603050405020304" charset="0"/>
              </a:rPr>
              <a:t>’</a:t>
            </a:r>
            <a:r>
              <a:rPr lang="en-US" altLang="zh-CN" sz="2400" b="1" dirty="0"/>
              <a:t>|ε</a:t>
            </a:r>
            <a:endParaRPr lang="en-US" altLang="zh-CN" sz="2400" b="1" dirty="0"/>
          </a:p>
        </p:txBody>
      </p:sp>
      <p:sp>
        <p:nvSpPr>
          <p:cNvPr id="36868" name="Rectangle 3"/>
          <p:cNvSpPr/>
          <p:nvPr/>
        </p:nvSpPr>
        <p:spPr>
          <a:xfrm>
            <a:off x="522605" y="1154430"/>
            <a:ext cx="4805045" cy="16421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例：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 Ac | c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A → Bb | 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lvl="2" indent="-228600" eaLnBrk="1" hangingPunct="1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B → Sa| a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8916" name="Rectangle 3"/>
          <p:cNvSpPr/>
          <p:nvPr/>
        </p:nvSpPr>
        <p:spPr>
          <a:xfrm>
            <a:off x="555625" y="882650"/>
            <a:ext cx="9703435" cy="15132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35000"/>
              </a:lnSpc>
              <a:spcBef>
                <a:spcPct val="0"/>
              </a:spcBef>
              <a:buClr>
                <a:schemeClr val="hlink"/>
              </a:buClr>
              <a:buSzPct val="55000"/>
              <a:buFont typeface="Wingdings" panose="05000000000000000000" charset="0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**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无左因子产生式和无左递归只是文法为    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）文法的必要条件，而非充分条件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非 LL（1）文法到 LL（1）文法的转换</a:t>
            </a:r>
            <a:endParaRPr lang="zh-CN" altLang="en-US" sz="36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477010" y="2774950"/>
            <a:ext cx="2907665" cy="3256915"/>
          </a:xfrm>
        </p:spPr>
        <p:txBody>
          <a:bodyPr/>
          <a:p>
            <a:pPr marL="0" indent="0"/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G</a:t>
            </a:r>
            <a:r>
              <a:rPr lang="en-US" altLang="zh-CN" baseline="-25000" dirty="0">
                <a:latin typeface="Times New Roman" panose="02020603050405020304" charset="0"/>
                <a:cs typeface="Times New Roman" panose="02020603050405020304" charset="0"/>
              </a:rPr>
              <a:t>3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[S] 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   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S→aAS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S→b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A→bA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A→</a:t>
            </a:r>
            <a:r>
              <a:rPr lang="el-GR" altLang="zh-CN" dirty="0">
                <a:latin typeface="Times New Roman" panose="02020603050405020304" charset="0"/>
                <a:cs typeface="Times New Roman" panose="02020603050405020304" charset="0"/>
              </a:rPr>
              <a:t>ε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810760" y="5029836"/>
            <a:ext cx="3465512" cy="6250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p>
            <a:pPr marL="92075" lvl="1">
              <a:lnSpc>
                <a:spcPct val="135000"/>
              </a:lnSpc>
              <a:buSzPct val="55000"/>
              <a:defRPr/>
            </a:pP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不是一个</a:t>
            </a:r>
            <a:r>
              <a:rPr lang="en-US" altLang="zh-CN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LL(1)</a:t>
            </a:r>
            <a:r>
              <a:rPr lang="zh-CN" altLang="en-US" sz="28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文法！</a:t>
            </a:r>
            <a:endParaRPr lang="zh-CN" altLang="en-US" sz="28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6393815" y="2756535"/>
            <a:ext cx="4114800" cy="914400"/>
          </a:xfrm>
          <a:prstGeom prst="wedgeRectCallout">
            <a:avLst>
              <a:gd name="adj1" fmla="val 20463"/>
              <a:gd name="adj2" fmla="val -159026"/>
            </a:avLst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8100000" scaled="1"/>
            <a:tileRect/>
          </a:gra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p>
            <a:r>
              <a:rPr lang="zh-CN" altLang="en-US" sz="24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即：无左因子和左递归的文法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不一定</a:t>
            </a:r>
            <a:r>
              <a:rPr lang="zh-CN" altLang="en-US" sz="24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是</a:t>
            </a:r>
            <a:r>
              <a:rPr lang="en-US" altLang="zh-CN" sz="24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LL(1)</a:t>
            </a:r>
            <a:r>
              <a:rPr lang="zh-CN" altLang="en-US" sz="24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文法</a:t>
            </a:r>
            <a:endParaRPr lang="zh-CN" altLang="en-US" sz="24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build="p"/>
      <p:bldP spid="9" grpId="0" animBg="1"/>
      <p:bldP spid="9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9940" name="Rectangle 3"/>
          <p:cNvSpPr/>
          <p:nvPr/>
        </p:nvSpPr>
        <p:spPr>
          <a:xfrm>
            <a:off x="857250" y="1388745"/>
            <a:ext cx="8793480" cy="17475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lvl="0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charset="0"/>
              <a:buChar char="p"/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对于 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）文法的句子，可以用确定的分析方法进行分析，这种分析程序称为</a:t>
            </a:r>
            <a:r>
              <a:rPr lang="zh-CN" altLang="en-US" b="1" u="sng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预测分析器</a:t>
            </a:r>
            <a:endParaRPr lang="zh-CN" altLang="en-US" b="1" u="sng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1536065" y="3369310"/>
            <a:ext cx="9544050" cy="88646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anose="05000000000000000000" charset="0"/>
              <a:buNone/>
            </a:pP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思考：对于 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）文法，如何实现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预测分析  </a:t>
            </a:r>
            <a:r>
              <a:rPr lang="zh-CN" altLang="en-US" sz="4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？？</a:t>
            </a:r>
            <a:endParaRPr lang="zh-CN" altLang="en-US" sz="4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预测分析：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  <p:sp>
        <p:nvSpPr>
          <p:cNvPr id="3" name="Rectangle 4"/>
          <p:cNvSpPr/>
          <p:nvPr/>
        </p:nvSpPr>
        <p:spPr>
          <a:xfrm>
            <a:off x="1820545" y="2364105"/>
            <a:ext cx="8177530" cy="24161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3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基本思路∶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0" lvl="0" indent="0" algn="just" eaLnBrk="1" hangingPunct="1">
              <a:lnSpc>
                <a:spcPct val="13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对文法中每个非终结符号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U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（他们都分别代表一种语法单位）都编出一个子程序，以完成该非终结符号所对应的语法单位的分析和识别任务。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40965" name="Rectangle 5"/>
          <p:cNvSpPr/>
          <p:nvPr/>
        </p:nvSpPr>
        <p:spPr>
          <a:xfrm>
            <a:off x="296863" y="1500188"/>
            <a:ext cx="7551737" cy="790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60000"/>
              <a:buChar char="n"/>
            </a:pP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（无</a:t>
            </a:r>
            <a:r>
              <a:rPr lang="zh-CN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回溯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）递归下降分析法</a:t>
            </a:r>
            <a:endParaRPr lang="zh-CN" altLang="en-US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497013" y="1047750"/>
            <a:ext cx="7146925" cy="3816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zh-CN" altLang="en-US" sz="36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例：</a:t>
            </a:r>
            <a:endParaRPr kumimoji="0" lang="zh-CN" altLang="en-US" sz="36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zh-CN" altLang="en-US" sz="28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en-US" altLang="zh-CN" sz="2800" b="1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r>
              <a:rPr kumimoji="0" lang="en-US" altLang="zh-CN" sz="28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8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endParaRPr kumimoji="0" lang="en-US" altLang="zh-CN" sz="2800" i="1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	       | 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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id</a:t>
            </a:r>
            <a:endParaRPr kumimoji="0" lang="en-US" altLang="zh-CN" sz="28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	       | array [</a:t>
            </a:r>
            <a:r>
              <a:rPr kumimoji="0" lang="en-US" altLang="zh-CN" sz="28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] of </a:t>
            </a:r>
            <a:r>
              <a:rPr kumimoji="0" lang="en-US" altLang="zh-CN" sz="28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endParaRPr kumimoji="0" lang="en-US" altLang="zh-CN" sz="2800" i="1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8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en-US" altLang="zh-CN" sz="28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kumimoji="0" lang="en-US" altLang="zh-CN" sz="28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integer</a:t>
            </a:r>
            <a:endParaRPr kumimoji="0" lang="en-US" altLang="zh-CN" sz="28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        | char</a:t>
            </a:r>
            <a:endParaRPr kumimoji="0" lang="en-US" altLang="zh-CN" sz="28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	           | num </a:t>
            </a:r>
            <a:r>
              <a:rPr kumimoji="0" lang="en-US" altLang="zh-CN" sz="2800" kern="0" cap="none" spc="0" normalizeH="0" baseline="0" noProof="0" dirty="0" err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dotdot</a:t>
            </a:r>
            <a:r>
              <a:rPr kumimoji="0" lang="en-US" altLang="zh-CN" sz="28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num</a:t>
            </a:r>
            <a:endParaRPr kumimoji="0" lang="en-US" altLang="zh-CN" sz="28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1304925" y="5106988"/>
            <a:ext cx="8208963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例句：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array [num dotdot num] of integer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dvAuto="100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971550" y="1125220"/>
            <a:ext cx="7963535" cy="325628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/>
          <a:lstStyle/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procedure </a:t>
            </a:r>
            <a:r>
              <a:rPr kumimoji="0" lang="en-US" altLang="zh-CN" sz="3200" b="1" i="1" kern="0" cap="none" spc="0" normalizeH="0" baseline="0" noProof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match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 (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 : 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token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);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begin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		if  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lookahead 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= 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  then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			lookahead  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:=  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nexttoken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( )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		else  </a:t>
            </a:r>
            <a:r>
              <a:rPr kumimoji="0" lang="en-US" altLang="zh-CN" sz="3200" i="1" kern="0" cap="none" spc="0" normalizeH="0" baseline="0" noProof="0">
                <a:latin typeface="+mn-lt"/>
                <a:ea typeface="+mn-ea"/>
                <a:cs typeface="+mn-cs"/>
              </a:rPr>
              <a:t>error </a:t>
            </a: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( )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9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3200" kern="0" cap="none" spc="0" normalizeH="0" baseline="0" noProof="0">
                <a:latin typeface="+mn-lt"/>
                <a:ea typeface="+mn-ea"/>
                <a:cs typeface="+mn-cs"/>
              </a:rPr>
              <a:t>end;</a:t>
            </a:r>
            <a:endParaRPr kumimoji="0" lang="en-US" altLang="zh-CN" sz="3200" kern="0" cap="none" spc="0" normalizeH="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683510" y="4606608"/>
            <a:ext cx="7467600" cy="1038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 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一个辅助过程：如果 </a:t>
            </a:r>
            <a:r>
              <a:rPr lang="en-US" altLang="zh-CN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 </a:t>
            </a: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与当前符号匹配，进展到下一个输入符号</a:t>
            </a:r>
            <a:endParaRPr lang="zh-CN" altLang="en-US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 bwMode="auto">
          <a:xfrm>
            <a:off x="323850" y="1535430"/>
            <a:ext cx="7646035" cy="47529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/>
          <a:lstStyle/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procedure </a:t>
            </a:r>
            <a:r>
              <a:rPr kumimoji="0" lang="en-US" altLang="zh-CN" sz="2400" b="1" i="1" kern="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type</a:t>
            </a: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;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begin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if </a:t>
            </a:r>
            <a:r>
              <a:rPr kumimoji="0" lang="en-US" altLang="zh-CN" sz="2400" i="1" kern="0" cap="none" spc="0" normalizeH="0" baseline="0" noProof="0" dirty="0" err="1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 in  {</a:t>
            </a:r>
            <a:r>
              <a:rPr kumimoji="0" lang="en-US" altLang="zh-CN" sz="2400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integer, char, num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}  then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2400" b="1" i="1" kern="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simple</a:t>
            </a:r>
            <a:r>
              <a:rPr kumimoji="0" lang="en-US" altLang="zh-CN" sz="2400" i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 )</a:t>
            </a:r>
            <a:endParaRPr kumimoji="0" lang="en-US" altLang="zh-CN" sz="2400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else  if  </a:t>
            </a:r>
            <a:r>
              <a:rPr kumimoji="0" lang="en-US" altLang="zh-CN" sz="2400" i="1" kern="0" cap="none" spc="0" normalizeH="0" baseline="0" noProof="0" dirty="0" err="1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  <a:sym typeface="Symbol" panose="05050102010706020507" pitchFamily="18" charset="2"/>
              </a:rPr>
              <a:t>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 then  begin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			match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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); </a:t>
            </a: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match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(id)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		        end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else  if  </a:t>
            </a:r>
            <a:r>
              <a:rPr kumimoji="0" lang="en-US" altLang="zh-CN" sz="2400" i="1" kern="0" cap="none" spc="0" normalizeH="0" baseline="0" noProof="0" dirty="0" err="1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array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 then  begin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			match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(array); </a:t>
            </a: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match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(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[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); </a:t>
            </a:r>
            <a:r>
              <a:rPr kumimoji="0" lang="en-US" altLang="zh-CN" sz="2400" b="1" i="1" kern="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simple</a:t>
            </a:r>
            <a:r>
              <a:rPr kumimoji="0" lang="en-US" altLang="zh-CN" sz="2400" i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 )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; 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			match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(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]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 ); </a:t>
            </a: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match 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(of ); </a:t>
            </a:r>
            <a:r>
              <a:rPr kumimoji="0" lang="en-US" altLang="zh-CN" sz="2400" b="1" i="1" kern="0" cap="none" spc="0" normalizeH="0" baseline="0" noProof="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type</a:t>
            </a:r>
            <a:r>
              <a:rPr kumimoji="0" lang="en-US" altLang="zh-CN" sz="2400" i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( )</a:t>
            </a:r>
            <a:endParaRPr kumimoji="0" lang="en-US" altLang="zh-CN" sz="2400" kern="0" cap="none" spc="0" normalizeH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        end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		else </a:t>
            </a:r>
            <a:r>
              <a:rPr kumimoji="0" lang="en-US" altLang="zh-CN" sz="2400" i="1" kern="0" cap="none" spc="0" normalizeH="0" baseline="0" noProof="0" dirty="0">
                <a:latin typeface="+mn-lt"/>
                <a:ea typeface="+mn-ea"/>
                <a:cs typeface="+mn-cs"/>
              </a:rPr>
              <a:t>error</a:t>
            </a: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( )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  <a:p>
            <a:pPr marL="342900" marR="0" indent="-342900" algn="l" defTabSz="914400" eaLnBrk="0" hangingPunct="0">
              <a:lnSpc>
                <a:spcPct val="80000"/>
              </a:lnSpc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+mn-lt"/>
                <a:ea typeface="+mn-ea"/>
                <a:cs typeface="+mn-cs"/>
              </a:rPr>
              <a:t>end;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4036" name="Rectangle 8"/>
          <p:cNvSpPr/>
          <p:nvPr/>
        </p:nvSpPr>
        <p:spPr>
          <a:xfrm>
            <a:off x="6757670" y="44133"/>
            <a:ext cx="5357813" cy="13573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i="1" dirty="0">
                <a:latin typeface="Tahoma" panose="020B0604030504040204" charset="0"/>
              </a:rPr>
              <a:t>	</a:t>
            </a:r>
            <a:r>
              <a:rPr lang="en-US" altLang="zh-CN" sz="2400" b="1" i="1" dirty="0">
                <a:solidFill>
                  <a:schemeClr val="tx2"/>
                </a:solidFill>
                <a:latin typeface="Tahoma" panose="020B0604030504040204" charset="0"/>
              </a:rPr>
              <a:t>type</a:t>
            </a:r>
            <a:r>
              <a:rPr lang="en-US" altLang="zh-CN" sz="2400" b="1" i="1" dirty="0">
                <a:latin typeface="Tahoma" panose="020B0604030504040204" charset="0"/>
              </a:rPr>
              <a:t> </a:t>
            </a:r>
            <a:r>
              <a:rPr lang="en-US" altLang="zh-CN" sz="2400" b="1" dirty="0">
                <a:latin typeface="Tahoma" panose="020B060403050404020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ahoma" panose="020B0604030504040204" charset="0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ahoma" panose="020B0604030504040204" charset="0"/>
              </a:rPr>
              <a:t>simple</a:t>
            </a:r>
            <a:endParaRPr lang="en-US" altLang="zh-CN" sz="2400" b="1" i="1" dirty="0">
              <a:solidFill>
                <a:schemeClr val="tx2"/>
              </a:solidFill>
              <a:latin typeface="Tahoma" panose="020B0604030504040204" charset="0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latin typeface="Tahoma" panose="020B0604030504040204" charset="0"/>
              </a:rPr>
              <a:t>		       | </a:t>
            </a:r>
            <a:r>
              <a:rPr lang="en-US" altLang="zh-CN" sz="2400" b="1" dirty="0">
                <a:latin typeface="Tahoma" panose="020B0604030504040204" charset="0"/>
                <a:sym typeface="Symbol" panose="05050102010706020507" pitchFamily="18" charset="2"/>
              </a:rPr>
              <a:t></a:t>
            </a:r>
            <a:r>
              <a:rPr lang="en-US" altLang="zh-CN" sz="2400" b="1" dirty="0">
                <a:latin typeface="Tahoma" panose="020B0604030504040204" charset="0"/>
              </a:rPr>
              <a:t> id</a:t>
            </a:r>
            <a:endParaRPr lang="en-US" altLang="zh-CN" sz="2400" b="1" dirty="0">
              <a:latin typeface="Tahoma" panose="020B0604030504040204" charset="0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latin typeface="Tahoma" panose="020B0604030504040204" charset="0"/>
              </a:rPr>
              <a:t>	    	       | array [</a:t>
            </a:r>
            <a:r>
              <a:rPr lang="en-US" altLang="zh-CN" sz="2400" b="1" i="1" dirty="0">
                <a:solidFill>
                  <a:schemeClr val="tx2"/>
                </a:solidFill>
                <a:latin typeface="Tahoma" panose="020B0604030504040204" charset="0"/>
              </a:rPr>
              <a:t>simple</a:t>
            </a:r>
            <a:r>
              <a:rPr lang="en-US" altLang="zh-CN" sz="2400" b="1" dirty="0">
                <a:latin typeface="Tahoma" panose="020B0604030504040204" charset="0"/>
              </a:rPr>
              <a:t>] of </a:t>
            </a:r>
            <a:r>
              <a:rPr lang="en-US" altLang="zh-CN" sz="2400" b="1" i="1" dirty="0">
                <a:solidFill>
                  <a:schemeClr val="tx2"/>
                </a:solidFill>
                <a:latin typeface="Tahoma" panose="020B0604030504040204" charset="0"/>
              </a:rPr>
              <a:t>type</a:t>
            </a:r>
            <a:endParaRPr lang="en-US" altLang="zh-CN" sz="2400" b="1" i="1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44039" name="Text Box 9"/>
          <p:cNvSpPr txBox="1"/>
          <p:nvPr/>
        </p:nvSpPr>
        <p:spPr>
          <a:xfrm>
            <a:off x="9529445" y="3935095"/>
            <a:ext cx="2016125" cy="46672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输出产生式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44040" name="Line 11"/>
          <p:cNvSpPr/>
          <p:nvPr/>
        </p:nvSpPr>
        <p:spPr>
          <a:xfrm flipH="1" flipV="1">
            <a:off x="6434455" y="2653030"/>
            <a:ext cx="2978785" cy="1369060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1" name="Line 12"/>
          <p:cNvSpPr/>
          <p:nvPr/>
        </p:nvSpPr>
        <p:spPr>
          <a:xfrm flipH="1" flipV="1">
            <a:off x="5853430" y="3321050"/>
            <a:ext cx="3559810" cy="701675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4042" name="Line 13"/>
          <p:cNvSpPr/>
          <p:nvPr/>
        </p:nvSpPr>
        <p:spPr>
          <a:xfrm flipH="1">
            <a:off x="6494780" y="4023360"/>
            <a:ext cx="2919095" cy="287655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905000"/>
          </a:xfrm>
        </p:spPr>
        <p:txBody>
          <a:bodyPr/>
          <a:lstStyle/>
          <a:p>
            <a:r>
              <a:rPr lang="zh-C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自底向上分析与归约序列</a:t>
            </a:r>
            <a:endParaRPr lang="en-US" altLang="zh-CN" dirty="0"/>
          </a:p>
          <a:p>
            <a:pPr lvl="1"/>
            <a:r>
              <a:rPr lang="zh-CN" altLang="en-US" dirty="0"/>
              <a:t>分析句子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id * id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语法分析概述</a:t>
            </a:r>
            <a:endParaRPr lang="zh-CN" altLang="en-US" dirty="0"/>
          </a:p>
        </p:txBody>
      </p:sp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9767888" y="908957"/>
            <a:ext cx="2017713" cy="2667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imes New Roman" panose="02020603050405020304" charset="0"/>
              </a:rPr>
              <a:t>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→ E + 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</a:rPr>
              <a:t>     E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→ T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T → T * F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T → F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    F → ( E )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   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 → id</a:t>
            </a:r>
            <a:endParaRPr lang="en-US" altLang="zh-CN" sz="2400" dirty="0">
              <a:latin typeface="Times New Roman" panose="02020603050405020304" charset="0"/>
            </a:endParaRP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600200" y="2057400"/>
            <a:ext cx="7772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归约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en-US" altLang="zh-CN" sz="2800" dirty="0">
                <a:latin typeface="Times New Roman" panose="02020603050405020304" charset="0"/>
              </a:rPr>
              <a:t>id*id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⇐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F*id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⇐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T*id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⇐</a:t>
            </a:r>
            <a:r>
              <a:rPr lang="en-US" altLang="zh-CN" sz="2800" dirty="0">
                <a:latin typeface="Times New Roman" panose="02020603050405020304" charset="0"/>
              </a:rPr>
              <a:t> T*F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⇐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 </a:t>
            </a:r>
            <a:r>
              <a:rPr lang="en-US" altLang="zh-CN" sz="2800" dirty="0">
                <a:latin typeface="Times New Roman" panose="02020603050405020304" charset="0"/>
              </a:rPr>
              <a:t>T </a:t>
            </a:r>
            <a:r>
              <a:rPr lang="zh-CN" altLang="en-US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⇐</a:t>
            </a: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  <a:sym typeface="Symbol" panose="05050102010706020507" charset="0"/>
              </a:rPr>
              <a:t> </a:t>
            </a:r>
            <a:r>
              <a:rPr lang="en-US" altLang="zh-CN" sz="2800" dirty="0">
                <a:latin typeface="Times New Roman" panose="02020603050405020304" charset="0"/>
              </a:rPr>
              <a:t>E</a:t>
            </a:r>
            <a:endParaRPr lang="en-US" altLang="zh-CN" sz="2800" dirty="0">
              <a:latin typeface="Times New Roman" panose="020206030504050203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45945" y="2560916"/>
            <a:ext cx="4786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建立分析树的过程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画出分析树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endParaRPr lang="zh-CN" altLang="en-US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85800" y="3790950"/>
            <a:ext cx="4437380" cy="1814830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threePt" dir="t"/>
            </a:scene3d>
          </a:bodyPr>
          <a:p>
            <a:pPr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sz="2800" kern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* </a:t>
            </a:r>
            <a:r>
              <a:rPr lang="zh-CN" altLang="en-US" sz="2800" kern="0" noProof="0" dirty="0" smtClean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+mn-ea"/>
              </a:rPr>
              <a:t>从叶子到根来建立句子的分析树，或，给出一个从句子出发到开始符号的归约序列</a:t>
            </a:r>
            <a:endParaRPr lang="zh-CN" altLang="en-US" sz="2800" kern="0" noProof="0" dirty="0" smtClean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  <a:sym typeface="+mn-ea"/>
            </a:endParaRP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84595" y="2887345"/>
            <a:ext cx="1790700" cy="2941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3050" y="1693545"/>
            <a:ext cx="7325360" cy="453707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/>
          <a:lstStyle/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procedure </a:t>
            </a:r>
            <a:r>
              <a:rPr kumimoji="0" lang="en-US" altLang="zh-CN" sz="2400" b="1" i="1" kern="0" cap="none" spc="0" normalizeH="0" baseline="0" noProof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simple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;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begin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		if 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integer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then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		      match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(integer)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		else  if 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char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then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		      match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(char)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		else  if 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lookahead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2400" kern="0" cap="none" spc="0" normalizeH="0" baseline="0" noProof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rPr>
              <a:t>num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  then  begin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		      match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(num);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match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(dotdot);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match 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(num)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		end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		else  </a:t>
            </a:r>
            <a:r>
              <a:rPr kumimoji="0" lang="en-US" altLang="zh-CN" sz="2400" i="1" kern="0" cap="none" spc="0" normalizeH="0" baseline="0" noProof="0">
                <a:latin typeface="+mn-lt"/>
                <a:ea typeface="+mn-ea"/>
                <a:cs typeface="+mn-cs"/>
              </a:rPr>
              <a:t>error</a:t>
            </a: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( )</a:t>
            </a:r>
            <a:endParaRPr kumimoji="0" lang="en-US" altLang="zh-CN" sz="2400" kern="0" cap="none" spc="0" normalizeH="0" baseline="0" noProof="0">
              <a:latin typeface="+mn-lt"/>
              <a:ea typeface="+mn-ea"/>
              <a:cs typeface="+mn-cs"/>
            </a:endParaRPr>
          </a:p>
          <a:p>
            <a:pPr marL="342900" marR="0" indent="-342900" algn="just" defTabSz="914400" eaLnBrk="0" hangingPunct="0">
              <a:lnSpc>
                <a:spcPct val="110000"/>
              </a:lnSpc>
              <a:buSzTx/>
              <a:defRPr/>
            </a:pPr>
            <a:r>
              <a:rPr kumimoji="0" lang="en-US" altLang="zh-CN" sz="2400" kern="0" cap="none" spc="0" normalizeH="0" baseline="0" noProof="0">
                <a:latin typeface="+mn-lt"/>
                <a:ea typeface="+mn-ea"/>
                <a:cs typeface="+mn-cs"/>
              </a:rPr>
              <a:t>end;</a:t>
            </a:r>
            <a:endParaRPr kumimoji="0" lang="en-US" altLang="zh-CN" sz="2400" kern="0" cap="none" spc="0" normalizeH="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542780" y="3321685"/>
            <a:ext cx="2016125" cy="466725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b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输出产生式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7" name="Line 6"/>
          <p:cNvSpPr/>
          <p:nvPr/>
        </p:nvSpPr>
        <p:spPr>
          <a:xfrm flipH="1" flipV="1">
            <a:off x="5124450" y="2966720"/>
            <a:ext cx="4418330" cy="642620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" name="Line 7"/>
          <p:cNvSpPr/>
          <p:nvPr/>
        </p:nvSpPr>
        <p:spPr>
          <a:xfrm flipH="1">
            <a:off x="5401310" y="3608705"/>
            <a:ext cx="4141470" cy="215265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" name="Line 8"/>
          <p:cNvSpPr/>
          <p:nvPr/>
        </p:nvSpPr>
        <p:spPr>
          <a:xfrm flipH="1">
            <a:off x="6853555" y="3608705"/>
            <a:ext cx="2689225" cy="896620"/>
          </a:xfrm>
          <a:prstGeom prst="line">
            <a:avLst/>
          </a:prstGeom>
          <a:ln w="38100" cap="flat" cmpd="sng">
            <a:solidFill>
              <a:srgbClr val="0000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1" name="Rectangle 3"/>
          <p:cNvSpPr/>
          <p:nvPr/>
        </p:nvSpPr>
        <p:spPr>
          <a:xfrm>
            <a:off x="6408420" y="118110"/>
            <a:ext cx="5707063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i="1" dirty="0">
                <a:latin typeface="Tahoma" panose="020B0604030504040204" charset="0"/>
              </a:rPr>
              <a:t>	</a:t>
            </a:r>
            <a:r>
              <a:rPr lang="en-US" altLang="zh-CN" sz="2400" b="1" i="1" dirty="0">
                <a:solidFill>
                  <a:schemeClr val="tx2"/>
                </a:solidFill>
                <a:latin typeface="Tahoma" panose="020B0604030504040204" charset="0"/>
              </a:rPr>
              <a:t>simple</a:t>
            </a:r>
            <a:r>
              <a:rPr lang="en-US" altLang="zh-CN" sz="2400" b="1" i="1" dirty="0">
                <a:latin typeface="Tahoma" panose="020B0604030504040204" charset="0"/>
              </a:rPr>
              <a:t> </a:t>
            </a:r>
            <a:r>
              <a:rPr lang="en-US" altLang="zh-CN" sz="2400" b="1" dirty="0">
                <a:latin typeface="Tahoma" panose="020B0604030504040204" charset="0"/>
                <a:sym typeface="Symbol" panose="05050102010706020507" pitchFamily="18" charset="2"/>
              </a:rPr>
              <a:t></a:t>
            </a:r>
            <a:r>
              <a:rPr lang="en-US" altLang="zh-CN" sz="2400" b="1" dirty="0">
                <a:latin typeface="Tahoma" panose="020B0604030504040204" charset="0"/>
              </a:rPr>
              <a:t> integer</a:t>
            </a:r>
            <a:endParaRPr lang="en-US" altLang="zh-CN" sz="2400" b="1" dirty="0">
              <a:latin typeface="Tahoma" panose="020B0604030504040204" charset="0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latin typeface="Tahoma" panose="020B0604030504040204" charset="0"/>
              </a:rPr>
              <a:t>	                | char</a:t>
            </a:r>
            <a:endParaRPr lang="en-US" altLang="zh-CN" sz="2400" b="1" dirty="0">
              <a:latin typeface="Tahoma" panose="020B0604030504040204" charset="0"/>
            </a:endParaRPr>
          </a:p>
          <a:p>
            <a:pPr marL="342900" lvl="0" indent="-342900"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sz="2400" b="1" dirty="0">
                <a:latin typeface="Tahoma" panose="020B0604030504040204" charset="0"/>
              </a:rPr>
              <a:t>		           | num dotdot num</a:t>
            </a:r>
            <a:endParaRPr lang="en-US" altLang="zh-CN" sz="2400" b="1" i="1" dirty="0">
              <a:solidFill>
                <a:schemeClr val="tx2"/>
              </a:solidFill>
              <a:latin typeface="Tahoma" panose="020B0604030504040204" charset="0"/>
            </a:endParaRPr>
          </a:p>
        </p:txBody>
      </p:sp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31445" y="2723833"/>
            <a:ext cx="8748713" cy="565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buClr>
                <a:schemeClr val="accent2"/>
              </a:buClr>
              <a:buSzPct val="80000"/>
              <a:buNone/>
            </a:pPr>
            <a:r>
              <a:rPr lang="en-US" altLang="zh-CN" sz="2800" b="1" u="sng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 </a:t>
            </a:r>
            <a:r>
              <a:rPr lang="zh-CN" altLang="en-US" sz="2800" b="1" u="sng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分析句子： </a:t>
            </a:r>
            <a:r>
              <a:rPr lang="en-US" altLang="zh-CN" sz="2800" b="1" u="sng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array [num dotdot num] of integer</a:t>
            </a:r>
            <a:endParaRPr lang="en-US" altLang="zh-CN" sz="2800" b="1" u="sng" dirty="0">
              <a:solidFill>
                <a:srgbClr val="7030A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Rectangle 6"/>
          <p:cNvSpPr/>
          <p:nvPr/>
        </p:nvSpPr>
        <p:spPr>
          <a:xfrm>
            <a:off x="323850" y="3237865"/>
            <a:ext cx="9671050" cy="31051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40000"/>
              </a:lnSpc>
              <a:buClr>
                <a:schemeClr val="accent2"/>
              </a:buClr>
              <a:buSzPct val="80000"/>
              <a:buNone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分析步骤：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。调用 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，输出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array [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] of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endParaRPr lang="en-US" altLang="zh-CN" b="1" i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。调用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，输出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num dotdot num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。调用 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，输出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4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。调用 </a:t>
            </a:r>
            <a:r>
              <a:rPr lang="en-US" altLang="zh-CN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，输出 </a:t>
            </a:r>
            <a:r>
              <a:rPr lang="en-US" altLang="zh-CN" b="1" i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lang="en-US" altLang="zh-CN" b="1" i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integer</a:t>
            </a:r>
            <a:endParaRPr lang="en-US" altLang="zh-CN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6545580" y="22860"/>
            <a:ext cx="5655310" cy="270129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txBody>
          <a:bodyPr/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zh-CN" altLang="en-US" sz="24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en-US" altLang="zh-CN" sz="2400" b="1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r>
              <a:rPr kumimoji="0" lang="en-US" altLang="zh-CN" sz="24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4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endParaRPr kumimoji="0" lang="en-US" altLang="zh-CN" sz="2400" i="1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	       | 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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id</a:t>
            </a:r>
            <a:endParaRPr kumimoji="0" lang="en-US" altLang="zh-CN" sz="24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	       | array [</a:t>
            </a:r>
            <a:r>
              <a:rPr kumimoji="0" lang="en-US" altLang="zh-CN" sz="24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] of </a:t>
            </a:r>
            <a:r>
              <a:rPr kumimoji="0" lang="en-US" altLang="zh-CN" sz="2400" i="1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type</a:t>
            </a:r>
            <a:endParaRPr kumimoji="0" lang="en-US" altLang="zh-CN" sz="2400" i="1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4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</a:t>
            </a:r>
            <a:r>
              <a:rPr kumimoji="0" lang="en-US" altLang="zh-CN" sz="2400" i="1" kern="0" cap="none" spc="0" normalizeH="0" baseline="0" noProof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simple</a:t>
            </a:r>
            <a:r>
              <a:rPr kumimoji="0" lang="en-US" altLang="zh-CN" sz="2400" i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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integer</a:t>
            </a:r>
            <a:endParaRPr kumimoji="0" lang="en-US" altLang="zh-CN" sz="24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            | char</a:t>
            </a:r>
            <a:endParaRPr kumimoji="0" lang="en-US" altLang="zh-CN" sz="24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marR="0" lvl="2" indent="-342900" algn="l" defTabSz="914400" eaLnBrk="0" hangingPunct="0">
              <a:spcBef>
                <a:spcPct val="20000"/>
              </a:spcBef>
              <a:buSzTx/>
              <a:defRPr/>
            </a:pP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	           | num </a:t>
            </a:r>
            <a:r>
              <a:rPr kumimoji="0" lang="en-US" altLang="zh-CN" sz="2400" kern="0" cap="none" spc="0" normalizeH="0" baseline="0" noProof="0" dirty="0" err="1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dotdot</a:t>
            </a:r>
            <a:r>
              <a:rPr kumimoji="0" lang="en-US" altLang="zh-CN" sz="2400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num</a:t>
            </a:r>
            <a:endParaRPr kumimoji="0" lang="en-US" altLang="zh-CN" sz="2400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dvAuto="1000" build="p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3" name="Rectangle 3"/>
          <p:cNvSpPr/>
          <p:nvPr/>
        </p:nvSpPr>
        <p:spPr>
          <a:xfrm>
            <a:off x="2874645" y="1836420"/>
            <a:ext cx="7700010" cy="4051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23950" lvl="1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优点：</a:t>
            </a:r>
            <a:endParaRPr lang="zh-CN" altLang="en-US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81150" lvl="2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）直观、简单、可读性好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81150" lvl="2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）便于扩充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23950" lvl="1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23950" lvl="1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缺点：</a:t>
            </a:r>
            <a:endParaRPr lang="zh-CN" altLang="en-US" sz="2800" b="1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81150" lvl="2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）递归算法的实现效率低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81150" lvl="2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）处理能力相对有限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581150" lvl="2" indent="-457200" eaLnBrk="1" hangingPunct="1">
              <a:lnSpc>
                <a:spcPct val="115000"/>
              </a:lnSpc>
              <a:spcBef>
                <a:spcPct val="0"/>
              </a:spcBef>
              <a:buClr>
                <a:schemeClr val="hlink"/>
              </a:buClr>
              <a:buNone/>
            </a:pP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）通用性差，难以自动生成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8393" y="1094105"/>
            <a:ext cx="3627438" cy="6492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ahoma" panose="020B0604030504040204" charset="0"/>
                <a:ea typeface="华文新魏" panose="02010800040101010101" pitchFamily="2" charset="-122"/>
                <a:cs typeface="+mn-cs"/>
              </a:rPr>
              <a:t>递归下降分析法：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ahoma" panose="020B0604030504040204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（递归下降分析法）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4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7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charRg st="25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charRg st="29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charRg st="4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dvAuto="100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非递归的预测分析器</a:t>
            </a:r>
            <a:r>
              <a:rPr lang="zh-CN" dirty="0"/>
              <a:t>模型</a:t>
            </a:r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5835651" y="6401053"/>
            <a:ext cx="26416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pSp>
        <p:nvGrpSpPr>
          <p:cNvPr id="5" name="Group 20"/>
          <p:cNvGrpSpPr/>
          <p:nvPr/>
        </p:nvGrpSpPr>
        <p:grpSpPr bwMode="auto">
          <a:xfrm>
            <a:off x="1844200" y="1193206"/>
            <a:ext cx="6264275" cy="3092450"/>
            <a:chOff x="884" y="1382"/>
            <a:chExt cx="3946" cy="1948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30" y="1382"/>
              <a:ext cx="893" cy="29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……</a:t>
              </a:r>
              <a:r>
                <a:rPr lang="en-US" altLang="zh-CN" dirty="0" err="1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a+b</a:t>
              </a:r>
              <a:r>
                <a:rPr lang="en-US" altLang="zh-CN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$</a:t>
              </a:r>
              <a:endPara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290" y="2025"/>
              <a:ext cx="1361" cy="681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ctr"/>
              <a:r>
                <a:rPr lang="zh-CN" altLang="en-US" sz="32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预测分析程序</a:t>
              </a:r>
              <a:endParaRPr lang="zh-CN" altLang="en-US" sz="32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365" y="3078"/>
              <a:ext cx="1150" cy="252"/>
            </a:xfrm>
            <a:prstGeom prst="rect">
              <a:avLst/>
            </a:prstGeom>
            <a:noFill/>
            <a:ln w="38100" algn="ctr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zh-CN" altLang="en-US" sz="20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预测分析表</a:t>
              </a:r>
              <a:r>
                <a:rPr lang="en-US" altLang="zh-CN" sz="2000" dirty="0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rPr>
                <a:t>M</a:t>
              </a:r>
              <a:endParaRPr lang="en-US" altLang="zh-CN" sz="20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grpSp>
          <p:nvGrpSpPr>
            <p:cNvPr id="9" name="Group 7"/>
            <p:cNvGrpSpPr/>
            <p:nvPr/>
          </p:nvGrpSpPr>
          <p:grpSpPr bwMode="auto">
            <a:xfrm>
              <a:off x="1020" y="1798"/>
              <a:ext cx="318" cy="1179"/>
              <a:chOff x="1020" y="2251"/>
              <a:chExt cx="318" cy="1179"/>
            </a:xfrm>
          </p:grpSpPr>
          <p:sp>
            <p:nvSpPr>
              <p:cNvPr id="18" name="Line 8"/>
              <p:cNvSpPr>
                <a:spLocks noChangeShapeType="1"/>
              </p:cNvSpPr>
              <p:nvPr/>
            </p:nvSpPr>
            <p:spPr bwMode="auto">
              <a:xfrm>
                <a:off x="1020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>
                <a:off x="1020" y="3430"/>
                <a:ext cx="318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endParaRPr>
              </a:p>
            </p:txBody>
          </p:sp>
          <p:sp>
            <p:nvSpPr>
              <p:cNvPr id="20" name="Line 10"/>
              <p:cNvSpPr>
                <a:spLocks noChangeShapeType="1"/>
              </p:cNvSpPr>
              <p:nvPr/>
            </p:nvSpPr>
            <p:spPr bwMode="auto">
              <a:xfrm flipV="1">
                <a:off x="1338" y="2251"/>
                <a:ext cx="0" cy="117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endParaRPr lang="zh-CN" altLang="en-US">
                  <a:latin typeface="Times New Roman" panose="02020603050405020304" charset="0"/>
                  <a:ea typeface="华文新魏" panose="02010800040101010101" pitchFamily="2" charset="-122"/>
                  <a:cs typeface="Times New Roman" panose="02020603050405020304" charset="0"/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1028" y="1794"/>
              <a:ext cx="264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X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Y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Z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…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 eaLnBrk="1" hangingPunct="1"/>
              <a:r>
                <a:rPr lang="en-US" altLang="zh-CN" dirty="0">
                  <a:latin typeface="Times New Roman" panose="02020603050405020304" charset="0"/>
                  <a:cs typeface="Times New Roman" panose="02020603050405020304" charset="0"/>
                </a:rPr>
                <a:t>$</a:t>
              </a:r>
              <a:endParaRPr lang="en-US" altLang="zh-CN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1338" y="2334"/>
              <a:ext cx="95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V="1">
              <a:off x="2880" y="1662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3651" y="2342"/>
              <a:ext cx="63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2925" y="2705"/>
              <a:ext cx="0" cy="36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endParaRPr lang="zh-CN" altLang="en-US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180" y="2206"/>
              <a:ext cx="65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anose="02020603050405020304" charset="0"/>
                  <a:cs typeface="Times New Roman" panose="02020603050405020304" charset="0"/>
                </a:rPr>
                <a:t>输 出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 rot="10872034" flipV="1">
              <a:off x="884" y="3028"/>
              <a:ext cx="54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anose="02020603050405020304" charset="0"/>
                  <a:cs typeface="Times New Roman" panose="02020603050405020304" charset="0"/>
                </a:rPr>
                <a:t>栈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1139" y="1389"/>
              <a:ext cx="108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ctr" eaLnBrk="1" hangingPunct="1"/>
              <a:r>
                <a:rPr lang="zh-CN" altLang="en-US" dirty="0">
                  <a:latin typeface="Times New Roman" panose="02020603050405020304" charset="0"/>
                  <a:cs typeface="Times New Roman" panose="02020603050405020304" charset="0"/>
                </a:rPr>
                <a:t>输入缓冲</a:t>
              </a:r>
              <a:endParaRPr lang="zh-CN" altLang="en-US" dirty="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sp>
        <p:nvSpPr>
          <p:cNvPr id="23" name="矩形标注 22"/>
          <p:cNvSpPr/>
          <p:nvPr/>
        </p:nvSpPr>
        <p:spPr bwMode="auto">
          <a:xfrm>
            <a:off x="7149227" y="1143001"/>
            <a:ext cx="3178334" cy="769937"/>
          </a:xfrm>
          <a:prstGeom prst="wedgeRectCallout">
            <a:avLst>
              <a:gd name="adj1" fmla="val -94805"/>
              <a:gd name="adj2" fmla="val -13624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待分析的符号串，以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$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表示输入结束</a:t>
            </a:r>
            <a:endParaRPr lang="zh-CN" altLang="en-US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矩形标注 24"/>
          <p:cNvSpPr/>
          <p:nvPr/>
        </p:nvSpPr>
        <p:spPr bwMode="auto">
          <a:xfrm>
            <a:off x="1752600" y="4426969"/>
            <a:ext cx="4885374" cy="1577023"/>
          </a:xfrm>
          <a:prstGeom prst="wedgeRectCallout">
            <a:avLst>
              <a:gd name="adj1" fmla="val -32978"/>
              <a:gd name="adj2" fmla="val -109640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栈底是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$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，栈内是一系列文法符号。开始时，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$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和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S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先进栈，从栈顶到栈底构成了最左推导过程中最左句型的未匹配部分</a:t>
            </a:r>
            <a:endParaRPr lang="zh-CN" altLang="en-US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6" name="矩形标注 25"/>
          <p:cNvSpPr/>
          <p:nvPr/>
        </p:nvSpPr>
        <p:spPr bwMode="auto">
          <a:xfrm>
            <a:off x="7076600" y="4462437"/>
            <a:ext cx="3178334" cy="769937"/>
          </a:xfrm>
          <a:prstGeom prst="wedgeRectCallout">
            <a:avLst>
              <a:gd name="adj1" fmla="val -84255"/>
              <a:gd name="adj2" fmla="val -102695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二维数组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M[A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a]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，其中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a∈V</a:t>
            </a:r>
            <a:r>
              <a:rPr lang="en-US" altLang="zh-CN" baseline="-250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， 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A∈V</a:t>
            </a:r>
            <a:r>
              <a:rPr lang="en-US" altLang="zh-CN" baseline="-25000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N</a:t>
            </a:r>
            <a:endParaRPr lang="en-US" altLang="zh-CN" baseline="-25000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7" name="矩形标注 26"/>
          <p:cNvSpPr/>
          <p:nvPr/>
        </p:nvSpPr>
        <p:spPr bwMode="auto">
          <a:xfrm>
            <a:off x="8229600" y="2867819"/>
            <a:ext cx="3351292" cy="1122362"/>
          </a:xfrm>
          <a:prstGeom prst="wedgeRectCallout">
            <a:avLst>
              <a:gd name="adj1" fmla="val -54759"/>
              <a:gd name="adj2" fmla="val -52799"/>
            </a:avLst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根据分析表内元素做规定的动作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(</a:t>
            </a:r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选择的产生式或者错误信息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)</a:t>
            </a:r>
            <a:endParaRPr lang="en-US" altLang="zh-CN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ldLvl="0" animBg="1"/>
      <p:bldP spid="25" grpId="0" bldLvl="0" animBg="1"/>
      <p:bldP spid="26" grpId="0" bldLvl="0" animBg="1"/>
      <p:bldP spid="27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06400" y="939800"/>
            <a:ext cx="11379200" cy="4978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latin typeface="Times New Roman" panose="02020603050405020304" charset="0"/>
              </a:rPr>
              <a:t>分析表是一个二维数组</a:t>
            </a:r>
            <a:r>
              <a:rPr lang="en-US" altLang="zh-CN" dirty="0">
                <a:latin typeface="Times New Roman" panose="02020603050405020304" charset="0"/>
              </a:rPr>
              <a:t>M[A, a ]</a:t>
            </a:r>
            <a:r>
              <a:rPr lang="zh-CN" altLang="en-US" dirty="0">
                <a:latin typeface="Times New Roman" panose="02020603050405020304" charset="0"/>
              </a:rPr>
              <a:t>，</a:t>
            </a:r>
            <a:r>
              <a:rPr lang="en-US" altLang="zh-CN" dirty="0">
                <a:latin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</a:rPr>
              <a:t>是非终结符号，</a:t>
            </a:r>
            <a:r>
              <a:rPr lang="en-US" altLang="zh-CN" dirty="0">
                <a:latin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</a:rPr>
              <a:t>是终结符号或 </a:t>
            </a:r>
            <a:r>
              <a:rPr lang="en-US" altLang="zh-CN" dirty="0">
                <a:latin typeface="Times New Roman" panose="02020603050405020304" charset="0"/>
              </a:rPr>
              <a:t>$ </a:t>
            </a:r>
            <a:r>
              <a:rPr lang="zh-CN" altLang="en-US" dirty="0">
                <a:latin typeface="Times New Roman" panose="02020603050405020304" charset="0"/>
              </a:rPr>
              <a:t>符号</a:t>
            </a:r>
            <a:endParaRPr lang="zh-CN" altLang="en-US" dirty="0">
              <a:latin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Times New Roman" panose="02020603050405020304" charset="0"/>
              </a:rPr>
              <a:t>数组中的元素是产生式，如果</a:t>
            </a:r>
            <a:r>
              <a:rPr kumimoji="1" lang="en-US" altLang="zh-CN" dirty="0" err="1">
                <a:latin typeface="Times New Roman" panose="02020603050405020304" charset="0"/>
              </a:rPr>
              <a:t>a∈SELECT</a:t>
            </a:r>
            <a:r>
              <a:rPr kumimoji="1" lang="en-US" altLang="zh-CN" dirty="0">
                <a:latin typeface="Times New Roman" panose="02020603050405020304" charset="0"/>
              </a:rPr>
              <a:t>(A→α)</a:t>
            </a:r>
            <a:r>
              <a:rPr kumimoji="1" lang="zh-CN" altLang="en-US" dirty="0">
                <a:latin typeface="Times New Roman" panose="02020603050405020304" charset="0"/>
              </a:rPr>
              <a:t>，则把产生式</a:t>
            </a:r>
            <a:r>
              <a:rPr kumimoji="1" lang="en-US" altLang="zh-CN" dirty="0">
                <a:latin typeface="Times New Roman" panose="02020603050405020304" charset="0"/>
              </a:rPr>
              <a:t>A→α </a:t>
            </a:r>
            <a:r>
              <a:rPr kumimoji="1" lang="zh-CN" altLang="en-US" dirty="0">
                <a:latin typeface="Times New Roman" panose="02020603050405020304" charset="0"/>
              </a:rPr>
              <a:t>放入</a:t>
            </a:r>
            <a:r>
              <a:rPr kumimoji="1" lang="en-US" altLang="zh-CN" dirty="0">
                <a:latin typeface="Times New Roman" panose="02020603050405020304" charset="0"/>
              </a:rPr>
              <a:t>M[A</a:t>
            </a:r>
            <a:r>
              <a:rPr kumimoji="1" lang="zh-CN" altLang="en-US" dirty="0">
                <a:latin typeface="Times New Roman" panose="02020603050405020304" charset="0"/>
              </a:rPr>
              <a:t>，</a:t>
            </a:r>
            <a:r>
              <a:rPr kumimoji="1" lang="en-US" altLang="zh-CN" dirty="0">
                <a:latin typeface="Times New Roman" panose="02020603050405020304" charset="0"/>
              </a:rPr>
              <a:t>a]</a:t>
            </a:r>
            <a:r>
              <a:rPr kumimoji="1" lang="zh-CN" altLang="en-US" dirty="0">
                <a:latin typeface="Times New Roman" panose="02020603050405020304" charset="0"/>
              </a:rPr>
              <a:t>中，意思为</a:t>
            </a:r>
            <a:r>
              <a:rPr kumimoji="1" lang="en-US" altLang="zh-CN" dirty="0">
                <a:latin typeface="Times New Roman" panose="02020603050405020304" charset="0"/>
              </a:rPr>
              <a:t>: </a:t>
            </a:r>
            <a:r>
              <a:rPr kumimoji="1" lang="zh-CN" altLang="en-US" dirty="0">
                <a:latin typeface="Times New Roman" panose="02020603050405020304" charset="0"/>
              </a:rPr>
              <a:t>当输入为</a:t>
            </a:r>
            <a:r>
              <a:rPr kumimoji="1" lang="en-US" altLang="zh-CN" dirty="0">
                <a:latin typeface="Times New Roman" panose="02020603050405020304" charset="0"/>
              </a:rPr>
              <a:t>a</a:t>
            </a:r>
            <a:r>
              <a:rPr kumimoji="1" lang="zh-CN" altLang="en-US" dirty="0">
                <a:latin typeface="Times New Roman" panose="02020603050405020304" charset="0"/>
              </a:rPr>
              <a:t>，最左推导的待扩展非终结符号为</a:t>
            </a:r>
            <a:r>
              <a:rPr kumimoji="1" lang="en-US" altLang="zh-CN" dirty="0">
                <a:latin typeface="Times New Roman" panose="02020603050405020304" charset="0"/>
              </a:rPr>
              <a:t>A</a:t>
            </a:r>
            <a:r>
              <a:rPr kumimoji="1" lang="zh-CN" altLang="en-US" dirty="0">
                <a:latin typeface="Times New Roman" panose="02020603050405020304" charset="0"/>
              </a:rPr>
              <a:t>时，要选择</a:t>
            </a:r>
            <a:r>
              <a:rPr kumimoji="1" lang="en-US" altLang="zh-CN" dirty="0">
                <a:latin typeface="Times New Roman" panose="02020603050405020304" charset="0"/>
              </a:rPr>
              <a:t>A</a:t>
            </a:r>
            <a:r>
              <a:rPr kumimoji="1" lang="zh-CN" altLang="en-US" dirty="0">
                <a:latin typeface="Times New Roman" panose="02020603050405020304" charset="0"/>
              </a:rPr>
              <a:t>→</a:t>
            </a:r>
            <a:r>
              <a:rPr kumimoji="1" lang="en-US" altLang="zh-CN" dirty="0">
                <a:latin typeface="Times New Roman" panose="02020603050405020304" charset="0"/>
              </a:rPr>
              <a:t>α</a:t>
            </a:r>
            <a:r>
              <a:rPr kumimoji="1" lang="zh-CN" altLang="en-US" dirty="0">
                <a:latin typeface="Times New Roman" panose="02020603050405020304" charset="0"/>
              </a:rPr>
              <a:t>来推导；</a:t>
            </a:r>
            <a:endParaRPr kumimoji="1" lang="zh-CN" altLang="en-US" dirty="0">
              <a:latin typeface="Times New Roman" panose="02020603050405020304" charset="0"/>
            </a:endParaRPr>
          </a:p>
          <a:p>
            <a:pPr lvl="1">
              <a:lnSpc>
                <a:spcPct val="140000"/>
              </a:lnSpc>
            </a:pPr>
            <a:r>
              <a:rPr kumimoji="1" lang="zh-CN" altLang="en-US" dirty="0">
                <a:latin typeface="Times New Roman" panose="02020603050405020304" charset="0"/>
              </a:rPr>
              <a:t>如果</a:t>
            </a:r>
            <a:r>
              <a:rPr kumimoji="1" lang="en-US" altLang="zh-CN" dirty="0">
                <a:latin typeface="Times New Roman" panose="02020603050405020304" charset="0"/>
              </a:rPr>
              <a:t>M[A</a:t>
            </a:r>
            <a:r>
              <a:rPr kumimoji="1" lang="zh-CN" altLang="en-US" dirty="0">
                <a:latin typeface="Times New Roman" panose="02020603050405020304" charset="0"/>
              </a:rPr>
              <a:t>，</a:t>
            </a:r>
            <a:r>
              <a:rPr kumimoji="1" lang="en-US" altLang="zh-CN" dirty="0">
                <a:latin typeface="Times New Roman" panose="02020603050405020304" charset="0"/>
              </a:rPr>
              <a:t>a]</a:t>
            </a:r>
            <a:r>
              <a:rPr kumimoji="1" lang="zh-CN" altLang="en-US" dirty="0">
                <a:latin typeface="Times New Roman" panose="02020603050405020304" charset="0"/>
              </a:rPr>
              <a:t>为空，代表“出错标志”，指出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charset="0"/>
              </a:rPr>
              <a:t>当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charset="0"/>
              </a:rPr>
              <a:t>处于句型最左边的时候，下一个要生成的符号不应该</a:t>
            </a:r>
            <a:r>
              <a:rPr kumimoji="1" lang="zh-CN" altLang="en-US" dirty="0">
                <a:solidFill>
                  <a:srgbClr val="FF0000"/>
                </a:solidFill>
              </a:rPr>
              <a:t>是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a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charset="0"/>
              </a:rPr>
              <a:t>。</a:t>
            </a:r>
            <a:endParaRPr kumimoji="1" lang="zh-CN" altLang="en-US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非递归的预测分析器</a:t>
            </a:r>
            <a:r>
              <a:rPr lang="zh-CN" dirty="0">
                <a:sym typeface="+mn-ea"/>
              </a:rPr>
              <a:t>模型</a:t>
            </a:r>
            <a:endParaRPr lang="zh-CN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1" y="838200"/>
            <a:ext cx="11099800" cy="2438400"/>
          </a:xfrm>
        </p:spPr>
        <p:txBody>
          <a:bodyPr/>
          <a:lstStyle/>
          <a:p>
            <a:r>
              <a:rPr lang="zh-CN" altLang="en-US" dirty="0"/>
              <a:t>分析表构造步骤：</a:t>
            </a:r>
            <a:endParaRPr lang="en-US" altLang="zh-CN" sz="2400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charset="0"/>
              </a:rPr>
              <a:t>对于每个终结符号或“</a:t>
            </a:r>
            <a:r>
              <a:rPr lang="en-US" altLang="zh-CN" dirty="0">
                <a:latin typeface="Times New Roman" panose="02020603050405020304" charset="0"/>
              </a:rPr>
              <a:t>$</a:t>
            </a:r>
            <a:r>
              <a:rPr lang="zh-CN" altLang="en-US" dirty="0">
                <a:latin typeface="Times New Roman" panose="02020603050405020304" charset="0"/>
              </a:rPr>
              <a:t>”用</a:t>
            </a:r>
            <a:r>
              <a:rPr lang="en-US" altLang="zh-CN" dirty="0">
                <a:latin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</a:rPr>
              <a:t>来表示。如果</a:t>
            </a:r>
            <a:r>
              <a:rPr lang="en-US" altLang="zh-CN" dirty="0">
                <a:latin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</a:rPr>
              <a:t>∈</a:t>
            </a:r>
            <a:r>
              <a:rPr lang="en-US" altLang="zh-CN" dirty="0">
                <a:latin typeface="Times New Roman" panose="02020603050405020304" charset="0"/>
              </a:rPr>
              <a:t>SELECT(A</a:t>
            </a:r>
            <a:r>
              <a:rPr lang="zh-CN" altLang="en-US" dirty="0">
                <a:latin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</a:rPr>
              <a:t>α)</a:t>
            </a:r>
            <a:r>
              <a:rPr lang="zh-CN" altLang="en-US" dirty="0">
                <a:latin typeface="Times New Roman" panose="02020603050405020304" charset="0"/>
              </a:rPr>
              <a:t>，则把</a:t>
            </a:r>
            <a:r>
              <a:rPr lang="en-US" altLang="zh-CN" dirty="0">
                <a:latin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</a:rPr>
              <a:t>→</a:t>
            </a:r>
            <a:r>
              <a:rPr lang="en-US" altLang="zh-CN" dirty="0">
                <a:latin typeface="Times New Roman" panose="02020603050405020304" charset="0"/>
              </a:rPr>
              <a:t>α</a:t>
            </a:r>
            <a:r>
              <a:rPr lang="zh-CN" altLang="en-US" dirty="0">
                <a:latin typeface="Times New Roman" panose="02020603050405020304" charset="0"/>
              </a:rPr>
              <a:t>放入</a:t>
            </a:r>
            <a:r>
              <a:rPr lang="en-US" altLang="zh-CN" dirty="0">
                <a:latin typeface="Times New Roman" panose="02020603050405020304" charset="0"/>
              </a:rPr>
              <a:t>M[A, a]</a:t>
            </a:r>
            <a:r>
              <a:rPr lang="zh-CN" altLang="en-US" dirty="0">
                <a:latin typeface="Times New Roman" panose="02020603050405020304" charset="0"/>
              </a:rPr>
              <a:t>中。</a:t>
            </a:r>
            <a:endParaRPr lang="en-US" altLang="zh-CN" dirty="0">
              <a:latin typeface="Times New Roman" panose="02020603050405020304" charset="0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dirty="0">
                <a:latin typeface="Times New Roman" panose="02020603050405020304" charset="0"/>
              </a:rPr>
              <a:t>把所有无定义的</a:t>
            </a:r>
            <a:r>
              <a:rPr lang="en-US" altLang="zh-CN" dirty="0">
                <a:latin typeface="Times New Roman" panose="02020603050405020304" charset="0"/>
              </a:rPr>
              <a:t>M[A, a]</a:t>
            </a:r>
            <a:r>
              <a:rPr lang="zh-CN" altLang="en-US" dirty="0">
                <a:latin typeface="Times New Roman" panose="02020603050405020304" charset="0"/>
              </a:rPr>
              <a:t>标上出错标记。</a:t>
            </a:r>
            <a:endParaRPr lang="zh-CN" altLang="en-US" dirty="0">
              <a:latin typeface="Times New Roman" panose="0202060305040502030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非递归的预测分析器</a:t>
            </a:r>
            <a:r>
              <a:rPr lang="zh-CN" dirty="0">
                <a:sym typeface="+mn-ea"/>
              </a:rPr>
              <a:t>模型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7707630" y="3124201"/>
            <a:ext cx="4267200" cy="35855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 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 +TE'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)={), 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T'→*FT'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)={*}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 →ε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801235" y="3794126"/>
            <a:ext cx="2096494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E'→+TE'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)={), $}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T'→*FT'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)={*}		SELECT(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SELECT(E'→+TE')={+}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FT')={(, 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id)={id}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5000" y="1066800"/>
            <a:ext cx="3505200" cy="45720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13" name="Text Box 85"/>
          <p:cNvSpPr txBox="1">
            <a:spLocks noChangeArrowheads="1"/>
          </p:cNvSpPr>
          <p:nvPr/>
        </p:nvSpPr>
        <p:spPr bwMode="auto">
          <a:xfrm>
            <a:off x="2206626" y="18621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A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4" name="Text Box 86"/>
          <p:cNvSpPr txBox="1">
            <a:spLocks noChangeArrowheads="1"/>
          </p:cNvSpPr>
          <p:nvPr/>
        </p:nvSpPr>
        <p:spPr bwMode="auto">
          <a:xfrm>
            <a:off x="3173413" y="19335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α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4514850" y="1887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a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 flipV="1">
            <a:off x="2495550" y="1455738"/>
            <a:ext cx="1079500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9"/>
          <p:cNvSpPr>
            <a:spLocks noChangeShapeType="1"/>
          </p:cNvSpPr>
          <p:nvPr/>
        </p:nvSpPr>
        <p:spPr bwMode="auto">
          <a:xfrm flipV="1">
            <a:off x="3430589" y="1455738"/>
            <a:ext cx="649287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 flipV="1">
            <a:off x="4727576" y="1455738"/>
            <a:ext cx="73025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		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SELECT(E'→+TE')={+}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FT')={(, 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id)={id}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1905000" y="1066800"/>
            <a:ext cx="3505200" cy="457200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13" name="Text Box 85"/>
          <p:cNvSpPr txBox="1">
            <a:spLocks noChangeArrowheads="1"/>
          </p:cNvSpPr>
          <p:nvPr/>
        </p:nvSpPr>
        <p:spPr bwMode="auto">
          <a:xfrm>
            <a:off x="2206626" y="1862138"/>
            <a:ext cx="404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A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4" name="Text Box 86"/>
          <p:cNvSpPr txBox="1">
            <a:spLocks noChangeArrowheads="1"/>
          </p:cNvSpPr>
          <p:nvPr/>
        </p:nvSpPr>
        <p:spPr bwMode="auto">
          <a:xfrm>
            <a:off x="3173413" y="1933576"/>
            <a:ext cx="3561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α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5" name="Text Box 87"/>
          <p:cNvSpPr txBox="1">
            <a:spLocks noChangeArrowheads="1"/>
          </p:cNvSpPr>
          <p:nvPr/>
        </p:nvSpPr>
        <p:spPr bwMode="auto">
          <a:xfrm>
            <a:off x="4514850" y="18875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63C28"/>
                </a:solidFill>
                <a:latin typeface="Times New Roman" panose="02020603050405020304" charset="0"/>
              </a:rPr>
              <a:t>a</a:t>
            </a:r>
            <a:endParaRPr lang="en-US" altLang="zh-CN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16" name="Line 88"/>
          <p:cNvSpPr>
            <a:spLocks noChangeShapeType="1"/>
          </p:cNvSpPr>
          <p:nvPr/>
        </p:nvSpPr>
        <p:spPr bwMode="auto">
          <a:xfrm flipV="1">
            <a:off x="2495550" y="1455738"/>
            <a:ext cx="922338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89"/>
          <p:cNvSpPr>
            <a:spLocks noChangeShapeType="1"/>
          </p:cNvSpPr>
          <p:nvPr/>
        </p:nvSpPr>
        <p:spPr bwMode="auto">
          <a:xfrm flipV="1">
            <a:off x="3430589" y="1455738"/>
            <a:ext cx="649287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Line 90"/>
          <p:cNvSpPr>
            <a:spLocks noChangeShapeType="1"/>
          </p:cNvSpPr>
          <p:nvPr/>
        </p:nvSpPr>
        <p:spPr bwMode="auto">
          <a:xfrm flipV="1">
            <a:off x="4727576" y="1455738"/>
            <a:ext cx="73025" cy="57626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E'→+TE'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		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E'→+TE'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SELECT(E'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ε)={), $}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FT')={(, 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id)={id}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477000" y="1066800"/>
            <a:ext cx="3505200" cy="1328440"/>
            <a:chOff x="381000" y="1600200"/>
            <a:chExt cx="3505200" cy="1328440"/>
          </a:xfrm>
        </p:grpSpPr>
        <p:sp>
          <p:nvSpPr>
            <p:cNvPr id="12" name="矩形 11"/>
            <p:cNvSpPr/>
            <p:nvPr/>
          </p:nvSpPr>
          <p:spPr bwMode="auto">
            <a:xfrm>
              <a:off x="381000" y="1600200"/>
              <a:ext cx="3505200" cy="4572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endParaRPr lang="zh-CN" altLang="en-US">
                <a:latin typeface="Lucida Sans" panose="020B0602030504020204" pitchFamily="-65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682625" y="2395538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A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1649413" y="2466975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α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90850" y="24209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a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 flipV="1">
              <a:off x="971550" y="1989138"/>
              <a:ext cx="922338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 flipV="1">
              <a:off x="1906588" y="1989138"/>
              <a:ext cx="649287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V="1">
              <a:off x="3203575" y="1989138"/>
              <a:ext cx="73025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/>
              <a:t>（不确定的自顶向下分析）</a:t>
            </a:r>
            <a:endParaRPr lang="zh-CN" altLang="en-US" sz="2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84530" y="1266825"/>
            <a:ext cx="9703435" cy="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457200" marR="0" indent="-4572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l"/>
              <a:defRPr/>
            </a:pPr>
            <a:r>
              <a:rPr kumimoji="0" lang="zh-CN" altLang="en-US" sz="3200" kern="0" cap="none" spc="0" normalizeH="0" baseline="0" noProof="0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不确定的自顶向下分析：</a:t>
            </a:r>
            <a:endParaRPr kumimoji="0" lang="zh-CN" altLang="en-US" sz="3200" b="0" kern="0" cap="none" spc="0" normalizeH="0" baseline="0" noProof="0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611505" y="2219325"/>
            <a:ext cx="9703435" cy="6496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带回溯的分析方法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Rectangle 6"/>
          <p:cNvSpPr/>
          <p:nvPr/>
        </p:nvSpPr>
        <p:spPr>
          <a:xfrm>
            <a:off x="611505" y="3094355"/>
            <a:ext cx="9703435" cy="14319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本质上是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一种基于穷举原理的试探方法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，是个反复使用不同的产生式谋求匹配输入串的过程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Rectangle 7"/>
          <p:cNvSpPr/>
          <p:nvPr/>
        </p:nvSpPr>
        <p:spPr>
          <a:xfrm>
            <a:off x="615950" y="4596130"/>
            <a:ext cx="9703435" cy="1225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742950" lvl="1" indent="-285750" eaLnBrk="1" hangingPunct="1">
              <a:lnSpc>
                <a:spcPct val="110000"/>
              </a:lnSpc>
              <a:spcBef>
                <a:spcPct val="0"/>
              </a:spcBef>
              <a:buClr>
                <a:schemeClr val="hlink"/>
              </a:buClr>
              <a:buSzPct val="55000"/>
              <a:buChar char="n"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不确定性体现在</a:t>
            </a:r>
            <a:r>
              <a:rPr lang="zh-CN" altLang="en-US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每次选择的产生式不一定是正确的</a:t>
            </a:r>
            <a:endParaRPr lang="zh-CN" altLang="en-US" b="1" u="sng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E→TE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E'→+TE'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E'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E'</a:t>
                      </a:r>
                      <a:r>
                        <a:rPr lang="zh-CN" altLang="en-US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→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ε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E'→+TE'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)={), $}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		SELECT(T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FT')={(, 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SELECT(T'→*FT')={*}		SELECT(</a:t>
            </a:r>
            <a:r>
              <a:rPr lang="en-US" altLang="zh-CN" b="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(E))={(}		SELECT(F</a:t>
            </a:r>
            <a:r>
              <a:rPr lang="zh-CN" altLang="en-US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id)={id}</a:t>
            </a:r>
            <a:endParaRPr lang="en-US" altLang="zh-CN" b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2600" y="1539240"/>
            <a:ext cx="3505200" cy="1328440"/>
            <a:chOff x="381000" y="1600200"/>
            <a:chExt cx="3505200" cy="1328440"/>
          </a:xfrm>
        </p:grpSpPr>
        <p:sp>
          <p:nvSpPr>
            <p:cNvPr id="12" name="矩形 11"/>
            <p:cNvSpPr/>
            <p:nvPr/>
          </p:nvSpPr>
          <p:spPr bwMode="auto">
            <a:xfrm>
              <a:off x="381000" y="1600200"/>
              <a:ext cx="3505200" cy="457200"/>
            </a:xfrm>
            <a:prstGeom prst="rect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triangle" w="lg" len="med"/>
            </a:ln>
            <a:effectLst/>
          </p:spPr>
          <p:txBody>
            <a:bodyPr vert="horz" wrap="none" lIns="91440" tIns="45720" rIns="91440" bIns="45720" numCol="1" rtlCol="0" anchor="ctr" anchorCtr="0" compatLnSpc="1"/>
            <a:lstStyle/>
            <a:p>
              <a:endParaRPr lang="zh-CN" altLang="en-US">
                <a:latin typeface="Lucida Sans" panose="020B0602030504020204" pitchFamily="-65" charset="0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682625" y="2395538"/>
              <a:ext cx="4048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A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1649413" y="2466975"/>
              <a:ext cx="3561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α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5" name="Text Box 87"/>
            <p:cNvSpPr txBox="1">
              <a:spLocks noChangeArrowheads="1"/>
            </p:cNvSpPr>
            <p:nvPr/>
          </p:nvSpPr>
          <p:spPr bwMode="auto">
            <a:xfrm>
              <a:off x="2990850" y="2420938"/>
              <a:ext cx="3365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/>
              <a:r>
                <a:rPr lang="en-US" altLang="zh-CN" dirty="0">
                  <a:solidFill>
                    <a:srgbClr val="F63C28"/>
                  </a:solidFill>
                  <a:latin typeface="Times New Roman" panose="02020603050405020304" charset="0"/>
                </a:rPr>
                <a:t>a</a:t>
              </a:r>
              <a:endParaRPr lang="en-US" altLang="zh-CN" dirty="0">
                <a:solidFill>
                  <a:srgbClr val="F63C28"/>
                </a:solidFill>
                <a:latin typeface="Times New Roman" panose="02020603050405020304" charset="0"/>
              </a:endParaRPr>
            </a:p>
          </p:txBody>
        </p:sp>
        <p:sp>
          <p:nvSpPr>
            <p:cNvPr id="16" name="Line 88"/>
            <p:cNvSpPr>
              <a:spLocks noChangeShapeType="1"/>
            </p:cNvSpPr>
            <p:nvPr/>
          </p:nvSpPr>
          <p:spPr bwMode="auto">
            <a:xfrm flipV="1">
              <a:off x="971550" y="1989138"/>
              <a:ext cx="922338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89"/>
            <p:cNvSpPr>
              <a:spLocks noChangeShapeType="1"/>
            </p:cNvSpPr>
            <p:nvPr/>
          </p:nvSpPr>
          <p:spPr bwMode="auto">
            <a:xfrm flipV="1">
              <a:off x="1906588" y="1989138"/>
              <a:ext cx="649287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0"/>
            <p:cNvSpPr>
              <a:spLocks noChangeShapeType="1"/>
            </p:cNvSpPr>
            <p:nvPr/>
          </p:nvSpPr>
          <p:spPr bwMode="auto">
            <a:xfrm flipV="1">
              <a:off x="3203575" y="1989138"/>
              <a:ext cx="73025" cy="576262"/>
            </a:xfrm>
            <a:prstGeom prst="line">
              <a:avLst/>
            </a:prstGeom>
            <a:noFill/>
            <a:ln w="38100">
              <a:solidFill>
                <a:srgbClr val="00B05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3"/>
          <p:cNvGraphicFramePr>
            <a:graphicFrameLocks noGrp="1"/>
          </p:cNvGraphicFramePr>
          <p:nvPr>
            <p:ph idx="1"/>
          </p:nvPr>
        </p:nvGraphicFramePr>
        <p:xfrm>
          <a:off x="1752600" y="3208794"/>
          <a:ext cx="8713788" cy="2378076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E→ TE'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E→ TE'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E'→ +TE'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E'→</a:t>
                      </a:r>
                      <a:r>
                        <a:rPr lang="el-GR" altLang="zh-CN" sz="2000" b="0" dirty="0">
                          <a:latin typeface="Times New Roman" panose="02020603050405020304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E'→</a:t>
                      </a:r>
                      <a:r>
                        <a:rPr lang="el-GR" altLang="zh-CN" sz="2000" b="0" dirty="0">
                          <a:latin typeface="Times New Roman" panose="02020603050405020304" charset="0"/>
                        </a:rPr>
                        <a:t>ε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分析表例子</a:t>
            </a:r>
            <a:endParaRPr lang="zh-CN" alt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905000" y="1066801"/>
            <a:ext cx="8382000" cy="180049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E→TE'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E'→+TE'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)={+}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(E'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)={), $}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)={(, 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T'→*FT'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)={*}		SELECT(</a:t>
            </a:r>
            <a:r>
              <a:rPr lang="en-US" altLang="zh-CN" b="0" dirty="0" err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T'→ε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 )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b="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$}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(E)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)={(}		SELECT(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en-US" altLang="zh-CN" b="0" dirty="0">
                <a:latin typeface="Times New Roman" panose="02020603050405020304" charset="0"/>
                <a:cs typeface="Times New Roman" panose="02020603050405020304" charset="0"/>
              </a:rPr>
              <a:t>)={id}</a:t>
            </a:r>
            <a:endParaRPr lang="en-US" altLang="zh-CN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83"/>
          <p:cNvGraphicFramePr/>
          <p:nvPr/>
        </p:nvGraphicFramePr>
        <p:xfrm>
          <a:off x="1954212" y="4267200"/>
          <a:ext cx="8485188" cy="1585384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198563"/>
                <a:gridCol w="1573212"/>
                <a:gridCol w="1693863"/>
                <a:gridCol w="923925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E t SS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FIRST(a)={a}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FIRST(b)={b}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eS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)={e}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FIRST(ε)={ε} </a:t>
            </a:r>
            <a:endParaRPr lang="zh-CN" altLang="en-US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</a:rPr>
              <a:t>'</a:t>
            </a:r>
            <a:r>
              <a:rPr lang="en-US" altLang="zh-CN" dirty="0">
                <a:solidFill>
                  <a:schemeClr val="bg2">
                    <a:lumMod val="20000"/>
                    <a:lumOff val="80000"/>
                  </a:schemeClr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solidFill>
                <a:schemeClr val="bg2">
                  <a:lumMod val="20000"/>
                  <a:lumOff val="80000"/>
                </a:schemeClr>
              </a:solidFill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31" name="标题 1"/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分析表例子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2</a:t>
            </a:r>
            <a:endParaRPr lang="zh-CN" altLang="en-US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a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 ε 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   b	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FIRST(S) = {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a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 = { e, ε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(E) = { b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FOLLOW(E) = { t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83"/>
          <p:cNvGraphicFramePr/>
          <p:nvPr/>
        </p:nvGraphicFramePr>
        <p:xfrm>
          <a:off x="1954212" y="4267200"/>
          <a:ext cx="8485188" cy="1585384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198563"/>
                <a:gridCol w="1573212"/>
                <a:gridCol w="1693863"/>
                <a:gridCol w="923925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S→ a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S→ </a:t>
                      </a:r>
                      <a:r>
                        <a:rPr lang="en-US" altLang="zh-CN" sz="2000" dirty="0" err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E t SS</a:t>
                      </a:r>
                      <a:r>
                        <a:rPr lang="en-US" altLang="zh-CN" sz="2000" dirty="0">
                          <a:latin typeface="Times New Roman" panose="02020603050405020304" charset="0"/>
                        </a:rPr>
                        <a:t>'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S'→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E→b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E t SS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FIRST(a)={a}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FIRST(b)={b}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eS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)={e}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FIRST(ε)={ε}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3" name="标题 1"/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分析表例子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2</a:t>
            </a:r>
            <a:endParaRPr lang="zh-CN" altLang="en-US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a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 ε 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   b	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FIRST(S) = {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a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 = { e, ε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(E) = { b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FOLLOW(E) = { t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0" y="6273800"/>
            <a:ext cx="1981200" cy="457200"/>
          </a:xfrm>
        </p:spPr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5" name="Group 83"/>
          <p:cNvGraphicFramePr/>
          <p:nvPr/>
        </p:nvGraphicFramePr>
        <p:xfrm>
          <a:off x="1954212" y="4267200"/>
          <a:ext cx="8485188" cy="1951062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198563"/>
                <a:gridCol w="1573212"/>
                <a:gridCol w="1693863"/>
                <a:gridCol w="923925"/>
                <a:gridCol w="1295400"/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b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S→ a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S→ </a:t>
                      </a:r>
                      <a:r>
                        <a:rPr lang="en-US" altLang="zh-CN" sz="2000" dirty="0" err="1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i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E t SS</a:t>
                      </a:r>
                      <a:r>
                        <a:rPr lang="en-US" altLang="zh-CN" sz="2000" dirty="0">
                          <a:latin typeface="Times New Roman" panose="02020603050405020304" charset="0"/>
                        </a:rPr>
                        <a:t>'</a:t>
                      </a:r>
                      <a:r>
                        <a:rPr lang="en-US" altLang="zh-CN" sz="2000" dirty="0">
                          <a:latin typeface="Times New Roman" panose="02020603050405020304" charset="0"/>
                          <a:ea typeface="宋体" panose="02010600030101010101" pitchFamily="2" charset="-122"/>
                          <a:cs typeface="Times New Roman" panose="02020603050405020304" charset="0"/>
                          <a:sym typeface="Symbol" panose="05050102010706020507" pitchFamily="18" charset="2"/>
                        </a:rPr>
                        <a:t> 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S'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S'→</a:t>
                      </a:r>
                      <a:r>
                        <a:rPr lang="el-GR" altLang="zh-CN" sz="20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ε</a:t>
                      </a:r>
                      <a:endParaRPr lang="zh-CN" altLang="en-US" sz="2000" b="1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S'→</a:t>
                      </a:r>
                      <a:r>
                        <a:rPr lang="en-US" altLang="zh-CN" sz="2000" b="1" dirty="0" err="1">
                          <a:solidFill>
                            <a:srgbClr val="FF0000"/>
                          </a:solidFill>
                          <a:latin typeface="Times New Roman" panose="02020603050405020304" charset="0"/>
                        </a:rPr>
                        <a:t>eS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 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latin typeface="Times New Roman" panose="02020603050405020304" charset="0"/>
                        </a:rPr>
                        <a:t>S'→</a:t>
                      </a:r>
                      <a:r>
                        <a:rPr lang="el-GR" altLang="zh-CN" sz="2000" b="0" dirty="0">
                          <a:latin typeface="Times New Roman" panose="02020603050405020304" charset="0"/>
                        </a:rPr>
                        <a:t>ε</a:t>
                      </a:r>
                      <a:endParaRPr lang="zh-CN" altLang="en-US" sz="2000" b="0" dirty="0"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E→b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endParaRPr lang="zh-CN" altLang="en-US" sz="2000" b="0" dirty="0">
                        <a:solidFill>
                          <a:srgbClr val="FF0000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矩形 8"/>
          <p:cNvSpPr/>
          <p:nvPr/>
        </p:nvSpPr>
        <p:spPr>
          <a:xfrm>
            <a:off x="1627764" y="2006727"/>
            <a:ext cx="187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52601" y="2468392"/>
            <a:ext cx="28456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E t SS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92143" y="2006727"/>
            <a:ext cx="10262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a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999683" y="2468392"/>
            <a:ext cx="2045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FIRST(a)={a}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945860" y="2025943"/>
            <a:ext cx="10599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b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8153401" y="2487608"/>
            <a:ext cx="2081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FIRST(b)={b}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78144" y="3115271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85683" y="3576936"/>
            <a:ext cx="2217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</a:t>
            </a:r>
            <a:r>
              <a:rPr lang="en-US" altLang="zh-CN" dirty="0" err="1">
                <a:latin typeface="Times New Roman" panose="02020603050405020304" charset="0"/>
                <a:cs typeface="Times New Roman" panose="02020603050405020304" charset="0"/>
              </a:rPr>
              <a:t>eS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)={e}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67295" y="3141286"/>
            <a:ext cx="10759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</a:rPr>
              <a:t>'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ε 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012507" y="3576936"/>
            <a:ext cx="2032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FIRST(ε)={ε} 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75615" y="3657600"/>
            <a:ext cx="3119765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652782" y="1981201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1667349" y="3123222"/>
            <a:ext cx="8710419" cy="968072"/>
          </a:xfrm>
          <a:prstGeom prst="rect">
            <a:avLst/>
          </a:prstGeom>
          <a:noFill/>
          <a:ln w="25400" cap="flat" cmpd="sng" algn="ctr">
            <a:solidFill>
              <a:srgbClr val="00B050"/>
            </a:solidFill>
            <a:prstDash val="solid"/>
            <a:miter lim="800000"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endParaRPr lang="zh-CN" altLang="en-US">
              <a:latin typeface="Lucida Sans" panose="020B0602030504020204" pitchFamily="-65" charset="0"/>
            </a:endParaRPr>
          </a:p>
        </p:txBody>
      </p:sp>
      <p:sp>
        <p:nvSpPr>
          <p:cNvPr id="27" name="标题 1"/>
          <p:cNvSpPr>
            <a:spLocks noGrp="1"/>
          </p:cNvSpPr>
          <p:nvPr/>
        </p:nvSpPr>
        <p:spPr bwMode="auto">
          <a:xfrm>
            <a:off x="40484" y="0"/>
            <a:ext cx="2590800" cy="609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anose="020B0602030504020204" pitchFamily="-65" charset="0"/>
              </a:defRPr>
            </a:lvl9pPr>
          </a:lstStyle>
          <a:p>
            <a:r>
              <a:rPr lang="zh-CN" altLang="en-US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分析表例子</a:t>
            </a:r>
            <a:r>
              <a:rPr lang="en-US" altLang="zh-CN" dirty="0"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2</a:t>
            </a:r>
            <a:endParaRPr lang="zh-CN" altLang="en-US" dirty="0"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45813" y="124692"/>
            <a:ext cx="236220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S 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 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E t SS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a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eS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 |  ε 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 lvl="0"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E   b	</a:t>
            </a:r>
            <a:endParaRPr lang="zh-CN" altLang="en-US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422543" y="117090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FIRST(S) = { </a:t>
            </a:r>
            <a:r>
              <a:rPr lang="en-US" altLang="zh-CN" dirty="0" err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i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, a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) = { e, ε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FIRST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  <a:sym typeface="Symbol" panose="05050102010706020507" pitchFamily="18" charset="2"/>
              </a:rPr>
              <a:t>(E) = { b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  <a:sym typeface="Symbol" panose="05050102010706020507" pitchFamily="18" charset="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808720" y="124693"/>
            <a:ext cx="3261360" cy="13480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Lucida Sans" panose="020B0602030504020204" pitchFamily="-65" charset="0"/>
                <a:ea typeface="MS PGothic" panose="020B0600070205080204" pitchFamily="-65" charset="-128"/>
                <a:cs typeface="MS PGothic" panose="020B0600070205080204" pitchFamily="-65" charset="-128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FOLLOW(S</a:t>
            </a:r>
            <a:r>
              <a:rPr lang="en-US" altLang="zh-CN" dirty="0">
                <a:latin typeface="Times New Roman" panose="02020603050405020304" charset="0"/>
              </a:rPr>
              <a:t>'</a:t>
            </a: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) = { e, $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zh-CN" dirty="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FOLLOW(E) = { t }</a:t>
            </a:r>
            <a:endParaRPr lang="en-US" altLang="zh-CN" dirty="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3252" name="Rectangle 3"/>
          <p:cNvSpPr/>
          <p:nvPr/>
        </p:nvSpPr>
        <p:spPr>
          <a:xfrm>
            <a:off x="647700" y="1500505"/>
            <a:ext cx="9916795" cy="143954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135000"/>
              </a:lnSpc>
              <a:buClr>
                <a:schemeClr val="folHlink"/>
              </a:buClr>
              <a:buSzPct val="60000"/>
              <a:buChar char="n"/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一个文法是非 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LL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）的，分析表中就会存在</a:t>
            </a:r>
            <a:r>
              <a:rPr lang="zh-CN" altLang="en-US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多重定义入口</a:t>
            </a: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，反之也成立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572770" y="3400425"/>
            <a:ext cx="9189085" cy="148082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** LL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（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）文法的另一个定义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——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>
                <a:schemeClr val="hlink"/>
              </a:buClr>
              <a:buSzPct val="55000"/>
              <a:buNone/>
            </a:pP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                             </a:t>
            </a:r>
            <a:r>
              <a:rPr lang="zh-CN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分析表没有多重定义入口</a:t>
            </a:r>
            <a:endParaRPr lang="zh-CN" alt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3600" dirty="0"/>
              <a:t>自顶向下分析</a:t>
            </a:r>
            <a:r>
              <a:rPr lang="en-US" altLang="zh-CN" sz="3600" dirty="0"/>
              <a:t>—LL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）文法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4276" name="Rectangle 3"/>
          <p:cNvSpPr/>
          <p:nvPr/>
        </p:nvSpPr>
        <p:spPr>
          <a:xfrm>
            <a:off x="0" y="1071880"/>
            <a:ext cx="8375015" cy="6489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Clr>
                <a:schemeClr val="folHlink"/>
              </a:buClr>
              <a:buSzPct val="60000"/>
              <a:buChar char="n"/>
            </a:pPr>
            <a:r>
              <a:rPr lang="zh-CN" altLang="en-US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无递归预测分析器的工作过程：</a:t>
            </a:r>
            <a:endParaRPr lang="zh-CN" altLang="en-US" dirty="0">
              <a:solidFill>
                <a:schemeClr val="tx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Rectangle 4"/>
          <p:cNvSpPr/>
          <p:nvPr/>
        </p:nvSpPr>
        <p:spPr>
          <a:xfrm>
            <a:off x="403225" y="1691005"/>
            <a:ext cx="11075035" cy="4457700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65430" lvl="0" indent="-265430" eaLnBrk="1" hangingPunct="1">
              <a:lnSpc>
                <a:spcPct val="140000"/>
              </a:lnSpc>
              <a:spcBef>
                <a:spcPct val="0"/>
              </a:spcBef>
              <a:buChar char="Ø"/>
            </a:pPr>
            <a:r>
              <a:rPr lang="zh-CN" altLang="en-US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栈顶为</a:t>
            </a:r>
            <a:r>
              <a:rPr lang="en-US" altLang="zh-CN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</a:t>
            </a:r>
            <a:r>
              <a:rPr lang="zh-CN" altLang="en-US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、当前输入符为</a:t>
            </a:r>
            <a:r>
              <a:rPr lang="en-US" altLang="zh-CN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</a:t>
            </a:r>
            <a:r>
              <a:rPr lang="zh-CN" altLang="en-US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，由</a:t>
            </a:r>
            <a:r>
              <a:rPr lang="en-US" altLang="zh-CN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(X</a:t>
            </a:r>
            <a:r>
              <a:rPr lang="zh-CN" altLang="en-US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a)</a:t>
            </a:r>
            <a:r>
              <a:rPr lang="zh-CN" altLang="en-US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决定分析动作，存在三种可能</a:t>
            </a:r>
            <a:r>
              <a:rPr lang="en-US" altLang="zh-CN" sz="2800" b="1" dirty="0">
                <a:solidFill>
                  <a:srgbClr val="660033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1.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若 </a:t>
            </a:r>
            <a:r>
              <a:rPr lang="en-US" altLang="zh-CN" sz="2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X=a≠$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，则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弹出栈，下移输入指针；</a:t>
            </a:r>
            <a:endParaRPr lang="zh-CN" altLang="en-US" sz="2400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82675" lvl="1" indent="-457200" eaLnBrk="1" hangingPunct="1">
              <a:lnSpc>
                <a:spcPct val="140000"/>
              </a:lnSpc>
              <a:spcBef>
                <a:spcPct val="10000"/>
              </a:spcBef>
              <a:buClr>
                <a:schemeClr val="hlink"/>
              </a:buClr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2. 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若 </a:t>
            </a:r>
            <a:r>
              <a:rPr lang="en-US" altLang="zh-CN" sz="2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X∈V</a:t>
            </a:r>
            <a:r>
              <a:rPr lang="en-US" altLang="zh-CN" sz="2400" b="1" baseline="-250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N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，则去查分析表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的元素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M[X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a]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，该元素或为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的产生式，或为一个出错元素。 </a:t>
            </a:r>
            <a:endParaRPr lang="zh-CN" altLang="en-US" sz="2400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82675" lvl="1" indent="-457200" eaLnBrk="1" hangingPunct="1">
              <a:lnSpc>
                <a:spcPct val="140000"/>
              </a:lnSpc>
              <a:spcBef>
                <a:spcPct val="10000"/>
              </a:spcBef>
              <a:buClr>
                <a:schemeClr val="hlink"/>
              </a:buCl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1) 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 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M[X, a]=X→Y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…Y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k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，则从栈中把 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 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弹出，并依次将 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k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, 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k-1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,…,Y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压入栈中，此时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Y</a:t>
            </a:r>
            <a:r>
              <a:rPr lang="en-US" altLang="zh-CN" sz="2400" b="1" baseline="-25000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1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处于栈顶</a:t>
            </a:r>
            <a:endParaRPr lang="zh-CN" altLang="en-US" sz="2400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82675" lvl="1" indent="-457200" eaLnBrk="1" hangingPunct="1">
              <a:lnSpc>
                <a:spcPct val="140000"/>
              </a:lnSpc>
              <a:spcBef>
                <a:spcPct val="10000"/>
              </a:spcBef>
              <a:buClr>
                <a:schemeClr val="hlink"/>
              </a:buClr>
              <a:buNone/>
            </a:pP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	    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2)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如果</a:t>
            </a: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M[X, a]=error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，调用出错处理</a:t>
            </a:r>
            <a:endParaRPr lang="zh-CN" altLang="en-US" sz="2400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082675" lvl="1" indent="-457200" eaLnBrk="1" hangingPunct="1">
              <a:lnSpc>
                <a:spcPct val="140000"/>
              </a:lnSpc>
              <a:spcBef>
                <a:spcPct val="10000"/>
              </a:spcBef>
              <a:buClr>
                <a:schemeClr val="hlink"/>
              </a:buClr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 3. 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若</a:t>
            </a:r>
            <a:r>
              <a:rPr lang="en-US" altLang="zh-CN" sz="2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X=a=$</a:t>
            </a:r>
            <a:r>
              <a:rPr lang="zh-CN" altLang="en-US" sz="2400" b="1" dirty="0">
                <a:solidFill>
                  <a:srgbClr val="0066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，分析停止，宣告成功地完成分析；</a:t>
            </a:r>
            <a:endParaRPr lang="zh-CN" altLang="en-US" sz="2400" b="1" dirty="0">
              <a:solidFill>
                <a:srgbClr val="006600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非递归的预测分析器</a:t>
            </a:r>
            <a:r>
              <a:rPr lang="zh-CN" dirty="0">
                <a:sym typeface="+mn-ea"/>
              </a:rPr>
              <a:t>模型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66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charRg st="66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2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charRg st="121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193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charRg st="193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223" end="2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charRg st="223" end="2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577590" y="261620"/>
            <a:ext cx="7974330" cy="6400800"/>
          </a:xfrm>
          <a:prstGeom prst="rect">
            <a:avLst/>
          </a:prstGeom>
          <a:solidFill>
            <a:schemeClr val="bg1"/>
          </a:solidFill>
          <a:ln w="28575" cmpd="dbl">
            <a:solidFill>
              <a:schemeClr val="accent1">
                <a:shade val="50000"/>
              </a:schemeClr>
            </a:solidFill>
            <a:prstDash val="sysDash"/>
            <a:miter lim="800000"/>
            <a:headEnd type="none" w="sm" len="sm"/>
          </a:ln>
          <a:effectLst/>
        </p:spPr>
        <p:txBody>
          <a:bodyPr wrap="square">
            <a:spAutoFit/>
          </a:bodyPr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置 </a:t>
            </a:r>
            <a:r>
              <a:rPr kumimoji="0" lang="en-US" altLang="zh-CN" sz="2000" i="1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ip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指向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w$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的第一个符号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;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repeat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令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是栈顶符号，</a:t>
            </a:r>
            <a:r>
              <a:rPr kumimoji="0" lang="en-US" altLang="zh-CN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a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是 </a:t>
            </a:r>
            <a:r>
              <a:rPr kumimoji="0" lang="en-US" altLang="zh-CN" sz="2000" i="1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ip</a:t>
            </a:r>
            <a:r>
              <a:rPr kumimoji="0" lang="en-US" altLang="zh-CN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所指向的符号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;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if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是终结符号或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$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then</a:t>
            </a:r>
            <a:endParaRPr kumimoji="0" lang="en-US" altLang="zh-CN" sz="2000" kern="1200" cap="none" spc="0" normalizeH="0" baseline="0" noProof="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     </a:t>
            </a:r>
            <a:r>
              <a:rPr kumimoji="0" lang="en-US" altLang="zh-CN" sz="2000" kern="1200" cap="none" spc="0" normalizeH="0" baseline="0" noProof="0" dirty="0">
                <a:solidFill>
                  <a:schemeClr val="folHlink"/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if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X=a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then</a:t>
            </a:r>
            <a:endParaRPr kumimoji="0" lang="en-US" altLang="zh-CN" sz="2000" kern="1200" cap="none" spc="0" normalizeH="0" baseline="0" noProof="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          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把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从栈中弹出， </a:t>
            </a:r>
            <a:r>
              <a:rPr kumimoji="0" lang="en-US" altLang="zh-CN" sz="2000" i="1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ip</a:t>
            </a:r>
            <a:r>
              <a:rPr kumimoji="0" lang="en-US" altLang="zh-CN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指向下一符号；</a:t>
            </a:r>
            <a:endParaRPr kumimoji="0" lang="zh-CN" altLang="en-US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zh-CN" altLang="en-US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    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else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</a:t>
            </a:r>
            <a:r>
              <a:rPr kumimoji="0" lang="en-US" altLang="zh-CN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error()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else    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/*  X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是非终结符号  *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/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            </a:t>
            </a:r>
            <a:r>
              <a:rPr kumimoji="0" lang="en-US" altLang="zh-CN" sz="2000" kern="1200" cap="none" spc="0" normalizeH="0" baseline="0" noProof="0" dirty="0">
                <a:solidFill>
                  <a:schemeClr val="folHlink"/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if</a:t>
            </a:r>
            <a:r>
              <a:rPr kumimoji="0" lang="en-US" altLang="zh-CN" sz="2000" kern="1200" cap="none" spc="0" normalizeH="0" baseline="0" noProof="0" dirty="0">
                <a:solidFill>
                  <a:schemeClr val="folHlink"/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 M[</a:t>
            </a:r>
            <a:r>
              <a:rPr kumimoji="0" lang="en-US" altLang="zh-CN" sz="2000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X,a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] = X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000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then begin</a:t>
            </a:r>
            <a:endParaRPr kumimoji="0" lang="en-US" altLang="zh-CN" sz="2000" kern="1200" cap="none" spc="0" normalizeH="0" baseline="0" noProof="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               </a:t>
            </a:r>
            <a:r>
              <a:rPr kumimoji="0" lang="zh-CN" altLang="en-US" sz="2000" kern="120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把 </a:t>
            </a:r>
            <a:r>
              <a:rPr kumimoji="0" lang="en-US" altLang="zh-CN" sz="2000" kern="120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X </a:t>
            </a:r>
            <a:r>
              <a:rPr kumimoji="0" lang="zh-CN" altLang="en-US" sz="2000" kern="120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从栈中弹出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             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依次把 </a:t>
            </a:r>
            <a:r>
              <a:rPr kumimoji="0" lang="en-US" altLang="zh-CN" sz="2000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, 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k-1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, … , 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压入栈中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,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即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在顶上；</a:t>
            </a:r>
            <a:endParaRPr kumimoji="0" lang="zh-CN" altLang="en-US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              输出产生式 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</a:rPr>
              <a:t>X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Y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1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2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…</a:t>
            </a:r>
            <a:r>
              <a:rPr kumimoji="0" lang="en-US" altLang="zh-CN" sz="2000" kern="1200" cap="none" spc="0" normalizeH="0" baseline="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Y</a:t>
            </a:r>
            <a:r>
              <a:rPr kumimoji="0" lang="en-US" altLang="zh-CN" sz="2000" kern="1200" cap="none" spc="0" normalizeH="0" baseline="-25000" noProof="0" dirty="0" err="1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k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     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end</a:t>
            </a:r>
            <a:endParaRPr kumimoji="0" lang="en-US" altLang="zh-CN" sz="2000" kern="1200" cap="none" spc="0" normalizeH="0" baseline="0" noProof="0" dirty="0">
              <a:solidFill>
                <a:schemeClr val="accent1">
                  <a:lumMod val="75000"/>
                </a:schemeClr>
              </a:solidFill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            </a:t>
            </a: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else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0" lang="en-US" altLang="zh-CN" sz="2000" i="1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error()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  <a:p>
            <a:pPr marR="0" algn="l" defTabSz="914400">
              <a:lnSpc>
                <a:spcPct val="90000"/>
              </a:lnSpc>
              <a:spcBef>
                <a:spcPct val="50000"/>
              </a:spcBef>
              <a:buSzTx/>
              <a:defRPr/>
            </a:pPr>
            <a:r>
              <a:rPr kumimoji="0" lang="en-US" altLang="zh-CN" sz="2000" kern="1200" cap="none" spc="0" normalizeH="0" baseline="0" noProof="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until 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X=$   /* </a:t>
            </a:r>
            <a:r>
              <a:rPr kumimoji="0" lang="zh-CN" altLang="en-US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栈为空 *</a:t>
            </a:r>
            <a:r>
              <a:rPr kumimoji="0" lang="en-US" altLang="zh-CN" sz="2000" kern="1200" cap="none" spc="0" normalizeH="0" baseline="0" noProof="0" dirty="0">
                <a:latin typeface="Times New Roman" panose="02020603050405020304" charset="0"/>
                <a:ea typeface="华文新魏" panose="02010800040101010101" pitchFamily="2" charset="-122"/>
                <a:cs typeface="+mn-cs"/>
                <a:sym typeface="Symbol" panose="05050102010706020507" pitchFamily="18" charset="2"/>
              </a:rPr>
              <a:t>/</a:t>
            </a:r>
            <a:endParaRPr kumimoji="0" lang="en-US" altLang="zh-CN" sz="2000" kern="1200" cap="none" spc="0" normalizeH="0" baseline="0" noProof="0" dirty="0">
              <a:latin typeface="Times New Roman" panose="02020603050405020304" charset="0"/>
              <a:ea typeface="华文新魏" panose="02010800040101010101" pitchFamily="2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7" name="标题 6"/>
          <p:cNvSpPr/>
          <p:nvPr>
            <p:ph type="title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算法：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分析示例：</a:t>
            </a:r>
            <a:endParaRPr lang="zh-CN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" y="923925"/>
            <a:ext cx="8229600" cy="407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pPr marL="342900" marR="0" indent="-3429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p"/>
              <a:defRPr/>
            </a:pPr>
            <a:r>
              <a:rPr kumimoji="0" lang="zh-CN" altLang="en-US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对符号串</a:t>
            </a:r>
            <a:r>
              <a:rPr kumimoji="0" lang="en-US" altLang="zh-CN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id+id*id$</a:t>
            </a:r>
            <a:r>
              <a:rPr kumimoji="0" lang="zh-CN" altLang="en-US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的分析过程</a:t>
            </a:r>
            <a:endParaRPr kumimoji="0" lang="zh-CN" altLang="en-US" sz="2400" b="1" kern="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grpSp>
        <p:nvGrpSpPr>
          <p:cNvPr id="3" name="Group 128"/>
          <p:cNvGrpSpPr/>
          <p:nvPr/>
        </p:nvGrpSpPr>
        <p:grpSpPr>
          <a:xfrm>
            <a:off x="900113" y="2552700"/>
            <a:ext cx="576262" cy="3252788"/>
            <a:chOff x="567" y="1616"/>
            <a:chExt cx="363" cy="2049"/>
          </a:xfrm>
        </p:grpSpPr>
        <p:sp>
          <p:nvSpPr>
            <p:cNvPr id="56458" name="Line 4"/>
            <p:cNvSpPr/>
            <p:nvPr/>
          </p:nvSpPr>
          <p:spPr>
            <a:xfrm>
              <a:off x="567" y="1616"/>
              <a:ext cx="0" cy="204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59" name="Line 5"/>
            <p:cNvSpPr/>
            <p:nvPr/>
          </p:nvSpPr>
          <p:spPr>
            <a:xfrm>
              <a:off x="930" y="1616"/>
              <a:ext cx="0" cy="2049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460" name="Line 6"/>
            <p:cNvSpPr/>
            <p:nvPr/>
          </p:nvSpPr>
          <p:spPr>
            <a:xfrm>
              <a:off x="567" y="3657"/>
              <a:ext cx="363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3" name="Text Box 8"/>
          <p:cNvSpPr txBox="1"/>
          <p:nvPr/>
        </p:nvSpPr>
        <p:spPr>
          <a:xfrm>
            <a:off x="914400" y="5838825"/>
            <a:ext cx="488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栈</a:t>
            </a:r>
            <a:endParaRPr lang="zh-CN" altLang="en-US" sz="2400" b="1" dirty="0"/>
          </a:p>
        </p:txBody>
      </p:sp>
      <p:graphicFrame>
        <p:nvGraphicFramePr>
          <p:cNvPr id="24" name="Group 126"/>
          <p:cNvGraphicFramePr>
            <a:graphicFrameLocks noGrp="1"/>
          </p:cNvGraphicFramePr>
          <p:nvPr/>
        </p:nvGraphicFramePr>
        <p:xfrm>
          <a:off x="3567113" y="3411538"/>
          <a:ext cx="6697663" cy="2381250"/>
        </p:xfrm>
        <a:graphic>
          <a:graphicData uri="http://schemas.openxmlformats.org/drawingml/2006/table">
            <a:tbl>
              <a:tblPr/>
              <a:tblGrid>
                <a:gridCol w="431800"/>
                <a:gridCol w="1008062"/>
                <a:gridCol w="1152525"/>
                <a:gridCol w="1081088"/>
                <a:gridCol w="1160462"/>
                <a:gridCol w="927100"/>
                <a:gridCol w="936625"/>
              </a:tblGrid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T→FT'</a:t>
                      </a: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1pPr>
                      <a:lvl2pPr marL="742950" indent="-285750" algn="l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defRPr sz="24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2pPr>
                      <a:lvl3pPr marL="1143000" indent="-228600" algn="l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000"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3pPr>
                      <a:lvl4pPr marL="16002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4pPr>
                      <a:lvl5pPr marL="2057400" indent="-228600" algn="l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华文新魏" panose="02010800040101010101" pitchFamily="2" charset="-122"/>
                          <a:ea typeface="华文新魏" panose="020108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" name="Text Box 127"/>
          <p:cNvSpPr txBox="1"/>
          <p:nvPr/>
        </p:nvSpPr>
        <p:spPr>
          <a:xfrm>
            <a:off x="4999038" y="5792788"/>
            <a:ext cx="35369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表达式文法的预测分析表</a:t>
            </a:r>
            <a:endParaRPr lang="zh-CN" altLang="en-US" sz="2400" b="1" dirty="0"/>
          </a:p>
        </p:txBody>
      </p:sp>
      <p:sp>
        <p:nvSpPr>
          <p:cNvPr id="26" name="Text Box 129"/>
          <p:cNvSpPr txBox="1"/>
          <p:nvPr/>
        </p:nvSpPr>
        <p:spPr>
          <a:xfrm>
            <a:off x="212725" y="1525588"/>
            <a:ext cx="711200" cy="3667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/>
              <a:t>输入</a:t>
            </a:r>
            <a:r>
              <a:rPr lang="en-US" altLang="zh-CN" sz="1800" b="1" dirty="0"/>
              <a:t>:</a:t>
            </a:r>
            <a:endParaRPr lang="en-US" altLang="zh-CN" sz="1800" b="1" dirty="0"/>
          </a:p>
        </p:txBody>
      </p:sp>
      <p:sp>
        <p:nvSpPr>
          <p:cNvPr id="27" name="Rectangle 130"/>
          <p:cNvSpPr/>
          <p:nvPr/>
        </p:nvSpPr>
        <p:spPr>
          <a:xfrm>
            <a:off x="860425" y="1538605"/>
            <a:ext cx="2901315" cy="460375"/>
          </a:xfrm>
          <a:prstGeom prst="rect">
            <a:avLst/>
          </a:prstGeom>
          <a:noFill/>
          <a:ln w="381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charset="0"/>
              </a:rPr>
              <a:t>id   +   id   *   id  $</a:t>
            </a:r>
            <a:endParaRPr lang="zh-CN" altLang="en-US" sz="2400" dirty="0">
              <a:latin typeface="Times New Roman" panose="02020603050405020304" charset="0"/>
            </a:endParaRPr>
          </a:p>
        </p:txBody>
      </p:sp>
      <p:sp>
        <p:nvSpPr>
          <p:cNvPr id="28" name="Text Box 131"/>
          <p:cNvSpPr txBox="1"/>
          <p:nvPr/>
        </p:nvSpPr>
        <p:spPr>
          <a:xfrm>
            <a:off x="4252913" y="2319338"/>
            <a:ext cx="41973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charset="0"/>
              </a:rPr>
              <a:t>开始时，</a:t>
            </a:r>
            <a:r>
              <a:rPr lang="en-US" altLang="zh-CN" sz="2400" b="1" dirty="0">
                <a:latin typeface="Times New Roman" panose="02020603050405020304" charset="0"/>
              </a:rPr>
              <a:t>$</a:t>
            </a:r>
            <a:r>
              <a:rPr lang="zh-CN" altLang="en-US" sz="2400" b="1" dirty="0">
                <a:latin typeface="Times New Roman" panose="02020603050405020304" charset="0"/>
              </a:rPr>
              <a:t>和开始符号</a:t>
            </a:r>
            <a:r>
              <a:rPr lang="en-US" altLang="zh-CN" sz="2400" b="1" dirty="0">
                <a:latin typeface="Times New Roman" panose="02020603050405020304" charset="0"/>
              </a:rPr>
              <a:t>E</a:t>
            </a:r>
            <a:r>
              <a:rPr lang="zh-CN" altLang="en-US" sz="2400" b="1" dirty="0">
                <a:latin typeface="Times New Roman" panose="02020603050405020304" charset="0"/>
              </a:rPr>
              <a:t>先进栈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29" name="Rectangle 132"/>
          <p:cNvSpPr/>
          <p:nvPr/>
        </p:nvSpPr>
        <p:spPr>
          <a:xfrm>
            <a:off x="898525" y="5419725"/>
            <a:ext cx="552450" cy="373063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$</a:t>
            </a:r>
            <a:endParaRPr lang="zh-CN" altLang="en-US" sz="1800" b="1" dirty="0">
              <a:latin typeface="Times New Roman" panose="02020603050405020304" charset="0"/>
            </a:endParaRPr>
          </a:p>
        </p:txBody>
      </p:sp>
      <p:sp>
        <p:nvSpPr>
          <p:cNvPr id="30" name="Rectangle 133"/>
          <p:cNvSpPr/>
          <p:nvPr/>
        </p:nvSpPr>
        <p:spPr>
          <a:xfrm>
            <a:off x="912813" y="5059363"/>
            <a:ext cx="552450" cy="373062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E</a:t>
            </a:r>
            <a:endParaRPr lang="zh-CN" altLang="en-US" sz="1800" b="1" dirty="0">
              <a:latin typeface="Times New Roman" panose="02020603050405020304" charset="0"/>
            </a:endParaRPr>
          </a:p>
        </p:txBody>
      </p:sp>
      <p:sp>
        <p:nvSpPr>
          <p:cNvPr id="31" name="Text Box 134"/>
          <p:cNvSpPr txBox="1"/>
          <p:nvPr/>
        </p:nvSpPr>
        <p:spPr>
          <a:xfrm>
            <a:off x="4921250" y="1676400"/>
            <a:ext cx="5905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a=</a:t>
            </a:r>
            <a:endParaRPr lang="en-US" altLang="zh-CN" sz="2400" b="1" dirty="0"/>
          </a:p>
        </p:txBody>
      </p:sp>
      <p:sp>
        <p:nvSpPr>
          <p:cNvPr id="32" name="Text Box 135"/>
          <p:cNvSpPr txBox="1"/>
          <p:nvPr/>
        </p:nvSpPr>
        <p:spPr>
          <a:xfrm>
            <a:off x="6519863" y="1651000"/>
            <a:ext cx="638175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X=</a:t>
            </a:r>
            <a:endParaRPr lang="en-US" altLang="zh-CN" sz="2400" b="1" dirty="0"/>
          </a:p>
        </p:txBody>
      </p:sp>
      <p:sp>
        <p:nvSpPr>
          <p:cNvPr id="33" name="Rectangle 136"/>
          <p:cNvSpPr/>
          <p:nvPr/>
        </p:nvSpPr>
        <p:spPr>
          <a:xfrm>
            <a:off x="5526088" y="1703388"/>
            <a:ext cx="509587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id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34" name="Rectangle 137"/>
          <p:cNvSpPr/>
          <p:nvPr/>
        </p:nvSpPr>
        <p:spPr>
          <a:xfrm>
            <a:off x="7118350" y="1614488"/>
            <a:ext cx="509588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E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35" name="Rectangle 141"/>
          <p:cNvSpPr/>
          <p:nvPr/>
        </p:nvSpPr>
        <p:spPr>
          <a:xfrm>
            <a:off x="8005763" y="1665288"/>
            <a:ext cx="1060450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E∈V</a:t>
            </a:r>
            <a:r>
              <a:rPr lang="en-US" altLang="zh-CN" sz="2400" b="1" baseline="-25000" dirty="0">
                <a:latin typeface="Times New Roman" panose="02020603050405020304" charset="0"/>
              </a:rPr>
              <a:t>N</a:t>
            </a:r>
            <a:endParaRPr lang="zh-CN" altLang="en-US" sz="2400" b="1" baseline="-25000" dirty="0">
              <a:latin typeface="Times New Roman" panose="02020603050405020304" charset="0"/>
            </a:endParaRPr>
          </a:p>
        </p:txBody>
      </p:sp>
      <p:sp>
        <p:nvSpPr>
          <p:cNvPr id="36" name="Text Box 144"/>
          <p:cNvSpPr txBox="1"/>
          <p:nvPr/>
        </p:nvSpPr>
        <p:spPr>
          <a:xfrm>
            <a:off x="3998913" y="2298700"/>
            <a:ext cx="33639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E</a:t>
            </a:r>
            <a:r>
              <a:rPr lang="zh-CN" altLang="en-US" sz="2400" b="1" dirty="0">
                <a:latin typeface="Times New Roman" panose="02020603050405020304" charset="0"/>
              </a:rPr>
              <a:t>出栈，按逆序</a:t>
            </a:r>
            <a:r>
              <a:rPr lang="en-US" altLang="zh-CN" sz="2400" b="1" dirty="0">
                <a:latin typeface="Times New Roman" panose="02020603050405020304" charset="0"/>
              </a:rPr>
              <a:t>E</a:t>
            </a:r>
            <a:r>
              <a:rPr lang="en-US" altLang="zh-CN" sz="2400" dirty="0"/>
              <a:t>'</a:t>
            </a:r>
            <a:r>
              <a:rPr lang="en-US" altLang="zh-CN" sz="2400" b="1" dirty="0">
                <a:latin typeface="Times New Roman" panose="02020603050405020304" charset="0"/>
              </a:rPr>
              <a:t>,T</a:t>
            </a:r>
            <a:r>
              <a:rPr lang="zh-CN" altLang="en-US" sz="2400" b="1" dirty="0">
                <a:latin typeface="Times New Roman" panose="02020603050405020304" charset="0"/>
              </a:rPr>
              <a:t>入栈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37" name="Rectangle 145"/>
          <p:cNvSpPr/>
          <p:nvPr/>
        </p:nvSpPr>
        <p:spPr>
          <a:xfrm>
            <a:off x="900113" y="5059363"/>
            <a:ext cx="552450" cy="373062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E</a:t>
            </a:r>
            <a:r>
              <a:rPr lang="en-US" altLang="zh-CN" sz="1800" dirty="0"/>
              <a:t>'</a:t>
            </a:r>
            <a:endParaRPr lang="zh-CN" altLang="en-US" sz="1800" dirty="0"/>
          </a:p>
        </p:txBody>
      </p:sp>
      <p:sp>
        <p:nvSpPr>
          <p:cNvPr id="38" name="Rectangle 146"/>
          <p:cNvSpPr/>
          <p:nvPr/>
        </p:nvSpPr>
        <p:spPr>
          <a:xfrm>
            <a:off x="900113" y="4699000"/>
            <a:ext cx="552450" cy="373063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T</a:t>
            </a:r>
            <a:endParaRPr lang="zh-CN" altLang="en-US" sz="1800" dirty="0"/>
          </a:p>
        </p:txBody>
      </p:sp>
      <p:sp>
        <p:nvSpPr>
          <p:cNvPr id="39" name="Rectangle 137"/>
          <p:cNvSpPr/>
          <p:nvPr/>
        </p:nvSpPr>
        <p:spPr>
          <a:xfrm>
            <a:off x="7200900" y="1636713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F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40" name="Rectangle 141"/>
          <p:cNvSpPr/>
          <p:nvPr/>
        </p:nvSpPr>
        <p:spPr>
          <a:xfrm>
            <a:off x="7881938" y="1676400"/>
            <a:ext cx="1069975" cy="4619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T∈V</a:t>
            </a:r>
            <a:r>
              <a:rPr lang="en-US" altLang="zh-CN" sz="2400" b="1" baseline="-25000" dirty="0">
                <a:latin typeface="Times New Roman" panose="02020603050405020304" charset="0"/>
              </a:rPr>
              <a:t>N</a:t>
            </a:r>
            <a:endParaRPr lang="zh-CN" altLang="en-US" sz="2400" b="1" baseline="-25000" dirty="0">
              <a:latin typeface="Times New Roman" panose="02020603050405020304" charset="0"/>
            </a:endParaRPr>
          </a:p>
        </p:txBody>
      </p:sp>
      <p:sp>
        <p:nvSpPr>
          <p:cNvPr id="41" name="Text Box 144"/>
          <p:cNvSpPr txBox="1"/>
          <p:nvPr/>
        </p:nvSpPr>
        <p:spPr>
          <a:xfrm>
            <a:off x="4459288" y="2382838"/>
            <a:ext cx="3363912" cy="457200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T</a:t>
            </a:r>
            <a:r>
              <a:rPr lang="zh-CN" altLang="en-US" sz="2400" b="1" dirty="0">
                <a:latin typeface="Times New Roman" panose="02020603050405020304" charset="0"/>
              </a:rPr>
              <a:t>出栈，按逆序</a:t>
            </a:r>
            <a:r>
              <a:rPr lang="en-US" altLang="zh-CN" sz="2400" b="1" dirty="0">
                <a:latin typeface="Times New Roman" panose="02020603050405020304" charset="0"/>
              </a:rPr>
              <a:t>T</a:t>
            </a:r>
            <a:r>
              <a:rPr lang="en-US" altLang="zh-CN" sz="2400" dirty="0"/>
              <a:t>'</a:t>
            </a:r>
            <a:r>
              <a:rPr lang="en-US" altLang="zh-CN" sz="2400" b="1" dirty="0">
                <a:latin typeface="Times New Roman" panose="02020603050405020304" charset="0"/>
              </a:rPr>
              <a:t>,F</a:t>
            </a:r>
            <a:r>
              <a:rPr lang="zh-CN" altLang="en-US" sz="2400" b="1" dirty="0">
                <a:latin typeface="Times New Roman" panose="02020603050405020304" charset="0"/>
              </a:rPr>
              <a:t>入栈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42" name="Rectangle 146"/>
          <p:cNvSpPr/>
          <p:nvPr/>
        </p:nvSpPr>
        <p:spPr>
          <a:xfrm>
            <a:off x="900113" y="4713288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T</a:t>
            </a:r>
            <a:r>
              <a:rPr lang="en-US" altLang="zh-CN" sz="1800" dirty="0"/>
              <a:t>'</a:t>
            </a:r>
            <a:endParaRPr lang="zh-CN" altLang="en-US" sz="1800" dirty="0"/>
          </a:p>
        </p:txBody>
      </p:sp>
      <p:sp>
        <p:nvSpPr>
          <p:cNvPr id="43" name="Rectangle 146"/>
          <p:cNvSpPr/>
          <p:nvPr/>
        </p:nvSpPr>
        <p:spPr>
          <a:xfrm>
            <a:off x="914400" y="4352925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4" name="Rectangle 137"/>
          <p:cNvSpPr/>
          <p:nvPr/>
        </p:nvSpPr>
        <p:spPr>
          <a:xfrm>
            <a:off x="7186613" y="1676400"/>
            <a:ext cx="509587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F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45" name="Rectangle 141"/>
          <p:cNvSpPr/>
          <p:nvPr/>
        </p:nvSpPr>
        <p:spPr>
          <a:xfrm>
            <a:off x="7959725" y="1676400"/>
            <a:ext cx="1068388" cy="4619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F∈V</a:t>
            </a:r>
            <a:r>
              <a:rPr lang="en-US" altLang="zh-CN" sz="2400" b="1" baseline="-25000" dirty="0">
                <a:latin typeface="Times New Roman" panose="02020603050405020304" charset="0"/>
              </a:rPr>
              <a:t>N</a:t>
            </a:r>
            <a:endParaRPr lang="zh-CN" altLang="en-US" sz="2400" b="1" baseline="-25000" dirty="0">
              <a:latin typeface="Times New Roman" panose="02020603050405020304" charset="0"/>
            </a:endParaRPr>
          </a:p>
        </p:txBody>
      </p:sp>
      <p:sp>
        <p:nvSpPr>
          <p:cNvPr id="46" name="Text Box 144"/>
          <p:cNvSpPr txBox="1"/>
          <p:nvPr/>
        </p:nvSpPr>
        <p:spPr>
          <a:xfrm>
            <a:off x="4695825" y="2289175"/>
            <a:ext cx="2168525" cy="4619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F</a:t>
            </a:r>
            <a:r>
              <a:rPr lang="zh-CN" altLang="en-US" sz="2400" b="1" dirty="0">
                <a:latin typeface="Times New Roman" panose="02020603050405020304" charset="0"/>
              </a:rPr>
              <a:t>出栈，</a:t>
            </a:r>
            <a:r>
              <a:rPr lang="en-US" altLang="zh-CN" sz="2400" b="1" dirty="0">
                <a:latin typeface="Times New Roman" panose="02020603050405020304" charset="0"/>
              </a:rPr>
              <a:t>id</a:t>
            </a:r>
            <a:r>
              <a:rPr lang="zh-CN" altLang="en-US" sz="2400" b="1" dirty="0">
                <a:latin typeface="Times New Roman" panose="02020603050405020304" charset="0"/>
              </a:rPr>
              <a:t>入栈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47" name="Rectangle 146"/>
          <p:cNvSpPr/>
          <p:nvPr/>
        </p:nvSpPr>
        <p:spPr>
          <a:xfrm>
            <a:off x="900113" y="4357688"/>
            <a:ext cx="552450" cy="369887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id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48" name="Rectangle 137"/>
          <p:cNvSpPr/>
          <p:nvPr/>
        </p:nvSpPr>
        <p:spPr>
          <a:xfrm>
            <a:off x="7146925" y="1633538"/>
            <a:ext cx="509588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id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065588" y="3835400"/>
            <a:ext cx="9334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E→ TE'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140200" y="4598988"/>
            <a:ext cx="866775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T→FT'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022850" y="4240213"/>
            <a:ext cx="110807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E'→ +TE'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5249863" y="4995863"/>
            <a:ext cx="6937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T'→ε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230938" y="4997450"/>
            <a:ext cx="10255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T'→*FT'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4140200" y="5410200"/>
            <a:ext cx="722313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F→id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289800" y="5419725"/>
            <a:ext cx="839788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F→(E)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312025" y="3844925"/>
            <a:ext cx="9334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E→ TE'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18525" y="4240213"/>
            <a:ext cx="6953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E'→</a:t>
            </a:r>
            <a:r>
              <a:rPr lang="el-GR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ε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424988" y="4252913"/>
            <a:ext cx="695325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E'→</a:t>
            </a:r>
            <a:r>
              <a:rPr lang="el-GR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ε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8518525" y="4997450"/>
            <a:ext cx="695325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T'→ε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9472613" y="5024438"/>
            <a:ext cx="693737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T'→ε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61" name="Rectangle 137"/>
          <p:cNvSpPr/>
          <p:nvPr/>
        </p:nvSpPr>
        <p:spPr>
          <a:xfrm>
            <a:off x="7118350" y="1636713"/>
            <a:ext cx="509588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T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62" name="Text Box 144"/>
          <p:cNvSpPr txBox="1"/>
          <p:nvPr/>
        </p:nvSpPr>
        <p:spPr>
          <a:xfrm>
            <a:off x="3673475" y="2311400"/>
            <a:ext cx="5988050" cy="4619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a=X=id</a:t>
            </a:r>
            <a:r>
              <a:rPr lang="zh-CN" altLang="en-US" sz="2400" b="1" dirty="0">
                <a:latin typeface="Times New Roman" panose="02020603050405020304" charset="0"/>
              </a:rPr>
              <a:t>，</a:t>
            </a:r>
            <a:r>
              <a:rPr lang="en-US" altLang="zh-CN" sz="2400" b="1" dirty="0">
                <a:latin typeface="Times New Roman" panose="02020603050405020304" charset="0"/>
              </a:rPr>
              <a:t>id</a:t>
            </a:r>
            <a:r>
              <a:rPr lang="zh-CN" altLang="en-US" sz="2400" b="1" dirty="0">
                <a:latin typeface="Times New Roman" panose="02020603050405020304" charset="0"/>
              </a:rPr>
              <a:t>匹配，弹出</a:t>
            </a:r>
            <a:r>
              <a:rPr lang="en-US" altLang="zh-CN" sz="2400" b="1" dirty="0">
                <a:latin typeface="Times New Roman" panose="02020603050405020304" charset="0"/>
              </a:rPr>
              <a:t>id</a:t>
            </a:r>
            <a:r>
              <a:rPr lang="zh-CN" altLang="en-US" sz="2400" b="1" dirty="0">
                <a:latin typeface="Times New Roman" panose="02020603050405020304" charset="0"/>
              </a:rPr>
              <a:t>，输入指针往后移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63" name="上箭头 62"/>
          <p:cNvSpPr/>
          <p:nvPr/>
        </p:nvSpPr>
        <p:spPr>
          <a:xfrm>
            <a:off x="1057275" y="1995488"/>
            <a:ext cx="201613" cy="407987"/>
          </a:xfrm>
          <a:prstGeom prst="upArrow">
            <a:avLst>
              <a:gd name="adj1" fmla="val 50000"/>
              <a:gd name="adj2" fmla="val 50056"/>
            </a:avLst>
          </a:prstGeom>
          <a:solidFill>
            <a:srgbClr val="FF0000"/>
          </a:solidFill>
          <a:ln w="381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4" name="Rectangle 136"/>
          <p:cNvSpPr/>
          <p:nvPr/>
        </p:nvSpPr>
        <p:spPr>
          <a:xfrm>
            <a:off x="5578475" y="1704975"/>
            <a:ext cx="509588" cy="4667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+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65" name="Rectangle 136"/>
          <p:cNvSpPr/>
          <p:nvPr/>
        </p:nvSpPr>
        <p:spPr>
          <a:xfrm>
            <a:off x="7153275" y="1673225"/>
            <a:ext cx="509588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T'</a:t>
            </a:r>
            <a:endParaRPr lang="en-US" altLang="zh-CN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66" name="Rectangle 141"/>
          <p:cNvSpPr/>
          <p:nvPr/>
        </p:nvSpPr>
        <p:spPr>
          <a:xfrm>
            <a:off x="7888288" y="1646238"/>
            <a:ext cx="1125537" cy="46196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</a:rPr>
              <a:t>'</a:t>
            </a:r>
            <a:r>
              <a:rPr lang="en-US" altLang="zh-CN" sz="2400" b="1" dirty="0">
                <a:latin typeface="Times New Roman" panose="02020603050405020304" charset="0"/>
              </a:rPr>
              <a:t>∈V</a:t>
            </a:r>
            <a:r>
              <a:rPr lang="en-US" altLang="zh-CN" sz="2400" b="1" baseline="-25000" dirty="0">
                <a:latin typeface="Times New Roman" panose="02020603050405020304" charset="0"/>
              </a:rPr>
              <a:t>N</a:t>
            </a:r>
            <a:endParaRPr lang="zh-CN" altLang="en-US" sz="2400" b="1" baseline="-25000" dirty="0">
              <a:latin typeface="Times New Roman" panose="02020603050405020304" charset="0"/>
            </a:endParaRPr>
          </a:p>
        </p:txBody>
      </p:sp>
      <p:sp>
        <p:nvSpPr>
          <p:cNvPr id="67" name="Text Box 144"/>
          <p:cNvSpPr txBox="1"/>
          <p:nvPr/>
        </p:nvSpPr>
        <p:spPr>
          <a:xfrm>
            <a:off x="4862513" y="2316163"/>
            <a:ext cx="1062037" cy="46196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T</a:t>
            </a:r>
            <a:r>
              <a:rPr lang="en-US" altLang="zh-CN" sz="2400" dirty="0"/>
              <a:t>'</a:t>
            </a:r>
            <a:r>
              <a:rPr lang="zh-CN" altLang="en-US" sz="2400" dirty="0"/>
              <a:t>出栈</a:t>
            </a:r>
            <a:endParaRPr lang="zh-CN" altLang="en-US" sz="2400" dirty="0"/>
          </a:p>
        </p:txBody>
      </p:sp>
      <p:sp>
        <p:nvSpPr>
          <p:cNvPr id="68" name="Rectangle 136"/>
          <p:cNvSpPr/>
          <p:nvPr/>
        </p:nvSpPr>
        <p:spPr>
          <a:xfrm>
            <a:off x="7118350" y="1630363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E'</a:t>
            </a:r>
            <a:endParaRPr lang="en-US" altLang="zh-CN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69" name="Rectangle 141"/>
          <p:cNvSpPr/>
          <p:nvPr/>
        </p:nvSpPr>
        <p:spPr>
          <a:xfrm>
            <a:off x="8005763" y="1676400"/>
            <a:ext cx="1125537" cy="460375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>
                <a:srgbClr val="5FB6F1"/>
              </a:buClr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</a:rPr>
              <a:t>'</a:t>
            </a:r>
            <a:r>
              <a:rPr lang="en-US" altLang="zh-CN" sz="2400" b="1" dirty="0">
                <a:latin typeface="Times New Roman" panose="02020603050405020304" charset="0"/>
              </a:rPr>
              <a:t>∈V</a:t>
            </a:r>
            <a:r>
              <a:rPr lang="en-US" altLang="zh-CN" sz="2400" b="1" baseline="-25000" dirty="0">
                <a:latin typeface="Times New Roman" panose="02020603050405020304" charset="0"/>
              </a:rPr>
              <a:t>N</a:t>
            </a:r>
            <a:endParaRPr lang="zh-CN" altLang="en-US" sz="2400" b="1" baseline="-25000" dirty="0">
              <a:latin typeface="Times New Roman" panose="02020603050405020304" charset="0"/>
            </a:endParaRPr>
          </a:p>
        </p:txBody>
      </p:sp>
      <p:sp>
        <p:nvSpPr>
          <p:cNvPr id="70" name="Text Box 144"/>
          <p:cNvSpPr txBox="1"/>
          <p:nvPr/>
        </p:nvSpPr>
        <p:spPr>
          <a:xfrm>
            <a:off x="4532313" y="2281238"/>
            <a:ext cx="4725987" cy="46196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出栈，按逆序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依次入栈</a:t>
            </a:r>
            <a:endParaRPr lang="zh-CN" altLang="en-US" sz="24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71" name="Rectangle 146"/>
          <p:cNvSpPr/>
          <p:nvPr/>
        </p:nvSpPr>
        <p:spPr>
          <a:xfrm>
            <a:off x="874713" y="4840288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T</a:t>
            </a:r>
            <a:endParaRPr lang="zh-CN" altLang="en-US" sz="1800" dirty="0"/>
          </a:p>
        </p:txBody>
      </p:sp>
      <p:sp>
        <p:nvSpPr>
          <p:cNvPr id="72" name="Rectangle 146"/>
          <p:cNvSpPr/>
          <p:nvPr/>
        </p:nvSpPr>
        <p:spPr>
          <a:xfrm>
            <a:off x="900113" y="4352925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+</a:t>
            </a:r>
            <a:endParaRPr lang="zh-CN" altLang="en-US" sz="1800" dirty="0"/>
          </a:p>
        </p:txBody>
      </p:sp>
      <p:sp>
        <p:nvSpPr>
          <p:cNvPr id="73" name="Rectangle 136"/>
          <p:cNvSpPr/>
          <p:nvPr/>
        </p:nvSpPr>
        <p:spPr>
          <a:xfrm>
            <a:off x="7162800" y="1674813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+</a:t>
            </a:r>
            <a:endParaRPr lang="en-US" altLang="zh-CN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74" name="Rectangle 136"/>
          <p:cNvSpPr/>
          <p:nvPr/>
        </p:nvSpPr>
        <p:spPr>
          <a:xfrm>
            <a:off x="7118350" y="1660525"/>
            <a:ext cx="509588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T</a:t>
            </a:r>
            <a:endParaRPr lang="en-US" altLang="zh-CN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75" name="Text Box 144"/>
          <p:cNvSpPr txBox="1"/>
          <p:nvPr/>
        </p:nvSpPr>
        <p:spPr>
          <a:xfrm>
            <a:off x="3260725" y="2324100"/>
            <a:ext cx="6859588" cy="46196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栈顶符号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与输入符号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匹配，弹出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+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，指针往后移</a:t>
            </a:r>
            <a:endParaRPr lang="zh-CN" altLang="en-US" sz="24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76" name="Rectangle 146"/>
          <p:cNvSpPr/>
          <p:nvPr/>
        </p:nvSpPr>
        <p:spPr>
          <a:xfrm>
            <a:off x="881063" y="4708525"/>
            <a:ext cx="552450" cy="369888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</a:rPr>
              <a:t>T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charset="0"/>
            </a:endParaRPr>
          </a:p>
        </p:txBody>
      </p:sp>
      <p:sp>
        <p:nvSpPr>
          <p:cNvPr id="77" name="Rectangle 146"/>
          <p:cNvSpPr/>
          <p:nvPr/>
        </p:nvSpPr>
        <p:spPr>
          <a:xfrm>
            <a:off x="900113" y="4344988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78" name="Rectangle 146"/>
          <p:cNvSpPr/>
          <p:nvPr/>
        </p:nvSpPr>
        <p:spPr>
          <a:xfrm>
            <a:off x="882650" y="4359275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id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79" name="Rectangle 137"/>
          <p:cNvSpPr/>
          <p:nvPr/>
        </p:nvSpPr>
        <p:spPr>
          <a:xfrm>
            <a:off x="7162800" y="1687513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id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583238" y="1687513"/>
            <a:ext cx="509587" cy="461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1" name="Rectangle 136"/>
          <p:cNvSpPr/>
          <p:nvPr/>
        </p:nvSpPr>
        <p:spPr>
          <a:xfrm>
            <a:off x="7158038" y="1692275"/>
            <a:ext cx="509587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charset="0"/>
              </a:rPr>
              <a:t>'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charset="0"/>
            </a:endParaRPr>
          </a:p>
        </p:txBody>
      </p:sp>
      <p:sp>
        <p:nvSpPr>
          <p:cNvPr id="82" name="Rectangle 137"/>
          <p:cNvSpPr/>
          <p:nvPr/>
        </p:nvSpPr>
        <p:spPr>
          <a:xfrm>
            <a:off x="7162800" y="1646238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63C28"/>
                </a:solidFill>
                <a:latin typeface="Times New Roman" panose="02020603050405020304" charset="0"/>
              </a:rPr>
              <a:t>*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514850" y="2314575"/>
            <a:ext cx="47974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出栈，按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,F, *</a:t>
            </a:r>
            <a:r>
              <a:rPr lang="zh-CN" altLang="en-US" sz="2400" b="1" dirty="0">
                <a:latin typeface="Times New Roman" panose="02020603050405020304" charset="0"/>
                <a:cs typeface="Times New Roman" panose="02020603050405020304" charset="0"/>
              </a:rPr>
              <a:t>顺序入栈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4" name="Rectangle 146"/>
          <p:cNvSpPr/>
          <p:nvPr/>
        </p:nvSpPr>
        <p:spPr>
          <a:xfrm>
            <a:off x="904875" y="4344988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5" name="Rectangle 146"/>
          <p:cNvSpPr/>
          <p:nvPr/>
        </p:nvSpPr>
        <p:spPr>
          <a:xfrm>
            <a:off x="904875" y="3965575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1800" b="1" dirty="0">
                <a:latin typeface="Times New Roman" panose="02020603050405020304" charset="0"/>
                <a:cs typeface="Times New Roman" panose="02020603050405020304" charset="0"/>
              </a:rPr>
              <a:t>*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6" name="Rectangle 137"/>
          <p:cNvSpPr/>
          <p:nvPr/>
        </p:nvSpPr>
        <p:spPr>
          <a:xfrm>
            <a:off x="7158038" y="1647825"/>
            <a:ext cx="509587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F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3484563" y="2289175"/>
            <a:ext cx="6858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栈顶符号*与输入符号*匹配，弹出*，指针往后移</a:t>
            </a:r>
            <a:endParaRPr lang="zh-CN" altLang="en-US" sz="24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88" name="Rectangle 137"/>
          <p:cNvSpPr/>
          <p:nvPr/>
        </p:nvSpPr>
        <p:spPr>
          <a:xfrm>
            <a:off x="7289800" y="1773238"/>
            <a:ext cx="509588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id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89" name="Rectangle 137"/>
          <p:cNvSpPr/>
          <p:nvPr/>
        </p:nvSpPr>
        <p:spPr>
          <a:xfrm>
            <a:off x="5583238" y="1714500"/>
            <a:ext cx="509587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$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636963" y="2382838"/>
            <a:ext cx="2398712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F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出栈，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id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入栈</a:t>
            </a:r>
            <a:endParaRPr lang="zh-CN" altLang="en-US" sz="2400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91" name="Rectangle 146"/>
          <p:cNvSpPr/>
          <p:nvPr/>
        </p:nvSpPr>
        <p:spPr>
          <a:xfrm>
            <a:off x="898525" y="4359275"/>
            <a:ext cx="552450" cy="368300"/>
          </a:xfrm>
          <a:prstGeom prst="rect">
            <a:avLst/>
          </a:prstGeom>
          <a:solidFill>
            <a:schemeClr val="bg1"/>
          </a:solidFill>
          <a:ln w="63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id</a:t>
            </a:r>
            <a:endParaRPr lang="zh-CN" altLang="en-US" sz="18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92" name="Rectangle 137"/>
          <p:cNvSpPr/>
          <p:nvPr/>
        </p:nvSpPr>
        <p:spPr>
          <a:xfrm>
            <a:off x="7105650" y="1654175"/>
            <a:ext cx="603250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93" name="Rectangle 137"/>
          <p:cNvSpPr/>
          <p:nvPr/>
        </p:nvSpPr>
        <p:spPr>
          <a:xfrm>
            <a:off x="7094538" y="1657350"/>
            <a:ext cx="601662" cy="4619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E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3673475" y="2366963"/>
            <a:ext cx="1293813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latin typeface="Times New Roman" panose="02020603050405020304" charset="0"/>
              </a:rPr>
              <a:t>T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'</a:t>
            </a:r>
            <a:r>
              <a:rPr lang="zh-CN" altLang="en-US" sz="2400" b="1" dirty="0">
                <a:latin typeface="Times New Roman" panose="02020603050405020304" charset="0"/>
              </a:rPr>
              <a:t>出栈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4794250" y="2266950"/>
            <a:ext cx="1293813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</a:rPr>
              <a:t>E'</a:t>
            </a:r>
            <a:r>
              <a:rPr lang="zh-CN" altLang="en-US" sz="2400" b="1" dirty="0">
                <a:latin typeface="Times New Roman" panose="02020603050405020304" charset="0"/>
              </a:rPr>
              <a:t>出栈</a:t>
            </a:r>
            <a:endParaRPr lang="zh-CN" altLang="en-US" sz="2400" b="1" dirty="0">
              <a:latin typeface="Times New Roman" panose="02020603050405020304" charset="0"/>
            </a:endParaRPr>
          </a:p>
        </p:txBody>
      </p:sp>
      <p:sp>
        <p:nvSpPr>
          <p:cNvPr id="96" name="Rectangle 137"/>
          <p:cNvSpPr/>
          <p:nvPr/>
        </p:nvSpPr>
        <p:spPr>
          <a:xfrm>
            <a:off x="7180263" y="1687513"/>
            <a:ext cx="601662" cy="4619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F63C28"/>
                </a:solidFill>
                <a:latin typeface="Times New Roman" panose="02020603050405020304" charset="0"/>
              </a:rPr>
              <a:t>$</a:t>
            </a:r>
            <a:endParaRPr lang="zh-CN" altLang="en-US" sz="2400" b="1" dirty="0">
              <a:solidFill>
                <a:srgbClr val="F63C28"/>
              </a:solidFill>
              <a:latin typeface="Times New Roman" panose="0202060305040502030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486150" y="2728913"/>
            <a:ext cx="6202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X=a=$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，分析停止，宣告成功地完成分析</a:t>
            </a:r>
            <a:endParaRPr lang="zh-CN" altLang="en-US" sz="2400" b="1" dirty="0">
              <a:latin typeface="Times New Roman" panose="02020603050405020304" charset="0"/>
              <a:ea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95230" y="20321"/>
            <a:ext cx="2096494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1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65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500"/>
                            </p:stCondLst>
                            <p:childTnLst>
                              <p:par>
                                <p:cTn id="2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5" presetClass="emph" presetSubtype="0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10" dur="indefinite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500"/>
                            </p:stCondLst>
                            <p:childTnLst>
                              <p:par>
                                <p:cTn id="251" presetID="2" presetClass="exit" presetSubtype="9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1000"/>
                            </p:stCondLst>
                            <p:childTnLst>
                              <p:par>
                                <p:cTn id="25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1 -1.85185E-6 L 0.0349 -1.85185E-6 " pathEditMode="relative" rAng="0" ptsTypes="AA">
                                      <p:cBhvr>
                                        <p:cTn id="25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0" fill="hold">
                            <p:stCondLst>
                              <p:cond delay="1000"/>
                            </p:stCondLst>
                            <p:childTnLst>
                              <p:par>
                                <p:cTn id="27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500"/>
                            </p:stCondLst>
                            <p:childTnLst>
                              <p:par>
                                <p:cTn id="2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2000"/>
                            </p:stCondLst>
                            <p:childTnLst>
                              <p:par>
                                <p:cTn id="285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28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2099"/>
                            </p:stCondLst>
                            <p:childTnLst>
                              <p:par>
                                <p:cTn id="2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>
                      <p:stCondLst>
                        <p:cond delay="indefinite"/>
                      </p:stCondLst>
                      <p:childTnLst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6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7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320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699"/>
                            </p:stCondLst>
                            <p:childTnLst>
                              <p:par>
                                <p:cTn id="3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2" fill="hold">
                      <p:stCondLst>
                        <p:cond delay="indefinite"/>
                      </p:stCondLst>
                      <p:childTnLst>
                        <p:par>
                          <p:cTn id="333" fill="hold">
                            <p:stCondLst>
                              <p:cond delay="0"/>
                            </p:stCondLst>
                            <p:childTnLst>
                              <p:par>
                                <p:cTn id="334" presetID="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500"/>
                            </p:stCondLst>
                            <p:childTnLst>
                              <p:par>
                                <p:cTn id="3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4" fill="hold">
                            <p:stCondLst>
                              <p:cond delay="1000"/>
                            </p:stCondLst>
                            <p:childTnLst>
                              <p:par>
                                <p:cTn id="36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>
                      <p:stCondLst>
                        <p:cond delay="indefinite"/>
                      </p:stCondLst>
                      <p:childTnLst>
                        <p:par>
                          <p:cTn id="370" fill="hold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691 0.00093 L 0.06615 0.00185 " pathEditMode="relative" rAng="0" ptsTypes="AA">
                                      <p:cBhvr>
                                        <p:cTn id="377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00" y="0"/>
                                    </p:animMotion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2500"/>
                            </p:stCondLst>
                            <p:childTnLst>
                              <p:par>
                                <p:cTn id="38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3000"/>
                            </p:stCondLst>
                            <p:childTnLst>
                              <p:par>
                                <p:cTn id="389" presetID="1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3500"/>
                            </p:stCondLst>
                            <p:childTnLst>
                              <p:par>
                                <p:cTn id="39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6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2" presetClass="entr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0" fill="hold">
                            <p:stCondLst>
                              <p:cond delay="500"/>
                            </p:stCondLst>
                            <p:childTnLst>
                              <p:par>
                                <p:cTn id="4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000"/>
                            </p:stCondLst>
                            <p:childTnLst>
                              <p:par>
                                <p:cTn id="4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500"/>
                            </p:stCondLst>
                            <p:childTnLst>
                              <p:par>
                                <p:cTn id="424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2000"/>
                            </p:stCondLst>
                            <p:childTnLst>
                              <p:par>
                                <p:cTn id="4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3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4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2" fill="hold">
                            <p:stCondLst>
                              <p:cond delay="1500"/>
                            </p:stCondLst>
                            <p:childTnLst>
                              <p:par>
                                <p:cTn id="4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2000"/>
                            </p:stCondLst>
                            <p:childTnLst>
                              <p:par>
                                <p:cTn id="461" presetID="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500"/>
                            </p:stCondLst>
                            <p:childTnLst>
                              <p:par>
                                <p:cTn id="472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32 -1.85185E-6 L 0.09775 0.00093 " pathEditMode="relative" rAng="0" ptsTypes="AA">
                                      <p:cBhvr>
                                        <p:cTn id="473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4" fill="hold">
                            <p:stCondLst>
                              <p:cond delay="2500"/>
                            </p:stCondLst>
                            <p:childTnLst>
                              <p:par>
                                <p:cTn id="475" presetID="10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8" fill="hold">
                            <p:stCondLst>
                              <p:cond delay="3000"/>
                            </p:stCondLst>
                            <p:childTnLst>
                              <p:par>
                                <p:cTn id="47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3500"/>
                            </p:stCondLst>
                            <p:childTnLst>
                              <p:par>
                                <p:cTn id="48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0" fill="hold">
                            <p:stCondLst>
                              <p:cond delay="4000"/>
                            </p:stCondLst>
                            <p:childTnLst>
                              <p:par>
                                <p:cTn id="4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4500"/>
                            </p:stCondLst>
                            <p:childTnLst>
                              <p:par>
                                <p:cTn id="496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49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8" fill="hold">
                            <p:stCondLst>
                              <p:cond delay="4675"/>
                            </p:stCondLst>
                            <p:childTnLst>
                              <p:par>
                                <p:cTn id="4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3" fill="hold">
                      <p:stCondLst>
                        <p:cond delay="indefinite"/>
                      </p:stCondLst>
                      <p:childTnLst>
                        <p:par>
                          <p:cTn id="504" fill="hold">
                            <p:stCondLst>
                              <p:cond delay="0"/>
                            </p:stCondLst>
                            <p:childTnLst>
                              <p:par>
                                <p:cTn id="505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6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7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500"/>
                            </p:stCondLst>
                            <p:childTnLst>
                              <p:par>
                                <p:cTn id="510" presetID="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4" fill="hold">
                            <p:stCondLst>
                              <p:cond delay="1000"/>
                            </p:stCondLst>
                            <p:childTnLst>
                              <p:par>
                                <p:cTn id="5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1500"/>
                            </p:stCondLst>
                            <p:childTnLst>
                              <p:par>
                                <p:cTn id="5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00"/>
                            </p:stCondLst>
                            <p:childTnLst>
                              <p:par>
                                <p:cTn id="5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0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500"/>
                            </p:stCondLst>
                            <p:childTnLst>
                              <p:par>
                                <p:cTn id="5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4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6" fill="hold">
                            <p:stCondLst>
                              <p:cond delay="500"/>
                            </p:stCondLst>
                            <p:childTnLst>
                              <p:par>
                                <p:cTn id="547" presetID="63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775 -1.85185E-6 L 0.12934 0.00093 " pathEditMode="relative" rAng="0" ptsTypes="AA">
                                      <p:cBhvr>
                                        <p:cTn id="54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5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54" presetID="1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5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4000"/>
                            </p:stCondLst>
                            <p:childTnLst>
                              <p:par>
                                <p:cTn id="5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5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7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8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500"/>
                            </p:stCondLst>
                            <p:childTnLst>
                              <p:par>
                                <p:cTn id="5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1000"/>
                            </p:stCondLst>
                            <p:childTnLst>
                              <p:par>
                                <p:cTn id="58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1500"/>
                            </p:stCondLst>
                            <p:childTnLst>
                              <p:par>
                                <p:cTn id="5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2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4" fill="hold">
                            <p:stCondLst>
                              <p:cond delay="2000"/>
                            </p:stCondLst>
                            <p:childTnLst>
                              <p:par>
                                <p:cTn id="5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8" presetID="2" presetClass="entr" presetSubtype="2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2" fill="hold">
                      <p:stCondLst>
                        <p:cond delay="indefinite"/>
                      </p:stCondLst>
                      <p:childTnLst>
                        <p:par>
                          <p:cTn id="603" fill="hold">
                            <p:stCondLst>
                              <p:cond delay="0"/>
                            </p:stCondLst>
                            <p:childTnLst>
                              <p:par>
                                <p:cTn id="604" presetID="2" presetClass="exit" presetSubtype="9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6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8" fill="hold">
                            <p:stCondLst>
                              <p:cond delay="500"/>
                            </p:stCondLst>
                            <p:childTnLst>
                              <p:par>
                                <p:cTn id="609" presetID="63" presetClass="path" presetSubtype="0" accel="50000" decel="5000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934 0.00093 L 0.14514 0.00093 " pathEditMode="relative" rAng="0" ptsTypes="AA">
                                      <p:cBhvr>
                                        <p:cTn id="6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00"/>
                            </p:stCondLst>
                            <p:childTnLst>
                              <p:par>
                                <p:cTn id="612" presetID="10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3000"/>
                            </p:stCondLst>
                            <p:childTnLst>
                              <p:par>
                                <p:cTn id="61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8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3500"/>
                            </p:stCondLst>
                            <p:childTnLst>
                              <p:par>
                                <p:cTn id="62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4" fill="hold">
                            <p:stCondLst>
                              <p:cond delay="4000"/>
                            </p:stCondLst>
                            <p:childTnLst>
                              <p:par>
                                <p:cTn id="62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3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34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2" presetClass="exit" presetSubtype="9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2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500"/>
                            </p:stCondLst>
                            <p:childTnLst>
                              <p:par>
                                <p:cTn id="64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1000"/>
                            </p:stCondLst>
                            <p:childTnLst>
                              <p:par>
                                <p:cTn id="65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2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8" fill="hold">
                            <p:stCondLst>
                              <p:cond delay="2000"/>
                            </p:stCondLst>
                            <p:childTnLst>
                              <p:par>
                                <p:cTn id="659" presetID="15" presetClass="emph" presetSubtype="0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60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2" presetClass="exit" presetSubtype="9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8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9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500"/>
                            </p:stCondLst>
                            <p:childTnLst>
                              <p:par>
                                <p:cTn id="67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1000"/>
                            </p:stCondLst>
                            <p:childTnLst>
                              <p:par>
                                <p:cTn id="67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0" fill="hold">
                            <p:stCondLst>
                              <p:cond delay="1500"/>
                            </p:stCondLst>
                            <p:childTnLst>
                              <p:par>
                                <p:cTn id="68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23" grpId="0"/>
      <p:bldP spid="25" grpId="0"/>
      <p:bldP spid="26" grpId="0"/>
      <p:bldP spid="27" grpId="0"/>
      <p:bldP spid="28" grpId="0"/>
      <p:bldP spid="28" grpId="1"/>
      <p:bldP spid="29" grpId="0" bldLvl="0" animBg="1"/>
      <p:bldP spid="30" grpId="0" bldLvl="0" animBg="1"/>
      <p:bldP spid="30" grpId="1" bldLvl="0" animBg="1"/>
      <p:bldP spid="31" grpId="0"/>
      <p:bldP spid="32" grpId="0"/>
      <p:bldP spid="33" grpId="0" bldLvl="0" animBg="1"/>
      <p:bldP spid="33" grpId="1" bldLvl="0" animBg="1"/>
      <p:bldP spid="33" grpId="2" bldLvl="0" animBg="1"/>
      <p:bldP spid="33" grpId="3" bldLvl="0" animBg="1"/>
      <p:bldP spid="33" grpId="4" bldLvl="0" animBg="1"/>
      <p:bldP spid="33" grpId="5" bldLvl="0" animBg="1"/>
      <p:bldP spid="34" grpId="0" bldLvl="0" animBg="1"/>
      <p:bldP spid="34" grpId="1" bldLvl="0" animBg="1"/>
      <p:bldP spid="35" grpId="0"/>
      <p:bldP spid="35" grpId="1"/>
      <p:bldP spid="36" grpId="0"/>
      <p:bldP spid="36" grpId="1"/>
      <p:bldP spid="37" grpId="0" bldLvl="0" animBg="1"/>
      <p:bldP spid="37" grpId="1" bldLvl="0" animBg="1"/>
      <p:bldP spid="37" grpId="2" bldLvl="0" animBg="1"/>
      <p:bldP spid="37" grpId="3" bldLvl="0" animBg="1"/>
      <p:bldP spid="38" grpId="0" bldLvl="0" animBg="1"/>
      <p:bldP spid="38" grpId="1" bldLvl="0" animBg="1"/>
      <p:bldP spid="39" grpId="0" bldLvl="0" animBg="1"/>
      <p:bldP spid="39" grpId="1" bldLvl="0" animBg="1"/>
      <p:bldP spid="40" grpId="0"/>
      <p:bldP spid="40" grpId="1"/>
      <p:bldP spid="41" grpId="0"/>
      <p:bldP spid="41" grpId="1"/>
      <p:bldP spid="41" grpId="2"/>
      <p:bldP spid="41" grpId="3"/>
      <p:bldP spid="42" grpId="0" bldLvl="0" animBg="1"/>
      <p:bldP spid="42" grpId="1" bldLvl="0" animBg="1"/>
      <p:bldP spid="43" grpId="0" bldLvl="0" animBg="1"/>
      <p:bldP spid="43" grpId="1" bldLvl="0" animBg="1"/>
      <p:bldP spid="44" grpId="0" bldLvl="0" animBg="1"/>
      <p:bldP spid="44" grpId="1" bldLvl="0" animBg="1"/>
      <p:bldP spid="45" grpId="0"/>
      <p:bldP spid="45" grpId="1"/>
      <p:bldP spid="46" grpId="0"/>
      <p:bldP spid="46" grpId="1"/>
      <p:bldP spid="46" grpId="2"/>
      <p:bldP spid="46" grpId="3"/>
      <p:bldP spid="47" grpId="0" bldLvl="0" animBg="1"/>
      <p:bldP spid="47" grpId="1" bldLvl="0" animBg="1"/>
      <p:bldP spid="48" grpId="0" bldLvl="0" animBg="1"/>
      <p:bldP spid="48" grpId="1" bldLvl="0" animBg="1"/>
      <p:bldP spid="49" grpId="0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56" grpId="0"/>
      <p:bldP spid="57" grpId="0"/>
      <p:bldP spid="58" grpId="0"/>
      <p:bldP spid="58" grpId="1"/>
      <p:bldP spid="59" grpId="0"/>
      <p:bldP spid="60" grpId="0"/>
      <p:bldP spid="60" grpId="1"/>
      <p:bldP spid="61" grpId="0" bldLvl="0" animBg="1"/>
      <p:bldP spid="61" grpId="1" bldLvl="0" animBg="1"/>
      <p:bldP spid="62" grpId="0"/>
      <p:bldP spid="62" grpId="1"/>
      <p:bldP spid="62" grpId="2"/>
      <p:bldP spid="62" grpId="3"/>
      <p:bldP spid="62" grpId="4"/>
      <p:bldP spid="62" grpId="5"/>
      <p:bldP spid="63" grpId="0" bldLvl="0" animBg="1"/>
      <p:bldP spid="63" grpId="1" bldLvl="0" animBg="1"/>
      <p:bldP spid="63" grpId="2" bldLvl="0" animBg="1"/>
      <p:bldP spid="63" grpId="3" bldLvl="0" animBg="1"/>
      <p:bldP spid="63" grpId="4" bldLvl="0" animBg="1"/>
      <p:bldP spid="63" grpId="5" bldLvl="0" animBg="1"/>
      <p:bldP spid="64" grpId="0" bldLvl="0" animBg="1"/>
      <p:bldP spid="64" grpId="1" bldLvl="0" animBg="1"/>
      <p:bldP spid="65" grpId="0" bldLvl="0" animBg="1"/>
      <p:bldP spid="65" grpId="1" bldLvl="0" animBg="1"/>
      <p:bldP spid="66" grpId="0"/>
      <p:bldP spid="66" grpId="1"/>
      <p:bldP spid="67" grpId="0"/>
      <p:bldP spid="67" grpId="1"/>
      <p:bldP spid="68" grpId="0" bldLvl="0" animBg="1"/>
      <p:bldP spid="68" grpId="1" bldLvl="0" animBg="1"/>
      <p:bldP spid="69" grpId="0"/>
      <p:bldP spid="69" grpId="1"/>
      <p:bldP spid="70" grpId="0"/>
      <p:bldP spid="70" grpId="1"/>
      <p:bldP spid="71" grpId="0" bldLvl="0" animBg="1"/>
      <p:bldP spid="71" grpId="1" bldLvl="0" animBg="1"/>
      <p:bldP spid="72" grpId="0" bldLvl="0" animBg="1"/>
      <p:bldP spid="72" grpId="1" bldLvl="0" animBg="1"/>
      <p:bldP spid="73" grpId="0" bldLvl="0" animBg="1"/>
      <p:bldP spid="73" grpId="1" bldLvl="0" animBg="1"/>
      <p:bldP spid="74" grpId="0" bldLvl="0" animBg="1"/>
      <p:bldP spid="74" grpId="1" bldLvl="0" animBg="1"/>
      <p:bldP spid="75" grpId="0"/>
      <p:bldP spid="75" grpId="1"/>
      <p:bldP spid="76" grpId="0" bldLvl="0" animBg="1"/>
      <p:bldP spid="76" grpId="1" bldLvl="0" animBg="1"/>
      <p:bldP spid="76" grpId="2" bldLvl="0" animBg="1"/>
      <p:bldP spid="76" grpId="3" bldLvl="0" animBg="1"/>
      <p:bldP spid="77" grpId="0" bldLvl="0" animBg="1"/>
      <p:bldP spid="77" grpId="1" bldLvl="0" animBg="1"/>
      <p:bldP spid="78" grpId="0" bldLvl="0" animBg="1"/>
      <p:bldP spid="78" grpId="1" bldLvl="0" animBg="1"/>
      <p:bldP spid="79" grpId="0" bldLvl="0" animBg="1"/>
      <p:bldP spid="79" grpId="1" bldLvl="0" animBg="1"/>
      <p:bldP spid="80" grpId="0" bldLvl="0" animBg="1"/>
      <p:bldP spid="80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/>
      <p:bldP spid="83" grpId="1"/>
      <p:bldP spid="84" grpId="0" bldLvl="0" animBg="1"/>
      <p:bldP spid="84" grpId="1" bldLvl="0" animBg="1"/>
      <p:bldP spid="85" grpId="0" bldLvl="0" animBg="1"/>
      <p:bldP spid="85" grpId="1" bldLvl="0" animBg="1"/>
      <p:bldP spid="86" grpId="0" bldLvl="0" animBg="1"/>
      <p:bldP spid="86" grpId="1" bldLvl="0" animBg="1"/>
      <p:bldP spid="87" grpId="0"/>
      <p:bldP spid="87" grpId="1"/>
      <p:bldP spid="88" grpId="0" bldLvl="0" animBg="1"/>
      <p:bldP spid="88" grpId="1" bldLvl="0" animBg="1"/>
      <p:bldP spid="89" grpId="0" bldLvl="0" animBg="1"/>
      <p:bldP spid="90" grpId="0"/>
      <p:bldP spid="90" grpId="1"/>
      <p:bldP spid="91" grpId="0" bldLvl="0" animBg="1"/>
      <p:bldP spid="91" grpId="1" bldLvl="0" animBg="1"/>
      <p:bldP spid="92" grpId="0" bldLvl="0" animBg="1"/>
      <p:bldP spid="92" grpId="1" bldLvl="0" animBg="1"/>
      <p:bldP spid="93" grpId="0" bldLvl="0" animBg="1"/>
      <p:bldP spid="93" grpId="1" bldLvl="0" animBg="1"/>
      <p:bldP spid="94" grpId="0"/>
      <p:bldP spid="94" grpId="1"/>
      <p:bldP spid="95" grpId="0"/>
      <p:bldP spid="95" grpId="1"/>
      <p:bldP spid="96" grpId="0" bldLvl="0" animBg="1"/>
      <p:bldP spid="9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分析示例：</a:t>
            </a:r>
            <a:endParaRPr lang="zh-CN" altLang="en-US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76200" y="923925"/>
            <a:ext cx="8229600" cy="4079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cene3d>
              <a:camera prst="orthographicFront"/>
              <a:lightRig rig="threePt" dir="t"/>
            </a:scene3d>
          </a:bodyPr>
          <a:p>
            <a:pPr marL="342900" marR="0" indent="-342900" algn="l" defTabSz="914400" eaLnBrk="0" hangingPunct="0">
              <a:spcBef>
                <a:spcPct val="20000"/>
              </a:spcBef>
              <a:buSzTx/>
              <a:buFont typeface="Wingdings" panose="05000000000000000000" charset="0"/>
              <a:buChar char="p"/>
              <a:defRPr/>
            </a:pPr>
            <a:r>
              <a:rPr kumimoji="0" lang="zh-CN" altLang="en-US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对符号串</a:t>
            </a:r>
            <a:r>
              <a:rPr kumimoji="0" lang="en-US" altLang="zh-CN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id+id*id$</a:t>
            </a:r>
            <a:r>
              <a:rPr kumimoji="0" lang="zh-CN" altLang="en-US" sz="2400" b="1" kern="0" cap="none" spc="0" normalizeH="0" baseline="0" noProof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ea typeface="+mn-ea"/>
                <a:cs typeface="+mn-cs"/>
              </a:rPr>
              <a:t>的分析过程</a:t>
            </a:r>
            <a:endParaRPr kumimoji="0" lang="zh-CN" altLang="en-US" sz="2400" b="1" kern="0" cap="none" spc="0" normalizeH="0" baseline="0" noProof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ea typeface="+mn-ea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65700" y="114935"/>
            <a:ext cx="6792595" cy="669861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352550" y="2627631"/>
            <a:ext cx="2096494" cy="224676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buClr>
                <a:schemeClr val="folHlink"/>
              </a:buClr>
              <a:buSzPct val="60000"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 → TE'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E'→ +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TE'|ε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 → FT'    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T' → *</a:t>
            </a:r>
            <a:r>
              <a:rPr lang="en-US" altLang="zh-CN" sz="2800" dirty="0" err="1">
                <a:latin typeface="Times New Roman" panose="02020603050405020304" charset="0"/>
                <a:cs typeface="Times New Roman" panose="02020603050405020304" charset="0"/>
              </a:rPr>
              <a:t>FT'|ε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Times New Roman" panose="02020603050405020304" charset="0"/>
                <a:cs typeface="Times New Roman" panose="02020603050405020304" charset="0"/>
              </a:rPr>
              <a:t>F → (E)| id</a:t>
            </a:r>
            <a:endParaRPr lang="en-US" altLang="zh-CN" sz="28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（不确定的自顶向下分析）</a:t>
            </a:r>
            <a:endParaRPr lang="zh-CN" altLang="en-US" sz="2400" dirty="0">
              <a:sym typeface="+mn-ea"/>
            </a:endParaRPr>
          </a:p>
        </p:txBody>
      </p:sp>
      <p:sp>
        <p:nvSpPr>
          <p:cNvPr id="10244" name="矩形 4"/>
          <p:cNvSpPr/>
          <p:nvPr/>
        </p:nvSpPr>
        <p:spPr>
          <a:xfrm>
            <a:off x="512445" y="1026795"/>
            <a:ext cx="3573145" cy="23710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例：文法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G: 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lvl="2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1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 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S →AB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lvl="2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	A → aA |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  <a:sym typeface="Symbol" panose="05050102010706020507" pitchFamily="18" charset="2"/>
              </a:rPr>
              <a:t>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257300" lvl="2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   B → b | bB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342900" lvl="0" indent="-342900" eaLnBrk="1" hangingPunct="1">
              <a:lnSpc>
                <a:spcPct val="90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分析输入 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  <a:cs typeface="华文新魏" panose="02010800040101010101" pitchFamily="2" charset="-122"/>
              </a:rPr>
              <a:t>aaabb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6" name="Text Box 21"/>
          <p:cNvSpPr txBox="1"/>
          <p:nvPr/>
        </p:nvSpPr>
        <p:spPr>
          <a:xfrm>
            <a:off x="4867275" y="1028700"/>
            <a:ext cx="58324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1</a:t>
            </a:r>
            <a:r>
              <a:rPr lang="zh-CN" altLang="en-US" sz="2800" b="1" dirty="0">
                <a:latin typeface="Times New Roman" panose="02020603050405020304" charset="0"/>
              </a:rPr>
              <a:t>）</a:t>
            </a:r>
            <a:r>
              <a:rPr lang="en-US" altLang="zh-CN" sz="2800" b="1" dirty="0">
                <a:latin typeface="Times New Roman" panose="02020603050405020304" charset="0"/>
              </a:rPr>
              <a:t>S                               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7" name="Text Box 22"/>
          <p:cNvSpPr txBox="1"/>
          <p:nvPr/>
        </p:nvSpPr>
        <p:spPr>
          <a:xfrm>
            <a:off x="9331325" y="1331913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8" name="Text Box 23"/>
          <p:cNvSpPr txBox="1"/>
          <p:nvPr/>
        </p:nvSpPr>
        <p:spPr>
          <a:xfrm>
            <a:off x="4867275" y="1533525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2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u="sng" dirty="0"/>
              <a:t>AB</a:t>
            </a:r>
            <a:r>
              <a:rPr lang="en-US" altLang="zh-CN" sz="2800" b="1" dirty="0">
                <a:latin typeface="Times New Roman" panose="02020603050405020304" charset="0"/>
              </a:rPr>
              <a:t>   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个选择）         </a:t>
            </a:r>
            <a:r>
              <a:rPr lang="en-US" altLang="zh-CN" sz="2800" b="1" dirty="0">
                <a:latin typeface="Times New Roman" panose="02020603050405020304" charset="0"/>
              </a:rPr>
              <a:t>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9" name="Text Box 24"/>
          <p:cNvSpPr txBox="1"/>
          <p:nvPr/>
        </p:nvSpPr>
        <p:spPr>
          <a:xfrm>
            <a:off x="9471025" y="1955800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10" name="Text Box 25"/>
          <p:cNvSpPr txBox="1"/>
          <p:nvPr/>
        </p:nvSpPr>
        <p:spPr>
          <a:xfrm>
            <a:off x="4867275" y="2100263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3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u="sng" dirty="0">
                <a:sym typeface="Symbol" panose="05050102010706020507" pitchFamily="18" charset="2"/>
              </a:rPr>
              <a:t>a</a:t>
            </a:r>
            <a:r>
              <a:rPr lang="en-US" altLang="zh-CN" sz="2800" b="1" u="sng" dirty="0"/>
              <a:t>A</a:t>
            </a:r>
            <a:r>
              <a:rPr lang="en-US" altLang="zh-CN" sz="2800" b="1" dirty="0"/>
              <a:t>B</a:t>
            </a:r>
            <a:r>
              <a:rPr lang="en-US" altLang="zh-CN" sz="2800" b="1" dirty="0">
                <a:latin typeface="Times New Roman" panose="02020603050405020304" charset="0"/>
              </a:rPr>
              <a:t> 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个选择）      </a:t>
            </a:r>
            <a:r>
              <a:rPr lang="en-US" altLang="zh-CN" sz="2800" b="1" dirty="0">
                <a:latin typeface="Times New Roman" panose="02020603050405020304" charset="0"/>
              </a:rPr>
              <a:t> 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11" name="Text Box 26"/>
          <p:cNvSpPr txBox="1"/>
          <p:nvPr/>
        </p:nvSpPr>
        <p:spPr>
          <a:xfrm>
            <a:off x="9632950" y="2430780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12" name="Text Box 27"/>
          <p:cNvSpPr txBox="1"/>
          <p:nvPr/>
        </p:nvSpPr>
        <p:spPr>
          <a:xfrm>
            <a:off x="4867275" y="2603500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4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ym typeface="Symbol" panose="05050102010706020507" pitchFamily="18" charset="2"/>
              </a:rPr>
              <a:t>a</a:t>
            </a:r>
            <a:r>
              <a:rPr lang="en-US" altLang="zh-CN" sz="2800" b="1" u="sng" dirty="0">
                <a:sym typeface="Symbol" panose="05050102010706020507" pitchFamily="18" charset="2"/>
              </a:rPr>
              <a:t>a</a:t>
            </a:r>
            <a:r>
              <a:rPr lang="en-US" altLang="zh-CN" sz="2800" b="1" u="sng" dirty="0"/>
              <a:t>A</a:t>
            </a:r>
            <a:r>
              <a:rPr lang="en-US" altLang="zh-CN" sz="2800" b="1" dirty="0"/>
              <a:t>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个选择）         </a:t>
            </a:r>
            <a:r>
              <a:rPr lang="en-US" altLang="zh-CN" sz="2800" b="1" dirty="0">
                <a:latin typeface="Times New Roman" panose="02020603050405020304" charset="0"/>
              </a:rPr>
              <a:t>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13" name="Text Box 28"/>
          <p:cNvSpPr txBox="1"/>
          <p:nvPr/>
        </p:nvSpPr>
        <p:spPr>
          <a:xfrm>
            <a:off x="9777413" y="2963863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14" name="Text Box 29"/>
          <p:cNvSpPr txBox="1"/>
          <p:nvPr/>
        </p:nvSpPr>
        <p:spPr>
          <a:xfrm>
            <a:off x="4867275" y="3108325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5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ym typeface="Symbol" panose="05050102010706020507" pitchFamily="18" charset="2"/>
              </a:rPr>
              <a:t>aa</a:t>
            </a:r>
            <a:r>
              <a:rPr lang="en-US" altLang="zh-CN" sz="2800" b="1" u="sng" dirty="0">
                <a:sym typeface="Symbol" panose="05050102010706020507" pitchFamily="18" charset="2"/>
              </a:rPr>
              <a:t>a</a:t>
            </a:r>
            <a:r>
              <a:rPr lang="en-US" altLang="zh-CN" sz="2800" b="1" u="sng" dirty="0"/>
              <a:t>A</a:t>
            </a:r>
            <a:r>
              <a:rPr lang="en-US" altLang="zh-CN" sz="2800" b="1" dirty="0"/>
              <a:t>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个选择）      </a:t>
            </a:r>
            <a:r>
              <a:rPr lang="en-US" altLang="zh-CN" sz="1800" b="1" dirty="0">
                <a:latin typeface="Times New Roman" panose="02020603050405020304" charset="0"/>
              </a:rPr>
              <a:t>  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15" name="Text Box 30"/>
          <p:cNvSpPr txBox="1"/>
          <p:nvPr/>
        </p:nvSpPr>
        <p:spPr>
          <a:xfrm>
            <a:off x="9971088" y="3468688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16" name="Text Box 31"/>
          <p:cNvSpPr txBox="1"/>
          <p:nvPr/>
        </p:nvSpPr>
        <p:spPr>
          <a:xfrm>
            <a:off x="4867275" y="3765550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6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ym typeface="Symbol" panose="05050102010706020507" pitchFamily="18" charset="2"/>
              </a:rPr>
              <a:t>aaa</a:t>
            </a:r>
            <a:r>
              <a:rPr lang="en-US" altLang="zh-CN" sz="2800" b="1" u="sng" dirty="0"/>
              <a:t>ε</a:t>
            </a:r>
            <a:r>
              <a:rPr lang="en-US" altLang="zh-CN" sz="2800" b="1" dirty="0"/>
              <a:t>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（</a:t>
            </a:r>
            <a:r>
              <a:rPr lang="en-US" altLang="zh-CN" sz="1800" b="1" dirty="0">
                <a:solidFill>
                  <a:schemeClr val="tx2"/>
                </a:solidFill>
                <a:latin typeface="Times New Roman" panose="02020603050405020304" charset="0"/>
              </a:rPr>
              <a:t>2</a:t>
            </a:r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charset="0"/>
              </a:rPr>
              <a:t>个选择）      </a:t>
            </a:r>
            <a:r>
              <a:rPr lang="en-US" altLang="zh-CN" sz="1800" b="1" dirty="0">
                <a:latin typeface="Times New Roman" panose="02020603050405020304" charset="0"/>
              </a:rPr>
              <a:t>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17" name="Text Box 32"/>
          <p:cNvSpPr txBox="1"/>
          <p:nvPr/>
        </p:nvSpPr>
        <p:spPr>
          <a:xfrm>
            <a:off x="9818688" y="4144963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18" name="Text Box 33"/>
          <p:cNvSpPr txBox="1"/>
          <p:nvPr/>
        </p:nvSpPr>
        <p:spPr>
          <a:xfrm>
            <a:off x="4867275" y="4356100"/>
            <a:ext cx="58324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7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aaa</a:t>
            </a:r>
            <a:r>
              <a:rPr lang="en-US" altLang="zh-CN" sz="2800" b="1" u="sng" dirty="0"/>
              <a:t>b</a:t>
            </a:r>
            <a:r>
              <a:rPr lang="en-US" altLang="zh-CN" sz="2800" b="1" dirty="0"/>
              <a:t> </a:t>
            </a:r>
            <a:r>
              <a:rPr lang="en-US" altLang="zh-CN" sz="2800" b="1" dirty="0">
                <a:latin typeface="Times New Roman" panose="02020603050405020304" charset="0"/>
              </a:rPr>
              <a:t>                   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19" name="Text Box 34"/>
          <p:cNvSpPr txBox="1"/>
          <p:nvPr/>
        </p:nvSpPr>
        <p:spPr>
          <a:xfrm>
            <a:off x="10072688" y="5340350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20" name="Text Box 35"/>
          <p:cNvSpPr txBox="1"/>
          <p:nvPr/>
        </p:nvSpPr>
        <p:spPr>
          <a:xfrm>
            <a:off x="10191750" y="4716463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21" name="Text Box 36"/>
          <p:cNvSpPr txBox="1"/>
          <p:nvPr/>
        </p:nvSpPr>
        <p:spPr>
          <a:xfrm>
            <a:off x="4865688" y="498951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</a:rPr>
              <a:t>7’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olidFill>
                  <a:srgbClr val="C00000"/>
                </a:solidFill>
                <a:sym typeface="Symbol" panose="05050102010706020507" pitchFamily="18" charset="2"/>
              </a:rPr>
              <a:t></a:t>
            </a:r>
            <a:r>
              <a:rPr lang="en-US" altLang="zh-CN" sz="2800" b="1" dirty="0">
                <a:solidFill>
                  <a:srgbClr val="C00000"/>
                </a:solidFill>
              </a:rPr>
              <a:t>aaa</a:t>
            </a:r>
            <a:r>
              <a:rPr lang="en-US" altLang="zh-CN" sz="2800" b="1" u="sng" dirty="0">
                <a:solidFill>
                  <a:srgbClr val="C00000"/>
                </a:solidFill>
              </a:rPr>
              <a:t>bB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</a:rPr>
              <a:t>                          </a:t>
            </a:r>
            <a:r>
              <a:rPr lang="en-US" altLang="zh-CN" sz="2800" b="1" dirty="0">
                <a:solidFill>
                  <a:srgbClr val="C00000"/>
                </a:solidFill>
              </a:rPr>
              <a:t>aaabb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charset="0"/>
              </a:rPr>
              <a:t> 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charset="0"/>
            </a:endParaRPr>
          </a:p>
        </p:txBody>
      </p:sp>
      <p:sp>
        <p:nvSpPr>
          <p:cNvPr id="22" name="Text Box 39"/>
          <p:cNvSpPr txBox="1"/>
          <p:nvPr/>
        </p:nvSpPr>
        <p:spPr>
          <a:xfrm>
            <a:off x="4865688" y="5637213"/>
            <a:ext cx="58324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charset="0"/>
              </a:rPr>
              <a:t>（</a:t>
            </a:r>
            <a:r>
              <a:rPr lang="en-US" altLang="zh-CN" sz="2800" b="1" dirty="0">
                <a:latin typeface="Times New Roman" panose="02020603050405020304" charset="0"/>
              </a:rPr>
              <a:t>8</a:t>
            </a:r>
            <a:r>
              <a:rPr lang="zh-CN" altLang="en-US" sz="2800" b="1" dirty="0">
                <a:latin typeface="Times New Roman" panose="02020603050405020304" charset="0"/>
              </a:rPr>
              <a:t>） </a:t>
            </a:r>
            <a:r>
              <a:rPr lang="zh-CN" altLang="en-US" sz="2800" b="1" dirty="0">
                <a:sym typeface="Symbol" panose="05050102010706020507" pitchFamily="18" charset="2"/>
              </a:rPr>
              <a:t></a:t>
            </a:r>
            <a:r>
              <a:rPr lang="en-US" altLang="zh-CN" sz="2800" b="1" dirty="0"/>
              <a:t>aaab</a:t>
            </a:r>
            <a:r>
              <a:rPr lang="en-US" altLang="zh-CN" sz="2800" b="1" u="sng" dirty="0"/>
              <a:t>b</a:t>
            </a:r>
            <a:r>
              <a:rPr lang="en-US" altLang="zh-CN" sz="2800" b="1" dirty="0">
                <a:latin typeface="Times New Roman" panose="02020603050405020304" charset="0"/>
              </a:rPr>
              <a:t>                           </a:t>
            </a:r>
            <a:r>
              <a:rPr lang="en-US" altLang="zh-CN" sz="2800" b="1" dirty="0"/>
              <a:t>aaabb</a:t>
            </a:r>
            <a:r>
              <a:rPr lang="en-US" altLang="zh-CN" sz="2800" b="1" dirty="0">
                <a:latin typeface="Times New Roman" panose="02020603050405020304" charset="0"/>
              </a:rPr>
              <a:t> </a:t>
            </a:r>
            <a:endParaRPr lang="en-US" altLang="zh-CN" sz="2800" b="1" dirty="0">
              <a:latin typeface="Times New Roman" panose="02020603050405020304" charset="0"/>
            </a:endParaRPr>
          </a:p>
        </p:txBody>
      </p:sp>
      <p:sp>
        <p:nvSpPr>
          <p:cNvPr id="23" name="Text Box 40"/>
          <p:cNvSpPr txBox="1"/>
          <p:nvPr/>
        </p:nvSpPr>
        <p:spPr>
          <a:xfrm>
            <a:off x="10212388" y="6002338"/>
            <a:ext cx="4540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CC"/>
                </a:solidFill>
                <a:latin typeface="Math A"/>
                <a:sym typeface="Symbol" panose="05050102010706020507" pitchFamily="18" charset="2"/>
              </a:rPr>
              <a:t></a:t>
            </a:r>
            <a:endParaRPr lang="en-US" altLang="zh-CN" sz="2400" b="1" dirty="0">
              <a:solidFill>
                <a:srgbClr val="9900CC"/>
              </a:solidFill>
              <a:latin typeface="Math A"/>
            </a:endParaRPr>
          </a:p>
        </p:txBody>
      </p:sp>
      <p:sp>
        <p:nvSpPr>
          <p:cNvPr id="24" name="Text Box 41"/>
          <p:cNvSpPr txBox="1"/>
          <p:nvPr/>
        </p:nvSpPr>
        <p:spPr>
          <a:xfrm>
            <a:off x="2655888" y="4313555"/>
            <a:ext cx="1274762" cy="521970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  <a:scene3d>
              <a:camera prst="orthographicFront"/>
              <a:lightRig rig="threePt" dir="t"/>
            </a:scene3d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回溯</a:t>
            </a:r>
            <a:endParaRPr lang="zh-CN" altLang="en-US" sz="28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25" name="AutoShape 42"/>
          <p:cNvCxnSpPr>
            <a:stCxn id="24" idx="3"/>
          </p:cNvCxnSpPr>
          <p:nvPr/>
        </p:nvCxnSpPr>
        <p:spPr>
          <a:xfrm>
            <a:off x="3930650" y="4574540"/>
            <a:ext cx="1098550" cy="607060"/>
          </a:xfrm>
          <a:prstGeom prst="straightConnector1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6400" y="914400"/>
            <a:ext cx="11379200" cy="5363210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1.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发现错误</a:t>
            </a:r>
            <a:endParaRPr lang="en-US" altLang="zh-CN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  <a:ea typeface="+mn-ea"/>
                <a:cs typeface="Times New Roman" panose="02020603050405020304" charset="0"/>
              </a:rPr>
              <a:t>①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栈顶的终结符与当前输入符不匹配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dirty="0">
                <a:latin typeface="+mn-ea"/>
                <a:ea typeface="+mn-ea"/>
                <a:cs typeface="Times New Roman" panose="02020603050405020304" charset="0"/>
              </a:rPr>
              <a:t>②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非终结符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位于栈顶，面临的输入符为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，但分析表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M[A, a]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为空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2.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“应急”恢复策略</a:t>
            </a:r>
            <a:endParaRPr lang="en-US" altLang="zh-CN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          跳过输入串中的一些符号直至遇到“同步符号”为止。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3.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同步符号的选择</a:t>
            </a:r>
            <a:endParaRPr lang="en-US" altLang="zh-CN" dirty="0">
              <a:solidFill>
                <a:srgbClr val="7030A0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         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FOLLOW(A)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中的所有符号作为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的同步符号。跳过输入串中的一些符号直至遇到这些“同步符号”，把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从栈中弹出，可使分析继续。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1" y="914400"/>
            <a:ext cx="9677399" cy="16002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用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synch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表示由相应非终结符的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集得到的同步符号，则前面的预测分析表变为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  <a:endParaRPr lang="zh-CN" altLang="en-US" dirty="0"/>
          </a:p>
        </p:txBody>
      </p:sp>
      <p:graphicFrame>
        <p:nvGraphicFramePr>
          <p:cNvPr id="5" name="Group 83"/>
          <p:cNvGraphicFramePr/>
          <p:nvPr>
            <p:custDataLst>
              <p:tags r:id="rId1"/>
            </p:custDataLst>
          </p:nvPr>
        </p:nvGraphicFramePr>
        <p:xfrm>
          <a:off x="2178685" y="2239645"/>
          <a:ext cx="8714105" cy="2378075"/>
        </p:xfrm>
        <a:graphic>
          <a:graphicData uri="http://schemas.openxmlformats.org/drawingml/2006/table">
            <a:tbl>
              <a:tblPr/>
              <a:tblGrid>
                <a:gridCol w="504825"/>
                <a:gridCol w="1295400"/>
                <a:gridCol w="1512888"/>
                <a:gridCol w="1655762"/>
                <a:gridCol w="1296988"/>
                <a:gridCol w="1223962"/>
                <a:gridCol w="1223963"/>
              </a:tblGrid>
              <a:tr h="3962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id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+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*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(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)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$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E→ 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E'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E'→ +TE'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ε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E'→</a:t>
                      </a:r>
                      <a:r>
                        <a:rPr lang="el-GR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T→FT'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T'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T'→*FT'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T'→ε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charset="0"/>
                          <a:ea typeface="华文新魏" panose="02010800040101010101" pitchFamily="2" charset="-122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F→id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</a:rPr>
                        <a:t>F→(E)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Times New Roman" panose="02020603050405020304" charset="0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dirty="0">
                          <a:solidFill>
                            <a:srgbClr val="FF0000"/>
                          </a:solidFill>
                        </a:rPr>
                        <a:t>synch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charset="0"/>
                        <a:ea typeface="华文新魏" panose="0201080004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796290" y="4897121"/>
            <a:ext cx="6858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FOLLOW(E)={ ), $ }       FOLLOW(E')={ ), $}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FOLLOW(T)={), $, +}     FOLLOW(T')={), $, +}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FOLLOW(F)={+, ), $, *}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7530" y="990600"/>
            <a:ext cx="11228070" cy="331597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7030A0"/>
                </a:solidFill>
              </a:rPr>
              <a:t>分三种情况进行处理：</a:t>
            </a:r>
            <a:endParaRPr lang="en-US" altLang="zh-CN" dirty="0">
              <a:solidFill>
                <a:srgbClr val="7030A0"/>
              </a:solidFill>
            </a:endParaRPr>
          </a:p>
          <a:p>
            <a:pPr lvl="3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分析表入口为空，跳过输入符号 </a:t>
            </a:r>
            <a:r>
              <a:rPr lang="en-US" altLang="zh-CN" sz="2800" dirty="0">
                <a:latin typeface="Tahoma" panose="020B0604030504040204" charset="0"/>
              </a:rPr>
              <a:t>a</a:t>
            </a:r>
            <a:endParaRPr lang="en-US" altLang="zh-CN" sz="2800" dirty="0">
              <a:latin typeface="Tahoma" panose="020B0604030504040204" charset="0"/>
            </a:endParaRPr>
          </a:p>
          <a:p>
            <a:pPr lvl="3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分析表入口为 </a:t>
            </a:r>
            <a:r>
              <a:rPr lang="en-US" altLang="zh-CN" sz="2800" dirty="0">
                <a:latin typeface="Tahoma" panose="020B0604030504040204" charset="0"/>
              </a:rPr>
              <a:t>synch</a:t>
            </a:r>
            <a:r>
              <a:rPr lang="zh-CN" altLang="en-US" sz="2800" dirty="0">
                <a:latin typeface="Tahoma" panose="020B0604030504040204" charset="0"/>
              </a:rPr>
              <a:t>，从栈中弹出 </a:t>
            </a:r>
            <a:r>
              <a:rPr lang="en-US" altLang="zh-CN" sz="2800" dirty="0">
                <a:latin typeface="Tahoma" panose="020B0604030504040204" charset="0"/>
              </a:rPr>
              <a:t>A</a:t>
            </a:r>
            <a:endParaRPr lang="en-US" altLang="zh-CN" sz="2800" dirty="0">
              <a:latin typeface="Tahoma" panose="020B0604030504040204" charset="0"/>
            </a:endParaRPr>
          </a:p>
          <a:p>
            <a:pPr lvl="3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zh-CN" altLang="en-US" sz="2800" dirty="0">
                <a:latin typeface="Tahoma" panose="020B0604030504040204" charset="0"/>
              </a:rPr>
              <a:t>栈顶为终结符号，但与输入符号不符，弹出栈顶终结符号</a:t>
            </a:r>
            <a:endParaRPr lang="zh-CN" altLang="en-US" sz="2800" dirty="0">
              <a:latin typeface="Tahoma" panose="020B060403050404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  <a:endParaRPr lang="zh-CN" altLang="en-US"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66800"/>
            <a:ext cx="4648200" cy="49022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例子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分析句子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    *id*+id$</a:t>
            </a:r>
            <a:endParaRPr lang="zh-CN" altLang="en-US" dirty="0">
              <a:latin typeface="Tahoma" panose="020B06040305040402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u="sng" dirty="0">
                <a:latin typeface="Tahoma" panose="020B0604030504040204" charset="0"/>
              </a:rPr>
              <a:t>分析表入口为空，跳过输入符号 </a:t>
            </a:r>
            <a:r>
              <a:rPr lang="en-US" altLang="zh-CN" u="sng" dirty="0">
                <a:latin typeface="Tahoma" panose="020B0604030504040204" charset="0"/>
              </a:rPr>
              <a:t>a</a:t>
            </a:r>
            <a:r>
              <a:rPr lang="zh-CN" altLang="en-US" u="sng" dirty="0">
                <a:latin typeface="Tahoma" panose="020B0604030504040204" charset="0"/>
              </a:rPr>
              <a:t>；</a:t>
            </a:r>
            <a:endParaRPr lang="en-US" altLang="zh-CN" u="sng" dirty="0">
              <a:latin typeface="Tahoma" panose="020B0604030504040204" charset="0"/>
            </a:endParaRPr>
          </a:p>
          <a:p>
            <a:pPr marL="257175" lvl="1" indent="0">
              <a:lnSpc>
                <a:spcPct val="120000"/>
              </a:lnSpc>
              <a:buNone/>
            </a:pPr>
            <a:r>
              <a:rPr lang="zh-CN" altLang="en-US" u="sng" dirty="0">
                <a:latin typeface="Tahoma" panose="020B0604030504040204" charset="0"/>
              </a:rPr>
              <a:t>分析表入口为 </a:t>
            </a:r>
            <a:r>
              <a:rPr lang="en-US" altLang="zh-CN" u="sng" dirty="0">
                <a:latin typeface="Tahoma" panose="020B0604030504040204" charset="0"/>
              </a:rPr>
              <a:t>synch</a:t>
            </a:r>
            <a:r>
              <a:rPr lang="zh-CN" altLang="en-US" u="sng" dirty="0">
                <a:latin typeface="Tahoma" panose="020B0604030504040204" charset="0"/>
              </a:rPr>
              <a:t>，从栈中弹出</a:t>
            </a:r>
            <a:r>
              <a:rPr lang="en-US" altLang="zh-CN" u="sng" dirty="0">
                <a:latin typeface="Tahoma" panose="020B0604030504040204" charset="0"/>
              </a:rPr>
              <a:t>A</a:t>
            </a:r>
            <a:endParaRPr lang="en-US" altLang="zh-CN" u="sng" dirty="0">
              <a:latin typeface="Tahoma" panose="020B06040305040402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预测分析的错误恢复</a:t>
            </a:r>
            <a:endParaRPr lang="zh-CN" altLang="en-US" dirty="0"/>
          </a:p>
        </p:txBody>
      </p:sp>
      <p:grpSp>
        <p:nvGrpSpPr>
          <p:cNvPr id="5" name="Group 8"/>
          <p:cNvGrpSpPr/>
          <p:nvPr/>
        </p:nvGrpSpPr>
        <p:grpSpPr bwMode="auto">
          <a:xfrm>
            <a:off x="5842000" y="1007269"/>
            <a:ext cx="5181600" cy="5264148"/>
            <a:chOff x="1632" y="816"/>
            <a:chExt cx="3264" cy="3316"/>
          </a:xfrm>
        </p:grpSpPr>
        <p:sp>
          <p:nvSpPr>
            <p:cNvPr id="6" name="Line 9"/>
            <p:cNvSpPr>
              <a:spLocks noChangeShapeType="1"/>
            </p:cNvSpPr>
            <p:nvPr/>
          </p:nvSpPr>
          <p:spPr bwMode="auto">
            <a:xfrm>
              <a:off x="1632" y="816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10"/>
            <p:cNvSpPr>
              <a:spLocks noChangeShapeType="1"/>
            </p:cNvSpPr>
            <p:nvPr/>
          </p:nvSpPr>
          <p:spPr bwMode="auto">
            <a:xfrm>
              <a:off x="1632" y="864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11"/>
            <p:cNvSpPr>
              <a:spLocks noChangeShapeType="1"/>
            </p:cNvSpPr>
            <p:nvPr/>
          </p:nvSpPr>
          <p:spPr bwMode="auto">
            <a:xfrm>
              <a:off x="1632" y="1056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1632" y="4032"/>
              <a:ext cx="32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3792" y="864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496" y="864"/>
              <a:ext cx="0" cy="31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680" y="1104"/>
              <a:ext cx="720" cy="3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E$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E$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TE’$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FT’E’$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Times New Roman" panose="02020603050405020304" charset="0"/>
                </a:rPr>
                <a:t>idT’E</a:t>
              </a:r>
              <a:r>
                <a:rPr lang="en-US" altLang="zh-CN" sz="1600" dirty="0">
                  <a:latin typeface="Times New Roman" panose="02020603050405020304" charset="0"/>
                </a:rPr>
                <a:t>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*FT’E’$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FT’E’$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+TE’$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TE’$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FT’E’$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 err="1">
                  <a:latin typeface="Times New Roman" panose="02020603050405020304" charset="0"/>
                </a:rPr>
                <a:t>idT’E</a:t>
              </a:r>
              <a:r>
                <a:rPr lang="en-US" altLang="zh-CN" sz="1600" dirty="0">
                  <a:latin typeface="Times New Roman" panose="02020603050405020304" charset="0"/>
                </a:rPr>
                <a:t>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T’E’$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E’$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$</a:t>
              </a:r>
              <a:endParaRPr lang="en-US" altLang="zh-CN" sz="1600" dirty="0">
                <a:latin typeface="Times New Roman" panose="02020603050405020304" charset="0"/>
              </a:endParaRPr>
            </a:p>
          </p:txBody>
        </p: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592" y="1104"/>
              <a:ext cx="1152" cy="2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r" eaLnBrk="1" hangingPunct="1"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* id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* 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+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 id$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$ </a:t>
              </a:r>
              <a:endParaRPr lang="en-US" altLang="zh-CN" sz="1600" dirty="0">
                <a:latin typeface="Times New Roman" panose="02020603050405020304" charset="0"/>
              </a:endParaRPr>
            </a:p>
            <a:p>
              <a:pPr algn="r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1600" dirty="0">
                  <a:latin typeface="Times New Roman" panose="02020603050405020304" charset="0"/>
                </a:rPr>
                <a:t>$</a:t>
              </a:r>
              <a:endParaRPr lang="en-US" altLang="zh-CN" sz="1600" dirty="0">
                <a:latin typeface="Times New Roman" panose="02020603050405020304" charset="0"/>
              </a:endParaRPr>
            </a:p>
          </p:txBody>
        </p:sp>
        <p:sp>
          <p:nvSpPr>
            <p:cNvPr id="14" name="Text Box 17"/>
            <p:cNvSpPr txBox="1">
              <a:spLocks noChangeArrowheads="1"/>
            </p:cNvSpPr>
            <p:nvPr/>
          </p:nvSpPr>
          <p:spPr bwMode="auto">
            <a:xfrm>
              <a:off x="3809" y="1104"/>
              <a:ext cx="9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600" dirty="0">
                  <a:latin typeface="Times New Roman" panose="02020603050405020304" charset="0"/>
                </a:rPr>
                <a:t>出错，跳过</a:t>
              </a:r>
              <a:r>
                <a:rPr lang="en-US" altLang="zh-CN" sz="1600" dirty="0">
                  <a:latin typeface="Times New Roman" panose="02020603050405020304" charset="0"/>
                </a:rPr>
                <a:t>*</a:t>
              </a:r>
              <a:endParaRPr lang="zh-CN" altLang="zh-CN" sz="1600" dirty="0">
                <a:latin typeface="Times New Roman" panose="0202060305040502030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680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charset="0"/>
                </a:rPr>
                <a:t>栈</a:t>
              </a:r>
              <a:endParaRPr lang="zh-CN" altLang="en-US" sz="1800">
                <a:latin typeface="Times New Roman" panose="02020603050405020304" charset="0"/>
              </a:endParaRPr>
            </a:p>
          </p:txBody>
        </p:sp>
        <p:sp>
          <p:nvSpPr>
            <p:cNvPr id="16" name="Text Box 19"/>
            <p:cNvSpPr txBox="1">
              <a:spLocks noChangeArrowheads="1"/>
            </p:cNvSpPr>
            <p:nvPr/>
          </p:nvSpPr>
          <p:spPr bwMode="auto">
            <a:xfrm>
              <a:off x="2736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charset="0"/>
                </a:rPr>
                <a:t>输入</a:t>
              </a:r>
              <a:endParaRPr lang="zh-CN" altLang="en-US" sz="1800">
                <a:latin typeface="Times New Roman" panose="02020603050405020304" charset="0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3936" y="864"/>
              <a:ext cx="7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 type="none" w="sm" len="sm"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1800">
                  <a:latin typeface="Times New Roman" panose="02020603050405020304" charset="0"/>
                </a:rPr>
                <a:t>输出</a:t>
              </a:r>
              <a:endParaRPr lang="zh-CN" altLang="en-US" sz="1800">
                <a:latin typeface="Times New Roman" panose="02020603050405020304" charset="0"/>
              </a:endParaRPr>
            </a:p>
          </p:txBody>
        </p:sp>
      </p:grpSp>
      <p:sp>
        <p:nvSpPr>
          <p:cNvPr id="20" name="矩形 18"/>
          <p:cNvSpPr>
            <a:spLocks noChangeArrowheads="1"/>
          </p:cNvSpPr>
          <p:nvPr/>
        </p:nvSpPr>
        <p:spPr bwMode="auto">
          <a:xfrm>
            <a:off x="9274527" y="3374817"/>
            <a:ext cx="20252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出错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charset="0"/>
                <a:ea typeface="华文新魏" panose="02010800040101010101" pitchFamily="2" charset="-122"/>
                <a:cs typeface="Times New Roman" panose="02020603050405020304" charset="0"/>
              </a:rPr>
              <a:t>, M[F,+] = synch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charset="0"/>
              <a:ea typeface="华文新魏" panose="02010800040101010101" pitchFamily="2" charset="-122"/>
              <a:cs typeface="Times New Roman" panose="0202060305040502030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9347199" y="3581400"/>
            <a:ext cx="1828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 type="none" w="sm" len="sm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5FB6F1"/>
              </a:buClr>
              <a:buFont typeface="Wingdings" panose="05000000000000000000" pitchFamily="2" charset="2"/>
              <a:buNone/>
            </a:pPr>
            <a:r>
              <a:rPr lang="en-US" altLang="zh-CN" sz="1600" dirty="0">
                <a:solidFill>
                  <a:srgbClr val="000000"/>
                </a:solidFill>
                <a:latin typeface="Times New Roman" panose="02020603050405020304" charset="0"/>
                <a:cs typeface="+mn-cs"/>
              </a:rPr>
              <a:t>F </a:t>
            </a:r>
            <a:r>
              <a:rPr lang="zh-CN" altLang="en-US" sz="1600" dirty="0">
                <a:solidFill>
                  <a:srgbClr val="000000"/>
                </a:solidFill>
                <a:latin typeface="Times New Roman" panose="02020603050405020304" charset="0"/>
                <a:cs typeface="+mn-cs"/>
              </a:rPr>
              <a:t>已弹出</a:t>
            </a:r>
            <a:endParaRPr lang="zh-CN" altLang="en-US" sz="1600" dirty="0">
              <a:solidFill>
                <a:srgbClr val="000000"/>
              </a:solidFill>
              <a:latin typeface="Times New Roman" panose="02020603050405020304" charset="0"/>
              <a:cs typeface="+mn-cs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4735195"/>
            <a:ext cx="5339715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62818" name="文本占位符 162817"/>
          <p:cNvSpPr>
            <a:spLocks noGrp="1"/>
          </p:cNvSpPr>
          <p:nvPr>
            <p:ph type="body" idx="1"/>
          </p:nvPr>
        </p:nvSpPr>
        <p:spPr>
          <a:xfrm>
            <a:off x="1613535" y="1031240"/>
            <a:ext cx="8555355" cy="5184775"/>
          </a:xfrm>
        </p:spPr>
        <p:txBody>
          <a:bodyPr/>
          <a:p>
            <a:pPr>
              <a:lnSpc>
                <a:spcPct val="120000"/>
              </a:lnSpc>
              <a:buNone/>
            </a:pP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例子：文法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altLang="zh-CN" sz="32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altLang="zh-CN" sz="32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3200" b="1">
                <a:solidFill>
                  <a:srgbClr val="4312DE"/>
                </a:solidFill>
              </a:rPr>
              <a:t>S→MH | a</a:t>
            </a:r>
            <a:endParaRPr lang="en-US" altLang="zh-CN" sz="3200" b="1">
              <a:solidFill>
                <a:srgbClr val="4312DE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3200" b="1" err="1">
                <a:solidFill>
                  <a:srgbClr val="4312DE"/>
                </a:solidFill>
              </a:rPr>
              <a:t>H→LSo</a:t>
            </a:r>
            <a:r>
              <a:rPr lang="en-US" altLang="zh-CN" sz="3200" b="1">
                <a:solidFill>
                  <a:srgbClr val="4312DE"/>
                </a:solidFill>
              </a:rPr>
              <a:t> |ε</a:t>
            </a:r>
            <a:endParaRPr lang="en-US" altLang="zh-CN" sz="3200" b="1">
              <a:solidFill>
                <a:srgbClr val="4312DE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3200" b="1" err="1">
                <a:solidFill>
                  <a:srgbClr val="4312DE"/>
                </a:solidFill>
              </a:rPr>
              <a:t>K→dML</a:t>
            </a:r>
            <a:r>
              <a:rPr lang="en-US" altLang="zh-CN" sz="3200" b="1">
                <a:solidFill>
                  <a:srgbClr val="4312DE"/>
                </a:solidFill>
              </a:rPr>
              <a:t> | ε</a:t>
            </a:r>
            <a:endParaRPr lang="en-US" altLang="zh-CN" sz="3200" b="1">
              <a:solidFill>
                <a:srgbClr val="4312DE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3200" b="1" err="1">
                <a:solidFill>
                  <a:srgbClr val="4312DE"/>
                </a:solidFill>
              </a:rPr>
              <a:t>L→eHf</a:t>
            </a:r>
            <a:endParaRPr lang="en-US" altLang="zh-CN" sz="3200" b="1">
              <a:solidFill>
                <a:srgbClr val="4312DE"/>
              </a:solidFill>
            </a:endParaRP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3200" b="1" err="1">
                <a:solidFill>
                  <a:srgbClr val="4312DE"/>
                </a:solidFill>
              </a:rPr>
              <a:t>M→K | bLM</a:t>
            </a:r>
            <a:endParaRPr lang="en-US" altLang="zh-CN" sz="3200" b="1">
              <a:solidFill>
                <a:srgbClr val="4312DE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3200" b="1" dirty="0">
                <a:solidFill>
                  <a:srgbClr val="4312DE"/>
                </a:solidFill>
              </a:rPr>
              <a:t>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求非终结符号的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集与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FOLLOW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集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166959" name="内容占位符 166958"/>
          <p:cNvGraphicFramePr/>
          <p:nvPr>
            <p:ph idx="4294967295"/>
            <p:custDataLst>
              <p:tags r:id="rId1"/>
            </p:custDataLst>
          </p:nvPr>
        </p:nvGraphicFramePr>
        <p:xfrm>
          <a:off x="5698173" y="2388553"/>
          <a:ext cx="5648642" cy="3108960"/>
        </p:xfrm>
        <a:graphic>
          <a:graphicData uri="http://schemas.openxmlformats.org/drawingml/2006/table">
            <a:tbl>
              <a:tblPr/>
              <a:tblGrid>
                <a:gridCol w="1424305"/>
                <a:gridCol w="2111375"/>
                <a:gridCol w="2112962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FIRST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FOLLOW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S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{a,d,b,ε,e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{$,o}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M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{d,ε,b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{e,$,o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H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{ε,e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{$,f,o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L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{e}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{a,d,b,e,o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,$}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K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{d, ε}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b="1" err="1">
                          <a:solidFill>
                            <a:srgbClr val="4312DE"/>
                          </a:solidFill>
                        </a:rPr>
                        <a:t>{e,$,o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60" name="矩形 166959"/>
          <p:cNvSpPr/>
          <p:nvPr/>
        </p:nvSpPr>
        <p:spPr>
          <a:xfrm>
            <a:off x="295275" y="930275"/>
            <a:ext cx="2952750" cy="22320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0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>
                <a:solidFill>
                  <a:srgbClr val="4312DE"/>
                </a:solidFill>
              </a:rPr>
              <a:t>S→M H 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2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>
                <a:solidFill>
                  <a:srgbClr val="4312DE"/>
                </a:solidFill>
              </a:rPr>
              <a:t>H→L S o 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4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K→d</a:t>
            </a:r>
            <a:r>
              <a:rPr lang="en-US" altLang="zh-CN" sz="2400" b="1">
                <a:solidFill>
                  <a:srgbClr val="4312DE"/>
                </a:solidFill>
              </a:rPr>
              <a:t> M L 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6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L→e</a:t>
            </a:r>
            <a:r>
              <a:rPr lang="en-US" altLang="zh-CN" sz="2400" b="1">
                <a:solidFill>
                  <a:srgbClr val="4312DE"/>
                </a:solidFill>
              </a:rPr>
              <a:t> H f 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8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M→b</a:t>
            </a:r>
            <a:r>
              <a:rPr lang="en-US" altLang="zh-CN" sz="2400" b="1">
                <a:solidFill>
                  <a:srgbClr val="4312DE"/>
                </a:solidFill>
              </a:rPr>
              <a:t> L M </a:t>
            </a:r>
            <a:endParaRPr lang="en-US" altLang="zh-CN" sz="2400" b="1">
              <a:solidFill>
                <a:srgbClr val="4312DE"/>
              </a:solidFill>
            </a:endParaRPr>
          </a:p>
        </p:txBody>
      </p:sp>
      <p:sp>
        <p:nvSpPr>
          <p:cNvPr id="166961" name="矩形 166960"/>
          <p:cNvSpPr/>
          <p:nvPr/>
        </p:nvSpPr>
        <p:spPr>
          <a:xfrm>
            <a:off x="2922588" y="930275"/>
            <a:ext cx="2447925" cy="215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1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S→a</a:t>
            </a:r>
            <a:r>
              <a:rPr lang="en-US" altLang="zh-CN" sz="2400" b="1">
                <a:solidFill>
                  <a:srgbClr val="4312DE"/>
                </a:solidFill>
              </a:rPr>
              <a:t> 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3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H→ε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5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 err="1">
                <a:solidFill>
                  <a:srgbClr val="4312DE"/>
                </a:solidFill>
              </a:rPr>
              <a:t>K→ε</a:t>
            </a:r>
            <a:endParaRPr lang="en-US" altLang="zh-CN" sz="2400" b="1">
              <a:solidFill>
                <a:srgbClr val="4312DE"/>
              </a:solidFill>
            </a:endParaRPr>
          </a:p>
          <a:p>
            <a:pPr marL="0" lvl="0" indent="0">
              <a:buNone/>
            </a:pPr>
            <a:r>
              <a:rPr lang="en-US" altLang="zh-CN" sz="2400" b="1" dirty="0">
                <a:solidFill>
                  <a:srgbClr val="4312DE"/>
                </a:solidFill>
              </a:rPr>
              <a:t>7</a:t>
            </a:r>
            <a:r>
              <a:rPr lang="zh-CN" altLang="en-US" sz="2400" b="1" dirty="0">
                <a:solidFill>
                  <a:srgbClr val="4312DE"/>
                </a:solidFill>
              </a:rPr>
              <a:t>）   </a:t>
            </a:r>
            <a:r>
              <a:rPr lang="en-US" altLang="zh-CN" sz="2400" b="1">
                <a:solidFill>
                  <a:srgbClr val="4312DE"/>
                </a:solidFill>
              </a:rPr>
              <a:t>M→K </a:t>
            </a:r>
            <a:endParaRPr lang="en-US" altLang="zh-CN" sz="2400" b="1">
              <a:solidFill>
                <a:srgbClr val="4312DE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68963" name="文本占位符 168962"/>
          <p:cNvSpPr>
            <a:spLocks noGrp="1"/>
          </p:cNvSpPr>
          <p:nvPr>
            <p:ph type="body" idx="1"/>
          </p:nvPr>
        </p:nvSpPr>
        <p:spPr>
          <a:xfrm>
            <a:off x="1066800" y="1065530"/>
            <a:ext cx="10086340" cy="4670425"/>
          </a:xfrm>
        </p:spPr>
        <p:txBody>
          <a:bodyPr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文法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lnSpc>
                <a:spcPct val="125000"/>
              </a:lnSpc>
              <a:buNone/>
            </a:pPr>
            <a:r>
              <a:rPr lang="zh-CN" altLang="en-US" b="1" err="1">
                <a:solidFill>
                  <a:srgbClr val="4312DE"/>
                </a:solidFill>
              </a:rPr>
              <a:t>         </a:t>
            </a:r>
            <a:r>
              <a:rPr lang="en-US" altLang="zh-CN" b="1" err="1">
                <a:solidFill>
                  <a:srgbClr val="4312DE"/>
                </a:solidFill>
              </a:rPr>
              <a:t>S→a</a:t>
            </a:r>
            <a:r>
              <a:rPr lang="en-US" altLang="zh-CN" b="1">
                <a:solidFill>
                  <a:srgbClr val="4312DE"/>
                </a:solidFill>
              </a:rPr>
              <a:t> | ^ | (T)</a:t>
            </a:r>
            <a:endParaRPr lang="en-US" altLang="zh-CN" b="1">
              <a:solidFill>
                <a:srgbClr val="4312DE"/>
              </a:solidFill>
            </a:endParaRPr>
          </a:p>
          <a:p>
            <a:pPr>
              <a:lnSpc>
                <a:spcPct val="125000"/>
              </a:lnSpc>
              <a:buNone/>
            </a:pPr>
            <a:r>
              <a:rPr lang="en-US" altLang="zh-CN" b="1">
                <a:solidFill>
                  <a:srgbClr val="4312DE"/>
                </a:solidFill>
              </a:rPr>
              <a:t>         T→T,S | S</a:t>
            </a:r>
            <a:endParaRPr lang="en-US" altLang="zh-CN" b="1">
              <a:solidFill>
                <a:srgbClr val="4312DE"/>
              </a:solidFill>
            </a:endParaRPr>
          </a:p>
          <a:p>
            <a:pPr marL="257175" lvl="1" indent="0">
              <a:lnSpc>
                <a:spcPct val="125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改写文法（消除左递归）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lnSpc>
                <a:spcPct val="125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判断改写后文法是否是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LL(1)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如果是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构造预测分析表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57175" lvl="1" indent="0">
              <a:lnSpc>
                <a:spcPct val="125000"/>
              </a:lnSpc>
              <a:buNone/>
            </a:pP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给出输入串</a:t>
            </a:r>
            <a:r>
              <a:rPr lang="en-US" altLang="zh-CN" b="1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(a,a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的分析过程</a:t>
            </a:r>
            <a:endParaRPr lang="zh-CN" altLang="en-US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171034" name="内容占位符 171033"/>
          <p:cNvGraphicFramePr/>
          <p:nvPr>
            <p:ph idx="4294967295"/>
            <p:custDataLst>
              <p:tags r:id="rId1"/>
            </p:custDataLst>
          </p:nvPr>
        </p:nvGraphicFramePr>
        <p:xfrm>
          <a:off x="5147945" y="3102293"/>
          <a:ext cx="6457950" cy="2592388"/>
        </p:xfrm>
        <a:graphic>
          <a:graphicData uri="http://schemas.openxmlformats.org/drawingml/2006/table">
            <a:tbl>
              <a:tblPr/>
              <a:tblGrid>
                <a:gridCol w="2152650"/>
                <a:gridCol w="2152650"/>
                <a:gridCol w="2152650"/>
              </a:tblGrid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FIRST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FOLLOW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92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S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{ a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^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( 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{ $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,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) 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T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{ a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^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( 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{ ) 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T’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{ ,</a:t>
                      </a:r>
                      <a:r>
                        <a:rPr lang="zh-CN" altLang="en-US" b="1" dirty="0">
                          <a:solidFill>
                            <a:srgbClr val="4312DE"/>
                          </a:solidFill>
                        </a:rPr>
                        <a:t>、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ε}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{ ) }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1036" name="矩形 171035"/>
          <p:cNvSpPr/>
          <p:nvPr/>
        </p:nvSpPr>
        <p:spPr>
          <a:xfrm>
            <a:off x="658813" y="1085850"/>
            <a:ext cx="3095625" cy="2665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zh-CN" sz="2400" b="1" err="1">
                <a:solidFill>
                  <a:srgbClr val="4312DE"/>
                </a:solidFill>
              </a:rPr>
              <a:t>       0)   S→a</a:t>
            </a:r>
            <a:r>
              <a:rPr lang="en-US" altLang="zh-CN" sz="2400" b="1">
                <a:solidFill>
                  <a:srgbClr val="4312DE"/>
                </a:solidFill>
              </a:rPr>
              <a:t>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1)   S→^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2)   S→( T )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3)   T→S T’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4)   T’→, S T’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 err="1">
                <a:solidFill>
                  <a:srgbClr val="4312DE"/>
                </a:solidFill>
              </a:rPr>
              <a:t> 5)   T’→ε</a:t>
            </a:r>
            <a:endParaRPr lang="en-US" altLang="zh-CN" sz="2400" b="1">
              <a:solidFill>
                <a:srgbClr val="4312DE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9355" y="3975100"/>
            <a:ext cx="171005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solidFill>
                  <a:srgbClr val="4312DE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改写后文法</a:t>
            </a:r>
            <a:endParaRPr lang="zh-CN" altLang="en-US" sz="2400" b="1" dirty="0">
              <a:solidFill>
                <a:srgbClr val="4312DE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graphicFrame>
        <p:nvGraphicFramePr>
          <p:cNvPr id="172087" name="内容占位符 172086"/>
          <p:cNvGraphicFramePr/>
          <p:nvPr>
            <p:ph idx="1"/>
            <p:custDataLst>
              <p:tags r:id="rId1"/>
            </p:custDataLst>
          </p:nvPr>
        </p:nvGraphicFramePr>
        <p:xfrm>
          <a:off x="4199573" y="2208848"/>
          <a:ext cx="7620000" cy="2808605"/>
        </p:xfrm>
        <a:graphic>
          <a:graphicData uri="http://schemas.openxmlformats.org/drawingml/2006/table">
            <a:tbl>
              <a:tblPr/>
              <a:tblGrid>
                <a:gridCol w="1089025"/>
                <a:gridCol w="1087438"/>
                <a:gridCol w="1090612"/>
                <a:gridCol w="1087438"/>
                <a:gridCol w="1089025"/>
                <a:gridCol w="1470025"/>
                <a:gridCol w="706437"/>
              </a:tblGrid>
              <a:tr h="6921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a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^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(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)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 dirty="0">
                          <a:solidFill>
                            <a:srgbClr val="4312DE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,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$ 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S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>
                          <a:solidFill>
                            <a:srgbClr val="4312DE"/>
                          </a:solidFill>
                        </a:rPr>
                        <a:t>S→a</a:t>
                      </a: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S→^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S→( T )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6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T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T→S T’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T→S T’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T→S T’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4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b="1">
                          <a:solidFill>
                            <a:srgbClr val="4312DE"/>
                          </a:solidFill>
                        </a:rPr>
                        <a:t>T’</a:t>
                      </a:r>
                      <a:endParaRPr lang="zh-CN" altLang="en-US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000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 err="1">
                          <a:solidFill>
                            <a:srgbClr val="4312DE"/>
                          </a:solidFill>
                        </a:rPr>
                        <a:t>T’→ε</a:t>
                      </a: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 b="1">
                          <a:solidFill>
                            <a:srgbClr val="4312DE"/>
                          </a:solidFill>
                        </a:rPr>
                        <a:t>T’→, S T’ </a:t>
                      </a:r>
                      <a:endParaRPr lang="zh-CN" altLang="en-US" sz="2000" b="1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b="1" dirty="0">
                        <a:solidFill>
                          <a:srgbClr val="4312DE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2088" name="矩形 172087"/>
          <p:cNvSpPr/>
          <p:nvPr/>
        </p:nvSpPr>
        <p:spPr>
          <a:xfrm>
            <a:off x="588328" y="2209165"/>
            <a:ext cx="3095625" cy="266541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charset="0"/>
                <a:ea typeface="宋体" panose="02010600030101010101" pitchFamily="2" charset="-122"/>
              </a:defRPr>
            </a:lvl5pPr>
          </a:lstStyle>
          <a:p>
            <a:pPr lvl="0">
              <a:buNone/>
            </a:pPr>
            <a:r>
              <a:rPr lang="en-US" altLang="zh-CN" sz="2400" b="1" err="1">
                <a:solidFill>
                  <a:srgbClr val="4312DE"/>
                </a:solidFill>
              </a:rPr>
              <a:t>       0)   S→a</a:t>
            </a:r>
            <a:r>
              <a:rPr lang="en-US" altLang="zh-CN" sz="2400" b="1">
                <a:solidFill>
                  <a:srgbClr val="4312DE"/>
                </a:solidFill>
              </a:rPr>
              <a:t>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1)   S→^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2)   S→( T )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3)   T→S T’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>
                <a:solidFill>
                  <a:srgbClr val="4312DE"/>
                </a:solidFill>
              </a:rPr>
              <a:t> 4)   T’→, S T’ </a:t>
            </a:r>
            <a:endParaRPr lang="en-US" altLang="zh-CN" sz="2400" b="1">
              <a:solidFill>
                <a:srgbClr val="4312DE"/>
              </a:solidFill>
            </a:endParaRPr>
          </a:p>
          <a:p>
            <a:pPr lvl="1">
              <a:buNone/>
            </a:pPr>
            <a:r>
              <a:rPr lang="en-US" altLang="zh-CN" sz="2400" b="1" err="1">
                <a:solidFill>
                  <a:srgbClr val="4312DE"/>
                </a:solidFill>
              </a:rPr>
              <a:t> 5)   T’→ε</a:t>
            </a:r>
            <a:endParaRPr lang="en-US" altLang="zh-CN" sz="2400" b="1">
              <a:solidFill>
                <a:srgbClr val="4312DE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习题：（例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173059" name="文本占位符 173058"/>
          <p:cNvSpPr>
            <a:spLocks noGrp="1"/>
          </p:cNvSpPr>
          <p:nvPr>
            <p:ph type="body" idx="1"/>
          </p:nvPr>
        </p:nvSpPr>
        <p:spPr>
          <a:xfrm>
            <a:off x="4468813" y="552450"/>
            <a:ext cx="7632700" cy="6121400"/>
          </a:xfrm>
          <a:solidFill>
            <a:schemeClr val="bg1"/>
          </a:solidFill>
        </p:spPr>
        <p:txBody>
          <a:bodyPr/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312DE"/>
                </a:solidFill>
              </a:rPr>
              <a:t>对输入串（</a:t>
            </a:r>
            <a:r>
              <a:rPr lang="en-US" altLang="zh-CN" sz="2400" b="1" err="1">
                <a:solidFill>
                  <a:srgbClr val="4312DE"/>
                </a:solidFill>
              </a:rPr>
              <a:t>a,a</a:t>
            </a:r>
            <a:r>
              <a:rPr lang="zh-CN" altLang="en-US" sz="2400" b="1" dirty="0">
                <a:solidFill>
                  <a:srgbClr val="4312DE"/>
                </a:solidFill>
              </a:rPr>
              <a:t>）</a:t>
            </a:r>
            <a:r>
              <a:rPr lang="en-US" altLang="zh-CN" sz="2400" b="1" dirty="0">
                <a:solidFill>
                  <a:srgbClr val="4312DE"/>
                </a:solidFill>
              </a:rPr>
              <a:t>$</a:t>
            </a:r>
            <a:r>
              <a:rPr lang="zh-CN" altLang="en-US" sz="2400" b="1" dirty="0">
                <a:solidFill>
                  <a:srgbClr val="4312DE"/>
                </a:solidFill>
              </a:rPr>
              <a:t>的分析过程为：</a:t>
            </a:r>
            <a:endParaRPr lang="zh-CN" altLang="en-US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312DE"/>
                </a:solidFill>
              </a:rPr>
              <a:t> 栈                               输入                                        输出</a:t>
            </a:r>
            <a:endParaRPr lang="zh-CN" altLang="pt-BR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S                               (a,a)$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 (                          (a,a)$                                       S→(T)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                             a,a)$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S                        a,a)$                                       T→ST’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a                        a,a)$                                       S→a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                           , a)$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S ,                        ,a)$                                     T’→,ST’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S                          a)$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a                           a)$                                      S→a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T’                                )$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)                                     )$                                      T’→ε</a:t>
            </a:r>
            <a:endParaRPr lang="pt-BR" altLang="zh-CN" sz="2400" b="1" dirty="0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pt-BR" altLang="zh-CN" sz="2400" b="1" dirty="0">
                <a:solidFill>
                  <a:srgbClr val="4312DE"/>
                </a:solidFill>
              </a:rPr>
              <a:t>$                                        $</a:t>
            </a:r>
            <a:endParaRPr lang="zh-CN" altLang="en-US" sz="2400" b="1">
              <a:solidFill>
                <a:srgbClr val="4312DE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4312DE"/>
                </a:solidFill>
              </a:rPr>
              <a:t>可见输入串</a:t>
            </a:r>
            <a:r>
              <a:rPr lang="zh-CN" altLang="pt-BR" sz="2400" b="1" dirty="0">
                <a:solidFill>
                  <a:srgbClr val="4312DE"/>
                </a:solidFill>
              </a:rPr>
              <a:t>（</a:t>
            </a:r>
            <a:r>
              <a:rPr lang="pt-BR" altLang="zh-CN" sz="2400" b="1" dirty="0">
                <a:solidFill>
                  <a:srgbClr val="4312DE"/>
                </a:solidFill>
              </a:rPr>
              <a:t>a,a</a:t>
            </a:r>
            <a:r>
              <a:rPr lang="zh-CN" altLang="pt-BR" sz="2400" b="1" dirty="0">
                <a:solidFill>
                  <a:srgbClr val="4312DE"/>
                </a:solidFill>
              </a:rPr>
              <a:t>）</a:t>
            </a:r>
            <a:r>
              <a:rPr lang="pt-BR" altLang="zh-CN" sz="2400" b="1" dirty="0">
                <a:solidFill>
                  <a:srgbClr val="4312DE"/>
                </a:solidFill>
              </a:rPr>
              <a:t>$</a:t>
            </a:r>
            <a:r>
              <a:rPr lang="zh-CN" altLang="en-US" sz="2400" b="1" dirty="0">
                <a:solidFill>
                  <a:srgbClr val="4312DE"/>
                </a:solidFill>
              </a:rPr>
              <a:t>是文法的句子。</a:t>
            </a:r>
            <a:endParaRPr lang="zh-CN" altLang="en-US" sz="2400" b="1" dirty="0">
              <a:solidFill>
                <a:srgbClr val="4312DE"/>
              </a:solidFill>
            </a:endParaRPr>
          </a:p>
        </p:txBody>
      </p:sp>
      <p:sp>
        <p:nvSpPr>
          <p:cNvPr id="173060" name="直接连接符 173059"/>
          <p:cNvSpPr/>
          <p:nvPr/>
        </p:nvSpPr>
        <p:spPr>
          <a:xfrm>
            <a:off x="4395788" y="1344613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1" name="直接连接符 173060"/>
          <p:cNvSpPr/>
          <p:nvPr/>
        </p:nvSpPr>
        <p:spPr>
          <a:xfrm>
            <a:off x="4395788" y="1776413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2" name="直接连接符 173061"/>
          <p:cNvSpPr/>
          <p:nvPr/>
        </p:nvSpPr>
        <p:spPr>
          <a:xfrm>
            <a:off x="4395788" y="2209800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3" name="直接连接符 173062"/>
          <p:cNvSpPr/>
          <p:nvPr/>
        </p:nvSpPr>
        <p:spPr>
          <a:xfrm>
            <a:off x="4395788" y="2568575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4" name="直接连接符 173063"/>
          <p:cNvSpPr/>
          <p:nvPr/>
        </p:nvSpPr>
        <p:spPr>
          <a:xfrm>
            <a:off x="4395788" y="3000375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5" name="直接连接符 173064"/>
          <p:cNvSpPr/>
          <p:nvPr/>
        </p:nvSpPr>
        <p:spPr>
          <a:xfrm>
            <a:off x="4395788" y="3360738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6" name="直接连接符 173065"/>
          <p:cNvSpPr/>
          <p:nvPr/>
        </p:nvSpPr>
        <p:spPr>
          <a:xfrm>
            <a:off x="4395788" y="3721100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7" name="直接连接符 173066"/>
          <p:cNvSpPr/>
          <p:nvPr/>
        </p:nvSpPr>
        <p:spPr>
          <a:xfrm>
            <a:off x="4395788" y="4152900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8" name="直接连接符 173067"/>
          <p:cNvSpPr/>
          <p:nvPr/>
        </p:nvSpPr>
        <p:spPr>
          <a:xfrm>
            <a:off x="4395788" y="4584700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69" name="直接连接符 173068"/>
          <p:cNvSpPr/>
          <p:nvPr/>
        </p:nvSpPr>
        <p:spPr>
          <a:xfrm>
            <a:off x="4395788" y="4945063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70" name="直接连接符 173069"/>
          <p:cNvSpPr/>
          <p:nvPr/>
        </p:nvSpPr>
        <p:spPr>
          <a:xfrm>
            <a:off x="4395788" y="5376863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71" name="直接连接符 173070"/>
          <p:cNvSpPr/>
          <p:nvPr/>
        </p:nvSpPr>
        <p:spPr>
          <a:xfrm>
            <a:off x="4395788" y="5810250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3072" name="直接连接符 173071"/>
          <p:cNvSpPr/>
          <p:nvPr/>
        </p:nvSpPr>
        <p:spPr>
          <a:xfrm>
            <a:off x="4395788" y="6169025"/>
            <a:ext cx="7561262" cy="0"/>
          </a:xfrm>
          <a:prstGeom prst="line">
            <a:avLst/>
          </a:prstGeom>
          <a:solidFill>
            <a:schemeClr val="bg1"/>
          </a:solidFill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自顶向下分析</a:t>
            </a:r>
            <a:r>
              <a:rPr lang="zh-CN" altLang="en-US" sz="2400" dirty="0">
                <a:sym typeface="+mn-ea"/>
              </a:rPr>
              <a:t>（不确定的自顶向下分析）</a:t>
            </a:r>
            <a:endParaRPr lang="zh-CN" altLang="en-US" sz="2400" dirty="0">
              <a:sym typeface="+mn-ea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129030"/>
            <a:ext cx="8980170" cy="39293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v"/>
              <a:defRPr/>
            </a:pP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不确定自顶向下分析方法的特点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优点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对文法的限制较小</a:t>
            </a:r>
            <a:endParaRPr kumimoji="0" lang="zh-CN" altLang="en-US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困难和问题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:</a:t>
            </a:r>
            <a:endParaRPr kumimoji="0" lang="en-US" altLang="zh-CN" sz="28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回溯，造成效率低下，代价极高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defRPr/>
            </a:pPr>
            <a:r>
              <a:rPr kumimoji="0" lang="zh-CN" altLang="en-US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cs typeface="华文新魏" panose="02010800040101010101" pitchFamily="2" charset="-122"/>
              </a:rPr>
              <a:t>出错时难以确定出错的位置</a:t>
            </a:r>
            <a:endParaRPr kumimoji="0" lang="zh-CN" altLang="en-US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cs typeface="华文新魏" panose="02010800040101010101" pitchFamily="2" charset="-122"/>
            </a:endParaRPr>
          </a:p>
        </p:txBody>
      </p:sp>
      <p:sp>
        <p:nvSpPr>
          <p:cNvPr id="5" name="Rectangle 6"/>
          <p:cNvSpPr/>
          <p:nvPr/>
        </p:nvSpPr>
        <p:spPr>
          <a:xfrm>
            <a:off x="376555" y="5193030"/>
            <a:ext cx="8481060" cy="793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143000" lvl="2" indent="-228600" eaLnBrk="1" hangingPunct="1">
              <a:lnSpc>
                <a:spcPct val="130000"/>
              </a:lnSpc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这种方法只有理论价值，实践中价值不大</a:t>
            </a:r>
            <a:endParaRPr lang="zh-CN" altLang="en-US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5059">
                                            <p:txEl>
                                              <p:charRg st="17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3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059">
                                            <p:txEl>
                                              <p:charRg st="3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059">
                                            <p:txEl>
                                              <p:charRg st="37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52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5059">
                                            <p:txEl>
                                              <p:charRg st="52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zh-CN" altLang="en-US"/>
              <a:t>自顶向下语法分析</a:t>
            </a:r>
            <a:r>
              <a:rPr lang="en-US" altLang="zh-CN"/>
              <a:t>——</a:t>
            </a:r>
            <a:r>
              <a:rPr lang="zh-CN" altLang="en-US"/>
              <a:t>关键</a:t>
            </a:r>
            <a:r>
              <a:rPr lang="en-US" altLang="zh-CN"/>
              <a:t>FIRST</a:t>
            </a:r>
            <a:r>
              <a:rPr lang="zh-CN" altLang="en-US"/>
              <a:t>集、</a:t>
            </a:r>
            <a:r>
              <a:rPr lang="en-US" altLang="zh-CN"/>
              <a:t>FOLLOW</a:t>
            </a:r>
            <a:r>
              <a:rPr lang="zh-CN" altLang="en-US"/>
              <a:t>集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选择产生式</a:t>
            </a:r>
            <a:r>
              <a:rPr lang="en-US" altLang="zh-CN"/>
              <a:t>——SELECT</a:t>
            </a:r>
            <a:r>
              <a:rPr lang="zh-CN" altLang="en-US"/>
              <a:t>集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文法转换</a:t>
            </a:r>
            <a:r>
              <a:rPr lang="en-US" altLang="zh-CN"/>
              <a:t>——</a:t>
            </a:r>
            <a:r>
              <a:rPr lang="zh-CN" altLang="en-US"/>
              <a:t>左公因子、左递归（间接、直接）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无回溯递归下降分析法（子程序法）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非递归预测分析器模型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/>
              <a:t>LL</a:t>
            </a: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）分析表构造</a:t>
            </a:r>
            <a:r>
              <a:rPr lang="en-US" altLang="zh-CN"/>
              <a:t>——SELECT</a:t>
            </a:r>
            <a:r>
              <a:rPr lang="zh-CN" altLang="en-US"/>
              <a:t>集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复习：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3200"/>
              <a:t>1</a:t>
            </a:r>
            <a:r>
              <a:rPr lang="zh-CN" altLang="en-US" sz="3200"/>
              <a:t>、</a:t>
            </a:r>
            <a:r>
              <a:rPr lang="zh-CN" altLang="en-US" sz="3200"/>
              <a:t>在语法分析中，最常见的两种方法一种是(                  )分析法，另一个是(                   )分析法。</a:t>
            </a:r>
            <a:endParaRPr lang="zh-CN" altLang="en-US" sz="3200"/>
          </a:p>
          <a:p>
            <a:pPr marL="835660" lvl="4" indent="0">
              <a:lnSpc>
                <a:spcPct val="150000"/>
              </a:lnSpc>
              <a:buNone/>
            </a:pPr>
            <a:r>
              <a:rPr lang="zh-CN" altLang="en-US" sz="3200"/>
              <a:t>A、自顶向下， LR</a:t>
            </a:r>
            <a:endParaRPr lang="zh-CN" altLang="en-US" sz="3200"/>
          </a:p>
          <a:p>
            <a:pPr marL="835660" lvl="4" indent="0">
              <a:lnSpc>
                <a:spcPct val="150000"/>
              </a:lnSpc>
              <a:buNone/>
            </a:pPr>
            <a:r>
              <a:rPr lang="zh-CN" altLang="en-US" sz="3200"/>
              <a:t>B、LL(1) ， 自顶向下</a:t>
            </a:r>
            <a:endParaRPr lang="zh-CN" altLang="en-US" sz="3200"/>
          </a:p>
          <a:p>
            <a:pPr marL="835660" lvl="4" indent="0">
              <a:lnSpc>
                <a:spcPct val="150000"/>
              </a:lnSpc>
              <a:buNone/>
            </a:pPr>
            <a:r>
              <a:rPr lang="zh-CN" altLang="en-US" sz="3200"/>
              <a:t>C、自顶向下，自底向上</a:t>
            </a:r>
            <a:endParaRPr lang="zh-CN" altLang="en-US" sz="3200"/>
          </a:p>
          <a:p>
            <a:pPr marL="835660" lvl="4" indent="0">
              <a:lnSpc>
                <a:spcPct val="150000"/>
              </a:lnSpc>
              <a:buNone/>
            </a:pPr>
            <a:r>
              <a:rPr lang="zh-CN" altLang="en-US" sz="3200"/>
              <a:t>D、LR，  LL(1)</a:t>
            </a:r>
            <a:endParaRPr lang="zh-CN" altLang="en-US" sz="32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64590" y="4371340"/>
            <a:ext cx="7950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✔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3200"/>
              <a:t>2</a:t>
            </a:r>
            <a:r>
              <a:rPr lang="zh-CN" altLang="en-US" sz="3200"/>
              <a:t>、</a:t>
            </a:r>
            <a:r>
              <a:rPr sz="3200"/>
              <a:t>在计算FOLLOW集时，对于文法的开始符号S，应置______于FOLLOW(S)中。</a:t>
            </a:r>
            <a:endParaRPr sz="3200"/>
          </a:p>
          <a:p>
            <a:pPr marL="914400" lvl="2" indent="0">
              <a:lnSpc>
                <a:spcPct val="150000"/>
              </a:lnSpc>
              <a:buNone/>
            </a:pPr>
            <a:r>
              <a:rPr sz="3200"/>
              <a:t>A、S</a:t>
            </a:r>
            <a:endParaRPr sz="3200"/>
          </a:p>
          <a:p>
            <a:pPr marL="914400" lvl="2" indent="0">
              <a:lnSpc>
                <a:spcPct val="150000"/>
              </a:lnSpc>
              <a:buNone/>
            </a:pPr>
            <a:r>
              <a:rPr sz="3200"/>
              <a:t>B、$</a:t>
            </a:r>
            <a:endParaRPr sz="3200"/>
          </a:p>
          <a:p>
            <a:pPr marL="914400" lvl="2" indent="0">
              <a:lnSpc>
                <a:spcPct val="150000"/>
              </a:lnSpc>
              <a:buNone/>
            </a:pPr>
            <a:r>
              <a:rPr sz="3200"/>
              <a:t>C、ε</a:t>
            </a:r>
            <a:endParaRPr sz="3200"/>
          </a:p>
          <a:p>
            <a:pPr marL="914400" lvl="2" indent="0">
              <a:lnSpc>
                <a:spcPct val="150000"/>
              </a:lnSpc>
              <a:buNone/>
            </a:pPr>
            <a:r>
              <a:rPr sz="3200"/>
              <a:t>D、a</a:t>
            </a:r>
            <a:endParaRPr sz="32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64590" y="3533140"/>
            <a:ext cx="7950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✔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sz="3200"/>
              <a:t>3</a:t>
            </a:r>
            <a:r>
              <a:rPr lang="zh-CN" altLang="en-US" sz="3200"/>
              <a:t>、</a:t>
            </a:r>
            <a:r>
              <a:rPr sz="3200"/>
              <a:t>若A→αBβ是一个产生式，则把_______加至FOLLOW(B)中。</a:t>
            </a:r>
            <a:endParaRPr sz="3200"/>
          </a:p>
          <a:p>
            <a:pPr marL="1371600" lvl="3" indent="0">
              <a:lnSpc>
                <a:spcPct val="150000"/>
              </a:lnSpc>
              <a:buNone/>
            </a:pPr>
            <a:r>
              <a:rPr sz="3200"/>
              <a:t>A、FIRST(β)-{ε}</a:t>
            </a:r>
            <a:endParaRPr sz="3200"/>
          </a:p>
          <a:p>
            <a:pPr marL="1371600" lvl="3" indent="0">
              <a:lnSpc>
                <a:spcPct val="150000"/>
              </a:lnSpc>
              <a:buNone/>
            </a:pPr>
            <a:r>
              <a:rPr sz="3200"/>
              <a:t>B、FIRST(α)-{ε}</a:t>
            </a:r>
            <a:endParaRPr sz="3200"/>
          </a:p>
          <a:p>
            <a:pPr marL="1371600" lvl="3" indent="0">
              <a:lnSpc>
                <a:spcPct val="150000"/>
              </a:lnSpc>
              <a:buNone/>
            </a:pPr>
            <a:r>
              <a:rPr sz="3200"/>
              <a:t>C、FIRST(α)-{$}</a:t>
            </a:r>
            <a:endParaRPr sz="3200"/>
          </a:p>
          <a:p>
            <a:pPr marL="1371600" lvl="3" indent="0">
              <a:lnSpc>
                <a:spcPct val="150000"/>
              </a:lnSpc>
              <a:buNone/>
            </a:pPr>
            <a:r>
              <a:rPr sz="3200"/>
              <a:t>D、FIRST(β)-{$}</a:t>
            </a:r>
            <a:endParaRPr sz="32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97990" y="1932940"/>
            <a:ext cx="7950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✔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3200"/>
              <a:t>4</a:t>
            </a:r>
            <a:r>
              <a:rPr lang="zh-CN" altLang="en-US" sz="3200"/>
              <a:t>、下述关于FOLLOW集构造方法中错误的是（            ）</a:t>
            </a:r>
            <a:endParaRPr lang="zh-CN" altLang="en-US" sz="320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3200"/>
              <a:t>A、对于文法开始符号S，有$∈FOLLOW(S)</a:t>
            </a:r>
            <a:endParaRPr lang="zh-CN" altLang="en-US" sz="320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3200"/>
              <a:t>B、若有A→αBβ， 则有 FIRST(β)</a:t>
            </a:r>
            <a:r>
              <a:rPr lang="en-US" altLang="zh-CN" sz="3200"/>
              <a:t>-</a:t>
            </a:r>
            <a:r>
              <a:rPr lang="zh-CN" altLang="en-US" sz="3200"/>
              <a:t>{ε}</a:t>
            </a:r>
            <a:r>
              <a:rPr lang="zh-CN" altLang="en-US" sz="3200" dirty="0">
                <a:sym typeface="Segoe Print" panose="02000600000000000000" charset="0"/>
              </a:rPr>
              <a:t>⊆</a:t>
            </a:r>
            <a:r>
              <a:rPr lang="zh-CN" altLang="en-US" sz="3200"/>
              <a:t>FOLLOW(B)</a:t>
            </a:r>
            <a:endParaRPr lang="zh-CN" altLang="en-US" sz="320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3200"/>
              <a:t>C、若有A→αB， 则有 FOLLOW(B)</a:t>
            </a:r>
            <a:r>
              <a:rPr lang="zh-CN" altLang="en-US" sz="3200" dirty="0">
                <a:sym typeface="Segoe Print" panose="02000600000000000000" charset="0"/>
              </a:rPr>
              <a:t>⊆</a:t>
            </a:r>
            <a:r>
              <a:rPr lang="zh-CN" altLang="en-US" sz="3200"/>
              <a:t>FOLLOW(A)</a:t>
            </a:r>
            <a:endParaRPr lang="zh-CN" altLang="en-US" sz="3200"/>
          </a:p>
          <a:p>
            <a:pPr marL="914400" lvl="2" indent="0">
              <a:lnSpc>
                <a:spcPct val="150000"/>
              </a:lnSpc>
              <a:buNone/>
            </a:pPr>
            <a:r>
              <a:rPr lang="zh-CN" altLang="en-US" sz="3200"/>
              <a:t>D、若有A→αB， 则有 FOLLOW(A)</a:t>
            </a:r>
            <a:r>
              <a:rPr lang="zh-CN" altLang="en-US" sz="3200" dirty="0">
                <a:sym typeface="Segoe Print" panose="02000600000000000000" charset="0"/>
              </a:rPr>
              <a:t>⊆</a:t>
            </a:r>
            <a:r>
              <a:rPr lang="zh-CN" altLang="en-US" sz="3200"/>
              <a:t>FOLLOW(B)</a:t>
            </a:r>
            <a:endParaRPr lang="zh-CN" altLang="en-US" sz="32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164590" y="3609340"/>
            <a:ext cx="7950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✔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en-US" altLang="zh-CN" sz="3200"/>
              <a:t>5</a:t>
            </a:r>
            <a:r>
              <a:rPr lang="zh-CN" altLang="en-US" sz="3200"/>
              <a:t>、递归下降子程序分析法由一组递归函数组成，每个函数对应文法的（              ）</a:t>
            </a:r>
            <a:endParaRPr lang="zh-CN" altLang="en-US" sz="3200"/>
          </a:p>
          <a:p>
            <a:pPr marL="1371600" lvl="3" indent="0">
              <a:lnSpc>
                <a:spcPct val="150000"/>
              </a:lnSpc>
              <a:buNone/>
            </a:pPr>
            <a:r>
              <a:rPr lang="zh-CN" altLang="en-US" sz="3200"/>
              <a:t>A、一个终结符</a:t>
            </a:r>
            <a:endParaRPr lang="zh-CN" altLang="en-US" sz="3200"/>
          </a:p>
          <a:p>
            <a:pPr marL="1371600" lvl="3" indent="0">
              <a:lnSpc>
                <a:spcPct val="150000"/>
              </a:lnSpc>
              <a:buNone/>
            </a:pPr>
            <a:r>
              <a:rPr lang="zh-CN" altLang="en-US" sz="3200"/>
              <a:t>B、一个非终结符</a:t>
            </a:r>
            <a:endParaRPr lang="zh-CN" altLang="en-US" sz="3200"/>
          </a:p>
          <a:p>
            <a:pPr marL="1371600" lvl="3" indent="0">
              <a:lnSpc>
                <a:spcPct val="150000"/>
              </a:lnSpc>
              <a:buNone/>
            </a:pPr>
            <a:r>
              <a:rPr lang="zh-CN" altLang="en-US" sz="3200"/>
              <a:t>C、多个终结符</a:t>
            </a:r>
            <a:endParaRPr lang="zh-CN" altLang="en-US" sz="3200"/>
          </a:p>
          <a:p>
            <a:pPr marL="1371600" lvl="3" indent="0">
              <a:lnSpc>
                <a:spcPct val="150000"/>
              </a:lnSpc>
              <a:buNone/>
            </a:pPr>
            <a:r>
              <a:rPr lang="zh-CN" altLang="en-US" sz="3200"/>
              <a:t>D、多个非终结符</a:t>
            </a:r>
            <a:endParaRPr lang="zh-CN" altLang="en-US" sz="3200"/>
          </a:p>
        </p:txBody>
      </p:sp>
      <p:sp>
        <p:nvSpPr>
          <p:cNvPr id="3" name="标题 2"/>
          <p:cNvSpPr>
            <a:spLocks noGrp="1" noChangeArrowheads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测验：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1F816EA-24CC-2048-859A-C5EA9F275392}" type="slidenum">
              <a:rPr lang="en-US" smtClean="0"/>
            </a:fld>
            <a:endParaRPr lang="en-US" dirty="0"/>
          </a:p>
        </p:txBody>
      </p:sp>
      <p:sp>
        <p:nvSpPr>
          <p:cNvPr id="5" name="矩形 4"/>
          <p:cNvSpPr/>
          <p:nvPr/>
        </p:nvSpPr>
        <p:spPr>
          <a:xfrm>
            <a:off x="1697990" y="3533140"/>
            <a:ext cx="795020" cy="829945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✔</a:t>
            </a:r>
            <a:endParaRPr lang="zh-CN" altLang="en-US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FSHAPE" val="541037980"/>
  <p:tag name="KSO_WM_UNIT_PLACING_PICTURE_USER_VIEWPORT" val="{&quot;height&quot;:5220,&quot;width&quot;:2784}"/>
</p:tagLst>
</file>

<file path=ppt/tags/tag2.xml><?xml version="1.0" encoding="utf-8"?>
<p:tagLst xmlns:p="http://schemas.openxmlformats.org/presentationml/2006/main">
  <p:tag name="KSO_WM_UNIT_TABLE_BEAUTIFY" val="smartTable{59dea7db-68d1-4289-bd9f-2f0ab5cfab89}"/>
</p:tagLst>
</file>

<file path=ppt/tags/tag3.xml><?xml version="1.0" encoding="utf-8"?>
<p:tagLst xmlns:p="http://schemas.openxmlformats.org/presentationml/2006/main">
  <p:tag name="KSO_WM_UNIT_TABLE_BEAUTIFY" val="smartTable{080538de-ddc3-46f3-b87a-71c738502b4b}"/>
</p:tagLst>
</file>

<file path=ppt/tags/tag4.xml><?xml version="1.0" encoding="utf-8"?>
<p:tagLst xmlns:p="http://schemas.openxmlformats.org/presentationml/2006/main">
  <p:tag name="KSO_WM_UNIT_TABLE_BEAUTIFY" val="smartTable{4683333d-10a2-497e-bb48-a3bfc4f56274}"/>
</p:tagLst>
</file>

<file path=ppt/tags/tag5.xml><?xml version="1.0" encoding="utf-8"?>
<p:tagLst xmlns:p="http://schemas.openxmlformats.org/presentationml/2006/main">
  <p:tag name="KSO_WM_UNIT_TABLE_BEAUTIFY" val="smartTable{71df1532-eb49-494d-b4b9-3a664ce19555}"/>
</p:tagLst>
</file>

<file path=ppt/theme/theme1.xml><?xml version="1.0" encoding="utf-8"?>
<a:theme xmlns:a="http://schemas.openxmlformats.org/drawingml/2006/main" name="主题nlp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rtlCol="0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anose="020B0602030504020204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hducompiler</Template>
  <TotalTime>0</TotalTime>
  <Words>18262</Words>
  <Application>WPS 演示</Application>
  <PresentationFormat>宽屏</PresentationFormat>
  <Paragraphs>2259</Paragraphs>
  <Slides>96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96</vt:i4>
      </vt:variant>
    </vt:vector>
  </HeadingPairs>
  <TitlesOfParts>
    <vt:vector size="117" baseType="lpstr">
      <vt:lpstr>Arial</vt:lpstr>
      <vt:lpstr>宋体</vt:lpstr>
      <vt:lpstr>Wingdings</vt:lpstr>
      <vt:lpstr>Lucida Sans</vt:lpstr>
      <vt:lpstr>Times New Roman</vt:lpstr>
      <vt:lpstr>华文新魏</vt:lpstr>
      <vt:lpstr>MS PGothic</vt:lpstr>
      <vt:lpstr>Times</vt:lpstr>
      <vt:lpstr>Tahoma</vt:lpstr>
      <vt:lpstr>Consolas</vt:lpstr>
      <vt:lpstr>Comic Sans MS</vt:lpstr>
      <vt:lpstr>Wingdings</vt:lpstr>
      <vt:lpstr>Symbol</vt:lpstr>
      <vt:lpstr>Symbol</vt:lpstr>
      <vt:lpstr>Math A</vt:lpstr>
      <vt:lpstr>Segoe Print</vt:lpstr>
      <vt:lpstr>微软雅黑</vt:lpstr>
      <vt:lpstr>Arial Unicode MS</vt:lpstr>
      <vt:lpstr>Calibri</vt:lpstr>
      <vt:lpstr>主题nlp</vt:lpstr>
      <vt:lpstr>Equation.3</vt:lpstr>
      <vt:lpstr>编译原理 Principle of Compiler 2019-2020第2学期</vt:lpstr>
      <vt:lpstr>提纲</vt:lpstr>
      <vt:lpstr>语法分析概述</vt:lpstr>
      <vt:lpstr>语法分析概述</vt:lpstr>
      <vt:lpstr>语法分析概述</vt:lpstr>
      <vt:lpstr>语法分析概述</vt:lpstr>
      <vt:lpstr>自顶向下分析（不确定的自顶向下分析）</vt:lpstr>
      <vt:lpstr>自顶向下分析（不确定的自顶向下分析）</vt:lpstr>
      <vt:lpstr>自顶向下分析（不确定的自顶向下分析）</vt:lpstr>
      <vt:lpstr>自顶向下分析（确定的自顶向下分析）</vt:lpstr>
      <vt:lpstr>自顶向下分析（确定的自顶向下分析）</vt:lpstr>
      <vt:lpstr>自顶向下分析（确定的自顶向下分析）</vt:lpstr>
      <vt:lpstr>自顶向下分析（确定的自顶向下分析）</vt:lpstr>
      <vt:lpstr>自顶向下分析（确定的自顶向下分析）</vt:lpstr>
      <vt:lpstr>FIRST集</vt:lpstr>
      <vt:lpstr>FIRST集的求法</vt:lpstr>
      <vt:lpstr>FIRST集的求法</vt:lpstr>
      <vt:lpstr>FIRST集的求法</vt:lpstr>
      <vt:lpstr>FIRST集的求法</vt:lpstr>
      <vt:lpstr>FOLLOW集</vt:lpstr>
      <vt:lpstr>FOLLOW集</vt:lpstr>
      <vt:lpstr>FOLLOW集的构造算法</vt:lpstr>
      <vt:lpstr>FOLLOW集的构造算法</vt:lpstr>
      <vt:lpstr>FOLLOW集的构造算法</vt:lpstr>
      <vt:lpstr>FOLLOW集例子1</vt:lpstr>
      <vt:lpstr>FOLLOW集例子1</vt:lpstr>
      <vt:lpstr>FOLLOW集例子1</vt:lpstr>
      <vt:lpstr>FOLLOW集例子1</vt:lpstr>
      <vt:lpstr>FOLLOW集例子1</vt:lpstr>
      <vt:lpstr>FOLLOW集例子2</vt:lpstr>
      <vt:lpstr>FOLLOW集例子2</vt:lpstr>
      <vt:lpstr>SELECT集（综合FIRST集和FOLLOW集）</vt:lpstr>
      <vt:lpstr>SELECT集（综合FIRST集和FOLLOW集）</vt:lpstr>
      <vt:lpstr>SELECT集例子</vt:lpstr>
      <vt:lpstr>自顶向下分析—LL（1）文法</vt:lpstr>
      <vt:lpstr>自顶向下分析—LL（1）文法</vt:lpstr>
      <vt:lpstr>LL(1)文法例子</vt:lpstr>
      <vt:lpstr>LL(1)文法例子</vt:lpstr>
      <vt:lpstr>LL(1)文法例子(续)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非 LL（1）文法到 LL（1）文法的转换</vt:lpstr>
      <vt:lpstr>预测分析：</vt:lpstr>
      <vt:lpstr>自顶向下分析（递归下降分析法）</vt:lpstr>
      <vt:lpstr>自顶向下分析（递归下降分析法）</vt:lpstr>
      <vt:lpstr>自顶向下分析（递归下降分析法）</vt:lpstr>
      <vt:lpstr>自顶向下分析（递归下降分析法）</vt:lpstr>
      <vt:lpstr>自顶向下分析（递归下降分析法）</vt:lpstr>
      <vt:lpstr>自顶向下分析（递归下降分析法）</vt:lpstr>
      <vt:lpstr>自顶向下分析（递归下降分析法）</vt:lpstr>
      <vt:lpstr>非递归的预测分析器模型</vt:lpstr>
      <vt:lpstr>非递归的预测分析器模型</vt:lpstr>
      <vt:lpstr>非递归的预测分析器模型</vt:lpstr>
      <vt:lpstr>分析表例子</vt:lpstr>
      <vt:lpstr>分析表例子</vt:lpstr>
      <vt:lpstr>分析表例子</vt:lpstr>
      <vt:lpstr>分析表例子</vt:lpstr>
      <vt:lpstr>分析表例子</vt:lpstr>
      <vt:lpstr>分析表例子</vt:lpstr>
      <vt:lpstr>PowerPoint 演示文稿</vt:lpstr>
      <vt:lpstr>PowerPoint 演示文稿</vt:lpstr>
      <vt:lpstr>PowerPoint 演示文稿</vt:lpstr>
      <vt:lpstr>自顶向下分析—LL（1）文法</vt:lpstr>
      <vt:lpstr>非递归的预测分析器模型</vt:lpstr>
      <vt:lpstr>    算法：</vt:lpstr>
      <vt:lpstr>分析示例：</vt:lpstr>
      <vt:lpstr>分析示例：</vt:lpstr>
      <vt:lpstr>预测分析的错误恢复</vt:lpstr>
      <vt:lpstr>预测分析的错误恢复</vt:lpstr>
      <vt:lpstr>预测分析的错误恢复</vt:lpstr>
      <vt:lpstr>预测分析的错误恢复</vt:lpstr>
      <vt:lpstr>习题：（例1）</vt:lpstr>
      <vt:lpstr>习题：（例1）</vt:lpstr>
      <vt:lpstr>习题：（例2）</vt:lpstr>
      <vt:lpstr>习题：（例2）</vt:lpstr>
      <vt:lpstr>习题：（例2）</vt:lpstr>
      <vt:lpstr>习题：（例2）</vt:lpstr>
      <vt:lpstr>复习：</vt:lpstr>
      <vt:lpstr>测验：</vt:lpstr>
      <vt:lpstr>测验：</vt:lpstr>
      <vt:lpstr>测验：</vt:lpstr>
      <vt:lpstr>测验：</vt:lpstr>
      <vt:lpstr>测验：</vt:lpstr>
      <vt:lpstr>PowerPoint 演示文稿</vt:lpstr>
    </vt:vector>
  </TitlesOfParts>
  <Company>Hangzhou Dianzi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Principles</dc:title>
  <dc:creator>HUANG Xiaoxi</dc:creator>
  <cp:lastModifiedBy>阿普</cp:lastModifiedBy>
  <cp:revision>917</cp:revision>
  <cp:lastPrinted>2016-10-11T05:12:00Z</cp:lastPrinted>
  <dcterms:created xsi:type="dcterms:W3CDTF">2010-04-19T15:31:00Z</dcterms:created>
  <dcterms:modified xsi:type="dcterms:W3CDTF">2021-03-24T00:57:12Z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1A90806ED8344898A58DBFDEDADBE71C</vt:lpwstr>
  </property>
</Properties>
</file>