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75"/>
  </p:handoutMasterIdLst>
  <p:sldIdLst>
    <p:sldId id="384" r:id="rId3"/>
    <p:sldId id="841" r:id="rId5"/>
    <p:sldId id="842" r:id="rId6"/>
    <p:sldId id="433" r:id="rId7"/>
    <p:sldId id="581" r:id="rId8"/>
    <p:sldId id="843" r:id="rId9"/>
    <p:sldId id="844" r:id="rId10"/>
    <p:sldId id="845" r:id="rId11"/>
    <p:sldId id="846" r:id="rId12"/>
    <p:sldId id="588" r:id="rId13"/>
    <p:sldId id="847" r:id="rId14"/>
    <p:sldId id="590" r:id="rId15"/>
    <p:sldId id="591" r:id="rId16"/>
    <p:sldId id="592" r:id="rId17"/>
    <p:sldId id="593" r:id="rId18"/>
    <p:sldId id="594" r:id="rId19"/>
    <p:sldId id="595" r:id="rId20"/>
    <p:sldId id="596" r:id="rId21"/>
    <p:sldId id="597" r:id="rId22"/>
    <p:sldId id="582" r:id="rId23"/>
    <p:sldId id="583" r:id="rId24"/>
    <p:sldId id="848" r:id="rId25"/>
    <p:sldId id="599" r:id="rId26"/>
    <p:sldId id="600" r:id="rId27"/>
    <p:sldId id="601" r:id="rId28"/>
    <p:sldId id="602" r:id="rId29"/>
    <p:sldId id="603" r:id="rId30"/>
    <p:sldId id="604" r:id="rId31"/>
    <p:sldId id="605" r:id="rId32"/>
    <p:sldId id="606" r:id="rId33"/>
    <p:sldId id="607" r:id="rId34"/>
    <p:sldId id="608" r:id="rId35"/>
    <p:sldId id="609" r:id="rId36"/>
    <p:sldId id="610" r:id="rId37"/>
    <p:sldId id="611" r:id="rId38"/>
    <p:sldId id="612" r:id="rId39"/>
    <p:sldId id="726" r:id="rId40"/>
    <p:sldId id="613" r:id="rId41"/>
    <p:sldId id="614" r:id="rId42"/>
    <p:sldId id="615" r:id="rId43"/>
    <p:sldId id="849" r:id="rId44"/>
    <p:sldId id="850" r:id="rId45"/>
    <p:sldId id="618" r:id="rId46"/>
    <p:sldId id="619" r:id="rId47"/>
    <p:sldId id="729" r:id="rId48"/>
    <p:sldId id="727" r:id="rId49"/>
    <p:sldId id="728" r:id="rId50"/>
    <p:sldId id="620" r:id="rId51"/>
    <p:sldId id="621" r:id="rId52"/>
    <p:sldId id="622" r:id="rId53"/>
    <p:sldId id="623" r:id="rId54"/>
    <p:sldId id="893" r:id="rId55"/>
    <p:sldId id="894" r:id="rId56"/>
    <p:sldId id="895" r:id="rId57"/>
    <p:sldId id="896" r:id="rId58"/>
    <p:sldId id="897" r:id="rId59"/>
    <p:sldId id="898" r:id="rId60"/>
    <p:sldId id="899" r:id="rId61"/>
    <p:sldId id="900" r:id="rId62"/>
    <p:sldId id="901" r:id="rId63"/>
    <p:sldId id="903" r:id="rId64"/>
    <p:sldId id="904" r:id="rId65"/>
    <p:sldId id="905" r:id="rId66"/>
    <p:sldId id="906" r:id="rId67"/>
    <p:sldId id="907" r:id="rId68"/>
    <p:sldId id="908" r:id="rId69"/>
    <p:sldId id="909" r:id="rId70"/>
    <p:sldId id="910" r:id="rId71"/>
    <p:sldId id="911" r:id="rId72"/>
    <p:sldId id="912" r:id="rId73"/>
    <p:sldId id="532" r:id="rId74"/>
  </p:sldIdLst>
  <p:sldSz cx="12192000" cy="6858000"/>
  <p:notesSz cx="6845300" cy="9396095"/>
  <p:defaultTextStyle>
    <a:defPPr>
      <a:defRPr lang="en-US"/>
    </a:defPPr>
    <a:lvl1pPr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1pPr>
    <a:lvl2pPr marL="4572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2pPr>
    <a:lvl3pPr marL="9144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3pPr>
    <a:lvl4pPr marL="13716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4pPr>
    <a:lvl5pPr marL="1828800" algn="l" rtl="0" fontAlgn="base">
      <a:spcBef>
        <a:spcPct val="0"/>
      </a:spcBef>
      <a:spcAft>
        <a:spcPct val="0"/>
      </a:spcAft>
      <a:defRPr sz="2400" kern="1200">
        <a:solidFill>
          <a:schemeClr val="tx1"/>
        </a:solidFill>
        <a:latin typeface="Lucida Sans" panose="020B0602030504020204" charset="0"/>
        <a:ea typeface="MS PGothic" panose="020B0600070205080204" charset="-128"/>
        <a:cs typeface="MS PGothic" panose="020B0600070205080204" charset="-128"/>
      </a:defRPr>
    </a:lvl5pPr>
    <a:lvl6pPr marL="22860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6pPr>
    <a:lvl7pPr marL="27432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7pPr>
    <a:lvl8pPr marL="32004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8pPr>
    <a:lvl9pPr marL="3657600" algn="l" defTabSz="457200" rtl="0" eaLnBrk="1" latinLnBrk="0" hangingPunct="1">
      <a:defRPr sz="2400" kern="1200">
        <a:solidFill>
          <a:schemeClr val="tx1"/>
        </a:solidFill>
        <a:latin typeface="Lucida Sans" panose="020B0602030504020204" charset="0"/>
        <a:ea typeface="MS PGothic" panose="020B0600070205080204" charset="-128"/>
        <a:cs typeface="MS PGothic" panose="020B0600070205080204" charset="-128"/>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FFFFCC"/>
    <a:srgbClr val="000099"/>
    <a:srgbClr val="0000CC"/>
    <a:srgbClr val="DEF1DE"/>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765" autoAdjust="0"/>
    <p:restoredTop sz="95147" autoAdjust="0"/>
  </p:normalViewPr>
  <p:slideViewPr>
    <p:cSldViewPr>
      <p:cViewPr varScale="1">
        <p:scale>
          <a:sx n="82" d="100"/>
          <a:sy n="82" d="100"/>
        </p:scale>
        <p:origin x="317" y="72"/>
      </p:cViewPr>
      <p:guideLst>
        <p:guide orient="horz" pos="2160"/>
        <p:guide pos="3879"/>
      </p:guideLst>
    </p:cSldViewPr>
  </p:slideViewPr>
  <p:outlineViewPr>
    <p:cViewPr>
      <p:scale>
        <a:sx n="33" d="100"/>
        <a:sy n="33" d="100"/>
      </p:scale>
      <p:origin x="0" y="9846"/>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7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tableStyles" Target="tableStyles.xml"/><Relationship Id="rId77" Type="http://schemas.openxmlformats.org/officeDocument/2006/relationships/viewProps" Target="viewProps.xml"/><Relationship Id="rId76" Type="http://schemas.openxmlformats.org/officeDocument/2006/relationships/presProps" Target="presProps.xml"/><Relationship Id="rId75" Type="http://schemas.openxmlformats.org/officeDocument/2006/relationships/handoutMaster" Target="handoutMasters/handoutMaster1.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latin typeface="Tahoma" panose="020B0604030504040204"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latin typeface="Tahoma" panose="020B0604030504040204"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latin typeface="Tahoma" panose="020B0604030504040204"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Tahoma" panose="020B0604030504040204" charset="0"/>
              </a:defRPr>
            </a:lvl1pPr>
          </a:lstStyle>
          <a:p>
            <a:fld id="{8A029216-D615-3945-A1F3-D96FC886DA62}" type="slidenum">
              <a:rPr lang="en-US"/>
            </a:fld>
            <a:endParaRPr 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ln>
          <a:effectLst/>
        </p:spPr>
        <p:txBody>
          <a:bodyPr vert="horz" wrap="square" lIns="91440" tIns="45720" rIns="91440" bIns="45720" numCol="1" anchor="t" anchorCtr="0" compatLnSpc="1"/>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ln>
          <a:effectLst/>
        </p:spPr>
        <p:txBody>
          <a:bodyPr vert="horz" wrap="square" lIns="91440" tIns="45720" rIns="91440" bIns="45720" numCol="1" anchor="t" anchorCtr="0" compatLnSpc="1"/>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290513" y="704850"/>
            <a:ext cx="6264275" cy="352425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ln>
          <a:effectLst/>
        </p:spPr>
        <p:txBody>
          <a:bodyPr vert="horz" wrap="square" lIns="91440" tIns="45720" rIns="91440" bIns="45720" numCol="1" anchor="b" anchorCtr="0" compatLnSpc="1"/>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ln>
          <a:effectLst/>
        </p:spPr>
        <p:txBody>
          <a:bodyPr vert="horz" wrap="square" lIns="91440" tIns="45720" rIns="91440" bIns="45720" numCol="1" anchor="b" anchorCtr="0" compatLnSpc="1"/>
          <a:lstStyle>
            <a:lvl1pPr algn="r">
              <a:defRPr sz="1200"/>
            </a:lvl1pPr>
          </a:lstStyle>
          <a:p>
            <a:fld id="{3EB9031F-EB71-7642-8F3C-6FDC1408CB92}" type="slidenum">
              <a:rPr lang="en-US"/>
            </a:fld>
            <a:endParaRPr 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S PGothic" panose="020B0600070205080204" charset="-128"/>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S PGothic" panose="020B060007020508020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panose="020B060203050402020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Lucida Sans" panose="020B0602030504020204" charset="0"/>
                <a:ea typeface="MS PGothic" panose="020B0600070205080204" charset="-128"/>
              </a:defRPr>
            </a:lvl2pPr>
            <a:lvl3pPr eaLnBrk="0" hangingPunct="0">
              <a:defRPr sz="2400">
                <a:solidFill>
                  <a:schemeClr val="tx1"/>
                </a:solidFill>
                <a:latin typeface="Lucida Sans" panose="020B0602030504020204" charset="0"/>
                <a:ea typeface="MS PGothic" panose="020B0600070205080204" charset="-128"/>
              </a:defRPr>
            </a:lvl3pPr>
            <a:lvl4pPr eaLnBrk="0" hangingPunct="0">
              <a:defRPr sz="2400">
                <a:solidFill>
                  <a:schemeClr val="tx1"/>
                </a:solidFill>
                <a:latin typeface="Lucida Sans" panose="020B0602030504020204" charset="0"/>
                <a:ea typeface="MS PGothic" panose="020B0600070205080204" charset="-128"/>
              </a:defRPr>
            </a:lvl4pPr>
            <a:lvl5pPr eaLnBrk="0" hangingPunct="0">
              <a:defRPr sz="2400">
                <a:solidFill>
                  <a:schemeClr val="tx1"/>
                </a:solidFill>
                <a:latin typeface="Lucida Sans" panose="020B0602030504020204" charset="0"/>
                <a:ea typeface="MS PGothic" panose="020B0600070205080204" charset="-128"/>
              </a:defRPr>
            </a:lvl5pPr>
            <a:lvl6pPr marL="4572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6pPr>
            <a:lvl7pPr marL="9144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7pPr>
            <a:lvl8pPr marL="13716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8pPr>
            <a:lvl9pPr marL="1828800" eaLnBrk="0" fontAlgn="base" hangingPunct="0">
              <a:spcBef>
                <a:spcPct val="0"/>
              </a:spcBef>
              <a:spcAft>
                <a:spcPct val="0"/>
              </a:spcAft>
              <a:defRPr sz="2400">
                <a:solidFill>
                  <a:schemeClr val="tx1"/>
                </a:solidFill>
                <a:latin typeface="Lucida Sans" panose="020B0602030504020204" charset="0"/>
                <a:ea typeface="MS PGothic" panose="020B0600070205080204" charset="-128"/>
              </a:defRPr>
            </a:lvl9pPr>
          </a:lstStyle>
          <a:p>
            <a:pPr eaLnBrk="1" hangingPunct="1"/>
            <a:fld id="{E69DF897-5E92-F241-9A21-E64EA536231D}" type="slidenum">
              <a:rPr lang="en-US" sz="1200"/>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p:spPr>
      </p:sp>
      <p:sp>
        <p:nvSpPr>
          <p:cNvPr id="174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atin typeface="Arial" panose="020B0604020202020204" pitchFamily="34" charset="0"/>
              <a:ea typeface="MS PGothic" panose="020B0600070205080204" charset="-128"/>
              <a:cs typeface="MS PGothic" panose="020B060007020508020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
        <p:nvSpPr>
          <p:cNvPr id="4" name="灯片编号占位符 3"/>
          <p:cNvSpPr>
            <a:spLocks noGrp="1"/>
          </p:cNvSpPr>
          <p:nvPr>
            <p:ph type="sldNum" sz="quarter" idx="5"/>
          </p:nvPr>
        </p:nvSpPr>
        <p:spPr/>
        <p:txBody>
          <a:bodyPr/>
          <a:p>
            <a:fld id="{3EB9031F-EB71-7642-8F3C-6FDC1408CB92}"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15201" y="3200401"/>
            <a:ext cx="3429000" cy="3492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5826" name="Rectangle 2"/>
          <p:cNvSpPr>
            <a:spLocks noGrp="1" noChangeArrowheads="1"/>
          </p:cNvSpPr>
          <p:nvPr>
            <p:ph type="ctrTitle"/>
          </p:nvPr>
        </p:nvSpPr>
        <p:spPr>
          <a:xfrm>
            <a:off x="5711957" y="457202"/>
            <a:ext cx="6480043" cy="1731963"/>
          </a:xfrm>
        </p:spPr>
        <p:txBody>
          <a:bodyPr/>
          <a:lstStyle>
            <a:lvl1pPr algn="ctr">
              <a:defRPr sz="3200" b="1">
                <a:solidFill>
                  <a:schemeClr val="tx1"/>
                </a:solidFill>
              </a:defRPr>
            </a:lvl1pPr>
          </a:lstStyle>
          <a:p>
            <a:r>
              <a:rPr lang="zh-CN" altLang="en-US"/>
              <a:t>单击此处编辑母版标题样式</a:t>
            </a:r>
            <a:endParaRPr lang="en-US" dirty="0"/>
          </a:p>
        </p:txBody>
      </p:sp>
      <p:sp>
        <p:nvSpPr>
          <p:cNvPr id="205827" name="Rectangle 3"/>
          <p:cNvSpPr>
            <a:spLocks noGrp="1" noChangeArrowheads="1"/>
          </p:cNvSpPr>
          <p:nvPr>
            <p:ph type="subTitle" idx="1"/>
          </p:nvPr>
        </p:nvSpPr>
        <p:spPr>
          <a:xfrm>
            <a:off x="5711958" y="2492896"/>
            <a:ext cx="6480047" cy="2235200"/>
          </a:xfrm>
        </p:spPr>
        <p:txBody>
          <a:bodyPr/>
          <a:lstStyle>
            <a:lvl1pPr marL="0" indent="0" algn="r">
              <a:spcBef>
                <a:spcPts val="900"/>
              </a:spcBef>
              <a:buFont typeface="Times" charset="0"/>
              <a:buNone/>
              <a:defRPr/>
            </a:lvl1pPr>
          </a:lstStyle>
          <a:p>
            <a:r>
              <a:rPr lang="zh-CN" altLang="en-US"/>
              <a:t>单击此处编辑母版副标题样式</a:t>
            </a:r>
            <a:endParaRPr lang="en-US" dirty="0"/>
          </a:p>
        </p:txBody>
      </p:sp>
      <p:sp>
        <p:nvSpPr>
          <p:cNvPr id="4" name="矩形 3"/>
          <p:cNvSpPr/>
          <p:nvPr/>
        </p:nvSpPr>
        <p:spPr bwMode="auto">
          <a:xfrm>
            <a:off x="5711957" y="2316482"/>
            <a:ext cx="6480048" cy="45719"/>
          </a:xfrm>
          <a:prstGeom prst="rect">
            <a:avLst/>
          </a:prstGeom>
          <a:gradFill flip="none" rotWithShape="1">
            <a:gsLst>
              <a:gs pos="0">
                <a:srgbClr val="03D4A8"/>
              </a:gs>
              <a:gs pos="86253">
                <a:srgbClr val="0060C0"/>
              </a:gs>
              <a:gs pos="74590">
                <a:srgbClr val="0063C0"/>
              </a:gs>
              <a:gs pos="59985">
                <a:srgbClr val="0067C0"/>
              </a:gs>
              <a:gs pos="44191">
                <a:srgbClr val="006BC0"/>
              </a:gs>
              <a:gs pos="35030">
                <a:srgbClr val="006EC0"/>
              </a:gs>
              <a:gs pos="16668">
                <a:srgbClr val="13ABD2"/>
              </a:gs>
              <a:gs pos="9000">
                <a:srgbClr val="21D6E0"/>
              </a:gs>
              <a:gs pos="27000">
                <a:srgbClr val="0070C0"/>
              </a:gs>
              <a:gs pos="100000">
                <a:srgbClr val="005CBF"/>
              </a:gs>
            </a:gsLst>
            <a:lin ang="5400000" scaled="0"/>
            <a:tileRect r="-100000" b="-100000"/>
          </a:gradFill>
          <a:ln w="9525" cap="flat" cmpd="sng" algn="ctr">
            <a:noFill/>
            <a:prstDash val="solid"/>
            <a:miter lim="800000"/>
            <a:headEnd type="none" w="med" len="med"/>
            <a:tailEnd type="none" w="med" len="med"/>
          </a:ln>
          <a:effectLst>
            <a:outerShdw blurRad="50800" dist="50800" dir="5400000" algn="ctr" rotWithShape="0">
              <a:srgbClr val="00B0F0">
                <a:alpha val="97000"/>
              </a:srgbClr>
            </a:outerShdw>
          </a:effectLst>
        </p:spPr>
        <p:txBody>
          <a:bodyPr vert="horz" wrap="none" lIns="91440" tIns="45720" rIns="91440" bIns="45720" numCol="1" rtlCol="0" anchor="ctr" anchorCtr="0" compatLnSpc="1"/>
          <a:lstStyle/>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pic>
        <p:nvPicPr>
          <p:cNvPr id="1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1" y="838200"/>
            <a:ext cx="5159062"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914401" y="152400"/>
            <a:ext cx="10871201" cy="609600"/>
          </a:xfrm>
        </p:spPr>
        <p:txBody>
          <a:bodyPr/>
          <a:lstStyle>
            <a:lvl1pPr>
              <a:defRPr sz="4000">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C1DFA8D9-15F1-AF4D-8149-0C26EB27AC9C}" type="slidenum">
              <a:rPr lang="en-US" smtClean="0"/>
            </a:fld>
            <a:endParaRPr 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938"/>
            <a:ext cx="9144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72606" y="381000"/>
            <a:ext cx="2819399" cy="5867400"/>
          </a:xfrm>
        </p:spPr>
        <p:txBody>
          <a:bodyPr vert="eaVert"/>
          <a:lstStyle>
            <a:lvl1pPr>
              <a:defRPr>
                <a:latin typeface="+mj-ea"/>
                <a:ea typeface="+mj-ea"/>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914401" y="381000"/>
            <a:ext cx="8255000" cy="5867400"/>
          </a:xfrm>
        </p:spPr>
        <p:txBody>
          <a:bodyPr vert="eaVert"/>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6857BED9-9427-674C-8047-314E304C86F8}"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812800" y="73856"/>
            <a:ext cx="9956800" cy="611945"/>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Narrow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0"/>
            <a:ext cx="9956800"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06401" y="914400"/>
            <a:ext cx="9144000" cy="53340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6908801" y="6273800"/>
            <a:ext cx="2641600" cy="457200"/>
          </a:xfrm>
        </p:spPr>
        <p:txBody>
          <a:bodyPr/>
          <a:lstStyle>
            <a:lvl1pPr>
              <a:defRPr/>
            </a:lvl1pPr>
          </a:lstStyle>
          <a:p>
            <a:pPr>
              <a:defRPr/>
            </a:pPr>
            <a:endParaRPr lang="en-US" dirty="0"/>
          </a:p>
        </p:txBody>
      </p:sp>
      <p:sp>
        <p:nvSpPr>
          <p:cNvPr id="5" name="Rectangle 6"/>
          <p:cNvSpPr>
            <a:spLocks noGrp="1" noChangeArrowheads="1"/>
          </p:cNvSpPr>
          <p:nvPr>
            <p:ph type="ftr" sz="quarter" idx="11"/>
          </p:nvPr>
        </p:nvSpPr>
        <p:spPr>
          <a:xfrm>
            <a:off x="3048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showMasterSp="0">
  <p:cSld name="Completely Blank">
    <p:spTree>
      <p:nvGrpSpPr>
        <p:cNvPr id="1" name=""/>
        <p:cNvGrpSpPr/>
        <p:nvPr/>
      </p:nvGrpSpPr>
      <p:grpSpPr>
        <a:xfrm>
          <a:off x="0" y="0"/>
          <a:ext cx="0" cy="0"/>
          <a:chOff x="0" y="0"/>
          <a:chExt cx="0" cy="0"/>
        </a:xfrm>
      </p:grpSpPr>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828801" y="2286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Times New Roman" panose="02020603050405020304" charset="0"/>
                <a:ea typeface="华文新魏" panose="02010800040101010101" pitchFamily="2" charset="-122"/>
                <a:cs typeface="Times New Roman" panose="02020603050405020304" charset="0"/>
              </a:defRPr>
            </a:lvl1pPr>
            <a:lvl2pPr>
              <a:defRPr sz="2800">
                <a:latin typeface="Times New Roman" panose="02020603050405020304" charset="0"/>
                <a:ea typeface="华文新魏" panose="02010800040101010101" pitchFamily="2" charset="-122"/>
                <a:cs typeface="Times New Roman" panose="02020603050405020304" charset="0"/>
              </a:defRPr>
            </a:lvl2pPr>
            <a:lvl3pPr>
              <a:defRPr sz="2800">
                <a:latin typeface="Times New Roman" panose="02020603050405020304" charset="0"/>
                <a:ea typeface="华文新魏" panose="02010800040101010101" pitchFamily="2" charset="-122"/>
                <a:cs typeface="Times New Roman" panose="02020603050405020304" charset="0"/>
              </a:defRPr>
            </a:lvl3pPr>
            <a:lvl4pPr>
              <a:defRPr sz="2400">
                <a:latin typeface="Times New Roman" panose="02020603050405020304" charset="0"/>
                <a:ea typeface="华文新魏" panose="02010800040101010101" pitchFamily="2" charset="-122"/>
                <a:cs typeface="Times New Roman" panose="02020603050405020304" charset="0"/>
              </a:defRPr>
            </a:lvl4pPr>
            <a:lvl5pPr>
              <a:defRPr sz="2400">
                <a:latin typeface="Times New Roman" panose="02020603050405020304" charset="0"/>
                <a:ea typeface="华文新魏" panose="02010800040101010101" pitchFamily="2" charset="-122"/>
                <a:cs typeface="Times New Roman" panose="02020603050405020304" charset="0"/>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Rectangle 5"/>
          <p:cNvSpPr>
            <a:spLocks noGrp="1" noChangeArrowheads="1"/>
          </p:cNvSpPr>
          <p:nvPr>
            <p:ph type="dt" sz="half" idx="10"/>
          </p:nvPr>
        </p:nvSpPr>
        <p:spPr>
          <a:xfrm>
            <a:off x="9144001" y="6320656"/>
            <a:ext cx="2641600" cy="457200"/>
          </a:xfrm>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143339" y="6356176"/>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a:xfrm>
            <a:off x="4489715" y="6356176"/>
            <a:ext cx="2641600" cy="457200"/>
          </a:xfrm>
        </p:spPr>
        <p:txBody>
          <a:bodyPr anchor="ctr" anchorCtr="0"/>
          <a:lstStyle>
            <a:lvl1pPr algn="ctr">
              <a:defRPr/>
            </a:lvl1pPr>
          </a:lstStyle>
          <a:p>
            <a:fld id="{10F35DC5-7E65-8247-99AB-4E984F8A921E}" type="slidenum">
              <a:rPr lang="en-US" smtClean="0"/>
            </a:fld>
            <a:endParaRPr lang="en-US"/>
          </a:p>
        </p:txBody>
      </p:sp>
      <p:sp>
        <p:nvSpPr>
          <p:cNvPr id="10" name="Rectangle 3"/>
          <p:cNvSpPr>
            <a:spLocks noGrp="1" noChangeArrowheads="1"/>
          </p:cNvSpPr>
          <p:nvPr>
            <p:ph type="title"/>
          </p:nvPr>
        </p:nvSpPr>
        <p:spPr bwMode="auto">
          <a:xfrm>
            <a:off x="838201" y="42508"/>
            <a:ext cx="109474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l">
              <a:defRPr sz="4000"/>
            </a:lvl1pPr>
          </a:lstStyle>
          <a:p>
            <a:pPr lvl="0"/>
            <a:r>
              <a:rPr lang="zh-CN" altLang="en-US"/>
              <a:t>单击此处编辑母版标题样式</a:t>
            </a:r>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828801" y="152400"/>
            <a:ext cx="9956800" cy="9906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036638"/>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16764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036638"/>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16764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dirty="0"/>
          </a:p>
        </p:txBody>
      </p:sp>
      <p:sp>
        <p:nvSpPr>
          <p:cNvPr id="9"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1" name="Title 1"/>
          <p:cNvSpPr>
            <a:spLocks noGrp="1"/>
          </p:cNvSpPr>
          <p:nvPr>
            <p:ph type="title"/>
          </p:nvPr>
        </p:nvSpPr>
        <p:spPr>
          <a:xfrm>
            <a:off x="11176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标题和内容在文本之上">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9906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406400" y="3505200"/>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
        <p:nvSpPr>
          <p:cNvPr id="10" name="Title 1"/>
          <p:cNvSpPr>
            <a:spLocks noGrp="1"/>
          </p:cNvSpPr>
          <p:nvPr>
            <p:ph type="title"/>
          </p:nvPr>
        </p:nvSpPr>
        <p:spPr>
          <a:xfrm>
            <a:off x="1016000" y="76200"/>
            <a:ext cx="9956800" cy="685800"/>
          </a:xfrm>
        </p:spPr>
        <p:txBody>
          <a:bodyPr/>
          <a:lstStyle>
            <a:lvl1pPr>
              <a:defRPr>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406400" y="990600"/>
            <a:ext cx="11379200" cy="4978400"/>
          </a:xfrm>
        </p:spPr>
        <p:txBody>
          <a:bodyPr/>
          <a:lstStyle>
            <a:lvl1pPr>
              <a:defRPr sz="3200">
                <a:latin typeface="华文新魏" panose="02010800040101010101" pitchFamily="2" charset="-122"/>
                <a:ea typeface="华文新魏" panose="02010800040101010101" pitchFamily="2" charset="-122"/>
              </a:defRPr>
            </a:lvl1pPr>
            <a:lvl2pPr>
              <a:defRPr sz="2800">
                <a:latin typeface="华文新魏" panose="02010800040101010101" pitchFamily="2" charset="-122"/>
                <a:ea typeface="华文新魏" panose="02010800040101010101" pitchFamily="2" charset="-122"/>
              </a:defRPr>
            </a:lvl2pPr>
            <a:lvl3pPr>
              <a:defRPr sz="2800">
                <a:latin typeface="华文新魏" panose="02010800040101010101" pitchFamily="2" charset="-122"/>
                <a:ea typeface="华文新魏" panose="02010800040101010101" pitchFamily="2" charset="-122"/>
              </a:defRPr>
            </a:lvl3pPr>
            <a:lvl4pPr>
              <a:defRPr sz="2400">
                <a:latin typeface="华文新魏" panose="02010800040101010101" pitchFamily="2" charset="-122"/>
                <a:ea typeface="华文新魏" panose="02010800040101010101" pitchFamily="2" charset="-122"/>
              </a:defRPr>
            </a:lvl4pPr>
            <a:lvl5pPr>
              <a:defRPr sz="2400">
                <a:latin typeface="华文新魏" panose="02010800040101010101" pitchFamily="2" charset="-122"/>
                <a:ea typeface="华文新魏" panose="02010800040101010101" pitchFamily="2"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4" name="Rectangle 5"/>
          <p:cNvSpPr>
            <a:spLocks noGrp="1" noChangeArrowheads="1"/>
          </p:cNvSpPr>
          <p:nvPr>
            <p:ph type="dt" sz="half" idx="10"/>
          </p:nvPr>
        </p:nvSpPr>
        <p:spPr>
          <a:xfrm>
            <a:off x="9144001" y="6273800"/>
            <a:ext cx="2641600" cy="457200"/>
          </a:xfrm>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4064001" y="6273800"/>
            <a:ext cx="3860800" cy="457200"/>
          </a:xfrm>
        </p:spPr>
        <p:txBody>
          <a:bodyPr/>
          <a:lstStyle>
            <a:lvl1pPr>
              <a:defRPr/>
            </a:lvl1pPr>
          </a:lstStyle>
          <a:p>
            <a:pPr>
              <a:defRPr/>
            </a:pPr>
            <a:endParaRPr lang="en-US" dirty="0"/>
          </a:p>
        </p:txBody>
      </p:sp>
      <p:sp>
        <p:nvSpPr>
          <p:cNvPr id="6" name="Rectangle 7"/>
          <p:cNvSpPr>
            <a:spLocks noGrp="1" noChangeArrowheads="1"/>
          </p:cNvSpPr>
          <p:nvPr>
            <p:ph type="sldNum" sz="quarter" idx="12"/>
          </p:nvPr>
        </p:nvSpPr>
        <p:spPr/>
        <p:txBody>
          <a:bodyPr/>
          <a:lstStyle>
            <a:lvl1pPr>
              <a:defRPr/>
            </a:lvl1pPr>
          </a:lstStyle>
          <a:p>
            <a:fld id="{10F35DC5-7E65-8247-99AB-4E984F8A921E}" type="slidenum">
              <a:rPr lang="en-US" smtClean="0"/>
            </a:fld>
            <a:endParaRPr lang="en-US"/>
          </a:p>
        </p:txBody>
      </p:sp>
      <p:sp>
        <p:nvSpPr>
          <p:cNvPr id="10" name="Rectangle 3"/>
          <p:cNvSpPr>
            <a:spLocks noGrp="1" noChangeArrowheads="1"/>
          </p:cNvSpPr>
          <p:nvPr>
            <p:ph type="title"/>
          </p:nvPr>
        </p:nvSpPr>
        <p:spPr bwMode="auto">
          <a:xfrm>
            <a:off x="914400" y="30480"/>
            <a:ext cx="10160000"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4000"/>
            </a:lvl1pPr>
          </a:lstStyle>
          <a:p>
            <a:pPr lvl="0"/>
            <a:r>
              <a:rPr lang="zh-CN" altLang="en-US" dirty="0"/>
              <a:t>单击此处编辑母版标题样式</a:t>
            </a:r>
            <a:endParaRPr lang="en-US" dirty="0"/>
          </a:p>
        </p:txBody>
      </p:sp>
    </p:spTree>
  </p:cSld>
  <p:clrMapOvr>
    <a:masterClrMapping/>
  </p:clrMapOvr>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endParaRPr lang="en-US" dirty="0"/>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Rectangle 5"/>
          <p:cNvSpPr>
            <a:spLocks noGrp="1" noChangeArrowheads="1"/>
          </p:cNvSpPr>
          <p:nvPr>
            <p:ph type="dt" sz="half" idx="10"/>
          </p:nvPr>
        </p:nvSpPr>
        <p:spPr>
          <a:xfrm>
            <a:off x="8331201" y="6273800"/>
            <a:ext cx="2641600" cy="457200"/>
          </a:xfrm>
          <a:prstGeom prst="rect">
            <a:avLst/>
          </a:prstGeo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a:prstGeom prst="rect">
            <a:avLst/>
          </a:prstGeo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a:fld>
            <a:endParaRPr lang="en-US"/>
          </a:p>
        </p:txBody>
      </p:sp>
      <p:sp>
        <p:nvSpPr>
          <p:cNvPr id="11" name="Title 1"/>
          <p:cNvSpPr>
            <a:spLocks noGrp="1"/>
          </p:cNvSpPr>
          <p:nvPr>
            <p:ph type="title"/>
          </p:nvPr>
        </p:nvSpPr>
        <p:spPr>
          <a:xfrm>
            <a:off x="812800" y="152400"/>
            <a:ext cx="9956800" cy="5334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1" y="17526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406401" y="4076703"/>
            <a:ext cx="10363200" cy="2171700"/>
          </a:xfrm>
        </p:spPr>
        <p:txBody>
          <a:bodyPr/>
          <a:lstStyle>
            <a:lvl1pPr>
              <a:defRPr>
                <a:latin typeface="+mn-ea"/>
                <a:ea typeface="+mn-ea"/>
              </a:defRPr>
            </a:lvl1pPr>
            <a:lvl2pPr>
              <a:defRPr>
                <a:latin typeface="+mn-ea"/>
                <a:ea typeface="+mn-ea"/>
              </a:defRPr>
            </a:lvl2pPr>
            <a:lvl3pPr>
              <a:defRPr>
                <a:latin typeface="+mn-ea"/>
                <a:ea typeface="+mn-ea"/>
              </a:defRPr>
            </a:lvl3pPr>
            <a:lvl4pPr>
              <a:defRPr>
                <a:latin typeface="+mn-ea"/>
                <a:ea typeface="+mn-ea"/>
              </a:defRPr>
            </a:lvl4pPr>
            <a:lvl5pPr>
              <a:defRPr>
                <a:latin typeface="+mn-ea"/>
                <a:ea typeface="+mn-ea"/>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Rectangle 5"/>
          <p:cNvSpPr>
            <a:spLocks noGrp="1" noChangeArrowheads="1"/>
          </p:cNvSpPr>
          <p:nvPr>
            <p:ph type="dt" sz="half" idx="10"/>
          </p:nvPr>
        </p:nvSpPr>
        <p:spPr>
          <a:xfrm>
            <a:off x="8128001" y="6273800"/>
            <a:ext cx="2641600" cy="457200"/>
          </a:xfrm>
          <a:prstGeom prst="rect">
            <a:avLst/>
          </a:prstGeom>
        </p:spPr>
        <p:txBody>
          <a:bodyPr/>
          <a:lstStyle>
            <a:lvl1pPr>
              <a:defRPr/>
            </a:lvl1pPr>
          </a:lstStyle>
          <a:p>
            <a:pPr>
              <a:defRPr/>
            </a:pPr>
            <a:endParaRPr lang="en-US"/>
          </a:p>
        </p:txBody>
      </p:sp>
      <p:sp>
        <p:nvSpPr>
          <p:cNvPr id="6" name="Rectangle 6"/>
          <p:cNvSpPr>
            <a:spLocks noGrp="1" noChangeArrowheads="1"/>
          </p:cNvSpPr>
          <p:nvPr>
            <p:ph type="ftr" sz="quarter" idx="11"/>
          </p:nvPr>
        </p:nvSpPr>
        <p:spPr>
          <a:xfrm>
            <a:off x="3657601" y="6248400"/>
            <a:ext cx="3860800" cy="457200"/>
          </a:xfrm>
          <a:prstGeom prst="rect">
            <a:avLst/>
          </a:prstGeom>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E943D734-B240-FB4D-AF6E-6869FD669100}" type="slidenum">
              <a:rPr lang="en-US"/>
            </a:fld>
            <a:endParaRPr lang="en-US"/>
          </a:p>
        </p:txBody>
      </p:sp>
      <p:sp>
        <p:nvSpPr>
          <p:cNvPr id="10" name="Title 1"/>
          <p:cNvSpPr>
            <a:spLocks noGrp="1"/>
          </p:cNvSpPr>
          <p:nvPr>
            <p:ph type="title"/>
          </p:nvPr>
        </p:nvSpPr>
        <p:spPr>
          <a:xfrm>
            <a:off x="914400" y="76200"/>
            <a:ext cx="9956800" cy="609600"/>
          </a:xfrm>
        </p:spPr>
        <p:txBody>
          <a:bodyPr/>
          <a:lstStyle>
            <a:lvl1pPr>
              <a:defRPr>
                <a:latin typeface="+mj-ea"/>
                <a:ea typeface="+mj-ea"/>
              </a:defRPr>
            </a:lvl1pPr>
          </a:lstStyle>
          <a:p>
            <a:r>
              <a:rPr lang="en-US" dirty="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963085" y="4406902"/>
            <a:ext cx="10363200" cy="1362075"/>
          </a:xfrm>
        </p:spPr>
        <p:txBody>
          <a:bodyPr anchor="t"/>
          <a:lstStyle>
            <a:lvl1pPr algn="l">
              <a:defRPr sz="3200" b="1" cap="all">
                <a:latin typeface="+mj-ea"/>
                <a:ea typeface="+mj-ea"/>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963085" y="2906713"/>
            <a:ext cx="10363200" cy="1500187"/>
          </a:xfrm>
        </p:spPr>
        <p:txBody>
          <a:bodyPr anchor="b"/>
          <a:lstStyle>
            <a:lvl1pPr marL="0" indent="0">
              <a:buNone/>
              <a:defRPr sz="2000">
                <a:latin typeface="+mn-ea"/>
                <a:ea typeface="+mn-ea"/>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5"/>
          <p:cNvSpPr>
            <a:spLocks noGrp="1" noChangeArrowheads="1"/>
          </p:cNvSpPr>
          <p:nvPr>
            <p:ph type="dt" sz="half" idx="10"/>
          </p:nvPr>
        </p:nvSpPr>
        <p:spPr/>
        <p:txBody>
          <a:bodyPr/>
          <a:lstStyle>
            <a:lvl1pPr>
              <a:defRPr/>
            </a:lvl1pPr>
          </a:lstStyle>
          <a:p>
            <a:pPr>
              <a:defRPr/>
            </a:pPr>
            <a:endParaRPr lang="en-US"/>
          </a:p>
        </p:txBody>
      </p:sp>
      <p:sp>
        <p:nvSpPr>
          <p:cNvPr id="5" name="Rectangle 6"/>
          <p:cNvSpPr>
            <a:spLocks noGrp="1" noChangeArrowheads="1"/>
          </p:cNvSpPr>
          <p:nvPr>
            <p:ph type="ftr" sz="quarter" idx="11"/>
          </p:nvPr>
        </p:nvSpPr>
        <p:spPr/>
        <p:txBody>
          <a:bodyPr anchor="ctr" anchorCtr="0"/>
          <a:lstStyle>
            <a:lvl1pPr>
              <a:defRPr/>
            </a:lvl1pPr>
          </a:lstStyle>
          <a:p>
            <a:pPr>
              <a:defRPr/>
            </a:pPr>
            <a:endParaRPr lang="en-US"/>
          </a:p>
        </p:txBody>
      </p:sp>
      <p:sp>
        <p:nvSpPr>
          <p:cNvPr id="6" name="Rectangle 7"/>
          <p:cNvSpPr>
            <a:spLocks noGrp="1" noChangeArrowheads="1"/>
          </p:cNvSpPr>
          <p:nvPr>
            <p:ph type="sldNum" sz="quarter" idx="12"/>
          </p:nvPr>
        </p:nvSpPr>
        <p:spPr/>
        <p:txBody>
          <a:bodyPr/>
          <a:lstStyle>
            <a:lvl1pPr>
              <a:defRPr/>
            </a:lvl1pPr>
          </a:lstStyle>
          <a:p>
            <a:fld id="{9C2BDC8F-D922-0A4E-AAA0-9C7D97FF3D71}"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914402" y="76200"/>
            <a:ext cx="9056045" cy="685800"/>
          </a:xfrm>
        </p:spPr>
        <p:txBody>
          <a:bodyPr/>
          <a:lstStyle>
            <a:lvl1pPr>
              <a:defRPr sz="4000">
                <a:latin typeface="+mj-ea"/>
                <a:ea typeface="+mj-ea"/>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4064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5689601" y="990600"/>
            <a:ext cx="5080000" cy="5105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Rectangle 5"/>
          <p:cNvSpPr>
            <a:spLocks noGrp="1" noChangeArrowheads="1"/>
          </p:cNvSpPr>
          <p:nvPr>
            <p:ph type="dt" sz="half" idx="10"/>
          </p:nvPr>
        </p:nvSpPr>
        <p:spPr>
          <a:xfrm>
            <a:off x="8128001" y="6273800"/>
            <a:ext cx="2641600" cy="457200"/>
          </a:xfrm>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3556003" y="6248400"/>
            <a:ext cx="3860800" cy="457200"/>
          </a:xfrm>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BAC7A63A-31A1-2C4C-95AA-A445DBCAB174}"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570037"/>
            <a:ext cx="5386917"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406400" y="2209800"/>
            <a:ext cx="5386917"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5990171" y="1570037"/>
            <a:ext cx="5389032" cy="639763"/>
          </a:xfrm>
        </p:spPr>
        <p:txBody>
          <a:bodyPr anchor="b"/>
          <a:lstStyle>
            <a:lvl1pPr marL="0" indent="0">
              <a:buNone/>
              <a:defRPr sz="2400" b="1">
                <a:latin typeface="+mn-ea"/>
                <a:ea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5990171" y="2209800"/>
            <a:ext cx="5389032" cy="3962400"/>
          </a:xfrm>
        </p:spPr>
        <p:txBody>
          <a:bodyPr/>
          <a:lstStyle>
            <a:lvl1pPr>
              <a:defRPr sz="2400">
                <a:latin typeface="+mn-ea"/>
                <a:ea typeface="+mn-ea"/>
              </a:defRPr>
            </a:lvl1pPr>
            <a:lvl2pPr>
              <a:defRPr sz="2000">
                <a:latin typeface="+mn-ea"/>
                <a:ea typeface="+mn-ea"/>
              </a:defRPr>
            </a:lvl2pPr>
            <a:lvl3pPr>
              <a:defRPr sz="2000">
                <a:latin typeface="+mn-ea"/>
                <a:ea typeface="+mn-ea"/>
              </a:defRPr>
            </a:lvl3pPr>
            <a:lvl4pPr>
              <a:defRPr sz="1800">
                <a:latin typeface="+mn-ea"/>
                <a:ea typeface="+mn-ea"/>
              </a:defRPr>
            </a:lvl4pPr>
            <a:lvl5pPr>
              <a:defRPr sz="1800">
                <a:latin typeface="+mn-ea"/>
                <a:ea typeface="+mn-ea"/>
              </a:defRPr>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Rectangle 5"/>
          <p:cNvSpPr>
            <a:spLocks noGrp="1" noChangeArrowheads="1"/>
          </p:cNvSpPr>
          <p:nvPr>
            <p:ph type="dt" sz="half" idx="10"/>
          </p:nvPr>
        </p:nvSpPr>
        <p:spPr>
          <a:xfrm>
            <a:off x="8331201" y="6273800"/>
            <a:ext cx="2641600" cy="457200"/>
          </a:xfrm>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3" y="6273800"/>
            <a:ext cx="3860800" cy="457200"/>
          </a:xfrm>
        </p:spPr>
        <p:txBody>
          <a:bodyPr/>
          <a:lstStyle>
            <a:lvl1pPr>
              <a:defRPr/>
            </a:lvl1pPr>
          </a:lstStyle>
          <a:p>
            <a:pPr>
              <a:defRPr/>
            </a:pPr>
            <a:endParaRPr lang="en-US"/>
          </a:p>
        </p:txBody>
      </p:sp>
      <p:sp>
        <p:nvSpPr>
          <p:cNvPr id="9" name="Rectangle 7"/>
          <p:cNvSpPr>
            <a:spLocks noGrp="1" noChangeArrowheads="1"/>
          </p:cNvSpPr>
          <p:nvPr>
            <p:ph type="sldNum" sz="quarter" idx="12"/>
          </p:nvPr>
        </p:nvSpPr>
        <p:spPr/>
        <p:txBody>
          <a:bodyPr/>
          <a:lstStyle>
            <a:lvl1pPr>
              <a:defRPr/>
            </a:lvl1pPr>
          </a:lstStyle>
          <a:p>
            <a:fld id="{231C68C3-6089-F349-9232-42643877B0CF}" type="slidenum">
              <a:rPr lang="en-US" smtClean="0"/>
            </a:fld>
            <a:endParaRPr lang="en-US"/>
          </a:p>
        </p:txBody>
      </p:sp>
      <p:sp>
        <p:nvSpPr>
          <p:cNvPr id="11" name="Title 1"/>
          <p:cNvSpPr>
            <a:spLocks noGrp="1"/>
          </p:cNvSpPr>
          <p:nvPr>
            <p:ph type="title"/>
          </p:nvPr>
        </p:nvSpPr>
        <p:spPr>
          <a:xfrm>
            <a:off x="1679509" y="218728"/>
            <a:ext cx="9956800" cy="762000"/>
          </a:xfrm>
        </p:spPr>
        <p:txBody>
          <a:bodyPr/>
          <a:lstStyle>
            <a:lvl1pPr>
              <a:defRPr sz="4000">
                <a:latin typeface="+mj-ea"/>
                <a:ea typeface="+mj-ea"/>
              </a:defRPr>
            </a:lvl1pPr>
          </a:lstStyle>
          <a:p>
            <a:r>
              <a:rPr lang="zh-CN" altLang="en-US"/>
              <a:t>单击此处编辑母版标题样式</a:t>
            </a:r>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812800" y="44624"/>
            <a:ext cx="10363200" cy="617984"/>
          </a:xfrm>
        </p:spPr>
        <p:txBody>
          <a:bodyPr/>
          <a:lstStyle>
            <a:lvl1pPr>
              <a:defRPr sz="3600"/>
            </a:lvl1pPr>
          </a:lstStyle>
          <a:p>
            <a:r>
              <a:rPr lang="zh-CN" altLang="en-US"/>
              <a:t>单击此处编辑母版标题样式</a:t>
            </a:r>
            <a:endParaRPr lang="en-US" dirty="0"/>
          </a:p>
        </p:txBody>
      </p:sp>
      <p:sp>
        <p:nvSpPr>
          <p:cNvPr id="3" name="Rectangle 5"/>
          <p:cNvSpPr>
            <a:spLocks noGrp="1" noChangeArrowheads="1"/>
          </p:cNvSpPr>
          <p:nvPr>
            <p:ph type="dt" sz="half" idx="10"/>
          </p:nvPr>
        </p:nvSpPr>
        <p:spPr/>
        <p:txBody>
          <a:bodyPr/>
          <a:lstStyle>
            <a:lvl1pPr>
              <a:defRPr/>
            </a:lvl1pPr>
          </a:lstStyle>
          <a:p>
            <a:pPr>
              <a:defRPr/>
            </a:pPr>
            <a:endParaRPr lang="en-US"/>
          </a:p>
        </p:txBody>
      </p:sp>
      <p:sp>
        <p:nvSpPr>
          <p:cNvPr id="4" name="Rectangle 6"/>
          <p:cNvSpPr>
            <a:spLocks noGrp="1" noChangeArrowheads="1"/>
          </p:cNvSpPr>
          <p:nvPr>
            <p:ph type="ftr" sz="quarter" idx="11"/>
          </p:nvPr>
        </p:nvSpPr>
        <p:spPr/>
        <p:txBody>
          <a:bodyPr/>
          <a:lstStyle>
            <a:lvl1pPr>
              <a:defRPr/>
            </a:lvl1pPr>
          </a:lstStyle>
          <a:p>
            <a:pPr>
              <a:defRPr/>
            </a:pPr>
            <a:endParaRPr lang="en-US"/>
          </a:p>
        </p:txBody>
      </p:sp>
      <p:sp>
        <p:nvSpPr>
          <p:cNvPr id="5" name="Rectangle 7"/>
          <p:cNvSpPr>
            <a:spLocks noGrp="1" noChangeArrowheads="1"/>
          </p:cNvSpPr>
          <p:nvPr>
            <p:ph type="sldNum" sz="quarter" idx="12"/>
          </p:nvPr>
        </p:nvSpPr>
        <p:spPr/>
        <p:txBody>
          <a:bodyPr/>
          <a:lstStyle>
            <a:lvl1pPr>
              <a:defRPr/>
            </a:lvl1pPr>
          </a:lstStyle>
          <a:p>
            <a:fld id="{03BC7101-16EA-C942-850C-355264FDE9E8}" type="slidenum">
              <a:rPr lang="en-US" smtClean="0"/>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938"/>
            <a:ext cx="9144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p:txBody>
          <a:bodyPr/>
          <a:lstStyle>
            <a:lvl1pPr>
              <a:defRPr/>
            </a:lvl1pPr>
          </a:lstStyle>
          <a:p>
            <a:pPr>
              <a:defRPr/>
            </a:pPr>
            <a:endParaRPr lang="en-US"/>
          </a:p>
        </p:txBody>
      </p:sp>
      <p:sp>
        <p:nvSpPr>
          <p:cNvPr id="3" name="Rectangle 6"/>
          <p:cNvSpPr>
            <a:spLocks noGrp="1" noChangeArrowheads="1"/>
          </p:cNvSpPr>
          <p:nvPr>
            <p:ph type="ftr" sz="quarter" idx="11"/>
          </p:nvPr>
        </p:nvSpPr>
        <p:spPr/>
        <p:txBody>
          <a:bodyPr/>
          <a:lstStyle>
            <a:lvl1pPr>
              <a:defRPr/>
            </a:lvl1pPr>
          </a:lstStyle>
          <a:p>
            <a:pPr>
              <a:defRPr/>
            </a:pPr>
            <a:endParaRPr lang="en-US"/>
          </a:p>
        </p:txBody>
      </p:sp>
      <p:sp>
        <p:nvSpPr>
          <p:cNvPr id="4" name="Rectangle 7"/>
          <p:cNvSpPr>
            <a:spLocks noGrp="1" noChangeArrowheads="1"/>
          </p:cNvSpPr>
          <p:nvPr>
            <p:ph type="sldNum" sz="quarter" idx="12"/>
          </p:nvPr>
        </p:nvSpPr>
        <p:spPr/>
        <p:txBody>
          <a:bodyPr/>
          <a:lstStyle>
            <a:lvl1pPr>
              <a:defRPr/>
            </a:lvl1pPr>
          </a:lstStyle>
          <a:p>
            <a:fld id="{B228E5E2-1321-4548-96C8-615581C5A8C2}"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09605" y="1905002"/>
            <a:ext cx="4011084" cy="1162051"/>
          </a:xfrm>
        </p:spPr>
        <p:txBody>
          <a:bodyPr/>
          <a:lstStyle>
            <a:lvl1pPr algn="l">
              <a:defRPr sz="2000" b="1">
                <a:latin typeface="+mj-ea"/>
                <a:ea typeface="+mj-ea"/>
              </a:defRPr>
            </a:lvl1pPr>
          </a:lstStyle>
          <a:p>
            <a:r>
              <a:rPr lang="zh-CN" altLang="en-US"/>
              <a:t>单击此处编辑母版标题样式</a:t>
            </a:r>
            <a:endParaRPr lang="en-US" dirty="0"/>
          </a:p>
        </p:txBody>
      </p:sp>
      <p:sp>
        <p:nvSpPr>
          <p:cNvPr id="3" name="Content Placeholder 2"/>
          <p:cNvSpPr>
            <a:spLocks noGrp="1"/>
          </p:cNvSpPr>
          <p:nvPr>
            <p:ph idx="1"/>
          </p:nvPr>
        </p:nvSpPr>
        <p:spPr>
          <a:xfrm>
            <a:off x="4766741" y="273055"/>
            <a:ext cx="6815665" cy="5853113"/>
          </a:xfrm>
        </p:spPr>
        <p:txBody>
          <a:bodyPr/>
          <a:lstStyle>
            <a:lvl1pPr>
              <a:defRPr sz="3200">
                <a:latin typeface="+mn-ea"/>
                <a:ea typeface="+mn-ea"/>
              </a:defRPr>
            </a:lvl1pPr>
            <a:lvl2pPr>
              <a:defRPr sz="2800">
                <a:latin typeface="+mn-ea"/>
                <a:ea typeface="+mn-ea"/>
              </a:defRPr>
            </a:lvl2pPr>
            <a:lvl3pPr>
              <a:defRPr sz="2400">
                <a:latin typeface="+mn-ea"/>
                <a:ea typeface="+mn-ea"/>
              </a:defRPr>
            </a:lvl3pPr>
            <a:lvl4pPr>
              <a:defRPr sz="2000">
                <a:latin typeface="+mn-ea"/>
                <a:ea typeface="+mn-ea"/>
              </a:defRPr>
            </a:lvl4pPr>
            <a:lvl5pPr>
              <a:defRPr sz="2000">
                <a:latin typeface="+mn-ea"/>
                <a:ea typeface="+mn-ea"/>
              </a:defRPr>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09607" y="3124203"/>
            <a:ext cx="4011084" cy="3001964"/>
          </a:xfrm>
        </p:spPr>
        <p:txBody>
          <a:bodyPr/>
          <a:lstStyle>
            <a:lvl1pPr marL="0" indent="0">
              <a:buNone/>
              <a:defRPr sz="1400">
                <a:latin typeface="+mn-ea"/>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83729988-E849-C549-AA67-252EA40F09C2}"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2"/>
            <a:ext cx="7315200" cy="566739"/>
          </a:xfrm>
        </p:spPr>
        <p:txBody>
          <a:bodyPr/>
          <a:lstStyle>
            <a:lvl1pPr algn="l">
              <a:defRPr sz="2000" b="1"/>
            </a:lvl1pPr>
          </a:lstStyle>
          <a:p>
            <a:r>
              <a:rPr lang="zh-CN" altLang="en-US"/>
              <a:t>单击此处编辑母版标题样式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US" noProof="0"/>
          </a:p>
        </p:txBody>
      </p:sp>
      <p:sp>
        <p:nvSpPr>
          <p:cNvPr id="4" name="Text Placeholder 3"/>
          <p:cNvSpPr>
            <a:spLocks noGrp="1"/>
          </p:cNvSpPr>
          <p:nvPr>
            <p:ph type="body" sz="half" idx="2"/>
          </p:nvPr>
        </p:nvSpPr>
        <p:spPr>
          <a:xfrm>
            <a:off x="2389717" y="5367342"/>
            <a:ext cx="73152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dt" sz="half" idx="10"/>
          </p:nvPr>
        </p:nvSpPr>
        <p:spPr/>
        <p:txBody>
          <a:bodyPr/>
          <a:lstStyle>
            <a:lvl1pPr>
              <a:defRPr/>
            </a:lvl1pPr>
          </a:lstStyle>
          <a:p>
            <a:pPr>
              <a:defRPr/>
            </a:pPr>
            <a:endParaRPr lang="en-US"/>
          </a:p>
        </p:txBody>
      </p:sp>
      <p:sp>
        <p:nvSpPr>
          <p:cNvPr id="6" name="Rectangle 6"/>
          <p:cNvSpPr>
            <a:spLocks noGrp="1" noChangeArrowheads="1"/>
          </p:cNvSpPr>
          <p:nvPr>
            <p:ph type="ftr" sz="quarter" idx="11"/>
          </p:nvPr>
        </p:nvSpPr>
        <p:spPr/>
        <p:txBody>
          <a:bodyPr/>
          <a:lstStyle>
            <a:lvl1pPr>
              <a:defRPr/>
            </a:lvl1pPr>
          </a:lstStyle>
          <a:p>
            <a:pPr>
              <a:defRPr/>
            </a:pPr>
            <a:endParaRPr lang="en-US"/>
          </a:p>
        </p:txBody>
      </p:sp>
      <p:sp>
        <p:nvSpPr>
          <p:cNvPr id="7" name="Rectangle 7"/>
          <p:cNvSpPr>
            <a:spLocks noGrp="1" noChangeArrowheads="1"/>
          </p:cNvSpPr>
          <p:nvPr>
            <p:ph type="sldNum" sz="quarter" idx="12"/>
          </p:nvPr>
        </p:nvSpPr>
        <p:spPr/>
        <p:txBody>
          <a:bodyPr/>
          <a:lstStyle>
            <a:lvl1pPr>
              <a:defRPr/>
            </a:lvl1pPr>
          </a:lstStyle>
          <a:p>
            <a:fld id="{91F816EA-24CC-2048-859A-C5EA9F275392}" type="slidenum">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1" Type="http://schemas.openxmlformats.org/officeDocument/2006/relationships/theme" Target="../theme/theme1.xml"/><Relationship Id="rId30" Type="http://schemas.openxmlformats.org/officeDocument/2006/relationships/image" Target="../media/image2.emf"/><Relationship Id="rId3" Type="http://schemas.openxmlformats.org/officeDocument/2006/relationships/slideLayout" Target="../slideLayouts/slideLayout3.xml"/><Relationship Id="rId29" Type="http://schemas.microsoft.com/office/2007/relationships/hdphoto" Target="../media/image6.wdp"/><Relationship Id="rId28" Type="http://schemas.openxmlformats.org/officeDocument/2006/relationships/image" Target="../media/image5.png"/><Relationship Id="rId27" Type="http://schemas.microsoft.com/office/2007/relationships/hdphoto" Target="../media/image4.wdp"/><Relationship Id="rId26" Type="http://schemas.openxmlformats.org/officeDocument/2006/relationships/image" Target="../media/image3.jpeg"/><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6">
            <a:duotone>
              <a:schemeClr val="bg2">
                <a:shade val="45000"/>
                <a:satMod val="135000"/>
              </a:schemeClr>
              <a:prstClr val="white"/>
            </a:duotone>
            <a:extLst>
              <a:ext uri="{BEBA8EAE-BF5A-486C-A8C5-ECC9F3942E4B}">
                <a14:imgProps xmlns:a14="http://schemas.microsoft.com/office/drawing/2010/main">
                  <a14:imgLayer r:embed="rId27">
                    <a14:imgEffect>
                      <a14:saturation sat="125000"/>
                    </a14:imgEffect>
                  </a14:imgLayer>
                </a14:imgProps>
              </a:ext>
            </a:extLst>
          </a:blip>
          <a:srcRect/>
          <a:stretch>
            <a:fillRect l="25000" t="11000" b="12000"/>
          </a:stretch>
        </a:blipFill>
        <a:effectLst/>
      </p:bgPr>
    </p:bg>
    <p:spTree>
      <p:nvGrpSpPr>
        <p:cNvPr id="1" name=""/>
        <p:cNvGrpSpPr/>
        <p:nvPr/>
      </p:nvGrpSpPr>
      <p:grpSpPr>
        <a:xfrm>
          <a:off x="0" y="0"/>
          <a:ext cx="0" cy="0"/>
          <a:chOff x="0" y="0"/>
          <a:chExt cx="0" cy="0"/>
        </a:xfrm>
      </p:grpSpPr>
      <p:sp>
        <p:nvSpPr>
          <p:cNvPr id="12" name="Rectangle 246"/>
          <p:cNvSpPr>
            <a:spLocks noChangeArrowheads="1"/>
          </p:cNvSpPr>
          <p:nvPr/>
        </p:nvSpPr>
        <p:spPr bwMode="gray">
          <a:xfrm>
            <a:off x="-48683" y="6381328"/>
            <a:ext cx="12240683" cy="476672"/>
          </a:xfrm>
          <a:prstGeom prst="rect">
            <a:avLst/>
          </a:prstGeom>
          <a:gradFill flip="none" rotWithShape="1">
            <a:gsLst>
              <a:gs pos="0">
                <a:srgbClr val="00B0F0">
                  <a:shade val="30000"/>
                  <a:satMod val="115000"/>
                </a:srgbClr>
              </a:gs>
              <a:gs pos="50000">
                <a:srgbClr val="00B0F0">
                  <a:shade val="67500"/>
                  <a:satMod val="115000"/>
                </a:srgbClr>
              </a:gs>
              <a:gs pos="100000">
                <a:srgbClr val="00B0F0">
                  <a:shade val="100000"/>
                  <a:satMod val="115000"/>
                </a:srgbClr>
              </a:gs>
            </a:gsLst>
            <a:lin ang="2700000" scaled="1"/>
            <a:tileRect/>
          </a:gra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4" name="Rectangle 246"/>
          <p:cNvSpPr>
            <a:spLocks noChangeArrowheads="1"/>
          </p:cNvSpPr>
          <p:nvPr/>
        </p:nvSpPr>
        <p:spPr bwMode="gray">
          <a:xfrm>
            <a:off x="-20363" y="19651"/>
            <a:ext cx="12212364" cy="745053"/>
          </a:xfrm>
          <a:prstGeom prst="rect">
            <a:avLst/>
          </a:prstGeom>
          <a:solidFill>
            <a:srgbClr val="00B0F0"/>
          </a:solidFill>
          <a:ln>
            <a:noFill/>
          </a:ln>
          <a:effectLst/>
        </p:spPr>
        <p:txBody>
          <a:bodyPr wrap="none" anchor="ct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Times New Roman" panose="02020603050405020304" charset="0"/>
            </a:endParaRPr>
          </a:p>
        </p:txBody>
      </p:sp>
      <p:sp>
        <p:nvSpPr>
          <p:cNvPr id="1028" name="Rectangle 3"/>
          <p:cNvSpPr>
            <a:spLocks noGrp="1" noChangeArrowheads="1"/>
          </p:cNvSpPr>
          <p:nvPr>
            <p:ph type="title"/>
          </p:nvPr>
        </p:nvSpPr>
        <p:spPr bwMode="auto">
          <a:xfrm>
            <a:off x="788595" y="44624"/>
            <a:ext cx="8507805" cy="722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en-US" dirty="0"/>
          </a:p>
        </p:txBody>
      </p:sp>
      <p:sp>
        <p:nvSpPr>
          <p:cNvPr id="1029" name="Rectangle 4"/>
          <p:cNvSpPr>
            <a:spLocks noGrp="1" noChangeArrowheads="1"/>
          </p:cNvSpPr>
          <p:nvPr>
            <p:ph type="body" idx="1"/>
          </p:nvPr>
        </p:nvSpPr>
        <p:spPr bwMode="auto">
          <a:xfrm>
            <a:off x="406401" y="908720"/>
            <a:ext cx="11556999" cy="53396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dirty="0"/>
          </a:p>
        </p:txBody>
      </p:sp>
      <p:sp>
        <p:nvSpPr>
          <p:cNvPr id="204805" name="Rectangle 5"/>
          <p:cNvSpPr>
            <a:spLocks noGrp="1" noChangeArrowheads="1"/>
          </p:cNvSpPr>
          <p:nvPr>
            <p:ph type="dt" sz="half" idx="2"/>
          </p:nvPr>
        </p:nvSpPr>
        <p:spPr bwMode="auto">
          <a:xfrm>
            <a:off x="8727893" y="6320408"/>
            <a:ext cx="2641600" cy="457200"/>
          </a:xfrm>
          <a:prstGeom prst="rect">
            <a:avLst/>
          </a:prstGeom>
          <a:noFill/>
          <a:ln w="9525">
            <a:noFill/>
            <a:miter lim="800000"/>
          </a:ln>
          <a:effectLst/>
        </p:spPr>
        <p:txBody>
          <a:bodyPr vert="horz" wrap="square" lIns="91440" tIns="45720" rIns="91440" bIns="45720" numCol="1" anchor="ctr" anchorCtr="0" compatLnSpc="1"/>
          <a:lstStyle>
            <a:lvl1pPr>
              <a:defRPr sz="1400">
                <a:solidFill>
                  <a:schemeClr val="bg1"/>
                </a:solidFill>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3657601" y="6320408"/>
            <a:ext cx="3860800" cy="457200"/>
          </a:xfrm>
          <a:prstGeom prst="rect">
            <a:avLst/>
          </a:prstGeom>
          <a:noFill/>
          <a:ln w="9525">
            <a:noFill/>
            <a:miter lim="800000"/>
          </a:ln>
          <a:effectLst/>
        </p:spPr>
        <p:txBody>
          <a:bodyPr vert="horz" wrap="square" lIns="91440" tIns="45720" rIns="91440" bIns="45720" numCol="1" anchor="ctr" anchorCtr="0" compatLnSpc="1"/>
          <a:lstStyle>
            <a:lvl1pPr algn="ctr">
              <a:defRPr sz="1400">
                <a:solidFill>
                  <a:schemeClr val="bg1"/>
                </a:solidFill>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406401" y="6345808"/>
            <a:ext cx="2641600" cy="457200"/>
          </a:xfrm>
          <a:prstGeom prst="rect">
            <a:avLst/>
          </a:prstGeom>
          <a:noFill/>
          <a:ln w="9525">
            <a:noFill/>
            <a:miter lim="800000"/>
          </a:ln>
          <a:effectLst/>
        </p:spPr>
        <p:txBody>
          <a:bodyPr vert="horz" wrap="square" lIns="91440" tIns="45720" rIns="91440" bIns="45720" numCol="1" anchor="ctr" anchorCtr="0" compatLnSpc="1"/>
          <a:lstStyle>
            <a:lvl1pPr algn="l">
              <a:defRPr sz="1400">
                <a:solidFill>
                  <a:schemeClr val="bg1"/>
                </a:solidFill>
                <a:latin typeface="+mn-lt"/>
              </a:defRPr>
            </a:lvl1pPr>
          </a:lstStyle>
          <a:p>
            <a:fld id="{91F816EA-24CC-2048-859A-C5EA9F275392}" type="slidenum">
              <a:rPr lang="en-US" smtClean="0"/>
            </a:fld>
            <a:endParaRPr lang="en-US" dirty="0"/>
          </a:p>
        </p:txBody>
      </p:sp>
      <p:pic>
        <p:nvPicPr>
          <p:cNvPr id="7" name="图片 6"/>
          <p:cNvPicPr>
            <a:picLocks noChangeAspect="1"/>
          </p:cNvPicPr>
          <p:nvPr/>
        </p:nvPicPr>
        <p:blipFill>
          <a:blip r:embed="rId28" cstate="print">
            <a:duotone>
              <a:prstClr val="black"/>
              <a:schemeClr val="accent1">
                <a:tint val="45000"/>
                <a:satMod val="400000"/>
              </a:schemeClr>
            </a:duotone>
            <a:extLst>
              <a:ext uri="{BEBA8EAE-BF5A-486C-A8C5-ECC9F3942E4B}">
                <a14:imgProps xmlns:a14="http://schemas.microsoft.com/office/drawing/2010/main">
                  <a14:imgLayer r:embed="rId29">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1491411" y="46157"/>
            <a:ext cx="700589" cy="718546"/>
          </a:xfrm>
          <a:prstGeom prst="rect">
            <a:avLst/>
          </a:prstGeom>
        </p:spPr>
      </p:pic>
      <p:pic>
        <p:nvPicPr>
          <p:cNvPr id="11" name="Picture 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0" y="58938"/>
            <a:ext cx="762000" cy="70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hdr="0" ftr="0" dt="0"/>
  <p:txStyles>
    <p:titleStyle>
      <a:lvl1pPr algn="l" rtl="0" eaLnBrk="1" fontAlgn="base" hangingPunct="1">
        <a:spcBef>
          <a:spcPct val="0"/>
        </a:spcBef>
        <a:spcAft>
          <a:spcPct val="0"/>
        </a:spcAft>
        <a:defRPr sz="3600" b="1">
          <a:solidFill>
            <a:schemeClr val="bg1"/>
          </a:solidFill>
          <a:latin typeface="华文新魏" panose="02010800040101010101" pitchFamily="2" charset="-122"/>
          <a:ea typeface="华文新魏" panose="02010800040101010101" pitchFamily="2" charset="-122"/>
          <a:cs typeface="华文新魏" panose="02010800040101010101" pitchFamily="2" charset="-122"/>
        </a:defRPr>
      </a:lvl1pPr>
      <a:lvl2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2pPr>
      <a:lvl3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3pPr>
      <a:lvl4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4pPr>
      <a:lvl5pPr algn="l" rtl="0" eaLnBrk="1" fontAlgn="base" hangingPunct="1">
        <a:spcBef>
          <a:spcPct val="0"/>
        </a:spcBef>
        <a:spcAft>
          <a:spcPct val="0"/>
        </a:spcAft>
        <a:defRPr sz="3600">
          <a:solidFill>
            <a:schemeClr val="tx1"/>
          </a:solidFill>
          <a:latin typeface="Lucida Sans" panose="020B0602030504020204" charset="0"/>
          <a:ea typeface="MS PGothic" panose="020B0600070205080204" charset="-128"/>
          <a:cs typeface="MS PGothic" panose="020B0600070205080204" charset="-128"/>
        </a:defRPr>
      </a:lvl5pPr>
      <a:lvl6pPr marL="457200" algn="l" rtl="0" eaLnBrk="1" fontAlgn="base" hangingPunct="1">
        <a:spcBef>
          <a:spcPct val="0"/>
        </a:spcBef>
        <a:spcAft>
          <a:spcPct val="0"/>
        </a:spcAft>
        <a:defRPr sz="3600">
          <a:solidFill>
            <a:schemeClr val="tx1"/>
          </a:solidFill>
          <a:latin typeface="Lucida Sans" panose="020B0602030504020204" charset="0"/>
        </a:defRPr>
      </a:lvl6pPr>
      <a:lvl7pPr marL="914400" algn="l" rtl="0" eaLnBrk="1" fontAlgn="base" hangingPunct="1">
        <a:spcBef>
          <a:spcPct val="0"/>
        </a:spcBef>
        <a:spcAft>
          <a:spcPct val="0"/>
        </a:spcAft>
        <a:defRPr sz="3600">
          <a:solidFill>
            <a:schemeClr val="tx1"/>
          </a:solidFill>
          <a:latin typeface="Lucida Sans" panose="020B0602030504020204" charset="0"/>
        </a:defRPr>
      </a:lvl7pPr>
      <a:lvl8pPr marL="1371600" algn="l" rtl="0" eaLnBrk="1" fontAlgn="base" hangingPunct="1">
        <a:spcBef>
          <a:spcPct val="0"/>
        </a:spcBef>
        <a:spcAft>
          <a:spcPct val="0"/>
        </a:spcAft>
        <a:defRPr sz="3600">
          <a:solidFill>
            <a:schemeClr val="tx1"/>
          </a:solidFill>
          <a:latin typeface="Lucida Sans" panose="020B0602030504020204" charset="0"/>
        </a:defRPr>
      </a:lvl8pPr>
      <a:lvl9pPr marL="1828800" algn="l" rtl="0" eaLnBrk="1" fontAlgn="base" hangingPunct="1">
        <a:spcBef>
          <a:spcPct val="0"/>
        </a:spcBef>
        <a:spcAft>
          <a:spcPct val="0"/>
        </a:spcAft>
        <a:defRPr sz="3600">
          <a:solidFill>
            <a:schemeClr val="tx1"/>
          </a:solidFill>
          <a:latin typeface="Lucida Sans" panose="020B0602030504020204" charset="0"/>
        </a:defRPr>
      </a:lvl9pPr>
    </p:titleStyle>
    <p:bodyStyle>
      <a:lvl1pPr marL="342900" indent="-342900" algn="l" rtl="0" eaLnBrk="1" fontAlgn="base" hangingPunct="1">
        <a:spcBef>
          <a:spcPct val="20000"/>
        </a:spcBef>
        <a:spcAft>
          <a:spcPct val="0"/>
        </a:spcAft>
        <a:buClr>
          <a:srgbClr val="CC0000"/>
        </a:buClr>
        <a:buFont typeface="Times" charset="0"/>
        <a:buChar char="•"/>
        <a:defRPr sz="3200">
          <a:solidFill>
            <a:schemeClr val="tx1"/>
          </a:solidFill>
          <a:latin typeface="Times New Roman" panose="02020603050405020304" charset="0"/>
          <a:ea typeface="华文新魏" panose="02010800040101010101" pitchFamily="2" charset="-122"/>
          <a:cs typeface="Times New Roman" panose="02020603050405020304" charset="0"/>
        </a:defRPr>
      </a:lvl1pPr>
      <a:lvl2pPr marL="685800" indent="-228600" algn="l" rtl="0" eaLnBrk="1" fontAlgn="base" hangingPunct="1">
        <a:spcBef>
          <a:spcPct val="20000"/>
        </a:spcBef>
        <a:spcAft>
          <a:spcPct val="0"/>
        </a:spcAft>
        <a:buClr>
          <a:schemeClr val="tx1"/>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2pPr>
      <a:lvl3pPr marL="1028700" indent="-228600" algn="l" rtl="0" eaLnBrk="1" fontAlgn="base" hangingPunct="1">
        <a:spcBef>
          <a:spcPct val="20000"/>
        </a:spcBef>
        <a:spcAft>
          <a:spcPct val="0"/>
        </a:spcAft>
        <a:buClr>
          <a:srgbClr val="CC0000"/>
        </a:buClr>
        <a:buFont typeface="Times" charset="0"/>
        <a:buChar char="•"/>
        <a:defRPr sz="2800">
          <a:solidFill>
            <a:schemeClr val="tx1"/>
          </a:solidFill>
          <a:latin typeface="Times New Roman" panose="02020603050405020304" charset="0"/>
          <a:ea typeface="华文新魏" panose="02010800040101010101" pitchFamily="2" charset="-122"/>
          <a:cs typeface="Times New Roman" panose="02020603050405020304" charset="0"/>
        </a:defRPr>
      </a:lvl3pPr>
      <a:lvl4pPr marL="1371600" indent="-228600" algn="l" rtl="0" eaLnBrk="1" fontAlgn="base" hangingPunct="1">
        <a:spcBef>
          <a:spcPct val="20000"/>
        </a:spcBef>
        <a:spcAft>
          <a:spcPct val="0"/>
        </a:spcAft>
        <a:buClr>
          <a:schemeClr val="tx1"/>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4pPr>
      <a:lvl5pPr marL="1714500" indent="-228600" algn="l" rtl="0" eaLnBrk="1" fontAlgn="base" hangingPunct="1">
        <a:spcBef>
          <a:spcPct val="20000"/>
        </a:spcBef>
        <a:spcAft>
          <a:spcPct val="0"/>
        </a:spcAft>
        <a:buClr>
          <a:srgbClr val="CC0000"/>
        </a:buClr>
        <a:buFont typeface="Times" charset="0"/>
        <a:buChar char="•"/>
        <a:defRPr sz="2400">
          <a:solidFill>
            <a:schemeClr val="tx1"/>
          </a:solidFill>
          <a:latin typeface="Times New Roman" panose="02020603050405020304" charset="0"/>
          <a:ea typeface="华文新魏" panose="02010800040101010101" pitchFamily="2" charset="-122"/>
          <a:cs typeface="Times New Roman" panose="02020603050405020304" charset="0"/>
        </a:defRPr>
      </a:lvl5pPr>
      <a:lvl6pPr marL="21717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6pPr>
      <a:lvl7pPr marL="26289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7pPr>
      <a:lvl8pPr marL="30861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8pPr>
      <a:lvl9pPr marL="3543300" indent="-228600" algn="l" rtl="0" eaLnBrk="1" fontAlgn="base" hangingPunct="1">
        <a:spcBef>
          <a:spcPct val="20000"/>
        </a:spcBef>
        <a:spcAft>
          <a:spcPct val="0"/>
        </a:spcAft>
        <a:buClr>
          <a:srgbClr val="CC0000"/>
        </a:buClr>
        <a:buFont typeface="Times" charset="0"/>
        <a:buChar char="•"/>
        <a:defRPr sz="1400">
          <a:solidFill>
            <a:schemeClr val="tx1"/>
          </a:solidFill>
          <a:latin typeface="+mn-lt"/>
          <a:ea typeface="MS PGothic" panose="020B0600070205080204"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tags" Target="../tags/tag3.xml"/><Relationship Id="rId2" Type="http://schemas.openxmlformats.org/officeDocument/2006/relationships/image" Target="../media/image11.png"/><Relationship Id="rId1" Type="http://schemas.openxmlformats.org/officeDocument/2006/relationships/tags" Target="../tags/tag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emf"/></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tags" Target="../tags/tag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6324600" y="609601"/>
            <a:ext cx="5029200" cy="1731963"/>
          </a:xfrm>
        </p:spPr>
        <p:txBody>
          <a:bodyPr/>
          <a:lstStyle/>
          <a:p>
            <a:r>
              <a:rPr lang="zh-CN" altLang="en-US" sz="4400" dirty="0">
                <a:solidFill>
                  <a:prstClr val="black"/>
                </a:solidFill>
                <a:latin typeface="Consolas" panose="020B0609020204030204" pitchFamily="49" charset="0"/>
                <a:cs typeface="Consolas" panose="020B0609020204030204" pitchFamily="49" charset="0"/>
              </a:rPr>
              <a:t>编译原理</a:t>
            </a:r>
            <a:br>
              <a:rPr lang="en-US" altLang="zh-CN" sz="4000"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Principle of Compiler</a:t>
            </a:r>
            <a:br>
              <a:rPr lang="en-US" altLang="zh-CN" dirty="0">
                <a:solidFill>
                  <a:prstClr val="black"/>
                </a:solidFill>
                <a:latin typeface="Consolas" panose="020B0609020204030204" pitchFamily="49" charset="0"/>
                <a:cs typeface="Consolas" panose="020B0609020204030204" pitchFamily="49" charset="0"/>
              </a:rPr>
            </a:br>
            <a:r>
              <a:rPr lang="en-US" altLang="zh-CN" dirty="0">
                <a:solidFill>
                  <a:prstClr val="black"/>
                </a:solidFill>
                <a:latin typeface="Consolas" panose="020B0609020204030204" pitchFamily="49" charset="0"/>
                <a:cs typeface="Consolas" panose="020B0609020204030204" pitchFamily="49" charset="0"/>
              </a:rPr>
              <a:t>2020-2021</a:t>
            </a:r>
            <a:r>
              <a:rPr lang="zh-CN" altLang="en-US" dirty="0">
                <a:solidFill>
                  <a:prstClr val="black"/>
                </a:solidFill>
                <a:latin typeface="Consolas" panose="020B0609020204030204" pitchFamily="49" charset="0"/>
                <a:cs typeface="Consolas" panose="020B0609020204030204" pitchFamily="49" charset="0"/>
              </a:rPr>
              <a:t>第</a:t>
            </a:r>
            <a:r>
              <a:rPr lang="en-US" altLang="zh-CN" dirty="0">
                <a:solidFill>
                  <a:prstClr val="black"/>
                </a:solidFill>
                <a:latin typeface="Consolas" panose="020B0609020204030204" pitchFamily="49" charset="0"/>
                <a:cs typeface="Consolas" panose="020B0609020204030204" pitchFamily="49" charset="0"/>
              </a:rPr>
              <a:t>2</a:t>
            </a:r>
            <a:r>
              <a:rPr lang="zh-CN" altLang="en-US" dirty="0">
                <a:solidFill>
                  <a:prstClr val="black"/>
                </a:solidFill>
                <a:latin typeface="Consolas" panose="020B0609020204030204" pitchFamily="49" charset="0"/>
                <a:cs typeface="Consolas" panose="020B0609020204030204" pitchFamily="49" charset="0"/>
              </a:rPr>
              <a:t>学期</a:t>
            </a:r>
            <a:endParaRPr lang="en-US" sz="4000" dirty="0">
              <a:latin typeface="Comic Sans MS" panose="030F0702030302020204" pitchFamily="66" charset="0"/>
            </a:endParaRPr>
          </a:p>
        </p:txBody>
      </p:sp>
      <p:sp>
        <p:nvSpPr>
          <p:cNvPr id="16387" name="Rectangle 6"/>
          <p:cNvSpPr>
            <a:spLocks noGrp="1" noChangeArrowheads="1"/>
          </p:cNvSpPr>
          <p:nvPr>
            <p:ph type="subTitle" idx="1"/>
          </p:nvPr>
        </p:nvSpPr>
        <p:spPr>
          <a:xfrm>
            <a:off x="5181600" y="2514600"/>
            <a:ext cx="6480047" cy="2235200"/>
          </a:xfrm>
        </p:spPr>
        <p:txBody>
          <a:bodyPr/>
          <a:lstStyle/>
          <a:p>
            <a:r>
              <a:rPr lang="zh-CN" altLang="en-US" sz="2800" dirty="0">
                <a:solidFill>
                  <a:srgbClr val="FF0000"/>
                </a:solidFill>
                <a:latin typeface="华文新魏" panose="02010800040101010101" pitchFamily="2" charset="-122"/>
              </a:rPr>
              <a:t>第五章 语法制导翻译技术</a:t>
            </a:r>
            <a:endParaRPr lang="en-US" altLang="zh-CN" sz="2800" dirty="0">
              <a:solidFill>
                <a:srgbClr val="FF0000"/>
              </a:solidFill>
              <a:latin typeface="华文新魏" panose="02010800040101010101" pitchFamily="2" charset="-122"/>
            </a:endParaRPr>
          </a:p>
          <a:p>
            <a:r>
              <a:rPr lang="zh-CN" altLang="en-US" dirty="0">
                <a:latin typeface="华文新魏" panose="02010800040101010101" pitchFamily="2" charset="-122"/>
              </a:rPr>
              <a:t>谌志群</a:t>
            </a:r>
            <a:endParaRPr lang="en-US" dirty="0">
              <a:latin typeface="华文新魏" panose="0201080004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137160" y="1133475"/>
            <a:ext cx="11677015" cy="1073785"/>
          </a:xfrm>
          <a:prstGeom prst="rect">
            <a:avLst/>
          </a:prstGeom>
          <a:noFill/>
          <a:ln w="9525">
            <a:noFill/>
            <a:miter lim="800000"/>
          </a:ln>
        </p:spPr>
        <p:txBody>
          <a:bodyPr/>
          <a:lstStyle/>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36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属性的类型</a:t>
            </a: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3200" b="0" i="0" u="sng"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从分析过程中属性值的计算方法来分类</a:t>
            </a: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zh-CN" altLang="en-US" sz="36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36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8"/>
          <p:cNvSpPr/>
          <p:nvPr/>
        </p:nvSpPr>
        <p:spPr>
          <a:xfrm>
            <a:off x="539750" y="2692400"/>
            <a:ext cx="11292205" cy="12242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0000"/>
              </a:lnSpc>
              <a:buClr>
                <a:schemeClr val="hlink"/>
              </a:buClr>
              <a:buSzPct val="55000"/>
              <a:buNone/>
            </a:pPr>
            <a:r>
              <a:rPr lang="en-US" altLang="zh-CN" sz="3200" dirty="0">
                <a:latin typeface="Tahoma" panose="020B0604030504040204" charset="0"/>
              </a:rPr>
              <a:t>		1</a:t>
            </a:r>
            <a:r>
              <a:rPr lang="zh-CN" altLang="en-US" sz="3200" dirty="0">
                <a:latin typeface="Tahoma" panose="020B0604030504040204" charset="0"/>
              </a:rPr>
              <a:t>、</a:t>
            </a:r>
            <a:r>
              <a:rPr lang="zh-CN" altLang="en-US" sz="3200" b="1" u="sng" dirty="0">
                <a:solidFill>
                  <a:schemeClr val="tx2"/>
                </a:solidFill>
                <a:latin typeface="Tahoma" panose="020B0604030504040204" charset="0"/>
              </a:rPr>
              <a:t>综合属性</a:t>
            </a:r>
            <a:r>
              <a:rPr lang="zh-CN" altLang="en-US" sz="3200" dirty="0">
                <a:solidFill>
                  <a:schemeClr val="tx2"/>
                </a:solidFill>
                <a:latin typeface="Tahoma" panose="020B0604030504040204" charset="0"/>
              </a:rPr>
              <a:t>：</a:t>
            </a:r>
            <a:r>
              <a:rPr lang="zh-CN" altLang="en-US" sz="3200" dirty="0">
                <a:latin typeface="Tahoma" panose="020B0604030504040204" charset="0"/>
              </a:rPr>
              <a:t>属性值是分析树中该结点的子结点的属性值的函数</a:t>
            </a:r>
            <a:endParaRPr lang="zh-CN" altLang="en-US" sz="3200" dirty="0">
              <a:latin typeface="Tahoma" panose="020B0604030504040204" charset="0"/>
            </a:endParaRPr>
          </a:p>
        </p:txBody>
      </p:sp>
      <p:sp>
        <p:nvSpPr>
          <p:cNvPr id="6" name="Rectangle 9"/>
          <p:cNvSpPr/>
          <p:nvPr/>
        </p:nvSpPr>
        <p:spPr>
          <a:xfrm>
            <a:off x="466725" y="4346575"/>
            <a:ext cx="11195050" cy="12255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0000"/>
              </a:lnSpc>
              <a:buClr>
                <a:schemeClr val="hlink"/>
              </a:buClr>
              <a:buSzPct val="55000"/>
              <a:buNone/>
            </a:pPr>
            <a:r>
              <a:rPr lang="en-US" altLang="zh-CN" sz="3200" dirty="0">
                <a:latin typeface="Tahoma" panose="020B0604030504040204" charset="0"/>
              </a:rPr>
              <a:t>		 2</a:t>
            </a:r>
            <a:r>
              <a:rPr lang="zh-CN" altLang="en-US" sz="3200" dirty="0">
                <a:latin typeface="Tahoma" panose="020B0604030504040204" charset="0"/>
              </a:rPr>
              <a:t>、</a:t>
            </a:r>
            <a:r>
              <a:rPr lang="zh-CN" altLang="en-US" sz="3200" b="1" u="sng" dirty="0">
                <a:solidFill>
                  <a:schemeClr val="tx2"/>
                </a:solidFill>
                <a:latin typeface="Tahoma" panose="020B0604030504040204" charset="0"/>
              </a:rPr>
              <a:t>继承属性</a:t>
            </a:r>
            <a:r>
              <a:rPr lang="zh-CN" altLang="en-US" sz="3200" dirty="0">
                <a:solidFill>
                  <a:schemeClr val="tx2"/>
                </a:solidFill>
                <a:latin typeface="Tahoma" panose="020B0604030504040204" charset="0"/>
              </a:rPr>
              <a:t>：</a:t>
            </a:r>
            <a:r>
              <a:rPr lang="zh-CN" altLang="en-US" sz="3200" dirty="0">
                <a:latin typeface="Tahoma" panose="020B0604030504040204" charset="0"/>
              </a:rPr>
              <a:t>属性值是分析树中该结点的父结点</a:t>
            </a:r>
            <a:r>
              <a:rPr lang="zh-CN" altLang="en-US" sz="3200" b="1" dirty="0">
                <a:latin typeface="Tahoma" panose="020B0604030504040204" charset="0"/>
              </a:rPr>
              <a:t>和</a:t>
            </a:r>
            <a:r>
              <a:rPr lang="en-US" altLang="zh-CN" sz="3200" b="1" dirty="0">
                <a:latin typeface="Tahoma" panose="020B0604030504040204" charset="0"/>
              </a:rPr>
              <a:t>/</a:t>
            </a:r>
            <a:r>
              <a:rPr lang="zh-CN" altLang="en-US" sz="3200" b="1" dirty="0">
                <a:latin typeface="Tahoma" panose="020B0604030504040204" charset="0"/>
              </a:rPr>
              <a:t>或</a:t>
            </a:r>
            <a:r>
              <a:rPr lang="zh-CN" altLang="en-US" sz="3200" dirty="0">
                <a:latin typeface="Tahoma" panose="020B0604030504040204" charset="0"/>
              </a:rPr>
              <a:t>兄弟结点的属性值的函数</a:t>
            </a:r>
            <a:endParaRPr lang="zh-CN" altLang="en-US" sz="32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charRg st="0" end="32"/>
                                            </p:txEl>
                                          </p:spTgt>
                                        </p:tgtEl>
                                        <p:attrNameLst>
                                          <p:attrName>style.visibility</p:attrName>
                                        </p:attrNameLst>
                                      </p:cBhvr>
                                      <p:to>
                                        <p:strVal val="visible"/>
                                      </p:to>
                                    </p:set>
                                    <p:animEffect transition="in" filter="checkerboard(across)">
                                      <p:cBhvr>
                                        <p:cTn id="7" dur="500"/>
                                        <p:tgtEl>
                                          <p:spTgt spid="5">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charRg st="0" end="40"/>
                                            </p:txEl>
                                          </p:spTgt>
                                        </p:tgtEl>
                                        <p:attrNameLst>
                                          <p:attrName>style.visibility</p:attrName>
                                        </p:attrNameLst>
                                      </p:cBhvr>
                                      <p:to>
                                        <p:strVal val="visible"/>
                                      </p:to>
                                    </p:set>
                                    <p:animEffect transition="in" filter="checkerboard(across)">
                                      <p:cBhvr>
                                        <p:cTn id="12" dur="500"/>
                                        <p:tgtEl>
                                          <p:spTgt spid="6">
                                            <p:txEl>
                                              <p:charRg st="0" end="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28600" y="914400"/>
            <a:ext cx="7315200" cy="762000"/>
          </a:xfrm>
        </p:spPr>
        <p:txBody>
          <a:bodyPr/>
          <a:lstStyle/>
          <a:p>
            <a:pPr marL="342900" lvl="1" indent="-342900">
              <a:buClr>
                <a:srgbClr val="CC0000"/>
              </a:buClr>
            </a:pPr>
            <a:r>
              <a:rPr lang="zh-CN" altLang="en-US" sz="3600" dirty="0">
                <a:latin typeface="华文新魏" panose="02010800040101010101" pitchFamily="2" charset="-122"/>
              </a:rPr>
              <a:t>对于产生式 </a:t>
            </a:r>
            <a:r>
              <a:rPr lang="en-US" altLang="zh-CN" sz="3600" dirty="0">
                <a:latin typeface="华文新魏" panose="02010800040101010101" pitchFamily="2" charset="-122"/>
              </a:rPr>
              <a:t>A</a:t>
            </a:r>
            <a:r>
              <a:rPr lang="en-US" altLang="zh-CN" sz="3600" dirty="0">
                <a:latin typeface="华文新魏" panose="02010800040101010101" pitchFamily="2" charset="-122"/>
                <a:sym typeface="Symbol" panose="05050102010706020507" pitchFamily="18" charset="2"/>
              </a:rPr>
              <a:t>X</a:t>
            </a:r>
            <a:r>
              <a:rPr lang="en-US" altLang="zh-CN" sz="3600" baseline="-25000" dirty="0">
                <a:latin typeface="华文新魏" panose="02010800040101010101" pitchFamily="2" charset="-122"/>
                <a:sym typeface="Symbol" panose="05050102010706020507" pitchFamily="18" charset="2"/>
              </a:rPr>
              <a:t>1</a:t>
            </a:r>
            <a:r>
              <a:rPr lang="en-US" altLang="zh-CN" sz="3600" dirty="0">
                <a:latin typeface="华文新魏" panose="02010800040101010101" pitchFamily="2" charset="-122"/>
                <a:sym typeface="Symbol" panose="05050102010706020507" pitchFamily="18" charset="2"/>
              </a:rPr>
              <a:t> X</a:t>
            </a:r>
            <a:r>
              <a:rPr lang="en-US" altLang="zh-CN" sz="3600" baseline="-25000" dirty="0">
                <a:latin typeface="华文新魏" panose="02010800040101010101" pitchFamily="2" charset="-122"/>
                <a:sym typeface="Symbol" panose="05050102010706020507" pitchFamily="18" charset="2"/>
              </a:rPr>
              <a:t>2</a:t>
            </a:r>
            <a:r>
              <a:rPr lang="en-US" altLang="zh-CN" sz="3600" dirty="0">
                <a:latin typeface="华文新魏" panose="02010800040101010101" pitchFamily="2" charset="-122"/>
                <a:sym typeface="Symbol" panose="05050102010706020507" pitchFamily="18" charset="2"/>
              </a:rPr>
              <a:t> …</a:t>
            </a:r>
            <a:r>
              <a:rPr lang="en-US" altLang="zh-CN" sz="3600" dirty="0" err="1">
                <a:latin typeface="华文新魏" panose="02010800040101010101" pitchFamily="2" charset="-122"/>
                <a:sym typeface="Symbol" panose="05050102010706020507" pitchFamily="18" charset="2"/>
              </a:rPr>
              <a:t>X</a:t>
            </a:r>
            <a:r>
              <a:rPr lang="en-US" altLang="zh-CN" sz="3600" baseline="-25000" dirty="0" err="1">
                <a:latin typeface="华文新魏" panose="02010800040101010101" pitchFamily="2" charset="-122"/>
                <a:sym typeface="Symbol" panose="05050102010706020507" pitchFamily="18" charset="2"/>
              </a:rPr>
              <a:t>n</a:t>
            </a:r>
            <a:endParaRPr lang="en-US" altLang="zh-CN" sz="3600" baseline="-25000" dirty="0">
              <a:latin typeface="华文新魏" panose="02010800040101010101" pitchFamily="2" charset="-122"/>
              <a:sym typeface="Symbol" panose="05050102010706020507" pitchFamily="18" charset="2"/>
            </a:endParaRPr>
          </a:p>
          <a:p>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t>5.2 </a:t>
            </a:r>
            <a:r>
              <a:rPr lang="zh-CN" altLang="en-US" dirty="0"/>
              <a:t>语法制导定义</a:t>
            </a:r>
            <a:endParaRPr lang="zh-CN" altLang="en-US" dirty="0"/>
          </a:p>
        </p:txBody>
      </p:sp>
      <p:pic>
        <p:nvPicPr>
          <p:cNvPr id="5" name="Picture 2"/>
          <p:cNvPicPr>
            <a:picLocks noChangeAspect="1" noChangeArrowheads="1"/>
          </p:cNvPicPr>
          <p:nvPr/>
        </p:nvPicPr>
        <p:blipFill>
          <a:blip r:embed="rId1"/>
          <a:srcRect/>
          <a:stretch>
            <a:fillRect/>
          </a:stretch>
        </p:blipFill>
        <p:spPr bwMode="auto">
          <a:xfrm>
            <a:off x="8856663" y="966470"/>
            <a:ext cx="2693987" cy="1828800"/>
          </a:xfrm>
          <a:prstGeom prst="rect">
            <a:avLst/>
          </a:prstGeom>
          <a:solidFill>
            <a:schemeClr val="bg1">
              <a:lumMod val="95000"/>
            </a:schemeClr>
          </a:solidFill>
          <a:ln>
            <a:noFill/>
          </a:ln>
          <a:effectLst/>
        </p:spPr>
      </p:pic>
      <p:sp>
        <p:nvSpPr>
          <p:cNvPr id="9" name="Rectangle 12"/>
          <p:cNvSpPr>
            <a:spLocks noChangeArrowheads="1"/>
          </p:cNvSpPr>
          <p:nvPr/>
        </p:nvSpPr>
        <p:spPr bwMode="auto">
          <a:xfrm>
            <a:off x="873125" y="1752600"/>
            <a:ext cx="7096390"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441325" lvl="2" indent="-441325">
              <a:spcBef>
                <a:spcPct val="20000"/>
              </a:spcBef>
              <a:buClr>
                <a:srgbClr val="000000"/>
              </a:buClr>
              <a:buSzPct val="50000"/>
              <a:defRPr/>
            </a:pPr>
            <a:r>
              <a:rPr lang="zh-CN" altLang="en-US" sz="2800" dirty="0">
                <a:solidFill>
                  <a:srgbClr val="000000"/>
                </a:solidFill>
                <a:latin typeface="Times New Roman" panose="02020603050405020304" charset="0"/>
                <a:ea typeface="华文新魏" panose="02010800040101010101" pitchFamily="2" charset="-122"/>
                <a:cs typeface="Times New Roman" panose="02020603050405020304" charset="0"/>
              </a:rPr>
              <a:t>计算 </a:t>
            </a:r>
            <a:r>
              <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rPr>
              <a:t>A </a:t>
            </a:r>
            <a:r>
              <a:rPr lang="zh-CN" altLang="en-US" sz="2800" dirty="0">
                <a:solidFill>
                  <a:srgbClr val="000000"/>
                </a:solidFill>
                <a:latin typeface="Times New Roman" panose="02020603050405020304" charset="0"/>
                <a:ea typeface="华文新魏" panose="02010800040101010101" pitchFamily="2" charset="-122"/>
                <a:cs typeface="Times New Roman" panose="02020603050405020304" charset="0"/>
              </a:rPr>
              <a:t>的</a:t>
            </a:r>
            <a:r>
              <a:rPr lang="zh-CN" altLang="en-US" sz="2800" u="sng" dirty="0">
                <a:solidFill>
                  <a:srgbClr val="000000"/>
                </a:solidFill>
                <a:latin typeface="Times New Roman" panose="02020603050405020304" charset="0"/>
                <a:ea typeface="华文新魏" panose="02010800040101010101" pitchFamily="2" charset="-122"/>
                <a:cs typeface="Times New Roman" panose="02020603050405020304" charset="0"/>
              </a:rPr>
              <a:t>综合属性</a:t>
            </a:r>
            <a:r>
              <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rPr>
              <a:t>, </a:t>
            </a:r>
            <a:endPar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marL="1143000" lvl="2" indent="-228600">
              <a:spcBef>
                <a:spcPct val="20000"/>
              </a:spcBef>
              <a:buClr>
                <a:srgbClr val="000000"/>
              </a:buClr>
              <a:buSzPct val="50000"/>
              <a:defRPr/>
            </a:pPr>
            <a:r>
              <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rPr>
              <a:t>  S(A ) : = f ( I ( X</a:t>
            </a:r>
            <a:r>
              <a:rPr lang="en-US" altLang="zh-CN" sz="2800" baseline="-25000" dirty="0">
                <a:solidFill>
                  <a:srgbClr val="000000"/>
                </a:solidFill>
                <a:latin typeface="Times New Roman" panose="02020603050405020304" charset="0"/>
                <a:ea typeface="华文新魏" panose="02010800040101010101" pitchFamily="2" charset="-122"/>
                <a:cs typeface="Times New Roman" panose="02020603050405020304" charset="0"/>
              </a:rPr>
              <a:t>1</a:t>
            </a:r>
            <a:r>
              <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rPr>
              <a:t> ) , … , I ( </a:t>
            </a:r>
            <a:r>
              <a:rPr lang="en-US" altLang="zh-CN" sz="2800" dirty="0" err="1">
                <a:solidFill>
                  <a:srgbClr val="000000"/>
                </a:solidFill>
                <a:latin typeface="Times New Roman" panose="02020603050405020304" charset="0"/>
                <a:ea typeface="华文新魏" panose="02010800040101010101" pitchFamily="2" charset="-122"/>
                <a:cs typeface="Times New Roman" panose="02020603050405020304" charset="0"/>
              </a:rPr>
              <a:t>X</a:t>
            </a:r>
            <a:r>
              <a:rPr lang="en-US" altLang="zh-CN" sz="2800" baseline="-25000" dirty="0" err="1">
                <a:solidFill>
                  <a:srgbClr val="000000"/>
                </a:solidFill>
                <a:latin typeface="Times New Roman" panose="02020603050405020304" charset="0"/>
                <a:ea typeface="华文新魏" panose="02010800040101010101" pitchFamily="2" charset="-122"/>
                <a:cs typeface="Times New Roman" panose="02020603050405020304" charset="0"/>
              </a:rPr>
              <a:t>n</a:t>
            </a:r>
            <a:r>
              <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rPr>
              <a:t> ) )</a:t>
            </a:r>
            <a:endPar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10" name="Rectangle 13"/>
          <p:cNvSpPr>
            <a:spLocks noChangeArrowheads="1"/>
          </p:cNvSpPr>
          <p:nvPr/>
        </p:nvSpPr>
        <p:spPr bwMode="auto">
          <a:xfrm>
            <a:off x="873124" y="2997200"/>
            <a:ext cx="9488533" cy="1223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1143000" lvl="2" indent="-1143000">
              <a:spcBef>
                <a:spcPct val="20000"/>
              </a:spcBef>
              <a:buClr>
                <a:srgbClr val="000000"/>
              </a:buClr>
              <a:buSzPct val="50000"/>
              <a:defRPr/>
            </a:pPr>
            <a:r>
              <a:rPr lang="zh-CN" altLang="en-US" sz="2800" dirty="0">
                <a:solidFill>
                  <a:srgbClr val="000000"/>
                </a:solidFill>
                <a:latin typeface="Times New Roman" panose="02020603050405020304" charset="0"/>
                <a:ea typeface="华文新魏" panose="02010800040101010101" pitchFamily="2" charset="-122"/>
                <a:cs typeface="Times New Roman" panose="02020603050405020304" charset="0"/>
              </a:rPr>
              <a:t>计算 </a:t>
            </a:r>
            <a:r>
              <a:rPr lang="en-US" altLang="zh-CN" sz="2800" dirty="0" err="1">
                <a:solidFill>
                  <a:srgbClr val="000000"/>
                </a:solidFill>
                <a:latin typeface="Times New Roman" panose="02020603050405020304" charset="0"/>
                <a:ea typeface="华文新魏" panose="02010800040101010101" pitchFamily="2" charset="-122"/>
                <a:cs typeface="Times New Roman" panose="02020603050405020304" charset="0"/>
              </a:rPr>
              <a:t>X</a:t>
            </a:r>
            <a:r>
              <a:rPr lang="en-US" altLang="zh-CN" sz="2800" baseline="-25000" dirty="0" err="1">
                <a:solidFill>
                  <a:srgbClr val="000000"/>
                </a:solidFill>
                <a:latin typeface="Times New Roman" panose="02020603050405020304" charset="0"/>
                <a:ea typeface="华文新魏" panose="02010800040101010101" pitchFamily="2" charset="-122"/>
                <a:cs typeface="Times New Roman" panose="02020603050405020304" charset="0"/>
              </a:rPr>
              <a:t>j</a:t>
            </a:r>
            <a:r>
              <a:rPr lang="en-US" altLang="zh-CN" sz="2800" baseline="-2500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zh-CN" altLang="en-US" sz="2800" dirty="0">
                <a:solidFill>
                  <a:srgbClr val="000000"/>
                </a:solidFill>
                <a:latin typeface="Times New Roman" panose="02020603050405020304" charset="0"/>
                <a:ea typeface="华文新魏" panose="02010800040101010101" pitchFamily="2" charset="-122"/>
                <a:cs typeface="Times New Roman" panose="02020603050405020304" charset="0"/>
              </a:rPr>
              <a:t>的</a:t>
            </a:r>
            <a:r>
              <a:rPr lang="zh-CN" altLang="en-US" sz="2800" u="sng" dirty="0">
                <a:solidFill>
                  <a:srgbClr val="000000"/>
                </a:solidFill>
                <a:latin typeface="Times New Roman" panose="02020603050405020304" charset="0"/>
                <a:ea typeface="华文新魏" panose="02010800040101010101" pitchFamily="2" charset="-122"/>
                <a:cs typeface="Times New Roman" panose="02020603050405020304" charset="0"/>
              </a:rPr>
              <a:t>继承属性</a:t>
            </a:r>
            <a:r>
              <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rPr>
              <a:t>, </a:t>
            </a:r>
            <a:endPar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marL="1143000" lvl="2" indent="-228600">
              <a:spcBef>
                <a:spcPct val="20000"/>
              </a:spcBef>
              <a:buClr>
                <a:srgbClr val="000000"/>
              </a:buClr>
              <a:buSzPct val="50000"/>
              <a:defRPr/>
            </a:pPr>
            <a:r>
              <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rPr>
              <a:t>            T ( </a:t>
            </a:r>
            <a:r>
              <a:rPr lang="en-US" altLang="zh-CN" sz="2800" dirty="0" err="1">
                <a:solidFill>
                  <a:srgbClr val="000000"/>
                </a:solidFill>
                <a:latin typeface="Times New Roman" panose="02020603050405020304" charset="0"/>
                <a:ea typeface="华文新魏" panose="02010800040101010101" pitchFamily="2" charset="-122"/>
                <a:cs typeface="Times New Roman" panose="02020603050405020304" charset="0"/>
              </a:rPr>
              <a:t>X</a:t>
            </a:r>
            <a:r>
              <a:rPr lang="en-US" altLang="zh-CN" sz="2800" baseline="-25000" dirty="0" err="1">
                <a:solidFill>
                  <a:srgbClr val="000000"/>
                </a:solidFill>
                <a:latin typeface="Times New Roman" panose="02020603050405020304" charset="0"/>
                <a:ea typeface="华文新魏" panose="02010800040101010101" pitchFamily="2" charset="-122"/>
                <a:cs typeface="Times New Roman" panose="02020603050405020304" charset="0"/>
              </a:rPr>
              <a:t>j</a:t>
            </a:r>
            <a:r>
              <a:rPr lang="en-US" altLang="zh-CN" sz="2800" baseline="-2500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rPr>
              <a:t>) : = f ( I ( A ) , ..., I ( </a:t>
            </a:r>
            <a:r>
              <a:rPr lang="en-US" altLang="zh-CN" sz="2800" dirty="0" err="1">
                <a:solidFill>
                  <a:srgbClr val="000000"/>
                </a:solidFill>
                <a:latin typeface="Times New Roman" panose="02020603050405020304" charset="0"/>
                <a:ea typeface="华文新魏" panose="02010800040101010101" pitchFamily="2" charset="-122"/>
                <a:cs typeface="Times New Roman" panose="02020603050405020304" charset="0"/>
              </a:rPr>
              <a:t>X</a:t>
            </a:r>
            <a:r>
              <a:rPr lang="en-US" altLang="zh-CN" sz="2800" baseline="-25000" dirty="0" err="1">
                <a:solidFill>
                  <a:srgbClr val="000000"/>
                </a:solidFill>
                <a:latin typeface="Times New Roman" panose="02020603050405020304" charset="0"/>
                <a:ea typeface="华文新魏" panose="02010800040101010101" pitchFamily="2" charset="-122"/>
                <a:cs typeface="Times New Roman" panose="02020603050405020304" charset="0"/>
              </a:rPr>
              <a:t>n</a:t>
            </a:r>
            <a:r>
              <a:rPr lang="en-US" altLang="zh-CN" sz="2800" baseline="-25000" dirty="0">
                <a:solidFill>
                  <a:srgbClr val="000000"/>
                </a:solidFill>
                <a:latin typeface="Times New Roman" panose="02020603050405020304" charset="0"/>
                <a:ea typeface="华文新魏" panose="02010800040101010101" pitchFamily="2" charset="-122"/>
                <a:cs typeface="Times New Roman" panose="02020603050405020304" charset="0"/>
              </a:rPr>
              <a:t> </a:t>
            </a:r>
            <a:r>
              <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rPr>
              <a:t>) )</a:t>
            </a:r>
            <a:endParaRPr lang="en-US" altLang="zh-CN" sz="280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11" name="Rectangle 14"/>
          <p:cNvSpPr>
            <a:spLocks noChangeArrowheads="1"/>
          </p:cNvSpPr>
          <p:nvPr/>
        </p:nvSpPr>
        <p:spPr bwMode="auto">
          <a:xfrm>
            <a:off x="653780" y="4480631"/>
            <a:ext cx="1013614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274955" indent="-18288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lvl="2" eaLnBrk="1" hangingPunct="1">
              <a:lnSpc>
                <a:spcPct val="120000"/>
              </a:lnSpc>
              <a:buClr>
                <a:srgbClr val="000000"/>
              </a:buClr>
              <a:buSzPct val="50000"/>
              <a:buFont typeface="Wingdings" panose="05000000000000000000" pitchFamily="2" charset="2"/>
              <a:buChar char="n"/>
            </a:pPr>
            <a:r>
              <a:rPr lang="zh-CN" altLang="en-US" sz="3600" dirty="0">
                <a:solidFill>
                  <a:srgbClr val="000000"/>
                </a:solidFill>
                <a:latin typeface="Times New Roman" panose="02020603050405020304" charset="0"/>
                <a:cs typeface="Times New Roman" panose="02020603050405020304" charset="0"/>
              </a:rPr>
              <a:t>综合属性用于“自下而上”传递信息</a:t>
            </a:r>
            <a:endParaRPr lang="en-US" altLang="zh-CN" sz="3600" dirty="0">
              <a:solidFill>
                <a:srgbClr val="000000"/>
              </a:solidFill>
              <a:latin typeface="Times New Roman" panose="02020603050405020304" charset="0"/>
              <a:cs typeface="Times New Roman" panose="02020603050405020304" charset="0"/>
            </a:endParaRPr>
          </a:p>
          <a:p>
            <a:pPr lvl="2" eaLnBrk="1" hangingPunct="1">
              <a:lnSpc>
                <a:spcPct val="120000"/>
              </a:lnSpc>
              <a:buClr>
                <a:srgbClr val="000000"/>
              </a:buClr>
              <a:buSzPct val="50000"/>
              <a:buFont typeface="Wingdings" panose="05000000000000000000" pitchFamily="2" charset="2"/>
              <a:buChar char="n"/>
            </a:pPr>
            <a:r>
              <a:rPr lang="zh-CN" altLang="en-US" sz="3600" dirty="0">
                <a:solidFill>
                  <a:srgbClr val="000000"/>
                </a:solidFill>
                <a:latin typeface="Times New Roman" panose="02020603050405020304" charset="0"/>
                <a:cs typeface="Times New Roman" panose="02020603050405020304" charset="0"/>
              </a:rPr>
              <a:t>继承属性用于“自上而下”传递信息</a:t>
            </a:r>
            <a:endParaRPr lang="zh-CN" altLang="en-US" sz="3600" dirty="0">
              <a:solidFill>
                <a:srgbClr val="00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0" grpId="0" bldLvl="0" animBg="1" autoUpdateAnimBg="0"/>
      <p:bldP spid="11" grpId="0" bldLvl="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539750" y="1419225"/>
            <a:ext cx="10577830" cy="1152525"/>
          </a:xfrm>
          <a:prstGeom prst="rect">
            <a:avLst/>
          </a:prstGeom>
          <a:noFill/>
          <a:ln w="9525">
            <a:noFill/>
            <a:miter lim="800000"/>
          </a:ln>
        </p:spPr>
        <p:txBody>
          <a:bodyPr/>
          <a:lstStyle/>
          <a:p>
            <a:pPr marL="1143000" marR="0" lvl="2" indent="-228600" algn="l" defTabSz="914400" rtl="0" eaLnBrk="0" fontAlgn="base" latinLnBrk="0" hangingPunct="0">
              <a:lnSpc>
                <a:spcPct val="120000"/>
              </a:lnSpc>
              <a:spcBef>
                <a:spcPct val="20000"/>
              </a:spcBef>
              <a:spcAft>
                <a:spcPct val="0"/>
              </a:spcAft>
              <a:buClr>
                <a:schemeClr val="tx1"/>
              </a:buClr>
              <a:buSzTx/>
              <a:buFontTx/>
              <a:buChar char="•"/>
              <a:defRPr/>
            </a:pPr>
            <a:r>
              <a:rPr kumimoji="0" lang="zh-CN" altLang="en-US" sz="3200" b="0" i="0" u="none" strike="noStrike" kern="0" cap="none" spc="0" normalizeH="0" baseline="0" noProof="0">
                <a:ln>
                  <a:noFill/>
                </a:ln>
                <a:solidFill>
                  <a:srgbClr val="7030A0"/>
                </a:solidFill>
                <a:effectLst/>
                <a:uLnTx/>
                <a:uFillTx/>
                <a:latin typeface="华文新魏" panose="02010800040101010101" pitchFamily="2" charset="-122"/>
                <a:ea typeface="华文新魏" panose="02010800040101010101" pitchFamily="2" charset="-122"/>
                <a:cs typeface="+mn-cs"/>
              </a:rPr>
              <a:t>非终结符（开始符号除外）既可有综合属性也可有继承属性</a:t>
            </a:r>
            <a:endParaRPr kumimoji="0" lang="zh-CN" altLang="en-US" sz="3200" b="0" i="0" u="none" strike="noStrike" kern="0" cap="none" spc="0" normalizeH="0" baseline="0" noProof="0">
              <a:ln>
                <a:noFill/>
              </a:ln>
              <a:solidFill>
                <a:srgbClr val="7030A0"/>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609600" y="3035300"/>
            <a:ext cx="10577830" cy="8223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Char char="n"/>
            </a:pPr>
            <a:r>
              <a:rPr lang="zh-CN" altLang="en-US" sz="3200" dirty="0">
                <a:solidFill>
                  <a:srgbClr val="7030A0"/>
                </a:solidFill>
                <a:latin typeface="Tahoma" panose="020B0604030504040204" charset="0"/>
              </a:rPr>
              <a:t>文法开始符号没有继承属性</a:t>
            </a:r>
            <a:endParaRPr lang="zh-CN" altLang="en-US" sz="3200" dirty="0">
              <a:solidFill>
                <a:srgbClr val="7030A0"/>
              </a:solidFill>
              <a:latin typeface="Tahoma" panose="020B0604030504040204" charset="0"/>
            </a:endParaRPr>
          </a:p>
        </p:txBody>
      </p:sp>
      <p:sp>
        <p:nvSpPr>
          <p:cNvPr id="6" name="Rectangle 5"/>
          <p:cNvSpPr/>
          <p:nvPr/>
        </p:nvSpPr>
        <p:spPr>
          <a:xfrm>
            <a:off x="611505" y="4164330"/>
            <a:ext cx="10577830" cy="115062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Char char="n"/>
            </a:pPr>
            <a:r>
              <a:rPr lang="zh-CN" altLang="en-US" sz="3200" dirty="0">
                <a:solidFill>
                  <a:srgbClr val="7030A0"/>
                </a:solidFill>
                <a:latin typeface="Tahoma" panose="020B0604030504040204" charset="0"/>
              </a:rPr>
              <a:t>终结符号只有综合属性，一般由词法分析器提供</a:t>
            </a:r>
            <a:endParaRPr lang="zh-CN" altLang="en-US" sz="3200" dirty="0">
              <a:solidFill>
                <a:srgbClr val="7030A0"/>
              </a:solidFill>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charRg st="0" end="13"/>
                                            </p:txEl>
                                          </p:spTgt>
                                        </p:tgtEl>
                                        <p:attrNameLst>
                                          <p:attrName>style.visibility</p:attrName>
                                        </p:attrNameLst>
                                      </p:cBhvr>
                                      <p:to>
                                        <p:strVal val="visible"/>
                                      </p:to>
                                    </p:set>
                                    <p:animEffect transition="in" filter="box(in)">
                                      <p:cBhvr>
                                        <p:cTn id="7" dur="500"/>
                                        <p:tgtEl>
                                          <p:spTgt spid="5">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charRg st="0" end="22"/>
                                            </p:txEl>
                                          </p:spTgt>
                                        </p:tgtEl>
                                        <p:attrNameLst>
                                          <p:attrName>style.visibility</p:attrName>
                                        </p:attrNameLst>
                                      </p:cBhvr>
                                      <p:to>
                                        <p:strVal val="visible"/>
                                      </p:to>
                                    </p:set>
                                    <p:animEffect transition="in" filter="box(in)">
                                      <p:cBhvr>
                                        <p:cTn id="12" dur="500"/>
                                        <p:tgtEl>
                                          <p:spTgt spid="6">
                                            <p:txEl>
                                              <p:charRg st="0"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347345" y="1002665"/>
            <a:ext cx="10550525" cy="1441450"/>
          </a:xfrm>
          <a:prstGeom prst="rect">
            <a:avLst/>
          </a:prstGeom>
          <a:noFill/>
          <a:ln w="9525">
            <a:noFill/>
            <a:miter lim="800000"/>
          </a:ln>
        </p:spPr>
        <p:txBody>
          <a:bodyPr/>
          <a:lstStyle/>
          <a:p>
            <a:pPr marL="457200" marR="0" indent="-457200" algn="l" defTabSz="914400" eaLnBrk="0" hangingPunct="0">
              <a:lnSpc>
                <a:spcPct val="120000"/>
              </a:lnSpc>
              <a:spcBef>
                <a:spcPct val="20000"/>
              </a:spcBef>
              <a:buSzTx/>
              <a:buFont typeface="Wingdings" panose="05000000000000000000" charset="0"/>
              <a:buChar char="l"/>
              <a:defRPr/>
            </a:pPr>
            <a:r>
              <a:rPr kumimoji="0" lang="zh-CN" altLang="en-US" sz="3600" kern="0" cap="none" spc="0" normalizeH="0" baseline="0" noProof="0" dirty="0">
                <a:solidFill>
                  <a:schemeClr val="tx2"/>
                </a:solidFill>
                <a:latin typeface="华文新魏" panose="02010800040101010101" pitchFamily="2" charset="-122"/>
                <a:ea typeface="华文新魏" panose="02010800040101010101" pitchFamily="2" charset="-122"/>
                <a:cs typeface="+mn-cs"/>
              </a:rPr>
              <a:t>语法制导定义：</a:t>
            </a:r>
            <a:endParaRPr kumimoji="0" lang="zh-CN" altLang="en-US" sz="360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为每一条产生式（</a:t>
            </a:r>
            <a:r>
              <a:rPr kumimoji="0" lang="en-US" altLang="zh-CN"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 </a:t>
            </a:r>
            <a:r>
              <a:rPr kumimoji="0" lang="en-US" altLang="zh-CN"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Symbol" panose="05050102010706020507" pitchFamily="18" charset="2"/>
              </a:rPr>
              <a:t>α</a:t>
            </a:r>
            <a:r>
              <a:rPr kumimoji="0" lang="zh-CN" altLang="en-US"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）引入一套语义规则</a:t>
            </a:r>
            <a:endParaRPr kumimoji="0" lang="zh-CN" altLang="en-US"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428625" y="2628900"/>
            <a:ext cx="10550525" cy="71945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0000"/>
              </a:lnSpc>
              <a:buClr>
                <a:schemeClr val="hlink"/>
              </a:buClr>
              <a:buSzPct val="55000"/>
              <a:buChar char="n"/>
            </a:pPr>
            <a:r>
              <a:rPr lang="zh-CN" altLang="en-US" sz="3200" dirty="0">
                <a:latin typeface="Tahoma" panose="020B0604030504040204" charset="0"/>
              </a:rPr>
              <a:t>规则形式：</a:t>
            </a:r>
            <a:r>
              <a:rPr lang="en-US" altLang="zh-CN" sz="3200" dirty="0">
                <a:latin typeface="Tahoma" panose="020B0604030504040204" charset="0"/>
              </a:rPr>
              <a:t>b := f (c</a:t>
            </a:r>
            <a:r>
              <a:rPr lang="en-US" altLang="zh-CN" sz="3200" baseline="-25000" dirty="0">
                <a:latin typeface="Tahoma" panose="020B0604030504040204" charset="0"/>
              </a:rPr>
              <a:t>1</a:t>
            </a:r>
            <a:r>
              <a:rPr lang="en-US" altLang="zh-CN" sz="3200" dirty="0">
                <a:latin typeface="Tahoma" panose="020B0604030504040204" charset="0"/>
              </a:rPr>
              <a:t>,c</a:t>
            </a:r>
            <a:r>
              <a:rPr lang="en-US" altLang="zh-CN" sz="3200" baseline="-25000" dirty="0">
                <a:latin typeface="Tahoma" panose="020B0604030504040204" charset="0"/>
              </a:rPr>
              <a:t>2</a:t>
            </a:r>
            <a:r>
              <a:rPr lang="en-US" altLang="zh-CN" sz="3200" dirty="0">
                <a:latin typeface="Tahoma" panose="020B0604030504040204" charset="0"/>
              </a:rPr>
              <a:t>,</a:t>
            </a:r>
            <a:r>
              <a:rPr lang="en-US" altLang="zh-CN" sz="3200" dirty="0">
                <a:latin typeface="Times New Roman" panose="02020603050405020304" charset="0"/>
              </a:rPr>
              <a:t>…</a:t>
            </a:r>
            <a:r>
              <a:rPr lang="en-US" altLang="zh-CN" sz="3200" dirty="0">
                <a:latin typeface="Tahoma" panose="020B0604030504040204" charset="0"/>
              </a:rPr>
              <a:t>,c</a:t>
            </a:r>
            <a:r>
              <a:rPr lang="en-US" altLang="zh-CN" sz="3200" baseline="-25000" dirty="0">
                <a:latin typeface="Tahoma" panose="020B0604030504040204" charset="0"/>
              </a:rPr>
              <a:t>k</a:t>
            </a:r>
            <a:r>
              <a:rPr lang="en-US" altLang="zh-CN" sz="3200" dirty="0">
                <a:latin typeface="Tahoma" panose="020B0604030504040204" charset="0"/>
              </a:rPr>
              <a:t>)</a:t>
            </a:r>
            <a:endParaRPr lang="en-US" altLang="zh-CN" sz="3200" dirty="0">
              <a:latin typeface="Tahoma" panose="020B0604030504040204" charset="0"/>
            </a:endParaRPr>
          </a:p>
        </p:txBody>
      </p:sp>
      <p:sp>
        <p:nvSpPr>
          <p:cNvPr id="6" name="Rectangle 5"/>
          <p:cNvSpPr/>
          <p:nvPr/>
        </p:nvSpPr>
        <p:spPr>
          <a:xfrm>
            <a:off x="644525" y="3481705"/>
            <a:ext cx="10550525" cy="11525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Char char="n"/>
            </a:pPr>
            <a:r>
              <a:rPr lang="en-US" altLang="zh-CN" sz="3200" dirty="0">
                <a:latin typeface="Tahoma" panose="020B0604030504040204" charset="0"/>
              </a:rPr>
              <a:t>b </a:t>
            </a:r>
            <a:r>
              <a:rPr lang="zh-CN" altLang="en-US" sz="3200" dirty="0">
                <a:latin typeface="Tahoma" panose="020B0604030504040204" charset="0"/>
              </a:rPr>
              <a:t>是 </a:t>
            </a:r>
            <a:r>
              <a:rPr lang="en-US" altLang="zh-CN" sz="3200" dirty="0">
                <a:latin typeface="Tahoma" panose="020B0604030504040204" charset="0"/>
              </a:rPr>
              <a:t>A </a:t>
            </a:r>
            <a:r>
              <a:rPr lang="zh-CN" altLang="en-US" sz="3200" dirty="0">
                <a:latin typeface="Tahoma" panose="020B0604030504040204" charset="0"/>
              </a:rPr>
              <a:t>的综合属性，则</a:t>
            </a:r>
            <a:r>
              <a:rPr lang="en-US" altLang="zh-CN" sz="3200" dirty="0">
                <a:latin typeface="Tahoma" panose="020B0604030504040204" charset="0"/>
              </a:rPr>
              <a:t>c</a:t>
            </a:r>
            <a:r>
              <a:rPr lang="en-US" altLang="zh-CN" sz="3200" baseline="-25000" dirty="0">
                <a:latin typeface="Tahoma" panose="020B0604030504040204" charset="0"/>
              </a:rPr>
              <a:t>1</a:t>
            </a:r>
            <a:r>
              <a:rPr lang="en-US" altLang="zh-CN" sz="3200" dirty="0">
                <a:latin typeface="Tahoma" panose="020B0604030504040204" charset="0"/>
              </a:rPr>
              <a:t>,c</a:t>
            </a:r>
            <a:r>
              <a:rPr lang="en-US" altLang="zh-CN" sz="3200" baseline="-25000" dirty="0">
                <a:latin typeface="Tahoma" panose="020B0604030504040204" charset="0"/>
              </a:rPr>
              <a:t>2</a:t>
            </a:r>
            <a:r>
              <a:rPr lang="en-US" altLang="zh-CN" sz="3200" dirty="0">
                <a:latin typeface="Tahoma" panose="020B0604030504040204" charset="0"/>
              </a:rPr>
              <a:t>,</a:t>
            </a:r>
            <a:r>
              <a:rPr lang="en-US" altLang="zh-CN" sz="3200" dirty="0">
                <a:latin typeface="Times New Roman" panose="02020603050405020304" charset="0"/>
              </a:rPr>
              <a:t>…</a:t>
            </a:r>
            <a:r>
              <a:rPr lang="en-US" altLang="zh-CN" sz="3200" dirty="0">
                <a:latin typeface="Tahoma" panose="020B0604030504040204" charset="0"/>
              </a:rPr>
              <a:t>,c</a:t>
            </a:r>
            <a:r>
              <a:rPr lang="en-US" altLang="zh-CN" sz="3200" baseline="-25000" dirty="0">
                <a:latin typeface="Tahoma" panose="020B0604030504040204" charset="0"/>
              </a:rPr>
              <a:t>k</a:t>
            </a:r>
            <a:r>
              <a:rPr lang="zh-CN" altLang="en-US" sz="3200" dirty="0">
                <a:latin typeface="Tahoma" panose="020B0604030504040204" charset="0"/>
              </a:rPr>
              <a:t>是产生式右部文法符号的属性</a:t>
            </a:r>
            <a:endParaRPr lang="zh-CN" altLang="en-US" sz="3200" dirty="0">
              <a:latin typeface="Tahoma" panose="020B0604030504040204" charset="0"/>
            </a:endParaRPr>
          </a:p>
        </p:txBody>
      </p:sp>
      <p:sp>
        <p:nvSpPr>
          <p:cNvPr id="7" name="Rectangle 6"/>
          <p:cNvSpPr/>
          <p:nvPr/>
        </p:nvSpPr>
        <p:spPr>
          <a:xfrm>
            <a:off x="644525" y="4765675"/>
            <a:ext cx="10550525" cy="129730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Char char="n"/>
            </a:pPr>
            <a:r>
              <a:rPr lang="en-US" altLang="zh-CN" sz="3200" dirty="0">
                <a:latin typeface="Tahoma" panose="020B0604030504040204" charset="0"/>
              </a:rPr>
              <a:t>b </a:t>
            </a:r>
            <a:r>
              <a:rPr lang="zh-CN" altLang="en-US" sz="3200" dirty="0">
                <a:latin typeface="Tahoma" panose="020B0604030504040204" charset="0"/>
              </a:rPr>
              <a:t>是产生式右部某文法符号的继承属性，则</a:t>
            </a:r>
            <a:r>
              <a:rPr lang="en-US" altLang="zh-CN" sz="3200" dirty="0">
                <a:latin typeface="Tahoma" panose="020B0604030504040204" charset="0"/>
              </a:rPr>
              <a:t>c</a:t>
            </a:r>
            <a:r>
              <a:rPr lang="en-US" altLang="zh-CN" sz="3200" baseline="-25000" dirty="0">
                <a:latin typeface="Tahoma" panose="020B0604030504040204" charset="0"/>
              </a:rPr>
              <a:t>1</a:t>
            </a:r>
            <a:r>
              <a:rPr lang="en-US" altLang="zh-CN" sz="3200" dirty="0">
                <a:latin typeface="Tahoma" panose="020B0604030504040204" charset="0"/>
              </a:rPr>
              <a:t>,c</a:t>
            </a:r>
            <a:r>
              <a:rPr lang="en-US" altLang="zh-CN" sz="3200" baseline="-25000" dirty="0">
                <a:latin typeface="Tahoma" panose="020B0604030504040204" charset="0"/>
              </a:rPr>
              <a:t>2</a:t>
            </a:r>
            <a:r>
              <a:rPr lang="en-US" altLang="zh-CN" sz="3200" dirty="0">
                <a:latin typeface="Tahoma" panose="020B0604030504040204" charset="0"/>
              </a:rPr>
              <a:t>,</a:t>
            </a:r>
            <a:r>
              <a:rPr lang="en-US" altLang="zh-CN" sz="3200" dirty="0">
                <a:latin typeface="Times New Roman" panose="02020603050405020304" charset="0"/>
              </a:rPr>
              <a:t>…</a:t>
            </a:r>
            <a:r>
              <a:rPr lang="en-US" altLang="zh-CN" sz="3200" dirty="0">
                <a:latin typeface="Tahoma" panose="020B0604030504040204" charset="0"/>
              </a:rPr>
              <a:t>,c</a:t>
            </a:r>
            <a:r>
              <a:rPr lang="en-US" altLang="zh-CN" sz="3200" baseline="-25000" dirty="0">
                <a:latin typeface="Tahoma" panose="020B0604030504040204" charset="0"/>
              </a:rPr>
              <a:t>k</a:t>
            </a:r>
            <a:r>
              <a:rPr lang="zh-CN" altLang="en-US" sz="3200" dirty="0">
                <a:latin typeface="Tahoma" panose="020B0604030504040204" charset="0"/>
              </a:rPr>
              <a:t>是产生式文法符号的属性</a:t>
            </a:r>
            <a:endParaRPr lang="zh-CN" altLang="en-US" sz="32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charRg st="8" end="30"/>
                                            </p:txEl>
                                          </p:spTgt>
                                        </p:tgtEl>
                                        <p:attrNameLst>
                                          <p:attrName>style.visibility</p:attrName>
                                        </p:attrNameLst>
                                      </p:cBhvr>
                                      <p:to>
                                        <p:strVal val="visible"/>
                                      </p:to>
                                    </p:set>
                                    <p:animEffect transition="in" filter="box(in)">
                                      <p:cBhvr>
                                        <p:cTn id="7" dur="500"/>
                                        <p:tgtEl>
                                          <p:spTgt spid="2">
                                            <p:txEl>
                                              <p:charRg st="8"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charRg st="0" end="25"/>
                                            </p:txEl>
                                          </p:spTgt>
                                        </p:tgtEl>
                                        <p:attrNameLst>
                                          <p:attrName>style.visibility</p:attrName>
                                        </p:attrNameLst>
                                      </p:cBhvr>
                                      <p:to>
                                        <p:strVal val="visible"/>
                                      </p:to>
                                    </p:set>
                                    <p:animEffect transition="in" filter="box(in)">
                                      <p:cBhvr>
                                        <p:cTn id="12" dur="500"/>
                                        <p:tgtEl>
                                          <p:spTgt spid="5">
                                            <p:txEl>
                                              <p:charRg st="0"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6">
                                            <p:txEl>
                                              <p:charRg st="0" end="37"/>
                                            </p:txEl>
                                          </p:spTgt>
                                        </p:tgtEl>
                                        <p:attrNameLst>
                                          <p:attrName>style.visibility</p:attrName>
                                        </p:attrNameLst>
                                      </p:cBhvr>
                                      <p:to>
                                        <p:strVal val="visible"/>
                                      </p:to>
                                    </p:set>
                                    <p:animEffect transition="in" filter="checkerboard(across)">
                                      <p:cBhvr>
                                        <p:cTn id="17" dur="500"/>
                                        <p:tgtEl>
                                          <p:spTgt spid="6">
                                            <p:txEl>
                                              <p:charRg st="0" end="3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7">
                                            <p:txEl>
                                              <p:charRg st="0" end="42"/>
                                            </p:txEl>
                                          </p:spTgt>
                                        </p:tgtEl>
                                        <p:attrNameLst>
                                          <p:attrName>style.visibility</p:attrName>
                                        </p:attrNameLst>
                                      </p:cBhvr>
                                      <p:to>
                                        <p:strVal val="visible"/>
                                      </p:to>
                                    </p:set>
                                    <p:animEffect transition="in" filter="checkerboard(across)">
                                      <p:cBhvr>
                                        <p:cTn id="22" dur="500"/>
                                        <p:tgtEl>
                                          <p:spTgt spid="7">
                                            <p:txEl>
                                              <p:charRg st="0"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539750" y="1276350"/>
            <a:ext cx="10701020" cy="1945005"/>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3200" b="0" i="0" u="none" strike="noStrike" kern="0" cap="none" spc="0" normalizeH="0" baseline="0" noProof="0">
                <a:ln>
                  <a:noFill/>
                </a:ln>
                <a:solidFill>
                  <a:srgbClr val="7030A0"/>
                </a:solidFill>
                <a:effectLst/>
                <a:uLnTx/>
                <a:uFillTx/>
                <a:latin typeface="华文新魏" panose="02010800040101010101" pitchFamily="2" charset="-122"/>
                <a:ea typeface="华文新魏" panose="02010800040101010101" pitchFamily="2" charset="-122"/>
                <a:cs typeface="+mn-cs"/>
              </a:rPr>
              <a:t>虚（综合）属性：</a:t>
            </a:r>
            <a:endParaRPr kumimoji="0" lang="zh-CN" altLang="en-US" sz="3200" b="0" i="0" u="none" strike="noStrike" kern="0" cap="none" spc="0" normalizeH="0" baseline="0" noProof="0">
              <a:ln>
                <a:noFill/>
              </a:ln>
              <a:solidFill>
                <a:srgbClr val="7030A0"/>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3200" b="0" i="0" u="none" strike="noStrike" kern="0" cap="none" spc="0" normalizeH="0" baseline="0" noProof="0">
                <a:ln>
                  <a:noFill/>
                </a:ln>
                <a:solidFill>
                  <a:srgbClr val="7030A0"/>
                </a:solidFill>
                <a:effectLst/>
                <a:uLnTx/>
                <a:uFillTx/>
                <a:latin typeface="华文新魏" panose="02010800040101010101" pitchFamily="2" charset="-122"/>
                <a:ea typeface="华文新魏" panose="02010800040101010101" pitchFamily="2" charset="-122"/>
                <a:cs typeface="+mn-cs"/>
              </a:rPr>
              <a:t> 针对语义动作（过程或语义子程序）</a:t>
            </a:r>
            <a:endParaRPr kumimoji="0" lang="zh-CN" altLang="en-US" sz="3200" b="0" i="0" u="none" strike="noStrike" kern="0" cap="none" spc="0" normalizeH="0" baseline="0" noProof="0">
              <a:ln>
                <a:noFill/>
              </a:ln>
              <a:solidFill>
                <a:srgbClr val="7030A0"/>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3200" b="0" i="0" u="none" strike="noStrike" kern="0" cap="none" spc="0" normalizeH="0" baseline="0" noProof="0">
                <a:ln>
                  <a:noFill/>
                </a:ln>
                <a:solidFill>
                  <a:srgbClr val="7030A0"/>
                </a:solidFill>
                <a:effectLst/>
                <a:uLnTx/>
                <a:uFillTx/>
                <a:latin typeface="华文新魏" panose="02010800040101010101" pitchFamily="2" charset="-122"/>
                <a:ea typeface="华文新魏" panose="02010800040101010101" pitchFamily="2" charset="-122"/>
                <a:cs typeface="+mn-cs"/>
              </a:rPr>
              <a:t>只是为了形式上的统一</a:t>
            </a:r>
            <a:endParaRPr kumimoji="0" lang="zh-CN" altLang="en-US" sz="3200" b="0" i="0" u="none" strike="noStrike" kern="0" cap="none" spc="0" normalizeH="0" baseline="0" noProof="0">
              <a:ln>
                <a:noFill/>
              </a:ln>
              <a:solidFill>
                <a:srgbClr val="7030A0"/>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539750" y="3437255"/>
            <a:ext cx="10701020" cy="172847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0000"/>
              </a:lnSpc>
              <a:buClr>
                <a:schemeClr val="hlink"/>
              </a:buClr>
              <a:buSzPct val="55000"/>
              <a:buChar char="n"/>
            </a:pPr>
            <a:r>
              <a:rPr lang="zh-CN" altLang="en-US" sz="3200" dirty="0">
                <a:solidFill>
                  <a:srgbClr val="7030A0"/>
                </a:solidFill>
                <a:latin typeface="Tahoma" panose="020B0604030504040204" charset="0"/>
              </a:rPr>
              <a:t>语义规则可以计算属性值，也可以（语义动作）在符号表中登录信息、输出错误信息、进行类型检查、产生中间代码等</a:t>
            </a:r>
            <a:endParaRPr lang="zh-CN" altLang="en-US" sz="3200" dirty="0">
              <a:solidFill>
                <a:srgbClr val="7030A0"/>
              </a:solidFill>
              <a:latin typeface="Tahoma" panose="020B0604030504040204" charset="0"/>
            </a:endParaRPr>
          </a:p>
        </p:txBody>
      </p:sp>
      <p:sp>
        <p:nvSpPr>
          <p:cNvPr id="6" name="Rectangle 4"/>
          <p:cNvSpPr>
            <a:spLocks noChangeArrowheads="1"/>
          </p:cNvSpPr>
          <p:nvPr/>
        </p:nvSpPr>
        <p:spPr bwMode="auto">
          <a:xfrm>
            <a:off x="1292225" y="5638800"/>
            <a:ext cx="5922963" cy="719138"/>
          </a:xfrm>
          <a:prstGeom prst="rect">
            <a:avLst/>
          </a:prstGeom>
          <a:noFill/>
          <a:ln w="9525">
            <a:noFill/>
            <a:miter lim="800000"/>
          </a:ln>
        </p:spPr>
        <p:txBody>
          <a:bodyPr/>
          <a:lstStyle/>
          <a:p>
            <a:pPr marL="742950" marR="0" lvl="1" indent="-285750" algn="l" defTabSz="914400" rtl="0" eaLnBrk="1" fontAlgn="base" latinLnBrk="0" hangingPunct="1">
              <a:lnSpc>
                <a:spcPct val="120000"/>
              </a:lnSpc>
              <a:spcBef>
                <a:spcPct val="20000"/>
              </a:spcBef>
              <a:spcAft>
                <a:spcPct val="0"/>
              </a:spcAft>
              <a:buClr>
                <a:schemeClr val="hlink"/>
              </a:buClr>
              <a:buSzPct val="55000"/>
              <a:buFont typeface="Wingdings" panose="05000000000000000000" pitchFamily="2" charset="2"/>
              <a:buNone/>
              <a:defRPr/>
            </a:pPr>
            <a:r>
              <a:rPr kumimoji="0" lang="en-US" altLang="zh-CN"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r>
              <a:rPr kumimoji="0" lang="zh-CN" altLang="en-US"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规则形式：</a:t>
            </a:r>
            <a:r>
              <a:rPr kumimoji="0" lang="en-US" altLang="zh-CN"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b := f (c</a:t>
            </a:r>
            <a:r>
              <a:rPr kumimoji="0" lang="en-US" altLang="zh-CN" sz="2800" b="0" i="0" u="none" strike="noStrike" kern="1200" cap="none" spc="0" normalizeH="0" baseline="-2500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1</a:t>
            </a:r>
            <a:r>
              <a:rPr kumimoji="0" lang="en-US" altLang="zh-CN"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,c</a:t>
            </a:r>
            <a:r>
              <a:rPr kumimoji="0" lang="en-US" altLang="zh-CN" sz="2800" b="0" i="0" u="none" strike="noStrike" kern="1200" cap="none" spc="0" normalizeH="0" baseline="-2500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2</a:t>
            </a:r>
            <a:r>
              <a:rPr kumimoji="0" lang="en-US" altLang="zh-CN"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en-US" altLang="zh-CN" sz="2800" b="0" i="0" u="none" strike="noStrike" kern="1200" cap="none" spc="0" normalizeH="0" baseline="0" noProof="0" dirty="0">
                <a:ln>
                  <a:noFill/>
                </a:ln>
                <a:solidFill>
                  <a:schemeClr val="accent1">
                    <a:lumMod val="75000"/>
                  </a:schemeClr>
                </a:solidFill>
                <a:effectLst/>
                <a:uLnTx/>
                <a:uFillTx/>
                <a:latin typeface="Times New Roman" panose="02020603050405020304" charset="0"/>
                <a:ea typeface="华文新魏" panose="02010800040101010101" pitchFamily="2" charset="-122"/>
                <a:cs typeface="+mn-cs"/>
              </a:rPr>
              <a:t>…</a:t>
            </a:r>
            <a:r>
              <a:rPr kumimoji="0" lang="en-US" altLang="zh-CN"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,c</a:t>
            </a:r>
            <a:r>
              <a:rPr kumimoji="0" lang="en-US" altLang="zh-CN" sz="2800" b="0" i="0" u="none" strike="noStrike" kern="1200" cap="none" spc="0" normalizeH="0" baseline="-2500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k</a:t>
            </a:r>
            <a:r>
              <a:rPr kumimoji="0" lang="en-US" altLang="zh-CN"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endParaRPr kumimoji="0" lang="en-US" altLang="zh-CN"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
                                            <p:txEl>
                                              <p:charRg st="9" end="27"/>
                                            </p:txEl>
                                          </p:spTgt>
                                        </p:tgtEl>
                                        <p:attrNameLst>
                                          <p:attrName>style.visibility</p:attrName>
                                        </p:attrNameLst>
                                      </p:cBhvr>
                                      <p:to>
                                        <p:strVal val="visible"/>
                                      </p:to>
                                    </p:set>
                                    <p:animEffect transition="in" filter="checkerboard(across)">
                                      <p:cBhvr>
                                        <p:cTn id="7" dur="500"/>
                                        <p:tgtEl>
                                          <p:spTgt spid="2">
                                            <p:txEl>
                                              <p:charRg st="9" end="27"/>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
                                            <p:txEl>
                                              <p:charRg st="27" end="38"/>
                                            </p:txEl>
                                          </p:spTgt>
                                        </p:tgtEl>
                                        <p:attrNameLst>
                                          <p:attrName>style.visibility</p:attrName>
                                        </p:attrNameLst>
                                      </p:cBhvr>
                                      <p:to>
                                        <p:strVal val="visible"/>
                                      </p:to>
                                    </p:set>
                                    <p:animEffect transition="in" filter="checkerboard(across)">
                                      <p:cBhvr>
                                        <p:cTn id="12" dur="500"/>
                                        <p:tgtEl>
                                          <p:spTgt spid="2">
                                            <p:txEl>
                                              <p:charRg st="27" end="3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5">
                                            <p:txEl>
                                              <p:charRg st="0" end="53"/>
                                            </p:txEl>
                                          </p:spTgt>
                                        </p:tgtEl>
                                        <p:attrNameLst>
                                          <p:attrName>style.visibility</p:attrName>
                                        </p:attrNameLst>
                                      </p:cBhvr>
                                      <p:to>
                                        <p:strVal val="visible"/>
                                      </p:to>
                                    </p:set>
                                    <p:animEffect transition="in" filter="checkerboard(across)">
                                      <p:cBhvr>
                                        <p:cTn id="17" dur="500"/>
                                        <p:tgtEl>
                                          <p:spTgt spid="5">
                                            <p:txEl>
                                              <p:charRg st="0" end="5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71438" y="963613"/>
            <a:ext cx="8064500" cy="608013"/>
          </a:xfrm>
          <a:prstGeom prst="rect">
            <a:avLst/>
          </a:prstGeom>
          <a:noFill/>
          <a:ln w="9525">
            <a:noFill/>
            <a:miter lim="800000"/>
          </a:ln>
        </p:spPr>
        <p:txBody>
          <a:bodyPr/>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例</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1  </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（只有综合属性）</a:t>
            </a:r>
            <a:endParaRPr kumimoji="0" lang="zh-CN" altLang="en-US"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5"/>
          <p:cNvSpPr>
            <a:spLocks noChangeArrowheads="1"/>
          </p:cNvSpPr>
          <p:nvPr/>
        </p:nvSpPr>
        <p:spPr bwMode="auto">
          <a:xfrm>
            <a:off x="4138613" y="1533525"/>
            <a:ext cx="6443663" cy="3538538"/>
          </a:xfrm>
          <a:prstGeom prst="rect">
            <a:avLst/>
          </a:prstGeom>
          <a:noFill/>
          <a:ln w="9525">
            <a:solidFill>
              <a:schemeClr val="tx1"/>
            </a:solidFill>
            <a:miter lim="800000"/>
          </a:ln>
        </p:spPr>
        <p:txBody>
          <a:bodyPr lIns="92075" tIns="46038" rIns="92075" bIns="46038"/>
          <a:p>
            <a:pPr marL="523875" marR="0" lvl="0" indent="-523875"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025525" algn="l"/>
              </a:tabLst>
              <a:defRPr/>
            </a:pPr>
            <a:r>
              <a:rPr kumimoji="0" lang="zh-CN" altLang="en-US" sz="2400" b="1" i="0" u="sng"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rPr>
              <a:t>产生式                        	语义规则</a:t>
            </a:r>
            <a:r>
              <a:rPr kumimoji="0" lang="zh-CN" altLang="en-US"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rPr>
              <a:t>  </a:t>
            </a:r>
            <a:endParaRPr kumimoji="0" lang="zh-CN" altLang="en-US"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endParaRPr>
          </a:p>
          <a:p>
            <a:pPr marL="523875" marR="0" lvl="0" indent="-523875"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025525" algn="l"/>
              </a:tabLst>
              <a:defRPr/>
            </a:pP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rPr>
              <a:t>L </a:t>
            </a: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 E n		</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print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(E.</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endPar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endParaRPr>
          </a:p>
          <a:p>
            <a:pPr marL="523875" marR="0" lvl="0" indent="-523875"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025525" algn="l"/>
              </a:tabLst>
              <a:defRPr/>
            </a:pP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E  E</a:t>
            </a:r>
            <a:r>
              <a:rPr kumimoji="0" lang="en-US" altLang="zh-CN" sz="2400" b="1" i="0" u="none" strike="noStrike" kern="1200" cap="none" spc="0" normalizeH="0" baseline="-2500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1</a:t>
            </a: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 + T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E.</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 E</a:t>
            </a:r>
            <a:r>
              <a:rPr kumimoji="0" lang="en-US" altLang="zh-CN" sz="2400" b="1" i="0" u="none" strike="noStrike" kern="1200" cap="none" spc="0" normalizeH="0" baseline="-2500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1</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 +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T.</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 </a:t>
            </a:r>
            <a:endPar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endParaRPr>
          </a:p>
          <a:p>
            <a:pPr marL="523875" marR="0" lvl="0" indent="-523875"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025525" algn="l"/>
              </a:tabLst>
              <a:defRPr/>
            </a:pP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E  T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E.</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 T.</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a:t>
            </a:r>
            <a:endParaRPr kumimoji="0" lang="en-US" altLang="zh-CN" sz="2400" b="0"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endParaRPr>
          </a:p>
          <a:p>
            <a:pPr marL="523875" marR="0" lvl="0" indent="-523875"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025525" algn="l"/>
              </a:tabLst>
              <a:defRPr/>
            </a:pP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T  T</a:t>
            </a:r>
            <a:r>
              <a:rPr kumimoji="0" lang="en-US" altLang="zh-CN" sz="2400" b="1" i="0" u="none" strike="noStrike" kern="1200" cap="none" spc="0" normalizeH="0" baseline="-2500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1</a:t>
            </a: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 * F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T.</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 T</a:t>
            </a:r>
            <a:r>
              <a:rPr kumimoji="0" lang="en-US" altLang="zh-CN" sz="2400" b="1" i="0" u="none" strike="noStrike" kern="1200" cap="none" spc="0" normalizeH="0" baseline="-2500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1</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 *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F.</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 </a:t>
            </a:r>
            <a:endPar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endParaRPr>
          </a:p>
          <a:p>
            <a:pPr marL="523875" marR="0" lvl="0" indent="-523875"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025525" algn="l"/>
              </a:tabLst>
              <a:defRPr/>
            </a:pP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T  F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T.</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 F.</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endPar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endParaRPr>
          </a:p>
          <a:p>
            <a:pPr marL="523875" marR="0" lvl="0" indent="-523875"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025525" algn="l"/>
              </a:tabLst>
              <a:defRPr/>
            </a:pP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F  (E)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F.</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 E.</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a:t>
            </a: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	</a:t>
            </a:r>
            <a:endPar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endParaRPr>
          </a:p>
          <a:p>
            <a:pPr marL="523875" marR="0" lvl="0" indent="-523875"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tab pos="1025525" algn="l"/>
              </a:tabLst>
              <a:defRPr/>
            </a:pPr>
            <a:r>
              <a:rPr kumimoji="0" lang="en-US" altLang="zh-CN" sz="2400" b="1" i="0" u="none" strike="noStrike" kern="1200" cap="none" spc="0" normalizeH="0" baseline="0" noProof="0" dirty="0">
                <a:ln>
                  <a:noFill/>
                </a:ln>
                <a:solidFill>
                  <a:srgbClr val="000066"/>
                </a:solidFill>
                <a:effectLst/>
                <a:uLnTx/>
                <a:uFillTx/>
                <a:latin typeface="Tahoma" panose="020B0604030504040204" charset="0"/>
                <a:ea typeface="华文新魏" panose="02010800040101010101" pitchFamily="2" charset="-122"/>
                <a:cs typeface="+mn-cs"/>
                <a:sym typeface="Symbol" panose="05050102010706020507" pitchFamily="18" charset="2"/>
              </a:rPr>
              <a:t>F  digit		</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F.</a:t>
            </a:r>
            <a:r>
              <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val</a:t>
            </a:r>
            <a:r>
              <a:rPr kumimoji="0" lang="en-US" altLang="zh-CN" sz="2400" b="1" i="0"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 = digit .</a:t>
            </a:r>
            <a:r>
              <a:rPr kumimoji="0" lang="en-US" altLang="zh-CN" sz="2400" b="1" i="1" u="none" strike="noStrike" kern="1200" cap="none" spc="0" normalizeH="0" baseline="0" noProof="0" dirty="0" err="1">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rPr>
              <a:t>lexval</a:t>
            </a:r>
            <a:endParaRPr kumimoji="0" lang="en-US" altLang="zh-CN" sz="2400" b="1" i="1" u="none" strike="noStrike" kern="1200" cap="none" spc="0" normalizeH="0" baseline="0" noProof="0" dirty="0">
              <a:ln>
                <a:noFill/>
              </a:ln>
              <a:solidFill>
                <a:schemeClr val="tx2">
                  <a:lumMod val="60000"/>
                  <a:lumOff val="40000"/>
                </a:schemeClr>
              </a:solidFill>
              <a:effectLst/>
              <a:uLnTx/>
              <a:uFillTx/>
              <a:latin typeface="Tahoma" panose="020B0604030504040204" charset="0"/>
              <a:ea typeface="华文新魏" panose="02010800040101010101" pitchFamily="2" charset="-122"/>
              <a:cs typeface="+mn-cs"/>
              <a:sym typeface="Symbol" panose="05050102010706020507" pitchFamily="18" charset="2"/>
            </a:endParaRPr>
          </a:p>
        </p:txBody>
      </p:sp>
      <p:sp>
        <p:nvSpPr>
          <p:cNvPr id="6" name="Rectangle 8"/>
          <p:cNvSpPr>
            <a:spLocks noChangeArrowheads="1"/>
          </p:cNvSpPr>
          <p:nvPr/>
        </p:nvSpPr>
        <p:spPr bwMode="auto">
          <a:xfrm>
            <a:off x="533400" y="5072063"/>
            <a:ext cx="8382000" cy="1323975"/>
          </a:xfrm>
          <a:prstGeom prst="rect">
            <a:avLst/>
          </a:prstGeom>
          <a:noFill/>
          <a:ln w="9525">
            <a:noFill/>
            <a:miter lim="800000"/>
          </a:ln>
          <a:effectLst/>
        </p:spPr>
        <p:txBody>
          <a:bodyPr anchor="b">
            <a:spAutoFit/>
          </a:bodyPr>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华文新魏" panose="02010800040101010101" pitchFamily="2" charset="-122"/>
                <a:ea typeface="华文新魏" panose="02010800040101010101" pitchFamily="2" charset="-122"/>
                <a:cs typeface="+mn-cs"/>
              </a:rPr>
              <a:t>1.</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华文新魏" panose="02010800040101010101" pitchFamily="2" charset="-122"/>
                <a:ea typeface="华文新魏" panose="02010800040101010101" pitchFamily="2" charset="-122"/>
                <a:cs typeface="+mn-cs"/>
              </a:rPr>
              <a:t>语义动作计算虚属性</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华文新魏" panose="02010800040101010101" pitchFamily="2" charset="-122"/>
              <a:ea typeface="华文新魏" panose="0201080004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华文新魏" panose="02010800040101010101" pitchFamily="2" charset="-122"/>
                <a:ea typeface="华文新魏" panose="02010800040101010101" pitchFamily="2" charset="-122"/>
                <a:cs typeface="+mn-cs"/>
              </a:rPr>
              <a:t>2.</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华文新魏" panose="02010800040101010101" pitchFamily="2" charset="-122"/>
                <a:ea typeface="华文新魏" panose="02010800040101010101" pitchFamily="2" charset="-122"/>
                <a:cs typeface="+mn-cs"/>
              </a:rPr>
              <a:t>终结符号的属性来自词法分析器</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华文新魏" panose="02010800040101010101" pitchFamily="2" charset="-122"/>
              <a:ea typeface="华文新魏" panose="02010800040101010101" pitchFamily="2" charset="-122"/>
              <a:cs typeface="+mn-cs"/>
            </a:endParaRPr>
          </a:p>
          <a:p>
            <a:pPr marL="0" marR="0" lvl="0" indent="0" algn="l" defTabSz="914400" rtl="0" eaLnBrk="1" fontAlgn="base" latinLnBrk="0" hangingPunct="1">
              <a:lnSpc>
                <a:spcPct val="100000"/>
              </a:lnSpc>
              <a:spcBef>
                <a:spcPct val="50000"/>
              </a:spcBef>
              <a:spcAft>
                <a:spcPct val="0"/>
              </a:spcAft>
              <a:buClr>
                <a:schemeClr val="hlink"/>
              </a:buClr>
              <a:buSzTx/>
              <a:buFont typeface="Wingdings" panose="05000000000000000000" pitchFamily="2" charset="2"/>
              <a:buNone/>
              <a:defRPr/>
            </a:pPr>
            <a:r>
              <a:rPr kumimoji="0" lang="en-US" altLang="zh-CN" sz="2000" b="1" i="0" u="none" strike="noStrike" kern="1200" cap="none" spc="0" normalizeH="0" baseline="0" noProof="0" dirty="0">
                <a:ln>
                  <a:noFill/>
                </a:ln>
                <a:solidFill>
                  <a:schemeClr val="tx2">
                    <a:lumMod val="60000"/>
                    <a:lumOff val="40000"/>
                  </a:schemeClr>
                </a:solidFill>
                <a:effectLst/>
                <a:uLnTx/>
                <a:uFillTx/>
                <a:latin typeface="华文新魏" panose="02010800040101010101" pitchFamily="2" charset="-122"/>
                <a:ea typeface="华文新魏" panose="02010800040101010101" pitchFamily="2" charset="-122"/>
                <a:cs typeface="+mn-cs"/>
              </a:rPr>
              <a:t>3.</a:t>
            </a:r>
            <a:r>
              <a:rPr kumimoji="0" lang="zh-CN" altLang="en-US" sz="2000" b="1" i="0" u="none" strike="noStrike" kern="1200" cap="none" spc="0" normalizeH="0" baseline="0" noProof="0" dirty="0">
                <a:ln>
                  <a:noFill/>
                </a:ln>
                <a:solidFill>
                  <a:schemeClr val="tx2">
                    <a:lumMod val="60000"/>
                    <a:lumOff val="40000"/>
                  </a:schemeClr>
                </a:solidFill>
                <a:effectLst/>
                <a:uLnTx/>
                <a:uFillTx/>
                <a:latin typeface="华文新魏" panose="02010800040101010101" pitchFamily="2" charset="-122"/>
                <a:ea typeface="华文新魏" panose="02010800040101010101" pitchFamily="2" charset="-122"/>
                <a:cs typeface="+mn-cs"/>
              </a:rPr>
              <a:t>某些非终结符加下标是为了区分一个产生式中同一非终结符的多次出现</a:t>
            </a:r>
            <a:endParaRPr kumimoji="0" lang="zh-CN" altLang="en-US" sz="2000" b="1" i="0" u="none" strike="noStrike" kern="1200" cap="none" spc="0" normalizeH="0" baseline="0" noProof="0" dirty="0">
              <a:ln>
                <a:noFill/>
              </a:ln>
              <a:solidFill>
                <a:schemeClr val="tx2">
                  <a:lumMod val="60000"/>
                  <a:lumOff val="40000"/>
                </a:schemeClr>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ldLvl="0" animBg="1"/>
      <p:bldP spid="6"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4"/>
          <p:cNvSpPr/>
          <p:nvPr/>
        </p:nvSpPr>
        <p:spPr>
          <a:xfrm>
            <a:off x="428625" y="1357313"/>
            <a:ext cx="8064500" cy="64928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dirty="0">
                <a:latin typeface="Tahoma" panose="020B0604030504040204" charset="0"/>
              </a:rPr>
              <a:t>例</a:t>
            </a:r>
            <a:r>
              <a:rPr lang="en-US" altLang="zh-CN" dirty="0">
                <a:latin typeface="Tahoma" panose="020B0604030504040204" charset="0"/>
              </a:rPr>
              <a:t>2  </a:t>
            </a:r>
            <a:r>
              <a:rPr lang="zh-CN" altLang="en-US" dirty="0">
                <a:latin typeface="Tahoma" panose="020B0604030504040204" charset="0"/>
              </a:rPr>
              <a:t>（带有继承属性）</a:t>
            </a:r>
            <a:endParaRPr lang="zh-CN" altLang="en-US" dirty="0">
              <a:latin typeface="Tahoma" panose="020B0604030504040204" charset="0"/>
            </a:endParaRPr>
          </a:p>
        </p:txBody>
      </p:sp>
      <p:sp>
        <p:nvSpPr>
          <p:cNvPr id="5" name="Rectangle 6"/>
          <p:cNvSpPr txBox="1">
            <a:spLocks noChangeArrowheads="1"/>
          </p:cNvSpPr>
          <p:nvPr/>
        </p:nvSpPr>
        <p:spPr bwMode="auto">
          <a:xfrm>
            <a:off x="3263900" y="2271713"/>
            <a:ext cx="6108700" cy="3371850"/>
          </a:xfrm>
          <a:prstGeom prst="rect">
            <a:avLst/>
          </a:prstGeom>
          <a:noFill/>
          <a:ln w="9525">
            <a:solidFill>
              <a:schemeClr val="tx1"/>
            </a:solidFill>
            <a:miter lim="800000"/>
          </a:ln>
        </p:spPr>
        <p:txBody>
          <a:bodyPr lIns="92075" tIns="46038" rIns="92075" bIns="46038"/>
          <a:lstStyle/>
          <a:p>
            <a:pPr marL="523875" marR="0" indent="-523875" algn="l" defTabSz="914400" eaLnBrk="0" hangingPunct="0">
              <a:spcBef>
                <a:spcPct val="20000"/>
              </a:spcBef>
              <a:buSzTx/>
              <a:tabLst>
                <a:tab pos="1025525" algn="l"/>
              </a:tabLst>
              <a:defRPr/>
            </a:pPr>
            <a:r>
              <a:rPr kumimoji="0" lang="zh-CN" altLang="en-US" b="1" u="sng" kern="0" cap="none" spc="0" normalizeH="0" baseline="0" noProof="0" dirty="0">
                <a:solidFill>
                  <a:srgbClr val="000066"/>
                </a:solidFill>
                <a:latin typeface="华文新魏" panose="02010800040101010101" pitchFamily="2" charset="-122"/>
                <a:ea typeface="华文新魏" panose="02010800040101010101" pitchFamily="2" charset="-122"/>
                <a:cs typeface="+mn-cs"/>
              </a:rPr>
              <a:t>产生式	                          语义规则</a:t>
            </a:r>
            <a:endParaRPr kumimoji="0" lang="zh-CN" altLang="en-US" b="1" u="sng" kern="0" cap="none" spc="0" normalizeH="0" baseline="0" noProof="0" dirty="0">
              <a:solidFill>
                <a:srgbClr val="000066"/>
              </a:solidFill>
              <a:latin typeface="华文新魏" panose="02010800040101010101" pitchFamily="2" charset="-122"/>
              <a:ea typeface="华文新魏" panose="02010800040101010101" pitchFamily="2" charset="-122"/>
              <a:cs typeface="+mn-cs"/>
            </a:endParaRPr>
          </a:p>
          <a:p>
            <a:pPr marL="523875" marR="0" indent="-523875" algn="l" defTabSz="914400" eaLnBrk="0" hangingPunct="0">
              <a:spcBef>
                <a:spcPct val="20000"/>
              </a:spcBef>
              <a:buSzTx/>
              <a:tabLst>
                <a:tab pos="1025525" algn="l"/>
              </a:tabLst>
              <a:defRPr/>
            </a:pPr>
            <a:r>
              <a:rPr kumimoji="0" lang="en-US" altLang="zh-CN" b="1" kern="0" cap="none" spc="0" normalizeH="0" baseline="0" noProof="0" dirty="0">
                <a:solidFill>
                  <a:srgbClr val="000066"/>
                </a:solidFill>
                <a:latin typeface="华文新魏" panose="02010800040101010101" pitchFamily="2" charset="-122"/>
                <a:ea typeface="华文新魏" panose="02010800040101010101" pitchFamily="2" charset="-122"/>
                <a:cs typeface="+mn-cs"/>
              </a:rPr>
              <a:t>D </a:t>
            </a:r>
            <a:r>
              <a:rPr kumimoji="0" lang="en-US" altLang="zh-CN" b="1" kern="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 T L	       </a:t>
            </a:r>
            <a:r>
              <a:rPr kumimoji="0" lang="en-US" altLang="zh-CN" b="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L.</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in</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 = </a:t>
            </a:r>
            <a:r>
              <a:rPr kumimoji="0" lang="en-US" altLang="zh-CN" b="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T.</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type</a:t>
            </a:r>
            <a:endPar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endParaRPr>
          </a:p>
          <a:p>
            <a:pPr marL="523875" marR="0" indent="-523875" algn="l" defTabSz="914400" eaLnBrk="0" hangingPunct="0">
              <a:spcBef>
                <a:spcPct val="20000"/>
              </a:spcBef>
              <a:buSzTx/>
              <a:tabLst>
                <a:tab pos="1025525" algn="l"/>
              </a:tabLst>
              <a:defRPr/>
            </a:pPr>
            <a:r>
              <a:rPr kumimoji="0" lang="en-US" altLang="zh-CN" b="1" kern="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T  </a:t>
            </a:r>
            <a:r>
              <a:rPr kumimoji="0" lang="en-US" altLang="zh-CN" b="1" kern="0" cap="none" spc="0" normalizeH="0" baseline="0" noProof="0" dirty="0" err="1">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int</a:t>
            </a:r>
            <a:r>
              <a:rPr kumimoji="0" lang="en-US" altLang="zh-CN" b="1" kern="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b="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T.</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type</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 = </a:t>
            </a:r>
            <a:r>
              <a:rPr kumimoji="0" lang="en-US" altLang="zh-CN" b="1" i="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integer</a:t>
            </a:r>
            <a:endParaRPr kumimoji="0" lang="en-US" altLang="zh-CN" b="1" i="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endParaRPr>
          </a:p>
          <a:p>
            <a:pPr marL="523875" marR="0" indent="-523875" algn="l" defTabSz="914400" eaLnBrk="0" hangingPunct="0">
              <a:spcBef>
                <a:spcPct val="20000"/>
              </a:spcBef>
              <a:buSzTx/>
              <a:tabLst>
                <a:tab pos="1025525" algn="l"/>
              </a:tabLst>
              <a:defRPr/>
            </a:pPr>
            <a:r>
              <a:rPr kumimoji="0" lang="en-US" altLang="zh-CN" b="1" kern="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T  real 	       </a:t>
            </a:r>
            <a:r>
              <a:rPr kumimoji="0" lang="en-US" altLang="zh-CN" b="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T.</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type</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 = </a:t>
            </a:r>
            <a:r>
              <a:rPr kumimoji="0" lang="en-US" altLang="zh-CN" b="1" i="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real</a:t>
            </a:r>
            <a:endPar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endParaRPr>
          </a:p>
          <a:p>
            <a:pPr marL="523875" marR="0" indent="-523875" algn="l" defTabSz="914400" eaLnBrk="0" hangingPunct="0">
              <a:spcBef>
                <a:spcPct val="20000"/>
              </a:spcBef>
              <a:buSzTx/>
              <a:tabLst>
                <a:tab pos="1025525" algn="l"/>
              </a:tabLst>
              <a:defRPr/>
            </a:pPr>
            <a:r>
              <a:rPr kumimoji="0" lang="en-US" altLang="zh-CN" b="1" kern="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L  L</a:t>
            </a:r>
            <a:r>
              <a:rPr kumimoji="0" lang="en-US" altLang="zh-CN" b="1" kern="0" cap="none" spc="0" normalizeH="0" baseline="-2500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1</a:t>
            </a:r>
            <a:r>
              <a:rPr kumimoji="0" lang="en-US" altLang="zh-CN" b="1" kern="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 , id	</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       L</a:t>
            </a:r>
            <a:r>
              <a:rPr kumimoji="0" lang="en-US" altLang="zh-CN" b="1" kern="0" cap="none" spc="0" normalizeH="0" baseline="-2500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1</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b="1" i="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in</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 = </a:t>
            </a:r>
            <a:r>
              <a:rPr kumimoji="0" lang="en-US" altLang="zh-CN" b="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L.</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in</a:t>
            </a:r>
            <a:endPar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endParaRPr>
          </a:p>
          <a:p>
            <a:pPr marL="523875" marR="0" indent="-523875" algn="l" defTabSz="914400" eaLnBrk="0" hangingPunct="0">
              <a:spcBef>
                <a:spcPct val="20000"/>
              </a:spcBef>
              <a:buSzTx/>
              <a:tabLst>
                <a:tab pos="1025525" algn="l"/>
              </a:tabLst>
              <a:defRPr/>
            </a:pP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addtype</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b="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id.</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entry</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b="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L.</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in</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a:t>
            </a:r>
            <a:endParaRPr kumimoji="0" lang="en-US" altLang="zh-CN" b="1" i="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endParaRPr>
          </a:p>
          <a:p>
            <a:pPr marL="523875" marR="0" indent="-523875" algn="l" defTabSz="914400" eaLnBrk="0" hangingPunct="0">
              <a:spcBef>
                <a:spcPct val="20000"/>
              </a:spcBef>
              <a:buSzTx/>
              <a:tabLst>
                <a:tab pos="1025525" algn="l"/>
              </a:tabLst>
              <a:defRPr/>
            </a:pPr>
            <a:r>
              <a:rPr kumimoji="0" lang="en-US" altLang="zh-CN" b="1" kern="0" cap="none" spc="0" normalizeH="0" baseline="0" noProof="0" dirty="0">
                <a:solidFill>
                  <a:srgbClr val="000066"/>
                </a:solidFill>
                <a:latin typeface="华文新魏" panose="02010800040101010101" pitchFamily="2" charset="-122"/>
                <a:ea typeface="华文新魏" panose="02010800040101010101" pitchFamily="2" charset="-122"/>
                <a:cs typeface="+mn-cs"/>
                <a:sym typeface="Symbol" panose="05050102010706020507" pitchFamily="18" charset="2"/>
              </a:rPr>
              <a:t>L  id 		       </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addtype</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a:t>
            </a:r>
            <a:r>
              <a:rPr kumimoji="0" lang="en-US" altLang="zh-CN" b="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id.</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entry</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 </a:t>
            </a:r>
            <a:r>
              <a:rPr kumimoji="0" lang="en-US" altLang="zh-CN" b="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L.</a:t>
            </a:r>
            <a:r>
              <a:rPr kumimoji="0" lang="en-US" altLang="zh-CN" b="1" i="1" kern="0" cap="none" spc="0" normalizeH="0" baseline="0" noProof="0" dirty="0" err="1">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in</a:t>
            </a:r>
            <a:r>
              <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rPr>
              <a:t>)</a:t>
            </a:r>
            <a:endParaRPr kumimoji="0" lang="en-US" altLang="zh-CN" b="1" kern="0" cap="none" spc="0" normalizeH="0" baseline="0" noProof="0" dirty="0">
              <a:solidFill>
                <a:schemeClr val="tx2">
                  <a:lumMod val="60000"/>
                  <a:lumOff val="40000"/>
                </a:schemeClr>
              </a:solidFill>
              <a:latin typeface="华文新魏" panose="02010800040101010101" pitchFamily="2" charset="-122"/>
              <a:ea typeface="华文新魏" panose="02010800040101010101" pitchFamily="2" charset="-122"/>
              <a:cs typeface="+mn-cs"/>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xEl>
                                              <p:charRg st="4294967295" end="4294967295"/>
                                            </p:txEl>
                                          </p:spTgt>
                                        </p:tgtEl>
                                        <p:attrNameLst>
                                          <p:attrName>style.visibility</p:attrName>
                                        </p:attrNameLst>
                                      </p:cBhvr>
                                      <p:to>
                                        <p:strVal val="visible"/>
                                      </p:to>
                                    </p:set>
                                    <p:animEffect transition="in" filter="blinds(horizontal)">
                                      <p:cBhvr>
                                        <p:cTn id="11" dur="500"/>
                                        <p:tgtEl>
                                          <p:spTgt spid="5">
                                            <p:txEl>
                                              <p:charRg st="4294967295" end="4294967295"/>
                                            </p:txEl>
                                          </p:spTgt>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5">
                                            <p:txEl>
                                              <p:charRg st="0" end="35"/>
                                            </p:txEl>
                                          </p:spTgt>
                                        </p:tgtEl>
                                        <p:attrNameLst>
                                          <p:attrName>style.visibility</p:attrName>
                                        </p:attrNameLst>
                                      </p:cBhvr>
                                      <p:to>
                                        <p:strVal val="visible"/>
                                      </p:to>
                                    </p:set>
                                    <p:animEffect transition="in" filter="blinds(horizontal)">
                                      <p:cBhvr>
                                        <p:cTn id="15" dur="500"/>
                                        <p:tgtEl>
                                          <p:spTgt spid="5">
                                            <p:txEl>
                                              <p:charRg st="0" end="35"/>
                                            </p:txEl>
                                          </p:spTgt>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5">
                                            <p:txEl>
                                              <p:charRg st="35" end="64"/>
                                            </p:txEl>
                                          </p:spTgt>
                                        </p:tgtEl>
                                        <p:attrNameLst>
                                          <p:attrName>style.visibility</p:attrName>
                                        </p:attrNameLst>
                                      </p:cBhvr>
                                      <p:to>
                                        <p:strVal val="visible"/>
                                      </p:to>
                                    </p:set>
                                    <p:animEffect transition="in" filter="blinds(horizontal)">
                                      <p:cBhvr>
                                        <p:cTn id="19" dur="500"/>
                                        <p:tgtEl>
                                          <p:spTgt spid="5">
                                            <p:txEl>
                                              <p:charRg st="35" end="64"/>
                                            </p:txEl>
                                          </p:spTgt>
                                        </p:tgtEl>
                                      </p:cBhvr>
                                    </p:animEffect>
                                  </p:childTnLst>
                                </p:cTn>
                              </p:par>
                            </p:childTnLst>
                          </p:cTn>
                        </p:par>
                        <p:par>
                          <p:cTn id="20" fill="hold">
                            <p:stCondLst>
                              <p:cond delay="2000"/>
                            </p:stCondLst>
                            <p:childTnLst>
                              <p:par>
                                <p:cTn id="21" presetID="3" presetClass="entr" presetSubtype="10" fill="hold" grpId="0" nodeType="afterEffect">
                                  <p:stCondLst>
                                    <p:cond delay="0"/>
                                  </p:stCondLst>
                                  <p:childTnLst>
                                    <p:set>
                                      <p:cBhvr>
                                        <p:cTn id="22" dur="1" fill="hold">
                                          <p:stCondLst>
                                            <p:cond delay="0"/>
                                          </p:stCondLst>
                                        </p:cTn>
                                        <p:tgtEl>
                                          <p:spTgt spid="5">
                                            <p:txEl>
                                              <p:charRg st="64" end="106"/>
                                            </p:txEl>
                                          </p:spTgt>
                                        </p:tgtEl>
                                        <p:attrNameLst>
                                          <p:attrName>style.visibility</p:attrName>
                                        </p:attrNameLst>
                                      </p:cBhvr>
                                      <p:to>
                                        <p:strVal val="visible"/>
                                      </p:to>
                                    </p:set>
                                    <p:animEffect transition="in" filter="blinds(horizontal)">
                                      <p:cBhvr>
                                        <p:cTn id="23" dur="500"/>
                                        <p:tgtEl>
                                          <p:spTgt spid="5">
                                            <p:txEl>
                                              <p:charRg st="64" end="106"/>
                                            </p:txEl>
                                          </p:spTgt>
                                        </p:tgtEl>
                                      </p:cBhvr>
                                    </p:animEffect>
                                  </p:childTnLst>
                                </p:cTn>
                              </p:par>
                            </p:childTnLst>
                          </p:cTn>
                        </p:par>
                        <p:par>
                          <p:cTn id="24" fill="hold">
                            <p:stCondLst>
                              <p:cond delay="2500"/>
                            </p:stCondLst>
                            <p:childTnLst>
                              <p:par>
                                <p:cTn id="25" presetID="3" presetClass="entr" presetSubtype="10" fill="hold" grpId="0" nodeType="afterEffect">
                                  <p:stCondLst>
                                    <p:cond delay="0"/>
                                  </p:stCondLst>
                                  <p:childTnLst>
                                    <p:set>
                                      <p:cBhvr>
                                        <p:cTn id="26" dur="1" fill="hold">
                                          <p:stCondLst>
                                            <p:cond delay="0"/>
                                          </p:stCondLst>
                                        </p:cTn>
                                        <p:tgtEl>
                                          <p:spTgt spid="5">
                                            <p:txEl>
                                              <p:charRg st="106" end="137"/>
                                            </p:txEl>
                                          </p:spTgt>
                                        </p:tgtEl>
                                        <p:attrNameLst>
                                          <p:attrName>style.visibility</p:attrName>
                                        </p:attrNameLst>
                                      </p:cBhvr>
                                      <p:to>
                                        <p:strVal val="visible"/>
                                      </p:to>
                                    </p:set>
                                    <p:animEffect transition="in" filter="blinds(horizontal)">
                                      <p:cBhvr>
                                        <p:cTn id="27" dur="500"/>
                                        <p:tgtEl>
                                          <p:spTgt spid="5">
                                            <p:txEl>
                                              <p:charRg st="106" end="137"/>
                                            </p:txEl>
                                          </p:spTgt>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5">
                                            <p:txEl>
                                              <p:charRg st="137" end="169"/>
                                            </p:txEl>
                                          </p:spTgt>
                                        </p:tgtEl>
                                        <p:attrNameLst>
                                          <p:attrName>style.visibility</p:attrName>
                                        </p:attrNameLst>
                                      </p:cBhvr>
                                      <p:to>
                                        <p:strVal val="visible"/>
                                      </p:to>
                                    </p:set>
                                    <p:animEffect transition="in" filter="blinds(horizontal)">
                                      <p:cBhvr>
                                        <p:cTn id="31" dur="500"/>
                                        <p:tgtEl>
                                          <p:spTgt spid="5">
                                            <p:txEl>
                                              <p:charRg st="137" end="169"/>
                                            </p:txEl>
                                          </p:spTgt>
                                        </p:tgtEl>
                                      </p:cBhvr>
                                    </p:animEffect>
                                  </p:childTnLst>
                                </p:cTn>
                              </p:par>
                            </p:childTnLst>
                          </p:cTn>
                        </p:par>
                        <p:par>
                          <p:cTn id="32" fill="hold">
                            <p:stCondLst>
                              <p:cond delay="3500"/>
                            </p:stCondLst>
                            <p:childTnLst>
                              <p:par>
                                <p:cTn id="33" presetID="3" presetClass="entr" presetSubtype="10" fill="hold" grpId="0" nodeType="afterEffect">
                                  <p:stCondLst>
                                    <p:cond delay="0"/>
                                  </p:stCondLst>
                                  <p:childTnLst>
                                    <p:set>
                                      <p:cBhvr>
                                        <p:cTn id="34" dur="1" fill="hold">
                                          <p:stCondLst>
                                            <p:cond delay="0"/>
                                          </p:stCondLst>
                                        </p:cTn>
                                        <p:tgtEl>
                                          <p:spTgt spid="5">
                                            <p:txEl>
                                              <p:charRg st="169" end="203"/>
                                            </p:txEl>
                                          </p:spTgt>
                                        </p:tgtEl>
                                        <p:attrNameLst>
                                          <p:attrName>style.visibility</p:attrName>
                                        </p:attrNameLst>
                                      </p:cBhvr>
                                      <p:to>
                                        <p:strVal val="visible"/>
                                      </p:to>
                                    </p:set>
                                    <p:animEffect transition="in" filter="blinds(horizontal)">
                                      <p:cBhvr>
                                        <p:cTn id="35" dur="500"/>
                                        <p:tgtEl>
                                          <p:spTgt spid="5">
                                            <p:txEl>
                                              <p:charRg st="169" end="203"/>
                                            </p:txEl>
                                          </p:spTgt>
                                        </p:tgtEl>
                                      </p:cBhvr>
                                    </p:animEffect>
                                  </p:childTnLst>
                                </p:cTn>
                              </p:par>
                            </p:childTnLst>
                          </p:cTn>
                        </p:par>
                        <p:par>
                          <p:cTn id="36" fill="hold">
                            <p:stCondLst>
                              <p:cond delay="4000"/>
                            </p:stCondLst>
                            <p:childTnLst>
                              <p:par>
                                <p:cTn id="37" presetID="3" presetClass="entr" presetSubtype="10" fill="hold" grpId="0" nodeType="afterEffect">
                                  <p:stCondLst>
                                    <p:cond delay="0"/>
                                  </p:stCondLst>
                                  <p:childTnLst>
                                    <p:set>
                                      <p:cBhvr>
                                        <p:cTn id="38" dur="1" fill="hold">
                                          <p:stCondLst>
                                            <p:cond delay="0"/>
                                          </p:stCondLst>
                                        </p:cTn>
                                        <p:tgtEl>
                                          <p:spTgt spid="5">
                                            <p:txEl>
                                              <p:charRg st="203" end="243"/>
                                            </p:txEl>
                                          </p:spTgt>
                                        </p:tgtEl>
                                        <p:attrNameLst>
                                          <p:attrName>style.visibility</p:attrName>
                                        </p:attrNameLst>
                                      </p:cBhvr>
                                      <p:to>
                                        <p:strVal val="visible"/>
                                      </p:to>
                                    </p:set>
                                    <p:animEffect transition="in" filter="blinds(horizontal)">
                                      <p:cBhvr>
                                        <p:cTn id="39" dur="500"/>
                                        <p:tgtEl>
                                          <p:spTgt spid="5">
                                            <p:txEl>
                                              <p:charRg st="203" end="24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dvAuto="100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611505" y="1500505"/>
            <a:ext cx="9992360" cy="2305050"/>
          </a:xfrm>
          <a:prstGeom prst="rect">
            <a:avLst/>
          </a:prstGeom>
          <a:noFill/>
          <a:ln w="9525">
            <a:noFill/>
            <a:miter lim="800000"/>
          </a:ln>
        </p:spPr>
        <p:txBody>
          <a:bodyPr/>
          <a:p>
            <a:pPr marL="457200" marR="0" indent="-457200" algn="l" defTabSz="914400" eaLnBrk="0" hangingPunct="0">
              <a:lnSpc>
                <a:spcPct val="135000"/>
              </a:lnSpc>
              <a:spcBef>
                <a:spcPct val="20000"/>
              </a:spcBef>
              <a:buSzTx/>
              <a:buFont typeface="Wingdings" panose="05000000000000000000" charset="0"/>
              <a:buChar char="l"/>
              <a:defRPr/>
            </a:pPr>
            <a:r>
              <a:rPr kumimoji="0" lang="zh-CN" altLang="en-US" sz="3600" kern="0" cap="none" spc="0" normalizeH="0" baseline="0" noProof="0" dirty="0">
                <a:solidFill>
                  <a:schemeClr val="tx2"/>
                </a:solidFill>
                <a:latin typeface="华文新魏" panose="02010800040101010101" pitchFamily="2" charset="-122"/>
                <a:ea typeface="华文新魏" panose="02010800040101010101" pitchFamily="2" charset="-122"/>
                <a:cs typeface="+mn-cs"/>
              </a:rPr>
              <a:t>属性文法</a:t>
            </a:r>
            <a:r>
              <a:rPr kumimoji="0" lang="zh-CN" altLang="en-US" sz="3600" b="0" kern="0" cap="none" spc="0" normalizeH="0" baseline="0" noProof="0" dirty="0">
                <a:solidFill>
                  <a:schemeClr val="tx2"/>
                </a:solidFill>
                <a:latin typeface="华文新魏" panose="02010800040101010101" pitchFamily="2" charset="-122"/>
                <a:ea typeface="华文新魏" panose="02010800040101010101" pitchFamily="2" charset="-122"/>
                <a:cs typeface="+mn-cs"/>
              </a:rPr>
              <a:t>：</a:t>
            </a:r>
            <a:r>
              <a:rPr kumimoji="0" lang="zh-CN" altLang="en-US" sz="3600" b="0" kern="0" cap="none" spc="0" normalizeH="0" baseline="0" noProof="0" dirty="0">
                <a:latin typeface="华文新魏" panose="02010800040101010101" pitchFamily="2" charset="-122"/>
                <a:ea typeface="华文新魏" panose="02010800040101010101" pitchFamily="2" charset="-122"/>
                <a:cs typeface="+mn-cs"/>
              </a:rPr>
              <a:t>语法制导定义对上下文无关文法进行了扩充，扩充后的文法称为属性文法。</a:t>
            </a:r>
            <a:endParaRPr kumimoji="0" lang="zh-CN" altLang="en-US" sz="3600" b="0" kern="0" cap="none" spc="0" normalizeH="0" baseline="0" noProof="0" dirty="0">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430530" y="1297305"/>
            <a:ext cx="10250170" cy="1945005"/>
          </a:xfrm>
          <a:prstGeom prst="rect">
            <a:avLst/>
          </a:prstGeom>
          <a:noFill/>
          <a:ln w="9525">
            <a:noFill/>
            <a:miter lim="800000"/>
          </a:ln>
        </p:spPr>
        <p:txBody>
          <a:bodyPr/>
          <a:lstStyle/>
          <a:p>
            <a:pPr marL="457200" marR="0" indent="-457200" algn="l" defTabSz="914400" eaLnBrk="0" hangingPunct="0">
              <a:lnSpc>
                <a:spcPct val="120000"/>
              </a:lnSpc>
              <a:spcBef>
                <a:spcPct val="20000"/>
              </a:spcBef>
              <a:buSzTx/>
              <a:buFont typeface="Wingdings" panose="05000000000000000000" charset="0"/>
              <a:buChar char="l"/>
              <a:defRPr/>
            </a:pPr>
            <a:r>
              <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rPr>
              <a:t>语法制导翻译</a:t>
            </a:r>
            <a:r>
              <a:rPr kumimoji="0" lang="en-US" altLang="zh-CN" sz="3600" kern="0" cap="none" spc="0" normalizeH="0" baseline="0" noProof="0">
                <a:solidFill>
                  <a:schemeClr val="tx2"/>
                </a:solidFill>
                <a:latin typeface="华文新魏" panose="02010800040101010101" pitchFamily="2" charset="-122"/>
                <a:ea typeface="华文新魏" panose="02010800040101010101" pitchFamily="2" charset="-122"/>
                <a:cs typeface="+mn-cs"/>
              </a:rPr>
              <a:t>:</a:t>
            </a:r>
            <a:endParaRPr kumimoji="0" lang="en-US" altLang="zh-CN" sz="3600" kern="0" cap="none" spc="0" normalizeH="0" baseline="0" noProof="0">
              <a:solidFill>
                <a:schemeClr val="tx2"/>
              </a:solidFill>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根据语法分析中产生式对应的</a:t>
            </a:r>
            <a:r>
              <a:rPr kumimoji="0" lang="zh-CN" altLang="en-US" sz="3200" b="1"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语义规则</a:t>
            </a: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进行翻译的方法称为</a:t>
            </a:r>
            <a:r>
              <a:rPr kumimoji="0" lang="zh-CN" altLang="en-US" sz="3200" b="1" i="0" u="sng"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语法制导翻译</a:t>
            </a: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285750" y="3762375"/>
            <a:ext cx="11598275" cy="93535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Char char="n"/>
            </a:pPr>
            <a:r>
              <a:rPr lang="zh-CN" altLang="en-US" sz="3200" b="1" dirty="0">
                <a:solidFill>
                  <a:schemeClr val="tx2"/>
                </a:solidFill>
                <a:latin typeface="Tahoma" panose="020B0604030504040204" charset="0"/>
              </a:rPr>
              <a:t>语法制导：</a:t>
            </a:r>
            <a:r>
              <a:rPr lang="zh-CN" altLang="en-US" sz="3200" dirty="0">
                <a:latin typeface="Tahoma" panose="020B0604030504040204" charset="0"/>
              </a:rPr>
              <a:t>基于语法分析中用到的文法产生式</a:t>
            </a:r>
            <a:endParaRPr lang="zh-CN" altLang="en-US" sz="3200" dirty="0">
              <a:latin typeface="Tahoma" panose="020B0604030504040204" charset="0"/>
            </a:endParaRPr>
          </a:p>
        </p:txBody>
      </p:sp>
      <p:sp>
        <p:nvSpPr>
          <p:cNvPr id="6" name="Rectangle 5"/>
          <p:cNvSpPr/>
          <p:nvPr/>
        </p:nvSpPr>
        <p:spPr>
          <a:xfrm>
            <a:off x="357505" y="4702175"/>
            <a:ext cx="11161395" cy="11080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Char char="n"/>
            </a:pPr>
            <a:r>
              <a:rPr lang="zh-CN" altLang="en-US" sz="3200" b="1" dirty="0">
                <a:solidFill>
                  <a:schemeClr val="tx2"/>
                </a:solidFill>
                <a:latin typeface="Tahoma" panose="020B0604030504040204" charset="0"/>
              </a:rPr>
              <a:t>翻译：</a:t>
            </a:r>
            <a:r>
              <a:rPr lang="zh-CN" altLang="en-US" sz="3200" dirty="0">
                <a:latin typeface="Tahoma" panose="020B0604030504040204" charset="0"/>
              </a:rPr>
              <a:t>完成语义分析的各项功能，不仅指生成中间代码</a:t>
            </a:r>
            <a:endParaRPr lang="zh-CN" altLang="en-US" sz="32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charRg st="8" end="42"/>
                                            </p:txEl>
                                          </p:spTgt>
                                        </p:tgtEl>
                                        <p:attrNameLst>
                                          <p:attrName>style.visibility</p:attrName>
                                        </p:attrNameLst>
                                      </p:cBhvr>
                                      <p:to>
                                        <p:strVal val="visible"/>
                                      </p:to>
                                    </p:set>
                                    <p:animEffect transition="in" filter="box(in)">
                                      <p:cBhvr>
                                        <p:cTn id="7" dur="500"/>
                                        <p:tgtEl>
                                          <p:spTgt spid="2">
                                            <p:txEl>
                                              <p:charRg st="8"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charRg st="0" end="21"/>
                                            </p:txEl>
                                          </p:spTgt>
                                        </p:tgtEl>
                                        <p:attrNameLst>
                                          <p:attrName>style.visibility</p:attrName>
                                        </p:attrNameLst>
                                      </p:cBhvr>
                                      <p:to>
                                        <p:strVal val="visible"/>
                                      </p:to>
                                    </p:set>
                                    <p:animEffect transition="in" filter="box(in)">
                                      <p:cBhvr>
                                        <p:cTn id="12" dur="500"/>
                                        <p:tgtEl>
                                          <p:spTgt spid="5">
                                            <p:txEl>
                                              <p:charRg st="0" end="2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6">
                                            <p:txEl>
                                              <p:charRg st="0" end="25"/>
                                            </p:txEl>
                                          </p:spTgt>
                                        </p:tgtEl>
                                        <p:attrNameLst>
                                          <p:attrName>style.visibility</p:attrName>
                                        </p:attrNameLst>
                                      </p:cBhvr>
                                      <p:to>
                                        <p:strVal val="visible"/>
                                      </p:to>
                                    </p:set>
                                    <p:animEffect transition="in" filter="box(in)">
                                      <p:cBhvr>
                                        <p:cTn id="17" dur="500"/>
                                        <p:tgtEl>
                                          <p:spTgt spid="6">
                                            <p:txEl>
                                              <p:charRg st="0"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539750" y="1468438"/>
            <a:ext cx="8137525" cy="1227138"/>
          </a:xfrm>
          <a:prstGeom prst="rect">
            <a:avLst/>
          </a:prstGeom>
          <a:noFill/>
          <a:ln w="9525">
            <a:noFill/>
            <a:miter lim="800000"/>
          </a:ln>
        </p:spPr>
        <p:txBody>
          <a:bodyPr/>
          <a:lstStyle/>
          <a:p>
            <a:pPr marL="457200" marR="0" indent="-457200" algn="l" defTabSz="914400" eaLnBrk="0" hangingPunct="0">
              <a:spcBef>
                <a:spcPct val="20000"/>
              </a:spcBef>
              <a:buSzTx/>
              <a:buFont typeface="Wingdings" panose="05000000000000000000" charset="0"/>
              <a:buChar char="l"/>
              <a:defRPr/>
            </a:pPr>
            <a:r>
              <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rPr>
              <a:t>属性之间的依赖关系</a:t>
            </a:r>
            <a:endPar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30000"/>
              </a:lnSpc>
              <a:spcBef>
                <a:spcPct val="20000"/>
              </a:spcBef>
              <a:spcAft>
                <a:spcPct val="0"/>
              </a:spcAft>
              <a:buClr>
                <a:schemeClr val="accent1"/>
              </a:buClr>
              <a:buSzTx/>
              <a:buFont typeface="Wingdings" panose="05000000000000000000" pitchFamily="2" charset="2"/>
              <a:buChar char="§"/>
              <a:defRPr/>
            </a:pP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语义规则 </a:t>
            </a:r>
            <a:r>
              <a:rPr kumimoji="0" lang="en-US" altLang="zh-CN"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b := f (c</a:t>
            </a:r>
            <a:r>
              <a:rPr kumimoji="0" lang="en-US" altLang="zh-CN" sz="32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1</a:t>
            </a:r>
            <a:r>
              <a:rPr kumimoji="0" lang="en-US" altLang="zh-CN"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,c</a:t>
            </a:r>
            <a:r>
              <a:rPr kumimoji="0" lang="en-US" altLang="zh-CN" sz="32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en-US" altLang="zh-CN"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3200" b="0" i="0" u="none" strike="noStrike" kern="0" cap="none" spc="0" normalizeH="0" baseline="0" noProof="0">
                <a:ln>
                  <a:noFill/>
                </a:ln>
                <a:solidFill>
                  <a:schemeClr val="tx1"/>
                </a:solidFill>
                <a:effectLst/>
                <a:uLnTx/>
                <a:uFillTx/>
                <a:latin typeface="Times New Roman" panose="02020603050405020304"/>
                <a:ea typeface="华文新魏" panose="02010800040101010101" pitchFamily="2" charset="-122"/>
                <a:cs typeface="+mn-cs"/>
              </a:rPr>
              <a:t>…</a:t>
            </a:r>
            <a:r>
              <a:rPr kumimoji="0" lang="en-US" altLang="zh-CN"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,c</a:t>
            </a:r>
            <a:r>
              <a:rPr kumimoji="0" lang="en-US" altLang="zh-CN" sz="3200" b="0" i="0" u="none" strike="noStrike" kern="0" cap="none" spc="0" normalizeH="0" baseline="-25000" noProof="0">
                <a:ln>
                  <a:noFill/>
                </a:ln>
                <a:solidFill>
                  <a:schemeClr val="tx1"/>
                </a:solidFill>
                <a:effectLst/>
                <a:uLnTx/>
                <a:uFillTx/>
                <a:latin typeface="华文新魏" panose="02010800040101010101" pitchFamily="2" charset="-122"/>
                <a:ea typeface="华文新魏" panose="02010800040101010101" pitchFamily="2" charset="-122"/>
                <a:cs typeface="+mn-cs"/>
              </a:rPr>
              <a:t>k</a:t>
            </a:r>
            <a:r>
              <a:rPr kumimoji="0" lang="en-US" altLang="zh-CN"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a:t>
            </a:r>
            <a:endParaRPr kumimoji="0" lang="en-US" altLang="zh-CN"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539750" y="3173730"/>
            <a:ext cx="10510520" cy="12985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30000"/>
              </a:lnSpc>
              <a:buClr>
                <a:schemeClr val="hlink"/>
              </a:buClr>
              <a:buSzPct val="55000"/>
              <a:buChar char="n"/>
            </a:pPr>
            <a:r>
              <a:rPr lang="zh-CN" altLang="en-US" sz="3200" dirty="0">
                <a:latin typeface="Tahoma" panose="020B0604030504040204" charset="0"/>
              </a:rPr>
              <a:t>只有在已知 </a:t>
            </a:r>
            <a:r>
              <a:rPr lang="en-US" altLang="zh-CN" sz="3200" dirty="0">
                <a:latin typeface="Tahoma" panose="020B0604030504040204" charset="0"/>
              </a:rPr>
              <a:t>c</a:t>
            </a:r>
            <a:r>
              <a:rPr lang="en-US" altLang="zh-CN" sz="3200" baseline="-25000" dirty="0">
                <a:latin typeface="Tahoma" panose="020B0604030504040204" charset="0"/>
              </a:rPr>
              <a:t>1</a:t>
            </a:r>
            <a:r>
              <a:rPr lang="en-US" altLang="zh-CN" sz="3200" dirty="0">
                <a:latin typeface="Tahoma" panose="020B0604030504040204" charset="0"/>
              </a:rPr>
              <a:t>,</a:t>
            </a:r>
            <a:r>
              <a:rPr lang="en-US" altLang="zh-CN" sz="3200" dirty="0">
                <a:latin typeface="Times New Roman" panose="02020603050405020304" charset="0"/>
              </a:rPr>
              <a:t>…</a:t>
            </a:r>
            <a:r>
              <a:rPr lang="en-US" altLang="zh-CN" sz="3200" dirty="0">
                <a:latin typeface="Tahoma" panose="020B0604030504040204" charset="0"/>
              </a:rPr>
              <a:t>,c</a:t>
            </a:r>
            <a:r>
              <a:rPr lang="en-US" altLang="zh-CN" sz="3200" baseline="-25000" dirty="0">
                <a:latin typeface="Tahoma" panose="020B0604030504040204" charset="0"/>
              </a:rPr>
              <a:t>k</a:t>
            </a:r>
            <a:r>
              <a:rPr lang="en-US" altLang="zh-CN" sz="3200" dirty="0">
                <a:latin typeface="Tahoma" panose="020B0604030504040204" charset="0"/>
              </a:rPr>
              <a:t> </a:t>
            </a:r>
            <a:r>
              <a:rPr lang="zh-CN" altLang="en-US" sz="3200" dirty="0">
                <a:latin typeface="Tahoma" panose="020B0604030504040204" charset="0"/>
              </a:rPr>
              <a:t>值的基础上，才能计算属性值 </a:t>
            </a:r>
            <a:r>
              <a:rPr lang="en-US" altLang="zh-CN" sz="3200" dirty="0">
                <a:latin typeface="Tahoma" panose="020B0604030504040204" charset="0"/>
              </a:rPr>
              <a:t>b</a:t>
            </a:r>
            <a:endParaRPr lang="en-US" altLang="zh-CN" sz="3200" dirty="0">
              <a:latin typeface="Tahoma" panose="020B0604030504040204" charset="0"/>
            </a:endParaRPr>
          </a:p>
        </p:txBody>
      </p:sp>
      <p:sp>
        <p:nvSpPr>
          <p:cNvPr id="6" name="Rectangle 5"/>
          <p:cNvSpPr/>
          <p:nvPr/>
        </p:nvSpPr>
        <p:spPr>
          <a:xfrm>
            <a:off x="611505" y="4319905"/>
            <a:ext cx="9019540" cy="8953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30000"/>
              </a:lnSpc>
              <a:buClr>
                <a:schemeClr val="hlink"/>
              </a:buClr>
              <a:buSzPct val="55000"/>
              <a:buChar char="n"/>
            </a:pPr>
            <a:r>
              <a:rPr lang="zh-CN" altLang="en-US" sz="3200" dirty="0">
                <a:latin typeface="Tahoma" panose="020B0604030504040204" charset="0"/>
              </a:rPr>
              <a:t>称属性 </a:t>
            </a:r>
            <a:r>
              <a:rPr lang="en-US" altLang="zh-CN" sz="3200" dirty="0">
                <a:latin typeface="Tahoma" panose="020B0604030504040204" charset="0"/>
              </a:rPr>
              <a:t>b </a:t>
            </a:r>
            <a:r>
              <a:rPr lang="zh-CN" altLang="en-US" sz="3200" dirty="0">
                <a:latin typeface="Tahoma" panose="020B0604030504040204" charset="0"/>
              </a:rPr>
              <a:t>依赖于属性 </a:t>
            </a:r>
            <a:r>
              <a:rPr lang="en-US" altLang="zh-CN" sz="3200" dirty="0">
                <a:latin typeface="Tahoma" panose="020B0604030504040204" charset="0"/>
              </a:rPr>
              <a:t>c</a:t>
            </a:r>
            <a:r>
              <a:rPr lang="en-US" altLang="zh-CN" sz="3200" baseline="-25000" dirty="0">
                <a:latin typeface="Tahoma" panose="020B0604030504040204" charset="0"/>
              </a:rPr>
              <a:t>1</a:t>
            </a:r>
            <a:r>
              <a:rPr lang="en-US" altLang="zh-CN" sz="3200" dirty="0">
                <a:latin typeface="Tahoma" panose="020B0604030504040204" charset="0"/>
              </a:rPr>
              <a:t>,</a:t>
            </a:r>
            <a:r>
              <a:rPr lang="en-US" altLang="zh-CN" sz="3200" dirty="0">
                <a:latin typeface="Times New Roman" panose="02020603050405020304" charset="0"/>
              </a:rPr>
              <a:t>…</a:t>
            </a:r>
            <a:r>
              <a:rPr lang="en-US" altLang="zh-CN" sz="3200" dirty="0">
                <a:latin typeface="Tahoma" panose="020B0604030504040204" charset="0"/>
              </a:rPr>
              <a:t>,c</a:t>
            </a:r>
            <a:r>
              <a:rPr lang="en-US" altLang="zh-CN" sz="3200" baseline="-25000" dirty="0">
                <a:latin typeface="Tahoma" panose="020B0604030504040204" charset="0"/>
              </a:rPr>
              <a:t>k</a:t>
            </a:r>
            <a:endParaRPr lang="en-US" altLang="zh-CN" sz="3200" baseline="-250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charRg st="0" end="30"/>
                                            </p:txEl>
                                          </p:spTgt>
                                        </p:tgtEl>
                                        <p:attrNameLst>
                                          <p:attrName>style.visibility</p:attrName>
                                        </p:attrNameLst>
                                      </p:cBhvr>
                                      <p:to>
                                        <p:strVal val="visible"/>
                                      </p:to>
                                    </p:set>
                                    <p:animEffect transition="in" filter="checkerboard(across)">
                                      <p:cBhvr>
                                        <p:cTn id="7" dur="500"/>
                                        <p:tgtEl>
                                          <p:spTgt spid="5">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charRg st="0" end="20"/>
                                            </p:txEl>
                                          </p:spTgt>
                                        </p:tgtEl>
                                        <p:attrNameLst>
                                          <p:attrName>style.visibility</p:attrName>
                                        </p:attrNameLst>
                                      </p:cBhvr>
                                      <p:to>
                                        <p:strVal val="visible"/>
                                      </p:to>
                                    </p:set>
                                    <p:animEffect transition="in" filter="checkerboard(across)">
                                      <p:cBhvr>
                                        <p:cTn id="12" dur="500"/>
                                        <p:tgtEl>
                                          <p:spTgt spid="6">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t>回顾</a:t>
            </a:r>
            <a:endParaRPr lang="zh-CN" altLang="en-US" dirty="0"/>
          </a:p>
        </p:txBody>
      </p:sp>
      <p:grpSp>
        <p:nvGrpSpPr>
          <p:cNvPr id="5" name="Group 85"/>
          <p:cNvGrpSpPr/>
          <p:nvPr/>
        </p:nvGrpSpPr>
        <p:grpSpPr bwMode="auto">
          <a:xfrm>
            <a:off x="2313895" y="1051931"/>
            <a:ext cx="7644832" cy="3554414"/>
            <a:chOff x="158" y="2251"/>
            <a:chExt cx="4355" cy="1837"/>
          </a:xfrm>
        </p:grpSpPr>
        <p:sp>
          <p:nvSpPr>
            <p:cNvPr id="6" name="Text Box 63"/>
            <p:cNvSpPr txBox="1">
              <a:spLocks noChangeArrowheads="1"/>
            </p:cNvSpPr>
            <p:nvPr/>
          </p:nvSpPr>
          <p:spPr bwMode="auto">
            <a:xfrm>
              <a:off x="981" y="3227"/>
              <a:ext cx="634"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charset="0"/>
                  <a:ea typeface="楷体_GB2312" pitchFamily="49" charset="-122"/>
                </a:defRPr>
              </a:lvl1pPr>
              <a:lvl2pPr marL="742950" indent="-285750" eaLnBrk="0" hangingPunct="0">
                <a:defRPr kumimoji="1" sz="2400">
                  <a:solidFill>
                    <a:schemeClr val="tx1"/>
                  </a:solidFill>
                  <a:latin typeface="Times New Roman" panose="02020603050405020304" charset="0"/>
                  <a:ea typeface="楷体_GB2312" pitchFamily="49" charset="-122"/>
                </a:defRPr>
              </a:lvl2pPr>
              <a:lvl3pPr marL="1143000" indent="-228600" eaLnBrk="0" hangingPunct="0">
                <a:defRPr kumimoji="1" sz="2400">
                  <a:solidFill>
                    <a:schemeClr val="tx1"/>
                  </a:solidFill>
                  <a:latin typeface="Times New Roman" panose="02020603050405020304" charset="0"/>
                  <a:ea typeface="楷体_GB2312" pitchFamily="49" charset="-122"/>
                </a:defRPr>
              </a:lvl3pPr>
              <a:lvl4pPr marL="1600200" indent="-228600" eaLnBrk="0" hangingPunct="0">
                <a:defRPr kumimoji="1" sz="2400">
                  <a:solidFill>
                    <a:schemeClr val="tx1"/>
                  </a:solidFill>
                  <a:latin typeface="Times New Roman" panose="02020603050405020304" charset="0"/>
                  <a:ea typeface="楷体_GB2312" pitchFamily="49" charset="-122"/>
                </a:defRPr>
              </a:lvl4pPr>
              <a:lvl5pPr marL="2057400" indent="-228600" eaLnBrk="0" hangingPunct="0">
                <a:defRPr kumimoji="1" sz="2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9pPr>
            </a:lstStyle>
            <a:p>
              <a:pPr algn="ctr">
                <a:spcBef>
                  <a:spcPct val="50000"/>
                </a:spcBef>
              </a:pPr>
              <a:r>
                <a:rPr kumimoji="0" lang="zh-CN" altLang="en-US" sz="2000">
                  <a:solidFill>
                    <a:srgbClr val="9900CC"/>
                  </a:solidFill>
                  <a:ea typeface="华文新魏" panose="02010800040101010101" pitchFamily="2" charset="-122"/>
                </a:rPr>
                <a:t>送单词</a:t>
              </a:r>
              <a:endParaRPr kumimoji="0" lang="zh-CN" altLang="en-US" sz="2000">
                <a:solidFill>
                  <a:srgbClr val="9900CC"/>
                </a:solidFill>
                <a:ea typeface="华文新魏" panose="02010800040101010101" pitchFamily="2" charset="-122"/>
              </a:endParaRPr>
            </a:p>
          </p:txBody>
        </p:sp>
        <p:sp>
          <p:nvSpPr>
            <p:cNvPr id="7" name="AutoShape 64"/>
            <p:cNvSpPr>
              <a:spLocks noChangeArrowheads="1"/>
            </p:cNvSpPr>
            <p:nvPr/>
          </p:nvSpPr>
          <p:spPr bwMode="auto">
            <a:xfrm>
              <a:off x="158" y="2274"/>
              <a:ext cx="868" cy="272"/>
            </a:xfrm>
            <a:prstGeom prst="parallelogram">
              <a:avLst>
                <a:gd name="adj" fmla="val 50763"/>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anose="02010800040101010101" pitchFamily="2" charset="-122"/>
                </a:rPr>
                <a:t>源程序</a:t>
              </a:r>
              <a:endParaRPr lang="zh-CN" altLang="en-US">
                <a:ea typeface="华文新魏" panose="02010800040101010101" pitchFamily="2" charset="-122"/>
              </a:endParaRPr>
            </a:p>
          </p:txBody>
        </p:sp>
        <p:sp>
          <p:nvSpPr>
            <p:cNvPr id="8" name="Rectangle 65"/>
            <p:cNvSpPr>
              <a:spLocks noChangeArrowheads="1"/>
            </p:cNvSpPr>
            <p:nvPr/>
          </p:nvSpPr>
          <p:spPr bwMode="auto">
            <a:xfrm>
              <a:off x="164" y="2856"/>
              <a:ext cx="816"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anose="02010800040101010101" pitchFamily="2" charset="-122"/>
                </a:rPr>
                <a:t>词法分析</a:t>
              </a:r>
              <a:endParaRPr lang="zh-CN" altLang="en-US">
                <a:ea typeface="华文新魏" panose="02010800040101010101" pitchFamily="2" charset="-122"/>
              </a:endParaRPr>
            </a:p>
            <a:p>
              <a:pPr algn="ctr" eaLnBrk="0" hangingPunct="0"/>
              <a:r>
                <a:rPr lang="zh-CN" altLang="en-US">
                  <a:ea typeface="华文新魏" panose="02010800040101010101" pitchFamily="2" charset="-122"/>
                </a:rPr>
                <a:t>程序</a:t>
              </a:r>
              <a:endParaRPr lang="zh-CN" altLang="en-US">
                <a:ea typeface="华文新魏" panose="02010800040101010101" pitchFamily="2" charset="-122"/>
              </a:endParaRPr>
            </a:p>
          </p:txBody>
        </p:sp>
        <p:sp>
          <p:nvSpPr>
            <p:cNvPr id="9" name="Rectangle 66"/>
            <p:cNvSpPr>
              <a:spLocks noChangeArrowheads="1"/>
            </p:cNvSpPr>
            <p:nvPr/>
          </p:nvSpPr>
          <p:spPr bwMode="auto">
            <a:xfrm>
              <a:off x="1517" y="2856"/>
              <a:ext cx="824"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ea typeface="华文新魏" panose="02010800040101010101" pitchFamily="2" charset="-122"/>
                </a:rPr>
                <a:t>语法分析</a:t>
              </a:r>
              <a:endParaRPr lang="zh-CN" altLang="en-US" b="1">
                <a:ea typeface="华文新魏" panose="02010800040101010101" pitchFamily="2" charset="-122"/>
              </a:endParaRPr>
            </a:p>
            <a:p>
              <a:pPr algn="ctr" eaLnBrk="0" hangingPunct="0"/>
              <a:r>
                <a:rPr lang="zh-CN" altLang="en-US" b="1">
                  <a:ea typeface="华文新魏" panose="02010800040101010101" pitchFamily="2" charset="-122"/>
                </a:rPr>
                <a:t>程序</a:t>
              </a:r>
              <a:endParaRPr lang="zh-CN" altLang="en-US" b="1">
                <a:ea typeface="华文新魏" panose="02010800040101010101" pitchFamily="2" charset="-122"/>
              </a:endParaRPr>
            </a:p>
          </p:txBody>
        </p:sp>
        <p:sp>
          <p:nvSpPr>
            <p:cNvPr id="10" name="Rectangle 67"/>
            <p:cNvSpPr>
              <a:spLocks noChangeArrowheads="1"/>
            </p:cNvSpPr>
            <p:nvPr/>
          </p:nvSpPr>
          <p:spPr bwMode="auto">
            <a:xfrm>
              <a:off x="3078" y="2856"/>
              <a:ext cx="1435"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dirty="0">
                  <a:ea typeface="华文新魏" panose="02010800040101010101" pitchFamily="2" charset="-122"/>
                </a:rPr>
                <a:t>语义分析及中间</a:t>
              </a:r>
              <a:endParaRPr lang="zh-CN" altLang="en-US" dirty="0">
                <a:ea typeface="华文新魏" panose="02010800040101010101" pitchFamily="2" charset="-122"/>
              </a:endParaRPr>
            </a:p>
            <a:p>
              <a:pPr algn="ctr" eaLnBrk="0" hangingPunct="0"/>
              <a:r>
                <a:rPr lang="zh-CN" altLang="en-US" dirty="0">
                  <a:ea typeface="华文新魏" panose="02010800040101010101" pitchFamily="2" charset="-122"/>
                </a:rPr>
                <a:t>代码生成程序</a:t>
              </a:r>
              <a:endParaRPr lang="zh-CN" altLang="en-US" dirty="0">
                <a:ea typeface="华文新魏" panose="02010800040101010101" pitchFamily="2" charset="-122"/>
              </a:endParaRPr>
            </a:p>
          </p:txBody>
        </p:sp>
        <p:sp>
          <p:nvSpPr>
            <p:cNvPr id="11" name="Text Box 68"/>
            <p:cNvSpPr txBox="1">
              <a:spLocks noChangeArrowheads="1"/>
            </p:cNvSpPr>
            <p:nvPr/>
          </p:nvSpPr>
          <p:spPr bwMode="auto">
            <a:xfrm>
              <a:off x="1751" y="2251"/>
              <a:ext cx="453"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charset="0"/>
                  <a:ea typeface="楷体_GB2312" pitchFamily="49" charset="-122"/>
                </a:defRPr>
              </a:lvl1pPr>
              <a:lvl2pPr marL="742950" indent="-285750" eaLnBrk="0" hangingPunct="0">
                <a:defRPr kumimoji="1" sz="2400">
                  <a:solidFill>
                    <a:schemeClr val="tx1"/>
                  </a:solidFill>
                  <a:latin typeface="Times New Roman" panose="02020603050405020304" charset="0"/>
                  <a:ea typeface="楷体_GB2312" pitchFamily="49" charset="-122"/>
                </a:defRPr>
              </a:lvl2pPr>
              <a:lvl3pPr marL="1143000" indent="-228600" eaLnBrk="0" hangingPunct="0">
                <a:defRPr kumimoji="1" sz="2400">
                  <a:solidFill>
                    <a:schemeClr val="tx1"/>
                  </a:solidFill>
                  <a:latin typeface="Times New Roman" panose="02020603050405020304" charset="0"/>
                  <a:ea typeface="楷体_GB2312" pitchFamily="49" charset="-122"/>
                </a:defRPr>
              </a:lvl3pPr>
              <a:lvl4pPr marL="1600200" indent="-228600" eaLnBrk="0" hangingPunct="0">
                <a:defRPr kumimoji="1" sz="2400">
                  <a:solidFill>
                    <a:schemeClr val="tx1"/>
                  </a:solidFill>
                  <a:latin typeface="Times New Roman" panose="02020603050405020304" charset="0"/>
                  <a:ea typeface="楷体_GB2312" pitchFamily="49" charset="-122"/>
                </a:defRPr>
              </a:lvl4pPr>
              <a:lvl5pPr marL="2057400" indent="-228600" eaLnBrk="0" hangingPunct="0">
                <a:defRPr kumimoji="1" sz="2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9pPr>
            </a:lstStyle>
            <a:p>
              <a:pPr algn="ctr">
                <a:spcBef>
                  <a:spcPct val="50000"/>
                </a:spcBef>
              </a:pPr>
              <a:r>
                <a:rPr kumimoji="0" lang="zh-CN" altLang="en-US" sz="2000">
                  <a:solidFill>
                    <a:srgbClr val="9900CC"/>
                  </a:solidFill>
                  <a:ea typeface="华文新魏" panose="02010800040101010101" pitchFamily="2" charset="-122"/>
                </a:rPr>
                <a:t>开始</a:t>
              </a:r>
              <a:endParaRPr kumimoji="0" lang="zh-CN" altLang="en-US" sz="2000">
                <a:solidFill>
                  <a:srgbClr val="9900CC"/>
                </a:solidFill>
                <a:ea typeface="华文新魏" panose="02010800040101010101" pitchFamily="2" charset="-122"/>
              </a:endParaRPr>
            </a:p>
          </p:txBody>
        </p:sp>
        <p:sp>
          <p:nvSpPr>
            <p:cNvPr id="12" name="Text Box 69"/>
            <p:cNvSpPr txBox="1">
              <a:spLocks noChangeArrowheads="1"/>
            </p:cNvSpPr>
            <p:nvPr/>
          </p:nvSpPr>
          <p:spPr bwMode="auto">
            <a:xfrm>
              <a:off x="980" y="2774"/>
              <a:ext cx="645"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charset="0"/>
                  <a:ea typeface="楷体_GB2312" pitchFamily="49" charset="-122"/>
                </a:defRPr>
              </a:lvl1pPr>
              <a:lvl2pPr marL="742950" indent="-285750" eaLnBrk="0" hangingPunct="0">
                <a:defRPr kumimoji="1" sz="2400">
                  <a:solidFill>
                    <a:schemeClr val="tx1"/>
                  </a:solidFill>
                  <a:latin typeface="Times New Roman" panose="02020603050405020304" charset="0"/>
                  <a:ea typeface="楷体_GB2312" pitchFamily="49" charset="-122"/>
                </a:defRPr>
              </a:lvl2pPr>
              <a:lvl3pPr marL="1143000" indent="-228600" eaLnBrk="0" hangingPunct="0">
                <a:defRPr kumimoji="1" sz="2400">
                  <a:solidFill>
                    <a:schemeClr val="tx1"/>
                  </a:solidFill>
                  <a:latin typeface="Times New Roman" panose="02020603050405020304" charset="0"/>
                  <a:ea typeface="楷体_GB2312" pitchFamily="49" charset="-122"/>
                </a:defRPr>
              </a:lvl3pPr>
              <a:lvl4pPr marL="1600200" indent="-228600" eaLnBrk="0" hangingPunct="0">
                <a:defRPr kumimoji="1" sz="2400">
                  <a:solidFill>
                    <a:schemeClr val="tx1"/>
                  </a:solidFill>
                  <a:latin typeface="Times New Roman" panose="02020603050405020304" charset="0"/>
                  <a:ea typeface="楷体_GB2312" pitchFamily="49" charset="-122"/>
                </a:defRPr>
              </a:lvl4pPr>
              <a:lvl5pPr marL="2057400" indent="-228600" eaLnBrk="0" hangingPunct="0">
                <a:defRPr kumimoji="1" sz="2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9pPr>
            </a:lstStyle>
            <a:p>
              <a:pPr algn="ctr">
                <a:spcBef>
                  <a:spcPct val="50000"/>
                </a:spcBef>
              </a:pPr>
              <a:r>
                <a:rPr kumimoji="0" lang="zh-CN" altLang="en-US" sz="2000">
                  <a:solidFill>
                    <a:srgbClr val="9900CC"/>
                  </a:solidFill>
                  <a:ea typeface="华文新魏" panose="02010800040101010101" pitchFamily="2" charset="-122"/>
                </a:rPr>
                <a:t>取单词</a:t>
              </a:r>
              <a:endParaRPr kumimoji="0" lang="zh-CN" altLang="en-US" sz="2000">
                <a:solidFill>
                  <a:srgbClr val="9900CC"/>
                </a:solidFill>
                <a:ea typeface="华文新魏" panose="02010800040101010101" pitchFamily="2" charset="-122"/>
              </a:endParaRPr>
            </a:p>
          </p:txBody>
        </p:sp>
        <p:sp>
          <p:nvSpPr>
            <p:cNvPr id="13" name="Text Box 70"/>
            <p:cNvSpPr txBox="1">
              <a:spLocks noChangeArrowheads="1"/>
            </p:cNvSpPr>
            <p:nvPr/>
          </p:nvSpPr>
          <p:spPr bwMode="auto">
            <a:xfrm>
              <a:off x="2341" y="2774"/>
              <a:ext cx="766"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charset="0"/>
                  <a:ea typeface="楷体_GB2312" pitchFamily="49" charset="-122"/>
                </a:defRPr>
              </a:lvl1pPr>
              <a:lvl2pPr marL="742950" indent="-285750" eaLnBrk="0" hangingPunct="0">
                <a:defRPr kumimoji="1" sz="2400">
                  <a:solidFill>
                    <a:schemeClr val="tx1"/>
                  </a:solidFill>
                  <a:latin typeface="Times New Roman" panose="02020603050405020304" charset="0"/>
                  <a:ea typeface="楷体_GB2312" pitchFamily="49" charset="-122"/>
                </a:defRPr>
              </a:lvl2pPr>
              <a:lvl3pPr marL="1143000" indent="-228600" eaLnBrk="0" hangingPunct="0">
                <a:defRPr kumimoji="1" sz="2400">
                  <a:solidFill>
                    <a:schemeClr val="tx1"/>
                  </a:solidFill>
                  <a:latin typeface="Times New Roman" panose="02020603050405020304" charset="0"/>
                  <a:ea typeface="楷体_GB2312" pitchFamily="49" charset="-122"/>
                </a:defRPr>
              </a:lvl3pPr>
              <a:lvl4pPr marL="1600200" indent="-228600" eaLnBrk="0" hangingPunct="0">
                <a:defRPr kumimoji="1" sz="2400">
                  <a:solidFill>
                    <a:schemeClr val="tx1"/>
                  </a:solidFill>
                  <a:latin typeface="Times New Roman" panose="02020603050405020304" charset="0"/>
                  <a:ea typeface="楷体_GB2312" pitchFamily="49" charset="-122"/>
                </a:defRPr>
              </a:lvl4pPr>
              <a:lvl5pPr marL="2057400" indent="-228600" eaLnBrk="0" hangingPunct="0">
                <a:defRPr kumimoji="1" sz="2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9pPr>
            </a:lstStyle>
            <a:p>
              <a:pPr algn="ctr">
                <a:spcBef>
                  <a:spcPct val="50000"/>
                </a:spcBef>
              </a:pPr>
              <a:r>
                <a:rPr kumimoji="0" lang="zh-CN" altLang="en-US" sz="2000">
                  <a:solidFill>
                    <a:srgbClr val="9900CC"/>
                  </a:solidFill>
                  <a:ea typeface="华文新魏" panose="02010800040101010101" pitchFamily="2" charset="-122"/>
                </a:rPr>
                <a:t>语法单位</a:t>
              </a:r>
              <a:endParaRPr kumimoji="0" lang="zh-CN" altLang="en-US" sz="2000">
                <a:solidFill>
                  <a:srgbClr val="9900CC"/>
                </a:solidFill>
                <a:ea typeface="华文新魏" panose="02010800040101010101" pitchFamily="2" charset="-122"/>
              </a:endParaRPr>
            </a:p>
          </p:txBody>
        </p:sp>
        <p:sp>
          <p:nvSpPr>
            <p:cNvPr id="14" name="Text Box 71"/>
            <p:cNvSpPr txBox="1">
              <a:spLocks noChangeArrowheads="1"/>
            </p:cNvSpPr>
            <p:nvPr/>
          </p:nvSpPr>
          <p:spPr bwMode="auto">
            <a:xfrm>
              <a:off x="2341" y="3227"/>
              <a:ext cx="768"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charset="0"/>
                  <a:ea typeface="楷体_GB2312" pitchFamily="49" charset="-122"/>
                </a:defRPr>
              </a:lvl1pPr>
              <a:lvl2pPr marL="742950" indent="-285750" eaLnBrk="0" hangingPunct="0">
                <a:defRPr kumimoji="1" sz="2400">
                  <a:solidFill>
                    <a:schemeClr val="tx1"/>
                  </a:solidFill>
                  <a:latin typeface="Times New Roman" panose="02020603050405020304" charset="0"/>
                  <a:ea typeface="楷体_GB2312" pitchFamily="49" charset="-122"/>
                </a:defRPr>
              </a:lvl2pPr>
              <a:lvl3pPr marL="1143000" indent="-228600" eaLnBrk="0" hangingPunct="0">
                <a:defRPr kumimoji="1" sz="2400">
                  <a:solidFill>
                    <a:schemeClr val="tx1"/>
                  </a:solidFill>
                  <a:latin typeface="Times New Roman" panose="02020603050405020304" charset="0"/>
                  <a:ea typeface="楷体_GB2312" pitchFamily="49" charset="-122"/>
                </a:defRPr>
              </a:lvl3pPr>
              <a:lvl4pPr marL="1600200" indent="-228600" eaLnBrk="0" hangingPunct="0">
                <a:defRPr kumimoji="1" sz="2400">
                  <a:solidFill>
                    <a:schemeClr val="tx1"/>
                  </a:solidFill>
                  <a:latin typeface="Times New Roman" panose="02020603050405020304" charset="0"/>
                  <a:ea typeface="楷体_GB2312" pitchFamily="49" charset="-122"/>
                </a:defRPr>
              </a:lvl4pPr>
              <a:lvl5pPr marL="2057400" indent="-228600" eaLnBrk="0" hangingPunct="0">
                <a:defRPr kumimoji="1" sz="2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9pPr>
            </a:lstStyle>
            <a:p>
              <a:pPr algn="ctr">
                <a:spcBef>
                  <a:spcPct val="50000"/>
                </a:spcBef>
              </a:pPr>
              <a:r>
                <a:rPr kumimoji="0" lang="zh-CN" altLang="en-US" sz="2000">
                  <a:solidFill>
                    <a:srgbClr val="9900CC"/>
                  </a:solidFill>
                  <a:ea typeface="华文新魏" panose="02010800040101010101" pitchFamily="2" charset="-122"/>
                </a:rPr>
                <a:t>语义信息</a:t>
              </a:r>
              <a:endParaRPr kumimoji="0" lang="zh-CN" altLang="en-US" sz="2000">
                <a:solidFill>
                  <a:srgbClr val="9900CC"/>
                </a:solidFill>
                <a:ea typeface="华文新魏" panose="02010800040101010101" pitchFamily="2" charset="-122"/>
              </a:endParaRPr>
            </a:p>
          </p:txBody>
        </p:sp>
        <p:sp>
          <p:nvSpPr>
            <p:cNvPr id="15" name="AutoShape 72"/>
            <p:cNvSpPr>
              <a:spLocks noChangeArrowheads="1"/>
            </p:cNvSpPr>
            <p:nvPr/>
          </p:nvSpPr>
          <p:spPr bwMode="auto">
            <a:xfrm>
              <a:off x="3157" y="3589"/>
              <a:ext cx="907" cy="317"/>
            </a:xfrm>
            <a:prstGeom prst="parallelogram">
              <a:avLst>
                <a:gd name="adj" fmla="val 45514"/>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dirty="0">
                  <a:ea typeface="华文新魏" panose="02010800040101010101" pitchFamily="2" charset="-122"/>
                </a:rPr>
                <a:t>中间代码</a:t>
              </a:r>
              <a:endParaRPr lang="zh-CN" altLang="en-US" dirty="0">
                <a:ea typeface="华文新魏" panose="02010800040101010101" pitchFamily="2" charset="-122"/>
              </a:endParaRPr>
            </a:p>
          </p:txBody>
        </p:sp>
        <p:sp>
          <p:nvSpPr>
            <p:cNvPr id="16" name="Line 73"/>
            <p:cNvSpPr>
              <a:spLocks noChangeShapeType="1"/>
            </p:cNvSpPr>
            <p:nvPr/>
          </p:nvSpPr>
          <p:spPr bwMode="auto">
            <a:xfrm flipH="1">
              <a:off x="980" y="3046"/>
              <a:ext cx="544"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7" name="Line 74"/>
            <p:cNvSpPr>
              <a:spLocks noChangeShapeType="1"/>
            </p:cNvSpPr>
            <p:nvPr/>
          </p:nvSpPr>
          <p:spPr bwMode="auto">
            <a:xfrm>
              <a:off x="980" y="3227"/>
              <a:ext cx="544"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8" name="Line 75"/>
            <p:cNvSpPr>
              <a:spLocks noChangeShapeType="1"/>
            </p:cNvSpPr>
            <p:nvPr/>
          </p:nvSpPr>
          <p:spPr bwMode="auto">
            <a:xfrm>
              <a:off x="572" y="2547"/>
              <a:ext cx="0" cy="317"/>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9" name="Line 76"/>
            <p:cNvSpPr>
              <a:spLocks noChangeShapeType="1"/>
            </p:cNvSpPr>
            <p:nvPr/>
          </p:nvSpPr>
          <p:spPr bwMode="auto">
            <a:xfrm>
              <a:off x="2341" y="3001"/>
              <a:ext cx="726"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0" name="Line 77"/>
            <p:cNvSpPr>
              <a:spLocks noChangeShapeType="1"/>
            </p:cNvSpPr>
            <p:nvPr/>
          </p:nvSpPr>
          <p:spPr bwMode="auto">
            <a:xfrm flipH="1">
              <a:off x="2341" y="3227"/>
              <a:ext cx="726"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1" name="Line 78"/>
            <p:cNvSpPr>
              <a:spLocks noChangeShapeType="1"/>
            </p:cNvSpPr>
            <p:nvPr/>
          </p:nvSpPr>
          <p:spPr bwMode="auto">
            <a:xfrm>
              <a:off x="3611" y="3339"/>
              <a:ext cx="0" cy="227"/>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2" name="Line 79"/>
            <p:cNvSpPr>
              <a:spLocks noChangeShapeType="1"/>
            </p:cNvSpPr>
            <p:nvPr/>
          </p:nvSpPr>
          <p:spPr bwMode="auto">
            <a:xfrm>
              <a:off x="1978" y="2455"/>
              <a:ext cx="0" cy="409"/>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3" name="Rectangle 80"/>
            <p:cNvSpPr>
              <a:spLocks noChangeArrowheads="1"/>
            </p:cNvSpPr>
            <p:nvPr/>
          </p:nvSpPr>
          <p:spPr bwMode="auto">
            <a:xfrm>
              <a:off x="1162" y="3770"/>
              <a:ext cx="1440" cy="318"/>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anose="02010800040101010101" pitchFamily="2" charset="-122"/>
                </a:rPr>
                <a:t>错误的诊查处理</a:t>
              </a:r>
              <a:endParaRPr lang="zh-CN" altLang="en-US">
                <a:ea typeface="华文新魏" panose="02010800040101010101" pitchFamily="2" charset="-122"/>
              </a:endParaRPr>
            </a:p>
          </p:txBody>
        </p:sp>
        <p:sp>
          <p:nvSpPr>
            <p:cNvPr id="24" name="Line 81"/>
            <p:cNvSpPr>
              <a:spLocks noChangeShapeType="1"/>
            </p:cNvSpPr>
            <p:nvPr/>
          </p:nvSpPr>
          <p:spPr bwMode="auto">
            <a:xfrm>
              <a:off x="617" y="3363"/>
              <a:ext cx="817"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5" name="Line 82"/>
            <p:cNvSpPr>
              <a:spLocks noChangeShapeType="1"/>
            </p:cNvSpPr>
            <p:nvPr/>
          </p:nvSpPr>
          <p:spPr bwMode="auto">
            <a:xfrm>
              <a:off x="1887" y="3363"/>
              <a:ext cx="0"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6" name="Line 83"/>
            <p:cNvSpPr>
              <a:spLocks noChangeShapeType="1"/>
            </p:cNvSpPr>
            <p:nvPr/>
          </p:nvSpPr>
          <p:spPr bwMode="auto">
            <a:xfrm flipH="1">
              <a:off x="2386" y="3363"/>
              <a:ext cx="862"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grpSp>
      <p:sp>
        <p:nvSpPr>
          <p:cNvPr id="2" name="椭圆 1"/>
          <p:cNvSpPr/>
          <p:nvPr/>
        </p:nvSpPr>
        <p:spPr bwMode="auto">
          <a:xfrm>
            <a:off x="1981200" y="1931344"/>
            <a:ext cx="2095132" cy="1492776"/>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7" name="TextBox 26"/>
          <p:cNvSpPr txBox="1"/>
          <p:nvPr/>
        </p:nvSpPr>
        <p:spPr>
          <a:xfrm>
            <a:off x="1981201" y="4114800"/>
            <a:ext cx="2012089" cy="1938992"/>
          </a:xfrm>
          <a:prstGeom prst="rect">
            <a:avLst/>
          </a:prstGeom>
          <a:noFill/>
        </p:spPr>
        <p:txBody>
          <a:bodyPr wrap="none" rtlCol="0">
            <a:spAutoFit/>
          </a:bodyPr>
          <a:lstStyle/>
          <a:p>
            <a:pPr algn="ctr"/>
            <a:r>
              <a:rPr lang="zh-CN" altLang="en-US" dirty="0">
                <a:latin typeface="华文新魏" panose="02010800040101010101" pitchFamily="2" charset="-122"/>
                <a:ea typeface="华文新魏" panose="02010800040101010101" pitchFamily="2" charset="-122"/>
              </a:rPr>
              <a:t>第</a:t>
            </a:r>
            <a:r>
              <a:rPr lang="en-US" altLang="zh-CN" dirty="0">
                <a:latin typeface="华文新魏" panose="02010800040101010101" pitchFamily="2" charset="-122"/>
                <a:ea typeface="华文新魏" panose="02010800040101010101" pitchFamily="2" charset="-122"/>
              </a:rPr>
              <a:t>3</a:t>
            </a:r>
            <a:r>
              <a:rPr lang="zh-CN" altLang="en-US" dirty="0">
                <a:latin typeface="华文新魏" panose="02010800040101010101" pitchFamily="2" charset="-122"/>
                <a:ea typeface="华文新魏" panose="02010800040101010101" pitchFamily="2" charset="-122"/>
              </a:rPr>
              <a:t>章</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字符串</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正规表达式</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单词符号</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有限自动机</a:t>
            </a:r>
            <a:endParaRPr lang="zh-CN" altLang="en-US" dirty="0">
              <a:latin typeface="华文新魏" panose="02010800040101010101" pitchFamily="2" charset="-122"/>
              <a:ea typeface="华文新魏" panose="0201080004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539750" y="1490663"/>
            <a:ext cx="8137525" cy="649288"/>
          </a:xfrm>
          <a:prstGeom prst="rect">
            <a:avLst/>
          </a:prstGeom>
          <a:noFill/>
          <a:ln w="9525">
            <a:noFill/>
            <a:miter lim="800000"/>
          </a:ln>
        </p:spPr>
        <p:txBody>
          <a:bodyPr/>
          <a:lstStyle/>
          <a:p>
            <a:pPr marL="457200" marR="0" indent="-457200" algn="l" defTabSz="914400" eaLnBrk="0" hangingPunct="0">
              <a:spcBef>
                <a:spcPct val="20000"/>
              </a:spcBef>
              <a:buSzTx/>
              <a:buFont typeface="Wingdings" panose="05000000000000000000" charset="0"/>
              <a:buChar char="l"/>
              <a:defRPr/>
            </a:pPr>
            <a:r>
              <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rPr>
              <a:t>依赖图</a:t>
            </a:r>
            <a:r>
              <a:rPr kumimoji="0" lang="en-US" altLang="zh-CN" sz="3600" kern="0" cap="none" spc="0" normalizeH="0" baseline="0" noProof="0">
                <a:solidFill>
                  <a:schemeClr val="tx2"/>
                </a:solidFill>
                <a:latin typeface="华文新魏" panose="02010800040101010101" pitchFamily="2" charset="-122"/>
                <a:ea typeface="华文新魏" panose="02010800040101010101" pitchFamily="2" charset="-122"/>
                <a:cs typeface="+mn-cs"/>
              </a:rPr>
              <a:t>:</a:t>
            </a:r>
            <a:endParaRPr kumimoji="0" lang="en-US" altLang="zh-CN" sz="3600" b="0" kern="0" cap="none" spc="0" normalizeH="0" baseline="0" noProof="0">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900430" y="2481580"/>
            <a:ext cx="10468610" cy="81915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30000"/>
              </a:lnSpc>
              <a:buClr>
                <a:schemeClr val="hlink"/>
              </a:buClr>
              <a:buSzPct val="55000"/>
              <a:buChar char="n"/>
            </a:pPr>
            <a:r>
              <a:rPr lang="zh-CN" altLang="en-US" sz="3200" dirty="0">
                <a:latin typeface="Tahoma" panose="020B0604030504040204" charset="0"/>
              </a:rPr>
              <a:t>有向边，</a:t>
            </a:r>
            <a:r>
              <a:rPr lang="en-US" altLang="zh-CN" sz="3200" dirty="0">
                <a:latin typeface="Tahoma" panose="020B0604030504040204" charset="0"/>
              </a:rPr>
              <a:t>a → b</a:t>
            </a:r>
            <a:r>
              <a:rPr lang="zh-CN" altLang="en-US" sz="3200" dirty="0">
                <a:latin typeface="Tahoma" panose="020B0604030504040204" charset="0"/>
              </a:rPr>
              <a:t>，表示属性 </a:t>
            </a:r>
            <a:r>
              <a:rPr lang="en-US" altLang="zh-CN" sz="3200" dirty="0">
                <a:latin typeface="Tahoma" panose="020B0604030504040204" charset="0"/>
              </a:rPr>
              <a:t>b </a:t>
            </a:r>
            <a:r>
              <a:rPr lang="zh-CN" altLang="en-US" sz="3200" dirty="0">
                <a:latin typeface="Tahoma" panose="020B0604030504040204" charset="0"/>
              </a:rPr>
              <a:t>依赖于属性 </a:t>
            </a:r>
            <a:r>
              <a:rPr lang="en-US" altLang="zh-CN" sz="3200" dirty="0">
                <a:latin typeface="Tahoma" panose="020B0604030504040204" charset="0"/>
              </a:rPr>
              <a:t>a</a:t>
            </a:r>
            <a:endParaRPr lang="en-US" altLang="zh-CN" sz="3200" dirty="0">
              <a:latin typeface="Tahoma" panose="020B0604030504040204" charset="0"/>
            </a:endParaRPr>
          </a:p>
        </p:txBody>
      </p:sp>
      <p:sp>
        <p:nvSpPr>
          <p:cNvPr id="6" name="Rectangle 5"/>
          <p:cNvSpPr/>
          <p:nvPr/>
        </p:nvSpPr>
        <p:spPr>
          <a:xfrm>
            <a:off x="971550" y="3796030"/>
            <a:ext cx="9971405" cy="132207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30000"/>
              </a:lnSpc>
              <a:buClr>
                <a:schemeClr val="hlink"/>
              </a:buClr>
              <a:buSzPct val="55000"/>
              <a:buChar char="n"/>
            </a:pPr>
            <a:r>
              <a:rPr lang="zh-CN" altLang="en-US" sz="3200" dirty="0">
                <a:latin typeface="Tahoma" panose="020B0604030504040204" charset="0"/>
              </a:rPr>
              <a:t>用来表示属性之间依赖关系的有向图称为</a:t>
            </a:r>
            <a:r>
              <a:rPr lang="zh-CN" altLang="en-US" sz="3200" b="1" u="sng" dirty="0">
                <a:solidFill>
                  <a:srgbClr val="7030A0"/>
                </a:solidFill>
                <a:latin typeface="Tahoma" panose="020B0604030504040204" charset="0"/>
              </a:rPr>
              <a:t>依赖图</a:t>
            </a:r>
            <a:endParaRPr lang="zh-CN" altLang="en-US" sz="3200" b="1" u="sng" dirty="0">
              <a:solidFill>
                <a:srgbClr val="7030A0"/>
              </a:solidFill>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5">
                                            <p:txEl>
                                              <p:charRg st="0" end="25"/>
                                            </p:txEl>
                                          </p:spTgt>
                                        </p:tgtEl>
                                        <p:attrNameLst>
                                          <p:attrName>style.visibility</p:attrName>
                                        </p:attrNameLst>
                                      </p:cBhvr>
                                      <p:to>
                                        <p:strVal val="visible"/>
                                      </p:to>
                                    </p:set>
                                    <p:animEffect transition="in" filter="diamond(in)">
                                      <p:cBhvr>
                                        <p:cTn id="7" dur="2000"/>
                                        <p:tgtEl>
                                          <p:spTgt spid="5">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xEl>
                                              <p:charRg st="0" end="22"/>
                                            </p:txEl>
                                          </p:spTgt>
                                        </p:tgtEl>
                                        <p:attrNameLst>
                                          <p:attrName>style.visibility</p:attrName>
                                        </p:attrNameLst>
                                      </p:cBhvr>
                                      <p:to>
                                        <p:strVal val="visible"/>
                                      </p:to>
                                    </p:set>
                                    <p:animEffect transition="in" filter="diamond(in)">
                                      <p:cBhvr>
                                        <p:cTn id="12" dur="2000"/>
                                        <p:tgtEl>
                                          <p:spTgt spid="6">
                                            <p:txEl>
                                              <p:charRg st="0"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1508" name="内容占位符 2"/>
          <p:cNvSpPr>
            <a:spLocks noGrp="1"/>
          </p:cNvSpPr>
          <p:nvPr>
            <p:ph idx="1"/>
          </p:nvPr>
        </p:nvSpPr>
        <p:spPr>
          <a:xfrm>
            <a:off x="34925" y="900113"/>
            <a:ext cx="8229600" cy="647700"/>
          </a:xfrm>
        </p:spPr>
        <p:txBody>
          <a:bodyPr vert="horz" wrap="square" lIns="91440" tIns="45720" rIns="91440" bIns="45720" anchor="t"/>
          <a:p>
            <a:pPr>
              <a:buFont typeface="Wingdings" panose="05000000000000000000" pitchFamily="2" charset="2"/>
              <a:buChar char="n"/>
            </a:pPr>
            <a:r>
              <a:rPr lang="zh-CN" altLang="en-US" dirty="0"/>
              <a:t>依赖图的构造算法</a:t>
            </a:r>
            <a:endParaRPr lang="zh-CN" altLang="en-US" dirty="0"/>
          </a:p>
        </p:txBody>
      </p:sp>
      <p:sp>
        <p:nvSpPr>
          <p:cNvPr id="6" name="矩形 4"/>
          <p:cNvSpPr>
            <a:spLocks noChangeArrowheads="1"/>
          </p:cNvSpPr>
          <p:nvPr/>
        </p:nvSpPr>
        <p:spPr bwMode="auto">
          <a:xfrm>
            <a:off x="1919288" y="1557338"/>
            <a:ext cx="8858250" cy="3452813"/>
          </a:xfrm>
          <a:prstGeom prst="rect">
            <a:avLst/>
          </a:prstGeom>
          <a:solidFill>
            <a:schemeClr val="bg2"/>
          </a:solidFill>
          <a:ln w="9525">
            <a:solidFill>
              <a:schemeClr val="accent1"/>
            </a:solidFill>
            <a:miter lim="800000"/>
          </a:ln>
        </p:spPr>
        <p:txBody>
          <a:bodyPr>
            <a:spAutoFit/>
          </a:bodyPr>
          <a:p>
            <a:pPr marL="0" marR="0" lvl="0" indent="0" algn="l" defTabSz="914400" rtl="0" eaLnBrk="1" fontAlgn="base" latinLnBrk="0" hangingPunct="1">
              <a:lnSpc>
                <a:spcPct val="130000"/>
              </a:lnSpc>
              <a:spcBef>
                <a:spcPct val="50000"/>
              </a:spcBef>
              <a:spcAft>
                <a:spcPct val="0"/>
              </a:spcAft>
              <a:buClr>
                <a:schemeClr val="hlink"/>
              </a:buClr>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for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分析树中的每个结点</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n    do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a:p>
            <a:pPr marL="0" marR="0" lvl="0" indent="0" algn="l" defTabSz="914400" rtl="0" eaLnBrk="1" fontAlgn="base" latinLnBrk="0" hangingPunct="1">
              <a:lnSpc>
                <a:spcPct val="130000"/>
              </a:lnSpc>
              <a:spcBef>
                <a:spcPct val="0"/>
              </a:spcBef>
              <a:spcAft>
                <a:spcPct val="0"/>
              </a:spcAft>
              <a:buClr>
                <a:schemeClr val="hlink"/>
              </a:buClr>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    for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与结点</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n</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对应的文法符号的每个属性</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a  do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a:p>
            <a:pPr marL="0" marR="0" lvl="0" indent="0" algn="l" defTabSz="914400" rtl="0" eaLnBrk="1" fontAlgn="base" latinLnBrk="0" hangingPunct="1">
              <a:lnSpc>
                <a:spcPct val="130000"/>
              </a:lnSpc>
              <a:spcBef>
                <a:spcPct val="0"/>
              </a:spcBef>
              <a:spcAft>
                <a:spcPct val="0"/>
              </a:spcAft>
              <a:buClr>
                <a:schemeClr val="hlink"/>
              </a:buClr>
              <a:buSzTx/>
              <a:buFont typeface="Wingdings" panose="05000000000000000000" pitchFamily="2" charset="2"/>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           在依赖图中为</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a</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构造一个结点；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a:p>
            <a:pPr marL="0" marR="0" lvl="0" indent="0" algn="l" defTabSz="914400" rtl="0" eaLnBrk="1" fontAlgn="base" latinLnBrk="0" hangingPunct="1">
              <a:lnSpc>
                <a:spcPct val="130000"/>
              </a:lnSpc>
              <a:spcBef>
                <a:spcPct val="0"/>
              </a:spcBef>
              <a:spcAft>
                <a:spcPct val="0"/>
              </a:spcAft>
              <a:buClr>
                <a:schemeClr val="hlink"/>
              </a:buClr>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for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分析树的每个结点</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n    do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a:p>
            <a:pPr marL="0" marR="0" lvl="0" indent="0" algn="l" defTabSz="914400" rtl="0" eaLnBrk="1" fontAlgn="base" latinLnBrk="0" hangingPunct="1">
              <a:lnSpc>
                <a:spcPct val="130000"/>
              </a:lnSpc>
              <a:spcBef>
                <a:spcPct val="0"/>
              </a:spcBef>
              <a:spcAft>
                <a:spcPct val="0"/>
              </a:spcAft>
              <a:buClr>
                <a:schemeClr val="hlink"/>
              </a:buClr>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   for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结点</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n</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所用产生式对应的每条语义规则</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b:</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f(c</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1</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,c</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2</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,…,c</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k</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 ) do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a:p>
            <a:pPr marL="0" marR="0" lvl="0" indent="0" algn="l" defTabSz="914400" rtl="0" eaLnBrk="1" fontAlgn="base" latinLnBrk="0" hangingPunct="1">
              <a:lnSpc>
                <a:spcPct val="130000"/>
              </a:lnSpc>
              <a:spcBef>
                <a:spcPct val="0"/>
              </a:spcBef>
              <a:spcAft>
                <a:spcPct val="0"/>
              </a:spcAft>
              <a:buClr>
                <a:schemeClr val="hlink"/>
              </a:buClr>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            for  </a:t>
            </a:r>
            <a:r>
              <a:rPr kumimoji="1" lang="en-US" altLang="zh-CN" sz="2400" b="1" i="0" u="none" strike="noStrike" kern="1200" cap="none" spc="0" normalizeH="0" baseline="0" noProof="0" dirty="0" err="1">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i</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:=1  to  k   do </a:t>
            </a:r>
            <a:endPar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a:p>
            <a:pPr marL="0" marR="0" lvl="0" indent="0" algn="l" defTabSz="914400" rtl="0" eaLnBrk="1" fontAlgn="base" latinLnBrk="0" hangingPunct="1">
              <a:lnSpc>
                <a:spcPct val="130000"/>
              </a:lnSpc>
              <a:spcBef>
                <a:spcPct val="0"/>
              </a:spcBef>
              <a:spcAft>
                <a:spcPct val="0"/>
              </a:spcAft>
              <a:buClr>
                <a:schemeClr val="hlink"/>
              </a:buClr>
              <a:buSzTx/>
              <a:buFont typeface="Wingdings" panose="05000000000000000000" pitchFamily="2" charset="2"/>
              <a:buNone/>
              <a:defRPr/>
            </a:pP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从结点</a:t>
            </a:r>
            <a:r>
              <a:rPr kumimoji="1" lang="en-US" altLang="zh-CN" sz="2400" b="1" i="0" u="none" strike="noStrike" kern="1200" cap="none" spc="0" normalizeH="0" baseline="0" noProof="0" dirty="0" err="1">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c</a:t>
            </a:r>
            <a:r>
              <a:rPr kumimoji="1" lang="en-US" altLang="zh-CN" sz="2400" b="1" i="0" u="none" strike="noStrike" kern="1200" cap="none" spc="0" normalizeH="0" baseline="-25000" noProof="0" dirty="0" err="1">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i</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到结点</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b</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构造一条有向边；</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7" name="矩形 6"/>
          <p:cNvSpPr/>
          <p:nvPr/>
        </p:nvSpPr>
        <p:spPr>
          <a:xfrm>
            <a:off x="166688" y="5086350"/>
            <a:ext cx="4837113" cy="1200150"/>
          </a:xfrm>
          <a:prstGeom prst="rect">
            <a:avLst/>
          </a:prstGeom>
          <a:solidFill>
            <a:schemeClr val="bg1">
              <a:lumMod val="95000"/>
            </a:schemeClr>
          </a:solidFill>
        </p:spPr>
        <p:txBody>
          <a:bodyPr>
            <a:spAutoFit/>
          </a:bodyPr>
          <a:p>
            <a:pPr marL="274955" marR="0" lvl="2" indent="-182880" algn="l" defTabSz="914400" rtl="0" eaLnBrk="1" fontAlgn="base" latinLnBrk="0" hangingPunct="1">
              <a:lnSpc>
                <a:spcPct val="100000"/>
              </a:lnSpc>
              <a:spcBef>
                <a:spcPct val="0"/>
              </a:spcBef>
              <a:spcAft>
                <a:spcPct val="0"/>
              </a:spcAft>
              <a:buClr>
                <a:schemeClr val="hlink"/>
              </a:buClr>
              <a:buSzTx/>
              <a:buFont typeface="Arial" panose="020B0604020202020204" pitchFamily="34" charset="0"/>
              <a:buChar char="•"/>
              <a:defRPr/>
            </a:pP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考虑的是分析树中的结点</a:t>
            </a:r>
            <a:endPar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endParaRPr>
          </a:p>
          <a:p>
            <a:pPr marL="274955" marR="0" lvl="2" indent="-182880" algn="l" defTabSz="914400" rtl="0" eaLnBrk="1" fontAlgn="base" latinLnBrk="0" hangingPunct="1">
              <a:lnSpc>
                <a:spcPct val="100000"/>
              </a:lnSpc>
              <a:spcBef>
                <a:spcPct val="0"/>
              </a:spcBef>
              <a:spcAft>
                <a:spcPct val="0"/>
              </a:spcAft>
              <a:buClr>
                <a:schemeClr val="hlink"/>
              </a:buClr>
              <a:buSzTx/>
              <a:buFont typeface="Arial" panose="020B0604020202020204" pitchFamily="34" charset="0"/>
              <a:buChar char="•"/>
              <a:defRPr/>
            </a:pP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一个属性建立一个结点</a:t>
            </a:r>
            <a:endPar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endParaRPr>
          </a:p>
          <a:p>
            <a:pPr marL="274955" marR="0" lvl="2" indent="-182880" algn="l" defTabSz="914400" rtl="0" eaLnBrk="1" fontAlgn="base" latinLnBrk="0" hangingPunct="1">
              <a:lnSpc>
                <a:spcPct val="100000"/>
              </a:lnSpc>
              <a:spcBef>
                <a:spcPct val="0"/>
              </a:spcBef>
              <a:spcAft>
                <a:spcPct val="0"/>
              </a:spcAft>
              <a:buClr>
                <a:schemeClr val="hlink"/>
              </a:buClr>
              <a:buSzTx/>
              <a:buFont typeface="Arial" panose="020B0604020202020204" pitchFamily="34" charset="0"/>
              <a:buChar char="•"/>
              <a:defRPr/>
            </a:pPr>
            <a:r>
              <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rPr>
              <a:t>为每个语义动作引入一个虚属性</a:t>
            </a:r>
            <a:endParaRPr kumimoji="0" lang="zh-CN" altLang="en-US" sz="2400" b="1" i="0" u="none" strike="noStrike" kern="1200" cap="none" spc="0" normalizeH="0" baseline="0" noProof="0" dirty="0">
              <a:ln>
                <a:noFill/>
              </a:ln>
              <a:solidFill>
                <a:srgbClr val="FF0000"/>
              </a:solidFill>
              <a:effectLst/>
              <a:uLnTx/>
              <a:uFillTx/>
              <a:latin typeface="华文新魏" panose="02010800040101010101" pitchFamily="2" charset="-122"/>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7"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2532" name="内容占位符 2"/>
          <p:cNvSpPr>
            <a:spLocks noGrp="1"/>
          </p:cNvSpPr>
          <p:nvPr>
            <p:ph idx="1"/>
          </p:nvPr>
        </p:nvSpPr>
        <p:spPr>
          <a:xfrm>
            <a:off x="264795" y="946150"/>
            <a:ext cx="2895600" cy="696913"/>
          </a:xfrm>
        </p:spPr>
        <p:txBody>
          <a:bodyPr vert="horz" wrap="square" lIns="91440" tIns="45720" rIns="91440" bIns="45720" anchor="t"/>
          <a:p>
            <a:r>
              <a:rPr lang="zh-CN" altLang="en-US" dirty="0"/>
              <a:t>依赖图例子</a:t>
            </a:r>
            <a:endParaRPr lang="zh-CN" altLang="en-US" dirty="0"/>
          </a:p>
        </p:txBody>
      </p:sp>
      <p:sp>
        <p:nvSpPr>
          <p:cNvPr id="63" name="椭圆 62"/>
          <p:cNvSpPr/>
          <p:nvPr/>
        </p:nvSpPr>
        <p:spPr bwMode="auto">
          <a:xfrm>
            <a:off x="4038600" y="1716088"/>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E</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64" name="椭圆 63"/>
          <p:cNvSpPr/>
          <p:nvPr/>
        </p:nvSpPr>
        <p:spPr bwMode="auto">
          <a:xfrm>
            <a:off x="1908175" y="2513013"/>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E</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65" name="椭圆 64"/>
          <p:cNvSpPr/>
          <p:nvPr/>
        </p:nvSpPr>
        <p:spPr bwMode="auto">
          <a:xfrm>
            <a:off x="4070350" y="3251200"/>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66" name="椭圆 65"/>
          <p:cNvSpPr/>
          <p:nvPr/>
        </p:nvSpPr>
        <p:spPr bwMode="auto">
          <a:xfrm>
            <a:off x="7091363" y="2408238"/>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67" name="椭圆 66"/>
          <p:cNvSpPr/>
          <p:nvPr/>
        </p:nvSpPr>
        <p:spPr bwMode="auto">
          <a:xfrm>
            <a:off x="1908175" y="3379788"/>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68" name="椭圆 67"/>
          <p:cNvSpPr/>
          <p:nvPr/>
        </p:nvSpPr>
        <p:spPr bwMode="auto">
          <a:xfrm>
            <a:off x="611188" y="4414838"/>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69" name="椭圆 68"/>
          <p:cNvSpPr/>
          <p:nvPr/>
        </p:nvSpPr>
        <p:spPr bwMode="auto">
          <a:xfrm>
            <a:off x="2278063" y="4489450"/>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70" name="椭圆 69"/>
          <p:cNvSpPr/>
          <p:nvPr/>
        </p:nvSpPr>
        <p:spPr bwMode="auto">
          <a:xfrm>
            <a:off x="611188" y="5338763"/>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F</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71" name="椭圆 70"/>
          <p:cNvSpPr/>
          <p:nvPr/>
        </p:nvSpPr>
        <p:spPr bwMode="auto">
          <a:xfrm>
            <a:off x="7091363" y="3379788"/>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F</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72" name="椭圆 71"/>
          <p:cNvSpPr/>
          <p:nvPr/>
        </p:nvSpPr>
        <p:spPr bwMode="auto">
          <a:xfrm>
            <a:off x="3352800" y="4403725"/>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F</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73" name="椭圆 72"/>
          <p:cNvSpPr/>
          <p:nvPr/>
        </p:nvSpPr>
        <p:spPr bwMode="auto">
          <a:xfrm>
            <a:off x="611188" y="6130925"/>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3</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74" name="椭圆 73"/>
          <p:cNvSpPr/>
          <p:nvPr/>
        </p:nvSpPr>
        <p:spPr bwMode="auto">
          <a:xfrm>
            <a:off x="3352800" y="5194300"/>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5</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75" name="椭圆 74"/>
          <p:cNvSpPr/>
          <p:nvPr/>
        </p:nvSpPr>
        <p:spPr bwMode="auto">
          <a:xfrm>
            <a:off x="7091363" y="4240213"/>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4</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cxnSp>
        <p:nvCxnSpPr>
          <p:cNvPr id="22547" name="直接箭头连接符 17"/>
          <p:cNvCxnSpPr>
            <a:stCxn id="64" idx="7"/>
            <a:endCxn id="63" idx="3"/>
          </p:cNvCxnSpPr>
          <p:nvPr/>
        </p:nvCxnSpPr>
        <p:spPr>
          <a:xfrm flipV="1">
            <a:off x="2400300" y="2174875"/>
            <a:ext cx="1722438" cy="417513"/>
          </a:xfrm>
          <a:prstGeom prst="straightConnector1">
            <a:avLst/>
          </a:prstGeom>
          <a:ln w="31750" cap="flat" cmpd="sng">
            <a:solidFill>
              <a:schemeClr val="tx1"/>
            </a:solidFill>
            <a:prstDash val="sysDash"/>
            <a:headEnd type="none" w="med" len="med"/>
            <a:tailEnd type="none" w="med" len="med"/>
          </a:ln>
        </p:spPr>
      </p:cxnSp>
      <p:cxnSp>
        <p:nvCxnSpPr>
          <p:cNvPr id="22548" name="直接箭头连接符 18"/>
          <p:cNvCxnSpPr>
            <a:stCxn id="65" idx="0"/>
            <a:endCxn id="63" idx="4"/>
          </p:cNvCxnSpPr>
          <p:nvPr/>
        </p:nvCxnSpPr>
        <p:spPr>
          <a:xfrm flipH="1" flipV="1">
            <a:off x="4327525" y="2254250"/>
            <a:ext cx="30163" cy="996950"/>
          </a:xfrm>
          <a:prstGeom prst="straightConnector1">
            <a:avLst/>
          </a:prstGeom>
          <a:ln w="31750" cap="flat" cmpd="sng">
            <a:solidFill>
              <a:schemeClr val="tx1"/>
            </a:solidFill>
            <a:prstDash val="sysDash"/>
            <a:headEnd type="none" w="med" len="med"/>
            <a:tailEnd type="none" w="med" len="med"/>
          </a:ln>
        </p:spPr>
      </p:cxnSp>
      <p:cxnSp>
        <p:nvCxnSpPr>
          <p:cNvPr id="22549" name="直接箭头连接符 19"/>
          <p:cNvCxnSpPr>
            <a:stCxn id="66" idx="1"/>
            <a:endCxn id="63" idx="5"/>
          </p:cNvCxnSpPr>
          <p:nvPr/>
        </p:nvCxnSpPr>
        <p:spPr>
          <a:xfrm flipH="1" flipV="1">
            <a:off x="4530725" y="2174875"/>
            <a:ext cx="2646363" cy="312738"/>
          </a:xfrm>
          <a:prstGeom prst="straightConnector1">
            <a:avLst/>
          </a:prstGeom>
          <a:ln w="31750" cap="flat" cmpd="sng">
            <a:solidFill>
              <a:schemeClr val="tx1"/>
            </a:solidFill>
            <a:prstDash val="sysDash"/>
            <a:headEnd type="none" w="med" len="med"/>
            <a:tailEnd type="none" w="med" len="med"/>
          </a:ln>
        </p:spPr>
      </p:cxnSp>
      <p:cxnSp>
        <p:nvCxnSpPr>
          <p:cNvPr id="22550" name="直接箭头连接符 20"/>
          <p:cNvCxnSpPr>
            <a:stCxn id="67" idx="0"/>
            <a:endCxn id="64" idx="4"/>
          </p:cNvCxnSpPr>
          <p:nvPr/>
        </p:nvCxnSpPr>
        <p:spPr>
          <a:xfrm flipV="1">
            <a:off x="2195513" y="3051175"/>
            <a:ext cx="0" cy="328613"/>
          </a:xfrm>
          <a:prstGeom prst="straightConnector1">
            <a:avLst/>
          </a:prstGeom>
          <a:ln w="25400" cap="flat" cmpd="sng">
            <a:solidFill>
              <a:schemeClr val="tx1"/>
            </a:solidFill>
            <a:prstDash val="sysDash"/>
            <a:headEnd type="none" w="med" len="med"/>
            <a:tailEnd type="none" w="med" len="med"/>
          </a:ln>
        </p:spPr>
      </p:cxnSp>
      <p:cxnSp>
        <p:nvCxnSpPr>
          <p:cNvPr id="22551" name="直接箭头连接符 21"/>
          <p:cNvCxnSpPr>
            <a:stCxn id="68" idx="7"/>
            <a:endCxn id="67" idx="3"/>
          </p:cNvCxnSpPr>
          <p:nvPr/>
        </p:nvCxnSpPr>
        <p:spPr>
          <a:xfrm flipV="1">
            <a:off x="1103313" y="3840163"/>
            <a:ext cx="889000" cy="654050"/>
          </a:xfrm>
          <a:prstGeom prst="straightConnector1">
            <a:avLst/>
          </a:prstGeom>
          <a:ln w="31750" cap="flat" cmpd="sng">
            <a:solidFill>
              <a:schemeClr val="tx1"/>
            </a:solidFill>
            <a:prstDash val="sysDash"/>
            <a:headEnd type="none" w="med" len="med"/>
            <a:tailEnd type="none" w="med" len="med"/>
          </a:ln>
        </p:spPr>
      </p:cxnSp>
      <p:cxnSp>
        <p:nvCxnSpPr>
          <p:cNvPr id="22552" name="直接箭头连接符 22"/>
          <p:cNvCxnSpPr>
            <a:stCxn id="69" idx="0"/>
            <a:endCxn id="67" idx="4"/>
          </p:cNvCxnSpPr>
          <p:nvPr/>
        </p:nvCxnSpPr>
        <p:spPr>
          <a:xfrm flipH="1" flipV="1">
            <a:off x="2195513" y="3917950"/>
            <a:ext cx="369887" cy="571500"/>
          </a:xfrm>
          <a:prstGeom prst="straightConnector1">
            <a:avLst/>
          </a:prstGeom>
          <a:ln w="31750" cap="flat" cmpd="sng">
            <a:solidFill>
              <a:schemeClr val="tx1"/>
            </a:solidFill>
            <a:prstDash val="sysDash"/>
            <a:headEnd type="none" w="med" len="med"/>
            <a:tailEnd type="none" w="med" len="med"/>
          </a:ln>
        </p:spPr>
      </p:cxnSp>
      <p:cxnSp>
        <p:nvCxnSpPr>
          <p:cNvPr id="22553" name="直接箭头连接符 23"/>
          <p:cNvCxnSpPr>
            <a:stCxn id="72" idx="1"/>
            <a:endCxn id="67" idx="5"/>
          </p:cNvCxnSpPr>
          <p:nvPr/>
        </p:nvCxnSpPr>
        <p:spPr>
          <a:xfrm flipH="1" flipV="1">
            <a:off x="2400300" y="3840163"/>
            <a:ext cx="1038225" cy="642937"/>
          </a:xfrm>
          <a:prstGeom prst="straightConnector1">
            <a:avLst/>
          </a:prstGeom>
          <a:ln w="31750" cap="flat" cmpd="sng">
            <a:solidFill>
              <a:schemeClr val="tx1"/>
            </a:solidFill>
            <a:prstDash val="sysDash"/>
            <a:headEnd type="none" w="med" len="med"/>
            <a:tailEnd type="none" w="med" len="med"/>
          </a:ln>
        </p:spPr>
      </p:cxnSp>
      <p:cxnSp>
        <p:nvCxnSpPr>
          <p:cNvPr id="22554" name="直接箭头连接符 24"/>
          <p:cNvCxnSpPr>
            <a:stCxn id="70" idx="0"/>
            <a:endCxn id="68" idx="4"/>
          </p:cNvCxnSpPr>
          <p:nvPr/>
        </p:nvCxnSpPr>
        <p:spPr>
          <a:xfrm flipV="1">
            <a:off x="900113" y="4953000"/>
            <a:ext cx="0" cy="385763"/>
          </a:xfrm>
          <a:prstGeom prst="straightConnector1">
            <a:avLst/>
          </a:prstGeom>
          <a:ln w="31750" cap="flat" cmpd="sng">
            <a:solidFill>
              <a:schemeClr val="tx1"/>
            </a:solidFill>
            <a:prstDash val="sysDash"/>
            <a:headEnd type="none" w="med" len="med"/>
            <a:tailEnd type="none" w="med" len="med"/>
          </a:ln>
        </p:spPr>
      </p:cxnSp>
      <p:cxnSp>
        <p:nvCxnSpPr>
          <p:cNvPr id="22555" name="直接箭头连接符 25"/>
          <p:cNvCxnSpPr>
            <a:stCxn id="73" idx="0"/>
            <a:endCxn id="70" idx="4"/>
          </p:cNvCxnSpPr>
          <p:nvPr/>
        </p:nvCxnSpPr>
        <p:spPr>
          <a:xfrm flipV="1">
            <a:off x="900113" y="5876925"/>
            <a:ext cx="0" cy="254000"/>
          </a:xfrm>
          <a:prstGeom prst="straightConnector1">
            <a:avLst/>
          </a:prstGeom>
          <a:ln w="31750" cap="flat" cmpd="sng">
            <a:solidFill>
              <a:schemeClr val="tx1"/>
            </a:solidFill>
            <a:prstDash val="sysDash"/>
            <a:headEnd type="none" w="med" len="med"/>
            <a:tailEnd type="none" w="med" len="med"/>
          </a:ln>
        </p:spPr>
      </p:cxnSp>
      <p:cxnSp>
        <p:nvCxnSpPr>
          <p:cNvPr id="22556" name="直接箭头连接符 26"/>
          <p:cNvCxnSpPr>
            <a:stCxn id="74" idx="0"/>
            <a:endCxn id="72" idx="4"/>
          </p:cNvCxnSpPr>
          <p:nvPr/>
        </p:nvCxnSpPr>
        <p:spPr>
          <a:xfrm flipV="1">
            <a:off x="3641725" y="4941888"/>
            <a:ext cx="0" cy="252412"/>
          </a:xfrm>
          <a:prstGeom prst="straightConnector1">
            <a:avLst/>
          </a:prstGeom>
          <a:ln w="31750" cap="flat" cmpd="sng">
            <a:solidFill>
              <a:schemeClr val="tx1"/>
            </a:solidFill>
            <a:prstDash val="sysDash"/>
            <a:headEnd type="none" w="med" len="med"/>
            <a:tailEnd type="none" w="med" len="med"/>
          </a:ln>
        </p:spPr>
      </p:cxnSp>
      <p:cxnSp>
        <p:nvCxnSpPr>
          <p:cNvPr id="22557" name="直接箭头连接符 27"/>
          <p:cNvCxnSpPr>
            <a:stCxn id="71" idx="0"/>
            <a:endCxn id="66" idx="4"/>
          </p:cNvCxnSpPr>
          <p:nvPr/>
        </p:nvCxnSpPr>
        <p:spPr>
          <a:xfrm flipV="1">
            <a:off x="7380288" y="2946400"/>
            <a:ext cx="0" cy="433388"/>
          </a:xfrm>
          <a:prstGeom prst="straightConnector1">
            <a:avLst/>
          </a:prstGeom>
          <a:ln w="31750" cap="flat" cmpd="sng">
            <a:solidFill>
              <a:schemeClr val="tx1"/>
            </a:solidFill>
            <a:prstDash val="sysDash"/>
            <a:headEnd type="none" w="med" len="med"/>
            <a:tailEnd type="none" w="med" len="med"/>
          </a:ln>
        </p:spPr>
      </p:cxnSp>
      <p:cxnSp>
        <p:nvCxnSpPr>
          <p:cNvPr id="22558" name="直接箭头连接符 28"/>
          <p:cNvCxnSpPr>
            <a:stCxn id="75" idx="0"/>
            <a:endCxn id="71" idx="4"/>
          </p:cNvCxnSpPr>
          <p:nvPr/>
        </p:nvCxnSpPr>
        <p:spPr>
          <a:xfrm flipV="1">
            <a:off x="7380288" y="3917950"/>
            <a:ext cx="0" cy="322263"/>
          </a:xfrm>
          <a:prstGeom prst="straightConnector1">
            <a:avLst/>
          </a:prstGeom>
          <a:ln w="31750" cap="flat" cmpd="sng">
            <a:solidFill>
              <a:schemeClr val="tx1"/>
            </a:solidFill>
            <a:prstDash val="sysDash"/>
            <a:headEnd type="none" w="med" len="med"/>
            <a:tailEnd type="none" w="med" len="med"/>
          </a:ln>
        </p:spPr>
      </p:cxnSp>
      <p:sp>
        <p:nvSpPr>
          <p:cNvPr id="88" name="椭圆 87"/>
          <p:cNvSpPr/>
          <p:nvPr/>
        </p:nvSpPr>
        <p:spPr bwMode="auto">
          <a:xfrm>
            <a:off x="4030663" y="946150"/>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L</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cxnSp>
        <p:nvCxnSpPr>
          <p:cNvPr id="22560" name="直接箭头连接符 40"/>
          <p:cNvCxnSpPr>
            <a:stCxn id="63" idx="0"/>
            <a:endCxn id="88" idx="4"/>
          </p:cNvCxnSpPr>
          <p:nvPr/>
        </p:nvCxnSpPr>
        <p:spPr>
          <a:xfrm flipH="1" flipV="1">
            <a:off x="4319588" y="1484313"/>
            <a:ext cx="7937" cy="231775"/>
          </a:xfrm>
          <a:prstGeom prst="straightConnector1">
            <a:avLst/>
          </a:prstGeom>
          <a:ln w="31750" cap="flat" cmpd="sng">
            <a:solidFill>
              <a:schemeClr val="tx1"/>
            </a:solidFill>
            <a:prstDash val="sysDash"/>
            <a:headEnd type="none" w="med" len="med"/>
            <a:tailEnd type="none" w="med" len="med"/>
          </a:ln>
        </p:spPr>
      </p:cxnSp>
      <p:sp>
        <p:nvSpPr>
          <p:cNvPr id="90" name="椭圆 89"/>
          <p:cNvSpPr/>
          <p:nvPr/>
        </p:nvSpPr>
        <p:spPr bwMode="auto">
          <a:xfrm>
            <a:off x="6600825" y="1503363"/>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n</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cxnSp>
        <p:nvCxnSpPr>
          <p:cNvPr id="22562" name="直接箭头连接符 44"/>
          <p:cNvCxnSpPr>
            <a:stCxn id="90" idx="1"/>
            <a:endCxn id="88" idx="5"/>
          </p:cNvCxnSpPr>
          <p:nvPr/>
        </p:nvCxnSpPr>
        <p:spPr>
          <a:xfrm flipH="1" flipV="1">
            <a:off x="4522788" y="1406525"/>
            <a:ext cx="2162175" cy="174625"/>
          </a:xfrm>
          <a:prstGeom prst="straightConnector1">
            <a:avLst/>
          </a:prstGeom>
          <a:ln w="31750" cap="flat" cmpd="sng">
            <a:solidFill>
              <a:schemeClr val="tx1"/>
            </a:solidFill>
            <a:prstDash val="sysDash"/>
            <a:headEnd type="none" w="med" len="med"/>
            <a:tailEnd type="none" w="med" len="med"/>
          </a:ln>
        </p:spPr>
      </p:cxnSp>
      <p:sp>
        <p:nvSpPr>
          <p:cNvPr id="92" name="Oval 47"/>
          <p:cNvSpPr/>
          <p:nvPr/>
        </p:nvSpPr>
        <p:spPr>
          <a:xfrm>
            <a:off x="1403350" y="6335713"/>
            <a:ext cx="95250"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93" name="TextBox 92"/>
          <p:cNvSpPr txBox="1"/>
          <p:nvPr/>
        </p:nvSpPr>
        <p:spPr>
          <a:xfrm>
            <a:off x="1619250" y="6135688"/>
            <a:ext cx="9731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lexval</a:t>
            </a:r>
            <a:endParaRPr lang="zh-CN" altLang="en-US" sz="2400" b="1" dirty="0"/>
          </a:p>
        </p:txBody>
      </p:sp>
      <p:sp>
        <p:nvSpPr>
          <p:cNvPr id="94" name="Oval 47"/>
          <p:cNvSpPr/>
          <p:nvPr/>
        </p:nvSpPr>
        <p:spPr>
          <a:xfrm>
            <a:off x="1370013" y="5535613"/>
            <a:ext cx="93662" cy="119062"/>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95" name="TextBox 94"/>
          <p:cNvSpPr txBox="1"/>
          <p:nvPr/>
        </p:nvSpPr>
        <p:spPr>
          <a:xfrm>
            <a:off x="1571625" y="5364163"/>
            <a:ext cx="58578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96" name="TextBox 95"/>
          <p:cNvSpPr txBox="1"/>
          <p:nvPr/>
        </p:nvSpPr>
        <p:spPr>
          <a:xfrm>
            <a:off x="1498600" y="4568825"/>
            <a:ext cx="5857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97" name="Oval 47"/>
          <p:cNvSpPr/>
          <p:nvPr/>
        </p:nvSpPr>
        <p:spPr>
          <a:xfrm>
            <a:off x="1333500" y="4587875"/>
            <a:ext cx="92075"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98" name="TextBox 97"/>
          <p:cNvSpPr txBox="1"/>
          <p:nvPr/>
        </p:nvSpPr>
        <p:spPr>
          <a:xfrm>
            <a:off x="2841625" y="3281363"/>
            <a:ext cx="58578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99" name="Oval 47"/>
          <p:cNvSpPr/>
          <p:nvPr/>
        </p:nvSpPr>
        <p:spPr>
          <a:xfrm>
            <a:off x="2665413" y="3556000"/>
            <a:ext cx="93662"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100" name="TextBox 99"/>
          <p:cNvSpPr txBox="1"/>
          <p:nvPr/>
        </p:nvSpPr>
        <p:spPr>
          <a:xfrm>
            <a:off x="2871788" y="2554288"/>
            <a:ext cx="585787"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101" name="Oval 47"/>
          <p:cNvSpPr/>
          <p:nvPr/>
        </p:nvSpPr>
        <p:spPr>
          <a:xfrm>
            <a:off x="2665413" y="2668588"/>
            <a:ext cx="93662"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102" name="TextBox 101"/>
          <p:cNvSpPr txBox="1"/>
          <p:nvPr/>
        </p:nvSpPr>
        <p:spPr>
          <a:xfrm>
            <a:off x="4562475" y="1654175"/>
            <a:ext cx="5857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103" name="Oval 47"/>
          <p:cNvSpPr/>
          <p:nvPr/>
        </p:nvSpPr>
        <p:spPr>
          <a:xfrm>
            <a:off x="5141913" y="2041525"/>
            <a:ext cx="93662"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104" name="TextBox 103"/>
          <p:cNvSpPr txBox="1"/>
          <p:nvPr/>
        </p:nvSpPr>
        <p:spPr>
          <a:xfrm>
            <a:off x="6015038" y="2667000"/>
            <a:ext cx="585787"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105" name="Oval 47"/>
          <p:cNvSpPr/>
          <p:nvPr/>
        </p:nvSpPr>
        <p:spPr>
          <a:xfrm>
            <a:off x="6657975" y="2705100"/>
            <a:ext cx="93663"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106" name="TextBox 105"/>
          <p:cNvSpPr txBox="1"/>
          <p:nvPr/>
        </p:nvSpPr>
        <p:spPr>
          <a:xfrm>
            <a:off x="5999163" y="3540125"/>
            <a:ext cx="585787"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107" name="Oval 47"/>
          <p:cNvSpPr/>
          <p:nvPr/>
        </p:nvSpPr>
        <p:spPr>
          <a:xfrm>
            <a:off x="6659563" y="3538538"/>
            <a:ext cx="93662"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108" name="TextBox 107"/>
          <p:cNvSpPr txBox="1"/>
          <p:nvPr/>
        </p:nvSpPr>
        <p:spPr>
          <a:xfrm>
            <a:off x="6219825" y="4710113"/>
            <a:ext cx="9731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lexval</a:t>
            </a:r>
            <a:endParaRPr lang="zh-CN" altLang="en-US" sz="2400" b="1" dirty="0"/>
          </a:p>
        </p:txBody>
      </p:sp>
      <p:sp>
        <p:nvSpPr>
          <p:cNvPr id="109" name="Oval 47"/>
          <p:cNvSpPr/>
          <p:nvPr/>
        </p:nvSpPr>
        <p:spPr>
          <a:xfrm>
            <a:off x="6659563" y="4508500"/>
            <a:ext cx="93662" cy="119063"/>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110" name="TextBox 109"/>
          <p:cNvSpPr txBox="1"/>
          <p:nvPr/>
        </p:nvSpPr>
        <p:spPr>
          <a:xfrm>
            <a:off x="4067175" y="5630863"/>
            <a:ext cx="9747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lexval</a:t>
            </a:r>
            <a:endParaRPr lang="zh-CN" altLang="en-US" sz="2400" b="1" dirty="0"/>
          </a:p>
        </p:txBody>
      </p:sp>
      <p:sp>
        <p:nvSpPr>
          <p:cNvPr id="111" name="Oval 47"/>
          <p:cNvSpPr/>
          <p:nvPr/>
        </p:nvSpPr>
        <p:spPr>
          <a:xfrm>
            <a:off x="4081463" y="5502275"/>
            <a:ext cx="93662" cy="119063"/>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112" name="TextBox 111"/>
          <p:cNvSpPr txBox="1"/>
          <p:nvPr/>
        </p:nvSpPr>
        <p:spPr>
          <a:xfrm>
            <a:off x="4286250" y="4446588"/>
            <a:ext cx="58578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113" name="Oval 47"/>
          <p:cNvSpPr/>
          <p:nvPr/>
        </p:nvSpPr>
        <p:spPr>
          <a:xfrm>
            <a:off x="4081463" y="4430713"/>
            <a:ext cx="93662"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cxnSp>
        <p:nvCxnSpPr>
          <p:cNvPr id="114" name="直接箭头连接符 113"/>
          <p:cNvCxnSpPr>
            <a:stCxn id="92" idx="0"/>
            <a:endCxn id="94" idx="5"/>
          </p:cNvCxnSpPr>
          <p:nvPr/>
        </p:nvCxnSpPr>
        <p:spPr>
          <a:xfrm flipH="1" flipV="1">
            <a:off x="1449388" y="5637213"/>
            <a:ext cx="1587" cy="698500"/>
          </a:xfrm>
          <a:prstGeom prst="straightConnector1">
            <a:avLst/>
          </a:prstGeom>
          <a:ln w="31750" cap="flat" cmpd="sng">
            <a:solidFill>
              <a:srgbClr val="C00000"/>
            </a:solidFill>
            <a:prstDash val="solid"/>
            <a:headEnd type="none" w="med" len="med"/>
            <a:tailEnd type="arrow" w="med" len="med"/>
          </a:ln>
        </p:spPr>
      </p:cxnSp>
      <p:cxnSp>
        <p:nvCxnSpPr>
          <p:cNvPr id="115" name="直接箭头连接符 114"/>
          <p:cNvCxnSpPr>
            <a:stCxn id="94" idx="0"/>
            <a:endCxn id="97" idx="5"/>
          </p:cNvCxnSpPr>
          <p:nvPr/>
        </p:nvCxnSpPr>
        <p:spPr>
          <a:xfrm flipH="1" flipV="1">
            <a:off x="1412875" y="4689475"/>
            <a:ext cx="3175" cy="846138"/>
          </a:xfrm>
          <a:prstGeom prst="straightConnector1">
            <a:avLst/>
          </a:prstGeom>
          <a:ln w="31750" cap="flat" cmpd="sng">
            <a:solidFill>
              <a:srgbClr val="C00000"/>
            </a:solidFill>
            <a:prstDash val="solid"/>
            <a:headEnd type="none" w="med" len="med"/>
            <a:tailEnd type="arrow" w="med" len="med"/>
          </a:ln>
        </p:spPr>
      </p:cxnSp>
      <p:cxnSp>
        <p:nvCxnSpPr>
          <p:cNvPr id="116" name="直接箭头连接符 115"/>
          <p:cNvCxnSpPr>
            <a:stCxn id="111" idx="0"/>
            <a:endCxn id="113" idx="4"/>
          </p:cNvCxnSpPr>
          <p:nvPr/>
        </p:nvCxnSpPr>
        <p:spPr>
          <a:xfrm flipV="1">
            <a:off x="4127500" y="4548188"/>
            <a:ext cx="0" cy="954087"/>
          </a:xfrm>
          <a:prstGeom prst="straightConnector1">
            <a:avLst/>
          </a:prstGeom>
          <a:ln w="31750" cap="flat" cmpd="sng">
            <a:solidFill>
              <a:srgbClr val="C00000"/>
            </a:solidFill>
            <a:prstDash val="solid"/>
            <a:headEnd type="none" w="med" len="med"/>
            <a:tailEnd type="arrow" w="med" len="med"/>
          </a:ln>
        </p:spPr>
      </p:cxnSp>
      <p:cxnSp>
        <p:nvCxnSpPr>
          <p:cNvPr id="117" name="直接箭头连接符 116"/>
          <p:cNvCxnSpPr>
            <a:stCxn id="99" idx="0"/>
            <a:endCxn id="101" idx="4"/>
          </p:cNvCxnSpPr>
          <p:nvPr/>
        </p:nvCxnSpPr>
        <p:spPr>
          <a:xfrm flipV="1">
            <a:off x="2711450" y="2786063"/>
            <a:ext cx="0" cy="769937"/>
          </a:xfrm>
          <a:prstGeom prst="straightConnector1">
            <a:avLst/>
          </a:prstGeom>
          <a:ln w="31750" cap="flat" cmpd="sng">
            <a:solidFill>
              <a:srgbClr val="C00000"/>
            </a:solidFill>
            <a:prstDash val="solid"/>
            <a:headEnd type="none" w="med" len="med"/>
            <a:tailEnd type="arrow" w="med" len="med"/>
          </a:ln>
        </p:spPr>
      </p:cxnSp>
      <p:cxnSp>
        <p:nvCxnSpPr>
          <p:cNvPr id="118" name="直接箭头连接符 117"/>
          <p:cNvCxnSpPr>
            <a:stCxn id="113" idx="2"/>
            <a:endCxn id="99" idx="5"/>
          </p:cNvCxnSpPr>
          <p:nvPr/>
        </p:nvCxnSpPr>
        <p:spPr>
          <a:xfrm flipH="1" flipV="1">
            <a:off x="2744788" y="3656013"/>
            <a:ext cx="1336675" cy="833437"/>
          </a:xfrm>
          <a:prstGeom prst="straightConnector1">
            <a:avLst/>
          </a:prstGeom>
          <a:ln w="31750" cap="flat" cmpd="sng">
            <a:solidFill>
              <a:srgbClr val="C00000"/>
            </a:solidFill>
            <a:prstDash val="solid"/>
            <a:headEnd type="none" w="med" len="med"/>
            <a:tailEnd type="arrow" w="med" len="med"/>
          </a:ln>
        </p:spPr>
      </p:cxnSp>
      <p:cxnSp>
        <p:nvCxnSpPr>
          <p:cNvPr id="119" name="直接箭头连接符 118"/>
          <p:cNvCxnSpPr>
            <a:stCxn id="97" idx="7"/>
            <a:endCxn id="99" idx="4"/>
          </p:cNvCxnSpPr>
          <p:nvPr/>
        </p:nvCxnSpPr>
        <p:spPr>
          <a:xfrm flipV="1">
            <a:off x="1412875" y="3673475"/>
            <a:ext cx="1298575" cy="931863"/>
          </a:xfrm>
          <a:prstGeom prst="straightConnector1">
            <a:avLst/>
          </a:prstGeom>
          <a:ln w="31750" cap="flat" cmpd="sng">
            <a:solidFill>
              <a:srgbClr val="C00000"/>
            </a:solidFill>
            <a:prstDash val="solid"/>
            <a:headEnd type="none" w="med" len="med"/>
            <a:tailEnd type="arrow" w="med" len="med"/>
          </a:ln>
        </p:spPr>
      </p:cxnSp>
      <p:cxnSp>
        <p:nvCxnSpPr>
          <p:cNvPr id="120" name="直接箭头连接符 119"/>
          <p:cNvCxnSpPr>
            <a:stCxn id="101" idx="0"/>
            <a:endCxn id="103" idx="2"/>
          </p:cNvCxnSpPr>
          <p:nvPr/>
        </p:nvCxnSpPr>
        <p:spPr>
          <a:xfrm flipV="1">
            <a:off x="2711450" y="2100263"/>
            <a:ext cx="2430463" cy="568325"/>
          </a:xfrm>
          <a:prstGeom prst="straightConnector1">
            <a:avLst/>
          </a:prstGeom>
          <a:ln w="31750" cap="flat" cmpd="sng">
            <a:solidFill>
              <a:srgbClr val="C00000"/>
            </a:solidFill>
            <a:prstDash val="solid"/>
            <a:headEnd type="none" w="med" len="med"/>
            <a:tailEnd type="arrow" w="med" len="med"/>
          </a:ln>
        </p:spPr>
      </p:cxnSp>
      <p:cxnSp>
        <p:nvCxnSpPr>
          <p:cNvPr id="121" name="直接箭头连接符 120"/>
          <p:cNvCxnSpPr>
            <a:stCxn id="109" idx="0"/>
            <a:endCxn id="107" idx="4"/>
          </p:cNvCxnSpPr>
          <p:nvPr/>
        </p:nvCxnSpPr>
        <p:spPr>
          <a:xfrm flipV="1">
            <a:off x="6707188" y="3656013"/>
            <a:ext cx="0" cy="852487"/>
          </a:xfrm>
          <a:prstGeom prst="straightConnector1">
            <a:avLst/>
          </a:prstGeom>
          <a:ln w="31750" cap="flat" cmpd="sng">
            <a:solidFill>
              <a:srgbClr val="C00000"/>
            </a:solidFill>
            <a:prstDash val="solid"/>
            <a:headEnd type="none" w="med" len="med"/>
            <a:tailEnd type="arrow" w="med" len="med"/>
          </a:ln>
        </p:spPr>
      </p:cxnSp>
      <p:cxnSp>
        <p:nvCxnSpPr>
          <p:cNvPr id="122" name="直接箭头连接符 121"/>
          <p:cNvCxnSpPr>
            <a:stCxn id="107" idx="0"/>
            <a:endCxn id="105" idx="4"/>
          </p:cNvCxnSpPr>
          <p:nvPr/>
        </p:nvCxnSpPr>
        <p:spPr>
          <a:xfrm flipH="1" flipV="1">
            <a:off x="6705600" y="2822575"/>
            <a:ext cx="1588" cy="715963"/>
          </a:xfrm>
          <a:prstGeom prst="straightConnector1">
            <a:avLst/>
          </a:prstGeom>
          <a:ln w="31750" cap="flat" cmpd="sng">
            <a:solidFill>
              <a:srgbClr val="C00000"/>
            </a:solidFill>
            <a:prstDash val="solid"/>
            <a:headEnd type="none" w="med" len="med"/>
            <a:tailEnd type="arrow" w="med" len="med"/>
          </a:ln>
        </p:spPr>
      </p:cxnSp>
      <p:cxnSp>
        <p:nvCxnSpPr>
          <p:cNvPr id="123" name="直接箭头连接符 122"/>
          <p:cNvCxnSpPr>
            <a:stCxn id="105" idx="2"/>
            <a:endCxn id="103" idx="6"/>
          </p:cNvCxnSpPr>
          <p:nvPr/>
        </p:nvCxnSpPr>
        <p:spPr>
          <a:xfrm flipH="1" flipV="1">
            <a:off x="5235575" y="2100263"/>
            <a:ext cx="1422400" cy="663575"/>
          </a:xfrm>
          <a:prstGeom prst="straightConnector1">
            <a:avLst/>
          </a:prstGeom>
          <a:ln w="31750" cap="flat" cmpd="sng">
            <a:solidFill>
              <a:srgbClr val="C00000"/>
            </a:solidFill>
            <a:prstDash val="solid"/>
            <a:headEnd type="none" w="med" len="med"/>
            <a:tailEnd type="arrow" w="med" len="med"/>
          </a:ln>
        </p:spPr>
      </p:cxnSp>
      <p:sp>
        <p:nvSpPr>
          <p:cNvPr id="124" name="Oval 47"/>
          <p:cNvSpPr/>
          <p:nvPr/>
        </p:nvSpPr>
        <p:spPr>
          <a:xfrm>
            <a:off x="5095875" y="1155700"/>
            <a:ext cx="93663"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cxnSp>
        <p:nvCxnSpPr>
          <p:cNvPr id="125" name="直接箭头连接符 124"/>
          <p:cNvCxnSpPr>
            <a:stCxn id="103" idx="2"/>
            <a:endCxn id="124" idx="4"/>
          </p:cNvCxnSpPr>
          <p:nvPr/>
        </p:nvCxnSpPr>
        <p:spPr>
          <a:xfrm flipV="1">
            <a:off x="5141913" y="1273175"/>
            <a:ext cx="0" cy="827088"/>
          </a:xfrm>
          <a:prstGeom prst="straightConnector1">
            <a:avLst/>
          </a:prstGeom>
          <a:ln w="31750" cap="flat" cmpd="sng">
            <a:solidFill>
              <a:srgbClr val="C00000"/>
            </a:solidFill>
            <a:prstDash val="solid"/>
            <a:headEnd type="none" w="med" len="med"/>
            <a:tailEnd type="arrow" w="med" len="med"/>
          </a:ln>
        </p:spPr>
      </p:cxnSp>
      <p:sp>
        <p:nvSpPr>
          <p:cNvPr id="22597" name="Text Box 33"/>
          <p:cNvSpPr txBox="1"/>
          <p:nvPr/>
        </p:nvSpPr>
        <p:spPr>
          <a:xfrm>
            <a:off x="8458518" y="5611813"/>
            <a:ext cx="2643187" cy="523875"/>
          </a:xfrm>
          <a:prstGeom prst="rect">
            <a:avLst/>
          </a:prstGeom>
          <a:solidFill>
            <a:srgbClr val="FFFF99"/>
          </a:solid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zh-CN" altLang="en-US" sz="2800" b="1" dirty="0">
                <a:latin typeface="Times New Roman" panose="02020603050405020304" charset="0"/>
                <a:cs typeface="Times New Roman" panose="02020603050405020304" charset="0"/>
              </a:rPr>
              <a:t>例</a:t>
            </a:r>
            <a:r>
              <a:rPr lang="en-US" altLang="zh-CN" sz="2800" b="1" dirty="0">
                <a:latin typeface="Times New Roman" panose="02020603050405020304" charset="0"/>
                <a:cs typeface="Times New Roman" panose="02020603050405020304" charset="0"/>
              </a:rPr>
              <a:t>1</a:t>
            </a:r>
            <a:r>
              <a:rPr lang="zh-CN" altLang="en-US" sz="2800" b="1" dirty="0">
                <a:latin typeface="Times New Roman" panose="02020603050405020304" charset="0"/>
                <a:cs typeface="Times New Roman" panose="02020603050405020304" charset="0"/>
              </a:rPr>
              <a:t>文法的句子</a:t>
            </a:r>
            <a:endParaRPr lang="zh-CN" altLang="en-US" sz="2800" b="1" dirty="0">
              <a:latin typeface="Times New Roman" panose="02020603050405020304" charset="0"/>
              <a:ea typeface="Times New Roman" panose="02020603050405020304" charset="0"/>
            </a:endParaRPr>
          </a:p>
        </p:txBody>
      </p:sp>
      <p:pic>
        <p:nvPicPr>
          <p:cNvPr id="2" name="图片 1"/>
          <p:cNvPicPr>
            <a:picLocks noChangeAspect="1"/>
          </p:cNvPicPr>
          <p:nvPr/>
        </p:nvPicPr>
        <p:blipFill>
          <a:blip r:embed="rId1"/>
          <a:stretch>
            <a:fillRect/>
          </a:stretch>
        </p:blipFill>
        <p:spPr>
          <a:xfrm>
            <a:off x="8020685" y="946150"/>
            <a:ext cx="3896995" cy="21437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
                                        </p:tgtEl>
                                        <p:attrNameLst>
                                          <p:attrName>style.visibility</p:attrName>
                                        </p:attrNameLst>
                                      </p:cBhvr>
                                      <p:to>
                                        <p:strVal val="visible"/>
                                      </p:to>
                                    </p:set>
                                    <p:animEffect transition="in" filter="fade">
                                      <p:cBhvr>
                                        <p:cTn id="10" dur="500"/>
                                        <p:tgtEl>
                                          <p:spTgt spid="9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
                                        </p:tgtEl>
                                        <p:attrNameLst>
                                          <p:attrName>style.visibility</p:attrName>
                                        </p:attrNameLst>
                                      </p:cBhvr>
                                      <p:to>
                                        <p:strVal val="visible"/>
                                      </p:to>
                                    </p:set>
                                    <p:animEffect transition="in" filter="fade">
                                      <p:cBhvr>
                                        <p:cTn id="13" dur="500"/>
                                        <p:tgtEl>
                                          <p:spTgt spid="9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5"/>
                                        </p:tgtEl>
                                        <p:attrNameLst>
                                          <p:attrName>style.visibility</p:attrName>
                                        </p:attrNameLst>
                                      </p:cBhvr>
                                      <p:to>
                                        <p:strVal val="visible"/>
                                      </p:to>
                                    </p:set>
                                    <p:animEffect transition="in" filter="fade">
                                      <p:cBhvr>
                                        <p:cTn id="16" dur="500"/>
                                        <p:tgtEl>
                                          <p:spTgt spid="9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6"/>
                                        </p:tgtEl>
                                        <p:attrNameLst>
                                          <p:attrName>style.visibility</p:attrName>
                                        </p:attrNameLst>
                                      </p:cBhvr>
                                      <p:to>
                                        <p:strVal val="visible"/>
                                      </p:to>
                                    </p:set>
                                    <p:animEffect transition="in" filter="fade">
                                      <p:cBhvr>
                                        <p:cTn id="19" dur="500"/>
                                        <p:tgtEl>
                                          <p:spTgt spid="9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7"/>
                                        </p:tgtEl>
                                        <p:attrNameLst>
                                          <p:attrName>style.visibility</p:attrName>
                                        </p:attrNameLst>
                                      </p:cBhvr>
                                      <p:to>
                                        <p:strVal val="visible"/>
                                      </p:to>
                                    </p:set>
                                    <p:animEffect transition="in" filter="fade">
                                      <p:cBhvr>
                                        <p:cTn id="22" dur="500"/>
                                        <p:tgtEl>
                                          <p:spTgt spid="9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1"/>
                                        </p:tgtEl>
                                        <p:attrNameLst>
                                          <p:attrName>style.visibility</p:attrName>
                                        </p:attrNameLst>
                                      </p:cBhvr>
                                      <p:to>
                                        <p:strVal val="visible"/>
                                      </p:to>
                                    </p:set>
                                    <p:animEffect transition="in" filter="fade">
                                      <p:cBhvr>
                                        <p:cTn id="25" dur="500"/>
                                        <p:tgtEl>
                                          <p:spTgt spid="111"/>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0"/>
                                        </p:tgtEl>
                                        <p:attrNameLst>
                                          <p:attrName>style.visibility</p:attrName>
                                        </p:attrNameLst>
                                      </p:cBhvr>
                                      <p:to>
                                        <p:strVal val="visible"/>
                                      </p:to>
                                    </p:set>
                                    <p:animEffect transition="in" filter="fade">
                                      <p:cBhvr>
                                        <p:cTn id="28" dur="500"/>
                                        <p:tgtEl>
                                          <p:spTgt spid="1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500"/>
                                        <p:tgtEl>
                                          <p:spTgt spid="112"/>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13"/>
                                        </p:tgtEl>
                                        <p:attrNameLst>
                                          <p:attrName>style.visibility</p:attrName>
                                        </p:attrNameLst>
                                      </p:cBhvr>
                                      <p:to>
                                        <p:strVal val="visible"/>
                                      </p:to>
                                    </p:set>
                                    <p:animEffect transition="in" filter="fade">
                                      <p:cBhvr>
                                        <p:cTn id="34" dur="500"/>
                                        <p:tgtEl>
                                          <p:spTgt spid="11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8"/>
                                        </p:tgtEl>
                                        <p:attrNameLst>
                                          <p:attrName>style.visibility</p:attrName>
                                        </p:attrNameLst>
                                      </p:cBhvr>
                                      <p:to>
                                        <p:strVal val="visible"/>
                                      </p:to>
                                    </p:set>
                                    <p:animEffect transition="in" filter="fade">
                                      <p:cBhvr>
                                        <p:cTn id="37" dur="500"/>
                                        <p:tgtEl>
                                          <p:spTgt spid="9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9"/>
                                        </p:tgtEl>
                                        <p:attrNameLst>
                                          <p:attrName>style.visibility</p:attrName>
                                        </p:attrNameLst>
                                      </p:cBhvr>
                                      <p:to>
                                        <p:strVal val="visible"/>
                                      </p:to>
                                    </p:set>
                                    <p:animEffect transition="in" filter="fade">
                                      <p:cBhvr>
                                        <p:cTn id="40" dur="500"/>
                                        <p:tgtEl>
                                          <p:spTgt spid="9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0"/>
                                        </p:tgtEl>
                                        <p:attrNameLst>
                                          <p:attrName>style.visibility</p:attrName>
                                        </p:attrNameLst>
                                      </p:cBhvr>
                                      <p:to>
                                        <p:strVal val="visible"/>
                                      </p:to>
                                    </p:set>
                                    <p:animEffect transition="in" filter="fade">
                                      <p:cBhvr>
                                        <p:cTn id="43" dur="500"/>
                                        <p:tgtEl>
                                          <p:spTgt spid="10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01"/>
                                        </p:tgtEl>
                                        <p:attrNameLst>
                                          <p:attrName>style.visibility</p:attrName>
                                        </p:attrNameLst>
                                      </p:cBhvr>
                                      <p:to>
                                        <p:strVal val="visible"/>
                                      </p:to>
                                    </p:set>
                                    <p:animEffect transition="in" filter="fade">
                                      <p:cBhvr>
                                        <p:cTn id="46" dur="500"/>
                                        <p:tgtEl>
                                          <p:spTgt spid="101"/>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24"/>
                                        </p:tgtEl>
                                        <p:attrNameLst>
                                          <p:attrName>style.visibility</p:attrName>
                                        </p:attrNameLst>
                                      </p:cBhvr>
                                      <p:to>
                                        <p:strVal val="visible"/>
                                      </p:to>
                                    </p:set>
                                    <p:animEffect transition="in" filter="fade">
                                      <p:cBhvr>
                                        <p:cTn id="49" dur="500"/>
                                        <p:tgtEl>
                                          <p:spTgt spid="12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3"/>
                                        </p:tgtEl>
                                        <p:attrNameLst>
                                          <p:attrName>style.visibility</p:attrName>
                                        </p:attrNameLst>
                                      </p:cBhvr>
                                      <p:to>
                                        <p:strVal val="visible"/>
                                      </p:to>
                                    </p:set>
                                    <p:animEffect transition="in" filter="fade">
                                      <p:cBhvr>
                                        <p:cTn id="52" dur="500"/>
                                        <p:tgtEl>
                                          <p:spTgt spid="103"/>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2"/>
                                        </p:tgtEl>
                                        <p:attrNameLst>
                                          <p:attrName>style.visibility</p:attrName>
                                        </p:attrNameLst>
                                      </p:cBhvr>
                                      <p:to>
                                        <p:strVal val="visible"/>
                                      </p:to>
                                    </p:set>
                                    <p:animEffect transition="in" filter="fade">
                                      <p:cBhvr>
                                        <p:cTn id="55" dur="500"/>
                                        <p:tgtEl>
                                          <p:spTgt spid="102"/>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4"/>
                                        </p:tgtEl>
                                        <p:attrNameLst>
                                          <p:attrName>style.visibility</p:attrName>
                                        </p:attrNameLst>
                                      </p:cBhvr>
                                      <p:to>
                                        <p:strVal val="visible"/>
                                      </p:to>
                                    </p:set>
                                    <p:animEffect transition="in" filter="fade">
                                      <p:cBhvr>
                                        <p:cTn id="58" dur="500"/>
                                        <p:tgtEl>
                                          <p:spTgt spid="10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105"/>
                                        </p:tgtEl>
                                        <p:attrNameLst>
                                          <p:attrName>style.visibility</p:attrName>
                                        </p:attrNameLst>
                                      </p:cBhvr>
                                      <p:to>
                                        <p:strVal val="visible"/>
                                      </p:to>
                                    </p:set>
                                    <p:animEffect transition="in" filter="fade">
                                      <p:cBhvr>
                                        <p:cTn id="61" dur="500"/>
                                        <p:tgtEl>
                                          <p:spTgt spid="10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107"/>
                                        </p:tgtEl>
                                        <p:attrNameLst>
                                          <p:attrName>style.visibility</p:attrName>
                                        </p:attrNameLst>
                                      </p:cBhvr>
                                      <p:to>
                                        <p:strVal val="visible"/>
                                      </p:to>
                                    </p:set>
                                    <p:animEffect transition="in" filter="fade">
                                      <p:cBhvr>
                                        <p:cTn id="64" dur="500"/>
                                        <p:tgtEl>
                                          <p:spTgt spid="107"/>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06"/>
                                        </p:tgtEl>
                                        <p:attrNameLst>
                                          <p:attrName>style.visibility</p:attrName>
                                        </p:attrNameLst>
                                      </p:cBhvr>
                                      <p:to>
                                        <p:strVal val="visible"/>
                                      </p:to>
                                    </p:set>
                                    <p:animEffect transition="in" filter="fade">
                                      <p:cBhvr>
                                        <p:cTn id="67" dur="500"/>
                                        <p:tgtEl>
                                          <p:spTgt spid="106"/>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09"/>
                                        </p:tgtEl>
                                        <p:attrNameLst>
                                          <p:attrName>style.visibility</p:attrName>
                                        </p:attrNameLst>
                                      </p:cBhvr>
                                      <p:to>
                                        <p:strVal val="visible"/>
                                      </p:to>
                                    </p:set>
                                    <p:animEffect transition="in" filter="fade">
                                      <p:cBhvr>
                                        <p:cTn id="70" dur="500"/>
                                        <p:tgtEl>
                                          <p:spTgt spid="109"/>
                                        </p:tgtEl>
                                      </p:cBhvr>
                                    </p:animEffect>
                                  </p:childTnLst>
                                </p:cTn>
                              </p:par>
                              <p:par>
                                <p:cTn id="71" presetID="10" presetClass="entr" presetSubtype="0" fill="hold" grpId="0" nodeType="withEffect">
                                  <p:stCondLst>
                                    <p:cond delay="0"/>
                                  </p:stCondLst>
                                  <p:childTnLst>
                                    <p:set>
                                      <p:cBhvr>
                                        <p:cTn id="72" dur="1" fill="hold">
                                          <p:stCondLst>
                                            <p:cond delay="0"/>
                                          </p:stCondLst>
                                        </p:cTn>
                                        <p:tgtEl>
                                          <p:spTgt spid="108"/>
                                        </p:tgtEl>
                                        <p:attrNameLst>
                                          <p:attrName>style.visibility</p:attrName>
                                        </p:attrNameLst>
                                      </p:cBhvr>
                                      <p:to>
                                        <p:strVal val="visible"/>
                                      </p:to>
                                    </p:set>
                                    <p:animEffect transition="in" filter="fade">
                                      <p:cBhvr>
                                        <p:cTn id="73" dur="500"/>
                                        <p:tgtEl>
                                          <p:spTgt spid="108"/>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114"/>
                                        </p:tgtEl>
                                        <p:attrNameLst>
                                          <p:attrName>style.visibility</p:attrName>
                                        </p:attrNameLst>
                                      </p:cBhvr>
                                      <p:to>
                                        <p:strVal val="visible"/>
                                      </p:to>
                                    </p:set>
                                    <p:animEffect transition="in" filter="wipe(down)">
                                      <p:cBhvr>
                                        <p:cTn id="78" dur="500"/>
                                        <p:tgtEl>
                                          <p:spTgt spid="114"/>
                                        </p:tgtEl>
                                      </p:cBhvr>
                                    </p:animEffect>
                                  </p:childTnLst>
                                </p:cTn>
                              </p:par>
                              <p:par>
                                <p:cTn id="79" presetID="22" presetClass="entr" presetSubtype="4" fill="hold" nodeType="withEffect">
                                  <p:stCondLst>
                                    <p:cond delay="0"/>
                                  </p:stCondLst>
                                  <p:childTnLst>
                                    <p:set>
                                      <p:cBhvr>
                                        <p:cTn id="80" dur="1" fill="hold">
                                          <p:stCondLst>
                                            <p:cond delay="0"/>
                                          </p:stCondLst>
                                        </p:cTn>
                                        <p:tgtEl>
                                          <p:spTgt spid="115"/>
                                        </p:tgtEl>
                                        <p:attrNameLst>
                                          <p:attrName>style.visibility</p:attrName>
                                        </p:attrNameLst>
                                      </p:cBhvr>
                                      <p:to>
                                        <p:strVal val="visible"/>
                                      </p:to>
                                    </p:set>
                                    <p:animEffect transition="in" filter="wipe(down)">
                                      <p:cBhvr>
                                        <p:cTn id="81" dur="500"/>
                                        <p:tgtEl>
                                          <p:spTgt spid="115"/>
                                        </p:tgtEl>
                                      </p:cBhvr>
                                    </p:animEffect>
                                  </p:childTnLst>
                                </p:cTn>
                              </p:par>
                              <p:par>
                                <p:cTn id="82" presetID="22" presetClass="entr" presetSubtype="4" fill="hold" nodeType="withEffect">
                                  <p:stCondLst>
                                    <p:cond delay="0"/>
                                  </p:stCondLst>
                                  <p:childTnLst>
                                    <p:set>
                                      <p:cBhvr>
                                        <p:cTn id="83" dur="1" fill="hold">
                                          <p:stCondLst>
                                            <p:cond delay="0"/>
                                          </p:stCondLst>
                                        </p:cTn>
                                        <p:tgtEl>
                                          <p:spTgt spid="119"/>
                                        </p:tgtEl>
                                        <p:attrNameLst>
                                          <p:attrName>style.visibility</p:attrName>
                                        </p:attrNameLst>
                                      </p:cBhvr>
                                      <p:to>
                                        <p:strVal val="visible"/>
                                      </p:to>
                                    </p:set>
                                    <p:animEffect transition="in" filter="wipe(down)">
                                      <p:cBhvr>
                                        <p:cTn id="84" dur="500"/>
                                        <p:tgtEl>
                                          <p:spTgt spid="119"/>
                                        </p:tgtEl>
                                      </p:cBhvr>
                                    </p:animEffect>
                                  </p:childTnLst>
                                </p:cTn>
                              </p:par>
                              <p:par>
                                <p:cTn id="85" presetID="22" presetClass="entr" presetSubtype="4" fill="hold" nodeType="withEffect">
                                  <p:stCondLst>
                                    <p:cond delay="0"/>
                                  </p:stCondLst>
                                  <p:childTnLst>
                                    <p:set>
                                      <p:cBhvr>
                                        <p:cTn id="86" dur="1" fill="hold">
                                          <p:stCondLst>
                                            <p:cond delay="0"/>
                                          </p:stCondLst>
                                        </p:cTn>
                                        <p:tgtEl>
                                          <p:spTgt spid="116"/>
                                        </p:tgtEl>
                                        <p:attrNameLst>
                                          <p:attrName>style.visibility</p:attrName>
                                        </p:attrNameLst>
                                      </p:cBhvr>
                                      <p:to>
                                        <p:strVal val="visible"/>
                                      </p:to>
                                    </p:set>
                                    <p:animEffect transition="in" filter="wipe(down)">
                                      <p:cBhvr>
                                        <p:cTn id="87" dur="500"/>
                                        <p:tgtEl>
                                          <p:spTgt spid="116"/>
                                        </p:tgtEl>
                                      </p:cBhvr>
                                    </p:animEffect>
                                  </p:childTnLst>
                                </p:cTn>
                              </p:par>
                              <p:par>
                                <p:cTn id="88" presetID="22" presetClass="entr" presetSubtype="4" fill="hold" nodeType="withEffect">
                                  <p:stCondLst>
                                    <p:cond delay="0"/>
                                  </p:stCondLst>
                                  <p:childTnLst>
                                    <p:set>
                                      <p:cBhvr>
                                        <p:cTn id="89" dur="1" fill="hold">
                                          <p:stCondLst>
                                            <p:cond delay="0"/>
                                          </p:stCondLst>
                                        </p:cTn>
                                        <p:tgtEl>
                                          <p:spTgt spid="118"/>
                                        </p:tgtEl>
                                        <p:attrNameLst>
                                          <p:attrName>style.visibility</p:attrName>
                                        </p:attrNameLst>
                                      </p:cBhvr>
                                      <p:to>
                                        <p:strVal val="visible"/>
                                      </p:to>
                                    </p:set>
                                    <p:animEffect transition="in" filter="wipe(down)">
                                      <p:cBhvr>
                                        <p:cTn id="90" dur="500"/>
                                        <p:tgtEl>
                                          <p:spTgt spid="118"/>
                                        </p:tgtEl>
                                      </p:cBhvr>
                                    </p:animEffect>
                                  </p:childTnLst>
                                </p:cTn>
                              </p:par>
                              <p:par>
                                <p:cTn id="91" presetID="22" presetClass="entr" presetSubtype="4" fill="hold" nodeType="withEffect">
                                  <p:stCondLst>
                                    <p:cond delay="0"/>
                                  </p:stCondLst>
                                  <p:childTnLst>
                                    <p:set>
                                      <p:cBhvr>
                                        <p:cTn id="92" dur="1" fill="hold">
                                          <p:stCondLst>
                                            <p:cond delay="0"/>
                                          </p:stCondLst>
                                        </p:cTn>
                                        <p:tgtEl>
                                          <p:spTgt spid="117"/>
                                        </p:tgtEl>
                                        <p:attrNameLst>
                                          <p:attrName>style.visibility</p:attrName>
                                        </p:attrNameLst>
                                      </p:cBhvr>
                                      <p:to>
                                        <p:strVal val="visible"/>
                                      </p:to>
                                    </p:set>
                                    <p:animEffect transition="in" filter="wipe(down)">
                                      <p:cBhvr>
                                        <p:cTn id="93" dur="500"/>
                                        <p:tgtEl>
                                          <p:spTgt spid="117"/>
                                        </p:tgtEl>
                                      </p:cBhvr>
                                    </p:animEffect>
                                  </p:childTnLst>
                                </p:cTn>
                              </p:par>
                              <p:par>
                                <p:cTn id="94" presetID="22" presetClass="entr" presetSubtype="4" fill="hold" nodeType="withEffect">
                                  <p:stCondLst>
                                    <p:cond delay="0"/>
                                  </p:stCondLst>
                                  <p:childTnLst>
                                    <p:set>
                                      <p:cBhvr>
                                        <p:cTn id="95" dur="1" fill="hold">
                                          <p:stCondLst>
                                            <p:cond delay="0"/>
                                          </p:stCondLst>
                                        </p:cTn>
                                        <p:tgtEl>
                                          <p:spTgt spid="121"/>
                                        </p:tgtEl>
                                        <p:attrNameLst>
                                          <p:attrName>style.visibility</p:attrName>
                                        </p:attrNameLst>
                                      </p:cBhvr>
                                      <p:to>
                                        <p:strVal val="visible"/>
                                      </p:to>
                                    </p:set>
                                    <p:animEffect transition="in" filter="wipe(down)">
                                      <p:cBhvr>
                                        <p:cTn id="96" dur="500"/>
                                        <p:tgtEl>
                                          <p:spTgt spid="121"/>
                                        </p:tgtEl>
                                      </p:cBhvr>
                                    </p:animEffect>
                                  </p:childTnLst>
                                </p:cTn>
                              </p:par>
                              <p:par>
                                <p:cTn id="97" presetID="22" presetClass="entr" presetSubtype="4" fill="hold" nodeType="withEffect">
                                  <p:stCondLst>
                                    <p:cond delay="0"/>
                                  </p:stCondLst>
                                  <p:childTnLst>
                                    <p:set>
                                      <p:cBhvr>
                                        <p:cTn id="98" dur="1" fill="hold">
                                          <p:stCondLst>
                                            <p:cond delay="0"/>
                                          </p:stCondLst>
                                        </p:cTn>
                                        <p:tgtEl>
                                          <p:spTgt spid="122"/>
                                        </p:tgtEl>
                                        <p:attrNameLst>
                                          <p:attrName>style.visibility</p:attrName>
                                        </p:attrNameLst>
                                      </p:cBhvr>
                                      <p:to>
                                        <p:strVal val="visible"/>
                                      </p:to>
                                    </p:set>
                                    <p:animEffect transition="in" filter="wipe(down)">
                                      <p:cBhvr>
                                        <p:cTn id="99" dur="500"/>
                                        <p:tgtEl>
                                          <p:spTgt spid="122"/>
                                        </p:tgtEl>
                                      </p:cBhvr>
                                    </p:animEffect>
                                  </p:childTnLst>
                                </p:cTn>
                              </p:par>
                              <p:par>
                                <p:cTn id="100" presetID="22" presetClass="entr" presetSubtype="4" fill="hold" nodeType="withEffect">
                                  <p:stCondLst>
                                    <p:cond delay="0"/>
                                  </p:stCondLst>
                                  <p:childTnLst>
                                    <p:set>
                                      <p:cBhvr>
                                        <p:cTn id="101" dur="1" fill="hold">
                                          <p:stCondLst>
                                            <p:cond delay="0"/>
                                          </p:stCondLst>
                                        </p:cTn>
                                        <p:tgtEl>
                                          <p:spTgt spid="120"/>
                                        </p:tgtEl>
                                        <p:attrNameLst>
                                          <p:attrName>style.visibility</p:attrName>
                                        </p:attrNameLst>
                                      </p:cBhvr>
                                      <p:to>
                                        <p:strVal val="visible"/>
                                      </p:to>
                                    </p:set>
                                    <p:animEffect transition="in" filter="wipe(down)">
                                      <p:cBhvr>
                                        <p:cTn id="102" dur="500"/>
                                        <p:tgtEl>
                                          <p:spTgt spid="120"/>
                                        </p:tgtEl>
                                      </p:cBhvr>
                                    </p:animEffect>
                                  </p:childTnLst>
                                </p:cTn>
                              </p:par>
                              <p:par>
                                <p:cTn id="103" presetID="22" presetClass="entr" presetSubtype="4" fill="hold" nodeType="withEffect">
                                  <p:stCondLst>
                                    <p:cond delay="0"/>
                                  </p:stCondLst>
                                  <p:childTnLst>
                                    <p:set>
                                      <p:cBhvr>
                                        <p:cTn id="104" dur="1" fill="hold">
                                          <p:stCondLst>
                                            <p:cond delay="0"/>
                                          </p:stCondLst>
                                        </p:cTn>
                                        <p:tgtEl>
                                          <p:spTgt spid="123"/>
                                        </p:tgtEl>
                                        <p:attrNameLst>
                                          <p:attrName>style.visibility</p:attrName>
                                        </p:attrNameLst>
                                      </p:cBhvr>
                                      <p:to>
                                        <p:strVal val="visible"/>
                                      </p:to>
                                    </p:set>
                                    <p:animEffect transition="in" filter="wipe(down)">
                                      <p:cBhvr>
                                        <p:cTn id="105" dur="500"/>
                                        <p:tgtEl>
                                          <p:spTgt spid="123"/>
                                        </p:tgtEl>
                                      </p:cBhvr>
                                    </p:animEffect>
                                  </p:childTnLst>
                                </p:cTn>
                              </p:par>
                              <p:par>
                                <p:cTn id="106" presetID="22" presetClass="entr" presetSubtype="4" fill="hold" nodeType="withEffect">
                                  <p:stCondLst>
                                    <p:cond delay="0"/>
                                  </p:stCondLst>
                                  <p:childTnLst>
                                    <p:set>
                                      <p:cBhvr>
                                        <p:cTn id="107" dur="1" fill="hold">
                                          <p:stCondLst>
                                            <p:cond delay="0"/>
                                          </p:stCondLst>
                                        </p:cTn>
                                        <p:tgtEl>
                                          <p:spTgt spid="125"/>
                                        </p:tgtEl>
                                        <p:attrNameLst>
                                          <p:attrName>style.visibility</p:attrName>
                                        </p:attrNameLst>
                                      </p:cBhvr>
                                      <p:to>
                                        <p:strVal val="visible"/>
                                      </p:to>
                                    </p:set>
                                    <p:animEffect transition="in" filter="wipe(down)">
                                      <p:cBhvr>
                                        <p:cTn id="108"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bldLvl="0" animBg="1"/>
      <p:bldP spid="93" grpId="0"/>
      <p:bldP spid="94" grpId="0" bldLvl="0" animBg="1"/>
      <p:bldP spid="95" grpId="0"/>
      <p:bldP spid="96" grpId="0"/>
      <p:bldP spid="97" grpId="0" bldLvl="0" animBg="1"/>
      <p:bldP spid="98" grpId="0"/>
      <p:bldP spid="99" grpId="0" bldLvl="0" animBg="1"/>
      <p:bldP spid="100" grpId="0"/>
      <p:bldP spid="101" grpId="0" bldLvl="0" animBg="1"/>
      <p:bldP spid="102" grpId="0"/>
      <p:bldP spid="103" grpId="0" bldLvl="0" animBg="1"/>
      <p:bldP spid="104" grpId="0"/>
      <p:bldP spid="105" grpId="0" bldLvl="0" animBg="1"/>
      <p:bldP spid="106" grpId="0"/>
      <p:bldP spid="107" grpId="0" bldLvl="0" animBg="1"/>
      <p:bldP spid="108" grpId="0"/>
      <p:bldP spid="109" grpId="0" bldLvl="0" animBg="1"/>
      <p:bldP spid="110" grpId="0"/>
      <p:bldP spid="111" grpId="0" bldLvl="0" animBg="1"/>
      <p:bldP spid="112" grpId="0"/>
      <p:bldP spid="113" grpId="0" bldLvl="0" animBg="1"/>
      <p:bldP spid="124"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350203" y="1135063"/>
            <a:ext cx="4214813" cy="1058863"/>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依赖图的例子：</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例</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文法的句子</a:t>
            </a:r>
            <a:endPar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nvGrpSpPr>
          <p:cNvPr id="23557" name="Group 59"/>
          <p:cNvGrpSpPr/>
          <p:nvPr/>
        </p:nvGrpSpPr>
        <p:grpSpPr>
          <a:xfrm>
            <a:off x="722313" y="2565400"/>
            <a:ext cx="8229600" cy="3435350"/>
            <a:chOff x="240" y="1488"/>
            <a:chExt cx="5184" cy="2164"/>
          </a:xfrm>
        </p:grpSpPr>
        <p:sp>
          <p:nvSpPr>
            <p:cNvPr id="23558" name="Rectangle 60"/>
            <p:cNvSpPr/>
            <p:nvPr/>
          </p:nvSpPr>
          <p:spPr>
            <a:xfrm>
              <a:off x="2305" y="1488"/>
              <a:ext cx="249" cy="240"/>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D</a:t>
              </a:r>
              <a:endParaRPr lang="en-US" altLang="zh-CN" sz="2800" b="1" i="1" dirty="0">
                <a:latin typeface="Times New Roman" panose="02020603050405020304" charset="0"/>
              </a:endParaRPr>
            </a:p>
          </p:txBody>
        </p:sp>
        <p:sp>
          <p:nvSpPr>
            <p:cNvPr id="23559" name="Rectangle 61"/>
            <p:cNvSpPr/>
            <p:nvPr/>
          </p:nvSpPr>
          <p:spPr>
            <a:xfrm>
              <a:off x="565" y="2496"/>
              <a:ext cx="779" cy="240"/>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a:spcBef>
                  <a:spcPct val="0"/>
                </a:spcBef>
                <a:buNone/>
              </a:pPr>
              <a:r>
                <a:rPr lang="en-US" altLang="zh-CN" sz="2800" b="1" dirty="0">
                  <a:latin typeface="Times New Roman" panose="02020603050405020304" charset="0"/>
                </a:rPr>
                <a:t>real</a:t>
              </a:r>
              <a:endParaRPr lang="en-US" altLang="zh-CN" sz="2800" b="1" dirty="0">
                <a:latin typeface="Times New Roman" panose="02020603050405020304" charset="0"/>
              </a:endParaRPr>
            </a:p>
          </p:txBody>
        </p:sp>
        <p:sp>
          <p:nvSpPr>
            <p:cNvPr id="23560" name="Rectangle 62"/>
            <p:cNvSpPr/>
            <p:nvPr/>
          </p:nvSpPr>
          <p:spPr>
            <a:xfrm>
              <a:off x="240" y="1992"/>
              <a:ext cx="1504" cy="251"/>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T.type = real</a:t>
              </a:r>
              <a:endParaRPr lang="en-US" altLang="zh-CN" sz="2800" b="1" i="1" dirty="0">
                <a:latin typeface="Times New Roman" panose="02020603050405020304" charset="0"/>
              </a:endParaRPr>
            </a:p>
          </p:txBody>
        </p:sp>
        <p:sp>
          <p:nvSpPr>
            <p:cNvPr id="23561" name="Line 63"/>
            <p:cNvSpPr/>
            <p:nvPr/>
          </p:nvSpPr>
          <p:spPr>
            <a:xfrm flipH="1">
              <a:off x="1002" y="1705"/>
              <a:ext cx="1179" cy="299"/>
            </a:xfrm>
            <a:prstGeom prst="line">
              <a:avLst/>
            </a:prstGeom>
            <a:ln w="25400" cap="flat" cmpd="sng">
              <a:solidFill>
                <a:schemeClr val="tx1"/>
              </a:solidFill>
              <a:prstDash val="solid"/>
              <a:headEnd type="none" w="med" len="med"/>
              <a:tailEnd type="none" w="med" len="med"/>
            </a:ln>
          </p:spPr>
        </p:sp>
        <p:sp>
          <p:nvSpPr>
            <p:cNvPr id="23562" name="Rectangle 64"/>
            <p:cNvSpPr/>
            <p:nvPr/>
          </p:nvSpPr>
          <p:spPr>
            <a:xfrm>
              <a:off x="3841" y="2455"/>
              <a:ext cx="248" cy="239"/>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a:t>
              </a:r>
              <a:endParaRPr lang="en-US" altLang="zh-CN" sz="2800" b="1" dirty="0">
                <a:latin typeface="Times New Roman" panose="02020603050405020304" charset="0"/>
              </a:endParaRPr>
            </a:p>
          </p:txBody>
        </p:sp>
        <p:sp>
          <p:nvSpPr>
            <p:cNvPr id="23563" name="Line 65"/>
            <p:cNvSpPr/>
            <p:nvPr/>
          </p:nvSpPr>
          <p:spPr>
            <a:xfrm>
              <a:off x="925" y="2292"/>
              <a:ext cx="0" cy="264"/>
            </a:xfrm>
            <a:prstGeom prst="line">
              <a:avLst/>
            </a:prstGeom>
            <a:ln w="25400" cap="flat" cmpd="sng">
              <a:solidFill>
                <a:schemeClr val="tx1"/>
              </a:solidFill>
              <a:prstDash val="solid"/>
              <a:headEnd type="none" w="med" len="med"/>
              <a:tailEnd type="none" w="med" len="med"/>
            </a:ln>
          </p:spPr>
        </p:sp>
        <p:sp>
          <p:nvSpPr>
            <p:cNvPr id="23564" name="Line 66"/>
            <p:cNvSpPr/>
            <p:nvPr/>
          </p:nvSpPr>
          <p:spPr>
            <a:xfrm>
              <a:off x="4153" y="2304"/>
              <a:ext cx="667" cy="172"/>
            </a:xfrm>
            <a:prstGeom prst="line">
              <a:avLst/>
            </a:prstGeom>
            <a:ln w="25400" cap="flat" cmpd="sng">
              <a:solidFill>
                <a:schemeClr val="tx1"/>
              </a:solidFill>
              <a:prstDash val="solid"/>
              <a:headEnd type="none" w="med" len="med"/>
              <a:tailEnd type="none" w="med" len="med"/>
            </a:ln>
          </p:spPr>
        </p:sp>
        <p:sp>
          <p:nvSpPr>
            <p:cNvPr id="23565" name="Line 67"/>
            <p:cNvSpPr/>
            <p:nvPr/>
          </p:nvSpPr>
          <p:spPr>
            <a:xfrm flipH="1">
              <a:off x="2953" y="2302"/>
              <a:ext cx="666" cy="173"/>
            </a:xfrm>
            <a:prstGeom prst="line">
              <a:avLst/>
            </a:prstGeom>
            <a:ln w="25400" cap="flat" cmpd="sng">
              <a:solidFill>
                <a:schemeClr val="tx1"/>
              </a:solidFill>
              <a:prstDash val="solid"/>
              <a:headEnd type="none" w="med" len="med"/>
              <a:tailEnd type="none" w="med" len="med"/>
            </a:ln>
          </p:spPr>
        </p:sp>
        <p:sp>
          <p:nvSpPr>
            <p:cNvPr id="23566" name="Rectangle 68"/>
            <p:cNvSpPr/>
            <p:nvPr/>
          </p:nvSpPr>
          <p:spPr>
            <a:xfrm>
              <a:off x="4851" y="2478"/>
              <a:ext cx="573" cy="252"/>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id</a:t>
              </a:r>
              <a:r>
                <a:rPr lang="en-US" altLang="zh-CN" sz="2800" b="1" baseline="-25000" dirty="0">
                  <a:latin typeface="Times New Roman" panose="02020603050405020304" charset="0"/>
                </a:rPr>
                <a:t>3</a:t>
              </a:r>
              <a:endParaRPr lang="en-US" altLang="zh-CN" sz="2800" b="1" baseline="-25000" dirty="0">
                <a:latin typeface="Times New Roman" panose="02020603050405020304" charset="0"/>
              </a:endParaRPr>
            </a:p>
          </p:txBody>
        </p:sp>
        <p:sp>
          <p:nvSpPr>
            <p:cNvPr id="23567" name="Rectangle 69"/>
            <p:cNvSpPr/>
            <p:nvPr/>
          </p:nvSpPr>
          <p:spPr>
            <a:xfrm>
              <a:off x="3263" y="1978"/>
              <a:ext cx="1505" cy="251"/>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L</a:t>
              </a:r>
              <a:r>
                <a:rPr lang="en-US" altLang="zh-CN" sz="2800" b="1" dirty="0">
                  <a:latin typeface="Times New Roman" panose="02020603050405020304" charset="0"/>
                </a:rPr>
                <a:t>.</a:t>
              </a:r>
              <a:r>
                <a:rPr lang="en-US" altLang="zh-CN" sz="2800" b="1" i="1" dirty="0">
                  <a:latin typeface="Times New Roman" panose="02020603050405020304" charset="0"/>
                </a:rPr>
                <a:t>in </a:t>
              </a:r>
              <a:r>
                <a:rPr lang="en-US" altLang="zh-CN" sz="2800" b="1" dirty="0">
                  <a:latin typeface="Times New Roman" panose="02020603050405020304" charset="0"/>
                </a:rPr>
                <a:t>= </a:t>
              </a:r>
              <a:r>
                <a:rPr lang="en-US" altLang="zh-CN" sz="2800" b="1" i="1" dirty="0">
                  <a:latin typeface="Times New Roman" panose="02020603050405020304" charset="0"/>
                </a:rPr>
                <a:t> real</a:t>
              </a:r>
              <a:endParaRPr lang="en-US" altLang="zh-CN" sz="2800" b="1" i="1" dirty="0">
                <a:latin typeface="Times New Roman" panose="02020603050405020304" charset="0"/>
              </a:endParaRPr>
            </a:p>
          </p:txBody>
        </p:sp>
        <p:sp>
          <p:nvSpPr>
            <p:cNvPr id="23568" name="Line 70"/>
            <p:cNvSpPr/>
            <p:nvPr/>
          </p:nvSpPr>
          <p:spPr>
            <a:xfrm>
              <a:off x="2616" y="1705"/>
              <a:ext cx="1179" cy="299"/>
            </a:xfrm>
            <a:prstGeom prst="line">
              <a:avLst/>
            </a:prstGeom>
            <a:ln w="25400" cap="flat" cmpd="sng">
              <a:solidFill>
                <a:schemeClr val="tx1"/>
              </a:solidFill>
              <a:prstDash val="solid"/>
              <a:headEnd type="none" w="med" len="med"/>
              <a:tailEnd type="none" w="med" len="med"/>
            </a:ln>
          </p:spPr>
        </p:sp>
        <p:sp>
          <p:nvSpPr>
            <p:cNvPr id="23569" name="Line 71"/>
            <p:cNvSpPr/>
            <p:nvPr/>
          </p:nvSpPr>
          <p:spPr>
            <a:xfrm>
              <a:off x="1732" y="3168"/>
              <a:ext cx="0" cy="264"/>
            </a:xfrm>
            <a:prstGeom prst="line">
              <a:avLst/>
            </a:prstGeom>
            <a:ln w="25400" cap="flat" cmpd="sng">
              <a:solidFill>
                <a:schemeClr val="tx1"/>
              </a:solidFill>
              <a:prstDash val="solid"/>
              <a:headEnd type="none" w="med" len="med"/>
              <a:tailEnd type="none" w="med" len="med"/>
            </a:ln>
          </p:spPr>
        </p:sp>
        <p:sp>
          <p:nvSpPr>
            <p:cNvPr id="23570" name="Line 72"/>
            <p:cNvSpPr/>
            <p:nvPr/>
          </p:nvSpPr>
          <p:spPr>
            <a:xfrm>
              <a:off x="2740" y="2740"/>
              <a:ext cx="0" cy="265"/>
            </a:xfrm>
            <a:prstGeom prst="line">
              <a:avLst/>
            </a:prstGeom>
            <a:ln w="25400" cap="flat" cmpd="sng">
              <a:solidFill>
                <a:schemeClr val="tx1"/>
              </a:solidFill>
              <a:prstDash val="solid"/>
              <a:headEnd type="none" w="med" len="med"/>
              <a:tailEnd type="none" w="med" len="med"/>
            </a:ln>
          </p:spPr>
        </p:sp>
        <p:sp>
          <p:nvSpPr>
            <p:cNvPr id="23571" name="Line 73"/>
            <p:cNvSpPr/>
            <p:nvPr/>
          </p:nvSpPr>
          <p:spPr>
            <a:xfrm>
              <a:off x="3905" y="2304"/>
              <a:ext cx="0" cy="264"/>
            </a:xfrm>
            <a:prstGeom prst="line">
              <a:avLst/>
            </a:prstGeom>
            <a:ln w="25400" cap="flat" cmpd="sng">
              <a:solidFill>
                <a:schemeClr val="tx1"/>
              </a:solidFill>
              <a:prstDash val="solid"/>
              <a:headEnd type="none" w="med" len="med"/>
              <a:tailEnd type="none" w="med" len="med"/>
            </a:ln>
          </p:spPr>
        </p:sp>
        <p:sp>
          <p:nvSpPr>
            <p:cNvPr id="23572" name="Rectangle 74"/>
            <p:cNvSpPr/>
            <p:nvPr/>
          </p:nvSpPr>
          <p:spPr>
            <a:xfrm>
              <a:off x="2131" y="2475"/>
              <a:ext cx="1505" cy="250"/>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L</a:t>
              </a:r>
              <a:r>
                <a:rPr lang="en-US" altLang="zh-CN" sz="2800" b="1" dirty="0">
                  <a:latin typeface="Times New Roman" panose="02020603050405020304" charset="0"/>
                </a:rPr>
                <a:t>.</a:t>
              </a:r>
              <a:r>
                <a:rPr lang="en-US" altLang="zh-CN" sz="2800" b="1" i="1" dirty="0">
                  <a:latin typeface="Times New Roman" panose="02020603050405020304" charset="0"/>
                </a:rPr>
                <a:t>in </a:t>
              </a:r>
              <a:r>
                <a:rPr lang="en-US" altLang="zh-CN" sz="2800" b="1" dirty="0">
                  <a:latin typeface="Times New Roman" panose="02020603050405020304" charset="0"/>
                </a:rPr>
                <a:t>= </a:t>
              </a:r>
              <a:r>
                <a:rPr lang="en-US" altLang="zh-CN" sz="2800" b="1" i="1" dirty="0">
                  <a:latin typeface="Times New Roman" panose="02020603050405020304" charset="0"/>
                </a:rPr>
                <a:t> real</a:t>
              </a:r>
              <a:endParaRPr lang="en-US" altLang="zh-CN" sz="2800" b="1" i="1" dirty="0">
                <a:latin typeface="Times New Roman" panose="02020603050405020304" charset="0"/>
              </a:endParaRPr>
            </a:p>
          </p:txBody>
        </p:sp>
        <p:sp>
          <p:nvSpPr>
            <p:cNvPr id="23573" name="Rectangle 75"/>
            <p:cNvSpPr/>
            <p:nvPr/>
          </p:nvSpPr>
          <p:spPr>
            <a:xfrm>
              <a:off x="1169" y="2916"/>
              <a:ext cx="1505" cy="250"/>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L</a:t>
              </a:r>
              <a:r>
                <a:rPr lang="en-US" altLang="zh-CN" sz="2800" b="1" dirty="0">
                  <a:latin typeface="Times New Roman" panose="02020603050405020304" charset="0"/>
                </a:rPr>
                <a:t>.</a:t>
              </a:r>
              <a:r>
                <a:rPr lang="en-US" altLang="zh-CN" sz="2800" b="1" i="1" dirty="0">
                  <a:latin typeface="Times New Roman" panose="02020603050405020304" charset="0"/>
                </a:rPr>
                <a:t>in </a:t>
              </a:r>
              <a:r>
                <a:rPr lang="en-US" altLang="zh-CN" sz="2800" b="1" dirty="0">
                  <a:latin typeface="Times New Roman" panose="02020603050405020304" charset="0"/>
                </a:rPr>
                <a:t>= </a:t>
              </a:r>
              <a:r>
                <a:rPr lang="en-US" altLang="zh-CN" sz="2800" b="1" i="1" dirty="0">
                  <a:latin typeface="Times New Roman" panose="02020603050405020304" charset="0"/>
                </a:rPr>
                <a:t> real</a:t>
              </a:r>
              <a:endParaRPr lang="en-US" altLang="zh-CN" sz="2800" b="1" i="1" dirty="0">
                <a:latin typeface="Times New Roman" panose="02020603050405020304" charset="0"/>
              </a:endParaRPr>
            </a:p>
          </p:txBody>
        </p:sp>
        <p:sp>
          <p:nvSpPr>
            <p:cNvPr id="23574" name="Line 76"/>
            <p:cNvSpPr/>
            <p:nvPr/>
          </p:nvSpPr>
          <p:spPr>
            <a:xfrm flipH="1">
              <a:off x="1836" y="2774"/>
              <a:ext cx="666" cy="172"/>
            </a:xfrm>
            <a:prstGeom prst="line">
              <a:avLst/>
            </a:prstGeom>
            <a:ln w="25400" cap="flat" cmpd="sng">
              <a:solidFill>
                <a:schemeClr val="tx1"/>
              </a:solidFill>
              <a:prstDash val="solid"/>
              <a:headEnd type="none" w="med" len="med"/>
              <a:tailEnd type="none" w="med" len="med"/>
            </a:ln>
          </p:spPr>
        </p:sp>
        <p:sp>
          <p:nvSpPr>
            <p:cNvPr id="23575" name="Line 77"/>
            <p:cNvSpPr/>
            <p:nvPr/>
          </p:nvSpPr>
          <p:spPr>
            <a:xfrm>
              <a:off x="2988" y="2777"/>
              <a:ext cx="667" cy="172"/>
            </a:xfrm>
            <a:prstGeom prst="line">
              <a:avLst/>
            </a:prstGeom>
            <a:ln w="25400" cap="flat" cmpd="sng">
              <a:solidFill>
                <a:schemeClr val="tx1"/>
              </a:solidFill>
              <a:prstDash val="solid"/>
              <a:headEnd type="none" w="med" len="med"/>
              <a:tailEnd type="none" w="med" len="med"/>
            </a:ln>
          </p:spPr>
        </p:sp>
        <p:sp>
          <p:nvSpPr>
            <p:cNvPr id="23576" name="Rectangle 78"/>
            <p:cNvSpPr/>
            <p:nvPr/>
          </p:nvSpPr>
          <p:spPr>
            <a:xfrm>
              <a:off x="3578" y="2937"/>
              <a:ext cx="573" cy="252"/>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id</a:t>
              </a:r>
              <a:r>
                <a:rPr lang="en-US" altLang="zh-CN" sz="2800" b="1" baseline="-25000" dirty="0">
                  <a:latin typeface="Times New Roman" panose="02020603050405020304" charset="0"/>
                </a:rPr>
                <a:t>2</a:t>
              </a:r>
              <a:endParaRPr lang="en-US" altLang="zh-CN" sz="2800" b="1" baseline="-25000" dirty="0">
                <a:latin typeface="Times New Roman" panose="02020603050405020304" charset="0"/>
              </a:endParaRPr>
            </a:p>
          </p:txBody>
        </p:sp>
        <p:sp>
          <p:nvSpPr>
            <p:cNvPr id="23577" name="Rectangle 79"/>
            <p:cNvSpPr/>
            <p:nvPr/>
          </p:nvSpPr>
          <p:spPr>
            <a:xfrm>
              <a:off x="1606" y="3400"/>
              <a:ext cx="573" cy="252"/>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id</a:t>
              </a:r>
              <a:r>
                <a:rPr lang="en-US" altLang="zh-CN" sz="2800" b="1" baseline="-25000" dirty="0">
                  <a:latin typeface="Times New Roman" panose="02020603050405020304" charset="0"/>
                </a:rPr>
                <a:t>1</a:t>
              </a:r>
              <a:endParaRPr lang="en-US" altLang="zh-CN" sz="2800" b="1" baseline="-25000" dirty="0">
                <a:latin typeface="Times New Roman" panose="02020603050405020304" charset="0"/>
              </a:endParaRPr>
            </a:p>
          </p:txBody>
        </p:sp>
        <p:sp>
          <p:nvSpPr>
            <p:cNvPr id="23578" name="Rectangle 80"/>
            <p:cNvSpPr/>
            <p:nvPr/>
          </p:nvSpPr>
          <p:spPr>
            <a:xfrm>
              <a:off x="2661" y="2891"/>
              <a:ext cx="249" cy="240"/>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a:t>
              </a:r>
              <a:endParaRPr lang="en-US" altLang="zh-CN" sz="2800" b="1" dirty="0">
                <a:latin typeface="Times New Roman" panose="02020603050405020304" charset="0"/>
              </a:endParaRPr>
            </a:p>
          </p:txBody>
        </p:sp>
      </p:grpSp>
      <p:pic>
        <p:nvPicPr>
          <p:cNvPr id="5" name="图片 4"/>
          <p:cNvPicPr>
            <a:picLocks noChangeAspect="1"/>
          </p:cNvPicPr>
          <p:nvPr/>
        </p:nvPicPr>
        <p:blipFill>
          <a:blip r:embed="rId1"/>
          <a:stretch>
            <a:fillRect/>
          </a:stretch>
        </p:blipFill>
        <p:spPr>
          <a:xfrm>
            <a:off x="7461885" y="911860"/>
            <a:ext cx="4620895" cy="255524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292100" y="1143000"/>
            <a:ext cx="8137525" cy="1066800"/>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依赖图的例子：</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0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依赖图</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nvGrpSpPr>
          <p:cNvPr id="5" name="Group 26"/>
          <p:cNvGrpSpPr/>
          <p:nvPr/>
        </p:nvGrpSpPr>
        <p:grpSpPr>
          <a:xfrm>
            <a:off x="285750" y="2217738"/>
            <a:ext cx="8458200" cy="3878262"/>
            <a:chOff x="288" y="1392"/>
            <a:chExt cx="5328" cy="2443"/>
          </a:xfrm>
        </p:grpSpPr>
        <p:sp>
          <p:nvSpPr>
            <p:cNvPr id="24601" name="Rectangle 27"/>
            <p:cNvSpPr/>
            <p:nvPr/>
          </p:nvSpPr>
          <p:spPr>
            <a:xfrm>
              <a:off x="2012" y="1392"/>
              <a:ext cx="246" cy="265"/>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D</a:t>
              </a:r>
              <a:endParaRPr lang="en-US" altLang="zh-CN" sz="2800" b="1" i="1" dirty="0">
                <a:latin typeface="Times New Roman" panose="02020603050405020304" charset="0"/>
              </a:endParaRPr>
            </a:p>
          </p:txBody>
        </p:sp>
        <p:sp>
          <p:nvSpPr>
            <p:cNvPr id="24602" name="Rectangle 28"/>
            <p:cNvSpPr/>
            <p:nvPr/>
          </p:nvSpPr>
          <p:spPr>
            <a:xfrm>
              <a:off x="288" y="2483"/>
              <a:ext cx="906" cy="291"/>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    real</a:t>
              </a:r>
              <a:endParaRPr lang="en-US" altLang="zh-CN" sz="2800" b="1" dirty="0">
                <a:latin typeface="Times New Roman" panose="02020603050405020304" charset="0"/>
              </a:endParaRPr>
            </a:p>
          </p:txBody>
        </p:sp>
        <p:sp>
          <p:nvSpPr>
            <p:cNvPr id="24603" name="Rectangle 29"/>
            <p:cNvSpPr/>
            <p:nvPr/>
          </p:nvSpPr>
          <p:spPr>
            <a:xfrm>
              <a:off x="550" y="1964"/>
              <a:ext cx="369" cy="277"/>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T</a:t>
              </a:r>
              <a:endParaRPr lang="en-US" altLang="zh-CN" sz="2800" b="1" i="1" dirty="0">
                <a:latin typeface="Times New Roman" panose="02020603050405020304" charset="0"/>
              </a:endParaRPr>
            </a:p>
          </p:txBody>
        </p:sp>
        <p:sp>
          <p:nvSpPr>
            <p:cNvPr id="24604" name="Line 30"/>
            <p:cNvSpPr/>
            <p:nvPr/>
          </p:nvSpPr>
          <p:spPr>
            <a:xfrm flipH="1">
              <a:off x="721" y="1632"/>
              <a:ext cx="1168" cy="332"/>
            </a:xfrm>
            <a:prstGeom prst="line">
              <a:avLst/>
            </a:prstGeom>
            <a:ln w="25400" cap="flat" cmpd="sng">
              <a:solidFill>
                <a:schemeClr val="tx1"/>
              </a:solidFill>
              <a:prstDash val="dash"/>
              <a:headEnd type="none" w="med" len="med"/>
              <a:tailEnd type="none" w="med" len="med"/>
            </a:ln>
          </p:spPr>
        </p:sp>
        <p:sp>
          <p:nvSpPr>
            <p:cNvPr id="24605" name="Rectangle 31"/>
            <p:cNvSpPr/>
            <p:nvPr/>
          </p:nvSpPr>
          <p:spPr>
            <a:xfrm>
              <a:off x="3533" y="2462"/>
              <a:ext cx="246" cy="266"/>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a:t>
              </a:r>
              <a:endParaRPr lang="en-US" altLang="zh-CN" sz="2800" b="1" dirty="0">
                <a:latin typeface="Times New Roman" panose="02020603050405020304" charset="0"/>
              </a:endParaRPr>
            </a:p>
          </p:txBody>
        </p:sp>
        <p:sp>
          <p:nvSpPr>
            <p:cNvPr id="24606" name="Line 32"/>
            <p:cNvSpPr/>
            <p:nvPr/>
          </p:nvSpPr>
          <p:spPr>
            <a:xfrm>
              <a:off x="645" y="2282"/>
              <a:ext cx="0" cy="293"/>
            </a:xfrm>
            <a:prstGeom prst="line">
              <a:avLst/>
            </a:prstGeom>
            <a:ln w="25400" cap="flat" cmpd="sng">
              <a:solidFill>
                <a:schemeClr val="tx1"/>
              </a:solidFill>
              <a:prstDash val="dash"/>
              <a:headEnd type="none" w="med" len="med"/>
              <a:tailEnd type="none" w="med" len="med"/>
            </a:ln>
          </p:spPr>
        </p:sp>
        <p:sp>
          <p:nvSpPr>
            <p:cNvPr id="24607" name="Line 33"/>
            <p:cNvSpPr/>
            <p:nvPr/>
          </p:nvSpPr>
          <p:spPr>
            <a:xfrm>
              <a:off x="3840" y="2304"/>
              <a:ext cx="660" cy="191"/>
            </a:xfrm>
            <a:prstGeom prst="line">
              <a:avLst/>
            </a:prstGeom>
            <a:ln w="25400" cap="flat" cmpd="sng">
              <a:solidFill>
                <a:schemeClr val="tx1"/>
              </a:solidFill>
              <a:prstDash val="dash"/>
              <a:headEnd type="none" w="med" len="med"/>
              <a:tailEnd type="none" w="med" len="med"/>
            </a:ln>
          </p:spPr>
        </p:sp>
        <p:sp>
          <p:nvSpPr>
            <p:cNvPr id="24608" name="Line 34"/>
            <p:cNvSpPr/>
            <p:nvPr/>
          </p:nvSpPr>
          <p:spPr>
            <a:xfrm flipH="1">
              <a:off x="2654" y="2294"/>
              <a:ext cx="660" cy="190"/>
            </a:xfrm>
            <a:prstGeom prst="line">
              <a:avLst/>
            </a:prstGeom>
            <a:ln w="25400" cap="flat" cmpd="sng">
              <a:solidFill>
                <a:schemeClr val="tx1"/>
              </a:solidFill>
              <a:prstDash val="dash"/>
              <a:headEnd type="none" w="med" len="med"/>
              <a:tailEnd type="none" w="med" len="med"/>
            </a:ln>
          </p:spPr>
        </p:sp>
        <p:sp>
          <p:nvSpPr>
            <p:cNvPr id="24609" name="Rectangle 35"/>
            <p:cNvSpPr/>
            <p:nvPr/>
          </p:nvSpPr>
          <p:spPr>
            <a:xfrm>
              <a:off x="4534" y="2488"/>
              <a:ext cx="567" cy="279"/>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id</a:t>
              </a:r>
              <a:r>
                <a:rPr lang="en-US" altLang="zh-CN" sz="2800" b="1" baseline="-25000" dirty="0">
                  <a:latin typeface="Times New Roman" panose="02020603050405020304" charset="0"/>
                </a:rPr>
                <a:t>3</a:t>
              </a:r>
              <a:endParaRPr lang="en-US" altLang="zh-CN" sz="2800" b="1" baseline="-25000" dirty="0">
                <a:latin typeface="Times New Roman" panose="02020603050405020304" charset="0"/>
              </a:endParaRPr>
            </a:p>
          </p:txBody>
        </p:sp>
        <p:sp>
          <p:nvSpPr>
            <p:cNvPr id="24610" name="Rectangle 36"/>
            <p:cNvSpPr/>
            <p:nvPr/>
          </p:nvSpPr>
          <p:spPr>
            <a:xfrm>
              <a:off x="3500" y="1972"/>
              <a:ext cx="337" cy="278"/>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L</a:t>
              </a:r>
              <a:endParaRPr lang="en-US" altLang="zh-CN" sz="2800" b="1" i="1" dirty="0">
                <a:latin typeface="Times New Roman" panose="02020603050405020304" charset="0"/>
              </a:endParaRPr>
            </a:p>
          </p:txBody>
        </p:sp>
        <p:sp>
          <p:nvSpPr>
            <p:cNvPr id="24611" name="Line 37"/>
            <p:cNvSpPr/>
            <p:nvPr/>
          </p:nvSpPr>
          <p:spPr>
            <a:xfrm>
              <a:off x="2320" y="1632"/>
              <a:ext cx="1168" cy="332"/>
            </a:xfrm>
            <a:prstGeom prst="line">
              <a:avLst/>
            </a:prstGeom>
            <a:ln w="25400" cap="flat" cmpd="sng">
              <a:solidFill>
                <a:schemeClr val="tx1"/>
              </a:solidFill>
              <a:prstDash val="dash"/>
              <a:headEnd type="none" w="med" len="med"/>
              <a:tailEnd type="none" w="med" len="med"/>
            </a:ln>
          </p:spPr>
        </p:sp>
        <p:sp>
          <p:nvSpPr>
            <p:cNvPr id="24612" name="Line 38"/>
            <p:cNvSpPr/>
            <p:nvPr/>
          </p:nvSpPr>
          <p:spPr>
            <a:xfrm>
              <a:off x="1444" y="3252"/>
              <a:ext cx="0" cy="292"/>
            </a:xfrm>
            <a:prstGeom prst="line">
              <a:avLst/>
            </a:prstGeom>
            <a:ln w="25400" cap="flat" cmpd="sng">
              <a:solidFill>
                <a:schemeClr val="tx1"/>
              </a:solidFill>
              <a:prstDash val="dash"/>
              <a:headEnd type="none" w="med" len="med"/>
              <a:tailEnd type="none" w="med" len="med"/>
            </a:ln>
          </p:spPr>
        </p:sp>
        <p:sp>
          <p:nvSpPr>
            <p:cNvPr id="24613" name="Line 39"/>
            <p:cNvSpPr/>
            <p:nvPr/>
          </p:nvSpPr>
          <p:spPr>
            <a:xfrm>
              <a:off x="2443" y="2779"/>
              <a:ext cx="0" cy="292"/>
            </a:xfrm>
            <a:prstGeom prst="line">
              <a:avLst/>
            </a:prstGeom>
            <a:ln w="25400" cap="flat" cmpd="sng">
              <a:solidFill>
                <a:schemeClr val="tx1"/>
              </a:solidFill>
              <a:prstDash val="dash"/>
              <a:headEnd type="none" w="med" len="med"/>
              <a:tailEnd type="none" w="med" len="med"/>
            </a:ln>
          </p:spPr>
        </p:sp>
        <p:sp>
          <p:nvSpPr>
            <p:cNvPr id="24614" name="Line 40"/>
            <p:cNvSpPr/>
            <p:nvPr/>
          </p:nvSpPr>
          <p:spPr>
            <a:xfrm>
              <a:off x="3597" y="2295"/>
              <a:ext cx="0" cy="293"/>
            </a:xfrm>
            <a:prstGeom prst="line">
              <a:avLst/>
            </a:prstGeom>
            <a:ln w="25400" cap="flat" cmpd="sng">
              <a:solidFill>
                <a:schemeClr val="tx1"/>
              </a:solidFill>
              <a:prstDash val="dash"/>
              <a:headEnd type="none" w="med" len="med"/>
              <a:tailEnd type="none" w="med" len="med"/>
            </a:ln>
          </p:spPr>
        </p:sp>
        <p:sp>
          <p:nvSpPr>
            <p:cNvPr id="24615" name="Rectangle 41"/>
            <p:cNvSpPr/>
            <p:nvPr/>
          </p:nvSpPr>
          <p:spPr>
            <a:xfrm>
              <a:off x="2377" y="2484"/>
              <a:ext cx="291" cy="278"/>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L</a:t>
              </a:r>
              <a:endParaRPr lang="en-US" altLang="zh-CN" sz="2800" b="1" i="1" dirty="0">
                <a:latin typeface="Times New Roman" panose="02020603050405020304" charset="0"/>
              </a:endParaRPr>
            </a:p>
          </p:txBody>
        </p:sp>
        <p:sp>
          <p:nvSpPr>
            <p:cNvPr id="24616" name="Rectangle 42"/>
            <p:cNvSpPr/>
            <p:nvPr/>
          </p:nvSpPr>
          <p:spPr>
            <a:xfrm>
              <a:off x="1377" y="2959"/>
              <a:ext cx="274" cy="277"/>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L</a:t>
              </a:r>
              <a:endParaRPr lang="en-US" altLang="zh-CN" sz="2800" b="1" i="1" dirty="0">
                <a:latin typeface="Times New Roman" panose="02020603050405020304" charset="0"/>
              </a:endParaRPr>
            </a:p>
          </p:txBody>
        </p:sp>
        <p:sp>
          <p:nvSpPr>
            <p:cNvPr id="24617" name="Line 43"/>
            <p:cNvSpPr/>
            <p:nvPr/>
          </p:nvSpPr>
          <p:spPr>
            <a:xfrm flipH="1">
              <a:off x="1536" y="2784"/>
              <a:ext cx="660" cy="191"/>
            </a:xfrm>
            <a:prstGeom prst="line">
              <a:avLst/>
            </a:prstGeom>
            <a:ln w="25400" cap="flat" cmpd="sng">
              <a:solidFill>
                <a:schemeClr val="tx1"/>
              </a:solidFill>
              <a:prstDash val="dash"/>
              <a:headEnd type="none" w="med" len="med"/>
              <a:tailEnd type="none" w="med" len="med"/>
            </a:ln>
          </p:spPr>
        </p:sp>
        <p:sp>
          <p:nvSpPr>
            <p:cNvPr id="24618" name="Line 44"/>
            <p:cNvSpPr/>
            <p:nvPr/>
          </p:nvSpPr>
          <p:spPr>
            <a:xfrm>
              <a:off x="2689" y="2820"/>
              <a:ext cx="660" cy="190"/>
            </a:xfrm>
            <a:prstGeom prst="line">
              <a:avLst/>
            </a:prstGeom>
            <a:ln w="25400" cap="flat" cmpd="sng">
              <a:solidFill>
                <a:schemeClr val="tx1"/>
              </a:solidFill>
              <a:prstDash val="dash"/>
              <a:headEnd type="none" w="med" len="med"/>
              <a:tailEnd type="none" w="med" len="med"/>
            </a:ln>
          </p:spPr>
        </p:sp>
        <p:sp>
          <p:nvSpPr>
            <p:cNvPr id="24619" name="Rectangle 45"/>
            <p:cNvSpPr/>
            <p:nvPr/>
          </p:nvSpPr>
          <p:spPr>
            <a:xfrm>
              <a:off x="3273" y="2997"/>
              <a:ext cx="568" cy="279"/>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id</a:t>
              </a:r>
              <a:r>
                <a:rPr lang="en-US" altLang="zh-CN" sz="2800" b="1" baseline="-25000" dirty="0">
                  <a:latin typeface="Times New Roman" panose="02020603050405020304" charset="0"/>
                </a:rPr>
                <a:t>2</a:t>
              </a:r>
              <a:endParaRPr lang="en-US" altLang="zh-CN" sz="2800" b="1" baseline="-25000" dirty="0">
                <a:latin typeface="Times New Roman" panose="02020603050405020304" charset="0"/>
              </a:endParaRPr>
            </a:p>
          </p:txBody>
        </p:sp>
        <p:sp>
          <p:nvSpPr>
            <p:cNvPr id="24620" name="Rectangle 46"/>
            <p:cNvSpPr/>
            <p:nvPr/>
          </p:nvSpPr>
          <p:spPr>
            <a:xfrm>
              <a:off x="1319" y="3509"/>
              <a:ext cx="568" cy="279"/>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id</a:t>
              </a:r>
              <a:r>
                <a:rPr lang="en-US" altLang="zh-CN" sz="2800" b="1" baseline="-25000" dirty="0">
                  <a:latin typeface="Times New Roman" panose="02020603050405020304" charset="0"/>
                </a:rPr>
                <a:t>1</a:t>
              </a:r>
              <a:endParaRPr lang="en-US" altLang="zh-CN" sz="2800" b="1" baseline="-25000" dirty="0">
                <a:latin typeface="Times New Roman" panose="02020603050405020304" charset="0"/>
              </a:endParaRPr>
            </a:p>
          </p:txBody>
        </p:sp>
        <p:sp>
          <p:nvSpPr>
            <p:cNvPr id="24621" name="Rectangle 47"/>
            <p:cNvSpPr/>
            <p:nvPr/>
          </p:nvSpPr>
          <p:spPr>
            <a:xfrm>
              <a:off x="2365" y="2945"/>
              <a:ext cx="246" cy="266"/>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a:t>
              </a:r>
              <a:endParaRPr lang="en-US" altLang="zh-CN" sz="2800" b="1" dirty="0">
                <a:latin typeface="Times New Roman" panose="02020603050405020304" charset="0"/>
              </a:endParaRPr>
            </a:p>
          </p:txBody>
        </p:sp>
        <p:sp>
          <p:nvSpPr>
            <p:cNvPr id="24622" name="Rectangle 48"/>
            <p:cNvSpPr/>
            <p:nvPr/>
          </p:nvSpPr>
          <p:spPr>
            <a:xfrm>
              <a:off x="1729" y="3532"/>
              <a:ext cx="675" cy="303"/>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1 </a:t>
              </a:r>
              <a:r>
                <a:rPr lang="en-US" altLang="zh-CN" sz="2800" b="1" i="1" dirty="0">
                  <a:latin typeface="Times New Roman" panose="02020603050405020304" charset="0"/>
                </a:rPr>
                <a:t>entry</a:t>
              </a:r>
              <a:endParaRPr lang="en-US" altLang="zh-CN" sz="2800" b="1" i="1" dirty="0">
                <a:latin typeface="Times New Roman" panose="02020603050405020304" charset="0"/>
              </a:endParaRPr>
            </a:p>
          </p:txBody>
        </p:sp>
        <p:sp>
          <p:nvSpPr>
            <p:cNvPr id="24623" name="Rectangle 49"/>
            <p:cNvSpPr/>
            <p:nvPr/>
          </p:nvSpPr>
          <p:spPr>
            <a:xfrm>
              <a:off x="1670" y="2985"/>
              <a:ext cx="274" cy="277"/>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10</a:t>
              </a:r>
              <a:endParaRPr lang="en-US" altLang="zh-CN" sz="2800" b="1" dirty="0">
                <a:latin typeface="Times New Roman" panose="02020603050405020304" charset="0"/>
              </a:endParaRPr>
            </a:p>
          </p:txBody>
        </p:sp>
        <p:sp>
          <p:nvSpPr>
            <p:cNvPr id="24624" name="Line 50"/>
            <p:cNvSpPr/>
            <p:nvPr/>
          </p:nvSpPr>
          <p:spPr>
            <a:xfrm flipV="1">
              <a:off x="1811" y="3241"/>
              <a:ext cx="0" cy="345"/>
            </a:xfrm>
            <a:prstGeom prst="line">
              <a:avLst/>
            </a:prstGeom>
            <a:ln w="25400" cap="flat" cmpd="sng">
              <a:solidFill>
                <a:schemeClr val="tx1"/>
              </a:solidFill>
              <a:prstDash val="solid"/>
              <a:headEnd type="none" w="med" len="med"/>
              <a:tailEnd type="stealth" w="lg" len="med"/>
            </a:ln>
          </p:spPr>
        </p:sp>
        <p:sp>
          <p:nvSpPr>
            <p:cNvPr id="24625" name="Rectangle 51"/>
            <p:cNvSpPr/>
            <p:nvPr/>
          </p:nvSpPr>
          <p:spPr>
            <a:xfrm>
              <a:off x="3712" y="3046"/>
              <a:ext cx="674" cy="303"/>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dirty="0">
                  <a:latin typeface="Times New Roman" panose="02020603050405020304" charset="0"/>
                </a:rPr>
                <a:t>2 </a:t>
              </a:r>
              <a:r>
                <a:rPr lang="en-US" altLang="zh-CN" sz="2800" b="1" i="1" dirty="0">
                  <a:latin typeface="Times New Roman" panose="02020603050405020304" charset="0"/>
                </a:rPr>
                <a:t>entry</a:t>
              </a:r>
              <a:endParaRPr lang="en-US" altLang="zh-CN" sz="2800" b="1" i="1" dirty="0">
                <a:latin typeface="Times New Roman" panose="02020603050405020304" charset="0"/>
              </a:endParaRPr>
            </a:p>
          </p:txBody>
        </p:sp>
        <p:sp>
          <p:nvSpPr>
            <p:cNvPr id="24626" name="Rectangle 52"/>
            <p:cNvSpPr/>
            <p:nvPr/>
          </p:nvSpPr>
          <p:spPr>
            <a:xfrm>
              <a:off x="4942" y="2527"/>
              <a:ext cx="674" cy="303"/>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3 </a:t>
              </a:r>
              <a:r>
                <a:rPr lang="en-US" altLang="zh-CN" sz="2800" b="1" i="1" dirty="0">
                  <a:latin typeface="Times New Roman" panose="02020603050405020304" charset="0"/>
                </a:rPr>
                <a:t>entry</a:t>
              </a:r>
              <a:endParaRPr lang="en-US" altLang="zh-CN" sz="2800" b="1" i="1" dirty="0">
                <a:latin typeface="Times New Roman" panose="02020603050405020304" charset="0"/>
              </a:endParaRPr>
            </a:p>
          </p:txBody>
        </p:sp>
        <p:sp>
          <p:nvSpPr>
            <p:cNvPr id="24627" name="Rectangle 53"/>
            <p:cNvSpPr/>
            <p:nvPr/>
          </p:nvSpPr>
          <p:spPr>
            <a:xfrm>
              <a:off x="731" y="2983"/>
              <a:ext cx="428" cy="264"/>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in </a:t>
              </a:r>
              <a:r>
                <a:rPr lang="en-US" altLang="zh-CN" sz="2800" b="1" dirty="0">
                  <a:latin typeface="Times New Roman" panose="02020603050405020304" charset="0"/>
                </a:rPr>
                <a:t>9</a:t>
              </a:r>
              <a:endParaRPr lang="en-US" altLang="zh-CN" sz="2800" b="1" dirty="0">
                <a:latin typeface="Times New Roman" panose="02020603050405020304" charset="0"/>
              </a:endParaRPr>
            </a:p>
          </p:txBody>
        </p:sp>
        <p:sp>
          <p:nvSpPr>
            <p:cNvPr id="24628" name="Rectangle 54"/>
            <p:cNvSpPr/>
            <p:nvPr/>
          </p:nvSpPr>
          <p:spPr>
            <a:xfrm>
              <a:off x="2730" y="2501"/>
              <a:ext cx="274" cy="278"/>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8</a:t>
              </a:r>
              <a:endParaRPr lang="en-US" altLang="zh-CN" sz="2800" b="1" dirty="0">
                <a:latin typeface="Times New Roman" panose="02020603050405020304" charset="0"/>
              </a:endParaRPr>
            </a:p>
          </p:txBody>
        </p:sp>
        <p:sp>
          <p:nvSpPr>
            <p:cNvPr id="24629" name="Rectangle 55"/>
            <p:cNvSpPr/>
            <p:nvPr/>
          </p:nvSpPr>
          <p:spPr>
            <a:xfrm>
              <a:off x="1764" y="2498"/>
              <a:ext cx="428" cy="277"/>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in </a:t>
              </a:r>
              <a:r>
                <a:rPr lang="en-US" altLang="zh-CN" sz="2800" b="1" dirty="0">
                  <a:latin typeface="Times New Roman" panose="02020603050405020304" charset="0"/>
                </a:rPr>
                <a:t>7</a:t>
              </a:r>
              <a:endParaRPr lang="en-US" altLang="zh-CN" sz="2800" b="1" dirty="0">
                <a:latin typeface="Times New Roman" panose="02020603050405020304" charset="0"/>
              </a:endParaRPr>
            </a:p>
          </p:txBody>
        </p:sp>
        <p:sp>
          <p:nvSpPr>
            <p:cNvPr id="24630" name="Rectangle 56"/>
            <p:cNvSpPr/>
            <p:nvPr/>
          </p:nvSpPr>
          <p:spPr>
            <a:xfrm>
              <a:off x="3841" y="2003"/>
              <a:ext cx="274" cy="277"/>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6</a:t>
              </a:r>
              <a:endParaRPr lang="en-US" altLang="zh-CN" sz="2800" b="1" dirty="0">
                <a:latin typeface="Times New Roman" panose="02020603050405020304" charset="0"/>
              </a:endParaRPr>
            </a:p>
          </p:txBody>
        </p:sp>
        <p:sp>
          <p:nvSpPr>
            <p:cNvPr id="24631" name="Rectangle 57"/>
            <p:cNvSpPr/>
            <p:nvPr/>
          </p:nvSpPr>
          <p:spPr>
            <a:xfrm>
              <a:off x="2838" y="1977"/>
              <a:ext cx="568" cy="291"/>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i="1" dirty="0">
                  <a:latin typeface="Times New Roman" panose="02020603050405020304" charset="0"/>
                </a:rPr>
                <a:t>in </a:t>
              </a:r>
              <a:r>
                <a:rPr lang="en-US" altLang="zh-CN" sz="2800" b="1" dirty="0">
                  <a:latin typeface="Times New Roman" panose="02020603050405020304" charset="0"/>
                </a:rPr>
                <a:t>5</a:t>
              </a:r>
              <a:endParaRPr lang="en-US" altLang="zh-CN" sz="2800" b="1" dirty="0">
                <a:latin typeface="Times New Roman" panose="02020603050405020304" charset="0"/>
              </a:endParaRPr>
            </a:p>
          </p:txBody>
        </p:sp>
        <p:sp>
          <p:nvSpPr>
            <p:cNvPr id="24632" name="Rectangle 58"/>
            <p:cNvSpPr/>
            <p:nvPr/>
          </p:nvSpPr>
          <p:spPr>
            <a:xfrm>
              <a:off x="887" y="2003"/>
              <a:ext cx="613" cy="316"/>
            </a:xfrm>
            <a:prstGeom prst="rect">
              <a:avLst/>
            </a:prstGeom>
            <a:noFill/>
            <a:ln w="9525">
              <a:noFill/>
            </a:ln>
          </p:spPr>
          <p:txBody>
            <a:bodyPr lIns="18000" tIns="10800" rIns="18000" bIns="10800"/>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just">
                <a:spcBef>
                  <a:spcPct val="0"/>
                </a:spcBef>
                <a:buNone/>
              </a:pPr>
              <a:r>
                <a:rPr lang="en-US" altLang="zh-CN" sz="2800" b="1" dirty="0">
                  <a:latin typeface="Times New Roman" panose="02020603050405020304" charset="0"/>
                </a:rPr>
                <a:t>4 </a:t>
              </a:r>
              <a:r>
                <a:rPr lang="en-US" altLang="zh-CN" sz="2800" b="1" i="1" dirty="0">
                  <a:latin typeface="Times New Roman" panose="02020603050405020304" charset="0"/>
                </a:rPr>
                <a:t>type</a:t>
              </a:r>
              <a:endParaRPr lang="en-US" altLang="zh-CN" sz="2800" b="1" i="1" dirty="0">
                <a:latin typeface="Times New Roman" panose="02020603050405020304" charset="0"/>
              </a:endParaRPr>
            </a:p>
          </p:txBody>
        </p:sp>
        <p:sp>
          <p:nvSpPr>
            <p:cNvPr id="24633" name="Line 59"/>
            <p:cNvSpPr/>
            <p:nvPr/>
          </p:nvSpPr>
          <p:spPr>
            <a:xfrm flipH="1">
              <a:off x="2084" y="2331"/>
              <a:ext cx="660" cy="191"/>
            </a:xfrm>
            <a:prstGeom prst="line">
              <a:avLst/>
            </a:prstGeom>
            <a:ln w="25400" cap="flat" cmpd="sng">
              <a:solidFill>
                <a:schemeClr val="tx1"/>
              </a:solidFill>
              <a:prstDash val="solid"/>
              <a:headEnd type="none" w="med" len="med"/>
              <a:tailEnd type="stealth" w="lg" len="med"/>
            </a:ln>
          </p:spPr>
        </p:sp>
        <p:sp>
          <p:nvSpPr>
            <p:cNvPr id="24634" name="Line 60"/>
            <p:cNvSpPr/>
            <p:nvPr/>
          </p:nvSpPr>
          <p:spPr>
            <a:xfrm flipH="1">
              <a:off x="1056" y="2736"/>
              <a:ext cx="660" cy="191"/>
            </a:xfrm>
            <a:prstGeom prst="line">
              <a:avLst/>
            </a:prstGeom>
            <a:ln w="25400" cap="flat" cmpd="sng">
              <a:solidFill>
                <a:schemeClr val="tx1"/>
              </a:solidFill>
              <a:prstDash val="solid"/>
              <a:headEnd type="none" w="med" len="med"/>
              <a:tailEnd type="stealth" w="lg" len="med"/>
            </a:ln>
          </p:spPr>
        </p:sp>
        <p:sp>
          <p:nvSpPr>
            <p:cNvPr id="24635" name="Line 61"/>
            <p:cNvSpPr/>
            <p:nvPr/>
          </p:nvSpPr>
          <p:spPr>
            <a:xfrm flipH="1" flipV="1">
              <a:off x="4130" y="2244"/>
              <a:ext cx="1060" cy="331"/>
            </a:xfrm>
            <a:prstGeom prst="line">
              <a:avLst/>
            </a:prstGeom>
            <a:ln w="25400" cap="flat" cmpd="sng">
              <a:solidFill>
                <a:schemeClr val="tx1"/>
              </a:solidFill>
              <a:prstDash val="solid"/>
              <a:headEnd type="none" w="med" len="med"/>
              <a:tailEnd type="stealth" w="lg" len="med"/>
            </a:ln>
          </p:spPr>
        </p:sp>
        <p:sp>
          <p:nvSpPr>
            <p:cNvPr id="24636" name="Line 62"/>
            <p:cNvSpPr/>
            <p:nvPr/>
          </p:nvSpPr>
          <p:spPr>
            <a:xfrm flipH="1" flipV="1">
              <a:off x="2945" y="2741"/>
              <a:ext cx="1060" cy="330"/>
            </a:xfrm>
            <a:prstGeom prst="line">
              <a:avLst/>
            </a:prstGeom>
            <a:ln w="25400" cap="flat" cmpd="sng">
              <a:solidFill>
                <a:schemeClr val="tx1"/>
              </a:solidFill>
              <a:prstDash val="solid"/>
              <a:headEnd type="none" w="med" len="med"/>
              <a:tailEnd type="stealth" w="lg" len="med"/>
            </a:ln>
          </p:spPr>
        </p:sp>
        <p:sp>
          <p:nvSpPr>
            <p:cNvPr id="24637" name="Freeform 63"/>
            <p:cNvSpPr/>
            <p:nvPr/>
          </p:nvSpPr>
          <p:spPr>
            <a:xfrm>
              <a:off x="1135" y="1815"/>
              <a:ext cx="1906" cy="268"/>
            </a:xfrm>
            <a:custGeom>
              <a:avLst/>
              <a:gdLst>
                <a:gd name="txL" fmla="*/ 0 w 1860"/>
                <a:gd name="txT" fmla="*/ 0 h 315"/>
                <a:gd name="txR" fmla="*/ 1860 w 1860"/>
                <a:gd name="txB" fmla="*/ 315 h 315"/>
              </a:gdLst>
              <a:ahLst/>
              <a:cxnLst>
                <a:cxn ang="0">
                  <a:pos x="0" y="101"/>
                </a:cxn>
                <a:cxn ang="0">
                  <a:pos x="427" y="38"/>
                </a:cxn>
                <a:cxn ang="0">
                  <a:pos x="1140" y="0"/>
                </a:cxn>
                <a:cxn ang="0">
                  <a:pos x="1795" y="39"/>
                </a:cxn>
                <a:cxn ang="0">
                  <a:pos x="2206" y="92"/>
                </a:cxn>
              </a:cxnLst>
              <a:rect l="txL" t="txT" r="txR" b="txB"/>
              <a:pathLst>
                <a:path w="1860" h="315">
                  <a:moveTo>
                    <a:pt x="0" y="315"/>
                  </a:moveTo>
                  <a:cubicBezTo>
                    <a:pt x="60" y="282"/>
                    <a:pt x="200" y="171"/>
                    <a:pt x="360" y="119"/>
                  </a:cubicBezTo>
                  <a:cubicBezTo>
                    <a:pt x="520" y="67"/>
                    <a:pt x="768" y="0"/>
                    <a:pt x="960" y="0"/>
                  </a:cubicBezTo>
                  <a:cubicBezTo>
                    <a:pt x="1152" y="0"/>
                    <a:pt x="1365" y="73"/>
                    <a:pt x="1515" y="120"/>
                  </a:cubicBezTo>
                  <a:cubicBezTo>
                    <a:pt x="1665" y="167"/>
                    <a:pt x="1788" y="251"/>
                    <a:pt x="1860" y="285"/>
                  </a:cubicBezTo>
                </a:path>
              </a:pathLst>
            </a:custGeom>
            <a:noFill/>
            <a:ln w="25400" cap="flat" cmpd="sng">
              <a:solidFill>
                <a:schemeClr val="tx1">
                  <a:alpha val="100000"/>
                </a:schemeClr>
              </a:solidFill>
              <a:prstDash val="solid"/>
              <a:round/>
              <a:headEnd type="none" w="med" len="med"/>
              <a:tailEnd type="stealth" w="lg" len="med"/>
            </a:ln>
          </p:spPr>
          <p:txBody>
            <a:bodyPr/>
            <a:p>
              <a:endParaRPr lang="zh-CN" altLang="en-US"/>
            </a:p>
          </p:txBody>
        </p:sp>
        <p:sp>
          <p:nvSpPr>
            <p:cNvPr id="24638" name="Freeform 64"/>
            <p:cNvSpPr/>
            <p:nvPr/>
          </p:nvSpPr>
          <p:spPr>
            <a:xfrm>
              <a:off x="965" y="3282"/>
              <a:ext cx="754" cy="142"/>
            </a:xfrm>
            <a:custGeom>
              <a:avLst/>
              <a:gdLst>
                <a:gd name="txL" fmla="*/ 0 w 736"/>
                <a:gd name="txT" fmla="*/ 0 h 167"/>
                <a:gd name="txR" fmla="*/ 736 w 736"/>
                <a:gd name="txB" fmla="*/ 167 h 167"/>
              </a:gdLst>
              <a:ahLst/>
              <a:cxnLst>
                <a:cxn ang="0">
                  <a:pos x="0" y="0"/>
                </a:cxn>
                <a:cxn ang="0">
                  <a:pos x="410" y="53"/>
                </a:cxn>
                <a:cxn ang="0">
                  <a:pos x="871" y="5"/>
                </a:cxn>
              </a:cxnLst>
              <a:rect l="txL" t="txT" r="txR" b="txB"/>
              <a:pathLst>
                <a:path w="736" h="167">
                  <a:moveTo>
                    <a:pt x="0" y="0"/>
                  </a:moveTo>
                  <a:cubicBezTo>
                    <a:pt x="58" y="27"/>
                    <a:pt x="223" y="163"/>
                    <a:pt x="346" y="165"/>
                  </a:cubicBezTo>
                  <a:cubicBezTo>
                    <a:pt x="469" y="167"/>
                    <a:pt x="655" y="46"/>
                    <a:pt x="736" y="14"/>
                  </a:cubicBezTo>
                </a:path>
              </a:pathLst>
            </a:custGeom>
            <a:noFill/>
            <a:ln w="25400" cap="flat" cmpd="sng">
              <a:solidFill>
                <a:schemeClr val="tx1">
                  <a:alpha val="100000"/>
                </a:schemeClr>
              </a:solidFill>
              <a:prstDash val="solid"/>
              <a:round/>
              <a:headEnd type="none" w="med" len="med"/>
              <a:tailEnd type="stealth" w="lg" len="med"/>
            </a:ln>
          </p:spPr>
          <p:txBody>
            <a:bodyPr/>
            <a:p>
              <a:endParaRPr lang="zh-CN" altLang="en-US"/>
            </a:p>
          </p:txBody>
        </p:sp>
        <p:sp>
          <p:nvSpPr>
            <p:cNvPr id="24639" name="Freeform 65"/>
            <p:cNvSpPr/>
            <p:nvPr/>
          </p:nvSpPr>
          <p:spPr>
            <a:xfrm>
              <a:off x="2016" y="2784"/>
              <a:ext cx="754" cy="142"/>
            </a:xfrm>
            <a:custGeom>
              <a:avLst/>
              <a:gdLst>
                <a:gd name="txL" fmla="*/ 0 w 736"/>
                <a:gd name="txT" fmla="*/ 0 h 167"/>
                <a:gd name="txR" fmla="*/ 736 w 736"/>
                <a:gd name="txB" fmla="*/ 167 h 167"/>
              </a:gdLst>
              <a:ahLst/>
              <a:cxnLst>
                <a:cxn ang="0">
                  <a:pos x="0" y="0"/>
                </a:cxn>
                <a:cxn ang="0">
                  <a:pos x="410" y="53"/>
                </a:cxn>
                <a:cxn ang="0">
                  <a:pos x="871" y="5"/>
                </a:cxn>
              </a:cxnLst>
              <a:rect l="txL" t="txT" r="txR" b="txB"/>
              <a:pathLst>
                <a:path w="736" h="167">
                  <a:moveTo>
                    <a:pt x="0" y="0"/>
                  </a:moveTo>
                  <a:cubicBezTo>
                    <a:pt x="58" y="27"/>
                    <a:pt x="223" y="163"/>
                    <a:pt x="346" y="165"/>
                  </a:cubicBezTo>
                  <a:cubicBezTo>
                    <a:pt x="469" y="167"/>
                    <a:pt x="655" y="46"/>
                    <a:pt x="736" y="14"/>
                  </a:cubicBezTo>
                </a:path>
              </a:pathLst>
            </a:custGeom>
            <a:noFill/>
            <a:ln w="25400" cap="flat" cmpd="sng">
              <a:solidFill>
                <a:schemeClr val="tx1">
                  <a:alpha val="100000"/>
                </a:schemeClr>
              </a:solidFill>
              <a:prstDash val="solid"/>
              <a:round/>
              <a:headEnd type="none" w="med" len="med"/>
              <a:tailEnd type="stealth" w="lg" len="med"/>
            </a:ln>
          </p:spPr>
          <p:txBody>
            <a:bodyPr/>
            <a:p>
              <a:endParaRPr lang="zh-CN" altLang="en-US"/>
            </a:p>
          </p:txBody>
        </p:sp>
        <p:sp>
          <p:nvSpPr>
            <p:cNvPr id="24640" name="Freeform 66"/>
            <p:cNvSpPr/>
            <p:nvPr/>
          </p:nvSpPr>
          <p:spPr>
            <a:xfrm>
              <a:off x="3086" y="2289"/>
              <a:ext cx="755" cy="142"/>
            </a:xfrm>
            <a:custGeom>
              <a:avLst/>
              <a:gdLst>
                <a:gd name="txL" fmla="*/ 0 w 736"/>
                <a:gd name="txT" fmla="*/ 0 h 167"/>
                <a:gd name="txR" fmla="*/ 736 w 736"/>
                <a:gd name="txB" fmla="*/ 167 h 167"/>
              </a:gdLst>
              <a:ahLst/>
              <a:cxnLst>
                <a:cxn ang="0">
                  <a:pos x="0" y="0"/>
                </a:cxn>
                <a:cxn ang="0">
                  <a:pos x="413" y="53"/>
                </a:cxn>
                <a:cxn ang="0">
                  <a:pos x="879" y="5"/>
                </a:cxn>
              </a:cxnLst>
              <a:rect l="txL" t="txT" r="txR" b="txB"/>
              <a:pathLst>
                <a:path w="736" h="167">
                  <a:moveTo>
                    <a:pt x="0" y="0"/>
                  </a:moveTo>
                  <a:cubicBezTo>
                    <a:pt x="58" y="27"/>
                    <a:pt x="223" y="163"/>
                    <a:pt x="346" y="165"/>
                  </a:cubicBezTo>
                  <a:cubicBezTo>
                    <a:pt x="469" y="167"/>
                    <a:pt x="655" y="46"/>
                    <a:pt x="736" y="14"/>
                  </a:cubicBezTo>
                </a:path>
              </a:pathLst>
            </a:custGeom>
            <a:noFill/>
            <a:ln w="25400" cap="flat" cmpd="sng">
              <a:solidFill>
                <a:schemeClr val="tx1">
                  <a:alpha val="100000"/>
                </a:schemeClr>
              </a:solidFill>
              <a:prstDash val="solid"/>
              <a:round/>
              <a:headEnd type="none" w="med" len="med"/>
              <a:tailEnd type="stealth" w="lg" len="med"/>
            </a:ln>
          </p:spPr>
          <p:txBody>
            <a:bodyPr/>
            <a:p>
              <a:endParaRPr lang="zh-CN" altLang="en-US"/>
            </a:p>
          </p:txBody>
        </p:sp>
      </p:grpSp>
      <p:sp>
        <p:nvSpPr>
          <p:cNvPr id="46" name="Oval 8"/>
          <p:cNvSpPr/>
          <p:nvPr/>
        </p:nvSpPr>
        <p:spPr>
          <a:xfrm>
            <a:off x="2971800" y="5494338"/>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1</a:t>
            </a:r>
            <a:endParaRPr lang="en-US" altLang="zh-CN" sz="2400" b="1" dirty="0">
              <a:latin typeface="Times New Roman" panose="02020603050405020304" charset="0"/>
            </a:endParaRPr>
          </a:p>
        </p:txBody>
      </p:sp>
      <p:sp>
        <p:nvSpPr>
          <p:cNvPr id="47" name="Oval 9"/>
          <p:cNvSpPr/>
          <p:nvPr/>
        </p:nvSpPr>
        <p:spPr>
          <a:xfrm>
            <a:off x="5715000" y="4948238"/>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2</a:t>
            </a:r>
            <a:endParaRPr lang="en-US" altLang="zh-CN" sz="2400" b="1" dirty="0">
              <a:latin typeface="Times New Roman" panose="02020603050405020304" charset="0"/>
            </a:endParaRPr>
          </a:p>
        </p:txBody>
      </p:sp>
      <p:sp>
        <p:nvSpPr>
          <p:cNvPr id="48" name="Oval 10"/>
          <p:cNvSpPr/>
          <p:nvPr/>
        </p:nvSpPr>
        <p:spPr>
          <a:xfrm>
            <a:off x="6858000" y="4110038"/>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3</a:t>
            </a:r>
            <a:endParaRPr lang="en-US" altLang="zh-CN" sz="2400" b="1" dirty="0">
              <a:latin typeface="Times New Roman" panose="02020603050405020304" charset="0"/>
            </a:endParaRPr>
          </a:p>
        </p:txBody>
      </p:sp>
      <p:sp>
        <p:nvSpPr>
          <p:cNvPr id="49" name="Oval 11"/>
          <p:cNvSpPr/>
          <p:nvPr/>
        </p:nvSpPr>
        <p:spPr>
          <a:xfrm>
            <a:off x="2362200" y="3360738"/>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4</a:t>
            </a:r>
            <a:endParaRPr lang="en-US" altLang="zh-CN" sz="2400" b="1" dirty="0">
              <a:latin typeface="Times New Roman" panose="02020603050405020304" charset="0"/>
            </a:endParaRPr>
          </a:p>
        </p:txBody>
      </p:sp>
      <p:sp>
        <p:nvSpPr>
          <p:cNvPr id="50" name="Oval 12"/>
          <p:cNvSpPr/>
          <p:nvPr/>
        </p:nvSpPr>
        <p:spPr>
          <a:xfrm>
            <a:off x="4427538" y="3348038"/>
            <a:ext cx="296862"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5</a:t>
            </a:r>
            <a:endParaRPr lang="en-US" altLang="zh-CN" sz="2400" b="1" dirty="0">
              <a:latin typeface="Times New Roman" panose="02020603050405020304" charset="0"/>
            </a:endParaRPr>
          </a:p>
        </p:txBody>
      </p:sp>
      <p:sp>
        <p:nvSpPr>
          <p:cNvPr id="51" name="Oval 13"/>
          <p:cNvSpPr/>
          <p:nvPr/>
        </p:nvSpPr>
        <p:spPr>
          <a:xfrm>
            <a:off x="5562600" y="3348038"/>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6</a:t>
            </a:r>
            <a:endParaRPr lang="en-US" altLang="zh-CN" sz="2400" b="1" dirty="0">
              <a:latin typeface="Times New Roman" panose="02020603050405020304" charset="0"/>
            </a:endParaRPr>
          </a:p>
        </p:txBody>
      </p:sp>
      <p:sp>
        <p:nvSpPr>
          <p:cNvPr id="52" name="Oval 14"/>
          <p:cNvSpPr/>
          <p:nvPr/>
        </p:nvSpPr>
        <p:spPr>
          <a:xfrm>
            <a:off x="3505200" y="4110038"/>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7</a:t>
            </a:r>
            <a:endParaRPr lang="en-US" altLang="zh-CN" sz="2400" b="1" dirty="0">
              <a:latin typeface="Times New Roman" panose="02020603050405020304" charset="0"/>
            </a:endParaRPr>
          </a:p>
        </p:txBody>
      </p:sp>
      <p:sp>
        <p:nvSpPr>
          <p:cNvPr id="53" name="Oval 15"/>
          <p:cNvSpPr/>
          <p:nvPr/>
        </p:nvSpPr>
        <p:spPr>
          <a:xfrm>
            <a:off x="4640263" y="4110038"/>
            <a:ext cx="296862"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8</a:t>
            </a:r>
            <a:endParaRPr lang="en-US" altLang="zh-CN" sz="2400" b="1" dirty="0">
              <a:latin typeface="Times New Roman" panose="02020603050405020304" charset="0"/>
            </a:endParaRPr>
          </a:p>
        </p:txBody>
      </p:sp>
      <p:sp>
        <p:nvSpPr>
          <p:cNvPr id="54" name="Oval 16"/>
          <p:cNvSpPr/>
          <p:nvPr/>
        </p:nvSpPr>
        <p:spPr>
          <a:xfrm>
            <a:off x="1752600" y="4732338"/>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9</a:t>
            </a:r>
            <a:endParaRPr lang="en-US" altLang="zh-CN" sz="2400" b="1" dirty="0">
              <a:latin typeface="Times New Roman" panose="02020603050405020304" charset="0"/>
            </a:endParaRPr>
          </a:p>
        </p:txBody>
      </p:sp>
      <p:sp>
        <p:nvSpPr>
          <p:cNvPr id="55" name="Oval 17"/>
          <p:cNvSpPr/>
          <p:nvPr/>
        </p:nvSpPr>
        <p:spPr>
          <a:xfrm>
            <a:off x="2887663" y="4732338"/>
            <a:ext cx="296862"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10</a:t>
            </a:r>
            <a:endParaRPr lang="en-US" altLang="zh-CN" sz="2400" b="1" dirty="0">
              <a:latin typeface="Times New Roman" panose="02020603050405020304" charset="0"/>
            </a:endParaRPr>
          </a:p>
        </p:txBody>
      </p:sp>
      <p:cxnSp>
        <p:nvCxnSpPr>
          <p:cNvPr id="56" name="AutoShape 18"/>
          <p:cNvCxnSpPr>
            <a:stCxn id="46" idx="0"/>
            <a:endCxn id="55" idx="4"/>
          </p:cNvCxnSpPr>
          <p:nvPr/>
        </p:nvCxnSpPr>
        <p:spPr>
          <a:xfrm flipH="1" flipV="1">
            <a:off x="3036888" y="5024438"/>
            <a:ext cx="84137" cy="469900"/>
          </a:xfrm>
          <a:prstGeom prst="straightConnector1">
            <a:avLst/>
          </a:prstGeom>
          <a:ln w="25400" cap="flat" cmpd="sng">
            <a:solidFill>
              <a:schemeClr val="tx1"/>
            </a:solidFill>
            <a:prstDash val="solid"/>
            <a:headEnd type="none" w="med" len="med"/>
            <a:tailEnd type="triangle" w="med" len="med"/>
          </a:ln>
        </p:spPr>
      </p:cxnSp>
      <p:cxnSp>
        <p:nvCxnSpPr>
          <p:cNvPr id="57" name="AutoShape 19"/>
          <p:cNvCxnSpPr>
            <a:stCxn id="47" idx="1"/>
            <a:endCxn id="53" idx="5"/>
          </p:cNvCxnSpPr>
          <p:nvPr/>
        </p:nvCxnSpPr>
        <p:spPr>
          <a:xfrm flipH="1" flipV="1">
            <a:off x="4894263" y="4359275"/>
            <a:ext cx="863600" cy="631825"/>
          </a:xfrm>
          <a:prstGeom prst="straightConnector1">
            <a:avLst/>
          </a:prstGeom>
          <a:ln w="25400" cap="flat" cmpd="sng">
            <a:solidFill>
              <a:schemeClr val="tx1"/>
            </a:solidFill>
            <a:prstDash val="solid"/>
            <a:headEnd type="none" w="med" len="med"/>
            <a:tailEnd type="triangle" w="med" len="med"/>
          </a:ln>
        </p:spPr>
      </p:cxnSp>
      <p:cxnSp>
        <p:nvCxnSpPr>
          <p:cNvPr id="58" name="AutoShape 20"/>
          <p:cNvCxnSpPr>
            <a:stCxn id="48" idx="1"/>
            <a:endCxn id="51" idx="5"/>
          </p:cNvCxnSpPr>
          <p:nvPr/>
        </p:nvCxnSpPr>
        <p:spPr>
          <a:xfrm flipH="1" flipV="1">
            <a:off x="5816600" y="3597275"/>
            <a:ext cx="1084263" cy="555625"/>
          </a:xfrm>
          <a:prstGeom prst="straightConnector1">
            <a:avLst/>
          </a:prstGeom>
          <a:ln w="25400" cap="flat" cmpd="sng">
            <a:solidFill>
              <a:schemeClr val="tx1"/>
            </a:solidFill>
            <a:prstDash val="solid"/>
            <a:headEnd type="none" w="med" len="med"/>
            <a:tailEnd type="triangle" w="med" len="med"/>
          </a:ln>
        </p:spPr>
      </p:cxnSp>
      <p:cxnSp>
        <p:nvCxnSpPr>
          <p:cNvPr id="59" name="AutoShape 21"/>
          <p:cNvCxnSpPr>
            <a:stCxn id="50" idx="3"/>
            <a:endCxn id="52" idx="7"/>
          </p:cNvCxnSpPr>
          <p:nvPr/>
        </p:nvCxnSpPr>
        <p:spPr>
          <a:xfrm flipH="1">
            <a:off x="3759200" y="3597275"/>
            <a:ext cx="711200" cy="555625"/>
          </a:xfrm>
          <a:prstGeom prst="straightConnector1">
            <a:avLst/>
          </a:prstGeom>
          <a:ln w="25400" cap="flat" cmpd="sng">
            <a:solidFill>
              <a:schemeClr val="tx1"/>
            </a:solidFill>
            <a:prstDash val="solid"/>
            <a:headEnd type="none" w="med" len="med"/>
            <a:tailEnd type="triangle" w="med" len="med"/>
          </a:ln>
        </p:spPr>
      </p:cxnSp>
      <p:cxnSp>
        <p:nvCxnSpPr>
          <p:cNvPr id="60" name="AutoShape 22"/>
          <p:cNvCxnSpPr>
            <a:stCxn id="52" idx="3"/>
            <a:endCxn id="54" idx="6"/>
          </p:cNvCxnSpPr>
          <p:nvPr/>
        </p:nvCxnSpPr>
        <p:spPr>
          <a:xfrm flipH="1">
            <a:off x="2049463" y="4359275"/>
            <a:ext cx="1498600" cy="519113"/>
          </a:xfrm>
          <a:prstGeom prst="straightConnector1">
            <a:avLst/>
          </a:prstGeom>
          <a:ln w="25400" cap="flat" cmpd="sng">
            <a:solidFill>
              <a:schemeClr val="tx1"/>
            </a:solidFill>
            <a:prstDash val="solid"/>
            <a:headEnd type="none" w="med" len="med"/>
            <a:tailEnd type="triangle" w="med" len="med"/>
          </a:ln>
        </p:spPr>
      </p:cxnSp>
      <p:cxnSp>
        <p:nvCxnSpPr>
          <p:cNvPr id="61" name="AutoShape 23"/>
          <p:cNvCxnSpPr>
            <a:stCxn id="49" idx="0"/>
            <a:endCxn id="50" idx="0"/>
          </p:cNvCxnSpPr>
          <p:nvPr/>
        </p:nvCxnSpPr>
        <p:spPr>
          <a:xfrm rot="-5400000">
            <a:off x="3536950" y="2320925"/>
            <a:ext cx="12700" cy="2065338"/>
          </a:xfrm>
          <a:prstGeom prst="curvedConnector3">
            <a:avLst>
              <a:gd name="adj1" fmla="val 1900000"/>
            </a:avLst>
          </a:prstGeom>
          <a:ln w="25400" cap="flat" cmpd="sng">
            <a:solidFill>
              <a:schemeClr val="tx1"/>
            </a:solidFill>
            <a:prstDash val="solid"/>
            <a:headEnd type="none" w="med" len="med"/>
            <a:tailEnd type="triangle" w="med" len="med"/>
          </a:ln>
        </p:spPr>
      </p:cxnSp>
      <p:cxnSp>
        <p:nvCxnSpPr>
          <p:cNvPr id="62" name="AutoShape 24"/>
          <p:cNvCxnSpPr>
            <a:stCxn id="54" idx="4"/>
            <a:endCxn id="55" idx="3"/>
          </p:cNvCxnSpPr>
          <p:nvPr/>
        </p:nvCxnSpPr>
        <p:spPr>
          <a:xfrm rot="5400000" flipH="1" flipV="1">
            <a:off x="2393950" y="4487863"/>
            <a:ext cx="42863" cy="1028700"/>
          </a:xfrm>
          <a:prstGeom prst="curvedConnector3">
            <a:avLst>
              <a:gd name="adj1" fmla="val -533333"/>
            </a:avLst>
          </a:prstGeom>
          <a:ln w="25400" cap="flat" cmpd="sng">
            <a:solidFill>
              <a:schemeClr val="tx1"/>
            </a:solidFill>
            <a:prstDash val="solid"/>
            <a:headEnd type="none" w="med" len="med"/>
            <a:tailEnd type="triangle" w="med" len="med"/>
          </a:ln>
        </p:spPr>
      </p:cxnSp>
      <p:cxnSp>
        <p:nvCxnSpPr>
          <p:cNvPr id="63" name="AutoShape 25"/>
          <p:cNvCxnSpPr>
            <a:stCxn id="52" idx="4"/>
            <a:endCxn id="53" idx="4"/>
          </p:cNvCxnSpPr>
          <p:nvPr/>
        </p:nvCxnSpPr>
        <p:spPr>
          <a:xfrm rot="-5400000" flipH="1">
            <a:off x="4221163" y="3835400"/>
            <a:ext cx="1587" cy="1135063"/>
          </a:xfrm>
          <a:prstGeom prst="curvedConnector3">
            <a:avLst>
              <a:gd name="adj1" fmla="val 14400005"/>
            </a:avLst>
          </a:prstGeom>
          <a:ln w="25400" cap="flat" cmpd="sng">
            <a:solidFill>
              <a:schemeClr val="tx1"/>
            </a:solidFill>
            <a:prstDash val="solid"/>
            <a:headEnd type="none" w="med" len="med"/>
            <a:tailEnd type="triangle" w="med" len="med"/>
          </a:ln>
        </p:spPr>
      </p:cxnSp>
      <p:cxnSp>
        <p:nvCxnSpPr>
          <p:cNvPr id="64" name="AutoShape 26"/>
          <p:cNvCxnSpPr>
            <a:stCxn id="50" idx="4"/>
            <a:endCxn id="51" idx="4"/>
          </p:cNvCxnSpPr>
          <p:nvPr/>
        </p:nvCxnSpPr>
        <p:spPr>
          <a:xfrm rot="-5400000" flipH="1">
            <a:off x="5143500" y="3073400"/>
            <a:ext cx="1588" cy="1135063"/>
          </a:xfrm>
          <a:prstGeom prst="curvedConnector3">
            <a:avLst>
              <a:gd name="adj1" fmla="val 14400005"/>
            </a:avLst>
          </a:prstGeom>
          <a:ln w="25400" cap="flat" cmpd="sng">
            <a:solidFill>
              <a:schemeClr val="tx1"/>
            </a:solidFill>
            <a:prstDash val="solid"/>
            <a:headEnd type="none" w="med" len="med"/>
            <a:tailEnd type="triangle" w="med" len="med"/>
          </a:ln>
        </p:spPr>
      </p:cxnSp>
      <p:pic>
        <p:nvPicPr>
          <p:cNvPr id="6" name="图片 5"/>
          <p:cNvPicPr>
            <a:picLocks noChangeAspect="1"/>
          </p:cNvPicPr>
          <p:nvPr/>
        </p:nvPicPr>
        <p:blipFill>
          <a:blip r:embed="rId1"/>
          <a:stretch>
            <a:fillRect/>
          </a:stretch>
        </p:blipFill>
        <p:spPr>
          <a:xfrm>
            <a:off x="7461885" y="911860"/>
            <a:ext cx="4620895" cy="25552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
                                        </p:tgtEl>
                                        <p:attrNameLst>
                                          <p:attrName>ppt_x</p:attrName>
                                        </p:attrNameLst>
                                      </p:cBhvr>
                                      <p:tavLst>
                                        <p:tav tm="0">
                                          <p:val>
                                            <p:strVal val="ppt_x"/>
                                          </p:val>
                                        </p:tav>
                                        <p:tav tm="100000">
                                          <p:val>
                                            <p:strVal val="ppt_x"/>
                                          </p:val>
                                        </p:tav>
                                      </p:tavLst>
                                    </p:anim>
                                    <p:anim calcmode="lin" valueType="num">
                                      <p:cBhvr additive="base">
                                        <p:cTn id="7" dur="500"/>
                                        <p:tgtEl>
                                          <p:spTgt spid="5"/>
                                        </p:tgtEl>
                                        <p:attrNameLst>
                                          <p:attrName>ppt_y</p:attrName>
                                        </p:attrNameLst>
                                      </p:cBhvr>
                                      <p:tavLst>
                                        <p:tav tm="0">
                                          <p:val>
                                            <p:strVal val="ppt_y"/>
                                          </p:val>
                                        </p:tav>
                                        <p:tav tm="100000">
                                          <p:val>
                                            <p:strVal val="1+ppt_h/2"/>
                                          </p:val>
                                        </p:tav>
                                      </p:tavLst>
                                    </p:anim>
                                    <p:set>
                                      <p:cBhvr>
                                        <p:cTn id="8" dur="1" fill="hold">
                                          <p:stCondLst>
                                            <p:cond delay="499"/>
                                          </p:stCondLst>
                                        </p:cTn>
                                        <p:tgtEl>
                                          <p:spTgt spid="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anim calcmode="lin" valueType="num">
                                      <p:cBhvr additive="base">
                                        <p:cTn id="13" dur="500" fill="hold"/>
                                        <p:tgtEl>
                                          <p:spTgt spid="46"/>
                                        </p:tgtEl>
                                        <p:attrNameLst>
                                          <p:attrName>ppt_x</p:attrName>
                                        </p:attrNameLst>
                                      </p:cBhvr>
                                      <p:tavLst>
                                        <p:tav tm="0">
                                          <p:val>
                                            <p:strVal val="#ppt_x"/>
                                          </p:val>
                                        </p:tav>
                                        <p:tav tm="100000">
                                          <p:val>
                                            <p:strVal val="#ppt_x"/>
                                          </p:val>
                                        </p:tav>
                                      </p:tavLst>
                                    </p:anim>
                                    <p:anim calcmode="lin" valueType="num">
                                      <p:cBhvr additive="base">
                                        <p:cTn id="14" dur="500" fill="hold"/>
                                        <p:tgtEl>
                                          <p:spTgt spid="4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additive="base">
                                        <p:cTn id="17" dur="500" fill="hold"/>
                                        <p:tgtEl>
                                          <p:spTgt spid="47"/>
                                        </p:tgtEl>
                                        <p:attrNameLst>
                                          <p:attrName>ppt_x</p:attrName>
                                        </p:attrNameLst>
                                      </p:cBhvr>
                                      <p:tavLst>
                                        <p:tav tm="0">
                                          <p:val>
                                            <p:strVal val="#ppt_x"/>
                                          </p:val>
                                        </p:tav>
                                        <p:tav tm="100000">
                                          <p:val>
                                            <p:strVal val="#ppt_x"/>
                                          </p:val>
                                        </p:tav>
                                      </p:tavLst>
                                    </p:anim>
                                    <p:anim calcmode="lin" valueType="num">
                                      <p:cBhvr additive="base">
                                        <p:cTn id="18" dur="500" fill="hold"/>
                                        <p:tgtEl>
                                          <p:spTgt spid="4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8"/>
                                        </p:tgtEl>
                                        <p:attrNameLst>
                                          <p:attrName>style.visibility</p:attrName>
                                        </p:attrNameLst>
                                      </p:cBhvr>
                                      <p:to>
                                        <p:strVal val="visible"/>
                                      </p:to>
                                    </p:set>
                                    <p:anim calcmode="lin" valueType="num">
                                      <p:cBhvr additive="base">
                                        <p:cTn id="21" dur="500" fill="hold"/>
                                        <p:tgtEl>
                                          <p:spTgt spid="48"/>
                                        </p:tgtEl>
                                        <p:attrNameLst>
                                          <p:attrName>ppt_x</p:attrName>
                                        </p:attrNameLst>
                                      </p:cBhvr>
                                      <p:tavLst>
                                        <p:tav tm="0">
                                          <p:val>
                                            <p:strVal val="#ppt_x"/>
                                          </p:val>
                                        </p:tav>
                                        <p:tav tm="100000">
                                          <p:val>
                                            <p:strVal val="#ppt_x"/>
                                          </p:val>
                                        </p:tav>
                                      </p:tavLst>
                                    </p:anim>
                                    <p:anim calcmode="lin" valueType="num">
                                      <p:cBhvr additive="base">
                                        <p:cTn id="22" dur="500" fill="hold"/>
                                        <p:tgtEl>
                                          <p:spTgt spid="48"/>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49"/>
                                        </p:tgtEl>
                                        <p:attrNameLst>
                                          <p:attrName>style.visibility</p:attrName>
                                        </p:attrNameLst>
                                      </p:cBhvr>
                                      <p:to>
                                        <p:strVal val="visible"/>
                                      </p:to>
                                    </p:set>
                                    <p:anim calcmode="lin" valueType="num">
                                      <p:cBhvr additive="base">
                                        <p:cTn id="25" dur="500" fill="hold"/>
                                        <p:tgtEl>
                                          <p:spTgt spid="49"/>
                                        </p:tgtEl>
                                        <p:attrNameLst>
                                          <p:attrName>ppt_x</p:attrName>
                                        </p:attrNameLst>
                                      </p:cBhvr>
                                      <p:tavLst>
                                        <p:tav tm="0">
                                          <p:val>
                                            <p:strVal val="#ppt_x"/>
                                          </p:val>
                                        </p:tav>
                                        <p:tav tm="100000">
                                          <p:val>
                                            <p:strVal val="#ppt_x"/>
                                          </p:val>
                                        </p:tav>
                                      </p:tavLst>
                                    </p:anim>
                                    <p:anim calcmode="lin" valueType="num">
                                      <p:cBhvr additive="base">
                                        <p:cTn id="26" dur="500" fill="hold"/>
                                        <p:tgtEl>
                                          <p:spTgt spid="49"/>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 calcmode="lin" valueType="num">
                                      <p:cBhvr additive="base">
                                        <p:cTn id="29" dur="500" fill="hold"/>
                                        <p:tgtEl>
                                          <p:spTgt spid="50"/>
                                        </p:tgtEl>
                                        <p:attrNameLst>
                                          <p:attrName>ppt_x</p:attrName>
                                        </p:attrNameLst>
                                      </p:cBhvr>
                                      <p:tavLst>
                                        <p:tav tm="0">
                                          <p:val>
                                            <p:strVal val="#ppt_x"/>
                                          </p:val>
                                        </p:tav>
                                        <p:tav tm="100000">
                                          <p:val>
                                            <p:strVal val="#ppt_x"/>
                                          </p:val>
                                        </p:tav>
                                      </p:tavLst>
                                    </p:anim>
                                    <p:anim calcmode="lin" valueType="num">
                                      <p:cBhvr additive="base">
                                        <p:cTn id="30" dur="500" fill="hold"/>
                                        <p:tgtEl>
                                          <p:spTgt spid="50"/>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51"/>
                                        </p:tgtEl>
                                        <p:attrNameLst>
                                          <p:attrName>style.visibility</p:attrName>
                                        </p:attrNameLst>
                                      </p:cBhvr>
                                      <p:to>
                                        <p:strVal val="visible"/>
                                      </p:to>
                                    </p:set>
                                    <p:anim calcmode="lin" valueType="num">
                                      <p:cBhvr additive="base">
                                        <p:cTn id="33" dur="500" fill="hold"/>
                                        <p:tgtEl>
                                          <p:spTgt spid="51"/>
                                        </p:tgtEl>
                                        <p:attrNameLst>
                                          <p:attrName>ppt_x</p:attrName>
                                        </p:attrNameLst>
                                      </p:cBhvr>
                                      <p:tavLst>
                                        <p:tav tm="0">
                                          <p:val>
                                            <p:strVal val="#ppt_x"/>
                                          </p:val>
                                        </p:tav>
                                        <p:tav tm="100000">
                                          <p:val>
                                            <p:strVal val="#ppt_x"/>
                                          </p:val>
                                        </p:tav>
                                      </p:tavLst>
                                    </p:anim>
                                    <p:anim calcmode="lin" valueType="num">
                                      <p:cBhvr additive="base">
                                        <p:cTn id="34" dur="500" fill="hold"/>
                                        <p:tgtEl>
                                          <p:spTgt spid="51"/>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52"/>
                                        </p:tgtEl>
                                        <p:attrNameLst>
                                          <p:attrName>style.visibility</p:attrName>
                                        </p:attrNameLst>
                                      </p:cBhvr>
                                      <p:to>
                                        <p:strVal val="visible"/>
                                      </p:to>
                                    </p:set>
                                    <p:anim calcmode="lin" valueType="num">
                                      <p:cBhvr additive="base">
                                        <p:cTn id="37" dur="500" fill="hold"/>
                                        <p:tgtEl>
                                          <p:spTgt spid="52"/>
                                        </p:tgtEl>
                                        <p:attrNameLst>
                                          <p:attrName>ppt_x</p:attrName>
                                        </p:attrNameLst>
                                      </p:cBhvr>
                                      <p:tavLst>
                                        <p:tav tm="0">
                                          <p:val>
                                            <p:strVal val="#ppt_x"/>
                                          </p:val>
                                        </p:tav>
                                        <p:tav tm="100000">
                                          <p:val>
                                            <p:strVal val="#ppt_x"/>
                                          </p:val>
                                        </p:tav>
                                      </p:tavLst>
                                    </p:anim>
                                    <p:anim calcmode="lin" valueType="num">
                                      <p:cBhvr additive="base">
                                        <p:cTn id="38" dur="500" fill="hold"/>
                                        <p:tgtEl>
                                          <p:spTgt spid="5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500" fill="hold"/>
                                        <p:tgtEl>
                                          <p:spTgt spid="53"/>
                                        </p:tgtEl>
                                        <p:attrNameLst>
                                          <p:attrName>ppt_x</p:attrName>
                                        </p:attrNameLst>
                                      </p:cBhvr>
                                      <p:tavLst>
                                        <p:tav tm="0">
                                          <p:val>
                                            <p:strVal val="#ppt_x"/>
                                          </p:val>
                                        </p:tav>
                                        <p:tav tm="100000">
                                          <p:val>
                                            <p:strVal val="#ppt_x"/>
                                          </p:val>
                                        </p:tav>
                                      </p:tavLst>
                                    </p:anim>
                                    <p:anim calcmode="lin" valueType="num">
                                      <p:cBhvr additive="base">
                                        <p:cTn id="42" dur="500" fill="hold"/>
                                        <p:tgtEl>
                                          <p:spTgt spid="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500" fill="hold"/>
                                        <p:tgtEl>
                                          <p:spTgt spid="54"/>
                                        </p:tgtEl>
                                        <p:attrNameLst>
                                          <p:attrName>ppt_x</p:attrName>
                                        </p:attrNameLst>
                                      </p:cBhvr>
                                      <p:tavLst>
                                        <p:tav tm="0">
                                          <p:val>
                                            <p:strVal val="#ppt_x"/>
                                          </p:val>
                                        </p:tav>
                                        <p:tav tm="100000">
                                          <p:val>
                                            <p:strVal val="#ppt_x"/>
                                          </p:val>
                                        </p:tav>
                                      </p:tavLst>
                                    </p:anim>
                                    <p:anim calcmode="lin" valueType="num">
                                      <p:cBhvr additive="base">
                                        <p:cTn id="46" dur="500" fill="hold"/>
                                        <p:tgtEl>
                                          <p:spTgt spid="54"/>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55"/>
                                        </p:tgtEl>
                                        <p:attrNameLst>
                                          <p:attrName>style.visibility</p:attrName>
                                        </p:attrNameLst>
                                      </p:cBhvr>
                                      <p:to>
                                        <p:strVal val="visible"/>
                                      </p:to>
                                    </p:set>
                                    <p:anim calcmode="lin" valueType="num">
                                      <p:cBhvr additive="base">
                                        <p:cTn id="49" dur="500" fill="hold"/>
                                        <p:tgtEl>
                                          <p:spTgt spid="55"/>
                                        </p:tgtEl>
                                        <p:attrNameLst>
                                          <p:attrName>ppt_x</p:attrName>
                                        </p:attrNameLst>
                                      </p:cBhvr>
                                      <p:tavLst>
                                        <p:tav tm="0">
                                          <p:val>
                                            <p:strVal val="#ppt_x"/>
                                          </p:val>
                                        </p:tav>
                                        <p:tav tm="100000">
                                          <p:val>
                                            <p:strVal val="#ppt_x"/>
                                          </p:val>
                                        </p:tav>
                                      </p:tavLst>
                                    </p:anim>
                                    <p:anim calcmode="lin" valueType="num">
                                      <p:cBhvr additive="base">
                                        <p:cTn id="50" dur="500" fill="hold"/>
                                        <p:tgtEl>
                                          <p:spTgt spid="55"/>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56"/>
                                        </p:tgtEl>
                                        <p:attrNameLst>
                                          <p:attrName>style.visibility</p:attrName>
                                        </p:attrNameLst>
                                      </p:cBhvr>
                                      <p:to>
                                        <p:strVal val="visible"/>
                                      </p:to>
                                    </p:set>
                                    <p:anim calcmode="lin" valueType="num">
                                      <p:cBhvr additive="base">
                                        <p:cTn id="53" dur="500" fill="hold"/>
                                        <p:tgtEl>
                                          <p:spTgt spid="56"/>
                                        </p:tgtEl>
                                        <p:attrNameLst>
                                          <p:attrName>ppt_x</p:attrName>
                                        </p:attrNameLst>
                                      </p:cBhvr>
                                      <p:tavLst>
                                        <p:tav tm="0">
                                          <p:val>
                                            <p:strVal val="#ppt_x"/>
                                          </p:val>
                                        </p:tav>
                                        <p:tav tm="100000">
                                          <p:val>
                                            <p:strVal val="#ppt_x"/>
                                          </p:val>
                                        </p:tav>
                                      </p:tavLst>
                                    </p:anim>
                                    <p:anim calcmode="lin" valueType="num">
                                      <p:cBhvr additive="base">
                                        <p:cTn id="54" dur="500" fill="hold"/>
                                        <p:tgtEl>
                                          <p:spTgt spid="56"/>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57"/>
                                        </p:tgtEl>
                                        <p:attrNameLst>
                                          <p:attrName>style.visibility</p:attrName>
                                        </p:attrNameLst>
                                      </p:cBhvr>
                                      <p:to>
                                        <p:strVal val="visible"/>
                                      </p:to>
                                    </p:set>
                                    <p:anim calcmode="lin" valueType="num">
                                      <p:cBhvr additive="base">
                                        <p:cTn id="57" dur="500" fill="hold"/>
                                        <p:tgtEl>
                                          <p:spTgt spid="57"/>
                                        </p:tgtEl>
                                        <p:attrNameLst>
                                          <p:attrName>ppt_x</p:attrName>
                                        </p:attrNameLst>
                                      </p:cBhvr>
                                      <p:tavLst>
                                        <p:tav tm="0">
                                          <p:val>
                                            <p:strVal val="#ppt_x"/>
                                          </p:val>
                                        </p:tav>
                                        <p:tav tm="100000">
                                          <p:val>
                                            <p:strVal val="#ppt_x"/>
                                          </p:val>
                                        </p:tav>
                                      </p:tavLst>
                                    </p:anim>
                                    <p:anim calcmode="lin" valueType="num">
                                      <p:cBhvr additive="base">
                                        <p:cTn id="58" dur="500" fill="hold"/>
                                        <p:tgtEl>
                                          <p:spTgt spid="57"/>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anim calcmode="lin" valueType="num">
                                      <p:cBhvr additive="base">
                                        <p:cTn id="61" dur="500" fill="hold"/>
                                        <p:tgtEl>
                                          <p:spTgt spid="58"/>
                                        </p:tgtEl>
                                        <p:attrNameLst>
                                          <p:attrName>ppt_x</p:attrName>
                                        </p:attrNameLst>
                                      </p:cBhvr>
                                      <p:tavLst>
                                        <p:tav tm="0">
                                          <p:val>
                                            <p:strVal val="#ppt_x"/>
                                          </p:val>
                                        </p:tav>
                                        <p:tav tm="100000">
                                          <p:val>
                                            <p:strVal val="#ppt_x"/>
                                          </p:val>
                                        </p:tav>
                                      </p:tavLst>
                                    </p:anim>
                                    <p:anim calcmode="lin" valueType="num">
                                      <p:cBhvr additive="base">
                                        <p:cTn id="62" dur="500" fill="hold"/>
                                        <p:tgtEl>
                                          <p:spTgt spid="58"/>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59"/>
                                        </p:tgtEl>
                                        <p:attrNameLst>
                                          <p:attrName>style.visibility</p:attrName>
                                        </p:attrNameLst>
                                      </p:cBhvr>
                                      <p:to>
                                        <p:strVal val="visible"/>
                                      </p:to>
                                    </p:set>
                                    <p:anim calcmode="lin" valueType="num">
                                      <p:cBhvr additive="base">
                                        <p:cTn id="65" dur="500" fill="hold"/>
                                        <p:tgtEl>
                                          <p:spTgt spid="59"/>
                                        </p:tgtEl>
                                        <p:attrNameLst>
                                          <p:attrName>ppt_x</p:attrName>
                                        </p:attrNameLst>
                                      </p:cBhvr>
                                      <p:tavLst>
                                        <p:tav tm="0">
                                          <p:val>
                                            <p:strVal val="#ppt_x"/>
                                          </p:val>
                                        </p:tav>
                                        <p:tav tm="100000">
                                          <p:val>
                                            <p:strVal val="#ppt_x"/>
                                          </p:val>
                                        </p:tav>
                                      </p:tavLst>
                                    </p:anim>
                                    <p:anim calcmode="lin" valueType="num">
                                      <p:cBhvr additive="base">
                                        <p:cTn id="66" dur="500" fill="hold"/>
                                        <p:tgtEl>
                                          <p:spTgt spid="59"/>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60"/>
                                        </p:tgtEl>
                                        <p:attrNameLst>
                                          <p:attrName>style.visibility</p:attrName>
                                        </p:attrNameLst>
                                      </p:cBhvr>
                                      <p:to>
                                        <p:strVal val="visible"/>
                                      </p:to>
                                    </p:set>
                                    <p:anim calcmode="lin" valueType="num">
                                      <p:cBhvr additive="base">
                                        <p:cTn id="69" dur="500" fill="hold"/>
                                        <p:tgtEl>
                                          <p:spTgt spid="60"/>
                                        </p:tgtEl>
                                        <p:attrNameLst>
                                          <p:attrName>ppt_x</p:attrName>
                                        </p:attrNameLst>
                                      </p:cBhvr>
                                      <p:tavLst>
                                        <p:tav tm="0">
                                          <p:val>
                                            <p:strVal val="#ppt_x"/>
                                          </p:val>
                                        </p:tav>
                                        <p:tav tm="100000">
                                          <p:val>
                                            <p:strVal val="#ppt_x"/>
                                          </p:val>
                                        </p:tav>
                                      </p:tavLst>
                                    </p:anim>
                                    <p:anim calcmode="lin" valueType="num">
                                      <p:cBhvr additive="base">
                                        <p:cTn id="70" dur="500" fill="hold"/>
                                        <p:tgtEl>
                                          <p:spTgt spid="6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61"/>
                                        </p:tgtEl>
                                        <p:attrNameLst>
                                          <p:attrName>style.visibility</p:attrName>
                                        </p:attrNameLst>
                                      </p:cBhvr>
                                      <p:to>
                                        <p:strVal val="visible"/>
                                      </p:to>
                                    </p:set>
                                    <p:anim calcmode="lin" valueType="num">
                                      <p:cBhvr additive="base">
                                        <p:cTn id="73" dur="500" fill="hold"/>
                                        <p:tgtEl>
                                          <p:spTgt spid="61"/>
                                        </p:tgtEl>
                                        <p:attrNameLst>
                                          <p:attrName>ppt_x</p:attrName>
                                        </p:attrNameLst>
                                      </p:cBhvr>
                                      <p:tavLst>
                                        <p:tav tm="0">
                                          <p:val>
                                            <p:strVal val="#ppt_x"/>
                                          </p:val>
                                        </p:tav>
                                        <p:tav tm="100000">
                                          <p:val>
                                            <p:strVal val="#ppt_x"/>
                                          </p:val>
                                        </p:tav>
                                      </p:tavLst>
                                    </p:anim>
                                    <p:anim calcmode="lin" valueType="num">
                                      <p:cBhvr additive="base">
                                        <p:cTn id="74" dur="500" fill="hold"/>
                                        <p:tgtEl>
                                          <p:spTgt spid="61"/>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62"/>
                                        </p:tgtEl>
                                        <p:attrNameLst>
                                          <p:attrName>style.visibility</p:attrName>
                                        </p:attrNameLst>
                                      </p:cBhvr>
                                      <p:to>
                                        <p:strVal val="visible"/>
                                      </p:to>
                                    </p:set>
                                    <p:anim calcmode="lin" valueType="num">
                                      <p:cBhvr additive="base">
                                        <p:cTn id="77" dur="500" fill="hold"/>
                                        <p:tgtEl>
                                          <p:spTgt spid="62"/>
                                        </p:tgtEl>
                                        <p:attrNameLst>
                                          <p:attrName>ppt_x</p:attrName>
                                        </p:attrNameLst>
                                      </p:cBhvr>
                                      <p:tavLst>
                                        <p:tav tm="0">
                                          <p:val>
                                            <p:strVal val="#ppt_x"/>
                                          </p:val>
                                        </p:tav>
                                        <p:tav tm="100000">
                                          <p:val>
                                            <p:strVal val="#ppt_x"/>
                                          </p:val>
                                        </p:tav>
                                      </p:tavLst>
                                    </p:anim>
                                    <p:anim calcmode="lin" valueType="num">
                                      <p:cBhvr additive="base">
                                        <p:cTn id="78" dur="500" fill="hold"/>
                                        <p:tgtEl>
                                          <p:spTgt spid="6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63"/>
                                        </p:tgtEl>
                                        <p:attrNameLst>
                                          <p:attrName>style.visibility</p:attrName>
                                        </p:attrNameLst>
                                      </p:cBhvr>
                                      <p:to>
                                        <p:strVal val="visible"/>
                                      </p:to>
                                    </p:set>
                                    <p:anim calcmode="lin" valueType="num">
                                      <p:cBhvr additive="base">
                                        <p:cTn id="81" dur="500" fill="hold"/>
                                        <p:tgtEl>
                                          <p:spTgt spid="63"/>
                                        </p:tgtEl>
                                        <p:attrNameLst>
                                          <p:attrName>ppt_x</p:attrName>
                                        </p:attrNameLst>
                                      </p:cBhvr>
                                      <p:tavLst>
                                        <p:tav tm="0">
                                          <p:val>
                                            <p:strVal val="#ppt_x"/>
                                          </p:val>
                                        </p:tav>
                                        <p:tav tm="100000">
                                          <p:val>
                                            <p:strVal val="#ppt_x"/>
                                          </p:val>
                                        </p:tav>
                                      </p:tavLst>
                                    </p:anim>
                                    <p:anim calcmode="lin" valueType="num">
                                      <p:cBhvr additive="base">
                                        <p:cTn id="82" dur="500" fill="hold"/>
                                        <p:tgtEl>
                                          <p:spTgt spid="63"/>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64"/>
                                        </p:tgtEl>
                                        <p:attrNameLst>
                                          <p:attrName>style.visibility</p:attrName>
                                        </p:attrNameLst>
                                      </p:cBhvr>
                                      <p:to>
                                        <p:strVal val="visible"/>
                                      </p:to>
                                    </p:set>
                                    <p:anim calcmode="lin" valueType="num">
                                      <p:cBhvr additive="base">
                                        <p:cTn id="85" dur="500" fill="hold"/>
                                        <p:tgtEl>
                                          <p:spTgt spid="64"/>
                                        </p:tgtEl>
                                        <p:attrNameLst>
                                          <p:attrName>ppt_x</p:attrName>
                                        </p:attrNameLst>
                                      </p:cBhvr>
                                      <p:tavLst>
                                        <p:tav tm="0">
                                          <p:val>
                                            <p:strVal val="#ppt_x"/>
                                          </p:val>
                                        </p:tav>
                                        <p:tav tm="100000">
                                          <p:val>
                                            <p:strVal val="#ppt_x"/>
                                          </p:val>
                                        </p:tav>
                                      </p:tavLst>
                                    </p:anim>
                                    <p:anim calcmode="lin" valueType="num">
                                      <p:cBhvr additive="base">
                                        <p:cTn id="86"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bldLvl="0" animBg="1"/>
      <p:bldP spid="47" grpId="0" bldLvl="0" animBg="1"/>
      <p:bldP spid="48" grpId="0" bldLvl="0" animBg="1"/>
      <p:bldP spid="49" grpId="0" bldLvl="0" animBg="1"/>
      <p:bldP spid="50" grpId="0" bldLvl="0" animBg="1"/>
      <p:bldP spid="51" grpId="0" bldLvl="0" animBg="1"/>
      <p:bldP spid="52" grpId="0" bldLvl="0" animBg="1"/>
      <p:bldP spid="53" grpId="0" bldLvl="0" animBg="1"/>
      <p:bldP spid="54" grpId="0" bldLvl="0" animBg="1"/>
      <p:bldP spid="55"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336550" y="1054100"/>
            <a:ext cx="8137525" cy="792163"/>
          </a:xfrm>
          <a:prstGeom prst="rect">
            <a:avLst/>
          </a:prstGeom>
          <a:noFill/>
          <a:ln w="9525">
            <a:noFill/>
            <a:miter lim="800000"/>
          </a:ln>
        </p:spPr>
        <p:txBody>
          <a:bodyPr/>
          <a:lstStyle/>
          <a:p>
            <a:pPr marL="457200" marR="0" indent="-457200" algn="l" defTabSz="914400" eaLnBrk="0" hangingPunct="0">
              <a:lnSpc>
                <a:spcPct val="120000"/>
              </a:lnSpc>
              <a:spcBef>
                <a:spcPct val="20000"/>
              </a:spcBef>
              <a:buSzTx/>
              <a:buFont typeface="Wingdings" panose="05000000000000000000" charset="0"/>
              <a:buChar char="l"/>
              <a:defRPr/>
            </a:pPr>
            <a:r>
              <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rPr>
              <a:t>属性计算顺序</a:t>
            </a:r>
            <a:endPar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611505" y="2252980"/>
            <a:ext cx="9750425" cy="71882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0000"/>
              </a:lnSpc>
              <a:buClr>
                <a:schemeClr val="hlink"/>
              </a:buClr>
              <a:buSzPct val="55000"/>
              <a:buChar char="n"/>
            </a:pPr>
            <a:r>
              <a:rPr lang="zh-CN" altLang="en-US" sz="3200" dirty="0">
                <a:latin typeface="Tahoma" panose="020B0604030504040204" charset="0"/>
              </a:rPr>
              <a:t>有向非循环图的</a:t>
            </a:r>
            <a:r>
              <a:rPr lang="zh-CN" altLang="en-US" sz="3200" u="sng" dirty="0">
                <a:solidFill>
                  <a:schemeClr val="tx2"/>
                </a:solidFill>
                <a:latin typeface="Tahoma" panose="020B0604030504040204" charset="0"/>
              </a:rPr>
              <a:t>拓扑排序</a:t>
            </a:r>
            <a:endParaRPr lang="zh-CN" altLang="en-US" sz="3200" u="sng" dirty="0">
              <a:latin typeface="Tahoma" panose="020B0604030504040204" charset="0"/>
            </a:endParaRPr>
          </a:p>
        </p:txBody>
      </p:sp>
      <p:sp>
        <p:nvSpPr>
          <p:cNvPr id="6" name="Rectangle 5"/>
          <p:cNvSpPr/>
          <p:nvPr/>
        </p:nvSpPr>
        <p:spPr>
          <a:xfrm>
            <a:off x="611505" y="3263900"/>
            <a:ext cx="9750425" cy="6762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Char char="n"/>
            </a:pPr>
            <a:r>
              <a:rPr lang="zh-CN" altLang="en-US" sz="3200" dirty="0">
                <a:latin typeface="Tahoma" panose="020B0604030504040204" charset="0"/>
              </a:rPr>
              <a:t>图中所有结点的一个排列</a:t>
            </a:r>
            <a:endParaRPr lang="zh-CN" altLang="en-US" sz="3200" dirty="0">
              <a:latin typeface="Tahoma" panose="020B0604030504040204" charset="0"/>
            </a:endParaRPr>
          </a:p>
        </p:txBody>
      </p:sp>
      <p:sp>
        <p:nvSpPr>
          <p:cNvPr id="7" name="Rectangle 6"/>
          <p:cNvSpPr/>
          <p:nvPr/>
        </p:nvSpPr>
        <p:spPr>
          <a:xfrm>
            <a:off x="611505" y="4237355"/>
            <a:ext cx="9750425" cy="122364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Char char="n"/>
            </a:pPr>
            <a:r>
              <a:rPr lang="zh-CN" altLang="en-US" sz="3200" dirty="0">
                <a:latin typeface="Tahoma" panose="020B0604030504040204" charset="0"/>
              </a:rPr>
              <a:t>若 </a:t>
            </a:r>
            <a:r>
              <a:rPr lang="en-US" altLang="zh-CN" sz="3200" dirty="0">
                <a:latin typeface="Tahoma" panose="020B0604030504040204" charset="0"/>
              </a:rPr>
              <a:t>m</a:t>
            </a:r>
            <a:r>
              <a:rPr lang="en-US" altLang="zh-CN" sz="3200" baseline="-25000" dirty="0">
                <a:latin typeface="Tahoma" panose="020B0604030504040204" charset="0"/>
              </a:rPr>
              <a:t>i</a:t>
            </a:r>
            <a:r>
              <a:rPr lang="en-US" altLang="zh-CN" sz="3200" dirty="0">
                <a:latin typeface="Tahoma" panose="020B0604030504040204" charset="0"/>
              </a:rPr>
              <a:t>→m</a:t>
            </a:r>
            <a:r>
              <a:rPr lang="en-US" altLang="zh-CN" sz="3200" baseline="-25000" dirty="0">
                <a:latin typeface="Tahoma" panose="020B0604030504040204" charset="0"/>
              </a:rPr>
              <a:t>j </a:t>
            </a:r>
            <a:r>
              <a:rPr lang="zh-CN" altLang="en-US" sz="3200" dirty="0">
                <a:latin typeface="Tahoma" panose="020B0604030504040204" charset="0"/>
              </a:rPr>
              <a:t>是一有向边，则在结点序列中 </a:t>
            </a:r>
            <a:r>
              <a:rPr lang="en-US" altLang="zh-CN" sz="3200" dirty="0">
                <a:latin typeface="Tahoma" panose="020B0604030504040204" charset="0"/>
              </a:rPr>
              <a:t>m</a:t>
            </a:r>
            <a:r>
              <a:rPr lang="en-US" altLang="zh-CN" sz="3200" baseline="-25000" dirty="0">
                <a:latin typeface="Tahoma" panose="020B0604030504040204" charset="0"/>
              </a:rPr>
              <a:t>i</a:t>
            </a:r>
            <a:r>
              <a:rPr lang="en-US" altLang="zh-CN" sz="3200" dirty="0">
                <a:latin typeface="Tahoma" panose="020B0604030504040204" charset="0"/>
              </a:rPr>
              <a:t> </a:t>
            </a:r>
            <a:r>
              <a:rPr lang="zh-CN" altLang="en-US" sz="3200" dirty="0">
                <a:latin typeface="Tahoma" panose="020B0604030504040204" charset="0"/>
              </a:rPr>
              <a:t>在 </a:t>
            </a:r>
            <a:r>
              <a:rPr lang="en-US" altLang="zh-CN" sz="3200" dirty="0">
                <a:latin typeface="Tahoma" panose="020B0604030504040204" charset="0"/>
              </a:rPr>
              <a:t>m</a:t>
            </a:r>
            <a:r>
              <a:rPr lang="en-US" altLang="zh-CN" sz="3200" baseline="-25000" dirty="0">
                <a:latin typeface="Tahoma" panose="020B0604030504040204" charset="0"/>
              </a:rPr>
              <a:t>j</a:t>
            </a:r>
            <a:r>
              <a:rPr lang="en-US" altLang="zh-CN" sz="3200" dirty="0">
                <a:latin typeface="Tahoma" panose="020B0604030504040204" charset="0"/>
              </a:rPr>
              <a:t> </a:t>
            </a:r>
            <a:r>
              <a:rPr lang="zh-CN" altLang="en-US" sz="3200" dirty="0">
                <a:latin typeface="Tahoma" panose="020B0604030504040204" charset="0"/>
              </a:rPr>
              <a:t>的前面</a:t>
            </a:r>
            <a:endParaRPr lang="zh-CN" altLang="en-US" sz="32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charRg st="0" end="12"/>
                                            </p:txEl>
                                          </p:spTgt>
                                        </p:tgtEl>
                                        <p:attrNameLst>
                                          <p:attrName>style.visibility</p:attrName>
                                        </p:attrNameLst>
                                      </p:cBhvr>
                                      <p:to>
                                        <p:strVal val="visible"/>
                                      </p:to>
                                    </p:set>
                                    <p:animEffect transition="in" filter="box(in)">
                                      <p:cBhvr>
                                        <p:cTn id="7" dur="500"/>
                                        <p:tgtEl>
                                          <p:spTgt spid="5">
                                            <p:txEl>
                                              <p:charRg st="0" end="12"/>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6">
                                            <p:txEl>
                                              <p:charRg st="0" end="12"/>
                                            </p:txEl>
                                          </p:spTgt>
                                        </p:tgtEl>
                                        <p:attrNameLst>
                                          <p:attrName>style.visibility</p:attrName>
                                        </p:attrNameLst>
                                      </p:cBhvr>
                                      <p:to>
                                        <p:strVal val="visible"/>
                                      </p:to>
                                    </p:set>
                                    <p:animEffect transition="in" filter="box(in)">
                                      <p:cBhvr>
                                        <p:cTn id="12" dur="500"/>
                                        <p:tgtEl>
                                          <p:spTgt spid="6">
                                            <p:txEl>
                                              <p:charRg st="0" end="1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7">
                                            <p:txEl>
                                              <p:charRg st="0" end="34"/>
                                            </p:txEl>
                                          </p:spTgt>
                                        </p:tgtEl>
                                        <p:attrNameLst>
                                          <p:attrName>style.visibility</p:attrName>
                                        </p:attrNameLst>
                                      </p:cBhvr>
                                      <p:to>
                                        <p:strVal val="visible"/>
                                      </p:to>
                                    </p:set>
                                    <p:animEffect transition="in" filter="box(in)">
                                      <p:cBhvr>
                                        <p:cTn id="17" dur="500"/>
                                        <p:tgtEl>
                                          <p:spTgt spid="7">
                                            <p:txEl>
                                              <p:charRg st="0" end="3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539750" y="1428750"/>
            <a:ext cx="8137525" cy="576263"/>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例子：</a:t>
            </a:r>
            <a:endPar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18" name="Text Box 17"/>
          <p:cNvSpPr txBox="1"/>
          <p:nvPr/>
        </p:nvSpPr>
        <p:spPr>
          <a:xfrm>
            <a:off x="1385888" y="4610100"/>
            <a:ext cx="8569325"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zh-CN" altLang="en-US" sz="2800" b="1" dirty="0">
                <a:latin typeface="Times New Roman" panose="02020603050405020304" charset="0"/>
              </a:rPr>
              <a:t>拓扑排序：</a:t>
            </a:r>
            <a:r>
              <a:rPr lang="en-US" altLang="zh-CN" sz="2800" b="1" dirty="0">
                <a:latin typeface="Times New Roman" panose="02020603050405020304" charset="0"/>
              </a:rPr>
              <a:t>7 6 5 4 3 2 1    7 5 6 4 3 2 1    4 7 6 3 5 2 1</a:t>
            </a:r>
            <a:endParaRPr lang="en-US" altLang="zh-CN" sz="2800" b="1" dirty="0">
              <a:latin typeface="Times New Roman" panose="02020603050405020304" charset="0"/>
            </a:endParaRPr>
          </a:p>
        </p:txBody>
      </p:sp>
      <p:sp>
        <p:nvSpPr>
          <p:cNvPr id="19" name="Text Box 18"/>
          <p:cNvSpPr txBox="1">
            <a:spLocks noChangeArrowheads="1"/>
          </p:cNvSpPr>
          <p:nvPr/>
        </p:nvSpPr>
        <p:spPr bwMode="auto">
          <a:xfrm>
            <a:off x="1241425" y="5338763"/>
            <a:ext cx="8569325" cy="519113"/>
          </a:xfrm>
          <a:prstGeom prst="rect">
            <a:avLst/>
          </a:prstGeom>
          <a:noFill/>
          <a:ln w="9525">
            <a:noFill/>
            <a:miter lim="800000"/>
          </a:ln>
        </p:spPr>
        <p:txBody>
          <a:bodyPr>
            <a:spAutoFit/>
          </a:bodyPr>
          <a:lstStyle/>
          <a:p>
            <a:pPr marR="0" algn="l" defTabSz="914400">
              <a:spcBef>
                <a:spcPct val="50000"/>
              </a:spcBef>
              <a:buSzTx/>
              <a:defRPr/>
            </a:pPr>
            <a:r>
              <a:rPr kumimoji="0" lang="en-US" altLang="zh-CN" sz="2800" kern="1200" cap="none" spc="0" normalizeH="0" baseline="0" noProof="0" dirty="0">
                <a:solidFill>
                  <a:schemeClr val="accent1">
                    <a:lumMod val="75000"/>
                  </a:schemeClr>
                </a:solidFill>
                <a:latin typeface="Times New Roman" panose="02020603050405020304" charset="0"/>
                <a:ea typeface="华文新魏" panose="02010800040101010101" pitchFamily="2" charset="-122"/>
                <a:cs typeface="+mn-cs"/>
              </a:rPr>
              <a:t>*  </a:t>
            </a:r>
            <a:r>
              <a:rPr kumimoji="0" lang="zh-CN" altLang="en-US" sz="2800" b="0" kern="1200" cap="none" spc="0" normalizeH="0" baseline="0" noProof="0" dirty="0">
                <a:solidFill>
                  <a:schemeClr val="accent1">
                    <a:lumMod val="75000"/>
                  </a:schemeClr>
                </a:solidFill>
                <a:latin typeface="Times New Roman" panose="02020603050405020304" charset="0"/>
                <a:ea typeface="华文新魏" panose="02010800040101010101" pitchFamily="2" charset="-122"/>
                <a:cs typeface="+mn-cs"/>
              </a:rPr>
              <a:t>依赖图的任一拓扑排序是一个合理的属性计算顺序</a:t>
            </a:r>
            <a:r>
              <a:rPr kumimoji="0" lang="zh-CN" altLang="en-US" sz="2800" kern="1200" cap="none" spc="0" normalizeH="0" baseline="0" noProof="0" dirty="0">
                <a:solidFill>
                  <a:schemeClr val="accent1">
                    <a:lumMod val="75000"/>
                  </a:schemeClr>
                </a:solidFill>
                <a:latin typeface="Times New Roman" panose="02020603050405020304" charset="0"/>
                <a:ea typeface="华文新魏" panose="02010800040101010101" pitchFamily="2" charset="-122"/>
                <a:cs typeface="+mn-cs"/>
              </a:rPr>
              <a:t> </a:t>
            </a:r>
            <a:endParaRPr kumimoji="0" lang="zh-CN" altLang="en-US" sz="2800" kern="1200" cap="none" spc="0" normalizeH="0" baseline="0" noProof="0" dirty="0">
              <a:solidFill>
                <a:schemeClr val="accent1">
                  <a:lumMod val="75000"/>
                </a:schemeClr>
              </a:solidFill>
              <a:latin typeface="Times New Roman" panose="02020603050405020304" charset="0"/>
              <a:ea typeface="华文新魏" panose="02010800040101010101" pitchFamily="2" charset="-122"/>
              <a:cs typeface="+mn-cs"/>
            </a:endParaRPr>
          </a:p>
        </p:txBody>
      </p:sp>
      <p:pic>
        <p:nvPicPr>
          <p:cNvPr id="5" name="图片 4"/>
          <p:cNvPicPr>
            <a:picLocks noChangeAspect="1"/>
          </p:cNvPicPr>
          <p:nvPr/>
        </p:nvPicPr>
        <p:blipFill>
          <a:blip r:embed="rId1"/>
          <a:stretch>
            <a:fillRect/>
          </a:stretch>
        </p:blipFill>
        <p:spPr>
          <a:xfrm>
            <a:off x="4143375" y="916305"/>
            <a:ext cx="2766060" cy="3348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xEl>
                                              <p:charRg st="0" end="53"/>
                                            </p:txEl>
                                          </p:spTgt>
                                        </p:tgtEl>
                                        <p:attrNameLst>
                                          <p:attrName>style.visibility</p:attrName>
                                        </p:attrNameLst>
                                      </p:cBhvr>
                                      <p:to>
                                        <p:strVal val="visible"/>
                                      </p:to>
                                    </p:set>
                                    <p:animEffect transition="in" filter="box(in)">
                                      <p:cBhvr>
                                        <p:cTn id="7" dur="500"/>
                                        <p:tgtEl>
                                          <p:spTgt spid="18">
                                            <p:txEl>
                                              <p:charRg st="0"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19">
                                            <p:txEl>
                                              <p:charRg st="0" end="27"/>
                                            </p:txEl>
                                          </p:spTgt>
                                        </p:tgtEl>
                                        <p:attrNameLst>
                                          <p:attrName>style.visibility</p:attrName>
                                        </p:attrNameLst>
                                      </p:cBhvr>
                                      <p:to>
                                        <p:strVal val="visible"/>
                                      </p:to>
                                    </p:set>
                                    <p:animEffect transition="in" filter="diamond(in)">
                                      <p:cBhvr>
                                        <p:cTn id="12" dur="2000"/>
                                        <p:tgtEl>
                                          <p:spTgt spid="19">
                                            <p:txEl>
                                              <p:charRg st="0"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t>语法制导翻译技术</a:t>
            </a:r>
            <a:endParaRPr lang="zh-CN" altLang="en-US" dirty="0"/>
          </a:p>
        </p:txBody>
      </p:sp>
      <p:sp>
        <p:nvSpPr>
          <p:cNvPr id="5" name="Rectangle 3"/>
          <p:cNvSpPr txBox="1">
            <a:spLocks noChangeArrowheads="1"/>
          </p:cNvSpPr>
          <p:nvPr/>
        </p:nvSpPr>
        <p:spPr bwMode="auto">
          <a:xfrm>
            <a:off x="539750" y="76200"/>
            <a:ext cx="8137525" cy="1368425"/>
          </a:xfrm>
          <a:prstGeom prst="rect">
            <a:avLst/>
          </a:prstGeom>
          <a:solidFill>
            <a:schemeClr val="bg1"/>
          </a:solidFill>
          <a:ln w="9525">
            <a:noFill/>
            <a:miter lim="800000"/>
          </a:ln>
        </p:spPr>
        <p:txBody>
          <a:bodyPr/>
          <a:lstStyle/>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属性计算实例：</a:t>
            </a:r>
            <a:endParaRPr kumimoji="0" lang="zh-CN" altLang="en-US"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20000"/>
              </a:lnSpc>
              <a:spcBef>
                <a:spcPct val="20000"/>
              </a:spcBef>
              <a:spcAft>
                <a:spcPct val="0"/>
              </a:spcAft>
              <a:buClr>
                <a:schemeClr val="tx1"/>
              </a:buClr>
              <a:buSzTx/>
              <a:buFontTx/>
              <a:buChar char="•"/>
              <a:defRPr/>
            </a:pPr>
            <a:r>
              <a:rPr kumimoji="0" lang="zh-CN" altLang="en-US"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依赖图</a:t>
            </a:r>
            <a:endParaRPr kumimoji="0" lang="en-US" altLang="zh-CN"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6" name="Rectangle 4"/>
          <p:cNvSpPr/>
          <p:nvPr/>
        </p:nvSpPr>
        <p:spPr>
          <a:xfrm>
            <a:off x="1600200" y="4270375"/>
            <a:ext cx="7839075" cy="6826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0000"/>
              </a:lnSpc>
              <a:buClr>
                <a:schemeClr val="hlink"/>
              </a:buClr>
              <a:buSzPct val="55000"/>
              <a:buNone/>
            </a:pPr>
            <a:r>
              <a:rPr lang="zh-CN" altLang="en-US" dirty="0">
                <a:solidFill>
                  <a:srgbClr val="7030A0"/>
                </a:solidFill>
                <a:latin typeface="Tahoma" panose="020B0604030504040204" charset="0"/>
              </a:rPr>
              <a:t>拓扑排序：</a:t>
            </a:r>
            <a:r>
              <a:rPr lang="en-US" altLang="zh-CN" dirty="0">
                <a:solidFill>
                  <a:srgbClr val="7030A0"/>
                </a:solidFill>
                <a:latin typeface="Tahoma" panose="020B0604030504040204" charset="0"/>
              </a:rPr>
              <a:t>1</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2</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3</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4</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5</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6</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7</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8</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9</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10</a:t>
            </a:r>
            <a:endParaRPr lang="en-US" altLang="zh-CN" dirty="0">
              <a:solidFill>
                <a:srgbClr val="7030A0"/>
              </a:solidFill>
              <a:latin typeface="Tahoma" panose="020B0604030504040204" charset="0"/>
            </a:endParaRPr>
          </a:p>
        </p:txBody>
      </p:sp>
      <p:sp>
        <p:nvSpPr>
          <p:cNvPr id="7" name="Rectangle 5"/>
          <p:cNvSpPr/>
          <p:nvPr/>
        </p:nvSpPr>
        <p:spPr>
          <a:xfrm>
            <a:off x="1600200" y="4956175"/>
            <a:ext cx="6172200" cy="6826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0000"/>
              </a:lnSpc>
              <a:buClr>
                <a:schemeClr val="hlink"/>
              </a:buClr>
              <a:buSzPct val="55000"/>
              <a:buNone/>
            </a:pPr>
            <a:r>
              <a:rPr lang="en-US" altLang="zh-CN" dirty="0">
                <a:solidFill>
                  <a:srgbClr val="7030A0"/>
                </a:solidFill>
                <a:latin typeface="Tahoma" panose="020B0604030504040204" charset="0"/>
              </a:rPr>
              <a:t>1</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2</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3 </a:t>
            </a:r>
            <a:r>
              <a:rPr lang="zh-CN" altLang="en-US" dirty="0">
                <a:solidFill>
                  <a:srgbClr val="7030A0"/>
                </a:solidFill>
                <a:latin typeface="Tahoma" panose="020B0604030504040204" charset="0"/>
              </a:rPr>
              <a:t>为终结符号的综合属性</a:t>
            </a:r>
            <a:endParaRPr lang="zh-CN" altLang="en-US" dirty="0">
              <a:solidFill>
                <a:srgbClr val="7030A0"/>
              </a:solidFill>
              <a:latin typeface="Tahoma" panose="020B0604030504040204" charset="0"/>
            </a:endParaRPr>
          </a:p>
        </p:txBody>
      </p:sp>
      <p:sp>
        <p:nvSpPr>
          <p:cNvPr id="8" name="Rectangle 6"/>
          <p:cNvSpPr/>
          <p:nvPr/>
        </p:nvSpPr>
        <p:spPr>
          <a:xfrm>
            <a:off x="1600200" y="5565775"/>
            <a:ext cx="6781800" cy="6826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0000"/>
              </a:lnSpc>
              <a:buClr>
                <a:schemeClr val="hlink"/>
              </a:buClr>
              <a:buSzPct val="55000"/>
              <a:buNone/>
            </a:pPr>
            <a:r>
              <a:rPr lang="en-US" altLang="zh-CN" dirty="0">
                <a:solidFill>
                  <a:srgbClr val="7030A0"/>
                </a:solidFill>
                <a:latin typeface="Tahoma" panose="020B0604030504040204" charset="0"/>
              </a:rPr>
              <a:t>6</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8</a:t>
            </a:r>
            <a:r>
              <a:rPr lang="zh-CN" altLang="en-US" dirty="0">
                <a:solidFill>
                  <a:srgbClr val="7030A0"/>
                </a:solidFill>
                <a:latin typeface="Tahoma" panose="020B0604030504040204" charset="0"/>
              </a:rPr>
              <a:t>，</a:t>
            </a:r>
            <a:r>
              <a:rPr lang="en-US" altLang="zh-CN" dirty="0">
                <a:solidFill>
                  <a:srgbClr val="7030A0"/>
                </a:solidFill>
                <a:latin typeface="Tahoma" panose="020B0604030504040204" charset="0"/>
              </a:rPr>
              <a:t>10 </a:t>
            </a:r>
            <a:r>
              <a:rPr lang="zh-CN" altLang="en-US" dirty="0">
                <a:solidFill>
                  <a:srgbClr val="7030A0"/>
                </a:solidFill>
                <a:latin typeface="Tahoma" panose="020B0604030504040204" charset="0"/>
              </a:rPr>
              <a:t>为虚属性，由语义动作计算</a:t>
            </a:r>
            <a:endParaRPr lang="zh-CN" altLang="en-US" dirty="0">
              <a:solidFill>
                <a:srgbClr val="7030A0"/>
              </a:solidFill>
              <a:latin typeface="Tahoma" panose="020B0604030504040204" charset="0"/>
            </a:endParaRPr>
          </a:p>
        </p:txBody>
      </p:sp>
      <p:sp>
        <p:nvSpPr>
          <p:cNvPr id="27655" name="Oval 8"/>
          <p:cNvSpPr/>
          <p:nvPr/>
        </p:nvSpPr>
        <p:spPr>
          <a:xfrm>
            <a:off x="4876800" y="3594100"/>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1</a:t>
            </a:r>
            <a:endParaRPr lang="en-US" altLang="zh-CN" sz="2400" b="1" dirty="0">
              <a:latin typeface="Times New Roman" panose="02020603050405020304" charset="0"/>
            </a:endParaRPr>
          </a:p>
        </p:txBody>
      </p:sp>
      <p:sp>
        <p:nvSpPr>
          <p:cNvPr id="27656" name="Oval 9"/>
          <p:cNvSpPr/>
          <p:nvPr/>
        </p:nvSpPr>
        <p:spPr>
          <a:xfrm>
            <a:off x="7620000" y="3048000"/>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2</a:t>
            </a:r>
            <a:endParaRPr lang="en-US" altLang="zh-CN" sz="2400" b="1" dirty="0">
              <a:latin typeface="Times New Roman" panose="02020603050405020304" charset="0"/>
            </a:endParaRPr>
          </a:p>
        </p:txBody>
      </p:sp>
      <p:sp>
        <p:nvSpPr>
          <p:cNvPr id="27657" name="Oval 10"/>
          <p:cNvSpPr/>
          <p:nvPr/>
        </p:nvSpPr>
        <p:spPr>
          <a:xfrm>
            <a:off x="8763000" y="2209800"/>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3</a:t>
            </a:r>
            <a:endParaRPr lang="en-US" altLang="zh-CN" sz="2400" b="1" dirty="0">
              <a:latin typeface="Times New Roman" panose="02020603050405020304" charset="0"/>
            </a:endParaRPr>
          </a:p>
        </p:txBody>
      </p:sp>
      <p:sp>
        <p:nvSpPr>
          <p:cNvPr id="27658" name="Oval 11"/>
          <p:cNvSpPr/>
          <p:nvPr/>
        </p:nvSpPr>
        <p:spPr>
          <a:xfrm>
            <a:off x="4267200" y="1460500"/>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4</a:t>
            </a:r>
            <a:endParaRPr lang="en-US" altLang="zh-CN" sz="2400" b="1" dirty="0">
              <a:latin typeface="Times New Roman" panose="02020603050405020304" charset="0"/>
            </a:endParaRPr>
          </a:p>
        </p:txBody>
      </p:sp>
      <p:sp>
        <p:nvSpPr>
          <p:cNvPr id="27659" name="Oval 12"/>
          <p:cNvSpPr/>
          <p:nvPr/>
        </p:nvSpPr>
        <p:spPr>
          <a:xfrm>
            <a:off x="6332538" y="1447800"/>
            <a:ext cx="296862"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5</a:t>
            </a:r>
            <a:endParaRPr lang="en-US" altLang="zh-CN" sz="2400" b="1" dirty="0">
              <a:latin typeface="Times New Roman" panose="02020603050405020304" charset="0"/>
            </a:endParaRPr>
          </a:p>
        </p:txBody>
      </p:sp>
      <p:sp>
        <p:nvSpPr>
          <p:cNvPr id="27660" name="Oval 13"/>
          <p:cNvSpPr/>
          <p:nvPr/>
        </p:nvSpPr>
        <p:spPr>
          <a:xfrm>
            <a:off x="7467600" y="1447800"/>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6</a:t>
            </a:r>
            <a:endParaRPr lang="en-US" altLang="zh-CN" sz="2400" b="1" dirty="0">
              <a:latin typeface="Times New Roman" panose="02020603050405020304" charset="0"/>
            </a:endParaRPr>
          </a:p>
        </p:txBody>
      </p:sp>
      <p:sp>
        <p:nvSpPr>
          <p:cNvPr id="27661" name="Oval 14"/>
          <p:cNvSpPr/>
          <p:nvPr/>
        </p:nvSpPr>
        <p:spPr>
          <a:xfrm>
            <a:off x="5410200" y="2209800"/>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7</a:t>
            </a:r>
            <a:endParaRPr lang="en-US" altLang="zh-CN" sz="2400" b="1" dirty="0">
              <a:latin typeface="Times New Roman" panose="02020603050405020304" charset="0"/>
            </a:endParaRPr>
          </a:p>
        </p:txBody>
      </p:sp>
      <p:sp>
        <p:nvSpPr>
          <p:cNvPr id="27662" name="Oval 15"/>
          <p:cNvSpPr/>
          <p:nvPr/>
        </p:nvSpPr>
        <p:spPr>
          <a:xfrm>
            <a:off x="6545263" y="2209800"/>
            <a:ext cx="296862"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8</a:t>
            </a:r>
            <a:endParaRPr lang="en-US" altLang="zh-CN" sz="2400" b="1" dirty="0">
              <a:latin typeface="Times New Roman" panose="02020603050405020304" charset="0"/>
            </a:endParaRPr>
          </a:p>
        </p:txBody>
      </p:sp>
      <p:sp>
        <p:nvSpPr>
          <p:cNvPr id="27663" name="Oval 16"/>
          <p:cNvSpPr/>
          <p:nvPr/>
        </p:nvSpPr>
        <p:spPr>
          <a:xfrm>
            <a:off x="3657600" y="2832100"/>
            <a:ext cx="296863"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9</a:t>
            </a:r>
            <a:endParaRPr lang="en-US" altLang="zh-CN" sz="2400" b="1" dirty="0">
              <a:latin typeface="Times New Roman" panose="02020603050405020304" charset="0"/>
            </a:endParaRPr>
          </a:p>
        </p:txBody>
      </p:sp>
      <p:sp>
        <p:nvSpPr>
          <p:cNvPr id="27664" name="Oval 17"/>
          <p:cNvSpPr/>
          <p:nvPr/>
        </p:nvSpPr>
        <p:spPr>
          <a:xfrm>
            <a:off x="4792663" y="2832100"/>
            <a:ext cx="296862" cy="292100"/>
          </a:xfrm>
          <a:prstGeom prst="ellipse">
            <a:avLst/>
          </a:prstGeom>
          <a:noFill/>
          <a:ln w="9525" cap="flat" cmpd="sng">
            <a:solidFill>
              <a:schemeClr val="tx1"/>
            </a:solidFill>
            <a:prstDash val="solid"/>
            <a:miter/>
            <a:headEnd type="none" w="med" len="med"/>
            <a:tailEnd type="none" w="med" len="med"/>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rPr>
              <a:t>10</a:t>
            </a:r>
            <a:endParaRPr lang="en-US" altLang="zh-CN" sz="2400" b="1" dirty="0">
              <a:latin typeface="Times New Roman" panose="02020603050405020304" charset="0"/>
            </a:endParaRPr>
          </a:p>
        </p:txBody>
      </p:sp>
      <p:cxnSp>
        <p:nvCxnSpPr>
          <p:cNvPr id="27665" name="AutoShape 18"/>
          <p:cNvCxnSpPr>
            <a:stCxn id="27655" idx="0"/>
            <a:endCxn id="27664" idx="4"/>
          </p:cNvCxnSpPr>
          <p:nvPr/>
        </p:nvCxnSpPr>
        <p:spPr>
          <a:xfrm flipH="1" flipV="1">
            <a:off x="5017770" y="3124200"/>
            <a:ext cx="83820" cy="469900"/>
          </a:xfrm>
          <a:prstGeom prst="straightConnector1">
            <a:avLst/>
          </a:prstGeom>
          <a:ln w="25400" cap="flat" cmpd="sng">
            <a:solidFill>
              <a:schemeClr val="tx1"/>
            </a:solidFill>
            <a:prstDash val="solid"/>
            <a:headEnd type="none" w="med" len="med"/>
            <a:tailEnd type="triangle" w="med" len="med"/>
          </a:ln>
        </p:spPr>
      </p:cxnSp>
      <p:cxnSp>
        <p:nvCxnSpPr>
          <p:cNvPr id="27666" name="AutoShape 19"/>
          <p:cNvCxnSpPr>
            <a:stCxn id="27656" idx="1"/>
            <a:endCxn id="27662" idx="5"/>
          </p:cNvCxnSpPr>
          <p:nvPr/>
        </p:nvCxnSpPr>
        <p:spPr>
          <a:xfrm flipH="1" flipV="1">
            <a:off x="6874828" y="2459038"/>
            <a:ext cx="864870" cy="631190"/>
          </a:xfrm>
          <a:prstGeom prst="straightConnector1">
            <a:avLst/>
          </a:prstGeom>
          <a:ln w="25400" cap="flat" cmpd="sng">
            <a:solidFill>
              <a:schemeClr val="tx1"/>
            </a:solidFill>
            <a:prstDash val="solid"/>
            <a:headEnd type="none" w="med" len="med"/>
            <a:tailEnd type="triangle" w="med" len="med"/>
          </a:ln>
        </p:spPr>
      </p:cxnSp>
      <p:cxnSp>
        <p:nvCxnSpPr>
          <p:cNvPr id="27667" name="AutoShape 20"/>
          <p:cNvCxnSpPr>
            <a:stCxn id="27657" idx="1"/>
            <a:endCxn id="27660" idx="5"/>
          </p:cNvCxnSpPr>
          <p:nvPr/>
        </p:nvCxnSpPr>
        <p:spPr>
          <a:xfrm flipH="1" flipV="1">
            <a:off x="7796848" y="1697038"/>
            <a:ext cx="1085850" cy="554990"/>
          </a:xfrm>
          <a:prstGeom prst="straightConnector1">
            <a:avLst/>
          </a:prstGeom>
          <a:ln w="25400" cap="flat" cmpd="sng">
            <a:solidFill>
              <a:schemeClr val="tx1"/>
            </a:solidFill>
            <a:prstDash val="solid"/>
            <a:headEnd type="none" w="med" len="med"/>
            <a:tailEnd type="triangle" w="med" len="med"/>
          </a:ln>
        </p:spPr>
      </p:cxnSp>
      <p:cxnSp>
        <p:nvCxnSpPr>
          <p:cNvPr id="27668" name="AutoShape 21"/>
          <p:cNvCxnSpPr>
            <a:stCxn id="27659" idx="3"/>
            <a:endCxn id="27661" idx="7"/>
          </p:cNvCxnSpPr>
          <p:nvPr/>
        </p:nvCxnSpPr>
        <p:spPr>
          <a:xfrm flipH="1">
            <a:off x="5739765" y="1697038"/>
            <a:ext cx="712470" cy="554990"/>
          </a:xfrm>
          <a:prstGeom prst="straightConnector1">
            <a:avLst/>
          </a:prstGeom>
          <a:ln w="25400" cap="flat" cmpd="sng">
            <a:solidFill>
              <a:schemeClr val="tx1"/>
            </a:solidFill>
            <a:prstDash val="solid"/>
            <a:headEnd type="none" w="med" len="med"/>
            <a:tailEnd type="triangle" w="med" len="med"/>
          </a:ln>
        </p:spPr>
      </p:cxnSp>
      <p:cxnSp>
        <p:nvCxnSpPr>
          <p:cNvPr id="27669" name="AutoShape 22"/>
          <p:cNvCxnSpPr>
            <a:stCxn id="27661" idx="3"/>
            <a:endCxn id="27663" idx="6"/>
          </p:cNvCxnSpPr>
          <p:nvPr/>
        </p:nvCxnSpPr>
        <p:spPr>
          <a:xfrm flipH="1">
            <a:off x="4030663" y="2459038"/>
            <a:ext cx="1499235" cy="518795"/>
          </a:xfrm>
          <a:prstGeom prst="straightConnector1">
            <a:avLst/>
          </a:prstGeom>
          <a:ln w="25400" cap="flat" cmpd="sng">
            <a:solidFill>
              <a:schemeClr val="tx1"/>
            </a:solidFill>
            <a:prstDash val="solid"/>
            <a:headEnd type="none" w="med" len="med"/>
            <a:tailEnd type="triangle" w="med" len="med"/>
          </a:ln>
        </p:spPr>
      </p:cxnSp>
      <p:cxnSp>
        <p:nvCxnSpPr>
          <p:cNvPr id="27670" name="AutoShape 23"/>
          <p:cNvCxnSpPr>
            <a:stCxn id="27658" idx="0"/>
            <a:endCxn id="27659" idx="0"/>
          </p:cNvCxnSpPr>
          <p:nvPr/>
        </p:nvCxnSpPr>
        <p:spPr>
          <a:xfrm rot="16200000">
            <a:off x="5518468" y="421323"/>
            <a:ext cx="12700" cy="2065655"/>
          </a:xfrm>
          <a:prstGeom prst="curvedConnector3">
            <a:avLst>
              <a:gd name="adj1" fmla="val 1977500"/>
            </a:avLst>
          </a:prstGeom>
          <a:ln w="25400" cap="flat" cmpd="sng">
            <a:solidFill>
              <a:schemeClr val="tx1"/>
            </a:solidFill>
            <a:prstDash val="solid"/>
            <a:headEnd type="none" w="med" len="med"/>
            <a:tailEnd type="triangle" w="med" len="med"/>
          </a:ln>
        </p:spPr>
      </p:cxnSp>
      <p:cxnSp>
        <p:nvCxnSpPr>
          <p:cNvPr id="27671" name="AutoShape 24"/>
          <p:cNvCxnSpPr>
            <a:stCxn id="27663" idx="4"/>
            <a:endCxn id="27664" idx="3"/>
          </p:cNvCxnSpPr>
          <p:nvPr/>
        </p:nvCxnSpPr>
        <p:spPr>
          <a:xfrm rot="5400000" flipH="1" flipV="1">
            <a:off x="4376103" y="2587943"/>
            <a:ext cx="42545" cy="1029970"/>
          </a:xfrm>
          <a:prstGeom prst="curvedConnector3">
            <a:avLst>
              <a:gd name="adj1" fmla="val -558955"/>
            </a:avLst>
          </a:prstGeom>
          <a:ln w="25400" cap="flat" cmpd="sng">
            <a:solidFill>
              <a:schemeClr val="tx1"/>
            </a:solidFill>
            <a:prstDash val="solid"/>
            <a:headEnd type="none" w="med" len="med"/>
            <a:tailEnd type="triangle" w="med" len="med"/>
          </a:ln>
        </p:spPr>
      </p:cxnSp>
      <p:cxnSp>
        <p:nvCxnSpPr>
          <p:cNvPr id="27672" name="AutoShape 25"/>
          <p:cNvCxnSpPr>
            <a:stCxn id="27661" idx="4"/>
            <a:endCxn id="27662" idx="4"/>
          </p:cNvCxnSpPr>
          <p:nvPr/>
        </p:nvCxnSpPr>
        <p:spPr>
          <a:xfrm rot="5400000" flipV="1">
            <a:off x="6202680" y="1934210"/>
            <a:ext cx="3175" cy="1135380"/>
          </a:xfrm>
          <a:prstGeom prst="curvedConnector3">
            <a:avLst>
              <a:gd name="adj1" fmla="val 7550000"/>
            </a:avLst>
          </a:prstGeom>
          <a:ln w="25400" cap="flat" cmpd="sng">
            <a:solidFill>
              <a:schemeClr val="tx1"/>
            </a:solidFill>
            <a:prstDash val="solid"/>
            <a:headEnd type="none" w="med" len="med"/>
            <a:tailEnd type="triangle" w="med" len="med"/>
          </a:ln>
        </p:spPr>
      </p:cxnSp>
      <p:cxnSp>
        <p:nvCxnSpPr>
          <p:cNvPr id="27673" name="AutoShape 26"/>
          <p:cNvCxnSpPr>
            <a:stCxn id="27659" idx="4"/>
            <a:endCxn id="27660" idx="4"/>
          </p:cNvCxnSpPr>
          <p:nvPr/>
        </p:nvCxnSpPr>
        <p:spPr>
          <a:xfrm rot="5400000" flipV="1">
            <a:off x="7125018" y="1172528"/>
            <a:ext cx="3175" cy="1134745"/>
          </a:xfrm>
          <a:prstGeom prst="curvedConnector3">
            <a:avLst>
              <a:gd name="adj1" fmla="val 7540000"/>
            </a:avLst>
          </a:prstGeom>
          <a:ln w="25400" cap="flat" cmpd="sng">
            <a:solidFill>
              <a:schemeClr val="tx1"/>
            </a:solidFill>
            <a:prstDash val="soli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179705" y="995680"/>
            <a:ext cx="11885295" cy="4286250"/>
          </a:xfrm>
          <a:prstGeom prst="rect">
            <a:avLst/>
          </a:prstGeom>
          <a:noFill/>
          <a:ln w="9525">
            <a:noFill/>
            <a:miter lim="800000"/>
          </a:ln>
        </p:spPr>
        <p:txBody>
          <a:bodyPr/>
          <a:p>
            <a:pPr marL="457200" marR="0" indent="-457200" algn="l" defTabSz="914400" eaLnBrk="0" hangingPunct="0">
              <a:lnSpc>
                <a:spcPct val="150000"/>
              </a:lnSpc>
              <a:spcBef>
                <a:spcPct val="20000"/>
              </a:spcBef>
              <a:buSzTx/>
              <a:buFont typeface="Wingdings" panose="05000000000000000000" charset="0"/>
              <a:buChar char="l"/>
              <a:defRPr/>
            </a:pPr>
            <a:r>
              <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rPr>
              <a:t>属性计算的三种方法：</a:t>
            </a:r>
            <a:endPar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50000"/>
              </a:lnSpc>
              <a:spcBef>
                <a:spcPct val="20000"/>
              </a:spcBef>
              <a:spcAft>
                <a:spcPct val="0"/>
              </a:spcAft>
              <a:buClr>
                <a:schemeClr val="accent1"/>
              </a:buClr>
              <a:buSzTx/>
              <a:buFont typeface="Wingdings" panose="05000000000000000000" pitchFamily="2" charset="2"/>
              <a:buChar char="§"/>
              <a:defRPr/>
            </a:pPr>
            <a:r>
              <a:rPr kumimoji="0" lang="en-US" altLang="zh-CN" sz="2800" b="0" i="0" u="none" strike="noStrike" kern="0" cap="none" spc="0" normalizeH="0" baseline="0" noProof="0" dirty="0">
                <a:ln>
                  <a:noFill/>
                </a:ln>
                <a:solidFill>
                  <a:schemeClr val="accent1">
                    <a:lumMod val="75000"/>
                  </a:schemeClr>
                </a:solidFill>
                <a:effectLst/>
                <a:uLnTx/>
                <a:uFillTx/>
                <a:latin typeface="华文新魏" panose="02010800040101010101" pitchFamily="2" charset="-122"/>
                <a:ea typeface="华文新魏" panose="02010800040101010101" pitchFamily="2" charset="-122"/>
                <a:cs typeface="+mn-cs"/>
              </a:rPr>
              <a:t>1</a:t>
            </a:r>
            <a:r>
              <a:rPr kumimoji="0" lang="zh-CN" altLang="en-US" sz="2800" b="0" i="0" u="none" strike="noStrike" kern="0" cap="none" spc="0" normalizeH="0" baseline="0" noProof="0" dirty="0">
                <a:ln>
                  <a:noFill/>
                </a:ln>
                <a:solidFill>
                  <a:schemeClr val="accent1">
                    <a:lumMod val="75000"/>
                  </a:schemeClr>
                </a:solidFill>
                <a:effectLst/>
                <a:uLnTx/>
                <a:uFillTx/>
                <a:latin typeface="华文新魏" panose="02010800040101010101" pitchFamily="2" charset="-122"/>
                <a:ea typeface="华文新魏" panose="02010800040101010101" pitchFamily="2" charset="-122"/>
                <a:cs typeface="+mn-cs"/>
              </a:rPr>
              <a:t>、分析树法：</a:t>
            </a:r>
            <a:endParaRPr kumimoji="0" lang="zh-CN" altLang="en-US" sz="2800" b="0" i="0" u="none" strike="noStrike" kern="0" cap="none" spc="0" normalizeH="0" baseline="0" noProof="0" dirty="0">
              <a:ln>
                <a:noFill/>
              </a:ln>
              <a:solidFill>
                <a:schemeClr val="accent1">
                  <a:lumMod val="75000"/>
                </a:schemeClr>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50000"/>
              </a:lnSpc>
              <a:spcBef>
                <a:spcPct val="20000"/>
              </a:spcBef>
              <a:spcAft>
                <a:spcPct val="0"/>
              </a:spcAft>
              <a:buClr>
                <a:schemeClr val="tx1"/>
              </a:buClr>
              <a:buSzTx/>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1</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）按基础文法构造句子（程序）的分析树（语法分析）</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50000"/>
              </a:lnSpc>
              <a:spcBef>
                <a:spcPct val="20000"/>
              </a:spcBef>
              <a:spcAft>
                <a:spcPct val="0"/>
              </a:spcAft>
              <a:buClr>
                <a:schemeClr val="tx1"/>
              </a:buClr>
              <a:buSzTx/>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2</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）按分析树构造依赖图</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50000"/>
              </a:lnSpc>
              <a:spcBef>
                <a:spcPct val="20000"/>
              </a:spcBef>
              <a:spcAft>
                <a:spcPct val="0"/>
              </a:spcAft>
              <a:buClr>
                <a:schemeClr val="tx1"/>
              </a:buClr>
              <a:buSzTx/>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3</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）对依赖图进行拓扑排序，得到语义规则的执行顺序</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50000"/>
              </a:lnSpc>
              <a:spcBef>
                <a:spcPct val="20000"/>
              </a:spcBef>
              <a:spcAft>
                <a:spcPct val="0"/>
              </a:spcAft>
              <a:buClr>
                <a:schemeClr val="tx1"/>
              </a:buClr>
              <a:buSzTx/>
              <a:buFont typeface="Wingdings" panose="05000000000000000000" pitchFamily="2" charset="2"/>
              <a:buNone/>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a:t>
            </a:r>
            <a:r>
              <a:rPr kumimoji="0" lang="en-US" altLang="zh-CN"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4</a:t>
            </a: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）按上述顺序执行语义规则，计算属性值，得到句子的翻译结果</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a:spLocks noChangeArrowheads="1"/>
          </p:cNvSpPr>
          <p:nvPr/>
        </p:nvSpPr>
        <p:spPr bwMode="auto">
          <a:xfrm>
            <a:off x="533400" y="5623560"/>
            <a:ext cx="8137525" cy="503238"/>
          </a:xfrm>
          <a:prstGeom prst="rect">
            <a:avLst/>
          </a:prstGeom>
          <a:noFill/>
          <a:ln w="9525">
            <a:noFill/>
            <a:miter lim="800000"/>
          </a:ln>
        </p:spPr>
        <p:txBody>
          <a:bodyPr/>
          <a:p>
            <a:pPr marL="1143000" marR="0" lvl="2" indent="-228600" algn="l" defTabSz="914400" rtl="0" eaLnBrk="1" fontAlgn="base" latinLnBrk="0" hangingPunct="1">
              <a:lnSpc>
                <a:spcPct val="90000"/>
              </a:lnSpc>
              <a:spcBef>
                <a:spcPct val="20000"/>
              </a:spcBef>
              <a:spcAft>
                <a:spcPct val="0"/>
              </a:spcAft>
              <a:buClr>
                <a:schemeClr val="folHlink"/>
              </a:buClr>
              <a:buSzPct val="50000"/>
              <a:buFont typeface="Wingdings" panose="05000000000000000000" pitchFamily="2" charset="2"/>
              <a:buNone/>
              <a:defRPr/>
            </a:pPr>
            <a:r>
              <a:rPr kumimoji="0" lang="en-US" altLang="zh-CN" sz="24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r>
              <a:rPr kumimoji="0" lang="zh-CN" altLang="en-US" sz="24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如果依赖图存在回路，这种方法会失败</a:t>
            </a:r>
            <a:endParaRPr kumimoji="0" lang="zh-CN" altLang="en-US" sz="24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charRg st="0" end="20"/>
                                            </p:txEl>
                                          </p:spTgt>
                                        </p:tgtEl>
                                        <p:attrNameLst>
                                          <p:attrName>style.visibility</p:attrName>
                                        </p:attrNameLst>
                                      </p:cBhvr>
                                      <p:to>
                                        <p:strVal val="visible"/>
                                      </p:to>
                                    </p:set>
                                    <p:animEffect transition="in" filter="box(in)">
                                      <p:cBhvr>
                                        <p:cTn id="7" dur="500"/>
                                        <p:tgtEl>
                                          <p:spTgt spid="5">
                                            <p:txEl>
                                              <p:charRg st="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179705" y="1276350"/>
            <a:ext cx="11035665" cy="2018030"/>
          </a:xfrm>
          <a:prstGeom prst="rect">
            <a:avLst/>
          </a:prstGeom>
          <a:noFill/>
          <a:ln w="9525">
            <a:noFill/>
            <a:miter lim="800000"/>
          </a:ln>
        </p:spPr>
        <p:txBody>
          <a:bodyPr/>
          <a:p>
            <a:pPr marL="742950" marR="0" lvl="1" indent="-285750" algn="l" defTabSz="914400" rtl="0" eaLnBrk="0" fontAlgn="base" latinLnBrk="0" hangingPunct="0">
              <a:lnSpc>
                <a:spcPct val="150000"/>
              </a:lnSpc>
              <a:spcBef>
                <a:spcPct val="20000"/>
              </a:spcBef>
              <a:spcAft>
                <a:spcPct val="0"/>
              </a:spcAft>
              <a:buClr>
                <a:schemeClr val="accent1"/>
              </a:buClr>
              <a:buSzTx/>
              <a:buFont typeface="Wingdings" panose="05000000000000000000" pitchFamily="2" charset="2"/>
              <a:buChar char="§"/>
              <a:defRPr/>
            </a:pPr>
            <a:r>
              <a:rPr kumimoji="0" lang="en-US" altLang="zh-CN" sz="2800" b="0" i="0" u="none" strike="noStrike" kern="0" cap="none" spc="0" normalizeH="0" baseline="0" noProof="0" dirty="0">
                <a:ln>
                  <a:noFill/>
                </a:ln>
                <a:solidFill>
                  <a:schemeClr val="accent1">
                    <a:lumMod val="75000"/>
                  </a:schemeClr>
                </a:solidFill>
                <a:effectLst/>
                <a:uLnTx/>
                <a:uFillTx/>
                <a:latin typeface="华文新魏" panose="02010800040101010101" pitchFamily="2" charset="-122"/>
                <a:ea typeface="华文新魏" panose="02010800040101010101" pitchFamily="2" charset="-122"/>
                <a:cs typeface="+mn-cs"/>
              </a:rPr>
              <a:t>2</a:t>
            </a:r>
            <a:r>
              <a:rPr kumimoji="0" lang="zh-CN" altLang="en-US" sz="2800" b="0" i="0" u="none" strike="noStrike" kern="0" cap="none" spc="0" normalizeH="0" baseline="0" noProof="0" dirty="0">
                <a:ln>
                  <a:noFill/>
                </a:ln>
                <a:solidFill>
                  <a:schemeClr val="accent1">
                    <a:lumMod val="75000"/>
                  </a:schemeClr>
                </a:solidFill>
                <a:effectLst/>
                <a:uLnTx/>
                <a:uFillTx/>
                <a:latin typeface="华文新魏" panose="02010800040101010101" pitchFamily="2" charset="-122"/>
                <a:ea typeface="华文新魏" panose="02010800040101010101" pitchFamily="2" charset="-122"/>
                <a:cs typeface="+mn-cs"/>
              </a:rPr>
              <a:t>、基于语义规则的方法：</a:t>
            </a:r>
            <a:endParaRPr kumimoji="0" lang="zh-CN" altLang="en-US" sz="2800" b="0" i="0" u="none" strike="noStrike" kern="0" cap="none" spc="0" normalizeH="0" baseline="0" noProof="0" dirty="0">
              <a:ln>
                <a:noFill/>
              </a:ln>
              <a:solidFill>
                <a:schemeClr val="accent1">
                  <a:lumMod val="75000"/>
                </a:schemeClr>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5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语法分析和属性计算分开，先构造分析树，然后按预先定义的策略遍历分析树来计算属性</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a:spLocks noChangeArrowheads="1"/>
          </p:cNvSpPr>
          <p:nvPr/>
        </p:nvSpPr>
        <p:spPr bwMode="auto">
          <a:xfrm>
            <a:off x="179705" y="3876675"/>
            <a:ext cx="11401425" cy="1297305"/>
          </a:xfrm>
          <a:prstGeom prst="rect">
            <a:avLst/>
          </a:prstGeom>
          <a:noFill/>
          <a:ln w="9525">
            <a:noFill/>
            <a:miter lim="800000"/>
          </a:ln>
        </p:spPr>
        <p:txBody>
          <a:bodyPr/>
          <a:p>
            <a:pPr marL="1143000" marR="0" lvl="2" indent="-228600" algn="l" defTabSz="914400" rtl="0" eaLnBrk="1" fontAlgn="base" latinLnBrk="0" hangingPunct="1">
              <a:lnSpc>
                <a:spcPct val="130000"/>
              </a:lnSpc>
              <a:spcBef>
                <a:spcPct val="20000"/>
              </a:spcBef>
              <a:spcAft>
                <a:spcPct val="0"/>
              </a:spcAft>
              <a:buClr>
                <a:schemeClr val="folHlink"/>
              </a:buClr>
              <a:buSzPct val="50000"/>
              <a:buFont typeface="Wingdings" panose="05000000000000000000" pitchFamily="2" charset="2"/>
              <a:buNone/>
              <a:defRPr/>
            </a:pPr>
            <a:r>
              <a:rPr kumimoji="0" lang="en-US" altLang="zh-CN"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a:t>
            </a:r>
            <a:r>
              <a:rPr kumimoji="0" lang="zh-CN" altLang="en-US"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语义规则的定义和计算顺序</a:t>
            </a:r>
            <a:r>
              <a:rPr kumimoji="0" lang="en-US" altLang="zh-CN"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zh-CN" altLang="en-US" sz="2800" b="1"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翻译模式</a:t>
            </a:r>
            <a:r>
              <a:rPr kumimoji="0" lang="en-US" altLang="zh-CN"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a:t>
            </a:r>
            <a:r>
              <a:rPr kumimoji="0" lang="zh-CN" altLang="en-US"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在编译器构造之前确定</a:t>
            </a:r>
            <a:endParaRPr kumimoji="0" lang="zh-CN" altLang="en-US"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charRg st="13" end="53"/>
                                            </p:txEl>
                                          </p:spTgt>
                                        </p:tgtEl>
                                        <p:attrNameLst>
                                          <p:attrName>style.visibility</p:attrName>
                                        </p:attrNameLst>
                                      </p:cBhvr>
                                      <p:to>
                                        <p:strVal val="visible"/>
                                      </p:to>
                                    </p:set>
                                    <p:animEffect transition="in" filter="box(in)">
                                      <p:cBhvr>
                                        <p:cTn id="7" dur="500"/>
                                        <p:tgtEl>
                                          <p:spTgt spid="2">
                                            <p:txEl>
                                              <p:charRg st="13" end="5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charRg st="0" end="31"/>
                                            </p:txEl>
                                          </p:spTgt>
                                        </p:tgtEl>
                                        <p:attrNameLst>
                                          <p:attrName>style.visibility</p:attrName>
                                        </p:attrNameLst>
                                      </p:cBhvr>
                                      <p:to>
                                        <p:strVal val="visible"/>
                                      </p:to>
                                    </p:set>
                                    <p:animEffect transition="in" filter="box(in)">
                                      <p:cBhvr>
                                        <p:cTn id="12" dur="500"/>
                                        <p:tgtEl>
                                          <p:spTgt spid="5">
                                            <p:txEl>
                                              <p:charRg st="0" end="3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t>回顾</a:t>
            </a:r>
            <a:endParaRPr lang="zh-CN" altLang="en-US" dirty="0"/>
          </a:p>
        </p:txBody>
      </p:sp>
      <p:grpSp>
        <p:nvGrpSpPr>
          <p:cNvPr id="5" name="Group 85"/>
          <p:cNvGrpSpPr/>
          <p:nvPr/>
        </p:nvGrpSpPr>
        <p:grpSpPr bwMode="auto">
          <a:xfrm>
            <a:off x="2313895" y="1051931"/>
            <a:ext cx="7644832" cy="3554414"/>
            <a:chOff x="158" y="2251"/>
            <a:chExt cx="4355" cy="1837"/>
          </a:xfrm>
        </p:grpSpPr>
        <p:sp>
          <p:nvSpPr>
            <p:cNvPr id="6" name="Text Box 63"/>
            <p:cNvSpPr txBox="1">
              <a:spLocks noChangeArrowheads="1"/>
            </p:cNvSpPr>
            <p:nvPr/>
          </p:nvSpPr>
          <p:spPr bwMode="auto">
            <a:xfrm>
              <a:off x="981" y="3227"/>
              <a:ext cx="634"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charset="0"/>
                  <a:ea typeface="楷体_GB2312" pitchFamily="49" charset="-122"/>
                </a:defRPr>
              </a:lvl1pPr>
              <a:lvl2pPr marL="742950" indent="-285750" eaLnBrk="0" hangingPunct="0">
                <a:defRPr kumimoji="1" sz="2400">
                  <a:solidFill>
                    <a:schemeClr val="tx1"/>
                  </a:solidFill>
                  <a:latin typeface="Times New Roman" panose="02020603050405020304" charset="0"/>
                  <a:ea typeface="楷体_GB2312" pitchFamily="49" charset="-122"/>
                </a:defRPr>
              </a:lvl2pPr>
              <a:lvl3pPr marL="1143000" indent="-228600" eaLnBrk="0" hangingPunct="0">
                <a:defRPr kumimoji="1" sz="2400">
                  <a:solidFill>
                    <a:schemeClr val="tx1"/>
                  </a:solidFill>
                  <a:latin typeface="Times New Roman" panose="02020603050405020304" charset="0"/>
                  <a:ea typeface="楷体_GB2312" pitchFamily="49" charset="-122"/>
                </a:defRPr>
              </a:lvl3pPr>
              <a:lvl4pPr marL="1600200" indent="-228600" eaLnBrk="0" hangingPunct="0">
                <a:defRPr kumimoji="1" sz="2400">
                  <a:solidFill>
                    <a:schemeClr val="tx1"/>
                  </a:solidFill>
                  <a:latin typeface="Times New Roman" panose="02020603050405020304" charset="0"/>
                  <a:ea typeface="楷体_GB2312" pitchFamily="49" charset="-122"/>
                </a:defRPr>
              </a:lvl4pPr>
              <a:lvl5pPr marL="2057400" indent="-228600" eaLnBrk="0" hangingPunct="0">
                <a:defRPr kumimoji="1" sz="2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9pPr>
            </a:lstStyle>
            <a:p>
              <a:pPr algn="ctr">
                <a:spcBef>
                  <a:spcPct val="50000"/>
                </a:spcBef>
              </a:pPr>
              <a:r>
                <a:rPr kumimoji="0" lang="zh-CN" altLang="en-US" sz="2000">
                  <a:solidFill>
                    <a:srgbClr val="9900CC"/>
                  </a:solidFill>
                  <a:ea typeface="华文新魏" panose="02010800040101010101" pitchFamily="2" charset="-122"/>
                </a:rPr>
                <a:t>送单词</a:t>
              </a:r>
              <a:endParaRPr kumimoji="0" lang="zh-CN" altLang="en-US" sz="2000">
                <a:solidFill>
                  <a:srgbClr val="9900CC"/>
                </a:solidFill>
                <a:ea typeface="华文新魏" panose="02010800040101010101" pitchFamily="2" charset="-122"/>
              </a:endParaRPr>
            </a:p>
          </p:txBody>
        </p:sp>
        <p:sp>
          <p:nvSpPr>
            <p:cNvPr id="7" name="AutoShape 64"/>
            <p:cNvSpPr>
              <a:spLocks noChangeArrowheads="1"/>
            </p:cNvSpPr>
            <p:nvPr/>
          </p:nvSpPr>
          <p:spPr bwMode="auto">
            <a:xfrm>
              <a:off x="158" y="2274"/>
              <a:ext cx="868" cy="272"/>
            </a:xfrm>
            <a:prstGeom prst="parallelogram">
              <a:avLst>
                <a:gd name="adj" fmla="val 50763"/>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anose="02010800040101010101" pitchFamily="2" charset="-122"/>
                </a:rPr>
                <a:t>源程序</a:t>
              </a:r>
              <a:endParaRPr lang="zh-CN" altLang="en-US">
                <a:ea typeface="华文新魏" panose="02010800040101010101" pitchFamily="2" charset="-122"/>
              </a:endParaRPr>
            </a:p>
          </p:txBody>
        </p:sp>
        <p:sp>
          <p:nvSpPr>
            <p:cNvPr id="8" name="Rectangle 65"/>
            <p:cNvSpPr>
              <a:spLocks noChangeArrowheads="1"/>
            </p:cNvSpPr>
            <p:nvPr/>
          </p:nvSpPr>
          <p:spPr bwMode="auto">
            <a:xfrm>
              <a:off x="164" y="2856"/>
              <a:ext cx="816"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anose="02010800040101010101" pitchFamily="2" charset="-122"/>
                </a:rPr>
                <a:t>词法分析</a:t>
              </a:r>
              <a:endParaRPr lang="zh-CN" altLang="en-US">
                <a:ea typeface="华文新魏" panose="02010800040101010101" pitchFamily="2" charset="-122"/>
              </a:endParaRPr>
            </a:p>
            <a:p>
              <a:pPr algn="ctr" eaLnBrk="0" hangingPunct="0"/>
              <a:r>
                <a:rPr lang="zh-CN" altLang="en-US">
                  <a:ea typeface="华文新魏" panose="02010800040101010101" pitchFamily="2" charset="-122"/>
                </a:rPr>
                <a:t>程序</a:t>
              </a:r>
              <a:endParaRPr lang="zh-CN" altLang="en-US">
                <a:ea typeface="华文新魏" panose="02010800040101010101" pitchFamily="2" charset="-122"/>
              </a:endParaRPr>
            </a:p>
          </p:txBody>
        </p:sp>
        <p:sp>
          <p:nvSpPr>
            <p:cNvPr id="9" name="Rectangle 66"/>
            <p:cNvSpPr>
              <a:spLocks noChangeArrowheads="1"/>
            </p:cNvSpPr>
            <p:nvPr/>
          </p:nvSpPr>
          <p:spPr bwMode="auto">
            <a:xfrm>
              <a:off x="1517" y="2856"/>
              <a:ext cx="824"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b="1">
                  <a:ea typeface="华文新魏" panose="02010800040101010101" pitchFamily="2" charset="-122"/>
                </a:rPr>
                <a:t>语法分析</a:t>
              </a:r>
              <a:endParaRPr lang="zh-CN" altLang="en-US" b="1">
                <a:ea typeface="华文新魏" panose="02010800040101010101" pitchFamily="2" charset="-122"/>
              </a:endParaRPr>
            </a:p>
            <a:p>
              <a:pPr algn="ctr" eaLnBrk="0" hangingPunct="0"/>
              <a:r>
                <a:rPr lang="zh-CN" altLang="en-US" b="1">
                  <a:ea typeface="华文新魏" panose="02010800040101010101" pitchFamily="2" charset="-122"/>
                </a:rPr>
                <a:t>程序</a:t>
              </a:r>
              <a:endParaRPr lang="zh-CN" altLang="en-US" b="1">
                <a:ea typeface="华文新魏" panose="02010800040101010101" pitchFamily="2" charset="-122"/>
              </a:endParaRPr>
            </a:p>
          </p:txBody>
        </p:sp>
        <p:sp>
          <p:nvSpPr>
            <p:cNvPr id="10" name="Rectangle 67"/>
            <p:cNvSpPr>
              <a:spLocks noChangeArrowheads="1"/>
            </p:cNvSpPr>
            <p:nvPr/>
          </p:nvSpPr>
          <p:spPr bwMode="auto">
            <a:xfrm>
              <a:off x="3078" y="2856"/>
              <a:ext cx="1435" cy="507"/>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dirty="0">
                  <a:ea typeface="华文新魏" panose="02010800040101010101" pitchFamily="2" charset="-122"/>
                </a:rPr>
                <a:t>语义分析及中间</a:t>
              </a:r>
              <a:endParaRPr lang="zh-CN" altLang="en-US" dirty="0">
                <a:ea typeface="华文新魏" panose="02010800040101010101" pitchFamily="2" charset="-122"/>
              </a:endParaRPr>
            </a:p>
            <a:p>
              <a:pPr algn="ctr" eaLnBrk="0" hangingPunct="0"/>
              <a:r>
                <a:rPr lang="zh-CN" altLang="en-US" dirty="0">
                  <a:ea typeface="华文新魏" panose="02010800040101010101" pitchFamily="2" charset="-122"/>
                </a:rPr>
                <a:t>代码生成程序</a:t>
              </a:r>
              <a:endParaRPr lang="zh-CN" altLang="en-US" dirty="0">
                <a:ea typeface="华文新魏" panose="02010800040101010101" pitchFamily="2" charset="-122"/>
              </a:endParaRPr>
            </a:p>
          </p:txBody>
        </p:sp>
        <p:sp>
          <p:nvSpPr>
            <p:cNvPr id="11" name="Text Box 68"/>
            <p:cNvSpPr txBox="1">
              <a:spLocks noChangeArrowheads="1"/>
            </p:cNvSpPr>
            <p:nvPr/>
          </p:nvSpPr>
          <p:spPr bwMode="auto">
            <a:xfrm>
              <a:off x="1751" y="2251"/>
              <a:ext cx="453"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charset="0"/>
                  <a:ea typeface="楷体_GB2312" pitchFamily="49" charset="-122"/>
                </a:defRPr>
              </a:lvl1pPr>
              <a:lvl2pPr marL="742950" indent="-285750" eaLnBrk="0" hangingPunct="0">
                <a:defRPr kumimoji="1" sz="2400">
                  <a:solidFill>
                    <a:schemeClr val="tx1"/>
                  </a:solidFill>
                  <a:latin typeface="Times New Roman" panose="02020603050405020304" charset="0"/>
                  <a:ea typeface="楷体_GB2312" pitchFamily="49" charset="-122"/>
                </a:defRPr>
              </a:lvl2pPr>
              <a:lvl3pPr marL="1143000" indent="-228600" eaLnBrk="0" hangingPunct="0">
                <a:defRPr kumimoji="1" sz="2400">
                  <a:solidFill>
                    <a:schemeClr val="tx1"/>
                  </a:solidFill>
                  <a:latin typeface="Times New Roman" panose="02020603050405020304" charset="0"/>
                  <a:ea typeface="楷体_GB2312" pitchFamily="49" charset="-122"/>
                </a:defRPr>
              </a:lvl3pPr>
              <a:lvl4pPr marL="1600200" indent="-228600" eaLnBrk="0" hangingPunct="0">
                <a:defRPr kumimoji="1" sz="2400">
                  <a:solidFill>
                    <a:schemeClr val="tx1"/>
                  </a:solidFill>
                  <a:latin typeface="Times New Roman" panose="02020603050405020304" charset="0"/>
                  <a:ea typeface="楷体_GB2312" pitchFamily="49" charset="-122"/>
                </a:defRPr>
              </a:lvl4pPr>
              <a:lvl5pPr marL="2057400" indent="-228600" eaLnBrk="0" hangingPunct="0">
                <a:defRPr kumimoji="1" sz="2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9pPr>
            </a:lstStyle>
            <a:p>
              <a:pPr algn="ctr">
                <a:spcBef>
                  <a:spcPct val="50000"/>
                </a:spcBef>
              </a:pPr>
              <a:r>
                <a:rPr kumimoji="0" lang="zh-CN" altLang="en-US" sz="2000">
                  <a:solidFill>
                    <a:srgbClr val="9900CC"/>
                  </a:solidFill>
                  <a:ea typeface="华文新魏" panose="02010800040101010101" pitchFamily="2" charset="-122"/>
                </a:rPr>
                <a:t>开始</a:t>
              </a:r>
              <a:endParaRPr kumimoji="0" lang="zh-CN" altLang="en-US" sz="2000">
                <a:solidFill>
                  <a:srgbClr val="9900CC"/>
                </a:solidFill>
                <a:ea typeface="华文新魏" panose="02010800040101010101" pitchFamily="2" charset="-122"/>
              </a:endParaRPr>
            </a:p>
          </p:txBody>
        </p:sp>
        <p:sp>
          <p:nvSpPr>
            <p:cNvPr id="12" name="Text Box 69"/>
            <p:cNvSpPr txBox="1">
              <a:spLocks noChangeArrowheads="1"/>
            </p:cNvSpPr>
            <p:nvPr/>
          </p:nvSpPr>
          <p:spPr bwMode="auto">
            <a:xfrm>
              <a:off x="980" y="2774"/>
              <a:ext cx="645"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charset="0"/>
                  <a:ea typeface="楷体_GB2312" pitchFamily="49" charset="-122"/>
                </a:defRPr>
              </a:lvl1pPr>
              <a:lvl2pPr marL="742950" indent="-285750" eaLnBrk="0" hangingPunct="0">
                <a:defRPr kumimoji="1" sz="2400">
                  <a:solidFill>
                    <a:schemeClr val="tx1"/>
                  </a:solidFill>
                  <a:latin typeface="Times New Roman" panose="02020603050405020304" charset="0"/>
                  <a:ea typeface="楷体_GB2312" pitchFamily="49" charset="-122"/>
                </a:defRPr>
              </a:lvl2pPr>
              <a:lvl3pPr marL="1143000" indent="-228600" eaLnBrk="0" hangingPunct="0">
                <a:defRPr kumimoji="1" sz="2400">
                  <a:solidFill>
                    <a:schemeClr val="tx1"/>
                  </a:solidFill>
                  <a:latin typeface="Times New Roman" panose="02020603050405020304" charset="0"/>
                  <a:ea typeface="楷体_GB2312" pitchFamily="49" charset="-122"/>
                </a:defRPr>
              </a:lvl3pPr>
              <a:lvl4pPr marL="1600200" indent="-228600" eaLnBrk="0" hangingPunct="0">
                <a:defRPr kumimoji="1" sz="2400">
                  <a:solidFill>
                    <a:schemeClr val="tx1"/>
                  </a:solidFill>
                  <a:latin typeface="Times New Roman" panose="02020603050405020304" charset="0"/>
                  <a:ea typeface="楷体_GB2312" pitchFamily="49" charset="-122"/>
                </a:defRPr>
              </a:lvl4pPr>
              <a:lvl5pPr marL="2057400" indent="-228600" eaLnBrk="0" hangingPunct="0">
                <a:defRPr kumimoji="1" sz="2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9pPr>
            </a:lstStyle>
            <a:p>
              <a:pPr algn="ctr">
                <a:spcBef>
                  <a:spcPct val="50000"/>
                </a:spcBef>
              </a:pPr>
              <a:r>
                <a:rPr kumimoji="0" lang="zh-CN" altLang="en-US" sz="2000">
                  <a:solidFill>
                    <a:srgbClr val="9900CC"/>
                  </a:solidFill>
                  <a:ea typeface="华文新魏" panose="02010800040101010101" pitchFamily="2" charset="-122"/>
                </a:rPr>
                <a:t>取单词</a:t>
              </a:r>
              <a:endParaRPr kumimoji="0" lang="zh-CN" altLang="en-US" sz="2000">
                <a:solidFill>
                  <a:srgbClr val="9900CC"/>
                </a:solidFill>
                <a:ea typeface="华文新魏" panose="02010800040101010101" pitchFamily="2" charset="-122"/>
              </a:endParaRPr>
            </a:p>
          </p:txBody>
        </p:sp>
        <p:sp>
          <p:nvSpPr>
            <p:cNvPr id="13" name="Text Box 70"/>
            <p:cNvSpPr txBox="1">
              <a:spLocks noChangeArrowheads="1"/>
            </p:cNvSpPr>
            <p:nvPr/>
          </p:nvSpPr>
          <p:spPr bwMode="auto">
            <a:xfrm>
              <a:off x="2341" y="2774"/>
              <a:ext cx="766"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charset="0"/>
                  <a:ea typeface="楷体_GB2312" pitchFamily="49" charset="-122"/>
                </a:defRPr>
              </a:lvl1pPr>
              <a:lvl2pPr marL="742950" indent="-285750" eaLnBrk="0" hangingPunct="0">
                <a:defRPr kumimoji="1" sz="2400">
                  <a:solidFill>
                    <a:schemeClr val="tx1"/>
                  </a:solidFill>
                  <a:latin typeface="Times New Roman" panose="02020603050405020304" charset="0"/>
                  <a:ea typeface="楷体_GB2312" pitchFamily="49" charset="-122"/>
                </a:defRPr>
              </a:lvl2pPr>
              <a:lvl3pPr marL="1143000" indent="-228600" eaLnBrk="0" hangingPunct="0">
                <a:defRPr kumimoji="1" sz="2400">
                  <a:solidFill>
                    <a:schemeClr val="tx1"/>
                  </a:solidFill>
                  <a:latin typeface="Times New Roman" panose="02020603050405020304" charset="0"/>
                  <a:ea typeface="楷体_GB2312" pitchFamily="49" charset="-122"/>
                </a:defRPr>
              </a:lvl3pPr>
              <a:lvl4pPr marL="1600200" indent="-228600" eaLnBrk="0" hangingPunct="0">
                <a:defRPr kumimoji="1" sz="2400">
                  <a:solidFill>
                    <a:schemeClr val="tx1"/>
                  </a:solidFill>
                  <a:latin typeface="Times New Roman" panose="02020603050405020304" charset="0"/>
                  <a:ea typeface="楷体_GB2312" pitchFamily="49" charset="-122"/>
                </a:defRPr>
              </a:lvl4pPr>
              <a:lvl5pPr marL="2057400" indent="-228600" eaLnBrk="0" hangingPunct="0">
                <a:defRPr kumimoji="1" sz="2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9pPr>
            </a:lstStyle>
            <a:p>
              <a:pPr algn="ctr">
                <a:spcBef>
                  <a:spcPct val="50000"/>
                </a:spcBef>
              </a:pPr>
              <a:r>
                <a:rPr kumimoji="0" lang="zh-CN" altLang="en-US" sz="2000" dirty="0">
                  <a:solidFill>
                    <a:srgbClr val="9900CC"/>
                  </a:solidFill>
                  <a:ea typeface="华文新魏" panose="02010800040101010101" pitchFamily="2" charset="-122"/>
                </a:rPr>
                <a:t>语法单位</a:t>
              </a:r>
              <a:endParaRPr kumimoji="0" lang="zh-CN" altLang="en-US" sz="2000" dirty="0">
                <a:solidFill>
                  <a:srgbClr val="9900CC"/>
                </a:solidFill>
                <a:ea typeface="华文新魏" panose="02010800040101010101" pitchFamily="2" charset="-122"/>
              </a:endParaRPr>
            </a:p>
          </p:txBody>
        </p:sp>
        <p:sp>
          <p:nvSpPr>
            <p:cNvPr id="14" name="Text Box 71"/>
            <p:cNvSpPr txBox="1">
              <a:spLocks noChangeArrowheads="1"/>
            </p:cNvSpPr>
            <p:nvPr/>
          </p:nvSpPr>
          <p:spPr bwMode="auto">
            <a:xfrm>
              <a:off x="2341" y="3227"/>
              <a:ext cx="768" cy="207"/>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400">
                  <a:solidFill>
                    <a:schemeClr val="tx1"/>
                  </a:solidFill>
                  <a:latin typeface="Times New Roman" panose="02020603050405020304" charset="0"/>
                  <a:ea typeface="楷体_GB2312" pitchFamily="49" charset="-122"/>
                </a:defRPr>
              </a:lvl1pPr>
              <a:lvl2pPr marL="742950" indent="-285750" eaLnBrk="0" hangingPunct="0">
                <a:defRPr kumimoji="1" sz="2400">
                  <a:solidFill>
                    <a:schemeClr val="tx1"/>
                  </a:solidFill>
                  <a:latin typeface="Times New Roman" panose="02020603050405020304" charset="0"/>
                  <a:ea typeface="楷体_GB2312" pitchFamily="49" charset="-122"/>
                </a:defRPr>
              </a:lvl2pPr>
              <a:lvl3pPr marL="1143000" indent="-228600" eaLnBrk="0" hangingPunct="0">
                <a:defRPr kumimoji="1" sz="2400">
                  <a:solidFill>
                    <a:schemeClr val="tx1"/>
                  </a:solidFill>
                  <a:latin typeface="Times New Roman" panose="02020603050405020304" charset="0"/>
                  <a:ea typeface="楷体_GB2312" pitchFamily="49" charset="-122"/>
                </a:defRPr>
              </a:lvl3pPr>
              <a:lvl4pPr marL="1600200" indent="-228600" eaLnBrk="0" hangingPunct="0">
                <a:defRPr kumimoji="1" sz="2400">
                  <a:solidFill>
                    <a:schemeClr val="tx1"/>
                  </a:solidFill>
                  <a:latin typeface="Times New Roman" panose="02020603050405020304" charset="0"/>
                  <a:ea typeface="楷体_GB2312" pitchFamily="49" charset="-122"/>
                </a:defRPr>
              </a:lvl4pPr>
              <a:lvl5pPr marL="2057400" indent="-228600" eaLnBrk="0" hangingPunct="0">
                <a:defRPr kumimoji="1" sz="2400">
                  <a:solidFill>
                    <a:schemeClr val="tx1"/>
                  </a:solidFill>
                  <a:latin typeface="Times New Roman" panose="02020603050405020304" charset="0"/>
                  <a:ea typeface="楷体_GB2312" pitchFamily="49" charset="-122"/>
                </a:defRPr>
              </a:lvl5pPr>
              <a:lvl6pPr marL="25146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6pPr>
              <a:lvl7pPr marL="29718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7pPr>
              <a:lvl8pPr marL="34290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8pPr>
              <a:lvl9pPr marL="3886200" indent="-228600" algn="ctr" eaLnBrk="0" fontAlgn="base" hangingPunct="0">
                <a:spcBef>
                  <a:spcPct val="0"/>
                </a:spcBef>
                <a:spcAft>
                  <a:spcPct val="0"/>
                </a:spcAft>
                <a:defRPr kumimoji="1" sz="2400">
                  <a:solidFill>
                    <a:schemeClr val="tx1"/>
                  </a:solidFill>
                  <a:latin typeface="Times New Roman" panose="02020603050405020304" charset="0"/>
                  <a:ea typeface="楷体_GB2312" pitchFamily="49" charset="-122"/>
                </a:defRPr>
              </a:lvl9pPr>
            </a:lstStyle>
            <a:p>
              <a:pPr algn="ctr">
                <a:spcBef>
                  <a:spcPct val="50000"/>
                </a:spcBef>
              </a:pPr>
              <a:r>
                <a:rPr kumimoji="0" lang="zh-CN" altLang="en-US" sz="2000">
                  <a:solidFill>
                    <a:srgbClr val="9900CC"/>
                  </a:solidFill>
                  <a:ea typeface="华文新魏" panose="02010800040101010101" pitchFamily="2" charset="-122"/>
                </a:rPr>
                <a:t>语义信息</a:t>
              </a:r>
              <a:endParaRPr kumimoji="0" lang="zh-CN" altLang="en-US" sz="2000">
                <a:solidFill>
                  <a:srgbClr val="9900CC"/>
                </a:solidFill>
                <a:ea typeface="华文新魏" panose="02010800040101010101" pitchFamily="2" charset="-122"/>
              </a:endParaRPr>
            </a:p>
          </p:txBody>
        </p:sp>
        <p:sp>
          <p:nvSpPr>
            <p:cNvPr id="15" name="AutoShape 72"/>
            <p:cNvSpPr>
              <a:spLocks noChangeArrowheads="1"/>
            </p:cNvSpPr>
            <p:nvPr/>
          </p:nvSpPr>
          <p:spPr bwMode="auto">
            <a:xfrm>
              <a:off x="3157" y="3589"/>
              <a:ext cx="907" cy="317"/>
            </a:xfrm>
            <a:prstGeom prst="parallelogram">
              <a:avLst>
                <a:gd name="adj" fmla="val 45514"/>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dirty="0">
                  <a:ea typeface="华文新魏" panose="02010800040101010101" pitchFamily="2" charset="-122"/>
                </a:rPr>
                <a:t>中间代码</a:t>
              </a:r>
              <a:endParaRPr lang="zh-CN" altLang="en-US" dirty="0">
                <a:ea typeface="华文新魏" panose="02010800040101010101" pitchFamily="2" charset="-122"/>
              </a:endParaRPr>
            </a:p>
          </p:txBody>
        </p:sp>
        <p:sp>
          <p:nvSpPr>
            <p:cNvPr id="16" name="Line 73"/>
            <p:cNvSpPr>
              <a:spLocks noChangeShapeType="1"/>
            </p:cNvSpPr>
            <p:nvPr/>
          </p:nvSpPr>
          <p:spPr bwMode="auto">
            <a:xfrm flipH="1">
              <a:off x="980" y="3046"/>
              <a:ext cx="544"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7" name="Line 74"/>
            <p:cNvSpPr>
              <a:spLocks noChangeShapeType="1"/>
            </p:cNvSpPr>
            <p:nvPr/>
          </p:nvSpPr>
          <p:spPr bwMode="auto">
            <a:xfrm>
              <a:off x="980" y="3227"/>
              <a:ext cx="544"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8" name="Line 75"/>
            <p:cNvSpPr>
              <a:spLocks noChangeShapeType="1"/>
            </p:cNvSpPr>
            <p:nvPr/>
          </p:nvSpPr>
          <p:spPr bwMode="auto">
            <a:xfrm>
              <a:off x="572" y="2547"/>
              <a:ext cx="0" cy="317"/>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19" name="Line 76"/>
            <p:cNvSpPr>
              <a:spLocks noChangeShapeType="1"/>
            </p:cNvSpPr>
            <p:nvPr/>
          </p:nvSpPr>
          <p:spPr bwMode="auto">
            <a:xfrm>
              <a:off x="2341" y="3001"/>
              <a:ext cx="726"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0" name="Line 77"/>
            <p:cNvSpPr>
              <a:spLocks noChangeShapeType="1"/>
            </p:cNvSpPr>
            <p:nvPr/>
          </p:nvSpPr>
          <p:spPr bwMode="auto">
            <a:xfrm flipH="1">
              <a:off x="2341" y="3227"/>
              <a:ext cx="726" cy="0"/>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1" name="Line 78"/>
            <p:cNvSpPr>
              <a:spLocks noChangeShapeType="1"/>
            </p:cNvSpPr>
            <p:nvPr/>
          </p:nvSpPr>
          <p:spPr bwMode="auto">
            <a:xfrm>
              <a:off x="3611" y="3339"/>
              <a:ext cx="0" cy="227"/>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2" name="Line 79"/>
            <p:cNvSpPr>
              <a:spLocks noChangeShapeType="1"/>
            </p:cNvSpPr>
            <p:nvPr/>
          </p:nvSpPr>
          <p:spPr bwMode="auto">
            <a:xfrm>
              <a:off x="1978" y="2455"/>
              <a:ext cx="0" cy="409"/>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3" name="Rectangle 80"/>
            <p:cNvSpPr>
              <a:spLocks noChangeArrowheads="1"/>
            </p:cNvSpPr>
            <p:nvPr/>
          </p:nvSpPr>
          <p:spPr bwMode="auto">
            <a:xfrm>
              <a:off x="1162" y="3770"/>
              <a:ext cx="1440" cy="318"/>
            </a:xfrm>
            <a:prstGeom prst="rect">
              <a:avLst/>
            </a:prstGeom>
            <a:solidFill>
              <a:srgbClr val="99CCFF"/>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zh-CN" altLang="en-US">
                  <a:ea typeface="华文新魏" panose="02010800040101010101" pitchFamily="2" charset="-122"/>
                </a:rPr>
                <a:t>错误的诊查处理</a:t>
              </a:r>
              <a:endParaRPr lang="zh-CN" altLang="en-US">
                <a:ea typeface="华文新魏" panose="02010800040101010101" pitchFamily="2" charset="-122"/>
              </a:endParaRPr>
            </a:p>
          </p:txBody>
        </p:sp>
        <p:sp>
          <p:nvSpPr>
            <p:cNvPr id="24" name="Line 81"/>
            <p:cNvSpPr>
              <a:spLocks noChangeShapeType="1"/>
            </p:cNvSpPr>
            <p:nvPr/>
          </p:nvSpPr>
          <p:spPr bwMode="auto">
            <a:xfrm>
              <a:off x="617" y="3363"/>
              <a:ext cx="817"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5" name="Line 82"/>
            <p:cNvSpPr>
              <a:spLocks noChangeShapeType="1"/>
            </p:cNvSpPr>
            <p:nvPr/>
          </p:nvSpPr>
          <p:spPr bwMode="auto">
            <a:xfrm>
              <a:off x="1887" y="3363"/>
              <a:ext cx="0"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sp>
          <p:nvSpPr>
            <p:cNvPr id="26" name="Line 83"/>
            <p:cNvSpPr>
              <a:spLocks noChangeShapeType="1"/>
            </p:cNvSpPr>
            <p:nvPr/>
          </p:nvSpPr>
          <p:spPr bwMode="auto">
            <a:xfrm flipH="1">
              <a:off x="2386" y="3363"/>
              <a:ext cx="862" cy="408"/>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endParaRPr lang="zh-CN" altLang="en-US"/>
            </a:p>
          </p:txBody>
        </p:sp>
      </p:grpSp>
      <p:sp>
        <p:nvSpPr>
          <p:cNvPr id="2" name="椭圆 1"/>
          <p:cNvSpPr/>
          <p:nvPr/>
        </p:nvSpPr>
        <p:spPr bwMode="auto">
          <a:xfrm>
            <a:off x="4375169" y="2016219"/>
            <a:ext cx="2095132" cy="1492776"/>
          </a:xfrm>
          <a:prstGeom prst="ellipse">
            <a:avLst/>
          </a:prstGeom>
          <a:noFill/>
          <a:ln w="28575" cap="flat" cmpd="sng" algn="ctr">
            <a:solidFill>
              <a:srgbClr val="FF0000"/>
            </a:solidFill>
            <a:prstDash val="solid"/>
            <a:miter lim="800000"/>
            <a:headEnd type="none" w="med" len="med"/>
            <a:tailEnd type="none" w="med" len="med"/>
          </a:ln>
          <a:effectLst/>
        </p:spPr>
        <p:txBody>
          <a:bodyPr vert="horz" wrap="none" lIns="91440" tIns="45720" rIns="91440" bIns="45720" numCol="1" rtlCol="0" anchor="ctr" anchorCtr="0" compatLnSpc="1"/>
          <a:lstStyle/>
          <a:p>
            <a:endParaRPr lang="zh-CN" altLang="en-US">
              <a:latin typeface="Lucida Sans" panose="020B0602030504020204" charset="0"/>
            </a:endParaRPr>
          </a:p>
        </p:txBody>
      </p:sp>
      <p:sp>
        <p:nvSpPr>
          <p:cNvPr id="27" name="TextBox 26"/>
          <p:cNvSpPr txBox="1"/>
          <p:nvPr/>
        </p:nvSpPr>
        <p:spPr>
          <a:xfrm>
            <a:off x="2482112" y="4099560"/>
            <a:ext cx="3264535" cy="2306955"/>
          </a:xfrm>
          <a:prstGeom prst="rect">
            <a:avLst/>
          </a:prstGeom>
          <a:noFill/>
        </p:spPr>
        <p:txBody>
          <a:bodyPr wrap="none" rtlCol="0">
            <a:spAutoFit/>
          </a:bodyPr>
          <a:lstStyle/>
          <a:p>
            <a:r>
              <a:rPr lang="zh-CN" altLang="en-US" dirty="0">
                <a:latin typeface="华文新魏" panose="02010800040101010101" pitchFamily="2" charset="-122"/>
                <a:ea typeface="华文新魏" panose="02010800040101010101" pitchFamily="2" charset="-122"/>
              </a:rPr>
              <a:t>第</a:t>
            </a:r>
            <a:r>
              <a:rPr lang="en-US" altLang="zh-CN" dirty="0">
                <a:latin typeface="华文新魏" panose="02010800040101010101" pitchFamily="2" charset="-122"/>
                <a:ea typeface="华文新魏" panose="02010800040101010101" pitchFamily="2" charset="-122"/>
              </a:rPr>
              <a:t>4</a:t>
            </a:r>
            <a:r>
              <a:rPr lang="zh-CN" altLang="en-US" dirty="0">
                <a:latin typeface="华文新魏" panose="02010800040101010101" pitchFamily="2" charset="-122"/>
                <a:ea typeface="华文新魏" panose="02010800040101010101" pitchFamily="2" charset="-122"/>
              </a:rPr>
              <a:t>章</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文法</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推导，归约</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分析树</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自顶向下分析</a:t>
            </a:r>
            <a:r>
              <a:rPr lang="en-US" altLang="zh-CN" dirty="0">
                <a:latin typeface="华文新魏" panose="02010800040101010101" pitchFamily="2" charset="-122"/>
                <a:ea typeface="华文新魏" panose="02010800040101010101" pitchFamily="2" charset="-122"/>
              </a:rPr>
              <a:t>LL(1)</a:t>
            </a:r>
            <a:endParaRPr lang="en-US" altLang="zh-CN" dirty="0">
              <a:latin typeface="华文新魏" panose="02010800040101010101" pitchFamily="2" charset="-122"/>
              <a:ea typeface="华文新魏" panose="02010800040101010101" pitchFamily="2" charset="-122"/>
            </a:endParaRPr>
          </a:p>
          <a:p>
            <a:pPr marL="285750" indent="-285750">
              <a:buFont typeface="Arial" panose="020B0604020202020204" pitchFamily="34" charset="0"/>
              <a:buChar char="•"/>
            </a:pPr>
            <a:r>
              <a:rPr lang="zh-CN" altLang="en-US" dirty="0">
                <a:latin typeface="华文新魏" panose="02010800040101010101" pitchFamily="2" charset="-122"/>
                <a:ea typeface="华文新魏" panose="02010800040101010101" pitchFamily="2" charset="-122"/>
              </a:rPr>
              <a:t>自底向上分析</a:t>
            </a:r>
            <a:r>
              <a:rPr lang="en-US" altLang="zh-CN" dirty="0">
                <a:latin typeface="华文新魏" panose="02010800040101010101" pitchFamily="2" charset="-122"/>
                <a:ea typeface="华文新魏" panose="02010800040101010101" pitchFamily="2" charset="-122"/>
              </a:rPr>
              <a:t>LR, SLR</a:t>
            </a:r>
            <a:endParaRPr lang="zh-CN" altLang="en-US" dirty="0">
              <a:latin typeface="华文新魏" panose="02010800040101010101" pitchFamily="2" charset="-122"/>
              <a:ea typeface="华文新魏" panose="02010800040101010101" pitchFamily="2" charset="-122"/>
            </a:endParaRPr>
          </a:p>
        </p:txBody>
      </p:sp>
      <p:sp>
        <p:nvSpPr>
          <p:cNvPr id="28" name="TextBox 27"/>
          <p:cNvSpPr txBox="1"/>
          <p:nvPr/>
        </p:nvSpPr>
        <p:spPr>
          <a:xfrm>
            <a:off x="7667457" y="4972497"/>
            <a:ext cx="1415772" cy="584775"/>
          </a:xfrm>
          <a:prstGeom prst="rect">
            <a:avLst/>
          </a:prstGeom>
          <a:noFill/>
        </p:spPr>
        <p:txBody>
          <a:bodyPr wrap="none" rtlCol="0">
            <a:spAutoFit/>
          </a:bodyPr>
          <a:lstStyle/>
          <a:p>
            <a:r>
              <a:rPr lang="zh-CN" altLang="en-US" sz="3200" b="1" dirty="0">
                <a:solidFill>
                  <a:srgbClr val="FF0000"/>
                </a:solidFill>
                <a:latin typeface="华文新魏" panose="02010800040101010101" pitchFamily="2" charset="-122"/>
                <a:ea typeface="华文新魏" panose="02010800040101010101" pitchFamily="2" charset="-122"/>
              </a:rPr>
              <a:t>然后？</a:t>
            </a:r>
            <a:endParaRPr lang="zh-CN" altLang="en-US" sz="3200" b="1" dirty="0">
              <a:solidFill>
                <a:srgbClr val="FF0000"/>
              </a:solidFill>
              <a:latin typeface="华文新魏" panose="02010800040101010101" pitchFamily="2" charset="-122"/>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179705" y="1500505"/>
            <a:ext cx="10690860" cy="1802130"/>
          </a:xfrm>
          <a:prstGeom prst="rect">
            <a:avLst/>
          </a:prstGeom>
          <a:noFill/>
          <a:ln w="9525">
            <a:noFill/>
            <a:miter lim="800000"/>
          </a:ln>
        </p:spPr>
        <p:txBody>
          <a:bodyPr/>
          <a:p>
            <a:pPr marL="1143000" marR="0" lvl="2" indent="-228600" algn="l" defTabSz="914400" rtl="0" eaLnBrk="0" fontAlgn="base" latinLnBrk="0" hangingPunct="0">
              <a:lnSpc>
                <a:spcPct val="150000"/>
              </a:lnSpc>
              <a:spcBef>
                <a:spcPct val="20000"/>
              </a:spcBef>
              <a:spcAft>
                <a:spcPct val="0"/>
              </a:spcAft>
              <a:buClr>
                <a:schemeClr val="tx1"/>
              </a:buClr>
              <a:buSzTx/>
              <a:buFontTx/>
              <a:buChar char="•"/>
              <a:defRPr/>
            </a:pP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分析树遍历策略的确定（构造编译器时）要考虑语义规则的定义及计算顺序，因此是基于规则的方法</a:t>
            </a:r>
            <a:endPar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a:spLocks noChangeArrowheads="1"/>
          </p:cNvSpPr>
          <p:nvPr/>
        </p:nvSpPr>
        <p:spPr bwMode="auto">
          <a:xfrm>
            <a:off x="250825" y="3516630"/>
            <a:ext cx="10690860" cy="1297305"/>
          </a:xfrm>
          <a:prstGeom prst="rect">
            <a:avLst/>
          </a:prstGeom>
          <a:noFill/>
          <a:ln w="9525">
            <a:noFill/>
            <a:miter lim="800000"/>
          </a:ln>
        </p:spPr>
        <p:txBody>
          <a:bodyPr/>
          <a:p>
            <a:pPr marL="1143000" marR="0" lvl="2" indent="-228600" algn="l" defTabSz="914400" rtl="0" eaLnBrk="1" fontAlgn="base" latinLnBrk="0" hangingPunct="1">
              <a:lnSpc>
                <a:spcPct val="150000"/>
              </a:lnSpc>
              <a:spcBef>
                <a:spcPct val="20000"/>
              </a:spcBef>
              <a:spcAft>
                <a:spcPct val="0"/>
              </a:spcAft>
              <a:buClr>
                <a:schemeClr val="folHlink"/>
              </a:buClr>
              <a:buSzPct val="50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优点：</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不构造依赖图，不对依赖图进行拓扑排序，提高了时空效率</a:t>
            </a:r>
            <a:endPar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
                                            <p:txEl>
                                              <p:charRg st="0" end="45"/>
                                            </p:txEl>
                                          </p:spTgt>
                                        </p:tgtEl>
                                        <p:attrNameLst>
                                          <p:attrName>style.visibility</p:attrName>
                                        </p:attrNameLst>
                                      </p:cBhvr>
                                      <p:to>
                                        <p:strVal val="visible"/>
                                      </p:to>
                                    </p:set>
                                    <p:animEffect transition="in" filter="box(in)">
                                      <p:cBhvr>
                                        <p:cTn id="7" dur="500"/>
                                        <p:tgtEl>
                                          <p:spTgt spid="2">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5">
                                            <p:txEl>
                                              <p:charRg st="0" end="30"/>
                                            </p:txEl>
                                          </p:spTgt>
                                        </p:tgtEl>
                                        <p:attrNameLst>
                                          <p:attrName>style.visibility</p:attrName>
                                        </p:attrNameLst>
                                      </p:cBhvr>
                                      <p:to>
                                        <p:strVal val="visible"/>
                                      </p:to>
                                    </p:set>
                                    <p:animEffect transition="in" filter="box(in)">
                                      <p:cBhvr>
                                        <p:cTn id="12" dur="500"/>
                                        <p:tgtEl>
                                          <p:spTgt spid="5">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5.2 </a:t>
            </a:r>
            <a:r>
              <a:rPr lang="zh-CN" altLang="en-US" dirty="0">
                <a:sym typeface="+mn-ea"/>
              </a:rPr>
              <a:t>语法制导定义</a:t>
            </a:r>
            <a:endParaRPr lang="zh-CN" altLang="en-US" dirty="0"/>
          </a:p>
        </p:txBody>
      </p:sp>
      <p:sp>
        <p:nvSpPr>
          <p:cNvPr id="2" name="Rectangle 3"/>
          <p:cNvSpPr txBox="1">
            <a:spLocks noChangeArrowheads="1"/>
          </p:cNvSpPr>
          <p:nvPr/>
        </p:nvSpPr>
        <p:spPr bwMode="auto">
          <a:xfrm>
            <a:off x="179705" y="1276350"/>
            <a:ext cx="11178540" cy="2160905"/>
          </a:xfrm>
          <a:prstGeom prst="rect">
            <a:avLst/>
          </a:prstGeom>
          <a:noFill/>
          <a:ln w="9525">
            <a:noFill/>
            <a:miter lim="800000"/>
          </a:ln>
        </p:spPr>
        <p:txBody>
          <a:bodyPr/>
          <a:p>
            <a:pPr marL="742950" marR="0" lvl="1" indent="-285750" algn="l" defTabSz="914400" rtl="0" eaLnBrk="0" fontAlgn="base" latinLnBrk="0" hangingPunct="0">
              <a:lnSpc>
                <a:spcPct val="150000"/>
              </a:lnSpc>
              <a:spcBef>
                <a:spcPct val="20000"/>
              </a:spcBef>
              <a:spcAft>
                <a:spcPct val="0"/>
              </a:spcAft>
              <a:buClr>
                <a:schemeClr val="accent1"/>
              </a:buClr>
              <a:buSzTx/>
              <a:buFont typeface="Wingdings" panose="05000000000000000000" pitchFamily="2" charset="2"/>
              <a:buChar char="§"/>
              <a:defRPr/>
            </a:pPr>
            <a:r>
              <a:rPr kumimoji="0" lang="en-US" altLang="zh-CN" sz="2800" b="0" i="0" u="none" strike="noStrike" kern="0" cap="none" spc="0" normalizeH="0" baseline="0" noProof="0" dirty="0">
                <a:ln>
                  <a:noFill/>
                </a:ln>
                <a:solidFill>
                  <a:schemeClr val="accent1">
                    <a:lumMod val="75000"/>
                  </a:schemeClr>
                </a:solidFill>
                <a:effectLst/>
                <a:uLnTx/>
                <a:uFillTx/>
                <a:latin typeface="华文新魏" panose="02010800040101010101" pitchFamily="2" charset="-122"/>
                <a:ea typeface="华文新魏" panose="02010800040101010101" pitchFamily="2" charset="-122"/>
                <a:cs typeface="+mn-cs"/>
              </a:rPr>
              <a:t>3</a:t>
            </a:r>
            <a:r>
              <a:rPr kumimoji="0" lang="zh-CN" altLang="en-US" sz="2800" b="0" i="0" u="none" strike="noStrike" kern="0" cap="none" spc="0" normalizeH="0" baseline="0" noProof="0" dirty="0">
                <a:ln>
                  <a:noFill/>
                </a:ln>
                <a:solidFill>
                  <a:schemeClr val="accent1">
                    <a:lumMod val="75000"/>
                  </a:schemeClr>
                </a:solidFill>
                <a:effectLst/>
                <a:uLnTx/>
                <a:uFillTx/>
                <a:latin typeface="华文新魏" panose="02010800040101010101" pitchFamily="2" charset="-122"/>
                <a:ea typeface="华文新魏" panose="02010800040101010101" pitchFamily="2" charset="-122"/>
                <a:cs typeface="+mn-cs"/>
              </a:rPr>
              <a:t>、忽略语义规则的方法：</a:t>
            </a:r>
            <a:endParaRPr kumimoji="0" lang="zh-CN" altLang="en-US" sz="2800" b="0" i="0" u="none" strike="noStrike" kern="0" cap="none" spc="0" normalizeH="0" baseline="0" noProof="0" dirty="0">
              <a:ln>
                <a:noFill/>
              </a:ln>
              <a:solidFill>
                <a:schemeClr val="accent1">
                  <a:lumMod val="75000"/>
                </a:schemeClr>
              </a:solidFill>
              <a:effectLst/>
              <a:uLnTx/>
              <a:uFillTx/>
              <a:latin typeface="华文新魏" panose="02010800040101010101" pitchFamily="2" charset="-122"/>
              <a:ea typeface="华文新魏" panose="02010800040101010101" pitchFamily="2" charset="-122"/>
              <a:cs typeface="+mn-cs"/>
            </a:endParaRPr>
          </a:p>
          <a:p>
            <a:pPr marL="1143000" marR="0" lvl="2" indent="-228600" algn="l" defTabSz="914400" rtl="0" eaLnBrk="0" fontAlgn="base" latinLnBrk="0" hangingPunct="0">
              <a:lnSpc>
                <a:spcPct val="150000"/>
              </a:lnSpc>
              <a:spcBef>
                <a:spcPct val="20000"/>
              </a:spcBef>
              <a:spcAft>
                <a:spcPct val="0"/>
              </a:spcAft>
              <a:buClr>
                <a:schemeClr val="tx1"/>
              </a:buClr>
              <a:buSzTx/>
              <a:buFontTx/>
              <a:buChar char="•"/>
              <a:defRPr/>
            </a:pPr>
            <a:r>
              <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在进行语法分析的同时进行翻译，即边分析边计算属性，计算次序由分析方法确定而与语义规则无关</a:t>
            </a:r>
            <a:endParaRPr kumimoji="0" lang="zh-CN" altLang="en-US" sz="28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a:spLocks noChangeArrowheads="1"/>
          </p:cNvSpPr>
          <p:nvPr/>
        </p:nvSpPr>
        <p:spPr bwMode="auto">
          <a:xfrm>
            <a:off x="179705" y="3508375"/>
            <a:ext cx="11178540" cy="1008380"/>
          </a:xfrm>
          <a:prstGeom prst="rect">
            <a:avLst/>
          </a:prstGeom>
          <a:noFill/>
          <a:ln w="9525">
            <a:noFill/>
            <a:miter lim="800000"/>
          </a:ln>
        </p:spPr>
        <p:txBody>
          <a:bodyPr/>
          <a:p>
            <a:pPr marL="1143000" marR="0" lvl="2" indent="-228600" algn="l" defTabSz="914400" rtl="0" eaLnBrk="1" fontAlgn="base" latinLnBrk="0" hangingPunct="1">
              <a:lnSpc>
                <a:spcPct val="150000"/>
              </a:lnSpc>
              <a:spcBef>
                <a:spcPct val="20000"/>
              </a:spcBef>
              <a:spcAft>
                <a:spcPct val="0"/>
              </a:spcAft>
              <a:buClr>
                <a:schemeClr val="folHlink"/>
              </a:buClr>
              <a:buSzPct val="50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缺点：</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这样确定计算次序将限制能实现的语法制导定义的种类</a:t>
            </a:r>
            <a:endPar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p:txBody>
      </p:sp>
      <p:sp>
        <p:nvSpPr>
          <p:cNvPr id="6" name="Rectangle 5"/>
          <p:cNvSpPr>
            <a:spLocks noChangeArrowheads="1"/>
          </p:cNvSpPr>
          <p:nvPr/>
        </p:nvSpPr>
        <p:spPr bwMode="auto">
          <a:xfrm>
            <a:off x="179705" y="4587875"/>
            <a:ext cx="11918315" cy="971550"/>
          </a:xfrm>
          <a:prstGeom prst="rect">
            <a:avLst/>
          </a:prstGeom>
          <a:noFill/>
          <a:ln w="9525">
            <a:noFill/>
            <a:miter lim="800000"/>
          </a:ln>
        </p:spPr>
        <p:txBody>
          <a:bodyPr/>
          <a:p>
            <a:pPr marL="1143000" marR="0" lvl="2" indent="-228600" algn="l" defTabSz="914400" rtl="0" eaLnBrk="1" fontAlgn="base" latinLnBrk="0" hangingPunct="1">
              <a:lnSpc>
                <a:spcPct val="150000"/>
              </a:lnSpc>
              <a:spcBef>
                <a:spcPct val="20000"/>
              </a:spcBef>
              <a:spcAft>
                <a:spcPct val="0"/>
              </a:spcAft>
              <a:buClr>
                <a:schemeClr val="folHlink"/>
              </a:buClr>
              <a:buSzPct val="50000"/>
              <a:buFont typeface="Wingdings" panose="05000000000000000000" pitchFamily="2" charset="2"/>
              <a:buChar char="n"/>
              <a:defRPr/>
            </a:pPr>
            <a:r>
              <a:rPr kumimoji="0" lang="zh-CN" altLang="en-US" sz="28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优点：</a:t>
            </a:r>
            <a:r>
              <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不构造依赖图，不对依赖图进行拓扑排序，提高了时空效率</a:t>
            </a:r>
            <a:endParaRPr kumimoji="0" lang="zh-CN" altLang="en-US" sz="28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charRg st="0" end="13"/>
                                            </p:txEl>
                                          </p:spTgt>
                                        </p:tgtEl>
                                        <p:attrNameLst>
                                          <p:attrName>style.visibility</p:attrName>
                                        </p:attrNameLst>
                                      </p:cBhvr>
                                      <p:to>
                                        <p:strVal val="visible"/>
                                      </p:to>
                                    </p:set>
                                    <p:animEffect transition="in" filter="blinds(horizontal)">
                                      <p:cBhvr>
                                        <p:cTn id="7" dur="500"/>
                                        <p:tgtEl>
                                          <p:spTgt spid="2">
                                            <p:txEl>
                                              <p:charRg st="0" end="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charRg st="13" end="58"/>
                                            </p:txEl>
                                          </p:spTgt>
                                        </p:tgtEl>
                                        <p:attrNameLst>
                                          <p:attrName>style.visibility</p:attrName>
                                        </p:attrNameLst>
                                      </p:cBhvr>
                                      <p:to>
                                        <p:strVal val="visible"/>
                                      </p:to>
                                    </p:set>
                                    <p:animEffect transition="in" filter="box(in)">
                                      <p:cBhvr>
                                        <p:cTn id="12" dur="500"/>
                                        <p:tgtEl>
                                          <p:spTgt spid="2">
                                            <p:txEl>
                                              <p:charRg st="13" end="5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5">
                                            <p:txEl>
                                              <p:charRg st="0" end="28"/>
                                            </p:txEl>
                                          </p:spTgt>
                                        </p:tgtEl>
                                        <p:attrNameLst>
                                          <p:attrName>style.visibility</p:attrName>
                                        </p:attrNameLst>
                                      </p:cBhvr>
                                      <p:to>
                                        <p:strVal val="visible"/>
                                      </p:to>
                                    </p:set>
                                    <p:animEffect transition="in" filter="box(in)">
                                      <p:cBhvr>
                                        <p:cTn id="17" dur="500"/>
                                        <p:tgtEl>
                                          <p:spTgt spid="5">
                                            <p:txEl>
                                              <p:charRg st="0"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6">
                                            <p:txEl>
                                              <p:charRg st="0" end="30"/>
                                            </p:txEl>
                                          </p:spTgt>
                                        </p:tgtEl>
                                        <p:attrNameLst>
                                          <p:attrName>style.visibility</p:attrName>
                                        </p:attrNameLst>
                                      </p:cBhvr>
                                      <p:to>
                                        <p:strVal val="visible"/>
                                      </p:to>
                                    </p:set>
                                    <p:animEffect transition="in" filter="checkerboard(across)">
                                      <p:cBhvr>
                                        <p:cTn id="22" dur="500"/>
                                        <p:tgtEl>
                                          <p:spTgt spid="6">
                                            <p:txEl>
                                              <p:charRg st="0" end="3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4489715" y="6356176"/>
            <a:ext cx="2641600" cy="457200"/>
          </a:xfrm>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5.3 S-</a:t>
            </a:r>
            <a:r>
              <a:rPr lang="zh-CN" altLang="en-US" dirty="0">
                <a:sym typeface="+mn-ea"/>
              </a:rPr>
              <a:t>属性定义及其自底向上的计算</a:t>
            </a:r>
            <a:endParaRPr lang="zh-CN" altLang="en-US" dirty="0"/>
          </a:p>
        </p:txBody>
      </p:sp>
      <p:sp>
        <p:nvSpPr>
          <p:cNvPr id="2" name="Rectangle 3"/>
          <p:cNvSpPr txBox="1">
            <a:spLocks noChangeArrowheads="1"/>
          </p:cNvSpPr>
          <p:nvPr/>
        </p:nvSpPr>
        <p:spPr bwMode="auto">
          <a:xfrm>
            <a:off x="323850" y="990600"/>
            <a:ext cx="8496300" cy="719138"/>
          </a:xfrm>
          <a:prstGeom prst="rect">
            <a:avLst/>
          </a:prstGeom>
          <a:noFill/>
          <a:ln w="9525">
            <a:noFill/>
            <a:miter lim="800000"/>
          </a:ln>
        </p:spPr>
        <p:txBody>
          <a:bodyPr/>
          <a:lstStyle/>
          <a:p>
            <a:pPr marL="457200" marR="0" indent="-457200" algn="l" defTabSz="914400" eaLnBrk="0" hangingPunct="0">
              <a:lnSpc>
                <a:spcPct val="120000"/>
              </a:lnSpc>
              <a:spcBef>
                <a:spcPct val="20000"/>
              </a:spcBef>
              <a:buSzTx/>
              <a:buFont typeface="Wingdings" panose="05000000000000000000" charset="0"/>
              <a:buChar char="l"/>
              <a:defRPr/>
            </a:pPr>
            <a:r>
              <a:rPr kumimoji="0" lang="en-US" altLang="zh-CN" sz="3600" kern="0" cap="none" spc="0" normalizeH="0" baseline="0" noProof="0" dirty="0">
                <a:solidFill>
                  <a:schemeClr val="tx2"/>
                </a:solidFill>
                <a:latin typeface="华文新魏" panose="02010800040101010101" pitchFamily="2" charset="-122"/>
                <a:ea typeface="华文新魏" panose="02010800040101010101" pitchFamily="2" charset="-122"/>
                <a:cs typeface="+mn-cs"/>
              </a:rPr>
              <a:t>S -</a:t>
            </a:r>
            <a:r>
              <a:rPr kumimoji="0" lang="zh-CN" altLang="en-US" sz="3600" kern="0" cap="none" spc="0" normalizeH="0" baseline="0" noProof="0" dirty="0">
                <a:solidFill>
                  <a:schemeClr val="tx2"/>
                </a:solidFill>
                <a:latin typeface="华文新魏" panose="02010800040101010101" pitchFamily="2" charset="-122"/>
                <a:ea typeface="华文新魏" panose="02010800040101010101" pitchFamily="2" charset="-122"/>
                <a:cs typeface="+mn-cs"/>
              </a:rPr>
              <a:t>属性定义：</a:t>
            </a:r>
            <a:endParaRPr kumimoji="0" lang="zh-CN" altLang="en-US" sz="360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3695383" y="1004570"/>
            <a:ext cx="8496300" cy="792163"/>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457200" lvl="1" indent="0" eaLnBrk="1" hangingPunct="1">
              <a:lnSpc>
                <a:spcPct val="120000"/>
              </a:lnSpc>
              <a:buClr>
                <a:schemeClr val="hlink"/>
              </a:buClr>
              <a:buSzPct val="55000"/>
              <a:buNone/>
            </a:pPr>
            <a:r>
              <a:rPr lang="en-US" altLang="zh-CN" sz="3200" dirty="0">
                <a:latin typeface="Tahoma" panose="020B0604030504040204" charset="0"/>
              </a:rPr>
              <a:t>** </a:t>
            </a:r>
            <a:r>
              <a:rPr lang="zh-CN" altLang="en-US" sz="3200" dirty="0">
                <a:latin typeface="Tahoma" panose="020B0604030504040204" charset="0"/>
              </a:rPr>
              <a:t>只含有综合属性的语法制导定义</a:t>
            </a:r>
            <a:endParaRPr lang="zh-CN" altLang="en-US" sz="3200" dirty="0">
              <a:latin typeface="Tahoma" panose="020B0604030504040204" charset="0"/>
            </a:endParaRPr>
          </a:p>
        </p:txBody>
      </p:sp>
      <p:graphicFrame>
        <p:nvGraphicFramePr>
          <p:cNvPr id="7" name="表格 6"/>
          <p:cNvGraphicFramePr>
            <a:graphicFrameLocks noGrp="1"/>
          </p:cNvGraphicFramePr>
          <p:nvPr>
            <p:custDataLst>
              <p:tags r:id="rId1"/>
            </p:custDataLst>
          </p:nvPr>
        </p:nvGraphicFramePr>
        <p:xfrm>
          <a:off x="1611313" y="1884363"/>
          <a:ext cx="8497888" cy="4144963"/>
        </p:xfrm>
        <a:graphic>
          <a:graphicData uri="http://schemas.openxmlformats.org/drawingml/2006/table">
            <a:tbl>
              <a:tblPr/>
              <a:tblGrid>
                <a:gridCol w="3025775"/>
                <a:gridCol w="5472112"/>
              </a:tblGrid>
              <a:tr h="51812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rgbClr val="FFFFFF"/>
                          </a:solidFill>
                          <a:effectLst/>
                          <a:latin typeface="Times New Roman" panose="02020603050405020304" charset="0"/>
                          <a:ea typeface="华文新魏" panose="02010800040101010101" pitchFamily="2" charset="-122"/>
                          <a:cs typeface="Times New Roman" panose="02020603050405020304" charset="0"/>
                        </a:rPr>
                        <a:t>产生式</a:t>
                      </a:r>
                      <a:endParaRPr kumimoji="0" lang="zh-CN" altLang="en-US" sz="2800" b="1" i="0" u="none" strike="noStrike" cap="none" normalizeH="0" baseline="0" dirty="0" smtClean="0">
                        <a:ln>
                          <a:noFill/>
                        </a:ln>
                        <a:solidFill>
                          <a:srgbClr val="FFFFFF"/>
                        </a:solidFill>
                        <a:effectLst/>
                        <a:latin typeface="Times New Roman" panose="02020603050405020304" charset="0"/>
                        <a:ea typeface="华文新魏" panose="0201080004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2800" b="1" i="0" u="none" strike="noStrike" cap="none" normalizeH="0" baseline="0" dirty="0" smtClean="0">
                          <a:ln>
                            <a:noFill/>
                          </a:ln>
                          <a:solidFill>
                            <a:srgbClr val="FFFFFF"/>
                          </a:solidFill>
                          <a:effectLst/>
                          <a:latin typeface="Times New Roman" panose="02020603050405020304" charset="0"/>
                          <a:ea typeface="华文新魏" panose="02010800040101010101" pitchFamily="2" charset="-122"/>
                          <a:cs typeface="Times New Roman" panose="02020603050405020304" charset="0"/>
                        </a:rPr>
                        <a:t>语义规则</a:t>
                      </a:r>
                      <a:endParaRPr kumimoji="0" lang="zh-CN" altLang="en-US" sz="2800" b="1" i="0" u="none" strike="noStrike" cap="none" normalizeH="0" baseline="0" dirty="0" smtClean="0">
                        <a:ln>
                          <a:noFill/>
                        </a:ln>
                        <a:solidFill>
                          <a:srgbClr val="FFFFFF"/>
                        </a:solidFill>
                        <a:effectLst/>
                        <a:latin typeface="Times New Roman" panose="02020603050405020304" charset="0"/>
                        <a:ea typeface="华文新魏" panose="0201080004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518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err="1"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rPr>
                        <a:t>L</a:t>
                      </a:r>
                      <a:r>
                        <a:rPr kumimoji="0" lang="en-US" altLang="zh-CN" sz="2800" b="0" i="0" u="none" strike="noStrike" cap="none" normalizeH="0" baseline="0" dirty="0" err="1"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En</a:t>
                      </a:r>
                      <a:r>
                        <a:rPr kumimoji="0" lang="en-US" altLang="zh-CN"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 </a:t>
                      </a:r>
                      <a:endParaRPr kumimoji="0" lang="zh-CN" altLang="en-US"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print(</a:t>
                      </a:r>
                      <a:r>
                        <a:rPr kumimoji="0" lang="en-US" altLang="zh-CN" sz="2800" b="0" i="0" u="none" strike="noStrike" cap="none" normalizeH="0" baseline="0" dirty="0" err="1" smtClean="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E.val</a:t>
                      </a:r>
                      <a:r>
                        <a:rPr kumimoji="0" lang="en-US" altLang="zh-CN" sz="2800" b="0" i="0" u="none" strike="noStrike" cap="none" normalizeH="0" baseline="0" dirty="0" smtClean="0">
                          <a:ln>
                            <a:noFill/>
                          </a:ln>
                          <a:solidFill>
                            <a:srgbClr val="000000"/>
                          </a:solidFill>
                          <a:effectLst/>
                          <a:latin typeface="Times New Roman" panose="02020603050405020304" charset="0"/>
                          <a:ea typeface="华文新魏" panose="02010800040101010101" pitchFamily="2" charset="-122"/>
                          <a:cs typeface="Times New Roman" panose="02020603050405020304" charset="0"/>
                        </a:rPr>
                        <a:t>)</a:t>
                      </a:r>
                      <a:endParaRPr kumimoji="0" lang="zh-CN" altLang="en-US" sz="2800" b="0" i="0" u="none" strike="noStrike" cap="none" normalizeH="0" baseline="0" dirty="0" smtClean="0">
                        <a:ln>
                          <a:noFill/>
                        </a:ln>
                        <a:solidFill>
                          <a:srgbClr val="000000"/>
                        </a:solidFill>
                        <a:effectLst/>
                        <a:latin typeface="Times New Roman" panose="02020603050405020304" charset="0"/>
                        <a:ea typeface="华文新魏" panose="0201080004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518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E E</a:t>
                      </a:r>
                      <a:r>
                        <a:rPr kumimoji="0" lang="en-US" altLang="zh-CN" sz="2800" b="0" i="0" u="none" strike="noStrike" cap="none" normalizeH="0" baseline="-2500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1</a:t>
                      </a: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+T </a:t>
                      </a:r>
                      <a:endParaRPr kumimoji="0" lang="zh-CN" altLang="en-US"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pPr>
                      <a:r>
                        <a:rPr kumimoji="0" lang="en-US" altLang="zh-CN" sz="2800" b="0" i="0" u="none" strike="noStrike" cap="none" normalizeH="0" baseline="0" dirty="0" err="1"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E.val</a:t>
                      </a:r>
                      <a:r>
                        <a:rPr kumimoji="0" lang="en-US" altLang="zh-CN"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 := E</a:t>
                      </a:r>
                      <a:r>
                        <a:rPr kumimoji="0" lang="en-US" altLang="zh-CN" sz="2800" b="0" i="0" u="none" strike="noStrike" cap="none" normalizeH="0" baseline="-2500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1</a:t>
                      </a:r>
                      <a:r>
                        <a:rPr kumimoji="0" lang="en-US" altLang="zh-CN"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 .</a:t>
                      </a:r>
                      <a:r>
                        <a:rPr kumimoji="0" lang="en-US" altLang="zh-CN" sz="2800" b="0" i="0" u="none" strike="noStrike" cap="none" normalizeH="0" baseline="0" dirty="0" err="1"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val+T</a:t>
                      </a:r>
                      <a:r>
                        <a:rPr kumimoji="0" lang="en-US" altLang="zh-CN"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 </a:t>
                      </a:r>
                      <a:r>
                        <a:rPr kumimoji="0" lang="en-US" altLang="zh-CN" sz="2800" b="0" i="0" u="none" strike="noStrike" cap="none" normalizeH="0" baseline="0" dirty="0" err="1"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val</a:t>
                      </a:r>
                      <a:endParaRPr kumimoji="0" lang="en-US" altLang="zh-CN"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518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E T </a:t>
                      </a:r>
                      <a:endParaRPr kumimoji="0" lang="zh-CN" altLang="en-US"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E val := T  val</a:t>
                      </a:r>
                      <a:endPar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518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T T</a:t>
                      </a:r>
                      <a:r>
                        <a:rPr kumimoji="0" lang="en-US" altLang="zh-CN" sz="2800" b="0" i="0" u="none" strike="noStrike" cap="none" normalizeH="0" baseline="-2500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1</a:t>
                      </a: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*F </a:t>
                      </a:r>
                      <a:endParaRPr kumimoji="0" lang="zh-CN" altLang="en-US"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T val := T</a:t>
                      </a:r>
                      <a:r>
                        <a:rPr kumimoji="0" lang="en-US" altLang="zh-CN" sz="2800" b="0" i="0" u="none" strike="noStrike" cap="none" normalizeH="0" baseline="-2500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1</a:t>
                      </a: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  val*F  val</a:t>
                      </a:r>
                      <a:endPar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518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T F</a:t>
                      </a:r>
                      <a:endParaRPr kumimoji="0" lang="zh-CN" altLang="en-US"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T val := F  val</a:t>
                      </a:r>
                      <a:endPar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r h="518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F (E) </a:t>
                      </a:r>
                      <a:endParaRPr kumimoji="0" lang="zh-CN" altLang="en-US"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F val := E val</a:t>
                      </a:r>
                      <a:endParaRPr kumimoji="0" lang="zh-CN" altLang="en-US" sz="2800" b="0" i="0" u="none" strike="noStrike" cap="none" normalizeH="0" baseline="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EEDF9"/>
                    </a:solidFill>
                  </a:tcPr>
                </a:tc>
              </a:tr>
              <a:tr h="518120">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F digit </a:t>
                      </a:r>
                      <a:endParaRPr kumimoji="0" lang="zh-CN" altLang="en-US"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F </a:t>
                      </a:r>
                      <a:r>
                        <a:rPr kumimoji="0" lang="en-US" altLang="zh-CN" sz="2800" b="0" i="0" u="none" strike="noStrike" cap="none" normalizeH="0" baseline="0" dirty="0" err="1"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val</a:t>
                      </a:r>
                      <a:r>
                        <a:rPr kumimoji="0" lang="en-US" altLang="zh-CN"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 := </a:t>
                      </a:r>
                      <a:r>
                        <a:rPr kumimoji="0" lang="en-US" altLang="zh-CN" sz="2800" b="0" i="0" u="none" strike="noStrike" cap="none" normalizeH="0" baseline="0" dirty="0" err="1"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sym typeface="Symbol" panose="05050102010706020507" pitchFamily="18" charset="2"/>
                        </a:rPr>
                        <a:t>digitlexval</a:t>
                      </a:r>
                      <a:endParaRPr kumimoji="0" lang="zh-CN" altLang="en-US" sz="2800" b="0" i="0" u="none" strike="noStrike" cap="none" normalizeH="0" baseline="0" dirty="0" smtClean="0">
                        <a:ln>
                          <a:noFill/>
                        </a:ln>
                        <a:solidFill>
                          <a:srgbClr val="000000"/>
                        </a:solidFill>
                        <a:effectLst/>
                        <a:latin typeface="Times New Roman" panose="02020603050405020304" charset="0"/>
                        <a:ea typeface="宋体" panose="02010600030101010101" pitchFamily="2" charset="-122"/>
                        <a:cs typeface="Times New Roman" panose="02020603050405020304" charset="0"/>
                      </a:endParaRPr>
                    </a:p>
                  </a:txBody>
                  <a:tcPr marT="45704" marB="4570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CD8F4"/>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charRg st="0" end="15"/>
                                            </p:txEl>
                                          </p:spTgt>
                                        </p:tgtEl>
                                        <p:attrNameLst>
                                          <p:attrName>style.visibility</p:attrName>
                                        </p:attrNameLst>
                                      </p:cBhvr>
                                      <p:to>
                                        <p:strVal val="visible"/>
                                      </p:to>
                                    </p:set>
                                    <p:anim calcmode="lin" valueType="num">
                                      <p:cBhvr additive="base">
                                        <p:cTn id="7" dur="500" fill="hold"/>
                                        <p:tgtEl>
                                          <p:spTgt spid="5">
                                            <p:txEl>
                                              <p:charRg st="0" end="1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1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5.3 S-</a:t>
            </a:r>
            <a:r>
              <a:rPr lang="zh-CN" altLang="en-US" dirty="0">
                <a:sym typeface="+mn-ea"/>
              </a:rPr>
              <a:t>属性定义及其自底向上的计算</a:t>
            </a:r>
            <a:endParaRPr lang="zh-CN" altLang="en-US" dirty="0"/>
          </a:p>
        </p:txBody>
      </p:sp>
      <p:sp>
        <p:nvSpPr>
          <p:cNvPr id="2" name="Rectangle 3"/>
          <p:cNvSpPr txBox="1">
            <a:spLocks noChangeArrowheads="1"/>
          </p:cNvSpPr>
          <p:nvPr/>
        </p:nvSpPr>
        <p:spPr bwMode="auto">
          <a:xfrm>
            <a:off x="539750" y="1495425"/>
            <a:ext cx="10307320" cy="2016125"/>
          </a:xfrm>
          <a:prstGeom prst="rect">
            <a:avLst/>
          </a:prstGeom>
          <a:noFill/>
          <a:ln w="9525">
            <a:noFill/>
            <a:miter lim="800000"/>
          </a:ln>
        </p:spPr>
        <p:txBody>
          <a:bodyPr/>
          <a:lstStyle/>
          <a:p>
            <a:pPr marL="742950" marR="0" lvl="1" indent="-285750" algn="l" defTabSz="914400" rtl="0" eaLnBrk="0" fontAlgn="base" latinLnBrk="0" hangingPunct="0">
              <a:lnSpc>
                <a:spcPct val="145000"/>
              </a:lnSpc>
              <a:spcBef>
                <a:spcPct val="20000"/>
              </a:spcBef>
              <a:spcAft>
                <a:spcPct val="0"/>
              </a:spcAft>
              <a:buClr>
                <a:schemeClr val="accent1"/>
              </a:buClr>
              <a:buSzTx/>
              <a:buFont typeface="Wingdings" panose="05000000000000000000" pitchFamily="2" charset="2"/>
              <a:buChar char="§"/>
              <a:defRPr/>
            </a:pPr>
            <a:r>
              <a:rPr kumimoji="0" lang="zh-CN" altLang="en-US" sz="32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rPr>
              <a:t>只有综合属性时依赖图中有向边的走向和自底向上分析时建立分析树的顺序是一致的</a:t>
            </a:r>
            <a:endParaRPr kumimoji="0" lang="zh-CN" altLang="en-US" sz="3200" b="0" i="0" u="none" strike="noStrike" kern="0" cap="none" spc="0" normalizeH="0" baseline="0" noProof="0" dirty="0">
              <a:ln>
                <a:noFill/>
              </a:ln>
              <a:solidFill>
                <a:schemeClr val="tx2"/>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539750" y="3799205"/>
            <a:ext cx="10307320" cy="143954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45000"/>
              </a:lnSpc>
              <a:buClr>
                <a:schemeClr val="folHlink"/>
              </a:buClr>
              <a:buSzPct val="50000"/>
              <a:buFont typeface="Wingdings" panose="05000000000000000000" pitchFamily="2" charset="2"/>
              <a:buChar char="n"/>
            </a:pPr>
            <a:r>
              <a:rPr lang="zh-CN" altLang="en-US" sz="3200" dirty="0">
                <a:latin typeface="Tahoma" panose="020B0604030504040204" charset="0"/>
              </a:rPr>
              <a:t>因此，可以考虑在进行语法分析（自底向上）的同时进行翻译（执行语义规则）</a:t>
            </a:r>
            <a:endParaRPr lang="zh-CN" altLang="en-US" sz="32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charRg st="0" end="36"/>
                                            </p:txEl>
                                          </p:spTgt>
                                        </p:tgtEl>
                                        <p:attrNameLst>
                                          <p:attrName>style.visibility</p:attrName>
                                        </p:attrNameLst>
                                      </p:cBhvr>
                                      <p:to>
                                        <p:strVal val="visible"/>
                                      </p:to>
                                    </p:set>
                                    <p:animEffect transition="in" filter="checkerboard(across)">
                                      <p:cBhvr>
                                        <p:cTn id="7" dur="500"/>
                                        <p:tgtEl>
                                          <p:spTgt spid="5">
                                            <p:txEl>
                                              <p:charRg st="0" end="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a:xfrm>
            <a:off x="9386200" y="6412056"/>
            <a:ext cx="2641600" cy="457200"/>
          </a:xfrm>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5.3 S-</a:t>
            </a:r>
            <a:r>
              <a:rPr lang="zh-CN" altLang="en-US" dirty="0">
                <a:sym typeface="+mn-ea"/>
              </a:rPr>
              <a:t>属性定义及其自底向上的计算</a:t>
            </a:r>
            <a:endParaRPr lang="zh-CN" altLang="en-US" dirty="0"/>
          </a:p>
        </p:txBody>
      </p:sp>
      <p:sp>
        <p:nvSpPr>
          <p:cNvPr id="7" name="椭圆 6"/>
          <p:cNvSpPr/>
          <p:nvPr/>
        </p:nvSpPr>
        <p:spPr bwMode="auto">
          <a:xfrm>
            <a:off x="6019800" y="1563688"/>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E</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8" name="椭圆 7"/>
          <p:cNvSpPr/>
          <p:nvPr/>
        </p:nvSpPr>
        <p:spPr bwMode="auto">
          <a:xfrm>
            <a:off x="3889375" y="2360613"/>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E</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9" name="椭圆 8"/>
          <p:cNvSpPr/>
          <p:nvPr/>
        </p:nvSpPr>
        <p:spPr bwMode="auto">
          <a:xfrm>
            <a:off x="6051550" y="3098800"/>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10" name="椭圆 9"/>
          <p:cNvSpPr/>
          <p:nvPr/>
        </p:nvSpPr>
        <p:spPr bwMode="auto">
          <a:xfrm>
            <a:off x="9072563" y="2255838"/>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11" name="椭圆 10"/>
          <p:cNvSpPr/>
          <p:nvPr/>
        </p:nvSpPr>
        <p:spPr bwMode="auto">
          <a:xfrm>
            <a:off x="3889375" y="3227388"/>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12" name="椭圆 11"/>
          <p:cNvSpPr/>
          <p:nvPr/>
        </p:nvSpPr>
        <p:spPr bwMode="auto">
          <a:xfrm>
            <a:off x="2592388" y="4262438"/>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13" name="椭圆 12"/>
          <p:cNvSpPr/>
          <p:nvPr/>
        </p:nvSpPr>
        <p:spPr bwMode="auto">
          <a:xfrm>
            <a:off x="4259263" y="4337050"/>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14" name="椭圆 13"/>
          <p:cNvSpPr/>
          <p:nvPr/>
        </p:nvSpPr>
        <p:spPr bwMode="auto">
          <a:xfrm>
            <a:off x="2592388" y="5186363"/>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F</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15" name="椭圆 14"/>
          <p:cNvSpPr/>
          <p:nvPr/>
        </p:nvSpPr>
        <p:spPr bwMode="auto">
          <a:xfrm>
            <a:off x="9072563" y="3227388"/>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F</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16" name="椭圆 15"/>
          <p:cNvSpPr/>
          <p:nvPr/>
        </p:nvSpPr>
        <p:spPr bwMode="auto">
          <a:xfrm>
            <a:off x="5334000" y="4251325"/>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F</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17" name="椭圆 16"/>
          <p:cNvSpPr/>
          <p:nvPr/>
        </p:nvSpPr>
        <p:spPr bwMode="auto">
          <a:xfrm>
            <a:off x="2592388" y="5978525"/>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3</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18" name="椭圆 17"/>
          <p:cNvSpPr/>
          <p:nvPr/>
        </p:nvSpPr>
        <p:spPr bwMode="auto">
          <a:xfrm>
            <a:off x="5334000" y="5041900"/>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5</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sp>
        <p:nvSpPr>
          <p:cNvPr id="19" name="椭圆 18"/>
          <p:cNvSpPr/>
          <p:nvPr/>
        </p:nvSpPr>
        <p:spPr bwMode="auto">
          <a:xfrm>
            <a:off x="9072563" y="4087813"/>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4</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cxnSp>
        <p:nvCxnSpPr>
          <p:cNvPr id="34833" name="直接箭头连接符 17"/>
          <p:cNvCxnSpPr>
            <a:stCxn id="8" idx="7"/>
            <a:endCxn id="7" idx="3"/>
          </p:cNvCxnSpPr>
          <p:nvPr/>
        </p:nvCxnSpPr>
        <p:spPr>
          <a:xfrm flipV="1">
            <a:off x="4381500" y="1947228"/>
            <a:ext cx="1722755" cy="415925"/>
          </a:xfrm>
          <a:prstGeom prst="straightConnector1">
            <a:avLst/>
          </a:prstGeom>
          <a:ln w="31750" cap="flat" cmpd="sng">
            <a:solidFill>
              <a:schemeClr val="tx1"/>
            </a:solidFill>
            <a:prstDash val="sysDash"/>
            <a:headEnd type="none" w="med" len="med"/>
            <a:tailEnd type="none" w="med" len="med"/>
          </a:ln>
        </p:spPr>
      </p:cxnSp>
      <p:cxnSp>
        <p:nvCxnSpPr>
          <p:cNvPr id="34834" name="直接箭头连接符 18"/>
          <p:cNvCxnSpPr>
            <a:stCxn id="9" idx="0"/>
            <a:endCxn id="7" idx="4"/>
          </p:cNvCxnSpPr>
          <p:nvPr/>
        </p:nvCxnSpPr>
        <p:spPr>
          <a:xfrm flipH="1" flipV="1">
            <a:off x="6307773" y="2026285"/>
            <a:ext cx="31750" cy="996315"/>
          </a:xfrm>
          <a:prstGeom prst="straightConnector1">
            <a:avLst/>
          </a:prstGeom>
          <a:ln w="31750" cap="flat" cmpd="sng">
            <a:solidFill>
              <a:schemeClr val="tx1"/>
            </a:solidFill>
            <a:prstDash val="sysDash"/>
            <a:headEnd type="none" w="med" len="med"/>
            <a:tailEnd type="none" w="med" len="med"/>
          </a:ln>
        </p:spPr>
      </p:cxnSp>
      <p:cxnSp>
        <p:nvCxnSpPr>
          <p:cNvPr id="34835" name="直接箭头连接符 19"/>
          <p:cNvCxnSpPr>
            <a:stCxn id="10" idx="1"/>
            <a:endCxn id="7" idx="5"/>
          </p:cNvCxnSpPr>
          <p:nvPr/>
        </p:nvCxnSpPr>
        <p:spPr>
          <a:xfrm flipH="1" flipV="1">
            <a:off x="6511608" y="1947228"/>
            <a:ext cx="2645410" cy="311150"/>
          </a:xfrm>
          <a:prstGeom prst="straightConnector1">
            <a:avLst/>
          </a:prstGeom>
          <a:ln w="31750" cap="flat" cmpd="sng">
            <a:solidFill>
              <a:schemeClr val="tx1"/>
            </a:solidFill>
            <a:prstDash val="sysDash"/>
            <a:headEnd type="none" w="med" len="med"/>
            <a:tailEnd type="none" w="med" len="med"/>
          </a:ln>
        </p:spPr>
      </p:cxnSp>
      <p:cxnSp>
        <p:nvCxnSpPr>
          <p:cNvPr id="34836" name="直接箭头连接符 20"/>
          <p:cNvCxnSpPr>
            <a:stCxn id="11" idx="0"/>
            <a:endCxn id="8" idx="4"/>
          </p:cNvCxnSpPr>
          <p:nvPr/>
        </p:nvCxnSpPr>
        <p:spPr>
          <a:xfrm flipV="1">
            <a:off x="4177348" y="2822893"/>
            <a:ext cx="0" cy="328295"/>
          </a:xfrm>
          <a:prstGeom prst="straightConnector1">
            <a:avLst/>
          </a:prstGeom>
          <a:ln w="25400" cap="flat" cmpd="sng">
            <a:solidFill>
              <a:schemeClr val="tx1"/>
            </a:solidFill>
            <a:prstDash val="sysDash"/>
            <a:headEnd type="none" w="med" len="med"/>
            <a:tailEnd type="none" w="med" len="med"/>
          </a:ln>
        </p:spPr>
      </p:cxnSp>
      <p:cxnSp>
        <p:nvCxnSpPr>
          <p:cNvPr id="34837" name="直接箭头连接符 21"/>
          <p:cNvCxnSpPr>
            <a:stCxn id="12" idx="7"/>
            <a:endCxn id="11" idx="3"/>
          </p:cNvCxnSpPr>
          <p:nvPr/>
        </p:nvCxnSpPr>
        <p:spPr>
          <a:xfrm flipV="1">
            <a:off x="3084513" y="3610928"/>
            <a:ext cx="889000" cy="654050"/>
          </a:xfrm>
          <a:prstGeom prst="straightConnector1">
            <a:avLst/>
          </a:prstGeom>
          <a:ln w="31750" cap="flat" cmpd="sng">
            <a:solidFill>
              <a:schemeClr val="tx1"/>
            </a:solidFill>
            <a:prstDash val="sysDash"/>
            <a:headEnd type="none" w="med" len="med"/>
            <a:tailEnd type="none" w="med" len="med"/>
          </a:ln>
        </p:spPr>
      </p:cxnSp>
      <p:cxnSp>
        <p:nvCxnSpPr>
          <p:cNvPr id="34838" name="直接箭头连接符 22"/>
          <p:cNvCxnSpPr>
            <a:stCxn id="13" idx="0"/>
            <a:endCxn id="11" idx="4"/>
          </p:cNvCxnSpPr>
          <p:nvPr/>
        </p:nvCxnSpPr>
        <p:spPr>
          <a:xfrm flipH="1" flipV="1">
            <a:off x="4177665" y="3689985"/>
            <a:ext cx="370205" cy="570865"/>
          </a:xfrm>
          <a:prstGeom prst="straightConnector1">
            <a:avLst/>
          </a:prstGeom>
          <a:ln w="31750" cap="flat" cmpd="sng">
            <a:solidFill>
              <a:schemeClr val="tx1"/>
            </a:solidFill>
            <a:prstDash val="sysDash"/>
            <a:headEnd type="none" w="med" len="med"/>
            <a:tailEnd type="none" w="med" len="med"/>
          </a:ln>
        </p:spPr>
      </p:cxnSp>
      <p:cxnSp>
        <p:nvCxnSpPr>
          <p:cNvPr id="34839" name="直接箭头连接符 23"/>
          <p:cNvCxnSpPr>
            <a:stCxn id="16" idx="1"/>
            <a:endCxn id="11" idx="5"/>
          </p:cNvCxnSpPr>
          <p:nvPr/>
        </p:nvCxnSpPr>
        <p:spPr>
          <a:xfrm flipH="1" flipV="1">
            <a:off x="4381500" y="3611245"/>
            <a:ext cx="1036955" cy="642620"/>
          </a:xfrm>
          <a:prstGeom prst="straightConnector1">
            <a:avLst/>
          </a:prstGeom>
          <a:ln w="31750" cap="flat" cmpd="sng">
            <a:solidFill>
              <a:schemeClr val="tx1"/>
            </a:solidFill>
            <a:prstDash val="sysDash"/>
            <a:headEnd type="none" w="med" len="med"/>
            <a:tailEnd type="none" w="med" len="med"/>
          </a:ln>
        </p:spPr>
      </p:cxnSp>
      <p:cxnSp>
        <p:nvCxnSpPr>
          <p:cNvPr id="34840" name="直接箭头连接符 24"/>
          <p:cNvCxnSpPr>
            <a:stCxn id="14" idx="0"/>
            <a:endCxn id="12" idx="4"/>
          </p:cNvCxnSpPr>
          <p:nvPr/>
        </p:nvCxnSpPr>
        <p:spPr>
          <a:xfrm flipV="1">
            <a:off x="2880678" y="4724718"/>
            <a:ext cx="0" cy="385445"/>
          </a:xfrm>
          <a:prstGeom prst="straightConnector1">
            <a:avLst/>
          </a:prstGeom>
          <a:ln w="31750" cap="flat" cmpd="sng">
            <a:solidFill>
              <a:schemeClr val="tx1"/>
            </a:solidFill>
            <a:prstDash val="sysDash"/>
            <a:headEnd type="none" w="med" len="med"/>
            <a:tailEnd type="none" w="med" len="med"/>
          </a:ln>
        </p:spPr>
      </p:cxnSp>
      <p:cxnSp>
        <p:nvCxnSpPr>
          <p:cNvPr id="34841" name="直接箭头连接符 25"/>
          <p:cNvCxnSpPr>
            <a:stCxn id="17" idx="0"/>
            <a:endCxn id="14" idx="4"/>
          </p:cNvCxnSpPr>
          <p:nvPr/>
        </p:nvCxnSpPr>
        <p:spPr>
          <a:xfrm flipV="1">
            <a:off x="2880678" y="5648960"/>
            <a:ext cx="0" cy="253365"/>
          </a:xfrm>
          <a:prstGeom prst="straightConnector1">
            <a:avLst/>
          </a:prstGeom>
          <a:ln w="31750" cap="flat" cmpd="sng">
            <a:solidFill>
              <a:schemeClr val="tx1"/>
            </a:solidFill>
            <a:prstDash val="sysDash"/>
            <a:headEnd type="none" w="med" len="med"/>
            <a:tailEnd type="none" w="med" len="med"/>
          </a:ln>
        </p:spPr>
      </p:cxnSp>
      <p:cxnSp>
        <p:nvCxnSpPr>
          <p:cNvPr id="34842" name="直接箭头连接符 26"/>
          <p:cNvCxnSpPr>
            <a:stCxn id="18" idx="0"/>
            <a:endCxn id="16" idx="4"/>
          </p:cNvCxnSpPr>
          <p:nvPr/>
        </p:nvCxnSpPr>
        <p:spPr>
          <a:xfrm flipV="1">
            <a:off x="5622290" y="4713605"/>
            <a:ext cx="0" cy="252095"/>
          </a:xfrm>
          <a:prstGeom prst="straightConnector1">
            <a:avLst/>
          </a:prstGeom>
          <a:ln w="31750" cap="flat" cmpd="sng">
            <a:solidFill>
              <a:schemeClr val="tx1"/>
            </a:solidFill>
            <a:prstDash val="sysDash"/>
            <a:headEnd type="none" w="med" len="med"/>
            <a:tailEnd type="none" w="med" len="med"/>
          </a:ln>
        </p:spPr>
      </p:cxnSp>
      <p:cxnSp>
        <p:nvCxnSpPr>
          <p:cNvPr id="34843" name="直接箭头连接符 27"/>
          <p:cNvCxnSpPr>
            <a:stCxn id="15" idx="0"/>
            <a:endCxn id="10" idx="4"/>
          </p:cNvCxnSpPr>
          <p:nvPr/>
        </p:nvCxnSpPr>
        <p:spPr>
          <a:xfrm flipV="1">
            <a:off x="9360853" y="2718118"/>
            <a:ext cx="0" cy="433070"/>
          </a:xfrm>
          <a:prstGeom prst="straightConnector1">
            <a:avLst/>
          </a:prstGeom>
          <a:ln w="31750" cap="flat" cmpd="sng">
            <a:solidFill>
              <a:schemeClr val="tx1"/>
            </a:solidFill>
            <a:prstDash val="sysDash"/>
            <a:headEnd type="none" w="med" len="med"/>
            <a:tailEnd type="none" w="med" len="med"/>
          </a:ln>
        </p:spPr>
      </p:cxnSp>
      <p:cxnSp>
        <p:nvCxnSpPr>
          <p:cNvPr id="34844" name="直接箭头连接符 28"/>
          <p:cNvCxnSpPr>
            <a:stCxn id="19" idx="0"/>
            <a:endCxn id="15" idx="4"/>
          </p:cNvCxnSpPr>
          <p:nvPr/>
        </p:nvCxnSpPr>
        <p:spPr>
          <a:xfrm flipV="1">
            <a:off x="9360853" y="3689668"/>
            <a:ext cx="0" cy="321945"/>
          </a:xfrm>
          <a:prstGeom prst="straightConnector1">
            <a:avLst/>
          </a:prstGeom>
          <a:ln w="31750" cap="flat" cmpd="sng">
            <a:solidFill>
              <a:schemeClr val="tx1"/>
            </a:solidFill>
            <a:prstDash val="sysDash"/>
            <a:headEnd type="none" w="med" len="med"/>
            <a:tailEnd type="none" w="med" len="med"/>
          </a:ln>
        </p:spPr>
      </p:cxnSp>
      <p:sp>
        <p:nvSpPr>
          <p:cNvPr id="32" name="椭圆 31"/>
          <p:cNvSpPr/>
          <p:nvPr/>
        </p:nvSpPr>
        <p:spPr bwMode="auto">
          <a:xfrm>
            <a:off x="6011863" y="793750"/>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L</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cxnSp>
        <p:nvCxnSpPr>
          <p:cNvPr id="34846" name="直接箭头连接符 40"/>
          <p:cNvCxnSpPr>
            <a:stCxn id="7" idx="0"/>
            <a:endCxn id="32" idx="4"/>
          </p:cNvCxnSpPr>
          <p:nvPr/>
        </p:nvCxnSpPr>
        <p:spPr>
          <a:xfrm flipH="1" flipV="1">
            <a:off x="6300470" y="1255713"/>
            <a:ext cx="7620" cy="231775"/>
          </a:xfrm>
          <a:prstGeom prst="straightConnector1">
            <a:avLst/>
          </a:prstGeom>
          <a:ln w="31750" cap="flat" cmpd="sng">
            <a:solidFill>
              <a:schemeClr val="tx1"/>
            </a:solidFill>
            <a:prstDash val="sysDash"/>
            <a:headEnd type="none" w="med" len="med"/>
            <a:tailEnd type="none" w="med" len="med"/>
          </a:ln>
        </p:spPr>
      </p:cxnSp>
      <p:sp>
        <p:nvSpPr>
          <p:cNvPr id="34" name="椭圆 33"/>
          <p:cNvSpPr/>
          <p:nvPr/>
        </p:nvSpPr>
        <p:spPr bwMode="auto">
          <a:xfrm>
            <a:off x="8582025" y="1350963"/>
            <a:ext cx="576263" cy="538163"/>
          </a:xfrm>
          <a:prstGeom prst="ellipse">
            <a:avLst/>
          </a:prstGeom>
          <a:solidFill>
            <a:schemeClr val="bg1">
              <a:lumMod val="95000"/>
            </a:schemeClr>
          </a:solidFill>
          <a:ln w="12700" cap="flat" cmpd="sng" algn="ctr">
            <a:solidFill>
              <a:schemeClr val="tx1"/>
            </a:solidFill>
            <a:prstDash val="solid"/>
            <a:round/>
            <a:headEnd type="none" w="med" len="med"/>
            <a:tailEnd type="triangle" w="med" len="med"/>
          </a:ln>
          <a:effectLst/>
        </p:spPr>
        <p:txBody>
          <a:bodyPr wrap="none" anchor="ctr"/>
          <a:lstStyle/>
          <a:p>
            <a:pPr marL="0" marR="0" lvl="0" indent="0" algn="ctr" defTabSz="914400" rtl="0" eaLnBrk="1" fontAlgn="base" latinLnBrk="0" hangingPunct="1">
              <a:lnSpc>
                <a:spcPct val="100000"/>
              </a:lnSpc>
              <a:spcBef>
                <a:spcPct val="0"/>
              </a:spcBef>
              <a:spcAft>
                <a:spcPct val="0"/>
              </a:spcAft>
              <a:buClr>
                <a:schemeClr val="hlink"/>
              </a:buClr>
              <a:buSzTx/>
              <a:buFont typeface="Wingdings" panose="05000000000000000000" pitchFamily="2" charset="2"/>
              <a:buNone/>
              <a:defRPr/>
            </a:pPr>
            <a:r>
              <a:rPr kumimoji="0" lang="en-US" altLang="zh-CN"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rPr>
              <a:t>n</a:t>
            </a:r>
            <a:endParaRPr kumimoji="0" lang="zh-CN" altLang="en-US" sz="2400" b="1" i="0" u="none" strike="noStrike" kern="1200" cap="none" spc="0" normalizeH="0" baseline="0" noProof="0" dirty="0">
              <a:ln>
                <a:noFill/>
              </a:ln>
              <a:solidFill>
                <a:schemeClr val="tx1"/>
              </a:solidFill>
              <a:effectLst/>
              <a:uLnTx/>
              <a:uFillTx/>
              <a:latin typeface="Times New Roman" panose="02020603050405020304" charset="0"/>
              <a:ea typeface="华文新魏" panose="02010800040101010101" pitchFamily="2" charset="-122"/>
              <a:cs typeface="Times New Roman" panose="02020603050405020304" charset="0"/>
            </a:endParaRPr>
          </a:p>
        </p:txBody>
      </p:sp>
      <p:cxnSp>
        <p:nvCxnSpPr>
          <p:cNvPr id="34848" name="直接箭头连接符 44"/>
          <p:cNvCxnSpPr>
            <a:stCxn id="34" idx="1"/>
            <a:endCxn id="32" idx="5"/>
          </p:cNvCxnSpPr>
          <p:nvPr/>
        </p:nvCxnSpPr>
        <p:spPr>
          <a:xfrm flipH="1" flipV="1">
            <a:off x="6503988" y="1177290"/>
            <a:ext cx="2162175" cy="176530"/>
          </a:xfrm>
          <a:prstGeom prst="straightConnector1">
            <a:avLst/>
          </a:prstGeom>
          <a:ln w="31750" cap="flat" cmpd="sng">
            <a:solidFill>
              <a:schemeClr val="tx1"/>
            </a:solidFill>
            <a:prstDash val="sysDash"/>
            <a:headEnd type="none" w="med" len="med"/>
            <a:tailEnd type="none" w="med" len="med"/>
          </a:ln>
        </p:spPr>
      </p:cxnSp>
      <p:sp>
        <p:nvSpPr>
          <p:cNvPr id="34849" name="Oval 47"/>
          <p:cNvSpPr/>
          <p:nvPr/>
        </p:nvSpPr>
        <p:spPr>
          <a:xfrm>
            <a:off x="3384550" y="6183313"/>
            <a:ext cx="95250"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34850" name="TextBox 36"/>
          <p:cNvSpPr txBox="1"/>
          <p:nvPr/>
        </p:nvSpPr>
        <p:spPr>
          <a:xfrm>
            <a:off x="3600450" y="5983288"/>
            <a:ext cx="9731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lexval</a:t>
            </a:r>
            <a:endParaRPr lang="zh-CN" altLang="en-US" sz="2400" b="1" dirty="0"/>
          </a:p>
        </p:txBody>
      </p:sp>
      <p:sp>
        <p:nvSpPr>
          <p:cNvPr id="34851" name="Oval 47"/>
          <p:cNvSpPr/>
          <p:nvPr/>
        </p:nvSpPr>
        <p:spPr>
          <a:xfrm>
            <a:off x="3351213" y="5383213"/>
            <a:ext cx="93662" cy="119062"/>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34852" name="TextBox 38"/>
          <p:cNvSpPr txBox="1"/>
          <p:nvPr/>
        </p:nvSpPr>
        <p:spPr>
          <a:xfrm>
            <a:off x="3552825" y="5211763"/>
            <a:ext cx="58578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34853" name="TextBox 39"/>
          <p:cNvSpPr txBox="1"/>
          <p:nvPr/>
        </p:nvSpPr>
        <p:spPr>
          <a:xfrm>
            <a:off x="3479800" y="4416425"/>
            <a:ext cx="5857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34854" name="Oval 47"/>
          <p:cNvSpPr/>
          <p:nvPr/>
        </p:nvSpPr>
        <p:spPr>
          <a:xfrm>
            <a:off x="3314700" y="4435475"/>
            <a:ext cx="92075"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34855" name="TextBox 41"/>
          <p:cNvSpPr txBox="1"/>
          <p:nvPr/>
        </p:nvSpPr>
        <p:spPr>
          <a:xfrm>
            <a:off x="4822825" y="3128963"/>
            <a:ext cx="58578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34856" name="Oval 47"/>
          <p:cNvSpPr/>
          <p:nvPr/>
        </p:nvSpPr>
        <p:spPr>
          <a:xfrm>
            <a:off x="4646613" y="3403600"/>
            <a:ext cx="93662"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34857" name="TextBox 43"/>
          <p:cNvSpPr txBox="1"/>
          <p:nvPr/>
        </p:nvSpPr>
        <p:spPr>
          <a:xfrm>
            <a:off x="4852988" y="2401888"/>
            <a:ext cx="585787"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34858" name="Oval 47"/>
          <p:cNvSpPr/>
          <p:nvPr/>
        </p:nvSpPr>
        <p:spPr>
          <a:xfrm>
            <a:off x="4646613" y="2516188"/>
            <a:ext cx="93662"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34859" name="TextBox 45"/>
          <p:cNvSpPr txBox="1"/>
          <p:nvPr/>
        </p:nvSpPr>
        <p:spPr>
          <a:xfrm>
            <a:off x="6543675" y="1501775"/>
            <a:ext cx="585788"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34860" name="Oval 47"/>
          <p:cNvSpPr/>
          <p:nvPr/>
        </p:nvSpPr>
        <p:spPr>
          <a:xfrm>
            <a:off x="7123113" y="1889125"/>
            <a:ext cx="93662"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34861" name="TextBox 47"/>
          <p:cNvSpPr txBox="1"/>
          <p:nvPr/>
        </p:nvSpPr>
        <p:spPr>
          <a:xfrm>
            <a:off x="7996238" y="2514600"/>
            <a:ext cx="585787"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34862" name="Oval 47"/>
          <p:cNvSpPr/>
          <p:nvPr/>
        </p:nvSpPr>
        <p:spPr>
          <a:xfrm>
            <a:off x="8639175" y="2552700"/>
            <a:ext cx="93663"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34863" name="TextBox 49"/>
          <p:cNvSpPr txBox="1"/>
          <p:nvPr/>
        </p:nvSpPr>
        <p:spPr>
          <a:xfrm>
            <a:off x="7980363" y="3387725"/>
            <a:ext cx="585787" cy="461963"/>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34864" name="Oval 47"/>
          <p:cNvSpPr/>
          <p:nvPr/>
        </p:nvSpPr>
        <p:spPr>
          <a:xfrm>
            <a:off x="8640763" y="3386138"/>
            <a:ext cx="93662"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34865" name="TextBox 51"/>
          <p:cNvSpPr txBox="1"/>
          <p:nvPr/>
        </p:nvSpPr>
        <p:spPr>
          <a:xfrm>
            <a:off x="8201025" y="4557713"/>
            <a:ext cx="97313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lexval</a:t>
            </a:r>
            <a:endParaRPr lang="zh-CN" altLang="en-US" sz="2400" b="1" dirty="0"/>
          </a:p>
        </p:txBody>
      </p:sp>
      <p:sp>
        <p:nvSpPr>
          <p:cNvPr id="34866" name="Oval 47"/>
          <p:cNvSpPr/>
          <p:nvPr/>
        </p:nvSpPr>
        <p:spPr>
          <a:xfrm>
            <a:off x="8640763" y="4356100"/>
            <a:ext cx="93662" cy="119063"/>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34867" name="TextBox 53"/>
          <p:cNvSpPr txBox="1"/>
          <p:nvPr/>
        </p:nvSpPr>
        <p:spPr>
          <a:xfrm>
            <a:off x="6048375" y="5478463"/>
            <a:ext cx="974725"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lexval</a:t>
            </a:r>
            <a:endParaRPr lang="zh-CN" altLang="en-US" sz="2400" b="1" dirty="0"/>
          </a:p>
        </p:txBody>
      </p:sp>
      <p:sp>
        <p:nvSpPr>
          <p:cNvPr id="34868" name="Oval 47"/>
          <p:cNvSpPr/>
          <p:nvPr/>
        </p:nvSpPr>
        <p:spPr>
          <a:xfrm>
            <a:off x="6062663" y="5349875"/>
            <a:ext cx="93662" cy="119063"/>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34869" name="TextBox 55"/>
          <p:cNvSpPr txBox="1"/>
          <p:nvPr/>
        </p:nvSpPr>
        <p:spPr>
          <a:xfrm>
            <a:off x="6267450" y="4294188"/>
            <a:ext cx="58578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t>val</a:t>
            </a:r>
            <a:endParaRPr lang="zh-CN" altLang="en-US" sz="2400" b="1" dirty="0"/>
          </a:p>
        </p:txBody>
      </p:sp>
      <p:sp>
        <p:nvSpPr>
          <p:cNvPr id="34870" name="Oval 47"/>
          <p:cNvSpPr/>
          <p:nvPr/>
        </p:nvSpPr>
        <p:spPr>
          <a:xfrm>
            <a:off x="6062663" y="4278313"/>
            <a:ext cx="93662"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cxnSp>
        <p:nvCxnSpPr>
          <p:cNvPr id="34871" name="直接箭头连接符 57"/>
          <p:cNvCxnSpPr>
            <a:stCxn id="34849" idx="0"/>
            <a:endCxn id="34851" idx="5"/>
          </p:cNvCxnSpPr>
          <p:nvPr/>
        </p:nvCxnSpPr>
        <p:spPr>
          <a:xfrm flipH="1" flipV="1">
            <a:off x="3430905" y="5408613"/>
            <a:ext cx="1270" cy="698500"/>
          </a:xfrm>
          <a:prstGeom prst="straightConnector1">
            <a:avLst/>
          </a:prstGeom>
          <a:ln w="31750" cap="flat" cmpd="sng">
            <a:solidFill>
              <a:srgbClr val="C00000"/>
            </a:solidFill>
            <a:prstDash val="solid"/>
            <a:headEnd type="none" w="med" len="med"/>
            <a:tailEnd type="arrow" w="med" len="med"/>
          </a:ln>
        </p:spPr>
      </p:cxnSp>
      <p:cxnSp>
        <p:nvCxnSpPr>
          <p:cNvPr id="34872" name="直接箭头连接符 58"/>
          <p:cNvCxnSpPr>
            <a:stCxn id="34851" idx="0"/>
            <a:endCxn id="34854" idx="5"/>
          </p:cNvCxnSpPr>
          <p:nvPr/>
        </p:nvCxnSpPr>
        <p:spPr>
          <a:xfrm flipH="1" flipV="1">
            <a:off x="3393440" y="4459288"/>
            <a:ext cx="5080" cy="847725"/>
          </a:xfrm>
          <a:prstGeom prst="straightConnector1">
            <a:avLst/>
          </a:prstGeom>
          <a:ln w="31750" cap="flat" cmpd="sng">
            <a:solidFill>
              <a:srgbClr val="C00000"/>
            </a:solidFill>
            <a:prstDash val="solid"/>
            <a:headEnd type="none" w="med" len="med"/>
            <a:tailEnd type="arrow" w="med" len="med"/>
          </a:ln>
        </p:spPr>
      </p:cxnSp>
      <p:cxnSp>
        <p:nvCxnSpPr>
          <p:cNvPr id="34873" name="直接箭头连接符 59"/>
          <p:cNvCxnSpPr>
            <a:stCxn id="34868" idx="0"/>
            <a:endCxn id="34870" idx="4"/>
          </p:cNvCxnSpPr>
          <p:nvPr/>
        </p:nvCxnSpPr>
        <p:spPr>
          <a:xfrm flipV="1">
            <a:off x="6109970" y="4319905"/>
            <a:ext cx="0" cy="953770"/>
          </a:xfrm>
          <a:prstGeom prst="straightConnector1">
            <a:avLst/>
          </a:prstGeom>
          <a:ln w="31750" cap="flat" cmpd="sng">
            <a:solidFill>
              <a:srgbClr val="C00000"/>
            </a:solidFill>
            <a:prstDash val="solid"/>
            <a:headEnd type="none" w="med" len="med"/>
            <a:tailEnd type="arrow" w="med" len="med"/>
          </a:ln>
        </p:spPr>
      </p:cxnSp>
      <p:cxnSp>
        <p:nvCxnSpPr>
          <p:cNvPr id="34874" name="直接箭头连接符 60"/>
          <p:cNvCxnSpPr>
            <a:stCxn id="34856" idx="0"/>
            <a:endCxn id="34858" idx="4"/>
          </p:cNvCxnSpPr>
          <p:nvPr/>
        </p:nvCxnSpPr>
        <p:spPr>
          <a:xfrm flipV="1">
            <a:off x="4693920" y="2557780"/>
            <a:ext cx="0" cy="769620"/>
          </a:xfrm>
          <a:prstGeom prst="straightConnector1">
            <a:avLst/>
          </a:prstGeom>
          <a:ln w="31750" cap="flat" cmpd="sng">
            <a:solidFill>
              <a:srgbClr val="C00000"/>
            </a:solidFill>
            <a:prstDash val="solid"/>
            <a:headEnd type="none" w="med" len="med"/>
            <a:tailEnd type="arrow" w="med" len="med"/>
          </a:ln>
        </p:spPr>
      </p:cxnSp>
      <p:cxnSp>
        <p:nvCxnSpPr>
          <p:cNvPr id="34875" name="直接箭头连接符 61"/>
          <p:cNvCxnSpPr>
            <a:stCxn id="34870" idx="2"/>
            <a:endCxn id="34856" idx="5"/>
          </p:cNvCxnSpPr>
          <p:nvPr/>
        </p:nvCxnSpPr>
        <p:spPr>
          <a:xfrm flipH="1" flipV="1">
            <a:off x="4725988" y="3427730"/>
            <a:ext cx="1336675" cy="833755"/>
          </a:xfrm>
          <a:prstGeom prst="straightConnector1">
            <a:avLst/>
          </a:prstGeom>
          <a:ln w="31750" cap="flat" cmpd="sng">
            <a:solidFill>
              <a:srgbClr val="C00000"/>
            </a:solidFill>
            <a:prstDash val="solid"/>
            <a:headEnd type="none" w="med" len="med"/>
            <a:tailEnd type="arrow" w="med" len="med"/>
          </a:ln>
        </p:spPr>
      </p:cxnSp>
      <p:cxnSp>
        <p:nvCxnSpPr>
          <p:cNvPr id="34876" name="直接箭头连接符 62"/>
          <p:cNvCxnSpPr>
            <a:stCxn id="34854" idx="7"/>
            <a:endCxn id="34856" idx="4"/>
          </p:cNvCxnSpPr>
          <p:nvPr/>
        </p:nvCxnSpPr>
        <p:spPr>
          <a:xfrm flipV="1">
            <a:off x="3393440" y="3444558"/>
            <a:ext cx="1300480" cy="931545"/>
          </a:xfrm>
          <a:prstGeom prst="straightConnector1">
            <a:avLst/>
          </a:prstGeom>
          <a:ln w="31750" cap="flat" cmpd="sng">
            <a:solidFill>
              <a:srgbClr val="C00000"/>
            </a:solidFill>
            <a:prstDash val="solid"/>
            <a:headEnd type="none" w="med" len="med"/>
            <a:tailEnd type="arrow" w="med" len="med"/>
          </a:ln>
        </p:spPr>
      </p:cxnSp>
      <p:cxnSp>
        <p:nvCxnSpPr>
          <p:cNvPr id="34877" name="直接箭头连接符 63"/>
          <p:cNvCxnSpPr>
            <a:stCxn id="34858" idx="0"/>
            <a:endCxn id="34860" idx="2"/>
          </p:cNvCxnSpPr>
          <p:nvPr/>
        </p:nvCxnSpPr>
        <p:spPr>
          <a:xfrm flipV="1">
            <a:off x="4693920" y="1871663"/>
            <a:ext cx="2429510" cy="568325"/>
          </a:xfrm>
          <a:prstGeom prst="straightConnector1">
            <a:avLst/>
          </a:prstGeom>
          <a:ln w="31750" cap="flat" cmpd="sng">
            <a:solidFill>
              <a:srgbClr val="C00000"/>
            </a:solidFill>
            <a:prstDash val="solid"/>
            <a:headEnd type="none" w="med" len="med"/>
            <a:tailEnd type="arrow" w="med" len="med"/>
          </a:ln>
        </p:spPr>
      </p:cxnSp>
      <p:cxnSp>
        <p:nvCxnSpPr>
          <p:cNvPr id="34878" name="直接箭头连接符 64"/>
          <p:cNvCxnSpPr>
            <a:stCxn id="34866" idx="0"/>
            <a:endCxn id="34864" idx="4"/>
          </p:cNvCxnSpPr>
          <p:nvPr/>
        </p:nvCxnSpPr>
        <p:spPr>
          <a:xfrm flipV="1">
            <a:off x="8687753" y="3427730"/>
            <a:ext cx="0" cy="852170"/>
          </a:xfrm>
          <a:prstGeom prst="straightConnector1">
            <a:avLst/>
          </a:prstGeom>
          <a:ln w="31750" cap="flat" cmpd="sng">
            <a:solidFill>
              <a:srgbClr val="C00000"/>
            </a:solidFill>
            <a:prstDash val="solid"/>
            <a:headEnd type="none" w="med" len="med"/>
            <a:tailEnd type="arrow" w="med" len="med"/>
          </a:ln>
        </p:spPr>
      </p:cxnSp>
      <p:cxnSp>
        <p:nvCxnSpPr>
          <p:cNvPr id="34879" name="直接箭头连接符 65"/>
          <p:cNvCxnSpPr>
            <a:stCxn id="34864" idx="0"/>
            <a:endCxn id="34862" idx="4"/>
          </p:cNvCxnSpPr>
          <p:nvPr/>
        </p:nvCxnSpPr>
        <p:spPr>
          <a:xfrm flipH="1" flipV="1">
            <a:off x="8685848" y="2593658"/>
            <a:ext cx="1905" cy="716280"/>
          </a:xfrm>
          <a:prstGeom prst="straightConnector1">
            <a:avLst/>
          </a:prstGeom>
          <a:ln w="31750" cap="flat" cmpd="sng">
            <a:solidFill>
              <a:srgbClr val="C00000"/>
            </a:solidFill>
            <a:prstDash val="solid"/>
            <a:headEnd type="none" w="med" len="med"/>
            <a:tailEnd type="arrow" w="med" len="med"/>
          </a:ln>
        </p:spPr>
      </p:cxnSp>
      <p:cxnSp>
        <p:nvCxnSpPr>
          <p:cNvPr id="34880" name="直接箭头连接符 66"/>
          <p:cNvCxnSpPr>
            <a:stCxn id="34862" idx="2"/>
            <a:endCxn id="34860" idx="6"/>
          </p:cNvCxnSpPr>
          <p:nvPr/>
        </p:nvCxnSpPr>
        <p:spPr>
          <a:xfrm flipH="1" flipV="1">
            <a:off x="7216775" y="1871663"/>
            <a:ext cx="1422400" cy="663575"/>
          </a:xfrm>
          <a:prstGeom prst="straightConnector1">
            <a:avLst/>
          </a:prstGeom>
          <a:ln w="31750" cap="flat" cmpd="sng">
            <a:solidFill>
              <a:srgbClr val="C00000"/>
            </a:solidFill>
            <a:prstDash val="solid"/>
            <a:headEnd type="none" w="med" len="med"/>
            <a:tailEnd type="arrow" w="med" len="med"/>
          </a:ln>
        </p:spPr>
      </p:cxnSp>
      <p:sp>
        <p:nvSpPr>
          <p:cNvPr id="34881" name="Oval 47"/>
          <p:cNvSpPr/>
          <p:nvPr/>
        </p:nvSpPr>
        <p:spPr>
          <a:xfrm>
            <a:off x="7077075" y="1003300"/>
            <a:ext cx="93663" cy="117475"/>
          </a:xfrm>
          <a:prstGeom prst="ellipse">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cxnSp>
        <p:nvCxnSpPr>
          <p:cNvPr id="34882" name="直接箭头连接符 68"/>
          <p:cNvCxnSpPr>
            <a:stCxn id="34860" idx="2"/>
            <a:endCxn id="34881" idx="4"/>
          </p:cNvCxnSpPr>
          <p:nvPr/>
        </p:nvCxnSpPr>
        <p:spPr>
          <a:xfrm flipV="1">
            <a:off x="7123113" y="1044258"/>
            <a:ext cx="635" cy="827405"/>
          </a:xfrm>
          <a:prstGeom prst="straightConnector1">
            <a:avLst/>
          </a:prstGeom>
          <a:ln w="31750" cap="flat" cmpd="sng">
            <a:solidFill>
              <a:srgbClr val="C00000"/>
            </a:solidFill>
            <a:prstDash val="solid"/>
            <a:headEnd type="none" w="med" len="med"/>
            <a:tailEnd type="arrow"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5.3 S-</a:t>
            </a:r>
            <a:r>
              <a:rPr lang="zh-CN" altLang="en-US" dirty="0">
                <a:sym typeface="+mn-ea"/>
              </a:rPr>
              <a:t>属性定义及其自底向上的计算</a:t>
            </a:r>
            <a:endParaRPr lang="zh-CN" altLang="en-US" dirty="0"/>
          </a:p>
        </p:txBody>
      </p:sp>
      <p:sp>
        <p:nvSpPr>
          <p:cNvPr id="2" name="Rectangle 3"/>
          <p:cNvSpPr txBox="1">
            <a:spLocks noChangeArrowheads="1"/>
          </p:cNvSpPr>
          <p:nvPr/>
        </p:nvSpPr>
        <p:spPr bwMode="auto">
          <a:xfrm>
            <a:off x="539750" y="1500505"/>
            <a:ext cx="10531475" cy="3959225"/>
          </a:xfrm>
          <a:prstGeom prst="rect">
            <a:avLst/>
          </a:prstGeom>
          <a:noFill/>
          <a:ln w="9525">
            <a:noFill/>
            <a:miter lim="800000"/>
          </a:ln>
        </p:spPr>
        <p:txBody>
          <a:bodyPr/>
          <a:p>
            <a:pPr marL="457200" marR="0" indent="-457200" algn="l" defTabSz="914400" eaLnBrk="0" hangingPunct="0">
              <a:lnSpc>
                <a:spcPct val="140000"/>
              </a:lnSpc>
              <a:spcBef>
                <a:spcPct val="20000"/>
              </a:spcBef>
              <a:buSzTx/>
              <a:buFont typeface="Wingdings" panose="05000000000000000000" charset="0"/>
              <a:buChar char="l"/>
              <a:defRPr/>
            </a:pPr>
            <a:r>
              <a:rPr kumimoji="0" lang="zh-CN" altLang="en-US" sz="3600" u="sng" kern="0" cap="none" spc="0" normalizeH="0" baseline="0" noProof="0" dirty="0">
                <a:solidFill>
                  <a:schemeClr val="tx2"/>
                </a:solidFill>
                <a:latin typeface="华文新魏" panose="02010800040101010101" pitchFamily="2" charset="-122"/>
                <a:ea typeface="华文新魏" panose="02010800040101010101" pitchFamily="2" charset="-122"/>
                <a:cs typeface="+mn-cs"/>
              </a:rPr>
              <a:t>具体实现</a:t>
            </a:r>
            <a:r>
              <a:rPr kumimoji="0" lang="zh-CN" altLang="en-US" sz="3600" b="0" kern="0" cap="none" spc="0" normalizeH="0" baseline="0" noProof="0" dirty="0">
                <a:solidFill>
                  <a:schemeClr val="tx2"/>
                </a:solidFill>
                <a:latin typeface="华文新魏" panose="02010800040101010101" pitchFamily="2" charset="-122"/>
                <a:ea typeface="华文新魏" panose="02010800040101010101" pitchFamily="2" charset="-122"/>
                <a:cs typeface="+mn-cs"/>
              </a:rPr>
              <a:t>：</a:t>
            </a:r>
            <a:r>
              <a:rPr kumimoji="0" lang="zh-CN" altLang="en-US" sz="3200" b="0" kern="0" cap="none" spc="0" normalizeH="0" baseline="0" noProof="0" dirty="0">
                <a:latin typeface="华文新魏" panose="02010800040101010101" pitchFamily="2" charset="-122"/>
                <a:ea typeface="华文新魏" panose="02010800040101010101" pitchFamily="2" charset="-122"/>
                <a:cs typeface="+mn-cs"/>
              </a:rPr>
              <a:t>扩充 </a:t>
            </a:r>
            <a:r>
              <a:rPr kumimoji="0" lang="en-US" altLang="zh-CN" sz="3200" b="0" kern="0" cap="none" spc="0" normalizeH="0" baseline="0" noProof="0" dirty="0">
                <a:latin typeface="华文新魏" panose="02010800040101010101" pitchFamily="2" charset="-122"/>
                <a:ea typeface="华文新魏" panose="02010800040101010101" pitchFamily="2" charset="-122"/>
                <a:cs typeface="+mn-cs"/>
              </a:rPr>
              <a:t>LR</a:t>
            </a:r>
            <a:r>
              <a:rPr kumimoji="0" lang="zh-CN" altLang="en-US" sz="3200" b="0" kern="0" cap="none" spc="0" normalizeH="0" baseline="0" noProof="0" dirty="0">
                <a:latin typeface="华文新魏" panose="02010800040101010101" pitchFamily="2" charset="-122"/>
                <a:ea typeface="华文新魏" panose="02010800040101010101" pitchFamily="2" charset="-122"/>
                <a:cs typeface="+mn-cs"/>
              </a:rPr>
              <a:t>分析器，为栈中的每一个文法符号增加一个属性域，存放分析过程中该文法符号的综合属性值，当用产生式进行归约时，产生式左边文法符号入栈，其属性值由栈中正在归约的产生式右边符号的属性值计算</a:t>
            </a:r>
            <a:endParaRPr kumimoji="0" lang="zh-CN" altLang="en-US" sz="3200" b="0" kern="0" cap="none" spc="0" normalizeH="0" baseline="0" noProof="0" dirty="0">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5.3 S-</a:t>
            </a:r>
            <a:r>
              <a:rPr lang="zh-CN" altLang="en-US" dirty="0">
                <a:sym typeface="+mn-ea"/>
              </a:rPr>
              <a:t>属性定义及其自底向上的计算</a:t>
            </a:r>
            <a:endParaRPr lang="zh-CN" altLang="en-US" dirty="0"/>
          </a:p>
        </p:txBody>
      </p:sp>
      <p:sp>
        <p:nvSpPr>
          <p:cNvPr id="2" name="Rectangle 3"/>
          <p:cNvSpPr txBox="1">
            <a:spLocks noChangeArrowheads="1"/>
          </p:cNvSpPr>
          <p:nvPr/>
        </p:nvSpPr>
        <p:spPr bwMode="auto">
          <a:xfrm>
            <a:off x="971550" y="1183005"/>
            <a:ext cx="4110990" cy="1339850"/>
          </a:xfrm>
          <a:prstGeom prst="rect">
            <a:avLst/>
          </a:prstGeom>
          <a:noFill/>
          <a:ln w="9525">
            <a:noFill/>
            <a:miter lim="800000"/>
          </a:ln>
        </p:spPr>
        <p:txBody>
          <a:bodyPr/>
          <a:lstStyle/>
          <a:p>
            <a:pPr marL="0" marR="0" indent="0" algn="l" defTabSz="914400" eaLnBrk="0" hangingPunct="0">
              <a:lnSpc>
                <a:spcPct val="120000"/>
              </a:lnSpc>
              <a:spcBef>
                <a:spcPct val="20000"/>
              </a:spcBef>
              <a:buSzTx/>
              <a:buNone/>
              <a:defRPr/>
            </a:pPr>
            <a:r>
              <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rPr>
              <a:t>例子 </a:t>
            </a:r>
            <a:r>
              <a:rPr kumimoji="0" lang="en-US" altLang="zh-CN" sz="3200" kern="0" cap="none" spc="0" normalizeH="0" baseline="0" noProof="0" dirty="0">
                <a:solidFill>
                  <a:schemeClr val="tx2"/>
                </a:solidFill>
                <a:latin typeface="华文新魏" panose="02010800040101010101" pitchFamily="2" charset="-122"/>
                <a:ea typeface="华文新魏" panose="02010800040101010101" pitchFamily="2" charset="-122"/>
                <a:cs typeface="+mn-cs"/>
              </a:rPr>
              <a:t> </a:t>
            </a:r>
            <a:r>
              <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rPr>
              <a:t>：</a:t>
            </a:r>
            <a:endPar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en-US" altLang="zh-CN"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A → X Y Z</a:t>
            </a:r>
            <a:endParaRPr kumimoji="0" lang="en-US" altLang="zh-CN" sz="32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aphicFrame>
        <p:nvGraphicFramePr>
          <p:cNvPr id="5" name="Group 74"/>
          <p:cNvGraphicFramePr>
            <a:graphicFrameLocks noGrp="1"/>
          </p:cNvGraphicFramePr>
          <p:nvPr>
            <p:ph sz="quarter" idx="1"/>
          </p:nvPr>
        </p:nvGraphicFramePr>
        <p:xfrm>
          <a:off x="3906838" y="2882900"/>
          <a:ext cx="1582738" cy="2286000"/>
        </p:xfrm>
        <a:graphic>
          <a:graphicData uri="http://schemas.openxmlformats.org/drawingml/2006/table">
            <a:tbl>
              <a:tblPr/>
              <a:tblGrid>
                <a:gridCol w="792162"/>
                <a:gridCol w="790575"/>
              </a:tblGrid>
              <a:tr h="403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3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X</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X.x</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5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Y</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Y.y</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3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Z</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Z.z</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3952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graphicFrame>
        <p:nvGraphicFramePr>
          <p:cNvPr id="6" name="Group 76"/>
          <p:cNvGraphicFramePr>
            <a:graphicFrameLocks noGrp="1"/>
          </p:cNvGraphicFramePr>
          <p:nvPr/>
        </p:nvGraphicFramePr>
        <p:xfrm>
          <a:off x="8583613" y="2882900"/>
          <a:ext cx="1587500" cy="2303463"/>
        </p:xfrm>
        <a:graphic>
          <a:graphicData uri="http://schemas.openxmlformats.org/drawingml/2006/table">
            <a:tbl>
              <a:tblPr/>
              <a:tblGrid>
                <a:gridCol w="793750"/>
                <a:gridCol w="793750"/>
              </a:tblGrid>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  A</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rPr>
                        <a:t>A.a</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196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4603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1" lang="en-US" altLang="zh-CN" sz="2400" b="0" i="0" u="none" strike="noStrike" cap="none" normalizeH="0" baseline="0" smtClean="0">
                          <a:ln>
                            <a:noFill/>
                          </a:ln>
                          <a:solidFill>
                            <a:schemeClr val="tx1"/>
                          </a:solidFill>
                          <a:effectLst/>
                          <a:latin typeface="Times New Roman" panose="02020603050405020304"/>
                          <a:ea typeface="宋体" panose="02010600030101010101" pitchFamily="2" charset="-122"/>
                        </a:rPr>
                        <a:t>…</a:t>
                      </a:r>
                      <a:endParaRPr kumimoji="1" lang="en-US" altLang="zh-CN" sz="2400" b="0" i="0" u="none" strike="noStrike" cap="none" normalizeH="0" baseline="0" smtClean="0">
                        <a:ln>
                          <a:noFill/>
                        </a:ln>
                        <a:solidFill>
                          <a:schemeClr val="tx1"/>
                        </a:solidFill>
                        <a:effectLst/>
                        <a:latin typeface="Tahoma" panose="020B0604030504040204" charset="0"/>
                        <a:ea typeface="宋体" panose="02010600030101010101"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7" name="AutoShape 77"/>
          <p:cNvSpPr/>
          <p:nvPr/>
        </p:nvSpPr>
        <p:spPr>
          <a:xfrm>
            <a:off x="6499225" y="3817938"/>
            <a:ext cx="1081088" cy="217487"/>
          </a:xfrm>
          <a:prstGeom prst="rightArrow">
            <a:avLst>
              <a:gd name="adj1" fmla="val 50000"/>
              <a:gd name="adj2" fmla="val 124270"/>
            </a:avLst>
          </a:prstGeom>
          <a:solidFill>
            <a:schemeClr val="tx2"/>
          </a:solidFill>
          <a:ln w="9525">
            <a:noFill/>
          </a:ln>
        </p:spPr>
        <p:txBody>
          <a:bodyPr wrap="none" anchor="ct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endParaRPr lang="zh-CN" altLang="en-US" sz="2400" b="1" dirty="0"/>
          </a:p>
        </p:txBody>
      </p:sp>
      <p:sp>
        <p:nvSpPr>
          <p:cNvPr id="8" name="Line 80"/>
          <p:cNvSpPr/>
          <p:nvPr/>
        </p:nvSpPr>
        <p:spPr>
          <a:xfrm>
            <a:off x="3186113" y="4467225"/>
            <a:ext cx="576262" cy="0"/>
          </a:xfrm>
          <a:prstGeom prst="line">
            <a:avLst/>
          </a:prstGeom>
          <a:ln w="9525" cap="flat" cmpd="sng">
            <a:solidFill>
              <a:schemeClr val="tx1"/>
            </a:solidFill>
            <a:prstDash val="solid"/>
            <a:headEnd type="none" w="med" len="med"/>
            <a:tailEnd type="triangle" w="med" len="med"/>
          </a:ln>
        </p:spPr>
      </p:sp>
      <p:sp>
        <p:nvSpPr>
          <p:cNvPr id="9" name="Text Box 81"/>
          <p:cNvSpPr txBox="1"/>
          <p:nvPr/>
        </p:nvSpPr>
        <p:spPr>
          <a:xfrm>
            <a:off x="2536825" y="4213225"/>
            <a:ext cx="720725" cy="396875"/>
          </a:xfrm>
          <a:prstGeom prst="rect">
            <a:avLst/>
          </a:prstGeom>
          <a:noFill/>
          <a:ln w="9525">
            <a:noFill/>
          </a:ln>
        </p:spPr>
        <p:txBody>
          <a:bodyPr anchor="b">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50000"/>
              </a:spcBef>
              <a:buNone/>
            </a:pPr>
            <a:r>
              <a:rPr lang="en-US" altLang="zh-CN" sz="2400" b="1" dirty="0"/>
              <a:t>top</a:t>
            </a:r>
            <a:endParaRPr lang="en-US" altLang="zh-CN" sz="2400" b="1" dirty="0"/>
          </a:p>
        </p:txBody>
      </p:sp>
      <p:sp>
        <p:nvSpPr>
          <p:cNvPr id="10" name="Line 82"/>
          <p:cNvSpPr/>
          <p:nvPr/>
        </p:nvSpPr>
        <p:spPr>
          <a:xfrm>
            <a:off x="7937500" y="3568700"/>
            <a:ext cx="576263" cy="0"/>
          </a:xfrm>
          <a:prstGeom prst="line">
            <a:avLst/>
          </a:prstGeom>
          <a:ln w="9525" cap="flat" cmpd="sng">
            <a:solidFill>
              <a:schemeClr val="tx1"/>
            </a:solidFill>
            <a:prstDash val="solid"/>
            <a:headEnd type="none" w="med" len="med"/>
            <a:tailEnd type="triangle" w="med" len="med"/>
          </a:ln>
        </p:spPr>
      </p:sp>
      <p:sp>
        <p:nvSpPr>
          <p:cNvPr id="11" name="Text Box 83"/>
          <p:cNvSpPr txBox="1"/>
          <p:nvPr/>
        </p:nvSpPr>
        <p:spPr>
          <a:xfrm>
            <a:off x="7288213" y="3314700"/>
            <a:ext cx="720725" cy="396875"/>
          </a:xfrm>
          <a:prstGeom prst="rect">
            <a:avLst/>
          </a:prstGeom>
          <a:noFill/>
          <a:ln w="9525">
            <a:noFill/>
          </a:ln>
        </p:spPr>
        <p:txBody>
          <a:bodyPr anchor="b">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50000"/>
              </a:spcBef>
              <a:buNone/>
            </a:pPr>
            <a:r>
              <a:rPr lang="en-US" altLang="zh-CN" sz="2400" b="1" dirty="0"/>
              <a:t>top</a:t>
            </a:r>
            <a:endParaRPr lang="en-US" altLang="zh-CN"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blinds(horizontal)">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amond(in)">
                                      <p:cBhvr>
                                        <p:cTn id="18" dur="2000"/>
                                        <p:tgtEl>
                                          <p:spTgt spid="6"/>
                                        </p:tgtEl>
                                      </p:cBhvr>
                                    </p:animEffect>
                                  </p:childTnLst>
                                </p:cTn>
                              </p:par>
                              <p:par>
                                <p:cTn id="19" presetID="8" presetClass="entr" presetSubtype="16"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amond(in)">
                                      <p:cBhvr>
                                        <p:cTn id="21" dur="2000"/>
                                        <p:tgtEl>
                                          <p:spTgt spid="7"/>
                                        </p:tgtEl>
                                      </p:cBhvr>
                                    </p:animEffect>
                                  </p:childTnLst>
                                </p:cTn>
                              </p:par>
                              <p:par>
                                <p:cTn id="22" presetID="8" presetClass="entr" presetSubtype="16" fill="hold"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amond(in)">
                                      <p:cBhvr>
                                        <p:cTn id="24" dur="2000"/>
                                        <p:tgtEl>
                                          <p:spTgt spid="10"/>
                                        </p:tgtEl>
                                      </p:cBhvr>
                                    </p:animEffect>
                                  </p:childTnLst>
                                </p:cTn>
                              </p:par>
                              <p:par>
                                <p:cTn id="25" presetID="8"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amond(in)">
                                      <p:cBhvr>
                                        <p:cTn id="2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en-US" altLang="zh-CN" dirty="0">
                <a:sym typeface="+mn-ea"/>
              </a:rPr>
              <a:t>5.3 S-</a:t>
            </a:r>
            <a:r>
              <a:rPr lang="zh-CN" altLang="en-US" dirty="0">
                <a:sym typeface="+mn-ea"/>
              </a:rPr>
              <a:t>属性定义及其自底向上的计算</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2300" name="Rectangle 4"/>
          <p:cNvSpPr/>
          <p:nvPr/>
        </p:nvSpPr>
        <p:spPr>
          <a:xfrm>
            <a:off x="747395" y="1971040"/>
            <a:ext cx="4543425" cy="1522730"/>
          </a:xfrm>
          <a:prstGeom prst="rect">
            <a:avLst/>
          </a:prstGeom>
          <a:noFill/>
          <a:ln w="9525">
            <a:noFill/>
          </a:ln>
        </p:spPr>
        <p:txBody>
          <a:bodyPr anchor="t">
            <a:scene3d>
              <a:camera prst="orthographicFront"/>
              <a:lightRig rig="threePt" dir="t"/>
            </a:scene3d>
          </a:bodyPr>
          <a:p>
            <a:pPr lvl="2" indent="0" algn="l" rtl="0" eaLnBrk="1" fontAlgn="base" hangingPunct="1">
              <a:lnSpc>
                <a:spcPct val="135000"/>
              </a:lnSpc>
              <a:spcBef>
                <a:spcPct val="20000"/>
              </a:spcBef>
              <a:spcAft>
                <a:spcPct val="0"/>
              </a:spcAft>
              <a:buClr>
                <a:schemeClr val="folHlink"/>
              </a:buClr>
              <a:buSzPct val="50000"/>
            </a:pPr>
            <a:r>
              <a:rPr lang="en-US" altLang="zh-CN" sz="3200" dirty="0">
                <a:solidFill>
                  <a:schemeClr val="accent1"/>
                </a:solidFill>
                <a:effectLst>
                  <a:outerShdw blurRad="38100" dist="25400" dir="5400000" algn="ctr" rotWithShape="0">
                    <a:srgbClr val="6E747A">
                      <a:alpha val="43000"/>
                    </a:srgbClr>
                  </a:outerShdw>
                </a:effectLst>
                <a:latin typeface="Tahoma" panose="020B0604030504040204" charset="0"/>
                <a:ea typeface="华文新魏" panose="02010800040101010101" pitchFamily="2" charset="-122"/>
              </a:rPr>
              <a:t>** </a:t>
            </a:r>
            <a:r>
              <a:rPr lang="zh-CN" altLang="en-US" sz="3200" dirty="0">
                <a:solidFill>
                  <a:schemeClr val="accent1"/>
                </a:solidFill>
                <a:effectLst>
                  <a:outerShdw blurRad="38100" dist="25400" dir="5400000" algn="ctr" rotWithShape="0">
                    <a:srgbClr val="6E747A">
                      <a:alpha val="43000"/>
                    </a:srgbClr>
                  </a:outerShdw>
                </a:effectLst>
                <a:latin typeface="Tahoma" panose="020B0604030504040204" charset="0"/>
                <a:ea typeface="华文新魏" panose="02010800040101010101" pitchFamily="2" charset="-122"/>
              </a:rPr>
              <a:t>按顺序执行语义规则，完成翻译</a:t>
            </a:r>
            <a:endParaRPr lang="zh-CN" altLang="en-US" sz="3200" dirty="0">
              <a:solidFill>
                <a:schemeClr val="accent1"/>
              </a:solidFill>
              <a:effectLst>
                <a:outerShdw blurRad="38100" dist="25400" dir="5400000" algn="ctr" rotWithShape="0">
                  <a:srgbClr val="6E747A">
                    <a:alpha val="43000"/>
                  </a:srgbClr>
                </a:outerShdw>
              </a:effectLst>
              <a:latin typeface="Tahoma" panose="020B0604030504040204" charset="0"/>
              <a:ea typeface="华文新魏" panose="02010800040101010101" pitchFamily="2" charset="-122"/>
            </a:endParaRPr>
          </a:p>
        </p:txBody>
      </p:sp>
      <p:sp>
        <p:nvSpPr>
          <p:cNvPr id="12301" name="内容占位符 2"/>
          <p:cNvSpPr>
            <a:spLocks noGrp="1"/>
          </p:cNvSpPr>
          <p:nvPr>
            <p:ph idx="1"/>
          </p:nvPr>
        </p:nvSpPr>
        <p:spPr>
          <a:xfrm>
            <a:off x="424180" y="1076960"/>
            <a:ext cx="3950335" cy="696595"/>
          </a:xfrm>
        </p:spPr>
        <p:txBody>
          <a:bodyPr vert="horz" wrap="square" lIns="91440" tIns="45720" rIns="91440" bIns="45720" anchor="t"/>
          <a:p>
            <a:r>
              <a:rPr lang="zh-CN" altLang="en-US" sz="3600" dirty="0"/>
              <a:t>属性计算的例子</a:t>
            </a:r>
            <a:endParaRPr lang="zh-CN" altLang="en-US" sz="3600" dirty="0"/>
          </a:p>
        </p:txBody>
      </p:sp>
      <p:pic>
        <p:nvPicPr>
          <p:cNvPr id="2" name="图片 1"/>
          <p:cNvPicPr>
            <a:picLocks noChangeAspect="1"/>
          </p:cNvPicPr>
          <p:nvPr>
            <p:custDataLst>
              <p:tags r:id="rId1"/>
            </p:custDataLst>
          </p:nvPr>
        </p:nvPicPr>
        <p:blipFill>
          <a:blip r:embed="rId2"/>
          <a:stretch>
            <a:fillRect/>
          </a:stretch>
        </p:blipFill>
        <p:spPr>
          <a:xfrm>
            <a:off x="5290820" y="979170"/>
            <a:ext cx="6494780" cy="528701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596900" y="3752215"/>
            <a:ext cx="4264025" cy="23463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dirty="0"/>
          </a:p>
        </p:txBody>
      </p:sp>
      <p:sp>
        <p:nvSpPr>
          <p:cNvPr id="2" name="Rectangle 3"/>
          <p:cNvSpPr txBox="1">
            <a:spLocks noChangeArrowheads="1"/>
          </p:cNvSpPr>
          <p:nvPr/>
        </p:nvSpPr>
        <p:spPr bwMode="auto">
          <a:xfrm>
            <a:off x="395605" y="992188"/>
            <a:ext cx="4392613" cy="719138"/>
          </a:xfrm>
          <a:prstGeom prst="rect">
            <a:avLst/>
          </a:prstGeom>
          <a:noFill/>
          <a:ln w="9525">
            <a:noFill/>
            <a:miter lim="800000"/>
          </a:ln>
        </p:spPr>
        <p:txBody>
          <a:bodyPr/>
          <a:lstStyle/>
          <a:p>
            <a:pPr marL="457200" marR="0" indent="-457200" algn="l" defTabSz="914400" eaLnBrk="0" hangingPunct="0">
              <a:lnSpc>
                <a:spcPct val="120000"/>
              </a:lnSpc>
              <a:spcBef>
                <a:spcPct val="20000"/>
              </a:spcBef>
              <a:buSzTx/>
              <a:buFont typeface="Wingdings" panose="05000000000000000000" charset="0"/>
              <a:buChar char="l"/>
              <a:defRPr/>
            </a:pPr>
            <a:r>
              <a:rPr kumimoji="0" lang="en-US" altLang="zh-CN" sz="3600" kern="0" cap="none" spc="0" normalizeH="0" baseline="0" noProof="0">
                <a:solidFill>
                  <a:schemeClr val="tx2"/>
                </a:solidFill>
                <a:latin typeface="华文新魏" panose="02010800040101010101" pitchFamily="2" charset="-122"/>
                <a:ea typeface="华文新魏" panose="02010800040101010101" pitchFamily="2" charset="-122"/>
                <a:cs typeface="+mn-cs"/>
              </a:rPr>
              <a:t>L -</a:t>
            </a:r>
            <a:r>
              <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rPr>
              <a:t>属性定义：</a:t>
            </a:r>
            <a:endPar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323850" y="1852930"/>
            <a:ext cx="10038080" cy="79057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20000"/>
              </a:lnSpc>
              <a:buClr>
                <a:schemeClr val="hlink"/>
              </a:buClr>
              <a:buSzPct val="55000"/>
              <a:buChar char="n"/>
            </a:pPr>
            <a:r>
              <a:rPr lang="zh-CN" altLang="en-US" sz="3200" dirty="0">
                <a:latin typeface="Tahoma" panose="020B0604030504040204" charset="0"/>
              </a:rPr>
              <a:t>是一种语法制导定义</a:t>
            </a:r>
            <a:endParaRPr lang="zh-CN" altLang="en-US" sz="3200" dirty="0">
              <a:latin typeface="Tahoma" panose="020B0604030504040204" charset="0"/>
            </a:endParaRPr>
          </a:p>
        </p:txBody>
      </p:sp>
      <p:sp>
        <p:nvSpPr>
          <p:cNvPr id="6" name="Rectangle 5"/>
          <p:cNvSpPr/>
          <p:nvPr/>
        </p:nvSpPr>
        <p:spPr>
          <a:xfrm>
            <a:off x="323850" y="2653030"/>
            <a:ext cx="11462385" cy="22320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40000"/>
              </a:lnSpc>
              <a:buClr>
                <a:schemeClr val="hlink"/>
              </a:buClr>
              <a:buSzPct val="55000"/>
              <a:buChar char="n"/>
            </a:pPr>
            <a:r>
              <a:rPr lang="zh-CN" altLang="en-US" sz="3200" dirty="0">
                <a:latin typeface="Tahoma" panose="020B0604030504040204" charset="0"/>
              </a:rPr>
              <a:t>对于产生式 </a:t>
            </a:r>
            <a:r>
              <a:rPr lang="en-US" altLang="zh-CN" sz="3200" dirty="0">
                <a:latin typeface="Tahoma" panose="020B0604030504040204" charset="0"/>
              </a:rPr>
              <a:t>A→X</a:t>
            </a:r>
            <a:r>
              <a:rPr lang="en-US" altLang="zh-CN" sz="3200" baseline="-25000" dirty="0">
                <a:latin typeface="Tahoma" panose="020B0604030504040204" charset="0"/>
              </a:rPr>
              <a:t>1</a:t>
            </a:r>
            <a:r>
              <a:rPr lang="en-US" altLang="zh-CN" sz="3200" dirty="0">
                <a:latin typeface="Tahoma" panose="020B0604030504040204" charset="0"/>
              </a:rPr>
              <a:t>X</a:t>
            </a:r>
            <a:r>
              <a:rPr lang="en-US" altLang="zh-CN" sz="3200" baseline="-25000" dirty="0">
                <a:latin typeface="Tahoma" panose="020B0604030504040204" charset="0"/>
              </a:rPr>
              <a:t>2</a:t>
            </a:r>
            <a:r>
              <a:rPr lang="en-US" altLang="zh-CN" sz="3200" dirty="0">
                <a:latin typeface="Times New Roman" panose="02020603050405020304" charset="0"/>
              </a:rPr>
              <a:t>…</a:t>
            </a:r>
            <a:r>
              <a:rPr lang="en-US" altLang="zh-CN" sz="3200" dirty="0">
                <a:latin typeface="Tahoma" panose="020B0604030504040204" charset="0"/>
              </a:rPr>
              <a:t>X</a:t>
            </a:r>
            <a:r>
              <a:rPr lang="en-US" altLang="zh-CN" sz="3200" baseline="-25000" dirty="0">
                <a:latin typeface="Tahoma" panose="020B0604030504040204" charset="0"/>
              </a:rPr>
              <a:t>n </a:t>
            </a:r>
            <a:r>
              <a:rPr lang="zh-CN" altLang="en-US" sz="3200" dirty="0">
                <a:latin typeface="Tahoma" panose="020B0604030504040204" charset="0"/>
              </a:rPr>
              <a:t>右部 </a:t>
            </a:r>
            <a:r>
              <a:rPr lang="en-US" altLang="zh-CN" sz="3200" dirty="0">
                <a:latin typeface="Tahoma" panose="020B0604030504040204" charset="0"/>
              </a:rPr>
              <a:t>X</a:t>
            </a:r>
            <a:r>
              <a:rPr lang="en-US" altLang="zh-CN" sz="3200" baseline="-25000" dirty="0">
                <a:latin typeface="Tahoma" panose="020B0604030504040204" charset="0"/>
              </a:rPr>
              <a:t>j </a:t>
            </a:r>
            <a:r>
              <a:rPr lang="zh-CN" altLang="en-US" sz="3200" dirty="0">
                <a:latin typeface="Tahoma" panose="020B0604030504040204" charset="0"/>
              </a:rPr>
              <a:t>的继承属性，它依赖于：</a:t>
            </a:r>
            <a:endParaRPr lang="zh-CN" altLang="en-US" sz="3200" dirty="0">
              <a:latin typeface="Tahoma" panose="020B0604030504040204" charset="0"/>
            </a:endParaRPr>
          </a:p>
          <a:p>
            <a:pPr marL="742950" lvl="1" indent="-285750" eaLnBrk="1" hangingPunct="1">
              <a:lnSpc>
                <a:spcPct val="140000"/>
              </a:lnSpc>
              <a:buClr>
                <a:schemeClr val="hlink"/>
              </a:buClr>
              <a:buSzPct val="55000"/>
              <a:buNone/>
            </a:pPr>
            <a:r>
              <a:rPr lang="zh-CN" altLang="en-US" sz="3200" dirty="0">
                <a:latin typeface="Tahoma" panose="020B0604030504040204" charset="0"/>
              </a:rPr>
              <a:t>	      </a:t>
            </a:r>
            <a:r>
              <a:rPr lang="en-US" altLang="zh-CN" sz="3200" dirty="0">
                <a:latin typeface="Tahoma" panose="020B0604030504040204" charset="0"/>
              </a:rPr>
              <a:t>1</a:t>
            </a:r>
            <a:r>
              <a:rPr lang="zh-CN" altLang="en-US" sz="3200" dirty="0">
                <a:latin typeface="Tahoma" panose="020B0604030504040204" charset="0"/>
              </a:rPr>
              <a:t>、  </a:t>
            </a:r>
            <a:r>
              <a:rPr lang="en-US" altLang="zh-CN" sz="3200" dirty="0">
                <a:latin typeface="Tahoma" panose="020B0604030504040204" charset="0"/>
              </a:rPr>
              <a:t>X</a:t>
            </a:r>
            <a:r>
              <a:rPr lang="en-US" altLang="zh-CN" sz="3200" baseline="-25000" dirty="0">
                <a:latin typeface="Tahoma" panose="020B0604030504040204" charset="0"/>
              </a:rPr>
              <a:t>1</a:t>
            </a:r>
            <a:r>
              <a:rPr lang="zh-CN" altLang="en-US" sz="3200" dirty="0">
                <a:latin typeface="Tahoma" panose="020B0604030504040204" charset="0"/>
              </a:rPr>
              <a:t>，</a:t>
            </a:r>
            <a:r>
              <a:rPr lang="en-US" altLang="zh-CN" sz="3200" dirty="0">
                <a:latin typeface="Tahoma" panose="020B0604030504040204" charset="0"/>
              </a:rPr>
              <a:t>X</a:t>
            </a:r>
            <a:r>
              <a:rPr lang="en-US" altLang="zh-CN" sz="3200" baseline="-25000" dirty="0">
                <a:latin typeface="Tahoma" panose="020B0604030504040204" charset="0"/>
              </a:rPr>
              <a:t>2</a:t>
            </a:r>
            <a:r>
              <a:rPr lang="zh-CN" altLang="en-US" sz="3200" dirty="0">
                <a:latin typeface="Tahoma" panose="020B0604030504040204" charset="0"/>
              </a:rPr>
              <a:t>，</a:t>
            </a:r>
            <a:r>
              <a:rPr lang="en-US" altLang="zh-CN" sz="3200" dirty="0">
                <a:latin typeface="Times New Roman" panose="02020603050405020304" charset="0"/>
              </a:rPr>
              <a:t>…</a:t>
            </a:r>
            <a:r>
              <a:rPr lang="zh-CN" altLang="en-US" sz="3200" dirty="0">
                <a:latin typeface="Tahoma" panose="020B0604030504040204" charset="0"/>
              </a:rPr>
              <a:t>，</a:t>
            </a:r>
            <a:r>
              <a:rPr lang="en-US" altLang="zh-CN" sz="3200" dirty="0">
                <a:latin typeface="Tahoma" panose="020B0604030504040204" charset="0"/>
              </a:rPr>
              <a:t>X</a:t>
            </a:r>
            <a:r>
              <a:rPr lang="en-US" altLang="zh-CN" sz="3200" baseline="-25000" dirty="0">
                <a:latin typeface="Tahoma" panose="020B0604030504040204" charset="0"/>
              </a:rPr>
              <a:t>j-1 </a:t>
            </a:r>
            <a:r>
              <a:rPr lang="zh-CN" altLang="en-US" sz="3200" dirty="0">
                <a:latin typeface="Tahoma" panose="020B0604030504040204" charset="0"/>
              </a:rPr>
              <a:t>（ </a:t>
            </a:r>
            <a:r>
              <a:rPr lang="en-US" altLang="zh-CN" sz="3200" dirty="0">
                <a:latin typeface="Tahoma" panose="020B0604030504040204" charset="0"/>
              </a:rPr>
              <a:t>X</a:t>
            </a:r>
            <a:r>
              <a:rPr lang="en-US" altLang="zh-CN" sz="3200" baseline="-25000" dirty="0">
                <a:latin typeface="Tahoma" panose="020B0604030504040204" charset="0"/>
              </a:rPr>
              <a:t>j</a:t>
            </a:r>
            <a:r>
              <a:rPr lang="zh-CN" altLang="en-US" sz="3200" dirty="0">
                <a:latin typeface="Tahoma" panose="020B0604030504040204" charset="0"/>
              </a:rPr>
              <a:t>左边的文法符号）的属性</a:t>
            </a:r>
            <a:endParaRPr lang="zh-CN" altLang="en-US" sz="3200" dirty="0">
              <a:latin typeface="Tahoma" panose="020B0604030504040204" charset="0"/>
            </a:endParaRPr>
          </a:p>
          <a:p>
            <a:pPr marL="742950" lvl="1" indent="-285750" eaLnBrk="1" hangingPunct="1">
              <a:lnSpc>
                <a:spcPct val="140000"/>
              </a:lnSpc>
              <a:buClr>
                <a:schemeClr val="hlink"/>
              </a:buClr>
              <a:buSzPct val="55000"/>
              <a:buNone/>
            </a:pPr>
            <a:r>
              <a:rPr lang="zh-CN" altLang="en-US" sz="3200" dirty="0">
                <a:latin typeface="Tahoma" panose="020B0604030504040204" charset="0"/>
              </a:rPr>
              <a:t>	      </a:t>
            </a:r>
            <a:r>
              <a:rPr lang="en-US" altLang="zh-CN" sz="3200" dirty="0">
                <a:latin typeface="Tahoma" panose="020B0604030504040204" charset="0"/>
              </a:rPr>
              <a:t>2</a:t>
            </a:r>
            <a:r>
              <a:rPr lang="zh-CN" altLang="en-US" sz="3200" dirty="0">
                <a:latin typeface="Tahoma" panose="020B0604030504040204" charset="0"/>
              </a:rPr>
              <a:t>、 </a:t>
            </a:r>
            <a:r>
              <a:rPr lang="en-US" altLang="zh-CN" sz="3200" dirty="0">
                <a:latin typeface="Tahoma" panose="020B0604030504040204" charset="0"/>
              </a:rPr>
              <a:t>A </a:t>
            </a:r>
            <a:r>
              <a:rPr lang="zh-CN" altLang="en-US" sz="3200" dirty="0">
                <a:latin typeface="Tahoma" panose="020B0604030504040204" charset="0"/>
              </a:rPr>
              <a:t>的继承属性</a:t>
            </a:r>
            <a:endParaRPr lang="zh-CN" altLang="en-US" sz="3200" dirty="0">
              <a:latin typeface="Tahoma" panose="020B0604030504040204" charset="0"/>
            </a:endParaRPr>
          </a:p>
        </p:txBody>
      </p:sp>
      <p:sp>
        <p:nvSpPr>
          <p:cNvPr id="7" name="Rectangle 6"/>
          <p:cNvSpPr>
            <a:spLocks noChangeArrowheads="1"/>
          </p:cNvSpPr>
          <p:nvPr/>
        </p:nvSpPr>
        <p:spPr bwMode="auto">
          <a:xfrm>
            <a:off x="395605" y="5318125"/>
            <a:ext cx="10038080" cy="611505"/>
          </a:xfrm>
          <a:prstGeom prst="rect">
            <a:avLst/>
          </a:prstGeom>
          <a:noFill/>
          <a:ln w="9525">
            <a:noFill/>
            <a:miter lim="800000"/>
          </a:ln>
        </p:spPr>
        <p:txBody>
          <a:bodyPr/>
          <a:lstStyle/>
          <a:p>
            <a:pPr marL="742950" marR="0" lvl="1" indent="-285750" algn="l" defTabSz="914400" rtl="0" eaLnBrk="1" fontAlgn="base" latinLnBrk="0" hangingPunct="1">
              <a:lnSpc>
                <a:spcPct val="90000"/>
              </a:lnSpc>
              <a:spcBef>
                <a:spcPct val="20000"/>
              </a:spcBef>
              <a:spcAft>
                <a:spcPct val="0"/>
              </a:spcAft>
              <a:buClr>
                <a:schemeClr val="hlink"/>
              </a:buClr>
              <a:buSzPct val="55000"/>
              <a:buFont typeface="Wingdings" panose="05000000000000000000" pitchFamily="2" charset="2"/>
              <a:buNone/>
              <a:defRPr/>
            </a:pPr>
            <a:r>
              <a:rPr kumimoji="0" lang="en-US" altLang="zh-CN" sz="32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 L-</a:t>
            </a:r>
            <a:r>
              <a:rPr kumimoji="0" lang="zh-CN" altLang="en-US" sz="32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属性定义包含 </a:t>
            </a:r>
            <a:r>
              <a:rPr kumimoji="0" lang="en-US" altLang="zh-CN" sz="32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S-</a:t>
            </a:r>
            <a:r>
              <a:rPr kumimoji="0" lang="zh-CN" altLang="en-US" sz="32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属性定义</a:t>
            </a:r>
            <a:endParaRPr kumimoji="0" lang="zh-CN" altLang="en-US" sz="3200" b="0" i="0" u="none"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xEl>
                                              <p:charRg st="0" end="10"/>
                                            </p:txEl>
                                          </p:spTgt>
                                        </p:tgtEl>
                                        <p:attrNameLst>
                                          <p:attrName>style.visibility</p:attrName>
                                        </p:attrNameLst>
                                      </p:cBhvr>
                                      <p:to>
                                        <p:strVal val="visible"/>
                                      </p:to>
                                    </p:set>
                                    <p:animEffect transition="in" filter="box(in)">
                                      <p:cBhvr>
                                        <p:cTn id="7" dur="500"/>
                                        <p:tgtEl>
                                          <p:spTgt spid="5">
                                            <p:txEl>
                                              <p:charRg st="0" end="1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6">
                                            <p:txEl>
                                              <p:charRg st="0" end="34"/>
                                            </p:txEl>
                                          </p:spTgt>
                                        </p:tgtEl>
                                        <p:attrNameLst>
                                          <p:attrName>style.visibility</p:attrName>
                                        </p:attrNameLst>
                                      </p:cBhvr>
                                      <p:to>
                                        <p:strVal val="visible"/>
                                      </p:to>
                                    </p:set>
                                    <p:animEffect transition="in" filter="checkerboard(across)">
                                      <p:cBhvr>
                                        <p:cTn id="12" dur="500"/>
                                        <p:tgtEl>
                                          <p:spTgt spid="6">
                                            <p:txEl>
                                              <p:charRg st="0" end="34"/>
                                            </p:txEl>
                                          </p:spTgt>
                                        </p:tgtEl>
                                      </p:cBhvr>
                                    </p:animEffect>
                                  </p:childTnLst>
                                </p:cTn>
                              </p:par>
                              <p:par>
                                <p:cTn id="13" presetID="5" presetClass="entr" presetSubtype="10" fill="hold" nodeType="withEffect">
                                  <p:stCondLst>
                                    <p:cond delay="0"/>
                                  </p:stCondLst>
                                  <p:childTnLst>
                                    <p:set>
                                      <p:cBhvr>
                                        <p:cTn id="14" dur="1" fill="hold">
                                          <p:stCondLst>
                                            <p:cond delay="0"/>
                                          </p:stCondLst>
                                        </p:cTn>
                                        <p:tgtEl>
                                          <p:spTgt spid="6">
                                            <p:txEl>
                                              <p:charRg st="34" end="74"/>
                                            </p:txEl>
                                          </p:spTgt>
                                        </p:tgtEl>
                                        <p:attrNameLst>
                                          <p:attrName>style.visibility</p:attrName>
                                        </p:attrNameLst>
                                      </p:cBhvr>
                                      <p:to>
                                        <p:strVal val="visible"/>
                                      </p:to>
                                    </p:set>
                                    <p:animEffect transition="in" filter="checkerboard(across)">
                                      <p:cBhvr>
                                        <p:cTn id="15" dur="500"/>
                                        <p:tgtEl>
                                          <p:spTgt spid="6">
                                            <p:txEl>
                                              <p:charRg st="34" end="74"/>
                                            </p:txEl>
                                          </p:spTgt>
                                        </p:tgtEl>
                                      </p:cBhvr>
                                    </p:animEffect>
                                  </p:childTnLst>
                                </p:cTn>
                              </p:par>
                              <p:par>
                                <p:cTn id="16" presetID="5" presetClass="entr" presetSubtype="10" fill="hold" nodeType="withEffect">
                                  <p:stCondLst>
                                    <p:cond delay="0"/>
                                  </p:stCondLst>
                                  <p:childTnLst>
                                    <p:set>
                                      <p:cBhvr>
                                        <p:cTn id="17" dur="1" fill="hold">
                                          <p:stCondLst>
                                            <p:cond delay="0"/>
                                          </p:stCondLst>
                                        </p:cTn>
                                        <p:tgtEl>
                                          <p:spTgt spid="6">
                                            <p:txEl>
                                              <p:charRg st="74" end="90"/>
                                            </p:txEl>
                                          </p:spTgt>
                                        </p:tgtEl>
                                        <p:attrNameLst>
                                          <p:attrName>style.visibility</p:attrName>
                                        </p:attrNameLst>
                                      </p:cBhvr>
                                      <p:to>
                                        <p:strVal val="visible"/>
                                      </p:to>
                                    </p:set>
                                    <p:animEffect transition="in" filter="checkerboard(across)">
                                      <p:cBhvr>
                                        <p:cTn id="18" dur="500"/>
                                        <p:tgtEl>
                                          <p:spTgt spid="6">
                                            <p:txEl>
                                              <p:charRg st="74" end="9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nodeType="clickEffect">
                                  <p:stCondLst>
                                    <p:cond delay="0"/>
                                  </p:stCondLst>
                                  <p:childTnLst>
                                    <p:set>
                                      <p:cBhvr>
                                        <p:cTn id="22" dur="1" fill="hold">
                                          <p:stCondLst>
                                            <p:cond delay="0"/>
                                          </p:stCondLst>
                                        </p:cTn>
                                        <p:tgtEl>
                                          <p:spTgt spid="7">
                                            <p:txEl>
                                              <p:charRg st="0" end="19"/>
                                            </p:txEl>
                                          </p:spTgt>
                                        </p:tgtEl>
                                        <p:attrNameLst>
                                          <p:attrName>style.visibility</p:attrName>
                                        </p:attrNameLst>
                                      </p:cBhvr>
                                      <p:to>
                                        <p:strVal val="visible"/>
                                      </p:to>
                                    </p:set>
                                    <p:animEffect transition="in" filter="checkerboard(across)">
                                      <p:cBhvr>
                                        <p:cTn id="23" dur="500"/>
                                        <p:tgtEl>
                                          <p:spTgt spid="7">
                                            <p:txEl>
                                              <p:charRg st="0"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dirty="0"/>
          </a:p>
        </p:txBody>
      </p:sp>
      <p:sp>
        <p:nvSpPr>
          <p:cNvPr id="2" name="Rectangle 3"/>
          <p:cNvSpPr txBox="1">
            <a:spLocks noChangeArrowheads="1"/>
          </p:cNvSpPr>
          <p:nvPr/>
        </p:nvSpPr>
        <p:spPr bwMode="auto">
          <a:xfrm>
            <a:off x="323850" y="1062038"/>
            <a:ext cx="8353425" cy="785813"/>
          </a:xfrm>
          <a:prstGeom prst="rect">
            <a:avLst/>
          </a:prstGeom>
          <a:noFill/>
          <a:ln w="9525">
            <a:noFill/>
            <a:miter lim="800000"/>
          </a:ln>
        </p:spPr>
        <p:txBody>
          <a:bodyPr/>
          <a:lstStyle/>
          <a:p>
            <a:pPr marL="742950" marR="0" lvl="1" indent="-285750" algn="l" defTabSz="914400" rtl="0" eaLnBrk="0" fontAlgn="base" latinLnBrk="0" hangingPunct="0">
              <a:lnSpc>
                <a:spcPct val="120000"/>
              </a:lnSpc>
              <a:spcBef>
                <a:spcPct val="20000"/>
              </a:spcBef>
              <a:spcAft>
                <a:spcPct val="0"/>
              </a:spcAft>
              <a:buClr>
                <a:schemeClr val="accent1"/>
              </a:buClr>
              <a:buSzTx/>
              <a:buFont typeface="Wingdings" panose="05000000000000000000" pitchFamily="2" charset="2"/>
              <a:buChar char="§"/>
              <a:defRPr/>
            </a:pPr>
            <a:r>
              <a:rPr kumimoji="0" lang="zh-CN" altLang="en-US" sz="36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rPr>
              <a:t>例子：</a:t>
            </a:r>
            <a:endParaRPr kumimoji="0" lang="zh-CN" altLang="en-US" sz="3600" b="0" i="0" u="none" strike="noStrike" kern="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6843713" y="2214563"/>
            <a:ext cx="4357687" cy="71913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20000"/>
              </a:lnSpc>
              <a:buClr>
                <a:schemeClr val="folHlink"/>
              </a:buClr>
              <a:buSzPct val="50000"/>
              <a:buFont typeface="Wingdings" panose="05000000000000000000" pitchFamily="2" charset="2"/>
              <a:buNone/>
            </a:pPr>
            <a:r>
              <a:rPr lang="zh-CN" altLang="en-US" sz="3200" dirty="0">
                <a:latin typeface="Tahoma" panose="020B0604030504040204" charset="0"/>
              </a:rPr>
              <a:t>（非 </a:t>
            </a:r>
            <a:r>
              <a:rPr lang="en-US" altLang="zh-CN" sz="3200" dirty="0">
                <a:latin typeface="Tahoma" panose="020B0604030504040204" charset="0"/>
              </a:rPr>
              <a:t>L-</a:t>
            </a:r>
            <a:r>
              <a:rPr lang="zh-CN" altLang="en-US" sz="3200" dirty="0">
                <a:latin typeface="Tahoma" panose="020B0604030504040204" charset="0"/>
              </a:rPr>
              <a:t>属性定义）</a:t>
            </a:r>
            <a:endParaRPr lang="zh-CN" altLang="en-US" sz="3200" dirty="0">
              <a:latin typeface="Tahoma" panose="020B0604030504040204" charset="0"/>
            </a:endParaRPr>
          </a:p>
        </p:txBody>
      </p:sp>
      <p:graphicFrame>
        <p:nvGraphicFramePr>
          <p:cNvPr id="6" name="表格 5"/>
          <p:cNvGraphicFramePr>
            <a:graphicFrameLocks noGrp="1"/>
          </p:cNvGraphicFramePr>
          <p:nvPr/>
        </p:nvGraphicFramePr>
        <p:xfrm>
          <a:off x="1291273" y="2317750"/>
          <a:ext cx="4897438" cy="3671888"/>
        </p:xfrm>
        <a:graphic>
          <a:graphicData uri="http://schemas.openxmlformats.org/drawingml/2006/table">
            <a:tbl>
              <a:tblPr firstRow="1" bandRow="1">
                <a:tableStyleId>{5C22544A-7EE6-4342-B048-85BDC9FD1C3A}</a:tableStyleId>
              </a:tblPr>
              <a:tblGrid>
                <a:gridCol w="2232655"/>
                <a:gridCol w="2664782"/>
              </a:tblGrid>
              <a:tr h="539224">
                <a:tc>
                  <a:txBody>
                    <a:bodyPr/>
                    <a:lstStyle/>
                    <a:p>
                      <a:pPr algn="ctr"/>
                      <a:r>
                        <a:rPr lang="zh-CN" altLang="en-US" sz="2800" dirty="0" smtClean="0"/>
                        <a:t>产生式</a:t>
                      </a:r>
                      <a:endParaRPr lang="zh-CN" altLang="en-US" sz="2800" dirty="0"/>
                    </a:p>
                  </a:txBody>
                  <a:tcPr marL="91457" marR="91457" marT="45714" marB="45714"/>
                </a:tc>
                <a:tc>
                  <a:txBody>
                    <a:bodyPr/>
                    <a:lstStyle/>
                    <a:p>
                      <a:pPr algn="ctr"/>
                      <a:r>
                        <a:rPr lang="zh-CN" altLang="en-US" sz="2800" dirty="0" smtClean="0"/>
                        <a:t>语义规则</a:t>
                      </a:r>
                      <a:endParaRPr lang="zh-CN" altLang="en-US" sz="2800" dirty="0"/>
                    </a:p>
                  </a:txBody>
                  <a:tcPr marL="91457" marR="91457" marT="45714" marB="45714"/>
                </a:tc>
              </a:tr>
              <a:tr h="1464575">
                <a:tc>
                  <a:txBody>
                    <a:bodyPr/>
                    <a:lstStyle/>
                    <a:p>
                      <a:pPr algn="ctr"/>
                      <a:r>
                        <a:rPr lang="en-US" altLang="zh-CN" sz="2800" dirty="0" smtClean="0">
                          <a:latin typeface="Times New Roman" panose="02020603050405020304" charset="0"/>
                          <a:cs typeface="Times New Roman" panose="02020603050405020304" charset="0"/>
                        </a:rPr>
                        <a:t>A</a:t>
                      </a:r>
                      <a:r>
                        <a:rPr lang="en-US" altLang="zh-CN" sz="2800" baseline="0" dirty="0" smtClean="0">
                          <a:latin typeface="Times New Roman" panose="02020603050405020304" charset="0"/>
                          <a:cs typeface="Times New Roman" panose="02020603050405020304" charset="0"/>
                        </a:rPr>
                        <a:t> </a:t>
                      </a:r>
                      <a:r>
                        <a:rPr lang="zh-CN" altLang="en-US" sz="2800" baseline="0" dirty="0" smtClean="0">
                          <a:latin typeface="Times New Roman" panose="02020603050405020304" charset="0"/>
                          <a:cs typeface="Times New Roman" panose="02020603050405020304" charset="0"/>
                        </a:rPr>
                        <a:t>→ </a:t>
                      </a:r>
                      <a:r>
                        <a:rPr lang="en-US" altLang="zh-CN" sz="2800" baseline="0" dirty="0" smtClean="0">
                          <a:latin typeface="Times New Roman" panose="02020603050405020304" charset="0"/>
                          <a:cs typeface="Times New Roman" panose="02020603050405020304" charset="0"/>
                        </a:rPr>
                        <a:t>LM</a:t>
                      </a:r>
                      <a:endParaRPr lang="zh-CN" altLang="en-US" sz="2800" dirty="0">
                        <a:latin typeface="Times New Roman" panose="02020603050405020304" charset="0"/>
                        <a:cs typeface="Times New Roman" panose="02020603050405020304" charset="0"/>
                      </a:endParaRPr>
                    </a:p>
                  </a:txBody>
                  <a:tcPr marL="91457" marR="91457" marT="45714" marB="45714"/>
                </a:tc>
                <a:tc>
                  <a:txBody>
                    <a:bodyPr/>
                    <a:lstStyle/>
                    <a:p>
                      <a:pPr algn="l"/>
                      <a:r>
                        <a:rPr lang="en-US" altLang="zh-CN" sz="2800" dirty="0" err="1" smtClean="0">
                          <a:latin typeface="Times New Roman" panose="02020603050405020304" charset="0"/>
                          <a:cs typeface="Times New Roman" panose="02020603050405020304" charset="0"/>
                        </a:rPr>
                        <a:t>L.i</a:t>
                      </a:r>
                      <a:r>
                        <a:rPr lang="en-US" altLang="zh-CN" sz="2800" dirty="0" smtClean="0">
                          <a:latin typeface="Times New Roman" panose="02020603050405020304" charset="0"/>
                          <a:cs typeface="Times New Roman" panose="02020603050405020304" charset="0"/>
                        </a:rPr>
                        <a:t>:=l(</a:t>
                      </a:r>
                      <a:r>
                        <a:rPr lang="en-US" altLang="zh-CN" sz="2800" dirty="0" err="1" smtClean="0">
                          <a:latin typeface="Times New Roman" panose="02020603050405020304" charset="0"/>
                          <a:cs typeface="Times New Roman" panose="02020603050405020304" charset="0"/>
                        </a:rPr>
                        <a:t>A.i</a:t>
                      </a:r>
                      <a:r>
                        <a:rPr lang="en-US" altLang="zh-CN" sz="2800" dirty="0" smtClean="0">
                          <a:latin typeface="Times New Roman" panose="02020603050405020304" charset="0"/>
                          <a:cs typeface="Times New Roman" panose="02020603050405020304" charset="0"/>
                        </a:rPr>
                        <a:t>)</a:t>
                      </a:r>
                      <a:endParaRPr lang="en-US" altLang="zh-CN" sz="2800" dirty="0" smtClean="0">
                        <a:latin typeface="Times New Roman" panose="02020603050405020304" charset="0"/>
                        <a:cs typeface="Times New Roman" panose="02020603050405020304" charset="0"/>
                      </a:endParaRPr>
                    </a:p>
                    <a:p>
                      <a:pPr algn="l"/>
                      <a:r>
                        <a:rPr lang="en-US" altLang="zh-CN" sz="2800" dirty="0" err="1" smtClean="0">
                          <a:latin typeface="Times New Roman" panose="02020603050405020304" charset="0"/>
                          <a:cs typeface="Times New Roman" panose="02020603050405020304" charset="0"/>
                        </a:rPr>
                        <a:t>M.i</a:t>
                      </a:r>
                      <a:r>
                        <a:rPr lang="en-US" altLang="zh-CN" sz="2800" dirty="0" smtClean="0">
                          <a:latin typeface="Times New Roman" panose="02020603050405020304" charset="0"/>
                          <a:cs typeface="Times New Roman" panose="02020603050405020304" charset="0"/>
                        </a:rPr>
                        <a:t>:=m(L.s)</a:t>
                      </a:r>
                      <a:endParaRPr lang="en-US" altLang="zh-CN" sz="2800" dirty="0" smtClean="0">
                        <a:latin typeface="Times New Roman" panose="02020603050405020304" charset="0"/>
                        <a:cs typeface="Times New Roman" panose="02020603050405020304" charset="0"/>
                      </a:endParaRPr>
                    </a:p>
                    <a:p>
                      <a:pPr algn="l"/>
                      <a:r>
                        <a:rPr lang="en-US" altLang="zh-CN" sz="2800" dirty="0" smtClean="0">
                          <a:latin typeface="Times New Roman" panose="02020603050405020304" charset="0"/>
                          <a:cs typeface="Times New Roman" panose="02020603050405020304" charset="0"/>
                        </a:rPr>
                        <a:t>A.s:=f(M.s)</a:t>
                      </a:r>
                      <a:endParaRPr lang="zh-CN" altLang="en-US" sz="2800" dirty="0">
                        <a:latin typeface="Times New Roman" panose="02020603050405020304" charset="0"/>
                        <a:cs typeface="Times New Roman" panose="02020603050405020304" charset="0"/>
                      </a:endParaRPr>
                    </a:p>
                  </a:txBody>
                  <a:tcPr marL="91457" marR="91457" marT="45714" marB="45714"/>
                </a:tc>
              </a:tr>
              <a:tr h="1668089">
                <a:tc>
                  <a:txBody>
                    <a:bodyPr/>
                    <a:lstStyle/>
                    <a:p>
                      <a:pPr algn="ctr"/>
                      <a:r>
                        <a:rPr lang="en-US" altLang="zh-CN" sz="2800" dirty="0" smtClean="0"/>
                        <a:t>A</a:t>
                      </a:r>
                      <a:r>
                        <a:rPr lang="zh-CN" altLang="en-US" sz="2800" dirty="0" smtClean="0"/>
                        <a:t>→</a:t>
                      </a:r>
                      <a:r>
                        <a:rPr lang="en-US" altLang="zh-CN" sz="2800" dirty="0" smtClean="0">
                          <a:latin typeface="Times New Roman" panose="02020603050405020304" charset="0"/>
                          <a:cs typeface="Times New Roman" panose="02020603050405020304" charset="0"/>
                        </a:rPr>
                        <a:t>QR</a:t>
                      </a:r>
                      <a:endParaRPr lang="zh-CN" altLang="en-US" sz="2800" dirty="0">
                        <a:latin typeface="Times New Roman" panose="02020603050405020304" charset="0"/>
                        <a:cs typeface="Times New Roman" panose="02020603050405020304" charset="0"/>
                      </a:endParaRPr>
                    </a:p>
                  </a:txBody>
                  <a:tcPr marL="91457" marR="91457" marT="45714" marB="45714"/>
                </a:tc>
                <a:tc>
                  <a:txBody>
                    <a:bodyPr/>
                    <a:lstStyle/>
                    <a:p>
                      <a:pPr algn="l"/>
                      <a:r>
                        <a:rPr lang="en-US" altLang="zh-CN" sz="2800" dirty="0" err="1" smtClean="0">
                          <a:latin typeface="Times New Roman" panose="02020603050405020304" charset="0"/>
                          <a:cs typeface="Times New Roman" panose="02020603050405020304" charset="0"/>
                        </a:rPr>
                        <a:t>R.i</a:t>
                      </a:r>
                      <a:r>
                        <a:rPr lang="en-US" altLang="zh-CN" sz="2800" dirty="0" smtClean="0">
                          <a:latin typeface="Times New Roman" panose="02020603050405020304" charset="0"/>
                          <a:cs typeface="Times New Roman" panose="02020603050405020304" charset="0"/>
                        </a:rPr>
                        <a:t>:=r(</a:t>
                      </a:r>
                      <a:r>
                        <a:rPr lang="en-US" altLang="zh-CN" sz="2800" dirty="0" err="1" smtClean="0">
                          <a:latin typeface="Times New Roman" panose="02020603050405020304" charset="0"/>
                          <a:cs typeface="Times New Roman" panose="02020603050405020304" charset="0"/>
                        </a:rPr>
                        <a:t>A.i</a:t>
                      </a:r>
                      <a:r>
                        <a:rPr lang="en-US" altLang="zh-CN" sz="2800" dirty="0" smtClean="0">
                          <a:latin typeface="Times New Roman" panose="02020603050405020304" charset="0"/>
                          <a:cs typeface="Times New Roman" panose="02020603050405020304" charset="0"/>
                        </a:rPr>
                        <a:t>)</a:t>
                      </a:r>
                      <a:endParaRPr lang="en-US" altLang="zh-CN" sz="2800" dirty="0" smtClean="0">
                        <a:latin typeface="Times New Roman" panose="02020603050405020304" charset="0"/>
                        <a:cs typeface="Times New Roman" panose="02020603050405020304" charset="0"/>
                      </a:endParaRPr>
                    </a:p>
                    <a:p>
                      <a:pPr algn="l"/>
                      <a:r>
                        <a:rPr lang="en-US" altLang="zh-CN" sz="2800" b="1" dirty="0" err="1" smtClean="0">
                          <a:solidFill>
                            <a:srgbClr val="F63C28"/>
                          </a:solidFill>
                          <a:latin typeface="Times New Roman" panose="02020603050405020304" charset="0"/>
                          <a:cs typeface="Times New Roman" panose="02020603050405020304" charset="0"/>
                        </a:rPr>
                        <a:t>Q.i</a:t>
                      </a:r>
                      <a:r>
                        <a:rPr lang="en-US" altLang="zh-CN" sz="2800" b="1" dirty="0" smtClean="0">
                          <a:solidFill>
                            <a:srgbClr val="F63C28"/>
                          </a:solidFill>
                          <a:latin typeface="Times New Roman" panose="02020603050405020304" charset="0"/>
                          <a:cs typeface="Times New Roman" panose="02020603050405020304" charset="0"/>
                        </a:rPr>
                        <a:t>:=q(R.s)</a:t>
                      </a:r>
                      <a:endParaRPr lang="en-US" altLang="zh-CN" sz="2800" b="1" dirty="0" smtClean="0">
                        <a:solidFill>
                          <a:srgbClr val="F63C28"/>
                        </a:solidFill>
                        <a:latin typeface="Times New Roman" panose="02020603050405020304" charset="0"/>
                        <a:cs typeface="Times New Roman" panose="02020603050405020304" charset="0"/>
                      </a:endParaRPr>
                    </a:p>
                    <a:p>
                      <a:pPr algn="l"/>
                      <a:r>
                        <a:rPr lang="en-US" altLang="zh-CN" sz="2800" dirty="0" smtClean="0">
                          <a:latin typeface="Times New Roman" panose="02020603050405020304" charset="0"/>
                          <a:cs typeface="Times New Roman" panose="02020603050405020304" charset="0"/>
                        </a:rPr>
                        <a:t>A.s:=f(Q.s)</a:t>
                      </a:r>
                      <a:endParaRPr lang="en-US" altLang="zh-CN" sz="2800" dirty="0" smtClean="0">
                        <a:latin typeface="Times New Roman" panose="02020603050405020304" charset="0"/>
                        <a:cs typeface="Times New Roman" panose="02020603050405020304" charset="0"/>
                      </a:endParaRPr>
                    </a:p>
                  </a:txBody>
                  <a:tcPr marL="91457" marR="91457" marT="45714" marB="45714"/>
                </a:tc>
              </a:tr>
            </a:tbl>
          </a:graphicData>
        </a:graphic>
      </p:graphicFrame>
      <p:sp>
        <p:nvSpPr>
          <p:cNvPr id="7" name="矩形 6"/>
          <p:cNvSpPr/>
          <p:nvPr/>
        </p:nvSpPr>
        <p:spPr>
          <a:xfrm>
            <a:off x="7399655" y="4069080"/>
            <a:ext cx="3801745" cy="1568450"/>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zh-CN" altLang="en-US" b="1" dirty="0">
                <a:latin typeface="Times New Roman" panose="02020603050405020304" charset="0"/>
                <a:cs typeface="Times New Roman" panose="02020603050405020304" charset="0"/>
              </a:rPr>
              <a:t>文法符号</a:t>
            </a:r>
            <a:r>
              <a:rPr lang="en-US" altLang="zh-CN" b="1" dirty="0">
                <a:latin typeface="Times New Roman" panose="02020603050405020304" charset="0"/>
                <a:cs typeface="Times New Roman" panose="02020603050405020304" charset="0"/>
              </a:rPr>
              <a:t>Q</a:t>
            </a:r>
            <a:r>
              <a:rPr lang="zh-CN" altLang="en-US" b="1" dirty="0">
                <a:latin typeface="Times New Roman" panose="02020603050405020304" charset="0"/>
                <a:cs typeface="Times New Roman" panose="02020603050405020304" charset="0"/>
              </a:rPr>
              <a:t>的继承属性依赖于它右边文法符号</a:t>
            </a:r>
            <a:r>
              <a:rPr lang="en-US" altLang="zh-CN" b="1" dirty="0">
                <a:latin typeface="Times New Roman" panose="02020603050405020304" charset="0"/>
                <a:cs typeface="Times New Roman" panose="02020603050405020304" charset="0"/>
              </a:rPr>
              <a:t>R</a:t>
            </a:r>
            <a:r>
              <a:rPr lang="zh-CN" altLang="en-US" b="1" dirty="0">
                <a:latin typeface="Times New Roman" panose="02020603050405020304" charset="0"/>
                <a:cs typeface="Times New Roman" panose="02020603050405020304" charset="0"/>
              </a:rPr>
              <a:t>的属性</a:t>
            </a:r>
            <a:endParaRPr lang="zh-CN" altLang="en-US" b="1" dirty="0">
              <a:latin typeface="Times New Roman" panose="02020603050405020304" charset="0"/>
              <a:ea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altLang="en-US" dirty="0"/>
              <a:t>语法制导翻译技术</a:t>
            </a:r>
            <a:endParaRPr lang="zh-CN" altLang="en-US" dirty="0"/>
          </a:p>
        </p:txBody>
      </p:sp>
      <p:sp>
        <p:nvSpPr>
          <p:cNvPr id="2" name="Rectangle 3"/>
          <p:cNvSpPr txBox="1">
            <a:spLocks noChangeArrowheads="1"/>
          </p:cNvSpPr>
          <p:nvPr/>
        </p:nvSpPr>
        <p:spPr bwMode="auto">
          <a:xfrm>
            <a:off x="1233805" y="976630"/>
            <a:ext cx="7453630" cy="4752975"/>
          </a:xfrm>
          <a:prstGeom prst="rect">
            <a:avLst/>
          </a:prstGeom>
          <a:noFill/>
          <a:ln w="9525">
            <a:noFill/>
            <a:miter lim="800000"/>
          </a:ln>
        </p:spPr>
        <p:txBody>
          <a:bodyPr/>
          <a:p>
            <a:pPr marL="457200" marR="0" indent="-457200" algn="l" defTabSz="914400" eaLnBrk="0" hangingPunct="0">
              <a:lnSpc>
                <a:spcPct val="200000"/>
              </a:lnSpc>
              <a:spcBef>
                <a:spcPct val="20000"/>
              </a:spcBef>
              <a:buSzTx/>
              <a:buFont typeface="Wingdings" panose="05000000000000000000" charset="0"/>
              <a:buChar char="l"/>
              <a:defRPr/>
            </a:pPr>
            <a:r>
              <a:rPr kumimoji="0" lang="zh-CN" altLang="en-US" sz="3600" b="0" kern="0" cap="none" spc="0" normalizeH="0" baseline="0" noProof="0" dirty="0">
                <a:latin typeface="华文新魏" panose="02010800040101010101" pitchFamily="2" charset="-122"/>
                <a:ea typeface="华文新魏" panose="02010800040101010101" pitchFamily="2" charset="-122"/>
                <a:cs typeface="+mn-cs"/>
              </a:rPr>
              <a:t>语义分析概述</a:t>
            </a:r>
            <a:endParaRPr kumimoji="0" lang="zh-CN" altLang="en-US" sz="3600" b="0" kern="0" cap="none" spc="0" normalizeH="0" baseline="0" noProof="0" dirty="0">
              <a:latin typeface="华文新魏" panose="02010800040101010101" pitchFamily="2" charset="-122"/>
              <a:ea typeface="华文新魏" panose="02010800040101010101" pitchFamily="2" charset="-122"/>
              <a:cs typeface="+mn-cs"/>
            </a:endParaRPr>
          </a:p>
          <a:p>
            <a:pPr marL="457200" marR="0" indent="-457200" algn="l" defTabSz="914400" eaLnBrk="0" hangingPunct="0">
              <a:lnSpc>
                <a:spcPct val="200000"/>
              </a:lnSpc>
              <a:spcBef>
                <a:spcPct val="20000"/>
              </a:spcBef>
              <a:buSzTx/>
              <a:buFont typeface="Wingdings" panose="05000000000000000000" charset="0"/>
              <a:buChar char="l"/>
              <a:defRPr/>
            </a:pPr>
            <a:r>
              <a:rPr kumimoji="0" lang="zh-CN" altLang="en-US" sz="3600" b="0" kern="0" cap="none" spc="0" normalizeH="0" baseline="0" noProof="0" dirty="0">
                <a:latin typeface="华文新魏" panose="02010800040101010101" pitchFamily="2" charset="-122"/>
                <a:ea typeface="华文新魏" panose="02010800040101010101" pitchFamily="2" charset="-122"/>
                <a:cs typeface="+mn-cs"/>
              </a:rPr>
              <a:t>语法制导定义</a:t>
            </a:r>
            <a:endParaRPr kumimoji="0" lang="zh-CN" altLang="en-US" sz="3600" b="0" kern="0" cap="none" spc="0" normalizeH="0" baseline="0" noProof="0" dirty="0">
              <a:latin typeface="华文新魏" panose="02010800040101010101" pitchFamily="2" charset="-122"/>
              <a:ea typeface="华文新魏" panose="02010800040101010101" pitchFamily="2" charset="-122"/>
              <a:cs typeface="+mn-cs"/>
            </a:endParaRPr>
          </a:p>
          <a:p>
            <a:pPr marL="457200" marR="0" indent="-457200" algn="l" defTabSz="914400" eaLnBrk="0" hangingPunct="0">
              <a:lnSpc>
                <a:spcPct val="200000"/>
              </a:lnSpc>
              <a:spcBef>
                <a:spcPct val="20000"/>
              </a:spcBef>
              <a:buSzTx/>
              <a:buFont typeface="Wingdings" panose="05000000000000000000" charset="0"/>
              <a:buChar char="l"/>
              <a:defRPr/>
            </a:pPr>
            <a:r>
              <a:rPr kumimoji="0" lang="en-US" altLang="zh-CN" sz="3600" b="0" kern="0" cap="none" spc="0" normalizeH="0" baseline="0" noProof="0" dirty="0">
                <a:latin typeface="华文新魏" panose="02010800040101010101" pitchFamily="2" charset="-122"/>
                <a:ea typeface="华文新魏" panose="02010800040101010101" pitchFamily="2" charset="-122"/>
                <a:cs typeface="+mn-cs"/>
              </a:rPr>
              <a:t>S-</a:t>
            </a:r>
            <a:r>
              <a:rPr kumimoji="0" lang="zh-CN" altLang="en-US" sz="3600" b="0" kern="0" cap="none" spc="0" normalizeH="0" baseline="0" noProof="0" dirty="0">
                <a:latin typeface="华文新魏" panose="02010800040101010101" pitchFamily="2" charset="-122"/>
                <a:ea typeface="华文新魏" panose="02010800040101010101" pitchFamily="2" charset="-122"/>
                <a:cs typeface="+mn-cs"/>
              </a:rPr>
              <a:t>属性定义及其自底向上的计算</a:t>
            </a:r>
            <a:endParaRPr kumimoji="0" lang="en-US" altLang="zh-CN" sz="3600" b="0" kern="0" cap="none" spc="0" normalizeH="0" baseline="0" noProof="0" dirty="0">
              <a:latin typeface="华文新魏" panose="02010800040101010101" pitchFamily="2" charset="-122"/>
              <a:ea typeface="华文新魏" panose="02010800040101010101" pitchFamily="2" charset="-122"/>
              <a:cs typeface="+mn-cs"/>
            </a:endParaRPr>
          </a:p>
          <a:p>
            <a:pPr marL="457200" marR="0" indent="-457200" algn="l" defTabSz="914400" eaLnBrk="0" hangingPunct="0">
              <a:lnSpc>
                <a:spcPct val="200000"/>
              </a:lnSpc>
              <a:spcBef>
                <a:spcPct val="20000"/>
              </a:spcBef>
              <a:buSzTx/>
              <a:buFont typeface="Wingdings" panose="05000000000000000000" charset="0"/>
              <a:buChar char="l"/>
              <a:defRPr/>
            </a:pPr>
            <a:r>
              <a:rPr kumimoji="0" lang="en-US" altLang="zh-CN" sz="3600" b="0" kern="0" cap="none" spc="0" normalizeH="0" baseline="0" noProof="0" dirty="0">
                <a:latin typeface="华文新魏" panose="02010800040101010101" pitchFamily="2" charset="-122"/>
                <a:ea typeface="华文新魏" panose="02010800040101010101" pitchFamily="2" charset="-122"/>
                <a:cs typeface="+mn-cs"/>
              </a:rPr>
              <a:t>L-</a:t>
            </a:r>
            <a:r>
              <a:rPr kumimoji="0" lang="zh-CN" altLang="en-US" sz="3600" b="0" kern="0" cap="none" spc="0" normalizeH="0" baseline="0" noProof="0" dirty="0">
                <a:latin typeface="华文新魏" panose="02010800040101010101" pitchFamily="2" charset="-122"/>
                <a:ea typeface="华文新魏" panose="02010800040101010101" pitchFamily="2" charset="-122"/>
                <a:cs typeface="+mn-cs"/>
              </a:rPr>
              <a:t>属性定义及其深度优先的计算</a:t>
            </a:r>
            <a:endParaRPr kumimoji="0" lang="zh-CN" altLang="en-US" sz="3600" b="0" kern="0" cap="none" spc="0" normalizeH="0" baseline="0" noProof="0" dirty="0">
              <a:solidFill>
                <a:srgbClr val="C00000"/>
              </a:solidFill>
              <a:latin typeface="华文新魏" panose="02010800040101010101" pitchFamily="2" charset="-122"/>
              <a:ea typeface="华文新魏" panose="02010800040101010101" pitchFamily="2"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dirty="0"/>
          </a:p>
        </p:txBody>
      </p:sp>
      <p:sp>
        <p:nvSpPr>
          <p:cNvPr id="6" name="Rectangle 3"/>
          <p:cNvSpPr txBox="1">
            <a:spLocks noChangeArrowheads="1"/>
          </p:cNvSpPr>
          <p:nvPr/>
        </p:nvSpPr>
        <p:spPr bwMode="auto">
          <a:xfrm>
            <a:off x="323850" y="1123950"/>
            <a:ext cx="8353425" cy="719138"/>
          </a:xfrm>
          <a:prstGeom prst="rect">
            <a:avLst/>
          </a:prstGeom>
          <a:noFill/>
          <a:ln w="9525">
            <a:noFill/>
            <a:miter lim="800000"/>
          </a:ln>
        </p:spPr>
        <p:txBody>
          <a:bodyPr/>
          <a:lstStyle/>
          <a:p>
            <a:pPr marL="457200" marR="0" indent="-457200" algn="l" defTabSz="914400" eaLnBrk="0" hangingPunct="0">
              <a:lnSpc>
                <a:spcPct val="120000"/>
              </a:lnSpc>
              <a:spcBef>
                <a:spcPct val="20000"/>
              </a:spcBef>
              <a:buSzTx/>
              <a:buFont typeface="Wingdings" panose="05000000000000000000" charset="0"/>
              <a:buChar char="l"/>
              <a:defRPr/>
            </a:pPr>
            <a:r>
              <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rPr>
              <a:t>翻译模式：</a:t>
            </a:r>
            <a:endPar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endParaRPr>
          </a:p>
        </p:txBody>
      </p:sp>
      <p:sp>
        <p:nvSpPr>
          <p:cNvPr id="7" name="Rectangle 4"/>
          <p:cNvSpPr>
            <a:spLocks noChangeArrowheads="1"/>
          </p:cNvSpPr>
          <p:nvPr/>
        </p:nvSpPr>
        <p:spPr bwMode="auto">
          <a:xfrm>
            <a:off x="323850" y="1987550"/>
            <a:ext cx="10838815" cy="2205990"/>
          </a:xfrm>
          <a:prstGeom prst="rect">
            <a:avLst/>
          </a:prstGeom>
          <a:noFill/>
          <a:ln w="9525">
            <a:noFill/>
            <a:miter lim="800000"/>
          </a:ln>
        </p:spPr>
        <p:txBody>
          <a:bodyPr/>
          <a:lstStyle/>
          <a:p>
            <a:pPr marL="742950" marR="0" lvl="1" indent="-285750" algn="l" defTabSz="914400" rtl="0" eaLnBrk="1" fontAlgn="base" latinLnBrk="0" hangingPunct="1">
              <a:lnSpc>
                <a:spcPct val="140000"/>
              </a:lnSpc>
              <a:spcBef>
                <a:spcPct val="20000"/>
              </a:spcBef>
              <a:spcAft>
                <a:spcPct val="0"/>
              </a:spcAft>
              <a:buClr>
                <a:schemeClr val="hlink"/>
              </a:buClr>
              <a:buSzPct val="55000"/>
              <a:buFont typeface="Wingdings" panose="05000000000000000000" pitchFamily="2" charset="2"/>
              <a:buChar char="n"/>
              <a:defRPr/>
            </a:pP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将语义规则放到 </a:t>
            </a:r>
            <a:r>
              <a:rPr kumimoji="0" lang="en-US" altLang="zh-CN"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  } </a:t>
            </a:r>
            <a:r>
              <a:rPr kumimoji="0" lang="zh-CN" altLang="en-US" sz="3200" b="0" i="0" u="none" strike="noStrike" kern="1200" cap="none" spc="0" normalizeH="0" baseline="0" noProof="0" dirty="0">
                <a:ln>
                  <a:noFill/>
                </a:ln>
                <a:solidFill>
                  <a:schemeClr val="tx1"/>
                </a:solidFill>
                <a:effectLst/>
                <a:uLnTx/>
                <a:uFillTx/>
                <a:latin typeface="Tahoma" panose="020B0604030504040204" charset="0"/>
                <a:ea typeface="华文新魏" panose="02010800040101010101" pitchFamily="2" charset="-122"/>
                <a:cs typeface="+mn-cs"/>
              </a:rPr>
              <a:t>中，并插入到产生式右部的适当位置，以反映语义规则的计算顺序，这种书写形式称之为</a:t>
            </a:r>
            <a:r>
              <a:rPr kumimoji="0" lang="zh-CN" altLang="en-US" sz="3200" b="1" i="0" u="sng"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rPr>
              <a:t>翻译模式</a:t>
            </a:r>
            <a:endParaRPr kumimoji="0" lang="zh-CN" altLang="en-US" sz="3200" b="1" i="0" u="sng" strike="noStrike" kern="1200" cap="none" spc="0" normalizeH="0" baseline="0" noProof="0" dirty="0">
              <a:ln>
                <a:noFill/>
              </a:ln>
              <a:solidFill>
                <a:schemeClr val="accent1">
                  <a:lumMod val="75000"/>
                </a:schemeClr>
              </a:solidFill>
              <a:effectLst/>
              <a:uLnTx/>
              <a:uFillTx/>
              <a:latin typeface="Tahoma" panose="020B0604030504040204" charset="0"/>
              <a:ea typeface="华文新魏" panose="02010800040101010101" pitchFamily="2" charset="-122"/>
              <a:cs typeface="+mn-cs"/>
            </a:endParaRPr>
          </a:p>
        </p:txBody>
      </p:sp>
      <p:sp>
        <p:nvSpPr>
          <p:cNvPr id="8" name="Rectangle 5"/>
          <p:cNvSpPr/>
          <p:nvPr/>
        </p:nvSpPr>
        <p:spPr>
          <a:xfrm>
            <a:off x="323850" y="4493895"/>
            <a:ext cx="10838815" cy="13684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lnSpc>
                <a:spcPct val="140000"/>
              </a:lnSpc>
              <a:buClr>
                <a:schemeClr val="hlink"/>
              </a:buClr>
              <a:buSzPct val="55000"/>
              <a:buChar char="n"/>
            </a:pPr>
            <a:r>
              <a:rPr lang="zh-CN" altLang="en-US" sz="3200" dirty="0">
                <a:latin typeface="Tahoma" panose="020B0604030504040204" charset="0"/>
              </a:rPr>
              <a:t>翻译模式与语法制导定义的区别：翻译模式中指明了语义规则的执行顺序</a:t>
            </a:r>
            <a:endParaRPr lang="zh-CN" altLang="en-US" sz="32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charRg st="0" end="57"/>
                                            </p:txEl>
                                          </p:spTgt>
                                        </p:tgtEl>
                                        <p:attrNameLst>
                                          <p:attrName>style.visibility</p:attrName>
                                        </p:attrNameLst>
                                      </p:cBhvr>
                                      <p:to>
                                        <p:strVal val="visible"/>
                                      </p:to>
                                    </p:set>
                                    <p:anim calcmode="lin" valueType="num">
                                      <p:cBhvr additive="base">
                                        <p:cTn id="7" dur="500" fill="hold"/>
                                        <p:tgtEl>
                                          <p:spTgt spid="7">
                                            <p:txEl>
                                              <p:charRg st="0" end="5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charRg st="0" end="5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8">
                                            <p:txEl>
                                              <p:charRg st="0" end="33"/>
                                            </p:txEl>
                                          </p:spTgt>
                                        </p:tgtEl>
                                        <p:attrNameLst>
                                          <p:attrName>style.visibility</p:attrName>
                                        </p:attrNameLst>
                                      </p:cBhvr>
                                      <p:to>
                                        <p:strVal val="visible"/>
                                      </p:to>
                                    </p:set>
                                    <p:animEffect transition="in" filter="checkerboard(across)">
                                      <p:cBhvr>
                                        <p:cTn id="13" dur="500"/>
                                        <p:tgtEl>
                                          <p:spTgt spid="8">
                                            <p:txEl>
                                              <p:charRg st="0" end="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889558"/>
            <a:ext cx="8534400" cy="685800"/>
          </a:xfrm>
        </p:spPr>
        <p:txBody>
          <a:bodyPr/>
          <a:lstStyle/>
          <a:p>
            <a:r>
              <a:rPr lang="zh-CN" altLang="en-US" sz="3600" dirty="0"/>
              <a:t>例子</a:t>
            </a:r>
            <a:r>
              <a:rPr lang="en-US" altLang="zh-CN" sz="3600" dirty="0"/>
              <a:t>: </a:t>
            </a:r>
            <a:r>
              <a:rPr lang="zh-CN" altLang="en-US" sz="3600" dirty="0"/>
              <a:t>一个简单的翻译模式</a:t>
            </a:r>
            <a:r>
              <a:rPr lang="en-US" altLang="zh-CN" sz="3600" dirty="0"/>
              <a:t>(</a:t>
            </a:r>
            <a:r>
              <a:rPr lang="zh-CN" altLang="en-US" sz="3600" dirty="0"/>
              <a:t>中缀变后缀</a:t>
            </a:r>
            <a:r>
              <a:rPr lang="en-US" altLang="zh-CN" sz="3600" dirty="0"/>
              <a:t>)</a:t>
            </a:r>
            <a:endParaRPr lang="zh-CN" altLang="en-US" sz="3600" dirty="0"/>
          </a:p>
        </p:txBody>
      </p:sp>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dirty="0"/>
          </a:p>
        </p:txBody>
      </p:sp>
      <p:sp>
        <p:nvSpPr>
          <p:cNvPr id="7" name="Rectangle 8"/>
          <p:cNvSpPr>
            <a:spLocks noChangeArrowheads="1"/>
          </p:cNvSpPr>
          <p:nvPr/>
        </p:nvSpPr>
        <p:spPr bwMode="auto">
          <a:xfrm>
            <a:off x="2043113" y="1700213"/>
            <a:ext cx="7840662" cy="1878012"/>
          </a:xfrm>
          <a:prstGeom prst="rect">
            <a:avLst/>
          </a:prstGeom>
          <a:solidFill>
            <a:srgbClr val="FFFFFF">
              <a:lumMod val="95000"/>
            </a:srgbClr>
          </a:solidFill>
          <a:ln>
            <a:noFill/>
          </a:ln>
          <a:effectLst/>
        </p:spPr>
        <p:txBody>
          <a:bodyPr anchor="b">
            <a:spAutoFit/>
          </a:bodyPr>
          <a:lstStyle/>
          <a:p>
            <a:pPr eaLnBrk="0" fontAlgn="auto" hangingPunct="0">
              <a:spcBef>
                <a:spcPts val="1200"/>
              </a:spcBef>
              <a:spcAft>
                <a:spcPts val="0"/>
              </a:spcAft>
              <a:buClr>
                <a:srgbClr val="5FB6F1"/>
              </a:buClr>
              <a:defRPr/>
            </a:pPr>
            <a:r>
              <a:rPr lang="en-US" altLang="zh-CN" sz="3200" b="1" i="1" kern="0" dirty="0">
                <a:solidFill>
                  <a:srgbClr val="000000"/>
                </a:solidFill>
                <a:latin typeface="Times New Roman" panose="02020603050405020304" charset="0"/>
                <a:ea typeface="华文新魏" panose="02010800040101010101" pitchFamily="2" charset="-122"/>
              </a:rPr>
              <a:t>E </a:t>
            </a:r>
            <a:r>
              <a:rPr lang="en-US" altLang="zh-CN" sz="3200" b="1" kern="0" dirty="0">
                <a:solidFill>
                  <a:srgbClr val="000000"/>
                </a:solidFill>
                <a:latin typeface="Times New Roman" panose="02020603050405020304" charset="0"/>
                <a:ea typeface="华文新魏" panose="02010800040101010101" pitchFamily="2" charset="-122"/>
                <a:sym typeface="Symbol" panose="05050102010706020507" pitchFamily="18" charset="2"/>
              </a:rPr>
              <a:t></a:t>
            </a:r>
            <a:r>
              <a:rPr lang="en-US" altLang="zh-CN" sz="3200" b="1" kern="0" dirty="0">
                <a:solidFill>
                  <a:srgbClr val="000000"/>
                </a:solidFill>
                <a:latin typeface="Times New Roman" panose="02020603050405020304" charset="0"/>
                <a:ea typeface="华文新魏" panose="02010800040101010101" pitchFamily="2" charset="-122"/>
              </a:rPr>
              <a:t> </a:t>
            </a:r>
            <a:r>
              <a:rPr lang="en-US" altLang="zh-CN" sz="3200" b="1" i="1" kern="0" dirty="0">
                <a:solidFill>
                  <a:srgbClr val="000000"/>
                </a:solidFill>
                <a:latin typeface="Times New Roman" panose="02020603050405020304" charset="0"/>
                <a:ea typeface="华文新魏" panose="02010800040101010101" pitchFamily="2" charset="-122"/>
              </a:rPr>
              <a:t>T R</a:t>
            </a:r>
            <a:endParaRPr lang="en-US" altLang="zh-CN" sz="3200" b="1" kern="0" dirty="0">
              <a:solidFill>
                <a:srgbClr val="000000"/>
              </a:solidFill>
              <a:latin typeface="Times New Roman" panose="02020603050405020304" charset="0"/>
              <a:ea typeface="华文新魏" panose="02010800040101010101" pitchFamily="2" charset="-122"/>
            </a:endParaRPr>
          </a:p>
          <a:p>
            <a:pPr eaLnBrk="0" fontAlgn="auto" hangingPunct="0">
              <a:spcBef>
                <a:spcPts val="1200"/>
              </a:spcBef>
              <a:spcAft>
                <a:spcPts val="0"/>
              </a:spcAft>
              <a:buClr>
                <a:srgbClr val="5FB6F1"/>
              </a:buClr>
              <a:defRPr/>
            </a:pPr>
            <a:r>
              <a:rPr lang="en-US" altLang="zh-CN" sz="3200" b="1" i="1" kern="0" dirty="0">
                <a:solidFill>
                  <a:srgbClr val="000000"/>
                </a:solidFill>
                <a:latin typeface="Times New Roman" panose="02020603050405020304" charset="0"/>
                <a:ea typeface="华文新魏" panose="02010800040101010101" pitchFamily="2" charset="-122"/>
              </a:rPr>
              <a:t>R </a:t>
            </a:r>
            <a:r>
              <a:rPr lang="en-US" altLang="zh-CN" sz="3200" b="1" kern="0" dirty="0">
                <a:solidFill>
                  <a:srgbClr val="000000"/>
                </a:solidFill>
                <a:latin typeface="Times New Roman" panose="02020603050405020304" charset="0"/>
                <a:ea typeface="华文新魏" panose="02010800040101010101" pitchFamily="2" charset="-122"/>
                <a:sym typeface="Symbol" panose="05050102010706020507" pitchFamily="18" charset="2"/>
              </a:rPr>
              <a:t></a:t>
            </a:r>
            <a:r>
              <a:rPr lang="en-US" altLang="zh-CN" sz="3200" b="1" kern="0" dirty="0">
                <a:solidFill>
                  <a:srgbClr val="000000"/>
                </a:solidFill>
                <a:latin typeface="Times New Roman" panose="02020603050405020304" charset="0"/>
                <a:ea typeface="华文新魏" panose="02010800040101010101" pitchFamily="2" charset="-122"/>
              </a:rPr>
              <a:t> </a:t>
            </a:r>
            <a:r>
              <a:rPr lang="en-US" altLang="zh-CN" sz="3200" b="1" kern="0" dirty="0" err="1">
                <a:solidFill>
                  <a:srgbClr val="000000"/>
                </a:solidFill>
                <a:latin typeface="Times New Roman" panose="02020603050405020304" charset="0"/>
                <a:ea typeface="华文新魏" panose="02010800040101010101" pitchFamily="2" charset="-122"/>
              </a:rPr>
              <a:t>addop</a:t>
            </a:r>
            <a:r>
              <a:rPr lang="en-US" altLang="zh-CN" sz="3200" b="1" kern="0" dirty="0">
                <a:solidFill>
                  <a:srgbClr val="000000"/>
                </a:solidFill>
                <a:latin typeface="Times New Roman" panose="02020603050405020304" charset="0"/>
                <a:ea typeface="华文新魏" panose="02010800040101010101" pitchFamily="2" charset="-122"/>
              </a:rPr>
              <a:t> </a:t>
            </a:r>
            <a:r>
              <a:rPr lang="en-US" altLang="zh-CN" sz="3200" b="1" i="1" kern="0" dirty="0">
                <a:solidFill>
                  <a:srgbClr val="000000"/>
                </a:solidFill>
                <a:latin typeface="Times New Roman" panose="02020603050405020304" charset="0"/>
                <a:ea typeface="华文新魏" panose="02010800040101010101" pitchFamily="2" charset="-122"/>
              </a:rPr>
              <a:t>T </a:t>
            </a:r>
            <a:r>
              <a:rPr lang="en-US" altLang="zh-CN" sz="3200" b="1" kern="0" dirty="0">
                <a:solidFill>
                  <a:srgbClr val="F63C28"/>
                </a:solidFill>
                <a:latin typeface="Times New Roman" panose="02020603050405020304" charset="0"/>
                <a:ea typeface="华文新魏" panose="02010800040101010101" pitchFamily="2" charset="-122"/>
              </a:rPr>
              <a:t>{</a:t>
            </a:r>
            <a:r>
              <a:rPr lang="en-US" altLang="zh-CN" sz="3200" b="1" i="1" kern="0" dirty="0">
                <a:solidFill>
                  <a:srgbClr val="F63C28"/>
                </a:solidFill>
                <a:latin typeface="Times New Roman" panose="02020603050405020304" charset="0"/>
                <a:ea typeface="华文新魏" panose="02010800040101010101" pitchFamily="2" charset="-122"/>
              </a:rPr>
              <a:t>print </a:t>
            </a:r>
            <a:r>
              <a:rPr lang="en-US" altLang="zh-CN" sz="3200" b="1" kern="0" dirty="0">
                <a:solidFill>
                  <a:srgbClr val="F63C28"/>
                </a:solidFill>
                <a:latin typeface="Times New Roman" panose="02020603050405020304" charset="0"/>
                <a:ea typeface="华文新魏" panose="02010800040101010101" pitchFamily="2" charset="-122"/>
              </a:rPr>
              <a:t>(</a:t>
            </a:r>
            <a:r>
              <a:rPr lang="en-US" altLang="zh-CN" sz="3200" b="1" kern="0" dirty="0" err="1">
                <a:solidFill>
                  <a:srgbClr val="F63C28"/>
                </a:solidFill>
                <a:latin typeface="Times New Roman" panose="02020603050405020304" charset="0"/>
                <a:ea typeface="华文新魏" panose="02010800040101010101" pitchFamily="2" charset="-122"/>
              </a:rPr>
              <a:t>addop.</a:t>
            </a:r>
            <a:r>
              <a:rPr lang="en-US" altLang="zh-CN" sz="3200" b="1" i="1" kern="0" dirty="0" err="1">
                <a:solidFill>
                  <a:srgbClr val="F63C28"/>
                </a:solidFill>
                <a:latin typeface="Times New Roman" panose="02020603050405020304" charset="0"/>
                <a:ea typeface="华文新魏" panose="02010800040101010101" pitchFamily="2" charset="-122"/>
              </a:rPr>
              <a:t>lexeme</a:t>
            </a:r>
            <a:r>
              <a:rPr lang="en-US" altLang="zh-CN" sz="3200" b="1" kern="0" dirty="0">
                <a:solidFill>
                  <a:srgbClr val="F63C28"/>
                </a:solidFill>
                <a:latin typeface="Times New Roman" panose="02020603050405020304" charset="0"/>
                <a:ea typeface="华文新魏" panose="02010800040101010101" pitchFamily="2" charset="-122"/>
              </a:rPr>
              <a:t>)} </a:t>
            </a:r>
            <a:r>
              <a:rPr lang="en-US" altLang="zh-CN" sz="3200" b="1" i="1" kern="0" dirty="0">
                <a:solidFill>
                  <a:srgbClr val="000000"/>
                </a:solidFill>
                <a:latin typeface="Times New Roman" panose="02020603050405020304" charset="0"/>
                <a:ea typeface="华文新魏" panose="02010800040101010101" pitchFamily="2" charset="-122"/>
              </a:rPr>
              <a:t>R</a:t>
            </a:r>
            <a:r>
              <a:rPr lang="en-US" altLang="zh-CN" sz="3200" b="1" kern="0" baseline="-30000" dirty="0">
                <a:solidFill>
                  <a:srgbClr val="000000"/>
                </a:solidFill>
                <a:latin typeface="Times New Roman" panose="02020603050405020304" charset="0"/>
                <a:ea typeface="华文新魏" panose="02010800040101010101" pitchFamily="2" charset="-122"/>
              </a:rPr>
              <a:t>1  </a:t>
            </a:r>
            <a:r>
              <a:rPr lang="en-US" altLang="zh-CN" sz="3200" b="1" kern="0" dirty="0">
                <a:solidFill>
                  <a:srgbClr val="000000"/>
                </a:solidFill>
                <a:latin typeface="Times New Roman" panose="02020603050405020304" charset="0"/>
                <a:ea typeface="华文新魏" panose="02010800040101010101" pitchFamily="2" charset="-122"/>
              </a:rPr>
              <a:t>| </a:t>
            </a:r>
            <a:r>
              <a:rPr lang="en-US" altLang="zh-CN" sz="3200" b="1" kern="0" dirty="0">
                <a:solidFill>
                  <a:srgbClr val="000000"/>
                </a:solidFill>
                <a:latin typeface="Times New Roman" panose="02020603050405020304" charset="0"/>
                <a:ea typeface="华文新魏" panose="02010800040101010101" pitchFamily="2" charset="-122"/>
                <a:sym typeface="Symbol" panose="05050102010706020507" pitchFamily="18" charset="2"/>
              </a:rPr>
              <a:t></a:t>
            </a:r>
            <a:endParaRPr lang="en-US" altLang="zh-CN" sz="3200" b="1" kern="0" dirty="0">
              <a:solidFill>
                <a:srgbClr val="000000"/>
              </a:solidFill>
              <a:latin typeface="Times New Roman" panose="02020603050405020304" charset="0"/>
              <a:ea typeface="华文新魏" panose="02010800040101010101" pitchFamily="2" charset="-122"/>
            </a:endParaRPr>
          </a:p>
          <a:p>
            <a:pPr eaLnBrk="0" fontAlgn="auto" hangingPunct="0">
              <a:spcBef>
                <a:spcPts val="1200"/>
              </a:spcBef>
              <a:spcAft>
                <a:spcPts val="0"/>
              </a:spcAft>
              <a:buClr>
                <a:srgbClr val="5FB6F1"/>
              </a:buClr>
              <a:defRPr/>
            </a:pPr>
            <a:r>
              <a:rPr lang="en-US" altLang="zh-CN" sz="3200" b="1" i="1" kern="0" dirty="0">
                <a:solidFill>
                  <a:srgbClr val="000000"/>
                </a:solidFill>
                <a:latin typeface="Times New Roman" panose="02020603050405020304" charset="0"/>
                <a:ea typeface="华文新魏" panose="02010800040101010101" pitchFamily="2" charset="-122"/>
              </a:rPr>
              <a:t>T </a:t>
            </a:r>
            <a:r>
              <a:rPr lang="en-US" altLang="zh-CN" sz="3200" b="1" kern="0" dirty="0">
                <a:solidFill>
                  <a:srgbClr val="000000"/>
                </a:solidFill>
                <a:latin typeface="Times New Roman" panose="02020603050405020304" charset="0"/>
                <a:ea typeface="华文新魏" panose="02010800040101010101" pitchFamily="2" charset="-122"/>
                <a:sym typeface="Symbol" panose="05050102010706020507" pitchFamily="18" charset="2"/>
              </a:rPr>
              <a:t></a:t>
            </a:r>
            <a:r>
              <a:rPr lang="en-US" altLang="zh-CN" sz="3200" b="1" kern="0" dirty="0">
                <a:solidFill>
                  <a:srgbClr val="000000"/>
                </a:solidFill>
                <a:latin typeface="Times New Roman" panose="02020603050405020304" charset="0"/>
                <a:ea typeface="华文新魏" panose="02010800040101010101" pitchFamily="2" charset="-122"/>
              </a:rPr>
              <a:t> </a:t>
            </a:r>
            <a:r>
              <a:rPr lang="en-US" altLang="zh-CN" sz="3200" b="1" kern="0" dirty="0" err="1">
                <a:solidFill>
                  <a:srgbClr val="000000"/>
                </a:solidFill>
                <a:latin typeface="Times New Roman" panose="02020603050405020304" charset="0"/>
                <a:ea typeface="华文新魏" panose="02010800040101010101" pitchFamily="2" charset="-122"/>
              </a:rPr>
              <a:t>num</a:t>
            </a:r>
            <a:r>
              <a:rPr lang="en-US" altLang="zh-CN" sz="3200" b="1" kern="0" dirty="0">
                <a:solidFill>
                  <a:srgbClr val="000000"/>
                </a:solidFill>
                <a:latin typeface="Times New Roman" panose="02020603050405020304" charset="0"/>
                <a:ea typeface="华文新魏" panose="02010800040101010101" pitchFamily="2" charset="-122"/>
              </a:rPr>
              <a:t> </a:t>
            </a:r>
            <a:r>
              <a:rPr lang="en-US" altLang="zh-CN" sz="3200" b="1" kern="0" dirty="0">
                <a:solidFill>
                  <a:srgbClr val="F63C28"/>
                </a:solidFill>
                <a:latin typeface="Times New Roman" panose="02020603050405020304" charset="0"/>
                <a:ea typeface="华文新魏" panose="02010800040101010101" pitchFamily="2" charset="-122"/>
              </a:rPr>
              <a:t>{</a:t>
            </a:r>
            <a:r>
              <a:rPr lang="en-US" altLang="zh-CN" sz="3200" b="1" i="1" kern="0" dirty="0">
                <a:solidFill>
                  <a:srgbClr val="F63C28"/>
                </a:solidFill>
                <a:latin typeface="Times New Roman" panose="02020603050405020304" charset="0"/>
                <a:ea typeface="华文新魏" panose="02010800040101010101" pitchFamily="2" charset="-122"/>
              </a:rPr>
              <a:t>print </a:t>
            </a:r>
            <a:r>
              <a:rPr lang="en-US" altLang="zh-CN" sz="3200" b="1" kern="0" dirty="0">
                <a:solidFill>
                  <a:srgbClr val="F63C28"/>
                </a:solidFill>
                <a:latin typeface="Times New Roman" panose="02020603050405020304" charset="0"/>
                <a:ea typeface="华文新魏" panose="02010800040101010101" pitchFamily="2" charset="-122"/>
              </a:rPr>
              <a:t>(</a:t>
            </a:r>
            <a:r>
              <a:rPr lang="en-US" altLang="zh-CN" sz="3200" b="1" kern="0" dirty="0" err="1">
                <a:solidFill>
                  <a:srgbClr val="F63C28"/>
                </a:solidFill>
                <a:latin typeface="Times New Roman" panose="02020603050405020304" charset="0"/>
                <a:ea typeface="华文新魏" panose="02010800040101010101" pitchFamily="2" charset="-122"/>
              </a:rPr>
              <a:t>num.</a:t>
            </a:r>
            <a:r>
              <a:rPr lang="en-US" altLang="zh-CN" sz="3200" b="1" i="1" kern="0" dirty="0" err="1">
                <a:solidFill>
                  <a:srgbClr val="F63C28"/>
                </a:solidFill>
                <a:latin typeface="Times New Roman" panose="02020603050405020304" charset="0"/>
                <a:ea typeface="华文新魏" panose="02010800040101010101" pitchFamily="2" charset="-122"/>
              </a:rPr>
              <a:t>val</a:t>
            </a:r>
            <a:r>
              <a:rPr lang="en-US" altLang="zh-CN" sz="3200" b="1" kern="0" dirty="0">
                <a:solidFill>
                  <a:srgbClr val="F63C28"/>
                </a:solidFill>
                <a:latin typeface="Times New Roman" panose="02020603050405020304" charset="0"/>
                <a:ea typeface="华文新魏" panose="02010800040101010101" pitchFamily="2" charset="-122"/>
              </a:rPr>
              <a:t>)}</a:t>
            </a:r>
            <a:endParaRPr lang="en-US" altLang="zh-CN" sz="3200" b="1" kern="0" dirty="0">
              <a:solidFill>
                <a:srgbClr val="F63C28"/>
              </a:solidFill>
              <a:latin typeface="Times New Roman" panose="02020603050405020304" charset="0"/>
              <a:ea typeface="华文新魏" panose="02010800040101010101" pitchFamily="2" charset="-122"/>
            </a:endParaRPr>
          </a:p>
        </p:txBody>
      </p:sp>
      <p:sp>
        <p:nvSpPr>
          <p:cNvPr id="8" name="TextBox 7"/>
          <p:cNvSpPr txBox="1"/>
          <p:nvPr/>
        </p:nvSpPr>
        <p:spPr>
          <a:xfrm>
            <a:off x="685800" y="3863876"/>
            <a:ext cx="10896600" cy="2306955"/>
          </a:xfrm>
          <a:prstGeom prst="rect">
            <a:avLst/>
          </a:prstGeom>
          <a:solidFill>
            <a:srgbClr val="FFFFFF">
              <a:lumMod val="95000"/>
            </a:srgbClr>
          </a:solidFill>
        </p:spPr>
        <p:txBody>
          <a:bodyPr wrap="square">
            <a:spAutoFit/>
          </a:bodyPr>
          <a:lstStyle/>
          <a:p>
            <a:pPr fontAlgn="auto">
              <a:spcBef>
                <a:spcPts val="0"/>
              </a:spcBef>
              <a:spcAft>
                <a:spcPts val="0"/>
              </a:spcAft>
              <a:buClr>
                <a:srgbClr val="5FB6F1"/>
              </a:buClr>
              <a:defRPr/>
            </a:pPr>
            <a:r>
              <a:rPr lang="zh-CN" altLang="en-US" sz="3600" b="1" kern="0" dirty="0">
                <a:solidFill>
                  <a:srgbClr val="000000"/>
                </a:solidFill>
                <a:latin typeface="Times New Roman" panose="02020603050405020304" charset="0"/>
                <a:ea typeface="华文新魏" panose="02010800040101010101" pitchFamily="2" charset="-122"/>
                <a:cs typeface="Times New Roman" panose="02020603050405020304" charset="0"/>
              </a:rPr>
              <a:t>把语义动作看作是终结符号，用此翻译模式来分析输入句子</a:t>
            </a:r>
            <a:r>
              <a:rPr lang="en-US" altLang="zh-CN" sz="3600" b="1" kern="0" dirty="0">
                <a:solidFill>
                  <a:srgbClr val="000000"/>
                </a:solidFill>
                <a:latin typeface="Times New Roman" panose="02020603050405020304" charset="0"/>
                <a:ea typeface="华文新魏" panose="02010800040101010101" pitchFamily="2" charset="-122"/>
                <a:cs typeface="Times New Roman" panose="02020603050405020304" charset="0"/>
              </a:rPr>
              <a:t>:</a:t>
            </a:r>
            <a:endParaRPr lang="en-US" altLang="zh-CN" sz="36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fontAlgn="auto">
              <a:spcBef>
                <a:spcPts val="0"/>
              </a:spcBef>
              <a:spcAft>
                <a:spcPts val="0"/>
              </a:spcAft>
              <a:buClr>
                <a:srgbClr val="5FB6F1"/>
              </a:buClr>
              <a:defRPr/>
            </a:pPr>
            <a:r>
              <a:rPr lang="en-US" altLang="zh-CN" sz="3600" b="1" kern="0" dirty="0">
                <a:solidFill>
                  <a:srgbClr val="000000"/>
                </a:solidFill>
                <a:latin typeface="Times New Roman" panose="02020603050405020304" charset="0"/>
                <a:ea typeface="华文新魏" panose="02010800040101010101" pitchFamily="2" charset="-122"/>
                <a:cs typeface="Times New Roman" panose="02020603050405020304" charset="0"/>
              </a:rPr>
              <a:t>		  9 – 5 + 2</a:t>
            </a:r>
            <a:endParaRPr lang="en-US" altLang="zh-CN" sz="36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a:p>
            <a:pPr fontAlgn="auto">
              <a:spcBef>
                <a:spcPts val="0"/>
              </a:spcBef>
              <a:spcAft>
                <a:spcPts val="0"/>
              </a:spcAft>
              <a:buClr>
                <a:srgbClr val="5FB6F1"/>
              </a:buClr>
              <a:defRPr/>
            </a:pPr>
            <a:r>
              <a:rPr lang="zh-CN" altLang="en-US" sz="3600" b="1" kern="0" dirty="0">
                <a:solidFill>
                  <a:srgbClr val="000000"/>
                </a:solidFill>
                <a:latin typeface="Times New Roman" panose="02020603050405020304" charset="0"/>
                <a:ea typeface="华文新魏" panose="02010800040101010101" pitchFamily="2" charset="-122"/>
                <a:cs typeface="Times New Roman" panose="02020603050405020304" charset="0"/>
              </a:rPr>
              <a:t>                                  可得到分析树</a:t>
            </a:r>
            <a:endParaRPr lang="zh-CN" altLang="en-US" sz="36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8"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sz="3600" dirty="0">
                <a:solidFill>
                  <a:schemeClr val="bg1"/>
                </a:solidFill>
              </a:rPr>
              <a:t>5.4 L-</a:t>
            </a:r>
            <a:r>
              <a:rPr lang="zh-CN" altLang="en-US" sz="3600" dirty="0">
                <a:solidFill>
                  <a:schemeClr val="bg1"/>
                </a:solidFill>
              </a:rPr>
              <a:t>属性定义及其</a:t>
            </a:r>
            <a:r>
              <a:rPr lang="zh-CN" altLang="en-US" sz="3600" noProof="0" dirty="0">
                <a:solidFill>
                  <a:schemeClr val="bg1"/>
                </a:solidFill>
                <a:cs typeface="+mn-cs"/>
                <a:sym typeface="+mn-ea"/>
              </a:rPr>
              <a:t>深度优先的</a:t>
            </a:r>
            <a:r>
              <a:rPr lang="zh-CN" altLang="en-US" sz="3600" dirty="0">
                <a:solidFill>
                  <a:schemeClr val="bg1"/>
                </a:solidFill>
              </a:rPr>
              <a:t>计算</a:t>
            </a:r>
            <a:endParaRPr lang="zh-CN" altLang="en-US" sz="3600" dirty="0">
              <a:solidFill>
                <a:schemeClr val="bg1"/>
              </a:solidFill>
            </a:endParaRPr>
          </a:p>
        </p:txBody>
      </p:sp>
      <p:sp>
        <p:nvSpPr>
          <p:cNvPr id="49" name="椭圆 4"/>
          <p:cNvSpPr>
            <a:spLocks noChangeArrowheads="1"/>
          </p:cNvSpPr>
          <p:nvPr/>
        </p:nvSpPr>
        <p:spPr bwMode="auto">
          <a:xfrm>
            <a:off x="3635376" y="1036638"/>
            <a:ext cx="441325" cy="431800"/>
          </a:xfrm>
          <a:prstGeom prst="ellipse">
            <a:avLst/>
          </a:prstGeom>
          <a:noFill/>
          <a:ln w="25400" algn="ctr">
            <a:solidFill>
              <a:srgbClr val="000000"/>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anose="02020603050405020304" charset="0"/>
                <a:cs typeface="Times New Roman" panose="02020603050405020304" charset="0"/>
              </a:rPr>
              <a:t>E</a:t>
            </a:r>
            <a:endParaRPr lang="zh-CN" altLang="en-US" sz="2400" b="1" kern="0">
              <a:solidFill>
                <a:srgbClr val="000000"/>
              </a:solidFill>
              <a:latin typeface="Times New Roman" panose="02020603050405020304" charset="0"/>
              <a:cs typeface="Times New Roman" panose="02020603050405020304" charset="0"/>
            </a:endParaRPr>
          </a:p>
        </p:txBody>
      </p:sp>
      <p:sp>
        <p:nvSpPr>
          <p:cNvPr id="50" name="椭圆 5"/>
          <p:cNvSpPr>
            <a:spLocks noChangeArrowheads="1"/>
          </p:cNvSpPr>
          <p:nvPr/>
        </p:nvSpPr>
        <p:spPr bwMode="auto">
          <a:xfrm>
            <a:off x="2495550" y="1874838"/>
            <a:ext cx="439738" cy="431800"/>
          </a:xfrm>
          <a:prstGeom prst="ellipse">
            <a:avLst/>
          </a:prstGeom>
          <a:noFill/>
          <a:ln w="25400" algn="ctr">
            <a:solidFill>
              <a:srgbClr val="000000"/>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anose="02020603050405020304" charset="0"/>
                <a:cs typeface="Times New Roman" panose="02020603050405020304" charset="0"/>
              </a:rPr>
              <a:t>T</a:t>
            </a:r>
            <a:endParaRPr lang="zh-CN" altLang="en-US" sz="2400" b="1" kern="0">
              <a:solidFill>
                <a:srgbClr val="000000"/>
              </a:solidFill>
              <a:latin typeface="Times New Roman" panose="02020603050405020304" charset="0"/>
              <a:cs typeface="Times New Roman" panose="02020603050405020304" charset="0"/>
            </a:endParaRPr>
          </a:p>
        </p:txBody>
      </p:sp>
      <p:sp>
        <p:nvSpPr>
          <p:cNvPr id="51" name="椭圆 6"/>
          <p:cNvSpPr>
            <a:spLocks noChangeArrowheads="1"/>
          </p:cNvSpPr>
          <p:nvPr/>
        </p:nvSpPr>
        <p:spPr bwMode="auto">
          <a:xfrm>
            <a:off x="5037139" y="1874838"/>
            <a:ext cx="439737" cy="431800"/>
          </a:xfrm>
          <a:prstGeom prst="ellipse">
            <a:avLst/>
          </a:prstGeom>
          <a:noFill/>
          <a:ln w="25400" algn="ctr">
            <a:solidFill>
              <a:srgbClr val="000000"/>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anose="02020603050405020304" charset="0"/>
                <a:cs typeface="Times New Roman" panose="02020603050405020304" charset="0"/>
              </a:rPr>
              <a:t>R</a:t>
            </a:r>
            <a:endParaRPr lang="zh-CN" altLang="en-US" sz="2400" b="1" kern="0">
              <a:solidFill>
                <a:srgbClr val="000000"/>
              </a:solidFill>
              <a:latin typeface="Times New Roman" panose="02020603050405020304" charset="0"/>
              <a:cs typeface="Times New Roman" panose="02020603050405020304" charset="0"/>
            </a:endParaRPr>
          </a:p>
        </p:txBody>
      </p:sp>
      <p:sp>
        <p:nvSpPr>
          <p:cNvPr id="52" name="椭圆 7"/>
          <p:cNvSpPr>
            <a:spLocks noChangeArrowheads="1"/>
          </p:cNvSpPr>
          <p:nvPr/>
        </p:nvSpPr>
        <p:spPr bwMode="auto">
          <a:xfrm>
            <a:off x="1914525" y="2913063"/>
            <a:ext cx="439738"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000000"/>
                </a:solidFill>
                <a:latin typeface="Times New Roman" panose="02020603050405020304" charset="0"/>
                <a:cs typeface="Times New Roman" panose="02020603050405020304" charset="0"/>
              </a:rPr>
              <a:t>9</a:t>
            </a:r>
            <a:endParaRPr lang="zh-CN" altLang="en-US" sz="2400" b="1">
              <a:solidFill>
                <a:srgbClr val="000000"/>
              </a:solidFill>
              <a:latin typeface="Times New Roman" panose="02020603050405020304" charset="0"/>
              <a:cs typeface="Times New Roman" panose="02020603050405020304" charset="0"/>
            </a:endParaRPr>
          </a:p>
        </p:txBody>
      </p:sp>
      <p:sp>
        <p:nvSpPr>
          <p:cNvPr id="53" name="椭圆 8"/>
          <p:cNvSpPr>
            <a:spLocks noChangeArrowheads="1"/>
          </p:cNvSpPr>
          <p:nvPr/>
        </p:nvSpPr>
        <p:spPr bwMode="auto">
          <a:xfrm>
            <a:off x="2135188" y="2913063"/>
            <a:ext cx="230505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F63C28"/>
                </a:solidFill>
                <a:latin typeface="Times New Roman" panose="02020603050405020304" charset="0"/>
                <a:cs typeface="Times New Roman" panose="02020603050405020304" charset="0"/>
              </a:rPr>
              <a:t>{print(‘9’)}</a:t>
            </a:r>
            <a:endParaRPr lang="zh-CN" altLang="en-US" sz="2400" b="1">
              <a:solidFill>
                <a:srgbClr val="F63C28"/>
              </a:solidFill>
              <a:latin typeface="Times New Roman" panose="02020603050405020304" charset="0"/>
              <a:cs typeface="Times New Roman" panose="02020603050405020304" charset="0"/>
            </a:endParaRPr>
          </a:p>
        </p:txBody>
      </p:sp>
      <p:sp>
        <p:nvSpPr>
          <p:cNvPr id="54" name="椭圆 9"/>
          <p:cNvSpPr>
            <a:spLocks noChangeArrowheads="1"/>
          </p:cNvSpPr>
          <p:nvPr/>
        </p:nvSpPr>
        <p:spPr bwMode="auto">
          <a:xfrm>
            <a:off x="4210050" y="2913063"/>
            <a:ext cx="439738"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000000"/>
                </a:solidFill>
                <a:latin typeface="Times New Roman" panose="02020603050405020304" charset="0"/>
                <a:cs typeface="Times New Roman" panose="02020603050405020304" charset="0"/>
              </a:rPr>
              <a:t>-</a:t>
            </a:r>
            <a:endParaRPr lang="zh-CN" altLang="en-US" sz="2400" b="1">
              <a:solidFill>
                <a:srgbClr val="000000"/>
              </a:solidFill>
              <a:latin typeface="Times New Roman" panose="02020603050405020304" charset="0"/>
              <a:cs typeface="Times New Roman" panose="02020603050405020304" charset="0"/>
            </a:endParaRPr>
          </a:p>
        </p:txBody>
      </p:sp>
      <p:sp>
        <p:nvSpPr>
          <p:cNvPr id="55" name="椭圆 10"/>
          <p:cNvSpPr>
            <a:spLocks noChangeArrowheads="1"/>
          </p:cNvSpPr>
          <p:nvPr/>
        </p:nvSpPr>
        <p:spPr bwMode="auto">
          <a:xfrm>
            <a:off x="4972050" y="2905125"/>
            <a:ext cx="439738" cy="431800"/>
          </a:xfrm>
          <a:prstGeom prst="ellipse">
            <a:avLst/>
          </a:prstGeom>
          <a:noFill/>
          <a:ln w="25400" algn="ctr">
            <a:solidFill>
              <a:srgbClr val="000000"/>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anose="02020603050405020304" charset="0"/>
                <a:cs typeface="Times New Roman" panose="02020603050405020304" charset="0"/>
              </a:rPr>
              <a:t>T</a:t>
            </a:r>
            <a:endParaRPr lang="zh-CN" altLang="en-US" sz="2400" b="1" kern="0">
              <a:solidFill>
                <a:srgbClr val="000000"/>
              </a:solidFill>
              <a:latin typeface="Times New Roman" panose="02020603050405020304" charset="0"/>
              <a:cs typeface="Times New Roman" panose="02020603050405020304" charset="0"/>
            </a:endParaRPr>
          </a:p>
        </p:txBody>
      </p:sp>
      <p:sp>
        <p:nvSpPr>
          <p:cNvPr id="56" name="椭圆 12"/>
          <p:cNvSpPr>
            <a:spLocks noChangeArrowheads="1"/>
          </p:cNvSpPr>
          <p:nvPr/>
        </p:nvSpPr>
        <p:spPr bwMode="auto">
          <a:xfrm>
            <a:off x="7754939" y="2913063"/>
            <a:ext cx="439737" cy="431800"/>
          </a:xfrm>
          <a:prstGeom prst="ellipse">
            <a:avLst/>
          </a:prstGeom>
          <a:noFill/>
          <a:ln w="25400" algn="ctr">
            <a:solidFill>
              <a:srgbClr val="000000"/>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anose="02020603050405020304" charset="0"/>
                <a:cs typeface="Times New Roman" panose="02020603050405020304" charset="0"/>
              </a:rPr>
              <a:t>R</a:t>
            </a:r>
            <a:endParaRPr lang="zh-CN" altLang="en-US" sz="2400" b="1" kern="0">
              <a:solidFill>
                <a:srgbClr val="000000"/>
              </a:solidFill>
              <a:latin typeface="Times New Roman" panose="02020603050405020304" charset="0"/>
              <a:cs typeface="Times New Roman" panose="02020603050405020304" charset="0"/>
            </a:endParaRPr>
          </a:p>
        </p:txBody>
      </p:sp>
      <p:sp>
        <p:nvSpPr>
          <p:cNvPr id="57" name="椭圆 13"/>
          <p:cNvSpPr>
            <a:spLocks noChangeArrowheads="1"/>
          </p:cNvSpPr>
          <p:nvPr/>
        </p:nvSpPr>
        <p:spPr bwMode="auto">
          <a:xfrm>
            <a:off x="4256089" y="4086225"/>
            <a:ext cx="439737"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000000"/>
                </a:solidFill>
                <a:latin typeface="Times New Roman" panose="02020603050405020304" charset="0"/>
                <a:cs typeface="Times New Roman" panose="02020603050405020304" charset="0"/>
              </a:rPr>
              <a:t>5</a:t>
            </a:r>
            <a:endParaRPr lang="zh-CN" altLang="en-US" sz="2400" b="1">
              <a:solidFill>
                <a:srgbClr val="000000"/>
              </a:solidFill>
              <a:latin typeface="Times New Roman" panose="02020603050405020304" charset="0"/>
              <a:cs typeface="Times New Roman" panose="02020603050405020304" charset="0"/>
            </a:endParaRPr>
          </a:p>
        </p:txBody>
      </p:sp>
      <p:sp>
        <p:nvSpPr>
          <p:cNvPr id="58" name="椭圆 15"/>
          <p:cNvSpPr>
            <a:spLocks noChangeArrowheads="1"/>
          </p:cNvSpPr>
          <p:nvPr/>
        </p:nvSpPr>
        <p:spPr bwMode="auto">
          <a:xfrm>
            <a:off x="7004050" y="4086225"/>
            <a:ext cx="439738"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000000"/>
                </a:solidFill>
                <a:latin typeface="Times New Roman" panose="02020603050405020304" charset="0"/>
                <a:cs typeface="Times New Roman" panose="02020603050405020304" charset="0"/>
              </a:rPr>
              <a:t>+</a:t>
            </a:r>
            <a:endParaRPr lang="zh-CN" altLang="en-US" sz="2400" b="1">
              <a:solidFill>
                <a:srgbClr val="000000"/>
              </a:solidFill>
              <a:latin typeface="Times New Roman" panose="02020603050405020304" charset="0"/>
              <a:cs typeface="Times New Roman" panose="02020603050405020304" charset="0"/>
            </a:endParaRPr>
          </a:p>
        </p:txBody>
      </p:sp>
      <p:sp>
        <p:nvSpPr>
          <p:cNvPr id="59" name="椭圆 16"/>
          <p:cNvSpPr>
            <a:spLocks noChangeArrowheads="1"/>
          </p:cNvSpPr>
          <p:nvPr/>
        </p:nvSpPr>
        <p:spPr bwMode="auto">
          <a:xfrm>
            <a:off x="7643814" y="4065589"/>
            <a:ext cx="439737" cy="433387"/>
          </a:xfrm>
          <a:prstGeom prst="ellipse">
            <a:avLst/>
          </a:prstGeom>
          <a:noFill/>
          <a:ln w="25400" algn="ctr">
            <a:solidFill>
              <a:srgbClr val="000000"/>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anose="02020603050405020304" charset="0"/>
                <a:cs typeface="Times New Roman" panose="02020603050405020304" charset="0"/>
              </a:rPr>
              <a:t>T</a:t>
            </a:r>
            <a:endParaRPr lang="zh-CN" altLang="en-US" sz="2400" b="1" kern="0">
              <a:solidFill>
                <a:srgbClr val="000000"/>
              </a:solidFill>
              <a:latin typeface="Times New Roman" panose="02020603050405020304" charset="0"/>
              <a:cs typeface="Times New Roman" panose="02020603050405020304" charset="0"/>
            </a:endParaRPr>
          </a:p>
        </p:txBody>
      </p:sp>
      <p:sp>
        <p:nvSpPr>
          <p:cNvPr id="60" name="椭圆 20"/>
          <p:cNvSpPr>
            <a:spLocks noChangeArrowheads="1"/>
          </p:cNvSpPr>
          <p:nvPr/>
        </p:nvSpPr>
        <p:spPr bwMode="auto">
          <a:xfrm>
            <a:off x="10048875" y="4144963"/>
            <a:ext cx="439738" cy="431800"/>
          </a:xfrm>
          <a:prstGeom prst="ellipse">
            <a:avLst/>
          </a:prstGeom>
          <a:noFill/>
          <a:ln w="25400" algn="ctr">
            <a:solidFill>
              <a:srgbClr val="000000"/>
            </a:solidFill>
            <a:round/>
          </a:ln>
          <a:extLst>
            <a:ext uri="{909E8E84-426E-40DD-AFC4-6F175D3DCCD1}">
              <a14:hiddenFill xmlns:a14="http://schemas.microsoft.com/office/drawing/2010/main">
                <a:solidFill>
                  <a:srgbClr val="FFFFFF"/>
                </a:solidFill>
              </a14:hiddenFill>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000000"/>
                </a:solidFill>
                <a:latin typeface="Times New Roman" panose="02020603050405020304" charset="0"/>
                <a:cs typeface="Times New Roman" panose="02020603050405020304" charset="0"/>
              </a:rPr>
              <a:t>R</a:t>
            </a:r>
            <a:endParaRPr lang="zh-CN" altLang="en-US" sz="2400" b="1" kern="0">
              <a:solidFill>
                <a:srgbClr val="000000"/>
              </a:solidFill>
              <a:latin typeface="Times New Roman" panose="02020603050405020304" charset="0"/>
              <a:cs typeface="Times New Roman" panose="02020603050405020304" charset="0"/>
            </a:endParaRPr>
          </a:p>
        </p:txBody>
      </p:sp>
      <p:cxnSp>
        <p:nvCxnSpPr>
          <p:cNvPr id="61" name="直接连接符 23"/>
          <p:cNvCxnSpPr>
            <a:cxnSpLocks noChangeShapeType="1"/>
            <a:stCxn id="49" idx="4"/>
            <a:endCxn id="50" idx="0"/>
          </p:cNvCxnSpPr>
          <p:nvPr/>
        </p:nvCxnSpPr>
        <p:spPr bwMode="auto">
          <a:xfrm flipH="1">
            <a:off x="2714626" y="1468438"/>
            <a:ext cx="1141413" cy="406400"/>
          </a:xfrm>
          <a:prstGeom prst="line">
            <a:avLst/>
          </a:prstGeom>
          <a:noFill/>
          <a:ln w="31750" algn="ctr">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2" name="直接连接符 24"/>
          <p:cNvCxnSpPr>
            <a:cxnSpLocks noChangeShapeType="1"/>
            <a:stCxn id="49" idx="4"/>
            <a:endCxn id="51" idx="1"/>
          </p:cNvCxnSpPr>
          <p:nvPr/>
        </p:nvCxnSpPr>
        <p:spPr bwMode="auto">
          <a:xfrm>
            <a:off x="3856038" y="1468438"/>
            <a:ext cx="1244600" cy="469900"/>
          </a:xfrm>
          <a:prstGeom prst="line">
            <a:avLst/>
          </a:prstGeom>
          <a:noFill/>
          <a:ln w="31750" algn="ctr">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3" name="直接连接符 28"/>
          <p:cNvCxnSpPr>
            <a:cxnSpLocks noChangeShapeType="1"/>
            <a:stCxn id="50" idx="4"/>
            <a:endCxn id="52" idx="0"/>
          </p:cNvCxnSpPr>
          <p:nvPr/>
        </p:nvCxnSpPr>
        <p:spPr bwMode="auto">
          <a:xfrm flipH="1">
            <a:off x="2133601" y="2306639"/>
            <a:ext cx="581025" cy="606425"/>
          </a:xfrm>
          <a:prstGeom prst="line">
            <a:avLst/>
          </a:prstGeom>
          <a:noFill/>
          <a:ln w="31750" algn="ctr">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直接连接符 30"/>
          <p:cNvCxnSpPr>
            <a:cxnSpLocks noChangeShapeType="1"/>
            <a:stCxn id="50" idx="4"/>
            <a:endCxn id="53" idx="0"/>
          </p:cNvCxnSpPr>
          <p:nvPr/>
        </p:nvCxnSpPr>
        <p:spPr bwMode="auto">
          <a:xfrm>
            <a:off x="2714625" y="2306639"/>
            <a:ext cx="573088" cy="606425"/>
          </a:xfrm>
          <a:prstGeom prst="line">
            <a:avLst/>
          </a:prstGeom>
          <a:noFill/>
          <a:ln w="31750" algn="ctr">
            <a:solidFill>
              <a:srgbClr val="FF0000"/>
            </a:solidFill>
            <a:prstDash val="sys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5" name="直接箭头连接符 38"/>
          <p:cNvCxnSpPr>
            <a:cxnSpLocks noChangeShapeType="1"/>
            <a:stCxn id="51" idx="4"/>
            <a:endCxn id="54" idx="0"/>
          </p:cNvCxnSpPr>
          <p:nvPr/>
        </p:nvCxnSpPr>
        <p:spPr bwMode="auto">
          <a:xfrm flipH="1">
            <a:off x="4430713" y="2306639"/>
            <a:ext cx="825500" cy="606425"/>
          </a:xfrm>
          <a:prstGeom prst="straightConnector1">
            <a:avLst/>
          </a:prstGeom>
          <a:noFill/>
          <a:ln w="31750" algn="ctr">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6" name="直接箭头连接符 40"/>
          <p:cNvCxnSpPr>
            <a:cxnSpLocks noChangeShapeType="1"/>
            <a:stCxn id="51" idx="4"/>
            <a:endCxn id="55" idx="0"/>
          </p:cNvCxnSpPr>
          <p:nvPr/>
        </p:nvCxnSpPr>
        <p:spPr bwMode="auto">
          <a:xfrm flipH="1">
            <a:off x="5192713" y="2306639"/>
            <a:ext cx="63500" cy="598487"/>
          </a:xfrm>
          <a:prstGeom prst="straightConnector1">
            <a:avLst/>
          </a:prstGeom>
          <a:noFill/>
          <a:ln w="31750" algn="ctr">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7" name="直接连接符 42"/>
          <p:cNvCxnSpPr>
            <a:cxnSpLocks noChangeShapeType="1"/>
            <a:stCxn id="51" idx="4"/>
            <a:endCxn id="68" idx="0"/>
          </p:cNvCxnSpPr>
          <p:nvPr/>
        </p:nvCxnSpPr>
        <p:spPr bwMode="auto">
          <a:xfrm>
            <a:off x="5256214" y="2306639"/>
            <a:ext cx="1055687" cy="606425"/>
          </a:xfrm>
          <a:prstGeom prst="line">
            <a:avLst/>
          </a:prstGeom>
          <a:noFill/>
          <a:ln w="31750" algn="ctr">
            <a:solidFill>
              <a:srgbClr val="FF0000"/>
            </a:solidFill>
            <a:prstDash val="sys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8" name="椭圆 57"/>
          <p:cNvSpPr>
            <a:spLocks noChangeArrowheads="1"/>
          </p:cNvSpPr>
          <p:nvPr/>
        </p:nvSpPr>
        <p:spPr bwMode="auto">
          <a:xfrm>
            <a:off x="5159375" y="2913063"/>
            <a:ext cx="230505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F63C28"/>
                </a:solidFill>
                <a:latin typeface="Times New Roman" panose="02020603050405020304" charset="0"/>
                <a:cs typeface="Times New Roman" panose="02020603050405020304" charset="0"/>
              </a:rPr>
              <a:t>{print(‘-’)}</a:t>
            </a:r>
            <a:endParaRPr lang="zh-CN" altLang="en-US" sz="2400" b="1">
              <a:solidFill>
                <a:srgbClr val="F63C28"/>
              </a:solidFill>
              <a:latin typeface="Times New Roman" panose="02020603050405020304" charset="0"/>
              <a:cs typeface="Times New Roman" panose="02020603050405020304" charset="0"/>
            </a:endParaRPr>
          </a:p>
        </p:txBody>
      </p:sp>
      <p:cxnSp>
        <p:nvCxnSpPr>
          <p:cNvPr id="69" name="直接连接符 61"/>
          <p:cNvCxnSpPr>
            <a:cxnSpLocks noChangeShapeType="1"/>
            <a:stCxn id="55" idx="4"/>
            <a:endCxn id="57" idx="0"/>
          </p:cNvCxnSpPr>
          <p:nvPr/>
        </p:nvCxnSpPr>
        <p:spPr bwMode="auto">
          <a:xfrm flipH="1">
            <a:off x="4476751" y="3336925"/>
            <a:ext cx="715963" cy="749300"/>
          </a:xfrm>
          <a:prstGeom prst="line">
            <a:avLst/>
          </a:prstGeom>
          <a:noFill/>
          <a:ln w="31750" algn="ctr">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直接箭头连接符 64"/>
          <p:cNvCxnSpPr>
            <a:cxnSpLocks noChangeShapeType="1"/>
            <a:stCxn id="55" idx="4"/>
            <a:endCxn id="71" idx="0"/>
          </p:cNvCxnSpPr>
          <p:nvPr/>
        </p:nvCxnSpPr>
        <p:spPr bwMode="auto">
          <a:xfrm>
            <a:off x="5192713" y="3336925"/>
            <a:ext cx="684212" cy="749300"/>
          </a:xfrm>
          <a:prstGeom prst="straightConnector1">
            <a:avLst/>
          </a:prstGeom>
          <a:noFill/>
          <a:ln w="31750" algn="ctr">
            <a:solidFill>
              <a:srgbClr val="FF0000"/>
            </a:solidFill>
            <a:prstDash val="sys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椭圆 66"/>
          <p:cNvSpPr>
            <a:spLocks noChangeArrowheads="1"/>
          </p:cNvSpPr>
          <p:nvPr/>
        </p:nvSpPr>
        <p:spPr bwMode="auto">
          <a:xfrm>
            <a:off x="4748214" y="4086225"/>
            <a:ext cx="2255837"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F63C28"/>
                </a:solidFill>
                <a:latin typeface="Times New Roman" panose="02020603050405020304" charset="0"/>
                <a:cs typeface="Times New Roman" panose="02020603050405020304" charset="0"/>
              </a:rPr>
              <a:t>{print(‘5’)}</a:t>
            </a:r>
            <a:endParaRPr lang="zh-CN" altLang="en-US" sz="2400" b="1">
              <a:solidFill>
                <a:srgbClr val="F63C28"/>
              </a:solidFill>
              <a:latin typeface="Times New Roman" panose="02020603050405020304" charset="0"/>
              <a:cs typeface="Times New Roman" panose="02020603050405020304" charset="0"/>
            </a:endParaRPr>
          </a:p>
        </p:txBody>
      </p:sp>
      <p:cxnSp>
        <p:nvCxnSpPr>
          <p:cNvPr id="72" name="直接连接符 84"/>
          <p:cNvCxnSpPr>
            <a:cxnSpLocks noChangeShapeType="1"/>
            <a:stCxn id="51" idx="4"/>
            <a:endCxn id="56" idx="1"/>
          </p:cNvCxnSpPr>
          <p:nvPr/>
        </p:nvCxnSpPr>
        <p:spPr bwMode="auto">
          <a:xfrm>
            <a:off x="5256214" y="2306639"/>
            <a:ext cx="2562225" cy="669925"/>
          </a:xfrm>
          <a:prstGeom prst="line">
            <a:avLst/>
          </a:prstGeom>
          <a:noFill/>
          <a:ln w="31750" algn="ctr">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直接连接符 86"/>
          <p:cNvCxnSpPr>
            <a:cxnSpLocks noChangeShapeType="1"/>
            <a:stCxn id="56" idx="4"/>
            <a:endCxn id="60" idx="0"/>
          </p:cNvCxnSpPr>
          <p:nvPr/>
        </p:nvCxnSpPr>
        <p:spPr bwMode="auto">
          <a:xfrm>
            <a:off x="7974014" y="3344863"/>
            <a:ext cx="2293937" cy="800100"/>
          </a:xfrm>
          <a:prstGeom prst="line">
            <a:avLst/>
          </a:prstGeom>
          <a:noFill/>
          <a:ln w="31750" algn="ctr">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直接连接符 89"/>
          <p:cNvCxnSpPr>
            <a:cxnSpLocks noChangeShapeType="1"/>
            <a:stCxn id="56" idx="4"/>
            <a:endCxn id="58" idx="0"/>
          </p:cNvCxnSpPr>
          <p:nvPr/>
        </p:nvCxnSpPr>
        <p:spPr bwMode="auto">
          <a:xfrm flipH="1">
            <a:off x="7223125" y="3344863"/>
            <a:ext cx="750888" cy="741362"/>
          </a:xfrm>
          <a:prstGeom prst="line">
            <a:avLst/>
          </a:prstGeom>
          <a:noFill/>
          <a:ln w="31750" algn="ctr">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直接连接符 91"/>
          <p:cNvCxnSpPr>
            <a:cxnSpLocks noChangeShapeType="1"/>
            <a:stCxn id="56" idx="4"/>
            <a:endCxn id="59" idx="0"/>
          </p:cNvCxnSpPr>
          <p:nvPr/>
        </p:nvCxnSpPr>
        <p:spPr bwMode="auto">
          <a:xfrm flipH="1">
            <a:off x="7862889" y="3344864"/>
            <a:ext cx="111125" cy="720725"/>
          </a:xfrm>
          <a:prstGeom prst="line">
            <a:avLst/>
          </a:prstGeom>
          <a:noFill/>
          <a:ln w="31750" algn="ctr">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椭圆 93"/>
          <p:cNvSpPr>
            <a:spLocks noChangeArrowheads="1"/>
          </p:cNvSpPr>
          <p:nvPr/>
        </p:nvSpPr>
        <p:spPr bwMode="auto">
          <a:xfrm>
            <a:off x="7862888" y="4065589"/>
            <a:ext cx="2305050" cy="433387"/>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F63C28"/>
                </a:solidFill>
                <a:latin typeface="Times New Roman" panose="02020603050405020304" charset="0"/>
                <a:cs typeface="Times New Roman" panose="02020603050405020304" charset="0"/>
              </a:rPr>
              <a:t>{print(‘+’)}</a:t>
            </a:r>
            <a:endParaRPr lang="zh-CN" altLang="en-US" sz="2400" b="1">
              <a:solidFill>
                <a:srgbClr val="F63C28"/>
              </a:solidFill>
              <a:latin typeface="Times New Roman" panose="02020603050405020304" charset="0"/>
              <a:cs typeface="Times New Roman" panose="02020603050405020304" charset="0"/>
            </a:endParaRPr>
          </a:p>
        </p:txBody>
      </p:sp>
      <p:cxnSp>
        <p:nvCxnSpPr>
          <p:cNvPr id="77" name="直接连接符 95"/>
          <p:cNvCxnSpPr>
            <a:cxnSpLocks noChangeShapeType="1"/>
            <a:stCxn id="56" idx="4"/>
            <a:endCxn id="76" idx="0"/>
          </p:cNvCxnSpPr>
          <p:nvPr/>
        </p:nvCxnSpPr>
        <p:spPr bwMode="auto">
          <a:xfrm>
            <a:off x="7974013" y="3344864"/>
            <a:ext cx="1041400" cy="720725"/>
          </a:xfrm>
          <a:prstGeom prst="line">
            <a:avLst/>
          </a:prstGeom>
          <a:noFill/>
          <a:ln w="31750" algn="ctr">
            <a:solidFill>
              <a:srgbClr val="FF0000"/>
            </a:solidFill>
            <a:prstDash val="sys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8" name="椭圆 99"/>
          <p:cNvSpPr>
            <a:spLocks noChangeArrowheads="1"/>
          </p:cNvSpPr>
          <p:nvPr/>
        </p:nvSpPr>
        <p:spPr bwMode="auto">
          <a:xfrm>
            <a:off x="7202489" y="5118100"/>
            <a:ext cx="441325"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000000"/>
                </a:solidFill>
                <a:latin typeface="Times New Roman" panose="02020603050405020304" charset="0"/>
                <a:cs typeface="Times New Roman" panose="02020603050405020304" charset="0"/>
              </a:rPr>
              <a:t>2</a:t>
            </a:r>
            <a:endParaRPr lang="zh-CN" altLang="en-US" sz="2400" b="1">
              <a:solidFill>
                <a:srgbClr val="000000"/>
              </a:solidFill>
              <a:latin typeface="Times New Roman" panose="02020603050405020304" charset="0"/>
              <a:cs typeface="Times New Roman" panose="02020603050405020304" charset="0"/>
            </a:endParaRPr>
          </a:p>
        </p:txBody>
      </p:sp>
      <p:sp>
        <p:nvSpPr>
          <p:cNvPr id="79" name="椭圆 100"/>
          <p:cNvSpPr>
            <a:spLocks noChangeArrowheads="1"/>
          </p:cNvSpPr>
          <p:nvPr/>
        </p:nvSpPr>
        <p:spPr bwMode="auto">
          <a:xfrm>
            <a:off x="7375525" y="5080000"/>
            <a:ext cx="2254250"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F63C28"/>
                </a:solidFill>
                <a:latin typeface="Times New Roman" panose="02020603050405020304" charset="0"/>
                <a:cs typeface="Times New Roman" panose="02020603050405020304" charset="0"/>
              </a:rPr>
              <a:t>{print(‘2’)}</a:t>
            </a:r>
            <a:endParaRPr lang="zh-CN" altLang="en-US" sz="2400" b="1">
              <a:solidFill>
                <a:srgbClr val="F63C28"/>
              </a:solidFill>
              <a:latin typeface="Times New Roman" panose="02020603050405020304" charset="0"/>
              <a:cs typeface="Times New Roman" panose="02020603050405020304" charset="0"/>
            </a:endParaRPr>
          </a:p>
        </p:txBody>
      </p:sp>
      <p:sp>
        <p:nvSpPr>
          <p:cNvPr id="80" name="椭圆 101"/>
          <p:cNvSpPr>
            <a:spLocks noChangeArrowheads="1"/>
          </p:cNvSpPr>
          <p:nvPr/>
        </p:nvSpPr>
        <p:spPr bwMode="auto">
          <a:xfrm>
            <a:off x="10047289" y="5140325"/>
            <a:ext cx="439737" cy="431800"/>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round/>
              </a14:hiddenLine>
            </a:ext>
          </a:extLst>
        </p:spPr>
        <p:txBody>
          <a:bodyPr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
                <a:srgbClr val="5FB6F1"/>
              </a:buClr>
              <a:buFont typeface="Wingdings" panose="05000000000000000000" pitchFamily="2" charset="2"/>
              <a:buNone/>
            </a:pPr>
            <a:r>
              <a:rPr lang="en-US" altLang="zh-CN" sz="2400" b="1">
                <a:solidFill>
                  <a:srgbClr val="000000"/>
                </a:solidFill>
                <a:latin typeface="Times New Roman" panose="02020603050405020304" charset="0"/>
                <a:sym typeface="Symbol" panose="05050102010706020507" pitchFamily="18" charset="2"/>
              </a:rPr>
              <a:t></a:t>
            </a:r>
            <a:endParaRPr lang="zh-CN" altLang="en-US" sz="2400" b="1">
              <a:solidFill>
                <a:srgbClr val="000000"/>
              </a:solidFill>
              <a:latin typeface="Times New Roman" panose="02020603050405020304" charset="0"/>
              <a:cs typeface="Times New Roman" panose="02020603050405020304" charset="0"/>
            </a:endParaRPr>
          </a:p>
        </p:txBody>
      </p:sp>
      <p:cxnSp>
        <p:nvCxnSpPr>
          <p:cNvPr id="81" name="直接连接符 103"/>
          <p:cNvCxnSpPr>
            <a:cxnSpLocks noChangeShapeType="1"/>
            <a:stCxn id="60" idx="4"/>
            <a:endCxn id="80" idx="0"/>
          </p:cNvCxnSpPr>
          <p:nvPr/>
        </p:nvCxnSpPr>
        <p:spPr bwMode="auto">
          <a:xfrm flipH="1">
            <a:off x="10267950" y="4576763"/>
            <a:ext cx="0" cy="563562"/>
          </a:xfrm>
          <a:prstGeom prst="line">
            <a:avLst/>
          </a:prstGeom>
          <a:noFill/>
          <a:ln w="31750" algn="ctr">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2" name="直接连接符 105"/>
          <p:cNvCxnSpPr>
            <a:cxnSpLocks noChangeShapeType="1"/>
            <a:stCxn id="59" idx="4"/>
            <a:endCxn id="78" idx="0"/>
          </p:cNvCxnSpPr>
          <p:nvPr/>
        </p:nvCxnSpPr>
        <p:spPr bwMode="auto">
          <a:xfrm flipH="1">
            <a:off x="7423150" y="4498976"/>
            <a:ext cx="439738" cy="619125"/>
          </a:xfrm>
          <a:prstGeom prst="line">
            <a:avLst/>
          </a:prstGeom>
          <a:noFill/>
          <a:ln w="31750" algn="ctr">
            <a:solidFill>
              <a:srgbClr val="000000"/>
            </a:solidFill>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3" name="直接连接符 107"/>
          <p:cNvCxnSpPr>
            <a:cxnSpLocks noChangeShapeType="1"/>
            <a:stCxn id="59" idx="4"/>
            <a:endCxn id="79" idx="0"/>
          </p:cNvCxnSpPr>
          <p:nvPr/>
        </p:nvCxnSpPr>
        <p:spPr bwMode="auto">
          <a:xfrm>
            <a:off x="7862888" y="4498976"/>
            <a:ext cx="639762" cy="581025"/>
          </a:xfrm>
          <a:prstGeom prst="line">
            <a:avLst/>
          </a:prstGeom>
          <a:noFill/>
          <a:ln w="31750" algn="ctr">
            <a:solidFill>
              <a:srgbClr val="FF0000"/>
            </a:solidFill>
            <a:prstDash val="sysDash"/>
            <a:rou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矩形 83"/>
          <p:cNvSpPr/>
          <p:nvPr/>
        </p:nvSpPr>
        <p:spPr>
          <a:xfrm>
            <a:off x="5751514" y="1068389"/>
            <a:ext cx="4916487" cy="954087"/>
          </a:xfrm>
          <a:prstGeom prst="rect">
            <a:avLst/>
          </a:prstGeom>
          <a:solidFill>
            <a:srgbClr val="FFFFFF">
              <a:lumMod val="95000"/>
            </a:srgbClr>
          </a:solidFill>
        </p:spPr>
        <p:txBody>
          <a:bodyPr>
            <a:spAutoFit/>
          </a:bodyPr>
          <a:lstStyle/>
          <a:p>
            <a:pPr fontAlgn="auto">
              <a:spcBef>
                <a:spcPts val="0"/>
              </a:spcBef>
              <a:spcAft>
                <a:spcPts val="0"/>
              </a:spcAft>
              <a:buClr>
                <a:srgbClr val="5FB6F1"/>
              </a:buClr>
              <a:defRPr/>
            </a:pPr>
            <a:r>
              <a:rPr lang="zh-CN" altLang="en-US" sz="2800" b="1" kern="0" dirty="0">
                <a:solidFill>
                  <a:srgbClr val="000000"/>
                </a:solidFill>
                <a:latin typeface="Tahoma" panose="020B0604030504040204" charset="0"/>
                <a:ea typeface="华文新魏" panose="02010800040101010101" pitchFamily="2" charset="-122"/>
              </a:rPr>
              <a:t>对分析树进行深度优先遍历，执行语义动作，完成翻译工作</a:t>
            </a:r>
            <a:endParaRPr lang="zh-CN" altLang="en-US" sz="2800" b="1" kern="0" dirty="0">
              <a:solidFill>
                <a:srgbClr val="000000"/>
              </a:solidFill>
              <a:latin typeface="华文新魏" panose="02010800040101010101" pitchFamily="2" charset="-122"/>
              <a:ea typeface="华文新魏" panose="02010800040101010101" pitchFamily="2" charset="-122"/>
            </a:endParaRPr>
          </a:p>
        </p:txBody>
      </p:sp>
      <p:sp>
        <p:nvSpPr>
          <p:cNvPr id="85" name="Oval 76"/>
          <p:cNvSpPr>
            <a:spLocks noChangeArrowheads="1"/>
          </p:cNvSpPr>
          <p:nvPr/>
        </p:nvSpPr>
        <p:spPr bwMode="auto">
          <a:xfrm>
            <a:off x="2935289" y="3336926"/>
            <a:ext cx="287337" cy="288925"/>
          </a:xfrm>
          <a:prstGeom prst="ellipse">
            <a:avLst/>
          </a:prstGeom>
          <a:noFill/>
          <a:ln w="9525">
            <a:solidFill>
              <a:srgbClr val="173D8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a:solidFill>
                  <a:srgbClr val="993300"/>
                </a:solidFill>
                <a:latin typeface="Times New Roman" panose="02020603050405020304" charset="0"/>
                <a:cs typeface="Times New Roman" panose="02020603050405020304" charset="0"/>
              </a:rPr>
              <a:t>1</a:t>
            </a:r>
            <a:endParaRPr lang="en-US" altLang="zh-CN" sz="2400" b="1" kern="0">
              <a:solidFill>
                <a:srgbClr val="993300"/>
              </a:solidFill>
              <a:latin typeface="Times New Roman" panose="02020603050405020304" charset="0"/>
              <a:cs typeface="Times New Roman" panose="02020603050405020304" charset="0"/>
            </a:endParaRPr>
          </a:p>
        </p:txBody>
      </p:sp>
      <p:sp>
        <p:nvSpPr>
          <p:cNvPr id="86" name="Oval 77"/>
          <p:cNvSpPr>
            <a:spLocks noChangeArrowheads="1"/>
          </p:cNvSpPr>
          <p:nvPr/>
        </p:nvSpPr>
        <p:spPr bwMode="auto">
          <a:xfrm>
            <a:off x="5640389" y="4476751"/>
            <a:ext cx="287337" cy="288925"/>
          </a:xfrm>
          <a:prstGeom prst="ellipse">
            <a:avLst/>
          </a:prstGeom>
          <a:noFill/>
          <a:ln w="9525">
            <a:solidFill>
              <a:srgbClr val="173D8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dirty="0">
                <a:solidFill>
                  <a:srgbClr val="993300"/>
                </a:solidFill>
                <a:latin typeface="Times New Roman" panose="02020603050405020304" charset="0"/>
                <a:cs typeface="Times New Roman" panose="02020603050405020304" charset="0"/>
              </a:rPr>
              <a:t>2</a:t>
            </a:r>
            <a:endParaRPr lang="en-US" altLang="zh-CN" sz="2400" b="1" kern="0" dirty="0">
              <a:solidFill>
                <a:srgbClr val="993300"/>
              </a:solidFill>
              <a:latin typeface="Times New Roman" panose="02020603050405020304" charset="0"/>
              <a:cs typeface="Times New Roman" panose="02020603050405020304" charset="0"/>
            </a:endParaRPr>
          </a:p>
        </p:txBody>
      </p:sp>
      <p:sp>
        <p:nvSpPr>
          <p:cNvPr id="87" name="Oval 78"/>
          <p:cNvSpPr>
            <a:spLocks noChangeArrowheads="1"/>
          </p:cNvSpPr>
          <p:nvPr/>
        </p:nvSpPr>
        <p:spPr bwMode="auto">
          <a:xfrm>
            <a:off x="6342064" y="3335339"/>
            <a:ext cx="287337" cy="288925"/>
          </a:xfrm>
          <a:prstGeom prst="ellipse">
            <a:avLst/>
          </a:prstGeom>
          <a:noFill/>
          <a:ln w="9525">
            <a:solidFill>
              <a:srgbClr val="173D8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dirty="0">
                <a:solidFill>
                  <a:srgbClr val="993300"/>
                </a:solidFill>
                <a:latin typeface="Times New Roman" panose="02020603050405020304" charset="0"/>
                <a:cs typeface="Times New Roman" panose="02020603050405020304" charset="0"/>
              </a:rPr>
              <a:t>3</a:t>
            </a:r>
            <a:endParaRPr lang="en-US" altLang="zh-CN" sz="2400" b="1" kern="0" dirty="0">
              <a:solidFill>
                <a:srgbClr val="993300"/>
              </a:solidFill>
              <a:latin typeface="Times New Roman" panose="02020603050405020304" charset="0"/>
              <a:cs typeface="Times New Roman" panose="02020603050405020304" charset="0"/>
            </a:endParaRPr>
          </a:p>
        </p:txBody>
      </p:sp>
      <p:sp>
        <p:nvSpPr>
          <p:cNvPr id="88" name="Oval 79"/>
          <p:cNvSpPr>
            <a:spLocks noChangeArrowheads="1"/>
          </p:cNvSpPr>
          <p:nvPr/>
        </p:nvSpPr>
        <p:spPr bwMode="auto">
          <a:xfrm>
            <a:off x="9301164" y="5257801"/>
            <a:ext cx="287337" cy="288925"/>
          </a:xfrm>
          <a:prstGeom prst="ellipse">
            <a:avLst/>
          </a:prstGeom>
          <a:noFill/>
          <a:ln w="9525">
            <a:solidFill>
              <a:srgbClr val="173D8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dirty="0">
                <a:solidFill>
                  <a:srgbClr val="993300"/>
                </a:solidFill>
                <a:latin typeface="Times New Roman" panose="02020603050405020304" charset="0"/>
                <a:cs typeface="Times New Roman" panose="02020603050405020304" charset="0"/>
              </a:rPr>
              <a:t>4</a:t>
            </a:r>
            <a:endParaRPr lang="en-US" altLang="zh-CN" sz="2400" b="1" kern="0" dirty="0">
              <a:solidFill>
                <a:srgbClr val="993300"/>
              </a:solidFill>
              <a:latin typeface="Times New Roman" panose="02020603050405020304" charset="0"/>
              <a:cs typeface="Times New Roman" panose="02020603050405020304" charset="0"/>
            </a:endParaRPr>
          </a:p>
        </p:txBody>
      </p:sp>
      <p:sp>
        <p:nvSpPr>
          <p:cNvPr id="89" name="Oval 80"/>
          <p:cNvSpPr>
            <a:spLocks noChangeArrowheads="1"/>
          </p:cNvSpPr>
          <p:nvPr/>
        </p:nvSpPr>
        <p:spPr bwMode="auto">
          <a:xfrm>
            <a:off x="9156700" y="4476751"/>
            <a:ext cx="287338" cy="288925"/>
          </a:xfrm>
          <a:prstGeom prst="ellipse">
            <a:avLst/>
          </a:prstGeom>
          <a:noFill/>
          <a:ln w="9525">
            <a:solidFill>
              <a:srgbClr val="173D89"/>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hangingPunct="0">
              <a:spcBef>
                <a:spcPct val="20000"/>
              </a:spcBef>
              <a:buChar char="v"/>
              <a:defRPr sz="3200">
                <a:solidFill>
                  <a:schemeClr val="tx1"/>
                </a:solidFill>
                <a:latin typeface="华文新魏" panose="02010800040101010101" pitchFamily="2" charset="-122"/>
                <a:ea typeface="华文新魏" panose="02010800040101010101" pitchFamily="2" charset="-122"/>
              </a:defRPr>
            </a:lvl1pPr>
            <a:lvl2pPr marL="742950" indent="-285750" algn="l" eaLnBrk="0" hangingPunct="0">
              <a:spcBef>
                <a:spcPct val="20000"/>
              </a:spcBef>
              <a:buClr>
                <a:schemeClr val="accent1"/>
              </a:buClr>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eaLnBrk="0" hangingPunct="0">
              <a:spcBef>
                <a:spcPct val="20000"/>
              </a:spcBef>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eaLnBrk="0" hangingPunct="0">
              <a:spcBef>
                <a:spcPct val="20000"/>
              </a:spcBef>
              <a:buChar char="»"/>
              <a:defRPr sz="2000">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9pPr>
          </a:lstStyle>
          <a:p>
            <a:pPr algn="ctr" eaLnBrk="1" fontAlgn="auto" hangingPunct="1">
              <a:spcBef>
                <a:spcPct val="0"/>
              </a:spcBef>
              <a:spcAft>
                <a:spcPts val="0"/>
              </a:spcAft>
              <a:buClr>
                <a:srgbClr val="5FB6F1"/>
              </a:buClr>
              <a:buNone/>
              <a:defRPr/>
            </a:pPr>
            <a:r>
              <a:rPr lang="en-US" altLang="zh-CN" sz="2400" b="1" kern="0" dirty="0">
                <a:solidFill>
                  <a:srgbClr val="993300"/>
                </a:solidFill>
                <a:latin typeface="Times New Roman" panose="02020603050405020304" charset="0"/>
                <a:cs typeface="Times New Roman" panose="02020603050405020304" charset="0"/>
              </a:rPr>
              <a:t>5</a:t>
            </a:r>
            <a:endParaRPr lang="en-US" altLang="zh-CN" sz="2400" b="1" kern="0" dirty="0">
              <a:solidFill>
                <a:srgbClr val="993300"/>
              </a:solidFill>
              <a:latin typeface="Times New Roman" panose="02020603050405020304" charset="0"/>
              <a:cs typeface="Times New Roman" panose="02020603050405020304" charset="0"/>
            </a:endParaRPr>
          </a:p>
        </p:txBody>
      </p:sp>
      <p:sp>
        <p:nvSpPr>
          <p:cNvPr id="90" name="矩形 89"/>
          <p:cNvSpPr/>
          <p:nvPr/>
        </p:nvSpPr>
        <p:spPr>
          <a:xfrm>
            <a:off x="766764" y="4208464"/>
            <a:ext cx="2287587" cy="522287"/>
          </a:xfrm>
          <a:prstGeom prst="rect">
            <a:avLst/>
          </a:prstGeom>
          <a:solidFill>
            <a:srgbClr val="FFFFFF">
              <a:lumMod val="95000"/>
            </a:srgbClr>
          </a:solidFill>
        </p:spPr>
        <p:txBody>
          <a:bodyPr>
            <a:spAutoFit/>
          </a:bodyPr>
          <a:lstStyle/>
          <a:p>
            <a:pPr fontAlgn="auto">
              <a:spcBef>
                <a:spcPts val="0"/>
              </a:spcBef>
              <a:spcAft>
                <a:spcPts val="0"/>
              </a:spcAft>
              <a:buClr>
                <a:srgbClr val="5FB6F1"/>
              </a:buClr>
              <a:defRPr/>
            </a:pPr>
            <a:r>
              <a:rPr lang="zh-CN" altLang="en-US" sz="2800" b="1" kern="0" dirty="0">
                <a:solidFill>
                  <a:srgbClr val="000000"/>
                </a:solidFill>
                <a:latin typeface="Times New Roman" panose="02020603050405020304" charset="0"/>
                <a:ea typeface="华文新魏" panose="02010800040101010101" pitchFamily="2" charset="-122"/>
                <a:cs typeface="Times New Roman" panose="02020603050405020304" charset="0"/>
              </a:rPr>
              <a:t>输出</a:t>
            </a:r>
            <a:r>
              <a:rPr lang="en-US" altLang="zh-CN" sz="2800" b="1" kern="0" dirty="0">
                <a:solidFill>
                  <a:srgbClr val="000000"/>
                </a:solidFill>
                <a:latin typeface="Times New Roman" panose="02020603050405020304" charset="0"/>
                <a:ea typeface="华文新魏" panose="02010800040101010101" pitchFamily="2" charset="-122"/>
                <a:cs typeface="Times New Roman" panose="02020603050405020304" charset="0"/>
              </a:rPr>
              <a:t>:95-2+</a:t>
            </a:r>
            <a:endParaRPr lang="zh-CN" altLang="en-US" sz="28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91" name="矩形 90"/>
          <p:cNvSpPr/>
          <p:nvPr/>
        </p:nvSpPr>
        <p:spPr>
          <a:xfrm>
            <a:off x="747713" y="4891089"/>
            <a:ext cx="4997450" cy="522287"/>
          </a:xfrm>
          <a:prstGeom prst="rect">
            <a:avLst/>
          </a:prstGeom>
          <a:solidFill>
            <a:srgbClr val="FFFFFF">
              <a:lumMod val="95000"/>
            </a:srgbClr>
          </a:solidFill>
        </p:spPr>
        <p:txBody>
          <a:bodyPr wrap="none">
            <a:spAutoFit/>
          </a:bodyPr>
          <a:lstStyle/>
          <a:p>
            <a:pPr algn="ctr" fontAlgn="auto">
              <a:spcBef>
                <a:spcPts val="0"/>
              </a:spcBef>
              <a:spcAft>
                <a:spcPts val="0"/>
              </a:spcAft>
              <a:buClr>
                <a:srgbClr val="5FB6F1"/>
              </a:buClr>
              <a:defRPr/>
            </a:pPr>
            <a:r>
              <a:rPr kumimoji="1" lang="zh-CN" altLang="en-US" sz="2800" b="1" kern="0" dirty="0">
                <a:solidFill>
                  <a:srgbClr val="000000"/>
                </a:solidFill>
                <a:latin typeface="Times New Roman" panose="02020603050405020304" charset="0"/>
                <a:ea typeface="华文新魏" panose="02010800040101010101" pitchFamily="2" charset="-122"/>
                <a:cs typeface="Times New Roman" panose="02020603050405020304" charset="0"/>
              </a:rPr>
              <a:t>它是输入表达式</a:t>
            </a:r>
            <a:r>
              <a:rPr kumimoji="1" lang="en-US" altLang="zh-CN" sz="2800" b="1" kern="0" dirty="0">
                <a:solidFill>
                  <a:srgbClr val="000000"/>
                </a:solidFill>
                <a:latin typeface="Times New Roman" panose="02020603050405020304" charset="0"/>
                <a:ea typeface="华文新魏" panose="02010800040101010101" pitchFamily="2" charset="-122"/>
                <a:cs typeface="Times New Roman" panose="02020603050405020304" charset="0"/>
              </a:rPr>
              <a:t>9-5+2</a:t>
            </a:r>
            <a:r>
              <a:rPr kumimoji="1" lang="zh-CN" altLang="en-US" sz="2800" b="1" kern="0" dirty="0">
                <a:solidFill>
                  <a:srgbClr val="000000"/>
                </a:solidFill>
                <a:latin typeface="Times New Roman" panose="02020603050405020304" charset="0"/>
                <a:ea typeface="华文新魏" panose="02010800040101010101" pitchFamily="2" charset="-122"/>
                <a:cs typeface="Times New Roman" panose="02020603050405020304" charset="0"/>
              </a:rPr>
              <a:t>的后缀式</a:t>
            </a:r>
            <a:endParaRPr lang="zh-CN" altLang="en-US" sz="2800" b="1" kern="0" dirty="0">
              <a:solidFill>
                <a:srgbClr val="000000"/>
              </a:solidFill>
              <a:latin typeface="Times New Roman" panose="02020603050405020304" charset="0"/>
              <a:ea typeface="华文新魏" panose="02010800040101010101" pitchFamily="2" charset="-122"/>
              <a:cs typeface="Times New Roman" panose="02020603050405020304" charset="0"/>
            </a:endParaRPr>
          </a:p>
        </p:txBody>
      </p:sp>
      <p:sp>
        <p:nvSpPr>
          <p:cNvPr id="92" name="矩形 91"/>
          <p:cNvSpPr/>
          <p:nvPr/>
        </p:nvSpPr>
        <p:spPr>
          <a:xfrm>
            <a:off x="711201" y="5572126"/>
            <a:ext cx="6646863" cy="523875"/>
          </a:xfrm>
          <a:prstGeom prst="rect">
            <a:avLst/>
          </a:prstGeom>
          <a:solidFill>
            <a:srgbClr val="FFFFFF">
              <a:lumMod val="95000"/>
            </a:srgbClr>
          </a:solidFill>
        </p:spPr>
        <p:txBody>
          <a:bodyPr wrap="none">
            <a:spAutoFit/>
          </a:bodyPr>
          <a:lstStyle/>
          <a:p>
            <a:pPr marL="0" lvl="2" algn="ctr" fontAlgn="auto">
              <a:spcBef>
                <a:spcPts val="0"/>
              </a:spcBef>
              <a:spcAft>
                <a:spcPts val="0"/>
              </a:spcAft>
              <a:buClr>
                <a:srgbClr val="5FB6F1"/>
              </a:buClr>
              <a:defRPr/>
            </a:pPr>
            <a:r>
              <a:rPr lang="zh-CN" altLang="en-US" sz="2800" b="1" kern="0" dirty="0">
                <a:solidFill>
                  <a:srgbClr val="000000"/>
                </a:solidFill>
                <a:latin typeface="Tahoma" panose="020B0604030504040204" charset="0"/>
                <a:ea typeface="华文新魏" panose="02010800040101010101" pitchFamily="2" charset="-122"/>
              </a:rPr>
              <a:t>该翻译模式适合以深度优先顺序计算属性</a:t>
            </a:r>
            <a:endParaRPr lang="zh-CN" altLang="en-US" sz="2800" b="1" kern="0" dirty="0">
              <a:solidFill>
                <a:srgbClr val="000000"/>
              </a:solidFill>
              <a:latin typeface="Tahoma" panose="020B0604030504040204" charset="0"/>
              <a:ea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fade">
                                      <p:cBhvr>
                                        <p:cTn id="7" dur="500"/>
                                        <p:tgtEl>
                                          <p:spTgt spid="8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5"/>
                                        </p:tgtEl>
                                        <p:attrNameLst>
                                          <p:attrName>style.visibility</p:attrName>
                                        </p:attrNameLst>
                                      </p:cBhvr>
                                      <p:to>
                                        <p:strVal val="visible"/>
                                      </p:to>
                                    </p:set>
                                    <p:anim calcmode="lin" valueType="num">
                                      <p:cBhvr additive="base">
                                        <p:cTn id="12" dur="500" fill="hold"/>
                                        <p:tgtEl>
                                          <p:spTgt spid="85"/>
                                        </p:tgtEl>
                                        <p:attrNameLst>
                                          <p:attrName>ppt_x</p:attrName>
                                        </p:attrNameLst>
                                      </p:cBhvr>
                                      <p:tavLst>
                                        <p:tav tm="0">
                                          <p:val>
                                            <p:strVal val="#ppt_x"/>
                                          </p:val>
                                        </p:tav>
                                        <p:tav tm="100000">
                                          <p:val>
                                            <p:strVal val="#ppt_x"/>
                                          </p:val>
                                        </p:tav>
                                      </p:tavLst>
                                    </p:anim>
                                    <p:anim calcmode="lin" valueType="num">
                                      <p:cBhvr additive="base">
                                        <p:cTn id="13" dur="500" fill="hold"/>
                                        <p:tgtEl>
                                          <p:spTgt spid="8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6"/>
                                        </p:tgtEl>
                                        <p:attrNameLst>
                                          <p:attrName>style.visibility</p:attrName>
                                        </p:attrNameLst>
                                      </p:cBhvr>
                                      <p:to>
                                        <p:strVal val="visible"/>
                                      </p:to>
                                    </p:set>
                                    <p:anim calcmode="lin" valueType="num">
                                      <p:cBhvr additive="base">
                                        <p:cTn id="18" dur="500" fill="hold"/>
                                        <p:tgtEl>
                                          <p:spTgt spid="86"/>
                                        </p:tgtEl>
                                        <p:attrNameLst>
                                          <p:attrName>ppt_x</p:attrName>
                                        </p:attrNameLst>
                                      </p:cBhvr>
                                      <p:tavLst>
                                        <p:tav tm="0">
                                          <p:val>
                                            <p:strVal val="#ppt_x"/>
                                          </p:val>
                                        </p:tav>
                                        <p:tav tm="100000">
                                          <p:val>
                                            <p:strVal val="#ppt_x"/>
                                          </p:val>
                                        </p:tav>
                                      </p:tavLst>
                                    </p:anim>
                                    <p:anim calcmode="lin" valueType="num">
                                      <p:cBhvr additive="base">
                                        <p:cTn id="19" dur="500" fill="hold"/>
                                        <p:tgtEl>
                                          <p:spTgt spid="8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additive="base">
                                        <p:cTn id="24" dur="500" fill="hold"/>
                                        <p:tgtEl>
                                          <p:spTgt spid="87"/>
                                        </p:tgtEl>
                                        <p:attrNameLst>
                                          <p:attrName>ppt_x</p:attrName>
                                        </p:attrNameLst>
                                      </p:cBhvr>
                                      <p:tavLst>
                                        <p:tav tm="0">
                                          <p:val>
                                            <p:strVal val="#ppt_x"/>
                                          </p:val>
                                        </p:tav>
                                        <p:tav tm="100000">
                                          <p:val>
                                            <p:strVal val="#ppt_x"/>
                                          </p:val>
                                        </p:tav>
                                      </p:tavLst>
                                    </p:anim>
                                    <p:anim calcmode="lin" valueType="num">
                                      <p:cBhvr additive="base">
                                        <p:cTn id="25" dur="500" fill="hold"/>
                                        <p:tgtEl>
                                          <p:spTgt spid="87"/>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88"/>
                                        </p:tgtEl>
                                        <p:attrNameLst>
                                          <p:attrName>style.visibility</p:attrName>
                                        </p:attrNameLst>
                                      </p:cBhvr>
                                      <p:to>
                                        <p:strVal val="visible"/>
                                      </p:to>
                                    </p:set>
                                    <p:anim calcmode="lin" valueType="num">
                                      <p:cBhvr additive="base">
                                        <p:cTn id="30" dur="500" fill="hold"/>
                                        <p:tgtEl>
                                          <p:spTgt spid="88"/>
                                        </p:tgtEl>
                                        <p:attrNameLst>
                                          <p:attrName>ppt_x</p:attrName>
                                        </p:attrNameLst>
                                      </p:cBhvr>
                                      <p:tavLst>
                                        <p:tav tm="0">
                                          <p:val>
                                            <p:strVal val="#ppt_x"/>
                                          </p:val>
                                        </p:tav>
                                        <p:tav tm="100000">
                                          <p:val>
                                            <p:strVal val="#ppt_x"/>
                                          </p:val>
                                        </p:tav>
                                      </p:tavLst>
                                    </p:anim>
                                    <p:anim calcmode="lin" valueType="num">
                                      <p:cBhvr additive="base">
                                        <p:cTn id="31" dur="500" fill="hold"/>
                                        <p:tgtEl>
                                          <p:spTgt spid="8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9"/>
                                        </p:tgtEl>
                                        <p:attrNameLst>
                                          <p:attrName>style.visibility</p:attrName>
                                        </p:attrNameLst>
                                      </p:cBhvr>
                                      <p:to>
                                        <p:strVal val="visible"/>
                                      </p:to>
                                    </p:set>
                                    <p:anim calcmode="lin" valueType="num">
                                      <p:cBhvr additive="base">
                                        <p:cTn id="36" dur="500" fill="hold"/>
                                        <p:tgtEl>
                                          <p:spTgt spid="89"/>
                                        </p:tgtEl>
                                        <p:attrNameLst>
                                          <p:attrName>ppt_x</p:attrName>
                                        </p:attrNameLst>
                                      </p:cBhvr>
                                      <p:tavLst>
                                        <p:tav tm="0">
                                          <p:val>
                                            <p:strVal val="#ppt_x"/>
                                          </p:val>
                                        </p:tav>
                                        <p:tav tm="100000">
                                          <p:val>
                                            <p:strVal val="#ppt_x"/>
                                          </p:val>
                                        </p:tav>
                                      </p:tavLst>
                                    </p:anim>
                                    <p:anim calcmode="lin" valueType="num">
                                      <p:cBhvr additive="base">
                                        <p:cTn id="37" dur="500" fill="hold"/>
                                        <p:tgtEl>
                                          <p:spTgt spid="89"/>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90"/>
                                        </p:tgtEl>
                                        <p:attrNameLst>
                                          <p:attrName>style.visibility</p:attrName>
                                        </p:attrNameLst>
                                      </p:cBhvr>
                                      <p:to>
                                        <p:strVal val="visible"/>
                                      </p:to>
                                    </p:set>
                                    <p:anim calcmode="lin" valueType="num">
                                      <p:cBhvr additive="base">
                                        <p:cTn id="42" dur="500" fill="hold"/>
                                        <p:tgtEl>
                                          <p:spTgt spid="90"/>
                                        </p:tgtEl>
                                        <p:attrNameLst>
                                          <p:attrName>ppt_x</p:attrName>
                                        </p:attrNameLst>
                                      </p:cBhvr>
                                      <p:tavLst>
                                        <p:tav tm="0">
                                          <p:val>
                                            <p:strVal val="#ppt_x"/>
                                          </p:val>
                                        </p:tav>
                                        <p:tav tm="100000">
                                          <p:val>
                                            <p:strVal val="#ppt_x"/>
                                          </p:val>
                                        </p:tav>
                                      </p:tavLst>
                                    </p:anim>
                                    <p:anim calcmode="lin" valueType="num">
                                      <p:cBhvr additive="base">
                                        <p:cTn id="43" dur="500" fill="hold"/>
                                        <p:tgtEl>
                                          <p:spTgt spid="90"/>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1"/>
                                        </p:tgtEl>
                                        <p:attrNameLst>
                                          <p:attrName>style.visibility</p:attrName>
                                        </p:attrNameLst>
                                      </p:cBhvr>
                                      <p:to>
                                        <p:strVal val="visible"/>
                                      </p:to>
                                    </p:set>
                                    <p:animEffect transition="in" filter="fade">
                                      <p:cBhvr>
                                        <p:cTn id="48" dur="500"/>
                                        <p:tgtEl>
                                          <p:spTgt spid="9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92"/>
                                        </p:tgtEl>
                                        <p:attrNameLst>
                                          <p:attrName>style.visibility</p:attrName>
                                        </p:attrNameLst>
                                      </p:cBhvr>
                                      <p:to>
                                        <p:strVal val="visible"/>
                                      </p:to>
                                    </p:set>
                                    <p:animEffect transition="in" filter="fade">
                                      <p:cBhvr>
                                        <p:cTn id="53"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ldLvl="0" animBg="1"/>
      <p:bldP spid="85" grpId="0" bldLvl="0" animBg="1"/>
      <p:bldP spid="86" grpId="0" bldLvl="0" animBg="1"/>
      <p:bldP spid="87" grpId="0" bldLvl="0" animBg="1"/>
      <p:bldP spid="88" grpId="0" bldLvl="0" animBg="1"/>
      <p:bldP spid="89" grpId="0" bldLvl="0" animBg="1"/>
      <p:bldP spid="90" grpId="0" bldLvl="0" animBg="1"/>
      <p:bldP spid="91" grpId="0" bldLvl="0" animBg="1"/>
      <p:bldP spid="92"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dirty="0"/>
          </a:p>
        </p:txBody>
      </p:sp>
      <p:sp>
        <p:nvSpPr>
          <p:cNvPr id="2" name="Rectangle 3"/>
          <p:cNvSpPr txBox="1">
            <a:spLocks noChangeArrowheads="1"/>
          </p:cNvSpPr>
          <p:nvPr/>
        </p:nvSpPr>
        <p:spPr bwMode="auto">
          <a:xfrm>
            <a:off x="323850" y="1082675"/>
            <a:ext cx="8353425" cy="576263"/>
          </a:xfrm>
          <a:prstGeom prst="rect">
            <a:avLst/>
          </a:prstGeom>
          <a:noFill/>
          <a:ln w="9525">
            <a:noFill/>
            <a:miter lim="800000"/>
          </a:ln>
        </p:spPr>
        <p:txBody>
          <a:bodyPr/>
          <a:lstStyle/>
          <a:p>
            <a:pPr marL="457200" marR="0" indent="-457200" algn="l" defTabSz="914400" eaLnBrk="0" hangingPunct="0">
              <a:lnSpc>
                <a:spcPct val="90000"/>
              </a:lnSpc>
              <a:spcBef>
                <a:spcPct val="20000"/>
              </a:spcBef>
              <a:buSzTx/>
              <a:buFont typeface="Wingdings" panose="05000000000000000000" charset="0"/>
              <a:buChar char="l"/>
              <a:defRPr/>
            </a:pPr>
            <a:r>
              <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rPr>
              <a:t>为 </a:t>
            </a:r>
            <a:r>
              <a:rPr kumimoji="0" lang="en-US" altLang="zh-CN" sz="3600" kern="0" cap="none" spc="0" normalizeH="0" baseline="0" noProof="0">
                <a:solidFill>
                  <a:schemeClr val="tx2"/>
                </a:solidFill>
                <a:latin typeface="华文新魏" panose="02010800040101010101" pitchFamily="2" charset="-122"/>
                <a:ea typeface="华文新魏" panose="02010800040101010101" pitchFamily="2" charset="-122"/>
                <a:cs typeface="+mn-cs"/>
              </a:rPr>
              <a:t>L-</a:t>
            </a:r>
            <a:r>
              <a:rPr kumimoji="0" lang="zh-CN" altLang="en-US" sz="3600" kern="0" cap="none" spc="0" normalizeH="0" baseline="0" noProof="0">
                <a:solidFill>
                  <a:schemeClr val="tx2"/>
                </a:solidFill>
                <a:latin typeface="华文新魏" panose="02010800040101010101" pitchFamily="2" charset="-122"/>
                <a:ea typeface="华文新魏" panose="02010800040101010101" pitchFamily="2" charset="-122"/>
                <a:cs typeface="+mn-cs"/>
              </a:rPr>
              <a:t>属性定义构造翻译模式：</a:t>
            </a:r>
            <a:endParaRPr kumimoji="0" lang="zh-CN" altLang="en-US" sz="3600" b="0" kern="0" cap="none" spc="0" normalizeH="0" baseline="0" noProof="0">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323850" y="1789430"/>
            <a:ext cx="11020425" cy="9366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742950" lvl="1" indent="-285750" eaLnBrk="1" hangingPunct="1">
              <a:buClr>
                <a:schemeClr val="hlink"/>
              </a:buClr>
              <a:buSzPct val="55000"/>
              <a:buChar char="n"/>
            </a:pPr>
            <a:r>
              <a:rPr lang="zh-CN" altLang="en-US" dirty="0">
                <a:latin typeface="Tahoma" panose="020B0604030504040204" charset="0"/>
              </a:rPr>
              <a:t>适合以深度优先顺序计算属性的翻译模式需满足的条件：</a:t>
            </a:r>
            <a:endParaRPr lang="zh-CN" altLang="en-US" dirty="0">
              <a:latin typeface="Tahoma" panose="020B0604030504040204" charset="0"/>
            </a:endParaRPr>
          </a:p>
        </p:txBody>
      </p:sp>
      <p:sp>
        <p:nvSpPr>
          <p:cNvPr id="6" name="Rectangle 5"/>
          <p:cNvSpPr/>
          <p:nvPr/>
        </p:nvSpPr>
        <p:spPr>
          <a:xfrm>
            <a:off x="349250" y="2440940"/>
            <a:ext cx="11000740" cy="1008380"/>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30000"/>
              </a:lnSpc>
              <a:buClr>
                <a:schemeClr val="folHlink"/>
              </a:buClr>
              <a:buSzPct val="50000"/>
              <a:buFont typeface="Wingdings" panose="05000000000000000000" pitchFamily="2" charset="2"/>
              <a:buNone/>
            </a:pPr>
            <a:r>
              <a:rPr lang="en-US" altLang="zh-CN" sz="2800" dirty="0">
                <a:solidFill>
                  <a:srgbClr val="7030A0"/>
                </a:solidFill>
                <a:latin typeface="Tahoma" panose="020B0604030504040204" charset="0"/>
              </a:rPr>
              <a:t>1</a:t>
            </a:r>
            <a:r>
              <a:rPr lang="zh-CN" altLang="en-US" sz="2800" dirty="0">
                <a:solidFill>
                  <a:srgbClr val="7030A0"/>
                </a:solidFill>
                <a:latin typeface="Tahoma" panose="020B0604030504040204" charset="0"/>
              </a:rPr>
              <a:t>、产生式右部文法符号的继承属性必须在这个符号以前的动作中计算出来；</a:t>
            </a:r>
            <a:endParaRPr lang="zh-CN" altLang="en-US" sz="2800" dirty="0">
              <a:solidFill>
                <a:srgbClr val="7030A0"/>
              </a:solidFill>
              <a:latin typeface="Tahoma" panose="020B0604030504040204" charset="0"/>
            </a:endParaRPr>
          </a:p>
        </p:txBody>
      </p:sp>
      <p:sp>
        <p:nvSpPr>
          <p:cNvPr id="7" name="Rectangle 6"/>
          <p:cNvSpPr/>
          <p:nvPr/>
        </p:nvSpPr>
        <p:spPr>
          <a:xfrm>
            <a:off x="323850" y="3632200"/>
            <a:ext cx="11000740" cy="5048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30000"/>
              </a:lnSpc>
              <a:buClr>
                <a:schemeClr val="folHlink"/>
              </a:buClr>
              <a:buSzPct val="50000"/>
              <a:buFont typeface="Wingdings" panose="05000000000000000000" pitchFamily="2" charset="2"/>
              <a:buNone/>
            </a:pPr>
            <a:r>
              <a:rPr lang="en-US" altLang="zh-CN" sz="2800" dirty="0">
                <a:solidFill>
                  <a:srgbClr val="7030A0"/>
                </a:solidFill>
                <a:latin typeface="Tahoma" panose="020B0604030504040204" charset="0"/>
              </a:rPr>
              <a:t>2</a:t>
            </a:r>
            <a:r>
              <a:rPr lang="zh-CN" altLang="en-US" sz="2800" dirty="0">
                <a:solidFill>
                  <a:srgbClr val="7030A0"/>
                </a:solidFill>
                <a:latin typeface="Tahoma" panose="020B0604030504040204" charset="0"/>
              </a:rPr>
              <a:t>、一个动作不能引用该动作右边符号的综合属性；</a:t>
            </a:r>
            <a:endParaRPr lang="zh-CN" altLang="en-US" sz="2800" dirty="0">
              <a:solidFill>
                <a:srgbClr val="7030A0"/>
              </a:solidFill>
              <a:latin typeface="Tahoma" panose="020B0604030504040204" charset="0"/>
            </a:endParaRPr>
          </a:p>
        </p:txBody>
      </p:sp>
      <p:sp>
        <p:nvSpPr>
          <p:cNvPr id="8" name="Rectangle 7"/>
          <p:cNvSpPr/>
          <p:nvPr/>
        </p:nvSpPr>
        <p:spPr>
          <a:xfrm>
            <a:off x="323850" y="4488180"/>
            <a:ext cx="11000740" cy="136842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30000"/>
              </a:lnSpc>
              <a:buClr>
                <a:schemeClr val="folHlink"/>
              </a:buClr>
              <a:buSzPct val="50000"/>
              <a:buFont typeface="Wingdings" panose="05000000000000000000" pitchFamily="2" charset="2"/>
              <a:buNone/>
            </a:pPr>
            <a:r>
              <a:rPr lang="en-US" altLang="zh-CN" sz="2800" dirty="0">
                <a:solidFill>
                  <a:srgbClr val="7030A0"/>
                </a:solidFill>
                <a:latin typeface="Tahoma" panose="020B0604030504040204" charset="0"/>
              </a:rPr>
              <a:t>3</a:t>
            </a:r>
            <a:r>
              <a:rPr lang="zh-CN" altLang="en-US" sz="2800" dirty="0">
                <a:solidFill>
                  <a:srgbClr val="7030A0"/>
                </a:solidFill>
                <a:latin typeface="Tahoma" panose="020B0604030504040204" charset="0"/>
              </a:rPr>
              <a:t>、产生式左部非终结符号的综合属性只有在其引用的所有属性都计算出来以后才能计算。计算该属性的动作通常放在产生式右部的末尾</a:t>
            </a:r>
            <a:endParaRPr lang="zh-CN" altLang="en-US" sz="2800" dirty="0">
              <a:solidFill>
                <a:srgbClr val="7030A0"/>
              </a:solidFill>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charRg st="0" end="26"/>
                                            </p:txEl>
                                          </p:spTgt>
                                        </p:tgtEl>
                                        <p:attrNameLst>
                                          <p:attrName>style.visibility</p:attrName>
                                        </p:attrNameLst>
                                      </p:cBhvr>
                                      <p:to>
                                        <p:strVal val="visible"/>
                                      </p:to>
                                    </p:set>
                                    <p:anim calcmode="lin" valueType="num">
                                      <p:cBhvr additive="base">
                                        <p:cTn id="7" dur="500" fill="hold"/>
                                        <p:tgtEl>
                                          <p:spTgt spid="5">
                                            <p:txEl>
                                              <p:charRg st="0" end="2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26"/>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6" grpId="1"/>
      <p:bldP spid="7" grpId="1"/>
      <p:bldP spid="8"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dirty="0"/>
          </a:p>
        </p:txBody>
      </p:sp>
      <p:sp>
        <p:nvSpPr>
          <p:cNvPr id="2" name="Rectangle 3"/>
          <p:cNvSpPr txBox="1">
            <a:spLocks noChangeArrowheads="1"/>
          </p:cNvSpPr>
          <p:nvPr/>
        </p:nvSpPr>
        <p:spPr bwMode="auto">
          <a:xfrm>
            <a:off x="323850" y="1052830"/>
            <a:ext cx="10908665" cy="1006475"/>
          </a:xfrm>
          <a:prstGeom prst="rect">
            <a:avLst/>
          </a:prstGeom>
          <a:noFill/>
          <a:ln w="9525">
            <a:noFill/>
            <a:miter lim="800000"/>
          </a:ln>
        </p:spPr>
        <p:txBody>
          <a:bodyPr/>
          <a:lstStyle/>
          <a:p>
            <a:pPr marL="742950" marR="0" lvl="1" indent="-285750" algn="l"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Char char="§"/>
              <a:defRPr/>
            </a:pP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从 </a:t>
            </a:r>
            <a:r>
              <a:rPr kumimoji="0" lang="en-US" altLang="zh-CN"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L-</a:t>
            </a:r>
            <a:r>
              <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属性定义出发，构造一个满足要求的翻译模式</a:t>
            </a:r>
            <a:endParaRPr kumimoji="0" lang="zh-CN" altLang="en-US" sz="32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sp>
        <p:nvSpPr>
          <p:cNvPr id="5" name="Rectangle 4"/>
          <p:cNvSpPr/>
          <p:nvPr/>
        </p:nvSpPr>
        <p:spPr>
          <a:xfrm>
            <a:off x="323850" y="1914525"/>
            <a:ext cx="10908665" cy="649605"/>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buClr>
                <a:schemeClr val="folHlink"/>
              </a:buClr>
              <a:buSzPct val="50000"/>
              <a:buFont typeface="Wingdings" panose="05000000000000000000" pitchFamily="2" charset="2"/>
              <a:buNone/>
            </a:pPr>
            <a:r>
              <a:rPr lang="en-US" altLang="zh-CN" sz="3200" dirty="0">
                <a:latin typeface="Tahoma" panose="020B0604030504040204" charset="0"/>
              </a:rPr>
              <a:t>   ** L-</a:t>
            </a:r>
            <a:r>
              <a:rPr lang="zh-CN" altLang="en-US" sz="3200" dirty="0">
                <a:latin typeface="Tahoma" panose="020B0604030504040204" charset="0"/>
              </a:rPr>
              <a:t>属性定义本身考虑到了满足这些条件</a:t>
            </a:r>
            <a:endParaRPr lang="zh-CN" altLang="en-US" sz="3200" dirty="0">
              <a:latin typeface="Tahoma" panose="020B0604030504040204" charset="0"/>
            </a:endParaRPr>
          </a:p>
        </p:txBody>
      </p:sp>
      <p:sp>
        <p:nvSpPr>
          <p:cNvPr id="6" name="Rectangle 5"/>
          <p:cNvSpPr>
            <a:spLocks noChangeArrowheads="1"/>
          </p:cNvSpPr>
          <p:nvPr/>
        </p:nvSpPr>
        <p:spPr bwMode="auto">
          <a:xfrm>
            <a:off x="323850" y="2867025"/>
            <a:ext cx="10908665" cy="1152525"/>
          </a:xfrm>
          <a:prstGeom prst="rect">
            <a:avLst/>
          </a:prstGeom>
          <a:noFill/>
          <a:ln w="9525">
            <a:noFill/>
            <a:miter lim="800000"/>
          </a:ln>
        </p:spPr>
        <p:txBody>
          <a:bodyPr/>
          <a:lstStyle/>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a:pPr>
            <a:r>
              <a:rPr kumimoji="0" lang="zh-CN" altLang="en-US" sz="3200" b="0" i="0" u="none" strike="noStrike" kern="1200" cap="none" spc="0" normalizeH="0" baseline="0" noProof="0" dirty="0">
                <a:ln>
                  <a:noFill/>
                </a:ln>
                <a:solidFill>
                  <a:srgbClr val="7030A0"/>
                </a:solidFill>
                <a:effectLst/>
                <a:uLnTx/>
                <a:uFillTx/>
                <a:latin typeface="Tahoma" panose="020B0604030504040204" charset="0"/>
                <a:ea typeface="华文新魏" panose="02010800040101010101" pitchFamily="2" charset="-122"/>
                <a:cs typeface="+mn-cs"/>
              </a:rPr>
              <a:t>（第一条件）将计算产生式右边某文法符号的继承属性的语义规则插入到此符号之前</a:t>
            </a:r>
            <a:endParaRPr kumimoji="0" lang="zh-CN" altLang="en-US" sz="3200" b="0" i="0" u="none" strike="noStrike" kern="1200" cap="none" spc="0" normalizeH="0" baseline="0" noProof="0" dirty="0">
              <a:ln>
                <a:noFill/>
              </a:ln>
              <a:solidFill>
                <a:srgbClr val="7030A0"/>
              </a:solidFill>
              <a:effectLst/>
              <a:uLnTx/>
              <a:uFillTx/>
              <a:latin typeface="Tahoma" panose="020B0604030504040204" charset="0"/>
              <a:ea typeface="华文新魏" panose="02010800040101010101" pitchFamily="2" charset="-122"/>
              <a:cs typeface="+mn-cs"/>
            </a:endParaRPr>
          </a:p>
        </p:txBody>
      </p:sp>
      <p:sp>
        <p:nvSpPr>
          <p:cNvPr id="7" name="Rectangle 6"/>
          <p:cNvSpPr>
            <a:spLocks noChangeArrowheads="1"/>
          </p:cNvSpPr>
          <p:nvPr/>
        </p:nvSpPr>
        <p:spPr bwMode="auto">
          <a:xfrm>
            <a:off x="323850" y="4024630"/>
            <a:ext cx="10908665" cy="647700"/>
          </a:xfrm>
          <a:prstGeom prst="rect">
            <a:avLst/>
          </a:prstGeom>
          <a:noFill/>
          <a:ln w="9525">
            <a:noFill/>
            <a:miter lim="800000"/>
          </a:ln>
        </p:spPr>
        <p:txBody>
          <a:bodyPr/>
          <a:lstStyle/>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a:pPr>
            <a:r>
              <a:rPr kumimoji="0" lang="zh-CN" altLang="en-US" sz="3200" b="0" i="0" u="none" strike="noStrike" kern="1200" cap="none" spc="0" normalizeH="0" baseline="0" noProof="0" dirty="0">
                <a:ln>
                  <a:noFill/>
                </a:ln>
                <a:solidFill>
                  <a:srgbClr val="7030A0"/>
                </a:solidFill>
                <a:effectLst/>
                <a:uLnTx/>
                <a:uFillTx/>
                <a:latin typeface="Tahoma" panose="020B0604030504040204" charset="0"/>
                <a:ea typeface="华文新魏" panose="02010800040101010101" pitchFamily="2" charset="-122"/>
                <a:cs typeface="+mn-cs"/>
              </a:rPr>
              <a:t>（第二条件）</a:t>
            </a:r>
            <a:r>
              <a:rPr kumimoji="0" lang="en-US" altLang="zh-CN" sz="3200" b="0" i="0" u="none" strike="noStrike" kern="1200" cap="none" spc="0" normalizeH="0" baseline="0" noProof="0" dirty="0">
                <a:ln>
                  <a:noFill/>
                </a:ln>
                <a:solidFill>
                  <a:srgbClr val="7030A0"/>
                </a:solidFill>
                <a:effectLst/>
                <a:uLnTx/>
                <a:uFillTx/>
                <a:latin typeface="Tahoma" panose="020B0604030504040204" charset="0"/>
                <a:ea typeface="华文新魏" panose="02010800040101010101" pitchFamily="2" charset="-122"/>
                <a:cs typeface="+mn-cs"/>
              </a:rPr>
              <a:t>L-</a:t>
            </a:r>
            <a:r>
              <a:rPr kumimoji="0" lang="zh-CN" altLang="en-US" sz="3200" b="0" i="0" u="none" strike="noStrike" kern="1200" cap="none" spc="0" normalizeH="0" baseline="0" noProof="0" dirty="0">
                <a:ln>
                  <a:noFill/>
                </a:ln>
                <a:solidFill>
                  <a:srgbClr val="7030A0"/>
                </a:solidFill>
                <a:effectLst/>
                <a:uLnTx/>
                <a:uFillTx/>
                <a:latin typeface="Tahoma" panose="020B0604030504040204" charset="0"/>
                <a:ea typeface="华文新魏" panose="02010800040101010101" pitchFamily="2" charset="-122"/>
                <a:cs typeface="+mn-cs"/>
              </a:rPr>
              <a:t>属性定义本身满足</a:t>
            </a:r>
            <a:endParaRPr kumimoji="0" lang="zh-CN" altLang="en-US" sz="3200" b="0" i="0" u="none" strike="noStrike" kern="1200" cap="none" spc="0" normalizeH="0" baseline="0" noProof="0" dirty="0">
              <a:ln>
                <a:noFill/>
              </a:ln>
              <a:solidFill>
                <a:srgbClr val="7030A0"/>
              </a:solidFill>
              <a:effectLst/>
              <a:uLnTx/>
              <a:uFillTx/>
              <a:latin typeface="Tahoma" panose="020B0604030504040204" charset="0"/>
              <a:ea typeface="华文新魏" panose="02010800040101010101" pitchFamily="2" charset="-122"/>
              <a:cs typeface="+mn-cs"/>
            </a:endParaRPr>
          </a:p>
        </p:txBody>
      </p:sp>
      <p:sp>
        <p:nvSpPr>
          <p:cNvPr id="8" name="Rectangle 7"/>
          <p:cNvSpPr>
            <a:spLocks noChangeArrowheads="1"/>
          </p:cNvSpPr>
          <p:nvPr/>
        </p:nvSpPr>
        <p:spPr bwMode="auto">
          <a:xfrm>
            <a:off x="323850" y="4824730"/>
            <a:ext cx="10908665" cy="1008380"/>
          </a:xfrm>
          <a:prstGeom prst="rect">
            <a:avLst/>
          </a:prstGeom>
          <a:noFill/>
          <a:ln w="9525">
            <a:noFill/>
            <a:miter lim="800000"/>
          </a:ln>
        </p:spPr>
        <p:txBody>
          <a:bodyPr/>
          <a:lstStyle/>
          <a:p>
            <a:pPr marL="1143000" marR="0" lvl="2" indent="-228600" algn="l" defTabSz="914400" rtl="0" eaLnBrk="1" fontAlgn="base" latinLnBrk="0" hangingPunct="1">
              <a:lnSpc>
                <a:spcPct val="100000"/>
              </a:lnSpc>
              <a:spcBef>
                <a:spcPct val="20000"/>
              </a:spcBef>
              <a:spcAft>
                <a:spcPct val="0"/>
              </a:spcAft>
              <a:buClr>
                <a:schemeClr val="folHlink"/>
              </a:buClr>
              <a:buSzPct val="50000"/>
              <a:buFont typeface="Wingdings" panose="05000000000000000000" pitchFamily="2" charset="2"/>
              <a:buChar char="n"/>
              <a:defRPr/>
            </a:pPr>
            <a:r>
              <a:rPr kumimoji="0" lang="zh-CN" altLang="en-US" sz="3200" b="0" i="0" u="none" strike="noStrike" kern="1200" cap="none" spc="0" normalizeH="0" baseline="0" noProof="0" dirty="0">
                <a:ln>
                  <a:noFill/>
                </a:ln>
                <a:solidFill>
                  <a:srgbClr val="7030A0"/>
                </a:solidFill>
                <a:effectLst/>
                <a:uLnTx/>
                <a:uFillTx/>
                <a:latin typeface="Tahoma" panose="020B0604030504040204" charset="0"/>
                <a:ea typeface="华文新魏" panose="02010800040101010101" pitchFamily="2" charset="-122"/>
                <a:cs typeface="+mn-cs"/>
              </a:rPr>
              <a:t>（第三条件）将计算产生式左边非终结符号综合属性的语义规则放在产生式右端的末尾</a:t>
            </a:r>
            <a:endParaRPr kumimoji="0" lang="zh-CN" altLang="en-US" sz="3200" b="0" i="0" u="none" strike="noStrike" kern="1200" cap="none" spc="0" normalizeH="0" baseline="0" noProof="0" dirty="0">
              <a:ln>
                <a:noFill/>
              </a:ln>
              <a:solidFill>
                <a:srgbClr val="7030A0"/>
              </a:solidFill>
              <a:effectLst/>
              <a:uLnTx/>
              <a:uFillTx/>
              <a:latin typeface="Tahoma" panose="020B0604030504040204" charset="0"/>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charRg st="0" end="25"/>
                                            </p:txEl>
                                          </p:spTgt>
                                        </p:tgtEl>
                                        <p:attrNameLst>
                                          <p:attrName>style.visibility</p:attrName>
                                        </p:attrNameLst>
                                      </p:cBhvr>
                                      <p:to>
                                        <p:strVal val="visible"/>
                                      </p:to>
                                    </p:set>
                                    <p:anim calcmode="lin" valueType="num">
                                      <p:cBhvr additive="base">
                                        <p:cTn id="7" dur="500" fill="hold"/>
                                        <p:tgtEl>
                                          <p:spTgt spid="5">
                                            <p:txEl>
                                              <p:charRg st="0" end="2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charRg st="0" end="25"/>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charRg st="0" end="38"/>
                                            </p:txEl>
                                          </p:spTgt>
                                        </p:tgtEl>
                                        <p:attrNameLst>
                                          <p:attrName>style.visibility</p:attrName>
                                        </p:attrNameLst>
                                      </p:cBhvr>
                                      <p:to>
                                        <p:strVal val="visible"/>
                                      </p:to>
                                    </p:set>
                                    <p:anim calcmode="lin" valueType="num">
                                      <p:cBhvr additive="base">
                                        <p:cTn id="13" dur="500" fill="hold"/>
                                        <p:tgtEl>
                                          <p:spTgt spid="6">
                                            <p:txEl>
                                              <p:charRg st="0" end="38"/>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charRg st="0" end="38"/>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charRg st="0" end="17"/>
                                            </p:txEl>
                                          </p:spTgt>
                                        </p:tgtEl>
                                        <p:attrNameLst>
                                          <p:attrName>style.visibility</p:attrName>
                                        </p:attrNameLst>
                                      </p:cBhvr>
                                      <p:to>
                                        <p:strVal val="visible"/>
                                      </p:to>
                                    </p:set>
                                    <p:anim calcmode="lin" valueType="num">
                                      <p:cBhvr additive="base">
                                        <p:cTn id="19" dur="500" fill="hold"/>
                                        <p:tgtEl>
                                          <p:spTgt spid="7">
                                            <p:txEl>
                                              <p:charRg st="0" end="1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charRg st="0" end="1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xEl>
                                              <p:charRg st="0" end="39"/>
                                            </p:txEl>
                                          </p:spTgt>
                                        </p:tgtEl>
                                        <p:attrNameLst>
                                          <p:attrName>style.visibility</p:attrName>
                                        </p:attrNameLst>
                                      </p:cBhvr>
                                      <p:to>
                                        <p:strVal val="visible"/>
                                      </p:to>
                                    </p:set>
                                    <p:anim calcmode="lin" valueType="num">
                                      <p:cBhvr additive="base">
                                        <p:cTn id="25" dur="500" fill="hold"/>
                                        <p:tgtEl>
                                          <p:spTgt spid="8">
                                            <p:txEl>
                                              <p:charRg st="0" end="3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
                                            <p:txEl>
                                              <p:charRg st="0" end="3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pic>
        <p:nvPicPr>
          <p:cNvPr id="8194" name="图片 2"/>
          <p:cNvPicPr>
            <a:picLocks noChangeAspect="1"/>
          </p:cNvPicPr>
          <p:nvPr/>
        </p:nvPicPr>
        <p:blipFill>
          <a:blip r:embed="rId1"/>
          <a:stretch>
            <a:fillRect/>
          </a:stretch>
        </p:blipFill>
        <p:spPr>
          <a:xfrm>
            <a:off x="123825" y="946150"/>
            <a:ext cx="4381500" cy="2751138"/>
          </a:xfrm>
          <a:prstGeom prst="rect">
            <a:avLst/>
          </a:prstGeom>
          <a:noFill/>
          <a:ln w="9525">
            <a:noFill/>
          </a:ln>
        </p:spPr>
      </p:pic>
      <p:pic>
        <p:nvPicPr>
          <p:cNvPr id="8195" name="图片 3"/>
          <p:cNvPicPr>
            <a:picLocks noChangeAspect="1"/>
          </p:cNvPicPr>
          <p:nvPr/>
        </p:nvPicPr>
        <p:blipFill>
          <a:blip r:embed="rId2"/>
          <a:stretch>
            <a:fillRect/>
          </a:stretch>
        </p:blipFill>
        <p:spPr>
          <a:xfrm>
            <a:off x="4337050" y="3831908"/>
            <a:ext cx="5202238" cy="2389187"/>
          </a:xfrm>
          <a:prstGeom prst="rect">
            <a:avLst/>
          </a:prstGeom>
          <a:noFill/>
          <a:ln w="9525">
            <a:noFill/>
          </a:ln>
        </p:spPr>
      </p:pic>
      <p:sp>
        <p:nvSpPr>
          <p:cNvPr id="6" name="圆角右箭头 5"/>
          <p:cNvSpPr/>
          <p:nvPr/>
        </p:nvSpPr>
        <p:spPr>
          <a:xfrm rot="5400000">
            <a:off x="5038725" y="2843213"/>
            <a:ext cx="514350" cy="63182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fontAlgn="base"/>
            <a:endParaRPr lang="zh-CN" altLang="en-US" strike="noStrike" noProof="1">
              <a:solidFill>
                <a:schemeClr val="tx1"/>
              </a:solidFill>
            </a:endParaRPr>
          </a:p>
        </p:txBody>
      </p:sp>
      <p:sp>
        <p:nvSpPr>
          <p:cNvPr id="8197" name="文本框 6"/>
          <p:cNvSpPr txBox="1"/>
          <p:nvPr/>
        </p:nvSpPr>
        <p:spPr>
          <a:xfrm>
            <a:off x="8707120" y="2182495"/>
            <a:ext cx="2261870" cy="583565"/>
          </a:xfrm>
          <a:prstGeom prst="rect">
            <a:avLst/>
          </a:prstGeom>
          <a:noFill/>
          <a:ln w="9525">
            <a:noFill/>
          </a:ln>
        </p:spPr>
        <p:txBody>
          <a:bodyPr wrap="square" anchor="t">
            <a:spAutoFit/>
          </a:bodyPr>
          <a:p>
            <a:r>
              <a:rPr lang="zh-CN" altLang="zh-CN" sz="3200" b="0">
                <a:latin typeface="Arial" panose="020B0604020202020204" pitchFamily="34" charset="0"/>
                <a:ea typeface="黑体" panose="02010609060101010101" charset="-122"/>
              </a:rPr>
              <a:t>翻译模式</a:t>
            </a:r>
            <a:endParaRPr lang="zh-CN" altLang="zh-CN" sz="3200" b="0">
              <a:latin typeface="Arial" panose="020B0604020202020204" pitchFamily="34" charset="0"/>
              <a:ea typeface="黑体" panose="02010609060101010101" charset="-122"/>
            </a:endParaRPr>
          </a:p>
        </p:txBody>
      </p:sp>
      <p:sp>
        <p:nvSpPr>
          <p:cNvPr id="2" name="右箭头 1"/>
          <p:cNvSpPr/>
          <p:nvPr/>
        </p:nvSpPr>
        <p:spPr>
          <a:xfrm rot="8220000">
            <a:off x="8205470" y="3292475"/>
            <a:ext cx="1295400" cy="381000"/>
          </a:xfrm>
          <a:prstGeom prst="rightArrow">
            <a:avLst/>
          </a:prstGeom>
          <a:solidFill>
            <a:schemeClr val="accent2">
              <a:lumMod val="40000"/>
              <a:lumOff val="60000"/>
            </a:schemeClr>
          </a:solidFill>
          <a:ln w="9525" cap="flat" cmpd="sng" algn="ctr">
            <a:noFill/>
            <a:prstDash val="solid"/>
            <a:miter lim="800000"/>
            <a:headEnd type="none" w="med" len="med"/>
            <a:tailEnd type="none" w="med" len="med"/>
          </a:ln>
        </p:spPr>
        <p:txBody>
          <a:bodyPr vert="horz" wrap="none" lIns="91440" tIns="45720" rIns="91440" bIns="45720" numCol="1" rtlCol="0" anchor="ctr"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2400" b="0" i="0" u="none" strike="noStrike" cap="none" normalizeH="0" baseline="0">
              <a:ln>
                <a:noFill/>
              </a:ln>
              <a:solidFill>
                <a:schemeClr val="tx1"/>
              </a:solidFill>
              <a:effectLst/>
              <a:latin typeface="Lucida Sans" panose="020B060203050402020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pic>
        <p:nvPicPr>
          <p:cNvPr id="9218" name="图片 2"/>
          <p:cNvPicPr>
            <a:picLocks noChangeAspect="1"/>
          </p:cNvPicPr>
          <p:nvPr/>
        </p:nvPicPr>
        <p:blipFill>
          <a:blip r:embed="rId1"/>
          <a:stretch>
            <a:fillRect/>
          </a:stretch>
        </p:blipFill>
        <p:spPr>
          <a:xfrm>
            <a:off x="354330" y="909955"/>
            <a:ext cx="5180013" cy="5300663"/>
          </a:xfrm>
          <a:prstGeom prst="rect">
            <a:avLst/>
          </a:prstGeom>
          <a:noFill/>
          <a:ln w="9525">
            <a:noFill/>
          </a:ln>
        </p:spPr>
      </p:pic>
      <p:sp>
        <p:nvSpPr>
          <p:cNvPr id="9219" name="文本框 99"/>
          <p:cNvSpPr txBox="1"/>
          <p:nvPr/>
        </p:nvSpPr>
        <p:spPr>
          <a:xfrm>
            <a:off x="4361815" y="1195705"/>
            <a:ext cx="5486400" cy="583565"/>
          </a:xfrm>
          <a:prstGeom prst="rect">
            <a:avLst/>
          </a:prstGeom>
          <a:noFill/>
          <a:ln w="9525">
            <a:noFill/>
          </a:ln>
        </p:spPr>
        <p:txBody>
          <a:bodyPr wrap="square" anchor="t">
            <a:spAutoFit/>
          </a:bodyPr>
          <a:p>
            <a:r>
              <a:rPr lang="zh-CN" altLang="zh-CN" sz="3200" b="0">
                <a:latin typeface="华文新魏" panose="02010800040101010101" pitchFamily="2" charset="-122"/>
                <a:ea typeface="华文新魏" panose="02010800040101010101" pitchFamily="2" charset="-122"/>
                <a:cs typeface="华文新魏" panose="02010800040101010101" pitchFamily="2" charset="-122"/>
              </a:rPr>
              <a:t>例子：翻译句子</a:t>
            </a:r>
            <a:r>
              <a:rPr lang="en-US" altLang="zh-CN" sz="3200" b="0">
                <a:latin typeface="华文新魏" panose="02010800040101010101" pitchFamily="2" charset="-122"/>
                <a:ea typeface="华文新魏" panose="02010800040101010101" pitchFamily="2" charset="-122"/>
                <a:cs typeface="华文新魏" panose="02010800040101010101" pitchFamily="2" charset="-122"/>
              </a:rPr>
              <a:t>( a, ( a, a ) )</a:t>
            </a:r>
            <a:endParaRPr lang="zh-CN" altLang="en-US" sz="320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9220" name="Rectangle 4"/>
          <p:cNvSpPr/>
          <p:nvPr/>
        </p:nvSpPr>
        <p:spPr>
          <a:xfrm>
            <a:off x="5534660" y="2353310"/>
            <a:ext cx="5432425" cy="1360170"/>
          </a:xfrm>
          <a:prstGeom prst="rect">
            <a:avLst/>
          </a:prstGeom>
          <a:noFill/>
          <a:ln w="9525">
            <a:noFill/>
          </a:ln>
        </p:spPr>
        <p:txBody>
          <a:bodyPr anchor="t"/>
          <a:p>
            <a:pPr lvl="2" indent="0" algn="l" rtl="0" eaLnBrk="1" fontAlgn="base" hangingPunct="1">
              <a:lnSpc>
                <a:spcPct val="135000"/>
              </a:lnSpc>
              <a:spcBef>
                <a:spcPct val="20000"/>
              </a:spcBef>
              <a:spcAft>
                <a:spcPct val="0"/>
              </a:spcAft>
              <a:buClr>
                <a:schemeClr val="folHlink"/>
              </a:buClr>
              <a:buSzPct val="50000"/>
            </a:pPr>
            <a:r>
              <a:rPr lang="en-US" altLang="zh-CN" sz="3200" dirty="0">
                <a:solidFill>
                  <a:srgbClr val="7030A0"/>
                </a:solidFill>
                <a:latin typeface="Tahoma" panose="020B0604030504040204" charset="0"/>
              </a:rPr>
              <a:t>*</a:t>
            </a:r>
            <a:r>
              <a:rPr lang="zh-CN" altLang="en-US" sz="3200" dirty="0">
                <a:solidFill>
                  <a:srgbClr val="7030A0"/>
                </a:solidFill>
                <a:latin typeface="Tahoma" panose="020B0604030504040204" charset="0"/>
                <a:ea typeface="华文新魏" panose="02010800040101010101" pitchFamily="2" charset="-122"/>
              </a:rPr>
              <a:t>按序号顺序执行语义规则，完成翻译</a:t>
            </a:r>
            <a:endParaRPr lang="zh-CN" altLang="en-US" sz="3200" dirty="0">
              <a:solidFill>
                <a:srgbClr val="7030A0"/>
              </a:solidFill>
              <a:latin typeface="Tahoma" panose="020B0604030504040204" charset="0"/>
              <a:ea typeface="华文新魏" panose="02010800040101010101"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标题 2"/>
          <p:cNvSpPr>
            <a:spLocks noGrp="1" noChangeArrowheads="1"/>
          </p:cNvSpPr>
          <p:nvPr>
            <p:ph type="title"/>
          </p:nvPr>
        </p:nvSpPr>
        <p:spPr/>
        <p:txBody>
          <a:bodyPr/>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a:p>
        </p:txBody>
      </p:sp>
      <p:sp>
        <p:nvSpPr>
          <p:cNvPr id="4" name="灯片编号占位符 3"/>
          <p:cNvSpPr>
            <a:spLocks noGrp="1"/>
          </p:cNvSpPr>
          <p:nvPr>
            <p:ph type="sldNum" sz="quarter" idx="12"/>
          </p:nvPr>
        </p:nvSpPr>
        <p:spPr/>
        <p:txBody>
          <a:bodyPr/>
          <a:p>
            <a:fld id="{10F35DC5-7E65-8247-99AB-4E984F8A921E}" type="slidenum">
              <a:rPr lang="en-US" smtClean="0"/>
            </a:fld>
            <a:endParaRPr lang="en-US"/>
          </a:p>
        </p:txBody>
      </p:sp>
      <p:sp>
        <p:nvSpPr>
          <p:cNvPr id="10241" name="文本框 3"/>
          <p:cNvSpPr txBox="1"/>
          <p:nvPr/>
        </p:nvSpPr>
        <p:spPr>
          <a:xfrm>
            <a:off x="6527800" y="966470"/>
            <a:ext cx="4630738" cy="2492375"/>
          </a:xfrm>
          <a:prstGeom prst="rect">
            <a:avLst/>
          </a:prstGeom>
          <a:noFill/>
          <a:ln w="3175" cap="flat" cmpd="sng">
            <a:solidFill>
              <a:srgbClr val="695DA5"/>
            </a:solidFill>
            <a:prstDash val="solid"/>
            <a:round/>
            <a:headEnd type="none" w="med" len="med"/>
            <a:tailEnd type="none" w="med" len="med"/>
          </a:ln>
        </p:spPr>
        <p:txBody>
          <a:bodyPr wrap="square" anchor="t">
            <a:spAutoFit/>
          </a:bodyPr>
          <a:p>
            <a:pPr>
              <a:lnSpc>
                <a:spcPct val="130000"/>
              </a:lnSpc>
            </a:pPr>
            <a:r>
              <a:rPr lang="zh-CN" altLang="en-US" sz="2000">
                <a:latin typeface="华文新魏" panose="02010800040101010101" pitchFamily="2" charset="-122"/>
                <a:ea typeface="华文新魏" panose="02010800040101010101" pitchFamily="2" charset="-122"/>
              </a:rPr>
              <a:t>（1）S.depth = 0；</a:t>
            </a:r>
            <a:endParaRPr lang="zh-CN" altLang="en-US" sz="2000">
              <a:latin typeface="华文新魏" panose="02010800040101010101" pitchFamily="2" charset="-122"/>
              <a:ea typeface="华文新魏" panose="02010800040101010101" pitchFamily="2" charset="-122"/>
            </a:endParaRPr>
          </a:p>
          <a:p>
            <a:pPr>
              <a:lnSpc>
                <a:spcPct val="130000"/>
              </a:lnSpc>
            </a:pPr>
            <a:r>
              <a:rPr lang="zh-CN" altLang="en-US" sz="2000">
                <a:latin typeface="华文新魏" panose="02010800040101010101" pitchFamily="2" charset="-122"/>
                <a:ea typeface="华文新魏" panose="02010800040101010101" pitchFamily="2" charset="-122"/>
              </a:rPr>
              <a:t>（2）L.depth = S.depth + 1 = 1；</a:t>
            </a:r>
            <a:endParaRPr lang="zh-CN" altLang="en-US" sz="2000">
              <a:latin typeface="华文新魏" panose="02010800040101010101" pitchFamily="2" charset="-122"/>
              <a:ea typeface="华文新魏" panose="02010800040101010101" pitchFamily="2" charset="-122"/>
            </a:endParaRPr>
          </a:p>
          <a:p>
            <a:pPr>
              <a:lnSpc>
                <a:spcPct val="130000"/>
              </a:lnSpc>
            </a:pPr>
            <a:r>
              <a:rPr lang="zh-CN" altLang="en-US" sz="2000">
                <a:latin typeface="华文新魏" panose="02010800040101010101" pitchFamily="2" charset="-122"/>
                <a:ea typeface="华文新魏" panose="02010800040101010101" pitchFamily="2" charset="-122"/>
              </a:rPr>
              <a:t>（3）L</a:t>
            </a:r>
            <a:r>
              <a:rPr lang="zh-CN" altLang="en-US" sz="2000" baseline="-25000">
                <a:latin typeface="华文新魏" panose="02010800040101010101" pitchFamily="2" charset="-122"/>
                <a:ea typeface="华文新魏" panose="02010800040101010101" pitchFamily="2" charset="-122"/>
              </a:rPr>
              <a:t>1</a:t>
            </a:r>
            <a:r>
              <a:rPr lang="zh-CN" altLang="en-US" sz="2000">
                <a:latin typeface="华文新魏" panose="02010800040101010101" pitchFamily="2" charset="-122"/>
                <a:ea typeface="华文新魏" panose="02010800040101010101" pitchFamily="2" charset="-122"/>
              </a:rPr>
              <a:t>.depth = L.depth = 1；</a:t>
            </a:r>
            <a:endParaRPr lang="zh-CN" altLang="en-US" sz="2000">
              <a:latin typeface="华文新魏" panose="02010800040101010101" pitchFamily="2" charset="-122"/>
              <a:ea typeface="华文新魏" panose="02010800040101010101" pitchFamily="2" charset="-122"/>
            </a:endParaRPr>
          </a:p>
          <a:p>
            <a:pPr>
              <a:lnSpc>
                <a:spcPct val="130000"/>
              </a:lnSpc>
            </a:pPr>
            <a:r>
              <a:rPr lang="zh-CN" altLang="en-US" sz="2000">
                <a:latin typeface="华文新魏" panose="02010800040101010101" pitchFamily="2" charset="-122"/>
                <a:ea typeface="华文新魏" panose="02010800040101010101" pitchFamily="2" charset="-122"/>
              </a:rPr>
              <a:t>（4）S</a:t>
            </a:r>
            <a:r>
              <a:rPr lang="zh-CN" altLang="en-US" sz="2000" baseline="-25000">
                <a:latin typeface="华文新魏" panose="02010800040101010101" pitchFamily="2" charset="-122"/>
                <a:ea typeface="华文新魏" panose="02010800040101010101" pitchFamily="2" charset="-122"/>
              </a:rPr>
              <a:t>2</a:t>
            </a:r>
            <a:r>
              <a:rPr lang="zh-CN" altLang="en-US" sz="2000">
                <a:latin typeface="华文新魏" panose="02010800040101010101" pitchFamily="2" charset="-122"/>
                <a:ea typeface="华文新魏" panose="02010800040101010101" pitchFamily="2" charset="-122"/>
              </a:rPr>
              <a:t>.depth = L</a:t>
            </a:r>
            <a:r>
              <a:rPr lang="zh-CN" altLang="en-US" sz="2000" baseline="-25000">
                <a:latin typeface="华文新魏" panose="02010800040101010101" pitchFamily="2" charset="-122"/>
                <a:ea typeface="华文新魏" panose="02010800040101010101" pitchFamily="2" charset="-122"/>
              </a:rPr>
              <a:t>1</a:t>
            </a:r>
            <a:r>
              <a:rPr lang="zh-CN" altLang="en-US" sz="2000">
                <a:latin typeface="华文新魏" panose="02010800040101010101" pitchFamily="2" charset="-122"/>
                <a:ea typeface="华文新魏" panose="02010800040101010101" pitchFamily="2" charset="-122"/>
              </a:rPr>
              <a:t>.depth = 1；</a:t>
            </a:r>
            <a:endParaRPr lang="zh-CN" altLang="en-US" sz="2000">
              <a:latin typeface="华文新魏" panose="02010800040101010101" pitchFamily="2" charset="-122"/>
              <a:ea typeface="华文新魏" panose="02010800040101010101" pitchFamily="2" charset="-122"/>
            </a:endParaRPr>
          </a:p>
          <a:p>
            <a:pPr>
              <a:lnSpc>
                <a:spcPct val="130000"/>
              </a:lnSpc>
            </a:pPr>
            <a:r>
              <a:rPr lang="zh-CN" altLang="en-US" sz="2000">
                <a:latin typeface="华文新魏" panose="02010800040101010101" pitchFamily="2" charset="-122"/>
                <a:ea typeface="华文新魏" panose="02010800040101010101" pitchFamily="2" charset="-122"/>
              </a:rPr>
              <a:t>（5）print ( S</a:t>
            </a:r>
            <a:r>
              <a:rPr lang="zh-CN" altLang="en-US" sz="2000" baseline="-25000">
                <a:latin typeface="华文新魏" panose="02010800040101010101" pitchFamily="2" charset="-122"/>
                <a:ea typeface="华文新魏" panose="02010800040101010101" pitchFamily="2" charset="-122"/>
              </a:rPr>
              <a:t>2</a:t>
            </a:r>
            <a:r>
              <a:rPr lang="zh-CN" altLang="en-US" sz="2000">
                <a:latin typeface="华文新魏" panose="02010800040101010101" pitchFamily="2" charset="-122"/>
                <a:ea typeface="华文新魏" panose="02010800040101010101" pitchFamily="2" charset="-122"/>
              </a:rPr>
              <a:t>.depth )，打印出“1”；</a:t>
            </a:r>
            <a:endParaRPr lang="zh-CN" altLang="en-US" sz="2000">
              <a:latin typeface="华文新魏" panose="02010800040101010101" pitchFamily="2" charset="-122"/>
              <a:ea typeface="华文新魏" panose="02010800040101010101" pitchFamily="2" charset="-122"/>
            </a:endParaRPr>
          </a:p>
          <a:p>
            <a:pPr>
              <a:lnSpc>
                <a:spcPct val="130000"/>
              </a:lnSpc>
            </a:pPr>
            <a:r>
              <a:rPr lang="zh-CN" altLang="en-US" sz="2000">
                <a:latin typeface="华文新魏" panose="02010800040101010101" pitchFamily="2" charset="-122"/>
                <a:ea typeface="华文新魏" panose="02010800040101010101" pitchFamily="2" charset="-122"/>
              </a:rPr>
              <a:t>（6）S</a:t>
            </a:r>
            <a:r>
              <a:rPr lang="zh-CN" altLang="en-US" sz="2000" baseline="-25000">
                <a:latin typeface="华文新魏" panose="02010800040101010101" pitchFamily="2" charset="-122"/>
                <a:ea typeface="华文新魏" panose="02010800040101010101" pitchFamily="2" charset="-122"/>
              </a:rPr>
              <a:t>1</a:t>
            </a:r>
            <a:r>
              <a:rPr lang="zh-CN" altLang="en-US" sz="2000">
                <a:latin typeface="华文新魏" panose="02010800040101010101" pitchFamily="2" charset="-122"/>
                <a:ea typeface="华文新魏" panose="02010800040101010101" pitchFamily="2" charset="-122"/>
              </a:rPr>
              <a:t>.depth = L.depth = 1；</a:t>
            </a:r>
            <a:endParaRPr lang="zh-CN" altLang="en-US" sz="2000">
              <a:latin typeface="华文新魏" panose="02010800040101010101" pitchFamily="2" charset="-122"/>
              <a:ea typeface="华文新魏" panose="02010800040101010101" pitchFamily="2" charset="-122"/>
            </a:endParaRPr>
          </a:p>
        </p:txBody>
      </p:sp>
      <p:sp>
        <p:nvSpPr>
          <p:cNvPr id="10242" name="文本框 4"/>
          <p:cNvSpPr txBox="1"/>
          <p:nvPr/>
        </p:nvSpPr>
        <p:spPr>
          <a:xfrm>
            <a:off x="6527800" y="3749675"/>
            <a:ext cx="4630738" cy="2492375"/>
          </a:xfrm>
          <a:prstGeom prst="rect">
            <a:avLst/>
          </a:prstGeom>
          <a:noFill/>
          <a:ln w="3175" cap="flat" cmpd="sng">
            <a:solidFill>
              <a:srgbClr val="695DA5"/>
            </a:solidFill>
            <a:prstDash val="solid"/>
            <a:round/>
            <a:headEnd type="none" w="med" len="med"/>
            <a:tailEnd type="none" w="med" len="med"/>
          </a:ln>
        </p:spPr>
        <p:txBody>
          <a:bodyPr wrap="square" anchor="t">
            <a:spAutoFit/>
          </a:bodyPr>
          <a:p>
            <a:pPr>
              <a:lnSpc>
                <a:spcPct val="130000"/>
              </a:lnSpc>
            </a:pPr>
            <a:r>
              <a:rPr lang="zh-CN" altLang="en-US" sz="2000">
                <a:latin typeface="华文新魏" panose="02010800040101010101" pitchFamily="2" charset="-122"/>
                <a:ea typeface="华文新魏" panose="02010800040101010101" pitchFamily="2" charset="-122"/>
              </a:rPr>
              <a:t>（7）L</a:t>
            </a:r>
            <a:r>
              <a:rPr lang="zh-CN" altLang="en-US" sz="2000" baseline="-25000">
                <a:latin typeface="华文新魏" panose="02010800040101010101" pitchFamily="2" charset="-122"/>
                <a:ea typeface="华文新魏" panose="02010800040101010101" pitchFamily="2" charset="-122"/>
              </a:rPr>
              <a:t>2</a:t>
            </a:r>
            <a:r>
              <a:rPr lang="zh-CN" altLang="en-US" sz="2000">
                <a:latin typeface="华文新魏" panose="02010800040101010101" pitchFamily="2" charset="-122"/>
                <a:ea typeface="华文新魏" panose="02010800040101010101" pitchFamily="2" charset="-122"/>
              </a:rPr>
              <a:t>.depth = S</a:t>
            </a:r>
            <a:r>
              <a:rPr lang="zh-CN" altLang="en-US" sz="2000" baseline="-25000">
                <a:latin typeface="华文新魏" panose="02010800040101010101" pitchFamily="2" charset="-122"/>
                <a:ea typeface="华文新魏" panose="02010800040101010101" pitchFamily="2" charset="-122"/>
              </a:rPr>
              <a:t>1</a:t>
            </a:r>
            <a:r>
              <a:rPr lang="zh-CN" altLang="en-US" sz="2000">
                <a:latin typeface="华文新魏" panose="02010800040101010101" pitchFamily="2" charset="-122"/>
                <a:ea typeface="华文新魏" panose="02010800040101010101" pitchFamily="2" charset="-122"/>
              </a:rPr>
              <a:t>.depth + 1 = 2；</a:t>
            </a:r>
            <a:endParaRPr lang="zh-CN" altLang="en-US" sz="2000">
              <a:latin typeface="华文新魏" panose="02010800040101010101" pitchFamily="2" charset="-122"/>
              <a:ea typeface="华文新魏" panose="02010800040101010101" pitchFamily="2" charset="-122"/>
            </a:endParaRPr>
          </a:p>
          <a:p>
            <a:pPr>
              <a:lnSpc>
                <a:spcPct val="130000"/>
              </a:lnSpc>
            </a:pPr>
            <a:r>
              <a:rPr lang="zh-CN" altLang="en-US" sz="2000">
                <a:latin typeface="华文新魏" panose="02010800040101010101" pitchFamily="2" charset="-122"/>
                <a:ea typeface="华文新魏" panose="02010800040101010101" pitchFamily="2" charset="-122"/>
              </a:rPr>
              <a:t>（8）L</a:t>
            </a:r>
            <a:r>
              <a:rPr lang="zh-CN" altLang="en-US" sz="2000" baseline="-25000">
                <a:latin typeface="华文新魏" panose="02010800040101010101" pitchFamily="2" charset="-122"/>
                <a:ea typeface="华文新魏" panose="02010800040101010101" pitchFamily="2" charset="-122"/>
              </a:rPr>
              <a:t>3</a:t>
            </a:r>
            <a:r>
              <a:rPr lang="zh-CN" altLang="en-US" sz="2000">
                <a:latin typeface="华文新魏" panose="02010800040101010101" pitchFamily="2" charset="-122"/>
                <a:ea typeface="华文新魏" panose="02010800040101010101" pitchFamily="2" charset="-122"/>
              </a:rPr>
              <a:t>.depth = L</a:t>
            </a:r>
            <a:r>
              <a:rPr lang="zh-CN" altLang="en-US" sz="2000" baseline="-25000">
                <a:latin typeface="华文新魏" panose="02010800040101010101" pitchFamily="2" charset="-122"/>
                <a:ea typeface="华文新魏" panose="02010800040101010101" pitchFamily="2" charset="-122"/>
              </a:rPr>
              <a:t>2</a:t>
            </a:r>
            <a:r>
              <a:rPr lang="zh-CN" altLang="en-US" sz="2000">
                <a:latin typeface="华文新魏" panose="02010800040101010101" pitchFamily="2" charset="-122"/>
                <a:ea typeface="华文新魏" panose="02010800040101010101" pitchFamily="2" charset="-122"/>
              </a:rPr>
              <a:t>.depth = 2；</a:t>
            </a:r>
            <a:endParaRPr lang="zh-CN" altLang="en-US" sz="2000">
              <a:latin typeface="华文新魏" panose="02010800040101010101" pitchFamily="2" charset="-122"/>
              <a:ea typeface="华文新魏" panose="02010800040101010101" pitchFamily="2" charset="-122"/>
            </a:endParaRPr>
          </a:p>
          <a:p>
            <a:pPr>
              <a:lnSpc>
                <a:spcPct val="130000"/>
              </a:lnSpc>
            </a:pPr>
            <a:r>
              <a:rPr lang="zh-CN" altLang="en-US" sz="2000">
                <a:latin typeface="华文新魏" panose="02010800040101010101" pitchFamily="2" charset="-122"/>
                <a:ea typeface="华文新魏" panose="02010800040101010101" pitchFamily="2" charset="-122"/>
              </a:rPr>
              <a:t>（9）S</a:t>
            </a:r>
            <a:r>
              <a:rPr lang="zh-CN" altLang="en-US" sz="2000" baseline="-25000">
                <a:latin typeface="华文新魏" panose="02010800040101010101" pitchFamily="2" charset="-122"/>
                <a:ea typeface="华文新魏" panose="02010800040101010101" pitchFamily="2" charset="-122"/>
              </a:rPr>
              <a:t>4</a:t>
            </a:r>
            <a:r>
              <a:rPr lang="zh-CN" altLang="en-US" sz="2000">
                <a:latin typeface="华文新魏" panose="02010800040101010101" pitchFamily="2" charset="-122"/>
                <a:ea typeface="华文新魏" panose="02010800040101010101" pitchFamily="2" charset="-122"/>
              </a:rPr>
              <a:t>.depth = L</a:t>
            </a:r>
            <a:r>
              <a:rPr lang="zh-CN" altLang="en-US" sz="2000" baseline="-25000">
                <a:latin typeface="华文新魏" panose="02010800040101010101" pitchFamily="2" charset="-122"/>
                <a:ea typeface="华文新魏" panose="02010800040101010101" pitchFamily="2" charset="-122"/>
              </a:rPr>
              <a:t>3</a:t>
            </a:r>
            <a:r>
              <a:rPr lang="zh-CN" altLang="en-US" sz="2000">
                <a:latin typeface="华文新魏" panose="02010800040101010101" pitchFamily="2" charset="-122"/>
                <a:ea typeface="华文新魏" panose="02010800040101010101" pitchFamily="2" charset="-122"/>
              </a:rPr>
              <a:t>.depth = 2；</a:t>
            </a:r>
            <a:endParaRPr lang="zh-CN" altLang="en-US" sz="2000">
              <a:latin typeface="华文新魏" panose="02010800040101010101" pitchFamily="2" charset="-122"/>
              <a:ea typeface="华文新魏" panose="02010800040101010101" pitchFamily="2" charset="-122"/>
            </a:endParaRPr>
          </a:p>
          <a:p>
            <a:pPr>
              <a:lnSpc>
                <a:spcPct val="130000"/>
              </a:lnSpc>
            </a:pPr>
            <a:r>
              <a:rPr lang="zh-CN" altLang="en-US" sz="2000">
                <a:latin typeface="华文新魏" panose="02010800040101010101" pitchFamily="2" charset="-122"/>
                <a:ea typeface="华文新魏" panose="02010800040101010101" pitchFamily="2" charset="-122"/>
              </a:rPr>
              <a:t>（10）print ( S</a:t>
            </a:r>
            <a:r>
              <a:rPr lang="zh-CN" altLang="en-US" sz="2000" baseline="-25000">
                <a:latin typeface="华文新魏" panose="02010800040101010101" pitchFamily="2" charset="-122"/>
                <a:ea typeface="华文新魏" panose="02010800040101010101" pitchFamily="2" charset="-122"/>
              </a:rPr>
              <a:t>4</a:t>
            </a:r>
            <a:r>
              <a:rPr lang="zh-CN" altLang="en-US" sz="2000">
                <a:latin typeface="华文新魏" panose="02010800040101010101" pitchFamily="2" charset="-122"/>
                <a:ea typeface="华文新魏" panose="02010800040101010101" pitchFamily="2" charset="-122"/>
              </a:rPr>
              <a:t>.depth )，打印出“2”；</a:t>
            </a:r>
            <a:endParaRPr lang="zh-CN" altLang="en-US" sz="2000">
              <a:latin typeface="华文新魏" panose="02010800040101010101" pitchFamily="2" charset="-122"/>
              <a:ea typeface="华文新魏" panose="02010800040101010101" pitchFamily="2" charset="-122"/>
            </a:endParaRPr>
          </a:p>
          <a:p>
            <a:pPr>
              <a:lnSpc>
                <a:spcPct val="130000"/>
              </a:lnSpc>
            </a:pPr>
            <a:r>
              <a:rPr lang="zh-CN" altLang="en-US" sz="2000">
                <a:latin typeface="华文新魏" panose="02010800040101010101" pitchFamily="2" charset="-122"/>
                <a:ea typeface="华文新魏" panose="02010800040101010101" pitchFamily="2" charset="-122"/>
              </a:rPr>
              <a:t>（11）S</a:t>
            </a:r>
            <a:r>
              <a:rPr lang="zh-CN" altLang="en-US" sz="2000" baseline="-25000">
                <a:latin typeface="华文新魏" panose="02010800040101010101" pitchFamily="2" charset="-122"/>
                <a:ea typeface="华文新魏" panose="02010800040101010101" pitchFamily="2" charset="-122"/>
              </a:rPr>
              <a:t>3</a:t>
            </a:r>
            <a:r>
              <a:rPr lang="zh-CN" altLang="en-US" sz="2000">
                <a:latin typeface="华文新魏" panose="02010800040101010101" pitchFamily="2" charset="-122"/>
                <a:ea typeface="华文新魏" panose="02010800040101010101" pitchFamily="2" charset="-122"/>
              </a:rPr>
              <a:t>.depth = L</a:t>
            </a:r>
            <a:r>
              <a:rPr lang="zh-CN" altLang="en-US" sz="2000" baseline="-25000">
                <a:latin typeface="华文新魏" panose="02010800040101010101" pitchFamily="2" charset="-122"/>
                <a:ea typeface="华文新魏" panose="02010800040101010101" pitchFamily="2" charset="-122"/>
              </a:rPr>
              <a:t>2</a:t>
            </a:r>
            <a:r>
              <a:rPr lang="zh-CN" altLang="en-US" sz="2000">
                <a:latin typeface="华文新魏" panose="02010800040101010101" pitchFamily="2" charset="-122"/>
                <a:ea typeface="华文新魏" panose="02010800040101010101" pitchFamily="2" charset="-122"/>
              </a:rPr>
              <a:t>.depth = 2；</a:t>
            </a:r>
            <a:endParaRPr lang="zh-CN" altLang="en-US" sz="2000">
              <a:latin typeface="华文新魏" panose="02010800040101010101" pitchFamily="2" charset="-122"/>
              <a:ea typeface="华文新魏" panose="02010800040101010101" pitchFamily="2" charset="-122"/>
            </a:endParaRPr>
          </a:p>
          <a:p>
            <a:pPr>
              <a:lnSpc>
                <a:spcPct val="130000"/>
              </a:lnSpc>
            </a:pPr>
            <a:r>
              <a:rPr lang="zh-CN" altLang="en-US" sz="2000">
                <a:latin typeface="华文新魏" panose="02010800040101010101" pitchFamily="2" charset="-122"/>
                <a:ea typeface="华文新魏" panose="02010800040101010101" pitchFamily="2" charset="-122"/>
              </a:rPr>
              <a:t>（12）print ( S</a:t>
            </a:r>
            <a:r>
              <a:rPr lang="zh-CN" altLang="en-US" sz="2000" baseline="-25000">
                <a:latin typeface="华文新魏" panose="02010800040101010101" pitchFamily="2" charset="-122"/>
                <a:ea typeface="华文新魏" panose="02010800040101010101" pitchFamily="2" charset="-122"/>
              </a:rPr>
              <a:t>3</a:t>
            </a:r>
            <a:r>
              <a:rPr lang="zh-CN" altLang="en-US" sz="2000">
                <a:latin typeface="华文新魏" panose="02010800040101010101" pitchFamily="2" charset="-122"/>
                <a:ea typeface="华文新魏" panose="02010800040101010101" pitchFamily="2" charset="-122"/>
              </a:rPr>
              <a:t>.depth )，打印出“2”。</a:t>
            </a:r>
            <a:endParaRPr lang="zh-CN" altLang="en-US" sz="2000">
              <a:latin typeface="华文新魏" panose="02010800040101010101" pitchFamily="2" charset="-122"/>
              <a:ea typeface="华文新魏" panose="02010800040101010101" pitchFamily="2" charset="-122"/>
            </a:endParaRPr>
          </a:p>
        </p:txBody>
      </p:sp>
      <p:sp>
        <p:nvSpPr>
          <p:cNvPr id="10243" name="文本框 5"/>
          <p:cNvSpPr txBox="1"/>
          <p:nvPr/>
        </p:nvSpPr>
        <p:spPr>
          <a:xfrm>
            <a:off x="3364230" y="1385253"/>
            <a:ext cx="2955925" cy="830262"/>
          </a:xfrm>
          <a:prstGeom prst="rect">
            <a:avLst/>
          </a:prstGeom>
          <a:noFill/>
          <a:ln w="9525">
            <a:noFill/>
          </a:ln>
        </p:spPr>
        <p:txBody>
          <a:bodyPr wrap="square" anchor="t">
            <a:spAutoFit/>
          </a:bodyPr>
          <a:p>
            <a:r>
              <a:rPr lang="zh-CN" altLang="en-US">
                <a:solidFill>
                  <a:srgbClr val="7030A0"/>
                </a:solidFill>
                <a:latin typeface="华文新魏" panose="02010800040101010101" pitchFamily="2" charset="-122"/>
                <a:ea typeface="华文新魏" panose="02010800040101010101" pitchFamily="2" charset="-122"/>
              </a:rPr>
              <a:t>按顺序执行语义规则，</a:t>
            </a:r>
            <a:endParaRPr lang="zh-CN" altLang="en-US">
              <a:solidFill>
                <a:srgbClr val="7030A0"/>
              </a:solidFill>
              <a:latin typeface="华文新魏" panose="02010800040101010101" pitchFamily="2" charset="-122"/>
              <a:ea typeface="华文新魏" panose="02010800040101010101" pitchFamily="2" charset="-122"/>
            </a:endParaRPr>
          </a:p>
          <a:p>
            <a:r>
              <a:rPr lang="zh-CN" altLang="en-US">
                <a:solidFill>
                  <a:srgbClr val="7030A0"/>
                </a:solidFill>
                <a:latin typeface="华文新魏" panose="02010800040101010101" pitchFamily="2" charset="-122"/>
                <a:ea typeface="华文新魏" panose="02010800040101010101" pitchFamily="2" charset="-122"/>
              </a:rPr>
              <a:t>打印出：122</a:t>
            </a:r>
            <a:endParaRPr lang="zh-CN" altLang="en-US">
              <a:solidFill>
                <a:srgbClr val="7030A0"/>
              </a:solidFill>
              <a:latin typeface="华文新魏" panose="02010800040101010101" pitchFamily="2" charset="-122"/>
              <a:ea typeface="华文新魏" panose="02010800040101010101" pitchFamily="2" charset="-122"/>
            </a:endParaRPr>
          </a:p>
        </p:txBody>
      </p:sp>
      <p:pic>
        <p:nvPicPr>
          <p:cNvPr id="9218" name="图片 2"/>
          <p:cNvPicPr>
            <a:picLocks noChangeAspect="1"/>
          </p:cNvPicPr>
          <p:nvPr>
            <p:custDataLst>
              <p:tags r:id="rId1"/>
            </p:custDataLst>
          </p:nvPr>
        </p:nvPicPr>
        <p:blipFill>
          <a:blip r:embed="rId2"/>
          <a:stretch>
            <a:fillRect/>
          </a:stretch>
        </p:blipFill>
        <p:spPr>
          <a:xfrm>
            <a:off x="354330" y="909955"/>
            <a:ext cx="5180013" cy="5300663"/>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dirty="0"/>
          </a:p>
        </p:txBody>
      </p:sp>
      <p:sp>
        <p:nvSpPr>
          <p:cNvPr id="6" name="Rectangle 3"/>
          <p:cNvSpPr txBox="1">
            <a:spLocks noChangeArrowheads="1"/>
          </p:cNvSpPr>
          <p:nvPr/>
        </p:nvSpPr>
        <p:spPr bwMode="auto">
          <a:xfrm>
            <a:off x="161925" y="1094105"/>
            <a:ext cx="3533775" cy="719138"/>
          </a:xfrm>
          <a:prstGeom prst="rect">
            <a:avLst/>
          </a:prstGeom>
          <a:noFill/>
          <a:ln w="9525">
            <a:noFill/>
            <a:miter lim="800000"/>
          </a:ln>
        </p:spPr>
        <p:txBody>
          <a:bodyPr/>
          <a:lstStyle/>
          <a:p>
            <a:pPr marL="742950" marR="0" lvl="1" indent="-285750" algn="l" defTabSz="914400" rtl="0" eaLnBrk="0" fontAlgn="base" latinLnBrk="0" hangingPunct="0">
              <a:lnSpc>
                <a:spcPct val="110000"/>
              </a:lnSpc>
              <a:spcBef>
                <a:spcPct val="20000"/>
              </a:spcBef>
              <a:spcAft>
                <a:spcPct val="0"/>
              </a:spcAft>
              <a:buClr>
                <a:schemeClr val="accent1"/>
              </a:buClr>
              <a:buSzTx/>
              <a:buFont typeface="Wingdings" panose="05000000000000000000" pitchFamily="2" charset="2"/>
              <a:buChar char="§"/>
              <a:defRPr/>
            </a:pPr>
            <a:r>
              <a:rPr kumimoji="0" lang="zh-CN" altLang="en-US" sz="3600" b="0"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例子：</a:t>
            </a:r>
            <a:endParaRPr kumimoji="0" lang="zh-CN" altLang="en-US" sz="3600" b="0"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endParaRPr>
          </a:p>
        </p:txBody>
      </p:sp>
      <p:sp>
        <p:nvSpPr>
          <p:cNvPr id="45061" name="Rectangle 5"/>
          <p:cNvSpPr/>
          <p:nvPr/>
        </p:nvSpPr>
        <p:spPr>
          <a:xfrm>
            <a:off x="1358265" y="1860868"/>
            <a:ext cx="8353425" cy="93503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10000"/>
              </a:lnSpc>
              <a:buClr>
                <a:schemeClr val="folHlink"/>
              </a:buClr>
              <a:buSzPct val="50000"/>
              <a:buFont typeface="Wingdings" panose="05000000000000000000" pitchFamily="2" charset="2"/>
              <a:buChar char="n"/>
            </a:pPr>
            <a:r>
              <a:rPr lang="zh-CN" altLang="en-US" sz="3200" dirty="0">
                <a:latin typeface="Tahoma" panose="020B0604030504040204" charset="0"/>
              </a:rPr>
              <a:t>语法制导定义（ </a:t>
            </a:r>
            <a:r>
              <a:rPr lang="en-US" altLang="zh-CN" sz="3200" dirty="0">
                <a:latin typeface="Tahoma" panose="020B0604030504040204" charset="0"/>
              </a:rPr>
              <a:t>L-</a:t>
            </a:r>
            <a:r>
              <a:rPr lang="zh-CN" altLang="en-US" sz="3200" dirty="0">
                <a:latin typeface="Tahoma" panose="020B0604030504040204" charset="0"/>
              </a:rPr>
              <a:t>属性定义）</a:t>
            </a:r>
            <a:endParaRPr lang="zh-CN" altLang="en-US" sz="3200" dirty="0">
              <a:latin typeface="Tahoma" panose="020B0604030504040204" charset="0"/>
            </a:endParaRPr>
          </a:p>
        </p:txBody>
      </p:sp>
      <p:sp>
        <p:nvSpPr>
          <p:cNvPr id="9" name="Rectangle 4"/>
          <p:cNvSpPr txBox="1"/>
          <p:nvPr/>
        </p:nvSpPr>
        <p:spPr>
          <a:xfrm>
            <a:off x="1785938" y="3143250"/>
            <a:ext cx="7858125" cy="2643188"/>
          </a:xfrm>
          <a:prstGeom prst="rect">
            <a:avLst/>
          </a:prstGeom>
          <a:solidFill>
            <a:schemeClr val="bg1"/>
          </a:solidFill>
          <a:ln w="9525" cap="flat" cmpd="sng">
            <a:solidFill>
              <a:schemeClr val="tx1"/>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523875" lvl="0" indent="-523875" defTabSz="914400">
              <a:lnSpc>
                <a:spcPct val="105000"/>
              </a:lnSpc>
              <a:buNone/>
              <a:tabLst>
                <a:tab pos="1025525" algn="l"/>
              </a:tabLst>
            </a:pPr>
            <a:r>
              <a:rPr lang="zh-CN" altLang="en-US" sz="2000" b="1" u="sng" dirty="0">
                <a:solidFill>
                  <a:schemeClr val="tx2"/>
                </a:solidFill>
              </a:rPr>
              <a:t>产生式 	                         语义规则</a:t>
            </a:r>
            <a:endParaRPr lang="zh-CN" altLang="en-US" sz="2000" b="1" u="sng" dirty="0">
              <a:solidFill>
                <a:schemeClr val="tx2"/>
              </a:solidFill>
            </a:endParaRPr>
          </a:p>
          <a:p>
            <a:pPr marL="523875" lvl="0" indent="-523875" defTabSz="914400">
              <a:lnSpc>
                <a:spcPct val="105000"/>
              </a:lnSpc>
              <a:buNone/>
              <a:tabLst>
                <a:tab pos="1025525" algn="l"/>
              </a:tabLst>
            </a:pPr>
            <a:r>
              <a:rPr lang="en-US" altLang="zh-CN" sz="2000" b="1" dirty="0">
                <a:latin typeface="Tahoma" panose="020B0604030504040204" charset="0"/>
                <a:cs typeface="Tahoma" panose="020B0604030504040204" charset="0"/>
              </a:rPr>
              <a:t>S</a:t>
            </a:r>
            <a:r>
              <a:rPr lang="en-US" altLang="zh-CN" sz="2000" b="1" dirty="0">
                <a:latin typeface="Tahoma" panose="020B0604030504040204" charset="0"/>
                <a:cs typeface="Tahoma" panose="020B0604030504040204" charset="0"/>
                <a:sym typeface="Symbol" panose="05050102010706020507" pitchFamily="18" charset="2"/>
              </a:rPr>
              <a:t> B</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B.</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 10; S.</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 B.</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ht</a:t>
            </a:r>
            <a:endParaRPr lang="en-US" altLang="zh-CN" sz="2000" b="1" dirty="0">
              <a:solidFill>
                <a:schemeClr val="tx2"/>
              </a:solidFill>
              <a:latin typeface="Tahoma" panose="020B0604030504040204" charset="0"/>
              <a:cs typeface="Tahoma" panose="020B0604030504040204" charset="0"/>
              <a:sym typeface="Symbol" panose="05050102010706020507" pitchFamily="18" charset="2"/>
            </a:endParaRPr>
          </a:p>
          <a:p>
            <a:pPr marL="523875" lvl="0" indent="-523875" defTabSz="914400">
              <a:lnSpc>
                <a:spcPct val="105000"/>
              </a:lnSpc>
              <a:buNone/>
              <a:tabLst>
                <a:tab pos="1025525" algn="l"/>
              </a:tabLst>
            </a:pPr>
            <a:r>
              <a:rPr lang="en-US" altLang="zh-CN" sz="2000" b="1" dirty="0">
                <a:latin typeface="Tahoma" panose="020B0604030504040204" charset="0"/>
                <a:cs typeface="Tahoma" panose="020B0604030504040204" charset="0"/>
                <a:sym typeface="Symbol" panose="05050102010706020507" pitchFamily="18" charset="2"/>
              </a:rPr>
              <a:t>B  B</a:t>
            </a:r>
            <a:r>
              <a:rPr lang="en-US" altLang="zh-CN" sz="2000" b="1" baseline="-25000" dirty="0">
                <a:latin typeface="Tahoma" panose="020B0604030504040204" charset="0"/>
                <a:cs typeface="Tahoma" panose="020B0604030504040204" charset="0"/>
                <a:sym typeface="Symbol" panose="05050102010706020507" pitchFamily="18" charset="2"/>
              </a:rPr>
              <a:t>1</a:t>
            </a:r>
            <a:r>
              <a:rPr lang="en-US" altLang="zh-CN" sz="2000" b="1" dirty="0">
                <a:latin typeface="Tahoma" panose="020B0604030504040204" charset="0"/>
                <a:cs typeface="Tahoma" panose="020B0604030504040204" charset="0"/>
                <a:sym typeface="Symbol" panose="05050102010706020507" pitchFamily="18" charset="2"/>
              </a:rPr>
              <a:t> B</a:t>
            </a:r>
            <a:r>
              <a:rPr lang="en-US" altLang="zh-CN" sz="2000" b="1" baseline="-25000" dirty="0">
                <a:latin typeface="Tahoma" panose="020B0604030504040204" charset="0"/>
                <a:cs typeface="Tahoma" panose="020B0604030504040204" charset="0"/>
                <a:sym typeface="Symbol" panose="05050102010706020507" pitchFamily="18" charset="2"/>
              </a:rPr>
              <a:t>2</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B</a:t>
            </a:r>
            <a:r>
              <a:rPr lang="en-US" altLang="zh-CN" sz="2000" b="1" baseline="-25000" dirty="0">
                <a:solidFill>
                  <a:schemeClr val="tx2"/>
                </a:solidFill>
                <a:latin typeface="Tahoma" panose="020B0604030504040204" charset="0"/>
                <a:cs typeface="Tahoma" panose="020B0604030504040204" charset="0"/>
                <a:sym typeface="Symbol" panose="05050102010706020507" pitchFamily="18" charset="2"/>
              </a:rPr>
              <a:t>1</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 B.</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ps </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B</a:t>
            </a:r>
            <a:r>
              <a:rPr lang="en-US" altLang="zh-CN" sz="2000" b="1" baseline="-25000" dirty="0">
                <a:solidFill>
                  <a:schemeClr val="tx2"/>
                </a:solidFill>
                <a:latin typeface="Tahoma" panose="020B0604030504040204" charset="0"/>
                <a:cs typeface="Tahoma" panose="020B0604030504040204" charset="0"/>
                <a:sym typeface="Symbol" panose="05050102010706020507" pitchFamily="18" charset="2"/>
              </a:rPr>
              <a:t>2</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 B.</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ps </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br>
              <a:rPr lang="en-US" altLang="zh-CN" sz="2000" b="1" dirty="0">
                <a:solidFill>
                  <a:schemeClr val="tx2"/>
                </a:solidFill>
                <a:latin typeface="Tahoma" panose="020B0604030504040204" charset="0"/>
                <a:cs typeface="Tahoma" panose="020B0604030504040204" charset="0"/>
                <a:sym typeface="Symbol" panose="05050102010706020507" pitchFamily="18" charset="2"/>
              </a:rPr>
            </a:br>
            <a:r>
              <a:rPr lang="en-US" altLang="zh-CN" sz="2000" b="1" dirty="0">
                <a:solidFill>
                  <a:schemeClr val="tx2"/>
                </a:solidFill>
                <a:latin typeface="Tahoma" panose="020B0604030504040204" charset="0"/>
                <a:cs typeface="Tahoma" panose="020B0604030504040204" charset="0"/>
                <a:sym typeface="Symbol" panose="05050102010706020507" pitchFamily="18" charset="2"/>
              </a:rPr>
              <a:t>			B.</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ht </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max</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(B</a:t>
            </a:r>
            <a:r>
              <a:rPr lang="en-US" altLang="zh-CN" sz="2000" b="1" baseline="-25000" dirty="0">
                <a:solidFill>
                  <a:schemeClr val="tx2"/>
                </a:solidFill>
                <a:latin typeface="Tahoma" panose="020B0604030504040204" charset="0"/>
                <a:cs typeface="Tahoma" panose="020B0604030504040204" charset="0"/>
                <a:sym typeface="Symbol" panose="05050102010706020507" pitchFamily="18" charset="2"/>
              </a:rPr>
              <a:t>1</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B</a:t>
            </a:r>
            <a:r>
              <a:rPr lang="en-US" altLang="zh-CN" sz="2000" b="1" baseline="-25000" dirty="0">
                <a:solidFill>
                  <a:schemeClr val="tx2"/>
                </a:solidFill>
                <a:latin typeface="Tahoma" panose="020B0604030504040204" charset="0"/>
                <a:cs typeface="Tahoma" panose="020B0604030504040204" charset="0"/>
                <a:sym typeface="Symbol" panose="05050102010706020507" pitchFamily="18" charset="2"/>
              </a:rPr>
              <a:t>2</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endParaRPr lang="en-US" altLang="zh-CN" sz="2000" b="1" dirty="0">
              <a:solidFill>
                <a:schemeClr val="tx2"/>
              </a:solidFill>
              <a:latin typeface="Tahoma" panose="020B0604030504040204" charset="0"/>
              <a:cs typeface="Tahoma" panose="020B0604030504040204" charset="0"/>
              <a:sym typeface="Symbol" panose="05050102010706020507" pitchFamily="18" charset="2"/>
            </a:endParaRPr>
          </a:p>
          <a:p>
            <a:pPr marL="523875" lvl="0" indent="-523875" defTabSz="914400">
              <a:lnSpc>
                <a:spcPct val="105000"/>
              </a:lnSpc>
              <a:buNone/>
              <a:tabLst>
                <a:tab pos="1025525" algn="l"/>
              </a:tabLst>
            </a:pPr>
            <a:r>
              <a:rPr lang="en-US" altLang="zh-CN" sz="2000" b="1" dirty="0">
                <a:latin typeface="Tahoma" panose="020B0604030504040204" charset="0"/>
                <a:cs typeface="Tahoma" panose="020B0604030504040204" charset="0"/>
                <a:sym typeface="Symbol" panose="05050102010706020507" pitchFamily="18" charset="2"/>
              </a:rPr>
              <a:t>B  B</a:t>
            </a:r>
            <a:r>
              <a:rPr lang="en-US" altLang="zh-CN" sz="2000" b="1" baseline="-25000" dirty="0">
                <a:latin typeface="Tahoma" panose="020B0604030504040204" charset="0"/>
                <a:cs typeface="Tahoma" panose="020B0604030504040204" charset="0"/>
                <a:sym typeface="Symbol" panose="05050102010706020507" pitchFamily="18" charset="2"/>
              </a:rPr>
              <a:t>1</a:t>
            </a:r>
            <a:r>
              <a:rPr lang="en-US" altLang="zh-CN" sz="2000" b="1" dirty="0">
                <a:latin typeface="Tahoma" panose="020B0604030504040204" charset="0"/>
                <a:cs typeface="Tahoma" panose="020B0604030504040204" charset="0"/>
                <a:sym typeface="Symbol" panose="05050102010706020507" pitchFamily="18" charset="2"/>
              </a:rPr>
              <a:t> sub B</a:t>
            </a:r>
            <a:r>
              <a:rPr lang="en-US" altLang="zh-CN" sz="2000" b="1" baseline="-25000" dirty="0">
                <a:latin typeface="Tahoma" panose="020B0604030504040204" charset="0"/>
                <a:cs typeface="Tahoma" panose="020B0604030504040204" charset="0"/>
                <a:sym typeface="Symbol" panose="05050102010706020507" pitchFamily="18" charset="2"/>
              </a:rPr>
              <a:t>2   </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B</a:t>
            </a:r>
            <a:r>
              <a:rPr lang="en-US" altLang="zh-CN" sz="2000" b="1" baseline="-25000" dirty="0">
                <a:solidFill>
                  <a:schemeClr val="tx2"/>
                </a:solidFill>
                <a:latin typeface="Tahoma" panose="020B0604030504040204" charset="0"/>
                <a:cs typeface="Tahoma" panose="020B0604030504040204" charset="0"/>
                <a:sym typeface="Symbol" panose="05050102010706020507" pitchFamily="18" charset="2"/>
              </a:rPr>
              <a:t>1</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 B.</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ps </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B</a:t>
            </a:r>
            <a:r>
              <a:rPr lang="en-US" altLang="zh-CN" sz="2000" b="1" baseline="-25000" dirty="0">
                <a:solidFill>
                  <a:schemeClr val="tx2"/>
                </a:solidFill>
                <a:latin typeface="Tahoma" panose="020B0604030504040204" charset="0"/>
                <a:cs typeface="Tahoma" panose="020B0604030504040204" charset="0"/>
                <a:sym typeface="Symbol" panose="05050102010706020507" pitchFamily="18" charset="2"/>
              </a:rPr>
              <a:t>2</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 </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shrink</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(B.</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br>
              <a:rPr lang="en-US" altLang="zh-CN" sz="2000" b="1" dirty="0">
                <a:solidFill>
                  <a:schemeClr val="tx2"/>
                </a:solidFill>
                <a:latin typeface="Tahoma" panose="020B0604030504040204" charset="0"/>
                <a:cs typeface="Tahoma" panose="020B0604030504040204" charset="0"/>
                <a:sym typeface="Symbol" panose="05050102010706020507" pitchFamily="18" charset="2"/>
              </a:rPr>
            </a:br>
            <a:r>
              <a:rPr lang="en-US" altLang="zh-CN" sz="2000" b="1" dirty="0">
                <a:solidFill>
                  <a:schemeClr val="tx2"/>
                </a:solidFill>
                <a:latin typeface="Tahoma" panose="020B0604030504040204" charset="0"/>
                <a:cs typeface="Tahoma" panose="020B0604030504040204" charset="0"/>
                <a:sym typeface="Symbol" panose="05050102010706020507" pitchFamily="18" charset="2"/>
              </a:rPr>
              <a:t>			B.</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ht </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disp</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(B</a:t>
            </a:r>
            <a:r>
              <a:rPr lang="en-US" altLang="zh-CN" sz="2000" b="1" baseline="-25000" dirty="0">
                <a:solidFill>
                  <a:schemeClr val="tx2"/>
                </a:solidFill>
                <a:latin typeface="Tahoma" panose="020B0604030504040204" charset="0"/>
                <a:cs typeface="Tahoma" panose="020B0604030504040204" charset="0"/>
                <a:sym typeface="Symbol" panose="05050102010706020507" pitchFamily="18" charset="2"/>
              </a:rPr>
              <a:t>1</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B</a:t>
            </a:r>
            <a:r>
              <a:rPr lang="en-US" altLang="zh-CN" sz="2000" b="1" baseline="-25000" dirty="0">
                <a:solidFill>
                  <a:schemeClr val="tx2"/>
                </a:solidFill>
                <a:latin typeface="Tahoma" panose="020B0604030504040204" charset="0"/>
                <a:cs typeface="Tahoma" panose="020B0604030504040204" charset="0"/>
                <a:sym typeface="Symbol" panose="05050102010706020507" pitchFamily="18" charset="2"/>
              </a:rPr>
              <a:t>2</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a:t>
            </a:r>
            <a:endParaRPr lang="en-US" altLang="zh-CN" sz="2000" b="1" dirty="0">
              <a:solidFill>
                <a:schemeClr val="tx2"/>
              </a:solidFill>
              <a:latin typeface="Tahoma" panose="020B0604030504040204" charset="0"/>
              <a:cs typeface="Tahoma" panose="020B0604030504040204" charset="0"/>
              <a:sym typeface="Symbol" panose="05050102010706020507" pitchFamily="18" charset="2"/>
            </a:endParaRPr>
          </a:p>
          <a:p>
            <a:pPr marL="523875" lvl="0" indent="-523875" defTabSz="914400">
              <a:lnSpc>
                <a:spcPct val="105000"/>
              </a:lnSpc>
              <a:buNone/>
              <a:tabLst>
                <a:tab pos="1025525" algn="l"/>
              </a:tabLst>
            </a:pPr>
            <a:r>
              <a:rPr lang="en-US" altLang="zh-CN" sz="2000" b="1" dirty="0">
                <a:latin typeface="Tahoma" panose="020B0604030504040204" charset="0"/>
                <a:cs typeface="Tahoma" panose="020B0604030504040204" charset="0"/>
                <a:sym typeface="Symbol" panose="05050102010706020507" pitchFamily="18" charset="2"/>
              </a:rPr>
              <a:t>B  text</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B.</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 = text.</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h * </a:t>
            </a:r>
            <a:r>
              <a:rPr lang="en-US" altLang="zh-CN" sz="2000" b="1" dirty="0">
                <a:solidFill>
                  <a:schemeClr val="tx2"/>
                </a:solidFill>
                <a:latin typeface="Tahoma" panose="020B0604030504040204" charset="0"/>
                <a:cs typeface="Tahoma" panose="020B0604030504040204" charset="0"/>
                <a:sym typeface="Symbol" panose="05050102010706020507" pitchFamily="18" charset="2"/>
              </a:rPr>
              <a:t>B.</a:t>
            </a:r>
            <a:r>
              <a:rPr lang="en-US" altLang="zh-CN" sz="2000" b="1" i="1" dirty="0">
                <a:solidFill>
                  <a:schemeClr val="tx2"/>
                </a:solidFill>
                <a:latin typeface="Tahoma" panose="020B0604030504040204" charset="0"/>
                <a:cs typeface="Tahoma" panose="020B0604030504040204" charset="0"/>
                <a:sym typeface="Symbol" panose="05050102010706020507" pitchFamily="18" charset="2"/>
              </a:rPr>
              <a:t>ps</a:t>
            </a:r>
            <a:endParaRPr lang="en-US" altLang="zh-CN" sz="2000" b="1" i="1" dirty="0">
              <a:solidFill>
                <a:schemeClr val="tx2"/>
              </a:solidFill>
              <a:latin typeface="Tahoma" panose="020B0604030504040204" charset="0"/>
              <a:ea typeface="Tahoma" panose="020B0604030504040204"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dirty="0"/>
          </a:p>
        </p:txBody>
      </p:sp>
      <p:sp>
        <p:nvSpPr>
          <p:cNvPr id="9" name="Rectangle 5"/>
          <p:cNvSpPr/>
          <p:nvPr/>
        </p:nvSpPr>
        <p:spPr>
          <a:xfrm>
            <a:off x="1319530" y="2847975"/>
            <a:ext cx="10048875" cy="3152140"/>
          </a:xfrm>
          <a:prstGeom prst="rect">
            <a:avLst/>
          </a:prstGeom>
          <a:solidFill>
            <a:schemeClr val="bg1"/>
          </a:solidFill>
          <a:ln w="9525" cap="flat" cmpd="sng">
            <a:solidFill>
              <a:schemeClr val="tx1"/>
            </a:solidFill>
            <a:prstDash val="solid"/>
            <a:miter/>
            <a:headEnd type="none" w="med" len="med"/>
            <a:tailEnd type="none" w="med" len="med"/>
          </a:ln>
        </p:spPr>
        <p:txBody>
          <a:bodyPr lIns="92075" tIns="46038" rIns="92075" bIns="46038"/>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523875" lvl="0" indent="-523875" defTabSz="914400" eaLnBrk="1" hangingPunct="1">
              <a:lnSpc>
                <a:spcPct val="145000"/>
              </a:lnSpc>
              <a:buClr>
                <a:schemeClr val="folHlink"/>
              </a:buClr>
              <a:buSzPct val="60000"/>
              <a:buNone/>
              <a:tabLst>
                <a:tab pos="1025525" algn="l"/>
              </a:tabLst>
            </a:pPr>
            <a:r>
              <a:rPr lang="zh-CN" altLang="en-US" sz="2800" b="1" u="sng" dirty="0">
                <a:solidFill>
                  <a:schemeClr val="tx2"/>
                </a:solidFill>
                <a:latin typeface="Tahoma" panose="020B0604030504040204" charset="0"/>
              </a:rPr>
              <a:t>翻译模式</a:t>
            </a:r>
            <a:endParaRPr lang="zh-CN" altLang="en-US" sz="2800" b="1" u="sng" dirty="0">
              <a:solidFill>
                <a:schemeClr val="tx2"/>
              </a:solidFill>
              <a:latin typeface="Tahoma" panose="020B0604030504040204" charset="0"/>
            </a:endParaRPr>
          </a:p>
          <a:p>
            <a:pPr marL="523875" lvl="0" indent="-523875" defTabSz="914400" eaLnBrk="1" hangingPunct="1">
              <a:lnSpc>
                <a:spcPct val="145000"/>
              </a:lnSpc>
              <a:buClr>
                <a:schemeClr val="folHlink"/>
              </a:buClr>
              <a:buSzPct val="60000"/>
              <a:buNone/>
              <a:tabLst>
                <a:tab pos="1025525" algn="l"/>
              </a:tabLst>
            </a:pPr>
            <a:r>
              <a:rPr lang="en-US" altLang="zh-CN" sz="2000" b="1" dirty="0">
                <a:latin typeface="Tahoma" panose="020B0604030504040204" charset="0"/>
              </a:rPr>
              <a:t>S</a:t>
            </a:r>
            <a:r>
              <a:rPr lang="en-US" altLang="zh-CN" sz="2000" b="1" dirty="0">
                <a:latin typeface="Tahoma" panose="020B0604030504040204" charset="0"/>
                <a:sym typeface="Symbol" panose="05050102010706020507" pitchFamily="18" charset="2"/>
              </a:rPr>
              <a:t> </a:t>
            </a:r>
            <a:r>
              <a:rPr lang="en-US" altLang="zh-CN" sz="2000" b="1" dirty="0">
                <a:solidFill>
                  <a:schemeClr val="tx2"/>
                </a:solidFill>
                <a:latin typeface="Tahoma" panose="020B0604030504040204" charset="0"/>
                <a:sym typeface="Symbol" panose="05050102010706020507" pitchFamily="18" charset="2"/>
              </a:rPr>
              <a:t>{B.</a:t>
            </a:r>
            <a:r>
              <a:rPr lang="en-US" altLang="zh-CN" sz="2000" b="1" i="1" dirty="0">
                <a:solidFill>
                  <a:schemeClr val="tx2"/>
                </a:solidFill>
                <a:latin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sym typeface="Symbol" panose="05050102010706020507" pitchFamily="18" charset="2"/>
              </a:rPr>
              <a:t> = 10} </a:t>
            </a:r>
            <a:r>
              <a:rPr lang="en-US" altLang="zh-CN" sz="2000" b="1" dirty="0">
                <a:latin typeface="Tahoma" panose="020B0604030504040204" charset="0"/>
                <a:sym typeface="Symbol" panose="05050102010706020507" pitchFamily="18" charset="2"/>
              </a:rPr>
              <a:t>B</a:t>
            </a:r>
            <a:r>
              <a:rPr lang="en-US" altLang="zh-CN" sz="2000" b="1" dirty="0">
                <a:solidFill>
                  <a:schemeClr val="tx2"/>
                </a:solidFill>
                <a:latin typeface="Tahoma" panose="020B0604030504040204" charset="0"/>
                <a:sym typeface="Symbol" panose="05050102010706020507" pitchFamily="18" charset="2"/>
              </a:rPr>
              <a:t> { S.</a:t>
            </a:r>
            <a:r>
              <a:rPr lang="en-US" altLang="zh-CN" sz="2000" b="1" i="1" dirty="0">
                <a:solidFill>
                  <a:schemeClr val="tx2"/>
                </a:solidFill>
                <a:latin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sym typeface="Symbol" panose="05050102010706020507" pitchFamily="18" charset="2"/>
              </a:rPr>
              <a:t> = B.</a:t>
            </a:r>
            <a:r>
              <a:rPr lang="en-US" altLang="zh-CN" sz="2000" b="1" i="1" dirty="0">
                <a:solidFill>
                  <a:schemeClr val="tx2"/>
                </a:solidFill>
                <a:latin typeface="Tahoma" panose="020B0604030504040204" charset="0"/>
                <a:sym typeface="Symbol" panose="05050102010706020507" pitchFamily="18" charset="2"/>
              </a:rPr>
              <a:t>ht </a:t>
            </a:r>
            <a:r>
              <a:rPr lang="en-US" altLang="zh-CN" sz="2000" b="1" dirty="0">
                <a:solidFill>
                  <a:schemeClr val="tx2"/>
                </a:solidFill>
                <a:latin typeface="Tahoma" panose="020B0604030504040204" charset="0"/>
                <a:sym typeface="Symbol" panose="05050102010706020507" pitchFamily="18" charset="2"/>
              </a:rPr>
              <a:t>}</a:t>
            </a:r>
            <a:endParaRPr lang="en-US" altLang="zh-CN" sz="2000" b="1" dirty="0">
              <a:solidFill>
                <a:schemeClr val="tx2"/>
              </a:solidFill>
              <a:latin typeface="Tahoma" panose="020B0604030504040204" charset="0"/>
              <a:sym typeface="Symbol" panose="05050102010706020507" pitchFamily="18" charset="2"/>
            </a:endParaRPr>
          </a:p>
          <a:p>
            <a:pPr marL="523875" lvl="0" indent="-523875" defTabSz="914400" eaLnBrk="1" hangingPunct="1">
              <a:lnSpc>
                <a:spcPct val="145000"/>
              </a:lnSpc>
              <a:buClr>
                <a:schemeClr val="folHlink"/>
              </a:buClr>
              <a:buSzPct val="60000"/>
              <a:buNone/>
              <a:tabLst>
                <a:tab pos="1025525" algn="l"/>
              </a:tabLst>
            </a:pPr>
            <a:r>
              <a:rPr lang="en-US" altLang="zh-CN" sz="2000" b="1" dirty="0">
                <a:latin typeface="Tahoma" panose="020B0604030504040204" charset="0"/>
                <a:sym typeface="Symbol" panose="05050102010706020507" pitchFamily="18" charset="2"/>
              </a:rPr>
              <a:t>B  </a:t>
            </a:r>
            <a:r>
              <a:rPr lang="en-US" altLang="zh-CN" sz="2000" b="1" dirty="0">
                <a:solidFill>
                  <a:schemeClr val="tx2"/>
                </a:solidFill>
                <a:latin typeface="Tahoma" panose="020B0604030504040204" charset="0"/>
                <a:sym typeface="Symbol" panose="05050102010706020507" pitchFamily="18" charset="2"/>
              </a:rPr>
              <a:t>{B</a:t>
            </a:r>
            <a:r>
              <a:rPr lang="en-US" altLang="zh-CN" sz="2000" b="1" baseline="-25000" dirty="0">
                <a:solidFill>
                  <a:schemeClr val="tx2"/>
                </a:solidFill>
                <a:latin typeface="Tahoma" panose="020B0604030504040204" charset="0"/>
                <a:sym typeface="Symbol" panose="05050102010706020507" pitchFamily="18" charset="2"/>
              </a:rPr>
              <a:t>1</a:t>
            </a:r>
            <a:r>
              <a:rPr lang="en-US" altLang="zh-CN" sz="2000" b="1" dirty="0">
                <a:solidFill>
                  <a:schemeClr val="tx2"/>
                </a:solidFill>
                <a:latin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sym typeface="Symbol" panose="05050102010706020507" pitchFamily="18" charset="2"/>
              </a:rPr>
              <a:t> = B.</a:t>
            </a:r>
            <a:r>
              <a:rPr lang="en-US" altLang="zh-CN" sz="2000" b="1" i="1" dirty="0">
                <a:solidFill>
                  <a:schemeClr val="tx2"/>
                </a:solidFill>
                <a:latin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sym typeface="Symbol" panose="05050102010706020507" pitchFamily="18" charset="2"/>
              </a:rPr>
              <a:t>} </a:t>
            </a:r>
            <a:r>
              <a:rPr lang="en-US" altLang="zh-CN" sz="2000" b="1" dirty="0">
                <a:latin typeface="Tahoma" panose="020B0604030504040204" charset="0"/>
                <a:sym typeface="Symbol" panose="05050102010706020507" pitchFamily="18" charset="2"/>
              </a:rPr>
              <a:t>B</a:t>
            </a:r>
            <a:r>
              <a:rPr lang="en-US" altLang="zh-CN" sz="2000" b="1" baseline="-25000" dirty="0">
                <a:latin typeface="Tahoma" panose="020B0604030504040204" charset="0"/>
                <a:sym typeface="Symbol" panose="05050102010706020507" pitchFamily="18" charset="2"/>
              </a:rPr>
              <a:t>1</a:t>
            </a:r>
            <a:r>
              <a:rPr lang="en-US" altLang="zh-CN" sz="2000" b="1" dirty="0">
                <a:solidFill>
                  <a:schemeClr val="tx2"/>
                </a:solidFill>
                <a:latin typeface="Tahoma" panose="020B0604030504040204" charset="0"/>
                <a:sym typeface="Symbol" panose="05050102010706020507" pitchFamily="18" charset="2"/>
              </a:rPr>
              <a:t> {B</a:t>
            </a:r>
            <a:r>
              <a:rPr lang="en-US" altLang="zh-CN" sz="2000" b="1" baseline="-25000" dirty="0">
                <a:solidFill>
                  <a:schemeClr val="tx2"/>
                </a:solidFill>
                <a:latin typeface="Tahoma" panose="020B0604030504040204" charset="0"/>
                <a:sym typeface="Symbol" panose="05050102010706020507" pitchFamily="18" charset="2"/>
              </a:rPr>
              <a:t>2</a:t>
            </a:r>
            <a:r>
              <a:rPr lang="en-US" altLang="zh-CN" sz="2000" b="1" dirty="0">
                <a:solidFill>
                  <a:schemeClr val="tx2"/>
                </a:solidFill>
                <a:latin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sym typeface="Symbol" panose="05050102010706020507" pitchFamily="18" charset="2"/>
              </a:rPr>
              <a:t> = B.</a:t>
            </a:r>
            <a:r>
              <a:rPr lang="en-US" altLang="zh-CN" sz="2000" b="1" i="1" dirty="0">
                <a:solidFill>
                  <a:schemeClr val="tx2"/>
                </a:solidFill>
                <a:latin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sym typeface="Symbol" panose="05050102010706020507" pitchFamily="18" charset="2"/>
              </a:rPr>
              <a:t> } </a:t>
            </a:r>
            <a:r>
              <a:rPr lang="en-US" altLang="zh-CN" sz="2000" b="1" dirty="0">
                <a:latin typeface="Tahoma" panose="020B0604030504040204" charset="0"/>
                <a:sym typeface="Symbol" panose="05050102010706020507" pitchFamily="18" charset="2"/>
              </a:rPr>
              <a:t>B</a:t>
            </a:r>
            <a:r>
              <a:rPr lang="en-US" altLang="zh-CN" sz="2000" b="1" baseline="-25000" dirty="0">
                <a:latin typeface="Tahoma" panose="020B0604030504040204" charset="0"/>
                <a:sym typeface="Symbol" panose="05050102010706020507" pitchFamily="18" charset="2"/>
              </a:rPr>
              <a:t>2</a:t>
            </a:r>
            <a:r>
              <a:rPr lang="en-US" altLang="zh-CN" sz="2000" b="1" dirty="0">
                <a:latin typeface="Tahoma" panose="020B0604030504040204" charset="0"/>
                <a:sym typeface="Symbol" panose="05050102010706020507" pitchFamily="18" charset="2"/>
              </a:rPr>
              <a:t> </a:t>
            </a:r>
            <a:r>
              <a:rPr lang="en-US" altLang="zh-CN" sz="2000" b="1" dirty="0">
                <a:solidFill>
                  <a:schemeClr val="tx2"/>
                </a:solidFill>
                <a:latin typeface="Tahoma" panose="020B0604030504040204" charset="0"/>
                <a:sym typeface="Symbol" panose="05050102010706020507" pitchFamily="18" charset="2"/>
              </a:rPr>
              <a:t>{B.</a:t>
            </a:r>
            <a:r>
              <a:rPr lang="en-US" altLang="zh-CN" sz="2000" b="1" i="1" dirty="0">
                <a:solidFill>
                  <a:schemeClr val="tx2"/>
                </a:solidFill>
                <a:latin typeface="Tahoma" panose="020B0604030504040204" charset="0"/>
                <a:sym typeface="Symbol" panose="05050102010706020507" pitchFamily="18" charset="2"/>
              </a:rPr>
              <a:t>ht </a:t>
            </a:r>
            <a:r>
              <a:rPr lang="en-US" altLang="zh-CN" sz="2000" b="1" dirty="0">
                <a:solidFill>
                  <a:schemeClr val="tx2"/>
                </a:solidFill>
                <a:latin typeface="Tahoma" panose="020B0604030504040204" charset="0"/>
                <a:sym typeface="Symbol" panose="05050102010706020507" pitchFamily="18" charset="2"/>
              </a:rPr>
              <a:t>= </a:t>
            </a:r>
            <a:r>
              <a:rPr lang="en-US" altLang="zh-CN" sz="2000" b="1" i="1" dirty="0">
                <a:solidFill>
                  <a:schemeClr val="tx2"/>
                </a:solidFill>
                <a:latin typeface="Tahoma" panose="020B0604030504040204" charset="0"/>
                <a:sym typeface="Symbol" panose="05050102010706020507" pitchFamily="18" charset="2"/>
              </a:rPr>
              <a:t>max</a:t>
            </a:r>
            <a:r>
              <a:rPr lang="en-US" altLang="zh-CN" sz="2000" b="1" dirty="0">
                <a:solidFill>
                  <a:schemeClr val="tx2"/>
                </a:solidFill>
                <a:latin typeface="Tahoma" panose="020B0604030504040204" charset="0"/>
                <a:sym typeface="Symbol" panose="05050102010706020507" pitchFamily="18" charset="2"/>
              </a:rPr>
              <a:t>(B</a:t>
            </a:r>
            <a:r>
              <a:rPr lang="en-US" altLang="zh-CN" sz="2000" b="1" baseline="-25000" dirty="0">
                <a:solidFill>
                  <a:schemeClr val="tx2"/>
                </a:solidFill>
                <a:latin typeface="Tahoma" panose="020B0604030504040204" charset="0"/>
                <a:sym typeface="Symbol" panose="05050102010706020507" pitchFamily="18" charset="2"/>
              </a:rPr>
              <a:t>1</a:t>
            </a:r>
            <a:r>
              <a:rPr lang="en-US" altLang="zh-CN" sz="2000" b="1" dirty="0">
                <a:solidFill>
                  <a:schemeClr val="tx2"/>
                </a:solidFill>
                <a:latin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sym typeface="Symbol" panose="05050102010706020507" pitchFamily="18" charset="2"/>
              </a:rPr>
              <a:t>, B</a:t>
            </a:r>
            <a:r>
              <a:rPr lang="en-US" altLang="zh-CN" sz="2000" b="1" baseline="-25000" dirty="0">
                <a:solidFill>
                  <a:schemeClr val="tx2"/>
                </a:solidFill>
                <a:latin typeface="Tahoma" panose="020B0604030504040204" charset="0"/>
                <a:sym typeface="Symbol" panose="05050102010706020507" pitchFamily="18" charset="2"/>
              </a:rPr>
              <a:t>2</a:t>
            </a:r>
            <a:r>
              <a:rPr lang="en-US" altLang="zh-CN" sz="2000" b="1" dirty="0">
                <a:solidFill>
                  <a:schemeClr val="tx2"/>
                </a:solidFill>
                <a:latin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sym typeface="Symbol" panose="05050102010706020507" pitchFamily="18" charset="2"/>
              </a:rPr>
              <a:t>) }</a:t>
            </a:r>
            <a:endParaRPr lang="en-US" altLang="zh-CN" sz="2000" b="1" dirty="0">
              <a:solidFill>
                <a:schemeClr val="tx2"/>
              </a:solidFill>
              <a:latin typeface="Tahoma" panose="020B0604030504040204" charset="0"/>
              <a:sym typeface="Symbol" panose="05050102010706020507" pitchFamily="18" charset="2"/>
            </a:endParaRPr>
          </a:p>
          <a:p>
            <a:pPr marL="523875" lvl="0" indent="-523875" defTabSz="914400" eaLnBrk="1" hangingPunct="1">
              <a:lnSpc>
                <a:spcPct val="145000"/>
              </a:lnSpc>
              <a:buClr>
                <a:schemeClr val="folHlink"/>
              </a:buClr>
              <a:buSzPct val="60000"/>
              <a:buNone/>
              <a:tabLst>
                <a:tab pos="1025525" algn="l"/>
              </a:tabLst>
            </a:pPr>
            <a:r>
              <a:rPr lang="en-US" altLang="zh-CN" sz="2000" b="1" dirty="0">
                <a:latin typeface="Tahoma" panose="020B0604030504040204" charset="0"/>
                <a:sym typeface="Symbol" panose="05050102010706020507" pitchFamily="18" charset="2"/>
              </a:rPr>
              <a:t>B  </a:t>
            </a:r>
            <a:r>
              <a:rPr lang="en-US" altLang="zh-CN" sz="2000" b="1" dirty="0">
                <a:solidFill>
                  <a:schemeClr val="tx2"/>
                </a:solidFill>
                <a:latin typeface="Tahoma" panose="020B0604030504040204" charset="0"/>
                <a:sym typeface="Symbol" panose="05050102010706020507" pitchFamily="18" charset="2"/>
              </a:rPr>
              <a:t>{B</a:t>
            </a:r>
            <a:r>
              <a:rPr lang="en-US" altLang="zh-CN" sz="2000" b="1" baseline="-25000" dirty="0">
                <a:solidFill>
                  <a:schemeClr val="tx2"/>
                </a:solidFill>
                <a:latin typeface="Tahoma" panose="020B0604030504040204" charset="0"/>
                <a:sym typeface="Symbol" panose="05050102010706020507" pitchFamily="18" charset="2"/>
              </a:rPr>
              <a:t>1</a:t>
            </a:r>
            <a:r>
              <a:rPr lang="en-US" altLang="zh-CN" sz="2000" b="1" dirty="0">
                <a:solidFill>
                  <a:schemeClr val="tx2"/>
                </a:solidFill>
                <a:latin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sym typeface="Symbol" panose="05050102010706020507" pitchFamily="18" charset="2"/>
              </a:rPr>
              <a:t> = B.</a:t>
            </a:r>
            <a:r>
              <a:rPr lang="en-US" altLang="zh-CN" sz="2000" b="1" i="1" dirty="0">
                <a:solidFill>
                  <a:schemeClr val="tx2"/>
                </a:solidFill>
                <a:latin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sym typeface="Symbol" panose="05050102010706020507" pitchFamily="18" charset="2"/>
              </a:rPr>
              <a:t>} </a:t>
            </a:r>
            <a:r>
              <a:rPr lang="en-US" altLang="zh-CN" sz="2000" b="1" dirty="0">
                <a:latin typeface="Tahoma" panose="020B0604030504040204" charset="0"/>
                <a:sym typeface="Symbol" panose="05050102010706020507" pitchFamily="18" charset="2"/>
              </a:rPr>
              <a:t>B</a:t>
            </a:r>
            <a:r>
              <a:rPr lang="en-US" altLang="zh-CN" sz="2000" b="1" baseline="-25000" dirty="0">
                <a:latin typeface="Tahoma" panose="020B0604030504040204" charset="0"/>
                <a:sym typeface="Symbol" panose="05050102010706020507" pitchFamily="18" charset="2"/>
              </a:rPr>
              <a:t>1</a:t>
            </a:r>
            <a:r>
              <a:rPr lang="en-US" altLang="zh-CN" sz="2000" b="1" dirty="0">
                <a:solidFill>
                  <a:schemeClr val="tx2"/>
                </a:solidFill>
                <a:latin typeface="Tahoma" panose="020B0604030504040204" charset="0"/>
                <a:sym typeface="Symbol" panose="05050102010706020507" pitchFamily="18" charset="2"/>
              </a:rPr>
              <a:t> sub {B</a:t>
            </a:r>
            <a:r>
              <a:rPr lang="en-US" altLang="zh-CN" sz="2000" b="1" baseline="-25000" dirty="0">
                <a:solidFill>
                  <a:schemeClr val="tx2"/>
                </a:solidFill>
                <a:latin typeface="Tahoma" panose="020B0604030504040204" charset="0"/>
                <a:sym typeface="Symbol" panose="05050102010706020507" pitchFamily="18" charset="2"/>
              </a:rPr>
              <a:t>2</a:t>
            </a:r>
            <a:r>
              <a:rPr lang="en-US" altLang="zh-CN" sz="2000" b="1" dirty="0">
                <a:solidFill>
                  <a:schemeClr val="tx2"/>
                </a:solidFill>
                <a:latin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sym typeface="Symbol" panose="05050102010706020507" pitchFamily="18" charset="2"/>
              </a:rPr>
              <a:t> = </a:t>
            </a:r>
            <a:r>
              <a:rPr lang="en-US" altLang="zh-CN" sz="2000" b="1" i="1" dirty="0">
                <a:solidFill>
                  <a:schemeClr val="tx2"/>
                </a:solidFill>
                <a:latin typeface="Tahoma" panose="020B0604030504040204" charset="0"/>
                <a:sym typeface="Symbol" panose="05050102010706020507" pitchFamily="18" charset="2"/>
              </a:rPr>
              <a:t>shrink</a:t>
            </a:r>
            <a:r>
              <a:rPr lang="en-US" altLang="zh-CN" sz="2000" b="1" dirty="0">
                <a:solidFill>
                  <a:schemeClr val="tx2"/>
                </a:solidFill>
                <a:latin typeface="Tahoma" panose="020B0604030504040204" charset="0"/>
                <a:sym typeface="Symbol" panose="05050102010706020507" pitchFamily="18" charset="2"/>
              </a:rPr>
              <a:t>(B.</a:t>
            </a:r>
            <a:r>
              <a:rPr lang="en-US" altLang="zh-CN" sz="2000" b="1" i="1" dirty="0">
                <a:solidFill>
                  <a:schemeClr val="tx2"/>
                </a:solidFill>
                <a:latin typeface="Tahoma" panose="020B0604030504040204" charset="0"/>
                <a:sym typeface="Symbol" panose="05050102010706020507" pitchFamily="18" charset="2"/>
              </a:rPr>
              <a:t>ps</a:t>
            </a:r>
            <a:r>
              <a:rPr lang="en-US" altLang="zh-CN" sz="2000" b="1" dirty="0">
                <a:solidFill>
                  <a:schemeClr val="tx2"/>
                </a:solidFill>
                <a:latin typeface="Tahoma" panose="020B0604030504040204" charset="0"/>
                <a:sym typeface="Symbol" panose="05050102010706020507" pitchFamily="18" charset="2"/>
              </a:rPr>
              <a:t>)} </a:t>
            </a:r>
            <a:r>
              <a:rPr lang="en-US" altLang="zh-CN" sz="2000" b="1" dirty="0">
                <a:latin typeface="Tahoma" panose="020B0604030504040204" charset="0"/>
                <a:sym typeface="Symbol" panose="05050102010706020507" pitchFamily="18" charset="2"/>
              </a:rPr>
              <a:t>B</a:t>
            </a:r>
            <a:r>
              <a:rPr lang="en-US" altLang="zh-CN" sz="2000" b="1" baseline="-25000" dirty="0">
                <a:latin typeface="Tahoma" panose="020B0604030504040204" charset="0"/>
                <a:sym typeface="Symbol" panose="05050102010706020507" pitchFamily="18" charset="2"/>
              </a:rPr>
              <a:t>2</a:t>
            </a:r>
            <a:r>
              <a:rPr lang="en-US" altLang="zh-CN" sz="2000" b="1" dirty="0">
                <a:latin typeface="Tahoma" panose="020B0604030504040204" charset="0"/>
                <a:sym typeface="Symbol" panose="05050102010706020507" pitchFamily="18" charset="2"/>
              </a:rPr>
              <a:t> </a:t>
            </a:r>
            <a:r>
              <a:rPr lang="en-US" altLang="zh-CN" sz="2000" b="1" dirty="0">
                <a:solidFill>
                  <a:schemeClr val="tx2"/>
                </a:solidFill>
                <a:latin typeface="Tahoma" panose="020B0604030504040204" charset="0"/>
                <a:sym typeface="Symbol" panose="05050102010706020507" pitchFamily="18" charset="2"/>
              </a:rPr>
              <a:t>{B.</a:t>
            </a:r>
            <a:r>
              <a:rPr lang="en-US" altLang="zh-CN" sz="2000" b="1" i="1" dirty="0">
                <a:solidFill>
                  <a:schemeClr val="tx2"/>
                </a:solidFill>
                <a:latin typeface="Tahoma" panose="020B0604030504040204" charset="0"/>
                <a:sym typeface="Symbol" panose="05050102010706020507" pitchFamily="18" charset="2"/>
              </a:rPr>
              <a:t>ht </a:t>
            </a:r>
            <a:r>
              <a:rPr lang="en-US" altLang="zh-CN" sz="2000" b="1" dirty="0">
                <a:solidFill>
                  <a:schemeClr val="tx2"/>
                </a:solidFill>
                <a:latin typeface="Tahoma" panose="020B0604030504040204" charset="0"/>
                <a:sym typeface="Symbol" panose="05050102010706020507" pitchFamily="18" charset="2"/>
              </a:rPr>
              <a:t>= </a:t>
            </a:r>
            <a:r>
              <a:rPr lang="en-US" altLang="zh-CN" sz="2000" b="1" i="1" dirty="0">
                <a:solidFill>
                  <a:schemeClr val="tx2"/>
                </a:solidFill>
                <a:latin typeface="Tahoma" panose="020B0604030504040204" charset="0"/>
                <a:sym typeface="Symbol" panose="05050102010706020507" pitchFamily="18" charset="2"/>
              </a:rPr>
              <a:t>disp</a:t>
            </a:r>
            <a:r>
              <a:rPr lang="en-US" altLang="zh-CN" sz="2000" b="1" dirty="0">
                <a:solidFill>
                  <a:schemeClr val="tx2"/>
                </a:solidFill>
                <a:latin typeface="Tahoma" panose="020B0604030504040204" charset="0"/>
                <a:sym typeface="Symbol" panose="05050102010706020507" pitchFamily="18" charset="2"/>
              </a:rPr>
              <a:t>(B</a:t>
            </a:r>
            <a:r>
              <a:rPr lang="en-US" altLang="zh-CN" sz="2000" b="1" baseline="-25000" dirty="0">
                <a:solidFill>
                  <a:schemeClr val="tx2"/>
                </a:solidFill>
                <a:latin typeface="Tahoma" panose="020B0604030504040204" charset="0"/>
                <a:sym typeface="Symbol" panose="05050102010706020507" pitchFamily="18" charset="2"/>
              </a:rPr>
              <a:t>1</a:t>
            </a:r>
            <a:r>
              <a:rPr lang="en-US" altLang="zh-CN" sz="2000" b="1" dirty="0">
                <a:solidFill>
                  <a:schemeClr val="tx2"/>
                </a:solidFill>
                <a:latin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sym typeface="Symbol" panose="05050102010706020507" pitchFamily="18" charset="2"/>
              </a:rPr>
              <a:t>, B</a:t>
            </a:r>
            <a:r>
              <a:rPr lang="en-US" altLang="zh-CN" sz="2000" b="1" baseline="-25000" dirty="0">
                <a:solidFill>
                  <a:schemeClr val="tx2"/>
                </a:solidFill>
                <a:latin typeface="Tahoma" panose="020B0604030504040204" charset="0"/>
                <a:sym typeface="Symbol" panose="05050102010706020507" pitchFamily="18" charset="2"/>
              </a:rPr>
              <a:t>2</a:t>
            </a:r>
            <a:r>
              <a:rPr lang="en-US" altLang="zh-CN" sz="2000" b="1" dirty="0">
                <a:solidFill>
                  <a:schemeClr val="tx2"/>
                </a:solidFill>
                <a:latin typeface="Tahoma" panose="020B0604030504040204" charset="0"/>
                <a:sym typeface="Symbol" panose="05050102010706020507" pitchFamily="18" charset="2"/>
              </a:rPr>
              <a:t>.</a:t>
            </a:r>
            <a:r>
              <a:rPr lang="en-US" altLang="zh-CN" sz="2000" b="1" i="1" dirty="0">
                <a:solidFill>
                  <a:schemeClr val="tx2"/>
                </a:solidFill>
                <a:latin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sym typeface="Symbol" panose="05050102010706020507" pitchFamily="18" charset="2"/>
              </a:rPr>
              <a:t>)}</a:t>
            </a:r>
            <a:endParaRPr lang="en-US" altLang="zh-CN" sz="2000" b="1" dirty="0">
              <a:solidFill>
                <a:schemeClr val="tx2"/>
              </a:solidFill>
              <a:latin typeface="Tahoma" panose="020B0604030504040204" charset="0"/>
              <a:sym typeface="Symbol" panose="05050102010706020507" pitchFamily="18" charset="2"/>
            </a:endParaRPr>
          </a:p>
          <a:p>
            <a:pPr marL="523875" lvl="0" indent="-523875" defTabSz="914400" eaLnBrk="1" hangingPunct="1">
              <a:lnSpc>
                <a:spcPct val="145000"/>
              </a:lnSpc>
              <a:buClr>
                <a:schemeClr val="folHlink"/>
              </a:buClr>
              <a:buSzPct val="60000"/>
              <a:buNone/>
              <a:tabLst>
                <a:tab pos="1025525" algn="l"/>
              </a:tabLst>
            </a:pPr>
            <a:r>
              <a:rPr lang="en-US" altLang="zh-CN" sz="2000" b="1" dirty="0">
                <a:latin typeface="Tahoma" panose="020B0604030504040204" charset="0"/>
                <a:sym typeface="Symbol" panose="05050102010706020507" pitchFamily="18" charset="2"/>
              </a:rPr>
              <a:t>B  text </a:t>
            </a:r>
            <a:r>
              <a:rPr lang="en-US" altLang="zh-CN" sz="2000" b="1" dirty="0">
                <a:solidFill>
                  <a:schemeClr val="tx2"/>
                </a:solidFill>
                <a:latin typeface="Tahoma" panose="020B0604030504040204" charset="0"/>
                <a:sym typeface="Symbol" panose="05050102010706020507" pitchFamily="18" charset="2"/>
              </a:rPr>
              <a:t>{B.</a:t>
            </a:r>
            <a:r>
              <a:rPr lang="en-US" altLang="zh-CN" sz="2000" b="1" i="1" dirty="0">
                <a:solidFill>
                  <a:schemeClr val="tx2"/>
                </a:solidFill>
                <a:latin typeface="Tahoma" panose="020B0604030504040204" charset="0"/>
                <a:sym typeface="Symbol" panose="05050102010706020507" pitchFamily="18" charset="2"/>
              </a:rPr>
              <a:t>ht</a:t>
            </a:r>
            <a:r>
              <a:rPr lang="en-US" altLang="zh-CN" sz="2000" b="1" dirty="0">
                <a:solidFill>
                  <a:schemeClr val="tx2"/>
                </a:solidFill>
                <a:latin typeface="Tahoma" panose="020B0604030504040204" charset="0"/>
                <a:sym typeface="Symbol" panose="05050102010706020507" pitchFamily="18" charset="2"/>
              </a:rPr>
              <a:t> = text.</a:t>
            </a:r>
            <a:r>
              <a:rPr lang="en-US" altLang="zh-CN" sz="2000" b="1" i="1" dirty="0">
                <a:solidFill>
                  <a:schemeClr val="tx2"/>
                </a:solidFill>
                <a:latin typeface="Tahoma" panose="020B0604030504040204" charset="0"/>
                <a:sym typeface="Symbol" panose="05050102010706020507" pitchFamily="18" charset="2"/>
              </a:rPr>
              <a:t>h * </a:t>
            </a:r>
            <a:r>
              <a:rPr lang="en-US" altLang="zh-CN" sz="2000" b="1" dirty="0">
                <a:solidFill>
                  <a:schemeClr val="tx2"/>
                </a:solidFill>
                <a:latin typeface="Tahoma" panose="020B0604030504040204" charset="0"/>
                <a:sym typeface="Symbol" panose="05050102010706020507" pitchFamily="18" charset="2"/>
              </a:rPr>
              <a:t>B.</a:t>
            </a:r>
            <a:r>
              <a:rPr lang="en-US" altLang="zh-CN" sz="2000" b="1" i="1" dirty="0">
                <a:solidFill>
                  <a:schemeClr val="tx2"/>
                </a:solidFill>
                <a:latin typeface="Tahoma" panose="020B0604030504040204" charset="0"/>
                <a:sym typeface="Symbol" panose="05050102010706020507" pitchFamily="18" charset="2"/>
              </a:rPr>
              <a:t>ps </a:t>
            </a:r>
            <a:r>
              <a:rPr lang="en-US" altLang="zh-CN" sz="2000" b="1" dirty="0">
                <a:solidFill>
                  <a:schemeClr val="tx2"/>
                </a:solidFill>
                <a:latin typeface="Tahoma" panose="020B0604030504040204" charset="0"/>
                <a:sym typeface="Symbol" panose="05050102010706020507" pitchFamily="18" charset="2"/>
              </a:rPr>
              <a:t>}</a:t>
            </a:r>
            <a:endParaRPr lang="en-US" altLang="zh-CN" sz="2000" b="1" i="1" dirty="0">
              <a:solidFill>
                <a:schemeClr val="tx2"/>
              </a:solidFill>
              <a:latin typeface="Tahoma" panose="020B0604030504040204" charset="0"/>
              <a:sym typeface="Symbol" panose="05050102010706020507" pitchFamily="18" charset="2"/>
            </a:endParaRPr>
          </a:p>
        </p:txBody>
      </p:sp>
      <p:sp>
        <p:nvSpPr>
          <p:cNvPr id="2" name="Rectangle 3"/>
          <p:cNvSpPr txBox="1">
            <a:spLocks noChangeArrowheads="1"/>
          </p:cNvSpPr>
          <p:nvPr/>
        </p:nvSpPr>
        <p:spPr bwMode="auto">
          <a:xfrm>
            <a:off x="161925" y="1094105"/>
            <a:ext cx="3533775" cy="719138"/>
          </a:xfrm>
          <a:prstGeom prst="rect">
            <a:avLst/>
          </a:prstGeom>
          <a:noFill/>
          <a:ln w="9525">
            <a:noFill/>
            <a:miter lim="800000"/>
          </a:ln>
        </p:spPr>
        <p:txBody>
          <a:bodyPr/>
          <a:lstStyle/>
          <a:p>
            <a:pPr marL="742950" marR="0" lvl="1" indent="-285750" algn="l" defTabSz="914400" rtl="0" eaLnBrk="0" fontAlgn="base" latinLnBrk="0" hangingPunct="0">
              <a:lnSpc>
                <a:spcPct val="110000"/>
              </a:lnSpc>
              <a:spcBef>
                <a:spcPct val="20000"/>
              </a:spcBef>
              <a:spcAft>
                <a:spcPct val="0"/>
              </a:spcAft>
              <a:buClr>
                <a:schemeClr val="accent1"/>
              </a:buClr>
              <a:buSzTx/>
              <a:buFont typeface="Wingdings" panose="05000000000000000000" pitchFamily="2" charset="2"/>
              <a:buChar char="§"/>
              <a:defRPr/>
            </a:pPr>
            <a:r>
              <a:rPr kumimoji="0" lang="zh-CN" altLang="en-US" sz="3600" b="0"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rPr>
              <a:t>例子：</a:t>
            </a:r>
            <a:endParaRPr kumimoji="0" lang="zh-CN" altLang="en-US" sz="3600" b="0" i="0" u="none" strike="noStrike" kern="0" cap="none" spc="0" normalizeH="0" baseline="0" noProof="0" dirty="0">
              <a:ln>
                <a:noFill/>
              </a:ln>
              <a:solidFill>
                <a:srgbClr val="7030A0"/>
              </a:solidFill>
              <a:effectLst/>
              <a:uLnTx/>
              <a:uFillTx/>
              <a:latin typeface="华文新魏" panose="02010800040101010101" pitchFamily="2" charset="-122"/>
              <a:ea typeface="华文新魏" panose="02010800040101010101" pitchFamily="2" charset="-122"/>
              <a:cs typeface="+mn-cs"/>
            </a:endParaRPr>
          </a:p>
        </p:txBody>
      </p:sp>
      <p:sp>
        <p:nvSpPr>
          <p:cNvPr id="45061" name="Rectangle 5"/>
          <p:cNvSpPr/>
          <p:nvPr/>
        </p:nvSpPr>
        <p:spPr>
          <a:xfrm>
            <a:off x="1358265" y="1860868"/>
            <a:ext cx="8353425" cy="935037"/>
          </a:xfrm>
          <a:prstGeom prst="rect">
            <a:avLst/>
          </a:prstGeom>
          <a:noFill/>
          <a:ln w="9525">
            <a:noFill/>
          </a:ln>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1143000" lvl="2" indent="-228600" eaLnBrk="1" hangingPunct="1">
              <a:lnSpc>
                <a:spcPct val="110000"/>
              </a:lnSpc>
              <a:buClr>
                <a:schemeClr val="folHlink"/>
              </a:buClr>
              <a:buSzPct val="50000"/>
              <a:buFont typeface="Wingdings" panose="05000000000000000000" pitchFamily="2" charset="2"/>
              <a:buChar char="n"/>
            </a:pPr>
            <a:r>
              <a:rPr lang="zh-CN" altLang="en-US" sz="3200" dirty="0">
                <a:latin typeface="Tahoma" panose="020B0604030504040204" charset="0"/>
              </a:rPr>
              <a:t>语法制导定义（ </a:t>
            </a:r>
            <a:r>
              <a:rPr lang="en-US" altLang="zh-CN" sz="3200" dirty="0">
                <a:latin typeface="Tahoma" panose="020B0604030504040204" charset="0"/>
              </a:rPr>
              <a:t>L-</a:t>
            </a:r>
            <a:r>
              <a:rPr lang="zh-CN" altLang="en-US" sz="3200" dirty="0">
                <a:latin typeface="Tahoma" panose="020B0604030504040204" charset="0"/>
              </a:rPr>
              <a:t>属性定义）</a:t>
            </a:r>
            <a:endParaRPr lang="zh-CN" altLang="en-US" sz="3200" dirty="0">
              <a:latin typeface="Tahoma" panose="020B060403050404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5.1 </a:t>
            </a:r>
            <a:r>
              <a:rPr lang="zh-CN" altLang="en-US" dirty="0">
                <a:sym typeface="+mn-ea"/>
              </a:rPr>
              <a:t>语义分析概述</a:t>
            </a:r>
            <a:endParaRPr lang="zh-CN" altLang="en-US" dirty="0"/>
          </a:p>
        </p:txBody>
      </p:sp>
      <p:sp>
        <p:nvSpPr>
          <p:cNvPr id="14" name="Rectangle 3"/>
          <p:cNvSpPr txBox="1">
            <a:spLocks noChangeArrowheads="1"/>
          </p:cNvSpPr>
          <p:nvPr/>
        </p:nvSpPr>
        <p:spPr bwMode="auto">
          <a:xfrm>
            <a:off x="682625" y="1033780"/>
            <a:ext cx="10001250" cy="4817745"/>
          </a:xfrm>
          <a:prstGeom prst="rect">
            <a:avLst/>
          </a:prstGeom>
          <a:noFill/>
          <a:ln w="9525">
            <a:noFill/>
            <a:miter lim="800000"/>
          </a:ln>
        </p:spPr>
        <p:txBody>
          <a:bodyPr/>
          <a:p>
            <a:pPr marL="457200" marR="0" indent="-457200" algn="l" defTabSz="914400" eaLnBrk="0" hangingPunct="0">
              <a:lnSpc>
                <a:spcPct val="140000"/>
              </a:lnSpc>
              <a:spcBef>
                <a:spcPct val="20000"/>
              </a:spcBef>
              <a:buSzTx/>
              <a:buFont typeface="Wingdings" panose="05000000000000000000" charset="0"/>
              <a:buChar char="p"/>
              <a:defRPr/>
            </a:pPr>
            <a:r>
              <a:rPr kumimoji="0" lang="zh-CN" altLang="en-US" sz="3600" kern="0" cap="none" spc="0" normalizeH="0" baseline="0" noProof="0" dirty="0">
                <a:solidFill>
                  <a:schemeClr val="tx2"/>
                </a:solidFill>
                <a:latin typeface="华文新魏" panose="02010800040101010101" pitchFamily="2" charset="-122"/>
                <a:ea typeface="华文新魏" panose="02010800040101010101" pitchFamily="2" charset="-122"/>
                <a:cs typeface="+mn-cs"/>
              </a:rPr>
              <a:t>词法分析、语法分析 </a:t>
            </a:r>
            <a:r>
              <a:rPr kumimoji="0" lang="en-US" altLang="zh-CN" sz="3600" kern="0" cap="none" spc="0" normalizeH="0" baseline="0" noProof="0" dirty="0">
                <a:solidFill>
                  <a:schemeClr val="tx2"/>
                </a:solidFill>
                <a:latin typeface="Times New Roman" panose="02020603050405020304"/>
                <a:ea typeface="华文新魏" panose="02010800040101010101" pitchFamily="2" charset="-122"/>
                <a:cs typeface="+mn-cs"/>
              </a:rPr>
              <a:t>——</a:t>
            </a:r>
            <a:r>
              <a:rPr kumimoji="0" lang="en-US" altLang="zh-CN" sz="3600" kern="0" cap="none" spc="0" normalizeH="0" baseline="0" noProof="0" dirty="0">
                <a:solidFill>
                  <a:schemeClr val="tx2"/>
                </a:solidFill>
                <a:latin typeface="华文新魏" panose="02010800040101010101" pitchFamily="2" charset="-122"/>
                <a:ea typeface="华文新魏" panose="02010800040101010101" pitchFamily="2" charset="-122"/>
                <a:cs typeface="+mn-cs"/>
              </a:rPr>
              <a:t> </a:t>
            </a:r>
            <a:r>
              <a:rPr kumimoji="0" lang="zh-CN" altLang="en-US" sz="3600" kern="0" cap="none" spc="0" normalizeH="0" baseline="0" noProof="0" dirty="0">
                <a:solidFill>
                  <a:schemeClr val="tx2"/>
                </a:solidFill>
                <a:latin typeface="华文新魏" panose="02010800040101010101" pitchFamily="2" charset="-122"/>
                <a:ea typeface="华文新魏" panose="02010800040101010101" pitchFamily="2" charset="-122"/>
                <a:cs typeface="+mn-cs"/>
              </a:rPr>
              <a:t>程序在书写上是正确的、在语法上是正确的，不能保证含义（语义）上的正确性</a:t>
            </a:r>
            <a:endParaRPr kumimoji="0" lang="zh-CN" altLang="en-US" sz="360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a:p>
            <a:pPr marL="0" marR="0" indent="0" algn="l" defTabSz="914400" eaLnBrk="0" hangingPunct="0">
              <a:lnSpc>
                <a:spcPct val="140000"/>
              </a:lnSpc>
              <a:spcBef>
                <a:spcPct val="20000"/>
              </a:spcBef>
              <a:buSzTx/>
              <a:buFont typeface="Wingdings" panose="05000000000000000000" charset="0"/>
              <a:buNone/>
              <a:defRPr/>
            </a:pPr>
            <a:endParaRPr kumimoji="0" lang="zh-CN" altLang="en-US" sz="360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a:p>
            <a:pPr marR="0" lvl="2" algn="l" eaLnBrk="0" hangingPunct="0">
              <a:lnSpc>
                <a:spcPct val="140000"/>
              </a:lnSpc>
              <a:buClr>
                <a:srgbClr val="000099"/>
              </a:buClr>
              <a:buFont typeface="Arial" panose="020B0604020202020204" pitchFamily="34" charset="0"/>
              <a:buChar char="•"/>
            </a:pPr>
            <a:r>
              <a:rPr lang="zh-CN" altLang="en-US" sz="3200" dirty="0">
                <a:solidFill>
                  <a:srgbClr val="000000"/>
                </a:solidFill>
                <a:latin typeface="华文新魏" panose="02010800040101010101" pitchFamily="2" charset="-122"/>
                <a:ea typeface="华文新魏" panose="02010800040101010101" pitchFamily="2" charset="-122"/>
                <a:sym typeface="+mn-ea"/>
              </a:rPr>
              <a:t>“老鼠吃猫” 问题</a:t>
            </a:r>
            <a:endParaRPr lang="zh-CN" altLang="en-US" sz="3200" dirty="0">
              <a:solidFill>
                <a:srgbClr val="000000"/>
              </a:solidFill>
              <a:latin typeface="华文新魏" panose="02010800040101010101" pitchFamily="2" charset="-122"/>
              <a:ea typeface="华文新魏" panose="02010800040101010101" pitchFamily="2" charset="-122"/>
              <a:sym typeface="+mn-ea"/>
            </a:endParaRPr>
          </a:p>
          <a:p>
            <a:pPr marR="0" lvl="2" algn="l" eaLnBrk="0" hangingPunct="0">
              <a:lnSpc>
                <a:spcPct val="140000"/>
              </a:lnSpc>
              <a:buClr>
                <a:srgbClr val="000099"/>
              </a:buClr>
              <a:buFont typeface="Arial" panose="020B0604020202020204" pitchFamily="34" charset="0"/>
              <a:buChar char="•"/>
            </a:pPr>
            <a:r>
              <a:rPr lang="zh-CN" altLang="en-US" sz="3200" dirty="0">
                <a:solidFill>
                  <a:srgbClr val="000000"/>
                </a:solidFill>
                <a:latin typeface="华文新魏" panose="02010800040101010101" pitchFamily="2" charset="-122"/>
                <a:ea typeface="华文新魏" panose="02010800040101010101" pitchFamily="2" charset="-122"/>
                <a:sym typeface="+mn-ea"/>
              </a:rPr>
              <a:t>语法正确的句子，它的语义可能存在问题</a:t>
            </a:r>
            <a:endParaRPr kumimoji="0" lang="zh-CN" altLang="en-US" sz="3200" kern="0" cap="none" spc="0" normalizeH="0" baseline="0" noProof="0" dirty="0">
              <a:solidFill>
                <a:schemeClr val="tx2"/>
              </a:solidFill>
              <a:latin typeface="华文新魏" panose="02010800040101010101" pitchFamily="2" charset="-122"/>
              <a:ea typeface="华文新魏" panose="0201080004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4">
                                            <p:txEl>
                                              <p:pRg st="2" end="2"/>
                                            </p:txEl>
                                          </p:spTgt>
                                        </p:tgtEl>
                                        <p:attrNameLst>
                                          <p:attrName>style.visibility</p:attrName>
                                        </p:attrNameLst>
                                      </p:cBhvr>
                                      <p:to>
                                        <p:strVal val="visible"/>
                                      </p:to>
                                    </p:set>
                                    <p:animEffect transition="in" filter="box(in)">
                                      <p:cBhvr>
                                        <p:cTn id="7" dur="2000"/>
                                        <p:tgtEl>
                                          <p:spTgt spid="14">
                                            <p:txEl>
                                              <p:pRg st="2" end="2"/>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14">
                                            <p:txEl>
                                              <p:pRg st="3" end="3"/>
                                            </p:txEl>
                                          </p:spTgt>
                                        </p:tgtEl>
                                        <p:attrNameLst>
                                          <p:attrName>style.visibility</p:attrName>
                                        </p:attrNameLst>
                                      </p:cBhvr>
                                      <p:to>
                                        <p:strVal val="visible"/>
                                      </p:to>
                                    </p:set>
                                    <p:animEffect transition="in" filter="box(in)">
                                      <p:cBhvr>
                                        <p:cTn id="10" dur="2000"/>
                                        <p:tgtEl>
                                          <p:spTgt spid="1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dirty="0"/>
          </a:p>
        </p:txBody>
      </p:sp>
      <p:sp>
        <p:nvSpPr>
          <p:cNvPr id="2" name="Rectangle 3"/>
          <p:cNvSpPr txBox="1">
            <a:spLocks noChangeArrowheads="1"/>
          </p:cNvSpPr>
          <p:nvPr/>
        </p:nvSpPr>
        <p:spPr bwMode="auto">
          <a:xfrm>
            <a:off x="323850" y="1357313"/>
            <a:ext cx="8353425" cy="720725"/>
          </a:xfrm>
          <a:prstGeom prst="rect">
            <a:avLst/>
          </a:prstGeom>
          <a:noFill/>
          <a:ln w="9525">
            <a:noFill/>
            <a:miter lim="800000"/>
          </a:ln>
        </p:spPr>
        <p:txBody>
          <a:bodyPr/>
          <a:lstStyle/>
          <a:p>
            <a:pPr marL="1143000" marR="0" lvl="2" indent="-228600" algn="l" defTabSz="914400" rtl="0" eaLnBrk="0" fontAlgn="base" latinLnBrk="0" hangingPunct="0">
              <a:lnSpc>
                <a:spcPct val="110000"/>
              </a:lnSpc>
              <a:spcBef>
                <a:spcPct val="20000"/>
              </a:spcBef>
              <a:spcAft>
                <a:spcPct val="0"/>
              </a:spcAft>
              <a:buClr>
                <a:schemeClr val="tx1"/>
              </a:buClr>
              <a:buSzTx/>
              <a:buFontTx/>
              <a:buChar char="•"/>
              <a:defRPr/>
            </a:pPr>
            <a:r>
              <a:rPr kumimoji="0" lang="zh-CN" altLang="en-US"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分析一个句子：</a:t>
            </a:r>
            <a:r>
              <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rPr>
              <a:t>text sub text text</a:t>
            </a:r>
            <a:endParaRPr kumimoji="0" lang="en-US" altLang="zh-CN" sz="2800" b="0" i="0" u="none" strike="noStrike" kern="0" cap="none" spc="0" normalizeH="0" baseline="0" noProof="0">
              <a:ln>
                <a:noFill/>
              </a:ln>
              <a:solidFill>
                <a:schemeClr val="tx1"/>
              </a:solidFill>
              <a:effectLst/>
              <a:uLnTx/>
              <a:uFillTx/>
              <a:latin typeface="华文新魏" panose="02010800040101010101" pitchFamily="2" charset="-122"/>
              <a:ea typeface="华文新魏" panose="02010800040101010101" pitchFamily="2" charset="-122"/>
              <a:cs typeface="+mn-cs"/>
            </a:endParaRPr>
          </a:p>
        </p:txBody>
      </p:sp>
      <p:grpSp>
        <p:nvGrpSpPr>
          <p:cNvPr id="5" name="Group 24"/>
          <p:cNvGrpSpPr/>
          <p:nvPr/>
        </p:nvGrpSpPr>
        <p:grpSpPr>
          <a:xfrm>
            <a:off x="1106488" y="2159000"/>
            <a:ext cx="4699000" cy="3841750"/>
            <a:chOff x="1417" y="1570"/>
            <a:chExt cx="2960" cy="2420"/>
          </a:xfrm>
        </p:grpSpPr>
        <p:sp>
          <p:nvSpPr>
            <p:cNvPr id="47110" name="Text Box 4"/>
            <p:cNvSpPr txBox="1"/>
            <p:nvPr/>
          </p:nvSpPr>
          <p:spPr>
            <a:xfrm>
              <a:off x="2824" y="1570"/>
              <a:ext cx="19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S</a:t>
              </a:r>
              <a:endParaRPr lang="en-US" altLang="zh-CN" sz="2400" b="1" dirty="0">
                <a:latin typeface="Times New Roman" panose="02020603050405020304" charset="0"/>
              </a:endParaRPr>
            </a:p>
          </p:txBody>
        </p:sp>
        <p:sp>
          <p:nvSpPr>
            <p:cNvPr id="47111" name="Text Box 5"/>
            <p:cNvSpPr txBox="1"/>
            <p:nvPr/>
          </p:nvSpPr>
          <p:spPr>
            <a:xfrm>
              <a:off x="2824" y="1978"/>
              <a:ext cx="192"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B</a:t>
              </a:r>
              <a:endParaRPr lang="en-US" altLang="zh-CN" sz="2400" b="1" dirty="0">
                <a:latin typeface="Times New Roman" panose="02020603050405020304" charset="0"/>
              </a:endParaRPr>
            </a:p>
          </p:txBody>
        </p:sp>
        <p:sp>
          <p:nvSpPr>
            <p:cNvPr id="47112" name="Text Box 6"/>
            <p:cNvSpPr txBox="1"/>
            <p:nvPr/>
          </p:nvSpPr>
          <p:spPr>
            <a:xfrm>
              <a:off x="3323" y="2341"/>
              <a:ext cx="46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B</a:t>
              </a:r>
              <a:r>
                <a:rPr lang="en-US" altLang="zh-CN" sz="2400" b="1" baseline="-25000" dirty="0">
                  <a:latin typeface="Times New Roman" panose="02020603050405020304" charset="0"/>
                </a:rPr>
                <a:t>2</a:t>
              </a:r>
              <a:endParaRPr lang="en-US" altLang="zh-CN" sz="2400" b="1" baseline="-25000" dirty="0">
                <a:latin typeface="Times New Roman" panose="02020603050405020304" charset="0"/>
              </a:endParaRPr>
            </a:p>
          </p:txBody>
        </p:sp>
        <p:sp>
          <p:nvSpPr>
            <p:cNvPr id="47113" name="Text Box 7"/>
            <p:cNvSpPr txBox="1"/>
            <p:nvPr/>
          </p:nvSpPr>
          <p:spPr>
            <a:xfrm>
              <a:off x="2189" y="2296"/>
              <a:ext cx="46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B</a:t>
              </a:r>
              <a:r>
                <a:rPr lang="en-US" altLang="zh-CN" sz="2400" b="1" baseline="-25000" dirty="0">
                  <a:latin typeface="Times New Roman" panose="02020603050405020304" charset="0"/>
                </a:rPr>
                <a:t>1</a:t>
              </a:r>
              <a:endParaRPr lang="en-US" altLang="zh-CN" sz="2400" b="1" baseline="-25000" dirty="0">
                <a:latin typeface="Times New Roman" panose="02020603050405020304" charset="0"/>
              </a:endParaRPr>
            </a:p>
          </p:txBody>
        </p:sp>
        <p:sp>
          <p:nvSpPr>
            <p:cNvPr id="47114" name="Text Box 8"/>
            <p:cNvSpPr txBox="1"/>
            <p:nvPr/>
          </p:nvSpPr>
          <p:spPr>
            <a:xfrm>
              <a:off x="3867" y="2749"/>
              <a:ext cx="51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text</a:t>
              </a:r>
              <a:endParaRPr lang="en-US" altLang="zh-CN" sz="2400" b="1" dirty="0">
                <a:latin typeface="Times New Roman" panose="02020603050405020304" charset="0"/>
              </a:endParaRPr>
            </a:p>
          </p:txBody>
        </p:sp>
        <p:sp>
          <p:nvSpPr>
            <p:cNvPr id="47115" name="Text Box 9"/>
            <p:cNvSpPr txBox="1"/>
            <p:nvPr/>
          </p:nvSpPr>
          <p:spPr>
            <a:xfrm>
              <a:off x="1463" y="2704"/>
              <a:ext cx="46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B</a:t>
              </a:r>
              <a:r>
                <a:rPr lang="en-US" altLang="zh-CN" sz="2400" b="1" baseline="-25000" dirty="0">
                  <a:latin typeface="Times New Roman" panose="02020603050405020304" charset="0"/>
                </a:rPr>
                <a:t>3</a:t>
              </a:r>
              <a:endParaRPr lang="en-US" altLang="zh-CN" sz="2400" b="1" baseline="-25000" dirty="0">
                <a:latin typeface="Times New Roman" panose="02020603050405020304" charset="0"/>
              </a:endParaRPr>
            </a:p>
          </p:txBody>
        </p:sp>
        <p:sp>
          <p:nvSpPr>
            <p:cNvPr id="47116" name="Text Box 10"/>
            <p:cNvSpPr txBox="1"/>
            <p:nvPr/>
          </p:nvSpPr>
          <p:spPr>
            <a:xfrm>
              <a:off x="2143" y="2783"/>
              <a:ext cx="510"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sub</a:t>
              </a:r>
              <a:endParaRPr lang="en-US" altLang="zh-CN" sz="2400" b="1" dirty="0">
                <a:latin typeface="Times New Roman" panose="02020603050405020304" charset="0"/>
              </a:endParaRPr>
            </a:p>
          </p:txBody>
        </p:sp>
        <p:sp>
          <p:nvSpPr>
            <p:cNvPr id="47117" name="Text Box 11"/>
            <p:cNvSpPr txBox="1"/>
            <p:nvPr/>
          </p:nvSpPr>
          <p:spPr>
            <a:xfrm>
              <a:off x="2824" y="2704"/>
              <a:ext cx="464"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B</a:t>
              </a:r>
              <a:r>
                <a:rPr lang="en-US" altLang="zh-CN" sz="2400" b="1" baseline="-25000" dirty="0">
                  <a:latin typeface="Times New Roman" panose="02020603050405020304" charset="0"/>
                </a:rPr>
                <a:t>4</a:t>
              </a:r>
              <a:endParaRPr lang="en-US" altLang="zh-CN" sz="2400" b="1" baseline="-25000" dirty="0">
                <a:latin typeface="Times New Roman" panose="02020603050405020304" charset="0"/>
              </a:endParaRPr>
            </a:p>
          </p:txBody>
        </p:sp>
        <p:sp>
          <p:nvSpPr>
            <p:cNvPr id="47118" name="Text Box 12"/>
            <p:cNvSpPr txBox="1"/>
            <p:nvPr/>
          </p:nvSpPr>
          <p:spPr>
            <a:xfrm>
              <a:off x="1417" y="3203"/>
              <a:ext cx="556"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text</a:t>
              </a:r>
              <a:endParaRPr lang="en-US" altLang="zh-CN" sz="2400" b="1" dirty="0">
                <a:latin typeface="Times New Roman" panose="02020603050405020304" charset="0"/>
              </a:endParaRPr>
            </a:p>
          </p:txBody>
        </p:sp>
        <p:sp>
          <p:nvSpPr>
            <p:cNvPr id="47119" name="Text Box 13"/>
            <p:cNvSpPr txBox="1"/>
            <p:nvPr/>
          </p:nvSpPr>
          <p:spPr>
            <a:xfrm>
              <a:off x="2869" y="3203"/>
              <a:ext cx="555" cy="2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2400" b="1" dirty="0">
                  <a:latin typeface="Times New Roman" panose="02020603050405020304" charset="0"/>
                </a:rPr>
                <a:t>text</a:t>
              </a:r>
              <a:endParaRPr lang="en-US" altLang="zh-CN" sz="2400" b="1" dirty="0">
                <a:latin typeface="Times New Roman" panose="02020603050405020304" charset="0"/>
              </a:endParaRPr>
            </a:p>
          </p:txBody>
        </p:sp>
        <p:sp>
          <p:nvSpPr>
            <p:cNvPr id="47120" name="Line 14"/>
            <p:cNvSpPr/>
            <p:nvPr/>
          </p:nvSpPr>
          <p:spPr>
            <a:xfrm>
              <a:off x="2914" y="1798"/>
              <a:ext cx="11" cy="226"/>
            </a:xfrm>
            <a:prstGeom prst="line">
              <a:avLst/>
            </a:prstGeom>
            <a:ln w="25400" cap="flat" cmpd="sng">
              <a:solidFill>
                <a:schemeClr val="tx1"/>
              </a:solidFill>
              <a:prstDash val="solid"/>
              <a:miter/>
              <a:headEnd type="none" w="med" len="med"/>
              <a:tailEnd type="none" w="med" len="med"/>
            </a:ln>
          </p:spPr>
        </p:sp>
        <p:sp>
          <p:nvSpPr>
            <p:cNvPr id="47121" name="Line 15"/>
            <p:cNvSpPr/>
            <p:nvPr/>
          </p:nvSpPr>
          <p:spPr>
            <a:xfrm flipH="1">
              <a:off x="2461" y="2167"/>
              <a:ext cx="363" cy="207"/>
            </a:xfrm>
            <a:prstGeom prst="line">
              <a:avLst/>
            </a:prstGeom>
            <a:ln w="25400" cap="flat" cmpd="sng">
              <a:solidFill>
                <a:schemeClr val="tx1"/>
              </a:solidFill>
              <a:prstDash val="solid"/>
              <a:miter/>
              <a:headEnd type="none" w="med" len="med"/>
              <a:tailEnd type="none" w="med" len="med"/>
            </a:ln>
          </p:spPr>
        </p:sp>
        <p:sp>
          <p:nvSpPr>
            <p:cNvPr id="47122" name="Line 16"/>
            <p:cNvSpPr/>
            <p:nvPr/>
          </p:nvSpPr>
          <p:spPr>
            <a:xfrm>
              <a:off x="3016" y="2160"/>
              <a:ext cx="352" cy="259"/>
            </a:xfrm>
            <a:prstGeom prst="line">
              <a:avLst/>
            </a:prstGeom>
            <a:ln w="25400" cap="flat" cmpd="sng">
              <a:solidFill>
                <a:schemeClr val="tx1"/>
              </a:solidFill>
              <a:prstDash val="solid"/>
              <a:miter/>
              <a:headEnd type="none" w="med" len="med"/>
              <a:tailEnd type="none" w="med" len="med"/>
            </a:ln>
          </p:spPr>
        </p:sp>
        <p:sp>
          <p:nvSpPr>
            <p:cNvPr id="47123" name="Line 17"/>
            <p:cNvSpPr/>
            <p:nvPr/>
          </p:nvSpPr>
          <p:spPr>
            <a:xfrm flipH="1">
              <a:off x="1690" y="2471"/>
              <a:ext cx="544" cy="311"/>
            </a:xfrm>
            <a:prstGeom prst="line">
              <a:avLst/>
            </a:prstGeom>
            <a:ln w="25400" cap="flat" cmpd="sng">
              <a:solidFill>
                <a:schemeClr val="tx1"/>
              </a:solidFill>
              <a:prstDash val="solid"/>
              <a:miter/>
              <a:headEnd type="none" w="med" len="med"/>
              <a:tailEnd type="none" w="med" len="med"/>
            </a:ln>
          </p:spPr>
        </p:sp>
        <p:sp>
          <p:nvSpPr>
            <p:cNvPr id="47124" name="Line 18"/>
            <p:cNvSpPr/>
            <p:nvPr/>
          </p:nvSpPr>
          <p:spPr>
            <a:xfrm>
              <a:off x="2325" y="2533"/>
              <a:ext cx="1" cy="311"/>
            </a:xfrm>
            <a:prstGeom prst="line">
              <a:avLst/>
            </a:prstGeom>
            <a:ln w="25400" cap="flat" cmpd="sng">
              <a:solidFill>
                <a:schemeClr val="tx1"/>
              </a:solidFill>
              <a:prstDash val="solid"/>
              <a:miter/>
              <a:headEnd type="none" w="med" len="med"/>
              <a:tailEnd type="none" w="med" len="med"/>
            </a:ln>
          </p:spPr>
        </p:sp>
        <p:sp>
          <p:nvSpPr>
            <p:cNvPr id="47125" name="Line 19"/>
            <p:cNvSpPr/>
            <p:nvPr/>
          </p:nvSpPr>
          <p:spPr>
            <a:xfrm>
              <a:off x="2461" y="2471"/>
              <a:ext cx="408" cy="311"/>
            </a:xfrm>
            <a:prstGeom prst="line">
              <a:avLst/>
            </a:prstGeom>
            <a:ln w="25400" cap="flat" cmpd="sng">
              <a:solidFill>
                <a:schemeClr val="tx1"/>
              </a:solidFill>
              <a:prstDash val="solid"/>
              <a:miter/>
              <a:headEnd type="none" w="med" len="med"/>
              <a:tailEnd type="none" w="med" len="med"/>
            </a:ln>
          </p:spPr>
        </p:sp>
        <p:sp>
          <p:nvSpPr>
            <p:cNvPr id="47126" name="Line 20"/>
            <p:cNvSpPr/>
            <p:nvPr/>
          </p:nvSpPr>
          <p:spPr>
            <a:xfrm flipH="1">
              <a:off x="1555" y="2976"/>
              <a:ext cx="10" cy="305"/>
            </a:xfrm>
            <a:prstGeom prst="line">
              <a:avLst/>
            </a:prstGeom>
            <a:ln w="25400" cap="flat" cmpd="sng">
              <a:solidFill>
                <a:schemeClr val="tx1"/>
              </a:solidFill>
              <a:prstDash val="solid"/>
              <a:miter/>
              <a:headEnd type="none" w="med" len="med"/>
              <a:tailEnd type="none" w="med" len="med"/>
            </a:ln>
          </p:spPr>
        </p:sp>
        <p:sp>
          <p:nvSpPr>
            <p:cNvPr id="47127" name="Line 21"/>
            <p:cNvSpPr/>
            <p:nvPr/>
          </p:nvSpPr>
          <p:spPr>
            <a:xfrm flipH="1">
              <a:off x="3006" y="2976"/>
              <a:ext cx="10" cy="305"/>
            </a:xfrm>
            <a:prstGeom prst="line">
              <a:avLst/>
            </a:prstGeom>
            <a:ln w="25400" cap="flat" cmpd="sng">
              <a:solidFill>
                <a:schemeClr val="tx1"/>
              </a:solidFill>
              <a:prstDash val="solid"/>
              <a:miter/>
              <a:headEnd type="none" w="med" len="med"/>
              <a:tailEnd type="none" w="med" len="med"/>
            </a:ln>
          </p:spPr>
        </p:sp>
        <p:sp>
          <p:nvSpPr>
            <p:cNvPr id="47128" name="Line 22"/>
            <p:cNvSpPr/>
            <p:nvPr/>
          </p:nvSpPr>
          <p:spPr>
            <a:xfrm>
              <a:off x="3595" y="2517"/>
              <a:ext cx="363" cy="311"/>
            </a:xfrm>
            <a:prstGeom prst="line">
              <a:avLst/>
            </a:prstGeom>
            <a:ln w="25400" cap="flat" cmpd="sng">
              <a:solidFill>
                <a:schemeClr val="tx1"/>
              </a:solidFill>
              <a:prstDash val="solid"/>
              <a:miter/>
              <a:headEnd type="none" w="med" len="med"/>
              <a:tailEnd type="none" w="med" len="med"/>
            </a:ln>
          </p:spPr>
        </p:sp>
        <p:sp>
          <p:nvSpPr>
            <p:cNvPr id="47129" name="Text Box 23"/>
            <p:cNvSpPr txBox="1"/>
            <p:nvPr/>
          </p:nvSpPr>
          <p:spPr>
            <a:xfrm>
              <a:off x="2200" y="3702"/>
              <a:ext cx="998" cy="288"/>
            </a:xfrm>
            <a:prstGeom prst="rect">
              <a:avLst/>
            </a:prstGeom>
            <a:solidFill>
              <a:srgbClr val="FFFF99"/>
            </a:solidFill>
            <a:ln w="9525">
              <a:noFill/>
            </a:ln>
          </p:spPr>
          <p:txBody>
            <a:bodyPr anchor="b">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50000"/>
                </a:spcBef>
                <a:buNone/>
              </a:pPr>
              <a:r>
                <a:rPr lang="zh-CN" altLang="en-US" sz="2400" b="1" dirty="0"/>
                <a:t>分析树</a:t>
              </a:r>
              <a:endParaRPr lang="zh-CN" altLang="en-US" sz="2400" b="1" dirty="0"/>
            </a:p>
          </p:txBody>
        </p:sp>
      </p:grpSp>
      <p:pic>
        <p:nvPicPr>
          <p:cNvPr id="7" name="图片 6"/>
          <p:cNvPicPr>
            <a:picLocks noChangeAspect="1"/>
          </p:cNvPicPr>
          <p:nvPr/>
        </p:nvPicPr>
        <p:blipFill>
          <a:blip r:embed="rId1"/>
          <a:stretch>
            <a:fillRect/>
          </a:stretch>
        </p:blipFill>
        <p:spPr>
          <a:xfrm>
            <a:off x="6357620" y="2586355"/>
            <a:ext cx="5581650" cy="2289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sym typeface="+mn-ea"/>
              </a:rPr>
              <a:t>5.4 L-</a:t>
            </a:r>
            <a:r>
              <a:rPr lang="zh-CN" altLang="en-US" dirty="0">
                <a:sym typeface="+mn-ea"/>
              </a:rPr>
              <a:t>属性定义及其</a:t>
            </a:r>
            <a:r>
              <a:rPr lang="zh-CN" altLang="en-US" noProof="0" dirty="0">
                <a:cs typeface="+mn-cs"/>
                <a:sym typeface="+mn-ea"/>
              </a:rPr>
              <a:t>深度优先的</a:t>
            </a:r>
            <a:r>
              <a:rPr lang="zh-CN" altLang="en-US" dirty="0">
                <a:sym typeface="+mn-ea"/>
              </a:rPr>
              <a:t>计算</a:t>
            </a:r>
            <a:endParaRPr lang="zh-CN" altLang="en-US" dirty="0"/>
          </a:p>
        </p:txBody>
      </p:sp>
      <p:sp>
        <p:nvSpPr>
          <p:cNvPr id="29" name="TextBox 28"/>
          <p:cNvSpPr txBox="1"/>
          <p:nvPr/>
        </p:nvSpPr>
        <p:spPr>
          <a:xfrm>
            <a:off x="5467350" y="966788"/>
            <a:ext cx="357188" cy="46196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2400" b="1" dirty="0">
                <a:latin typeface="Times New Roman" panose="02020603050405020304" charset="0"/>
                <a:cs typeface="Times New Roman" panose="02020603050405020304" charset="0"/>
              </a:rPr>
              <a:t>S</a:t>
            </a:r>
            <a:endParaRPr lang="zh-CN" altLang="en-US" sz="2400" b="1" dirty="0">
              <a:latin typeface="Times New Roman" panose="02020603050405020304" charset="0"/>
              <a:ea typeface="Times New Roman" panose="02020603050405020304" charset="0"/>
            </a:endParaRPr>
          </a:p>
        </p:txBody>
      </p:sp>
      <p:sp>
        <p:nvSpPr>
          <p:cNvPr id="30" name="TextBox 29"/>
          <p:cNvSpPr txBox="1"/>
          <p:nvPr/>
        </p:nvSpPr>
        <p:spPr>
          <a:xfrm>
            <a:off x="5476875" y="1739900"/>
            <a:ext cx="3381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latin typeface="Times New Roman" panose="02020603050405020304" charset="0"/>
                <a:cs typeface="Times New Roman" panose="02020603050405020304" charset="0"/>
              </a:rPr>
              <a:t>B</a:t>
            </a:r>
            <a:endParaRPr lang="zh-CN" altLang="en-US" sz="1800" b="1" dirty="0">
              <a:latin typeface="Times New Roman" panose="02020603050405020304" charset="0"/>
              <a:ea typeface="Times New Roman" panose="02020603050405020304" charset="0"/>
            </a:endParaRPr>
          </a:p>
        </p:txBody>
      </p:sp>
      <p:cxnSp>
        <p:nvCxnSpPr>
          <p:cNvPr id="31" name="直接连接符 30"/>
          <p:cNvCxnSpPr>
            <a:stCxn id="29" idx="2"/>
            <a:endCxn id="30" idx="0"/>
          </p:cNvCxnSpPr>
          <p:nvPr/>
        </p:nvCxnSpPr>
        <p:spPr>
          <a:xfrm>
            <a:off x="5722620" y="1428750"/>
            <a:ext cx="0" cy="311150"/>
          </a:xfrm>
          <a:prstGeom prst="line">
            <a:avLst/>
          </a:prstGeom>
          <a:ln w="31750" cap="flat" cmpd="sng">
            <a:solidFill>
              <a:schemeClr val="tx1"/>
            </a:solidFill>
            <a:prstDash val="solid"/>
            <a:headEnd type="none" w="med" len="med"/>
            <a:tailEnd type="none" w="lg" len="lg"/>
          </a:ln>
        </p:spPr>
      </p:cxnSp>
      <p:sp>
        <p:nvSpPr>
          <p:cNvPr id="32" name="TextBox 31"/>
          <p:cNvSpPr txBox="1"/>
          <p:nvPr/>
        </p:nvSpPr>
        <p:spPr>
          <a:xfrm>
            <a:off x="4692650" y="2713038"/>
            <a:ext cx="41592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latin typeface="Times New Roman" panose="02020603050405020304" charset="0"/>
                <a:cs typeface="Times New Roman" panose="02020603050405020304" charset="0"/>
              </a:rPr>
              <a:t>B</a:t>
            </a:r>
            <a:r>
              <a:rPr lang="en-US" altLang="zh-CN" sz="1800" b="1" baseline="-25000" dirty="0">
                <a:latin typeface="Times New Roman" panose="02020603050405020304" charset="0"/>
                <a:cs typeface="Times New Roman" panose="02020603050405020304" charset="0"/>
              </a:rPr>
              <a:t>1</a:t>
            </a:r>
            <a:endParaRPr lang="zh-CN" altLang="en-US" sz="1800" b="1" baseline="-25000" dirty="0">
              <a:latin typeface="Times New Roman" panose="02020603050405020304" charset="0"/>
              <a:ea typeface="Times New Roman" panose="02020603050405020304" charset="0"/>
            </a:endParaRPr>
          </a:p>
        </p:txBody>
      </p:sp>
      <p:sp>
        <p:nvSpPr>
          <p:cNvPr id="33" name="TextBox 32"/>
          <p:cNvSpPr txBox="1"/>
          <p:nvPr/>
        </p:nvSpPr>
        <p:spPr>
          <a:xfrm>
            <a:off x="7173913" y="2700338"/>
            <a:ext cx="415925"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latin typeface="Times New Roman" panose="02020603050405020304" charset="0"/>
                <a:cs typeface="Times New Roman" panose="02020603050405020304" charset="0"/>
              </a:rPr>
              <a:t>B</a:t>
            </a:r>
            <a:r>
              <a:rPr lang="en-US" altLang="zh-CN" sz="1800" b="1" baseline="-25000" dirty="0">
                <a:latin typeface="Times New Roman" panose="02020603050405020304" charset="0"/>
                <a:cs typeface="Times New Roman" panose="02020603050405020304" charset="0"/>
              </a:rPr>
              <a:t>2</a:t>
            </a:r>
            <a:endParaRPr lang="zh-CN" altLang="en-US" sz="1800" b="1" baseline="-25000" dirty="0">
              <a:latin typeface="Times New Roman" panose="02020603050405020304" charset="0"/>
              <a:ea typeface="Times New Roman" panose="02020603050405020304" charset="0"/>
            </a:endParaRPr>
          </a:p>
        </p:txBody>
      </p:sp>
      <p:sp>
        <p:nvSpPr>
          <p:cNvPr id="34" name="TextBox 33"/>
          <p:cNvSpPr txBox="1"/>
          <p:nvPr/>
        </p:nvSpPr>
        <p:spPr>
          <a:xfrm>
            <a:off x="3252788" y="4067175"/>
            <a:ext cx="414337"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latin typeface="Times New Roman" panose="02020603050405020304" charset="0"/>
                <a:cs typeface="Times New Roman" panose="02020603050405020304" charset="0"/>
              </a:rPr>
              <a:t>B</a:t>
            </a:r>
            <a:r>
              <a:rPr lang="en-US" altLang="zh-CN" sz="1800" b="1" baseline="-25000" dirty="0">
                <a:latin typeface="Times New Roman" panose="02020603050405020304" charset="0"/>
                <a:cs typeface="Times New Roman" panose="02020603050405020304" charset="0"/>
              </a:rPr>
              <a:t>3</a:t>
            </a:r>
            <a:endParaRPr lang="zh-CN" altLang="en-US" sz="1800" b="1" baseline="-25000" dirty="0">
              <a:latin typeface="Times New Roman" panose="02020603050405020304" charset="0"/>
              <a:ea typeface="Times New Roman" panose="02020603050405020304" charset="0"/>
            </a:endParaRPr>
          </a:p>
        </p:txBody>
      </p:sp>
      <p:sp>
        <p:nvSpPr>
          <p:cNvPr id="35" name="TextBox 34"/>
          <p:cNvSpPr txBox="1"/>
          <p:nvPr/>
        </p:nvSpPr>
        <p:spPr>
          <a:xfrm>
            <a:off x="7077075" y="4067175"/>
            <a:ext cx="4159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latin typeface="Times New Roman" panose="02020603050405020304" charset="0"/>
                <a:cs typeface="Times New Roman" panose="02020603050405020304" charset="0"/>
              </a:rPr>
              <a:t>B</a:t>
            </a:r>
            <a:r>
              <a:rPr lang="en-US" altLang="zh-CN" sz="1800" b="1" baseline="-25000" dirty="0">
                <a:latin typeface="Times New Roman" panose="02020603050405020304" charset="0"/>
                <a:cs typeface="Times New Roman" panose="02020603050405020304" charset="0"/>
              </a:rPr>
              <a:t>4</a:t>
            </a:r>
            <a:endParaRPr lang="zh-CN" altLang="en-US" sz="1800" b="1" baseline="-25000" dirty="0">
              <a:latin typeface="Times New Roman" panose="02020603050405020304" charset="0"/>
              <a:ea typeface="Times New Roman" panose="02020603050405020304" charset="0"/>
            </a:endParaRPr>
          </a:p>
        </p:txBody>
      </p:sp>
      <p:sp>
        <p:nvSpPr>
          <p:cNvPr id="36" name="TextBox 35"/>
          <p:cNvSpPr txBox="1"/>
          <p:nvPr/>
        </p:nvSpPr>
        <p:spPr>
          <a:xfrm>
            <a:off x="4087813" y="4016375"/>
            <a:ext cx="5302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latin typeface="Times New Roman" panose="02020603050405020304" charset="0"/>
                <a:cs typeface="Times New Roman" panose="02020603050405020304" charset="0"/>
              </a:rPr>
              <a:t>sub</a:t>
            </a:r>
            <a:endParaRPr lang="zh-CN" altLang="en-US" sz="1800" b="1" dirty="0">
              <a:latin typeface="Times New Roman" panose="02020603050405020304" charset="0"/>
              <a:ea typeface="Times New Roman" panose="02020603050405020304" charset="0"/>
            </a:endParaRPr>
          </a:p>
        </p:txBody>
      </p:sp>
      <p:sp>
        <p:nvSpPr>
          <p:cNvPr id="37" name="TextBox 36"/>
          <p:cNvSpPr txBox="1"/>
          <p:nvPr/>
        </p:nvSpPr>
        <p:spPr>
          <a:xfrm>
            <a:off x="2859088" y="5013325"/>
            <a:ext cx="557212"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latin typeface="Times New Roman" panose="02020603050405020304" charset="0"/>
                <a:cs typeface="Times New Roman" panose="02020603050405020304" charset="0"/>
              </a:rPr>
              <a:t>text</a:t>
            </a:r>
            <a:endParaRPr lang="zh-CN" altLang="en-US" sz="1800" b="1" dirty="0">
              <a:latin typeface="Times New Roman" panose="02020603050405020304" charset="0"/>
              <a:ea typeface="Times New Roman" panose="02020603050405020304" charset="0"/>
            </a:endParaRPr>
          </a:p>
        </p:txBody>
      </p:sp>
      <p:sp>
        <p:nvSpPr>
          <p:cNvPr id="38" name="TextBox 37"/>
          <p:cNvSpPr txBox="1"/>
          <p:nvPr/>
        </p:nvSpPr>
        <p:spPr>
          <a:xfrm>
            <a:off x="6937375" y="3275013"/>
            <a:ext cx="555625"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latin typeface="Times New Roman" panose="02020603050405020304" charset="0"/>
                <a:cs typeface="Times New Roman" panose="02020603050405020304" charset="0"/>
              </a:rPr>
              <a:t>text</a:t>
            </a:r>
            <a:endParaRPr lang="zh-CN" altLang="en-US" sz="1800" b="1" dirty="0">
              <a:latin typeface="Times New Roman" panose="02020603050405020304" charset="0"/>
              <a:ea typeface="Times New Roman" panose="02020603050405020304" charset="0"/>
            </a:endParaRPr>
          </a:p>
        </p:txBody>
      </p:sp>
      <p:sp>
        <p:nvSpPr>
          <p:cNvPr id="39" name="TextBox 38"/>
          <p:cNvSpPr txBox="1"/>
          <p:nvPr/>
        </p:nvSpPr>
        <p:spPr>
          <a:xfrm>
            <a:off x="6415088" y="5013325"/>
            <a:ext cx="55562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latin typeface="Times New Roman" panose="02020603050405020304" charset="0"/>
                <a:cs typeface="Times New Roman" panose="02020603050405020304" charset="0"/>
              </a:rPr>
              <a:t>text</a:t>
            </a:r>
            <a:endParaRPr lang="zh-CN" altLang="en-US" sz="1800" b="1" dirty="0">
              <a:latin typeface="Times New Roman" panose="02020603050405020304" charset="0"/>
              <a:ea typeface="Times New Roman" panose="02020603050405020304" charset="0"/>
            </a:endParaRPr>
          </a:p>
        </p:txBody>
      </p:sp>
      <p:cxnSp>
        <p:nvCxnSpPr>
          <p:cNvPr id="40" name="直接连接符 39"/>
          <p:cNvCxnSpPr>
            <a:stCxn id="30" idx="2"/>
            <a:endCxn id="32" idx="0"/>
          </p:cNvCxnSpPr>
          <p:nvPr/>
        </p:nvCxnSpPr>
        <p:spPr>
          <a:xfrm flipH="1">
            <a:off x="4977130" y="2109788"/>
            <a:ext cx="745490" cy="603250"/>
          </a:xfrm>
          <a:prstGeom prst="line">
            <a:avLst/>
          </a:prstGeom>
          <a:ln w="31750" cap="flat" cmpd="sng">
            <a:solidFill>
              <a:schemeClr val="tx1"/>
            </a:solidFill>
            <a:prstDash val="solid"/>
            <a:headEnd type="none" w="med" len="med"/>
            <a:tailEnd type="none" w="lg" len="lg"/>
          </a:ln>
        </p:spPr>
      </p:cxnSp>
      <p:cxnSp>
        <p:nvCxnSpPr>
          <p:cNvPr id="41" name="直接连接符 40"/>
          <p:cNvCxnSpPr>
            <a:stCxn id="30" idx="2"/>
            <a:endCxn id="33" idx="0"/>
          </p:cNvCxnSpPr>
          <p:nvPr/>
        </p:nvCxnSpPr>
        <p:spPr>
          <a:xfrm>
            <a:off x="5722620" y="2109788"/>
            <a:ext cx="1736090" cy="590550"/>
          </a:xfrm>
          <a:prstGeom prst="line">
            <a:avLst/>
          </a:prstGeom>
          <a:ln w="31750" cap="flat" cmpd="sng">
            <a:solidFill>
              <a:schemeClr val="tx1"/>
            </a:solidFill>
            <a:prstDash val="solid"/>
            <a:headEnd type="none" w="med" len="med"/>
            <a:tailEnd type="none" w="lg" len="lg"/>
          </a:ln>
        </p:spPr>
      </p:cxnSp>
      <p:cxnSp>
        <p:nvCxnSpPr>
          <p:cNvPr id="42" name="直接连接符 41"/>
          <p:cNvCxnSpPr>
            <a:stCxn id="32" idx="2"/>
            <a:endCxn id="34" idx="0"/>
          </p:cNvCxnSpPr>
          <p:nvPr/>
        </p:nvCxnSpPr>
        <p:spPr>
          <a:xfrm flipH="1">
            <a:off x="3535998" y="3081338"/>
            <a:ext cx="1440815" cy="985520"/>
          </a:xfrm>
          <a:prstGeom prst="line">
            <a:avLst/>
          </a:prstGeom>
          <a:ln w="31750" cap="flat" cmpd="sng">
            <a:solidFill>
              <a:schemeClr val="tx1"/>
            </a:solidFill>
            <a:prstDash val="solid"/>
            <a:headEnd type="none" w="med" len="med"/>
            <a:tailEnd type="none" w="lg" len="lg"/>
          </a:ln>
        </p:spPr>
      </p:cxnSp>
      <p:cxnSp>
        <p:nvCxnSpPr>
          <p:cNvPr id="43" name="直接连接符 42"/>
          <p:cNvCxnSpPr>
            <a:stCxn id="32" idx="2"/>
            <a:endCxn id="36" idx="0"/>
          </p:cNvCxnSpPr>
          <p:nvPr/>
        </p:nvCxnSpPr>
        <p:spPr>
          <a:xfrm flipH="1">
            <a:off x="4429443" y="3081338"/>
            <a:ext cx="547370" cy="934720"/>
          </a:xfrm>
          <a:prstGeom prst="line">
            <a:avLst/>
          </a:prstGeom>
          <a:ln w="31750" cap="flat" cmpd="sng">
            <a:solidFill>
              <a:schemeClr val="tx1"/>
            </a:solidFill>
            <a:prstDash val="solid"/>
            <a:headEnd type="none" w="med" len="med"/>
            <a:tailEnd type="none" w="lg" len="lg"/>
          </a:ln>
        </p:spPr>
      </p:cxnSp>
      <p:cxnSp>
        <p:nvCxnSpPr>
          <p:cNvPr id="44" name="直接连接符 43"/>
          <p:cNvCxnSpPr>
            <a:stCxn id="32" idx="2"/>
            <a:endCxn id="35" idx="0"/>
          </p:cNvCxnSpPr>
          <p:nvPr/>
        </p:nvCxnSpPr>
        <p:spPr>
          <a:xfrm>
            <a:off x="4976813" y="3081338"/>
            <a:ext cx="2384425" cy="985520"/>
          </a:xfrm>
          <a:prstGeom prst="line">
            <a:avLst/>
          </a:prstGeom>
          <a:ln w="31750" cap="flat" cmpd="sng">
            <a:solidFill>
              <a:schemeClr val="tx1"/>
            </a:solidFill>
            <a:prstDash val="solid"/>
            <a:headEnd type="none" w="med" len="med"/>
            <a:tailEnd type="none" w="lg" len="lg"/>
          </a:ln>
        </p:spPr>
      </p:cxnSp>
      <p:cxnSp>
        <p:nvCxnSpPr>
          <p:cNvPr id="45" name="直接连接符 44"/>
          <p:cNvCxnSpPr>
            <a:stCxn id="33" idx="2"/>
            <a:endCxn id="38" idx="0"/>
          </p:cNvCxnSpPr>
          <p:nvPr/>
        </p:nvCxnSpPr>
        <p:spPr>
          <a:xfrm flipH="1">
            <a:off x="7291705" y="3070225"/>
            <a:ext cx="167005" cy="205105"/>
          </a:xfrm>
          <a:prstGeom prst="line">
            <a:avLst/>
          </a:prstGeom>
          <a:ln w="31750" cap="flat" cmpd="sng">
            <a:solidFill>
              <a:schemeClr val="tx1"/>
            </a:solidFill>
            <a:prstDash val="solid"/>
            <a:headEnd type="none" w="med" len="med"/>
            <a:tailEnd type="none" w="lg" len="lg"/>
          </a:ln>
        </p:spPr>
      </p:cxnSp>
      <p:cxnSp>
        <p:nvCxnSpPr>
          <p:cNvPr id="46" name="直接连接符 45"/>
          <p:cNvCxnSpPr>
            <a:stCxn id="35" idx="2"/>
            <a:endCxn id="39" idx="0"/>
          </p:cNvCxnSpPr>
          <p:nvPr/>
        </p:nvCxnSpPr>
        <p:spPr>
          <a:xfrm flipH="1">
            <a:off x="6769418" y="4437063"/>
            <a:ext cx="591820" cy="575945"/>
          </a:xfrm>
          <a:prstGeom prst="line">
            <a:avLst/>
          </a:prstGeom>
          <a:ln w="31750" cap="flat" cmpd="sng">
            <a:solidFill>
              <a:schemeClr val="tx1"/>
            </a:solidFill>
            <a:prstDash val="solid"/>
            <a:headEnd type="none" w="med" len="med"/>
            <a:tailEnd type="none" w="lg" len="lg"/>
          </a:ln>
        </p:spPr>
      </p:cxnSp>
      <p:cxnSp>
        <p:nvCxnSpPr>
          <p:cNvPr id="47" name="直接连接符 46"/>
          <p:cNvCxnSpPr>
            <a:stCxn id="34" idx="2"/>
            <a:endCxn id="37" idx="0"/>
          </p:cNvCxnSpPr>
          <p:nvPr/>
        </p:nvCxnSpPr>
        <p:spPr>
          <a:xfrm flipH="1">
            <a:off x="3214370" y="4437063"/>
            <a:ext cx="321945" cy="575945"/>
          </a:xfrm>
          <a:prstGeom prst="line">
            <a:avLst/>
          </a:prstGeom>
          <a:ln w="31750" cap="flat" cmpd="sng">
            <a:solidFill>
              <a:schemeClr val="tx1"/>
            </a:solidFill>
            <a:prstDash val="solid"/>
            <a:headEnd type="none" w="med" len="med"/>
            <a:tailEnd type="none" w="lg" len="lg"/>
          </a:ln>
        </p:spPr>
      </p:cxnSp>
      <p:sp>
        <p:nvSpPr>
          <p:cNvPr id="49" name="TextBox 48"/>
          <p:cNvSpPr txBox="1"/>
          <p:nvPr/>
        </p:nvSpPr>
        <p:spPr>
          <a:xfrm>
            <a:off x="3490913" y="1739900"/>
            <a:ext cx="1158875"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solidFill>
                  <a:srgbClr val="0070C0"/>
                </a:solidFill>
                <a:latin typeface="Times New Roman" panose="02020603050405020304" charset="0"/>
                <a:cs typeface="Times New Roman" panose="02020603050405020304" charset="0"/>
              </a:rPr>
              <a:t>{B.ps=10}</a:t>
            </a:r>
            <a:endParaRPr lang="zh-CN" altLang="en-US" sz="1800" b="1" dirty="0">
              <a:solidFill>
                <a:srgbClr val="0070C0"/>
              </a:solidFill>
              <a:latin typeface="Times New Roman" panose="02020603050405020304" charset="0"/>
              <a:ea typeface="Times New Roman" panose="02020603050405020304" charset="0"/>
            </a:endParaRPr>
          </a:p>
        </p:txBody>
      </p:sp>
      <p:cxnSp>
        <p:nvCxnSpPr>
          <p:cNvPr id="51" name="直接连接符 50"/>
          <p:cNvCxnSpPr>
            <a:stCxn id="29" idx="2"/>
            <a:endCxn id="49" idx="0"/>
          </p:cNvCxnSpPr>
          <p:nvPr/>
        </p:nvCxnSpPr>
        <p:spPr>
          <a:xfrm flipH="1">
            <a:off x="4147185" y="1428750"/>
            <a:ext cx="1575435" cy="311150"/>
          </a:xfrm>
          <a:prstGeom prst="line">
            <a:avLst/>
          </a:prstGeom>
          <a:ln w="31750" cap="flat" cmpd="sng">
            <a:solidFill>
              <a:srgbClr val="FF0000"/>
            </a:solidFill>
            <a:prstDash val="sysDash"/>
            <a:headEnd type="none" w="med" len="med"/>
            <a:tailEnd type="none" w="lg" len="lg"/>
          </a:ln>
        </p:spPr>
      </p:cxnSp>
      <p:sp>
        <p:nvSpPr>
          <p:cNvPr id="53" name="TextBox 52"/>
          <p:cNvSpPr txBox="1"/>
          <p:nvPr/>
        </p:nvSpPr>
        <p:spPr>
          <a:xfrm>
            <a:off x="7381875" y="1887538"/>
            <a:ext cx="1306513"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algn="ctr" eaLnBrk="1" hangingPunct="1">
              <a:spcBef>
                <a:spcPct val="0"/>
              </a:spcBef>
              <a:buNone/>
            </a:pPr>
            <a:r>
              <a:rPr lang="en-US" altLang="zh-CN" sz="1800" b="1" dirty="0">
                <a:solidFill>
                  <a:srgbClr val="0070C0"/>
                </a:solidFill>
                <a:latin typeface="Times New Roman" panose="02020603050405020304" charset="0"/>
                <a:cs typeface="Times New Roman" panose="02020603050405020304" charset="0"/>
              </a:rPr>
              <a:t>{S.ht=B.ht}</a:t>
            </a:r>
            <a:endParaRPr lang="zh-CN" altLang="en-US" sz="1800" b="1" dirty="0">
              <a:solidFill>
                <a:srgbClr val="0070C0"/>
              </a:solidFill>
              <a:latin typeface="Times New Roman" panose="02020603050405020304" charset="0"/>
              <a:ea typeface="Times New Roman" panose="02020603050405020304" charset="0"/>
            </a:endParaRPr>
          </a:p>
        </p:txBody>
      </p:sp>
      <p:cxnSp>
        <p:nvCxnSpPr>
          <p:cNvPr id="55" name="直接连接符 54"/>
          <p:cNvCxnSpPr>
            <a:stCxn id="29" idx="2"/>
            <a:endCxn id="53" idx="0"/>
          </p:cNvCxnSpPr>
          <p:nvPr/>
        </p:nvCxnSpPr>
        <p:spPr>
          <a:xfrm>
            <a:off x="5722620" y="1428750"/>
            <a:ext cx="2388870" cy="459105"/>
          </a:xfrm>
          <a:prstGeom prst="line">
            <a:avLst/>
          </a:prstGeom>
          <a:ln w="31750" cap="flat" cmpd="sng">
            <a:solidFill>
              <a:srgbClr val="FF0000"/>
            </a:solidFill>
            <a:prstDash val="sysDash"/>
            <a:headEnd type="none" w="med" len="med"/>
            <a:tailEnd type="none" w="lg" len="lg"/>
          </a:ln>
        </p:spPr>
      </p:cxnSp>
      <p:sp>
        <p:nvSpPr>
          <p:cNvPr id="60" name="TextBox 59"/>
          <p:cNvSpPr txBox="1"/>
          <p:nvPr/>
        </p:nvSpPr>
        <p:spPr>
          <a:xfrm>
            <a:off x="2735263" y="2713038"/>
            <a:ext cx="1511300"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1800" b="1" dirty="0">
                <a:solidFill>
                  <a:srgbClr val="0070C0"/>
                </a:solidFill>
                <a:latin typeface="Times New Roman" panose="02020603050405020304" charset="0"/>
              </a:rPr>
              <a:t>{B</a:t>
            </a:r>
            <a:r>
              <a:rPr lang="en-US" altLang="zh-CN" sz="1800" b="1" baseline="-25000" dirty="0">
                <a:solidFill>
                  <a:srgbClr val="0070C0"/>
                </a:solidFill>
                <a:latin typeface="Times New Roman" panose="02020603050405020304" charset="0"/>
              </a:rPr>
              <a:t>1</a:t>
            </a:r>
            <a:r>
              <a:rPr lang="en-US" altLang="zh-CN" sz="1800" b="1" dirty="0">
                <a:solidFill>
                  <a:srgbClr val="0070C0"/>
                </a:solidFill>
                <a:latin typeface="Times New Roman" panose="02020603050405020304" charset="0"/>
              </a:rPr>
              <a:t>.ps:=B.ps}</a:t>
            </a:r>
            <a:endParaRPr lang="en-US" altLang="zh-CN" sz="1800" b="1" dirty="0">
              <a:solidFill>
                <a:srgbClr val="0070C0"/>
              </a:solidFill>
              <a:latin typeface="Times New Roman" panose="02020603050405020304" charset="0"/>
            </a:endParaRPr>
          </a:p>
        </p:txBody>
      </p:sp>
      <p:cxnSp>
        <p:nvCxnSpPr>
          <p:cNvPr id="62" name="直接连接符 61"/>
          <p:cNvCxnSpPr>
            <a:stCxn id="30" idx="2"/>
            <a:endCxn id="60" idx="0"/>
          </p:cNvCxnSpPr>
          <p:nvPr/>
        </p:nvCxnSpPr>
        <p:spPr>
          <a:xfrm flipH="1">
            <a:off x="3567430" y="2109788"/>
            <a:ext cx="2155190" cy="603250"/>
          </a:xfrm>
          <a:prstGeom prst="line">
            <a:avLst/>
          </a:prstGeom>
          <a:ln w="31750" cap="flat" cmpd="sng">
            <a:solidFill>
              <a:srgbClr val="FF0000"/>
            </a:solidFill>
            <a:prstDash val="sysDash"/>
            <a:headEnd type="none" w="med" len="med"/>
            <a:tailEnd type="none" w="lg" len="lg"/>
          </a:ln>
        </p:spPr>
      </p:cxnSp>
      <p:sp>
        <p:nvSpPr>
          <p:cNvPr id="91" name="矩形 90"/>
          <p:cNvSpPr/>
          <p:nvPr/>
        </p:nvSpPr>
        <p:spPr>
          <a:xfrm>
            <a:off x="5378450" y="2578100"/>
            <a:ext cx="1511300"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1800" b="1" dirty="0">
                <a:solidFill>
                  <a:srgbClr val="0070C0"/>
                </a:solidFill>
                <a:latin typeface="Times New Roman" panose="02020603050405020304" charset="0"/>
              </a:rPr>
              <a:t>{B</a:t>
            </a:r>
            <a:r>
              <a:rPr lang="en-US" altLang="zh-CN" sz="1800" b="1" baseline="-25000" dirty="0">
                <a:solidFill>
                  <a:srgbClr val="0070C0"/>
                </a:solidFill>
                <a:latin typeface="Times New Roman" panose="02020603050405020304" charset="0"/>
              </a:rPr>
              <a:t>2</a:t>
            </a:r>
            <a:r>
              <a:rPr lang="en-US" altLang="zh-CN" sz="1800" b="1" dirty="0">
                <a:solidFill>
                  <a:srgbClr val="0070C0"/>
                </a:solidFill>
                <a:latin typeface="Times New Roman" panose="02020603050405020304" charset="0"/>
              </a:rPr>
              <a:t>.ps:=B.ps}</a:t>
            </a:r>
            <a:endParaRPr lang="en-US" altLang="zh-CN" sz="1800" b="1" dirty="0">
              <a:solidFill>
                <a:srgbClr val="0070C0"/>
              </a:solidFill>
              <a:latin typeface="Times New Roman" panose="02020603050405020304" charset="0"/>
            </a:endParaRPr>
          </a:p>
        </p:txBody>
      </p:sp>
      <p:cxnSp>
        <p:nvCxnSpPr>
          <p:cNvPr id="93" name="直接连接符 92"/>
          <p:cNvCxnSpPr>
            <a:stCxn id="30" idx="2"/>
            <a:endCxn id="91" idx="0"/>
          </p:cNvCxnSpPr>
          <p:nvPr/>
        </p:nvCxnSpPr>
        <p:spPr>
          <a:xfrm>
            <a:off x="5722620" y="2109788"/>
            <a:ext cx="487680" cy="467995"/>
          </a:xfrm>
          <a:prstGeom prst="line">
            <a:avLst/>
          </a:prstGeom>
          <a:ln w="31750" cap="flat" cmpd="sng">
            <a:solidFill>
              <a:srgbClr val="FF0000"/>
            </a:solidFill>
            <a:prstDash val="sysDash"/>
            <a:headEnd type="none" w="med" len="med"/>
            <a:tailEnd type="none" w="lg" len="lg"/>
          </a:ln>
        </p:spPr>
      </p:cxnSp>
      <p:sp>
        <p:nvSpPr>
          <p:cNvPr id="98" name="矩形 97"/>
          <p:cNvSpPr/>
          <p:nvPr/>
        </p:nvSpPr>
        <p:spPr>
          <a:xfrm>
            <a:off x="8053388" y="2700338"/>
            <a:ext cx="2538412"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1800" b="1" dirty="0">
                <a:solidFill>
                  <a:srgbClr val="0070C0"/>
                </a:solidFill>
                <a:latin typeface="Times New Roman" panose="02020603050405020304" charset="0"/>
              </a:rPr>
              <a:t>{B.ht:=max(B</a:t>
            </a:r>
            <a:r>
              <a:rPr lang="en-US" altLang="zh-CN" sz="1800" b="1" baseline="-25000" dirty="0">
                <a:solidFill>
                  <a:srgbClr val="0070C0"/>
                </a:solidFill>
                <a:latin typeface="Times New Roman" panose="02020603050405020304" charset="0"/>
              </a:rPr>
              <a:t>1</a:t>
            </a:r>
            <a:r>
              <a:rPr lang="en-US" altLang="zh-CN" sz="1800" b="1" dirty="0">
                <a:solidFill>
                  <a:srgbClr val="0070C0"/>
                </a:solidFill>
                <a:latin typeface="Times New Roman" panose="02020603050405020304" charset="0"/>
              </a:rPr>
              <a:t>.ht,B</a:t>
            </a:r>
            <a:r>
              <a:rPr lang="en-US" altLang="zh-CN" sz="1800" b="1" baseline="-25000" dirty="0">
                <a:solidFill>
                  <a:srgbClr val="0070C0"/>
                </a:solidFill>
                <a:latin typeface="Times New Roman" panose="02020603050405020304" charset="0"/>
              </a:rPr>
              <a:t>2</a:t>
            </a:r>
            <a:r>
              <a:rPr lang="en-US" altLang="zh-CN" sz="1800" b="1" dirty="0">
                <a:solidFill>
                  <a:srgbClr val="0070C0"/>
                </a:solidFill>
                <a:latin typeface="Times New Roman" panose="02020603050405020304" charset="0"/>
              </a:rPr>
              <a:t>.ht}</a:t>
            </a:r>
            <a:endParaRPr lang="en-US" altLang="zh-CN" sz="1800" b="1" dirty="0">
              <a:solidFill>
                <a:srgbClr val="0070C0"/>
              </a:solidFill>
              <a:latin typeface="Times New Roman" panose="02020603050405020304" charset="0"/>
            </a:endParaRPr>
          </a:p>
        </p:txBody>
      </p:sp>
      <p:cxnSp>
        <p:nvCxnSpPr>
          <p:cNvPr id="100" name="直接连接符 99"/>
          <p:cNvCxnSpPr>
            <a:stCxn id="30" idx="2"/>
            <a:endCxn id="98" idx="0"/>
          </p:cNvCxnSpPr>
          <p:nvPr/>
        </p:nvCxnSpPr>
        <p:spPr>
          <a:xfrm>
            <a:off x="5722620" y="2109788"/>
            <a:ext cx="3676650" cy="590550"/>
          </a:xfrm>
          <a:prstGeom prst="line">
            <a:avLst/>
          </a:prstGeom>
          <a:ln w="31750" cap="flat" cmpd="sng">
            <a:solidFill>
              <a:srgbClr val="FF0000"/>
            </a:solidFill>
            <a:prstDash val="sysDash"/>
            <a:headEnd type="none" w="med" len="med"/>
            <a:tailEnd type="none" w="lg" len="lg"/>
          </a:ln>
        </p:spPr>
      </p:cxnSp>
      <p:sp>
        <p:nvSpPr>
          <p:cNvPr id="101" name="矩形 100"/>
          <p:cNvSpPr/>
          <p:nvPr/>
        </p:nvSpPr>
        <p:spPr>
          <a:xfrm>
            <a:off x="8197850" y="3297238"/>
            <a:ext cx="2249488" cy="368300"/>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1800" b="1" dirty="0">
                <a:solidFill>
                  <a:srgbClr val="0070C0"/>
                </a:solidFill>
                <a:latin typeface="Times New Roman" panose="02020603050405020304" charset="0"/>
              </a:rPr>
              <a:t>{B</a:t>
            </a:r>
            <a:r>
              <a:rPr lang="en-US" altLang="zh-CN" sz="1800" b="1" baseline="-25000" dirty="0">
                <a:solidFill>
                  <a:srgbClr val="0070C0"/>
                </a:solidFill>
                <a:latin typeface="Times New Roman" panose="02020603050405020304" charset="0"/>
              </a:rPr>
              <a:t>2</a:t>
            </a:r>
            <a:r>
              <a:rPr lang="en-US" altLang="zh-CN" sz="1800" b="1" dirty="0">
                <a:solidFill>
                  <a:srgbClr val="0070C0"/>
                </a:solidFill>
                <a:latin typeface="Times New Roman" panose="02020603050405020304" charset="0"/>
              </a:rPr>
              <a:t>.ht:=text.h*B</a:t>
            </a:r>
            <a:r>
              <a:rPr lang="en-US" altLang="zh-CN" sz="1800" b="1" baseline="-25000" dirty="0">
                <a:solidFill>
                  <a:srgbClr val="0070C0"/>
                </a:solidFill>
                <a:latin typeface="Times New Roman" panose="02020603050405020304" charset="0"/>
              </a:rPr>
              <a:t>2</a:t>
            </a:r>
            <a:r>
              <a:rPr lang="en-US" altLang="zh-CN" sz="1800" b="1" dirty="0">
                <a:solidFill>
                  <a:srgbClr val="0070C0"/>
                </a:solidFill>
                <a:latin typeface="Times New Roman" panose="02020603050405020304" charset="0"/>
              </a:rPr>
              <a:t>.ps}</a:t>
            </a:r>
            <a:endParaRPr lang="en-US" altLang="zh-CN" sz="1800" b="1" dirty="0">
              <a:solidFill>
                <a:srgbClr val="0070C0"/>
              </a:solidFill>
              <a:latin typeface="Times New Roman" panose="02020603050405020304" charset="0"/>
            </a:endParaRPr>
          </a:p>
        </p:txBody>
      </p:sp>
      <p:cxnSp>
        <p:nvCxnSpPr>
          <p:cNvPr id="105" name="直接连接符 104"/>
          <p:cNvCxnSpPr>
            <a:stCxn id="33" idx="2"/>
            <a:endCxn id="101" idx="0"/>
          </p:cNvCxnSpPr>
          <p:nvPr/>
        </p:nvCxnSpPr>
        <p:spPr>
          <a:xfrm>
            <a:off x="7458710" y="3070225"/>
            <a:ext cx="1940560" cy="227330"/>
          </a:xfrm>
          <a:prstGeom prst="line">
            <a:avLst/>
          </a:prstGeom>
          <a:ln w="31750" cap="flat" cmpd="sng">
            <a:solidFill>
              <a:srgbClr val="FF0000"/>
            </a:solidFill>
            <a:prstDash val="sysDash"/>
            <a:headEnd type="none" w="med" len="med"/>
            <a:tailEnd type="none" w="lg" len="lg"/>
          </a:ln>
        </p:spPr>
      </p:cxnSp>
      <p:sp>
        <p:nvSpPr>
          <p:cNvPr id="109" name="矩形 108"/>
          <p:cNvSpPr/>
          <p:nvPr/>
        </p:nvSpPr>
        <p:spPr>
          <a:xfrm>
            <a:off x="1447800" y="4067175"/>
            <a:ext cx="158908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1800" b="1" dirty="0">
                <a:solidFill>
                  <a:srgbClr val="0070C0"/>
                </a:solidFill>
                <a:latin typeface="Times New Roman" panose="02020603050405020304" charset="0"/>
              </a:rPr>
              <a:t>{B</a:t>
            </a:r>
            <a:r>
              <a:rPr lang="en-US" altLang="zh-CN" sz="1800" b="1" baseline="-25000" dirty="0">
                <a:solidFill>
                  <a:srgbClr val="0070C0"/>
                </a:solidFill>
                <a:latin typeface="Times New Roman" panose="02020603050405020304" charset="0"/>
              </a:rPr>
              <a:t>3</a:t>
            </a:r>
            <a:r>
              <a:rPr lang="en-US" altLang="zh-CN" sz="1800" b="1" dirty="0">
                <a:solidFill>
                  <a:srgbClr val="0070C0"/>
                </a:solidFill>
                <a:latin typeface="Times New Roman" panose="02020603050405020304" charset="0"/>
              </a:rPr>
              <a:t>.ps:=B</a:t>
            </a:r>
            <a:r>
              <a:rPr lang="en-US" altLang="zh-CN" sz="1800" b="1" baseline="-25000" dirty="0">
                <a:solidFill>
                  <a:srgbClr val="0070C0"/>
                </a:solidFill>
                <a:latin typeface="Times New Roman" panose="02020603050405020304" charset="0"/>
              </a:rPr>
              <a:t>1</a:t>
            </a:r>
            <a:r>
              <a:rPr lang="en-US" altLang="zh-CN" sz="1800" b="1" dirty="0">
                <a:solidFill>
                  <a:srgbClr val="0070C0"/>
                </a:solidFill>
                <a:latin typeface="Times New Roman" panose="02020603050405020304" charset="0"/>
              </a:rPr>
              <a:t>.ps}</a:t>
            </a:r>
            <a:endParaRPr lang="en-US" altLang="zh-CN" sz="1800" b="1" dirty="0">
              <a:solidFill>
                <a:srgbClr val="0070C0"/>
              </a:solidFill>
              <a:latin typeface="Times New Roman" panose="02020603050405020304" charset="0"/>
            </a:endParaRPr>
          </a:p>
        </p:txBody>
      </p:sp>
      <p:cxnSp>
        <p:nvCxnSpPr>
          <p:cNvPr id="111" name="直接连接符 110"/>
          <p:cNvCxnSpPr>
            <a:stCxn id="32" idx="2"/>
            <a:endCxn id="109" idx="0"/>
          </p:cNvCxnSpPr>
          <p:nvPr/>
        </p:nvCxnSpPr>
        <p:spPr>
          <a:xfrm flipH="1">
            <a:off x="2318703" y="3081338"/>
            <a:ext cx="2658110" cy="985520"/>
          </a:xfrm>
          <a:prstGeom prst="line">
            <a:avLst/>
          </a:prstGeom>
          <a:ln w="31750" cap="flat" cmpd="sng">
            <a:solidFill>
              <a:srgbClr val="FF0000"/>
            </a:solidFill>
            <a:prstDash val="sysDash"/>
            <a:headEnd type="none" w="med" len="med"/>
            <a:tailEnd type="none" w="lg" len="lg"/>
          </a:ln>
        </p:spPr>
      </p:cxnSp>
      <p:sp>
        <p:nvSpPr>
          <p:cNvPr id="125" name="矩形 124"/>
          <p:cNvSpPr/>
          <p:nvPr/>
        </p:nvSpPr>
        <p:spPr>
          <a:xfrm>
            <a:off x="4635500" y="4016375"/>
            <a:ext cx="2382838"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1800" b="1" dirty="0">
                <a:solidFill>
                  <a:srgbClr val="0070C0"/>
                </a:solidFill>
                <a:latin typeface="Times New Roman" panose="02020603050405020304" charset="0"/>
              </a:rPr>
              <a:t>{B</a:t>
            </a:r>
            <a:r>
              <a:rPr lang="en-US" altLang="zh-CN" sz="1800" b="1" baseline="-25000" dirty="0">
                <a:solidFill>
                  <a:srgbClr val="0070C0"/>
                </a:solidFill>
                <a:latin typeface="Times New Roman" panose="02020603050405020304" charset="0"/>
              </a:rPr>
              <a:t>4</a:t>
            </a:r>
            <a:r>
              <a:rPr lang="en-US" altLang="zh-CN" sz="1800" b="1" dirty="0">
                <a:solidFill>
                  <a:srgbClr val="0070C0"/>
                </a:solidFill>
                <a:latin typeface="Times New Roman" panose="02020603050405020304" charset="0"/>
              </a:rPr>
              <a:t>.ps:=shrink(B</a:t>
            </a:r>
            <a:r>
              <a:rPr lang="en-US" altLang="zh-CN" sz="1800" b="1" baseline="-25000" dirty="0">
                <a:solidFill>
                  <a:srgbClr val="0070C0"/>
                </a:solidFill>
                <a:latin typeface="Times New Roman" panose="02020603050405020304" charset="0"/>
              </a:rPr>
              <a:t>1</a:t>
            </a:r>
            <a:r>
              <a:rPr lang="en-US" altLang="zh-CN" sz="1800" b="1" dirty="0">
                <a:solidFill>
                  <a:srgbClr val="0070C0"/>
                </a:solidFill>
                <a:latin typeface="Times New Roman" panose="02020603050405020304" charset="0"/>
              </a:rPr>
              <a:t>.ps)}</a:t>
            </a:r>
            <a:endParaRPr lang="en-US" altLang="zh-CN" sz="1800" b="1" dirty="0">
              <a:solidFill>
                <a:srgbClr val="0070C0"/>
              </a:solidFill>
              <a:latin typeface="Times New Roman" panose="02020603050405020304" charset="0"/>
            </a:endParaRPr>
          </a:p>
        </p:txBody>
      </p:sp>
      <p:cxnSp>
        <p:nvCxnSpPr>
          <p:cNvPr id="169" name="直接连接符 168"/>
          <p:cNvCxnSpPr>
            <a:stCxn id="32" idx="2"/>
            <a:endCxn id="125" idx="0"/>
          </p:cNvCxnSpPr>
          <p:nvPr/>
        </p:nvCxnSpPr>
        <p:spPr>
          <a:xfrm>
            <a:off x="4976813" y="3081338"/>
            <a:ext cx="926465" cy="934720"/>
          </a:xfrm>
          <a:prstGeom prst="line">
            <a:avLst/>
          </a:prstGeom>
          <a:ln w="31750" cap="flat" cmpd="sng">
            <a:solidFill>
              <a:srgbClr val="FF0000"/>
            </a:solidFill>
            <a:prstDash val="sysDash"/>
            <a:headEnd type="none" w="med" len="med"/>
            <a:tailEnd type="none" w="lg" len="lg"/>
          </a:ln>
        </p:spPr>
      </p:cxnSp>
      <p:sp>
        <p:nvSpPr>
          <p:cNvPr id="172" name="矩形 171"/>
          <p:cNvSpPr/>
          <p:nvPr/>
        </p:nvSpPr>
        <p:spPr>
          <a:xfrm>
            <a:off x="3525838" y="5008563"/>
            <a:ext cx="2249487"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1800" b="1" dirty="0">
                <a:solidFill>
                  <a:srgbClr val="0070C0"/>
                </a:solidFill>
                <a:latin typeface="Times New Roman" panose="02020603050405020304" charset="0"/>
              </a:rPr>
              <a:t>{B</a:t>
            </a:r>
            <a:r>
              <a:rPr lang="en-US" altLang="zh-CN" sz="1800" b="1" baseline="-25000" dirty="0">
                <a:solidFill>
                  <a:srgbClr val="0070C0"/>
                </a:solidFill>
                <a:latin typeface="Times New Roman" panose="02020603050405020304" charset="0"/>
              </a:rPr>
              <a:t>3</a:t>
            </a:r>
            <a:r>
              <a:rPr lang="en-US" altLang="zh-CN" sz="1800" b="1" dirty="0">
                <a:solidFill>
                  <a:srgbClr val="0070C0"/>
                </a:solidFill>
                <a:latin typeface="Times New Roman" panose="02020603050405020304" charset="0"/>
              </a:rPr>
              <a:t>.ht:=text.h*B</a:t>
            </a:r>
            <a:r>
              <a:rPr lang="en-US" altLang="zh-CN" sz="1800" b="1" baseline="-25000" dirty="0">
                <a:solidFill>
                  <a:srgbClr val="0070C0"/>
                </a:solidFill>
                <a:latin typeface="Times New Roman" panose="02020603050405020304" charset="0"/>
              </a:rPr>
              <a:t>3</a:t>
            </a:r>
            <a:r>
              <a:rPr lang="en-US" altLang="zh-CN" sz="1800" b="1" dirty="0">
                <a:solidFill>
                  <a:srgbClr val="0070C0"/>
                </a:solidFill>
                <a:latin typeface="Times New Roman" panose="02020603050405020304" charset="0"/>
              </a:rPr>
              <a:t>.ps}</a:t>
            </a:r>
            <a:endParaRPr lang="en-US" altLang="zh-CN" sz="1800" b="1" dirty="0">
              <a:solidFill>
                <a:srgbClr val="0070C0"/>
              </a:solidFill>
              <a:latin typeface="Times New Roman" panose="02020603050405020304" charset="0"/>
            </a:endParaRPr>
          </a:p>
        </p:txBody>
      </p:sp>
      <p:cxnSp>
        <p:nvCxnSpPr>
          <p:cNvPr id="174" name="直接连接符 173"/>
          <p:cNvCxnSpPr>
            <a:stCxn id="34" idx="2"/>
            <a:endCxn id="172" idx="0"/>
          </p:cNvCxnSpPr>
          <p:nvPr/>
        </p:nvCxnSpPr>
        <p:spPr>
          <a:xfrm>
            <a:off x="3536315" y="4437063"/>
            <a:ext cx="1190625" cy="571500"/>
          </a:xfrm>
          <a:prstGeom prst="line">
            <a:avLst/>
          </a:prstGeom>
          <a:ln w="31750" cap="flat" cmpd="sng">
            <a:solidFill>
              <a:srgbClr val="FF0000"/>
            </a:solidFill>
            <a:prstDash val="sysDash"/>
            <a:headEnd type="none" w="med" len="med"/>
            <a:tailEnd type="none" w="lg" len="lg"/>
          </a:ln>
        </p:spPr>
      </p:cxnSp>
      <p:sp>
        <p:nvSpPr>
          <p:cNvPr id="175" name="矩形 174"/>
          <p:cNvSpPr/>
          <p:nvPr/>
        </p:nvSpPr>
        <p:spPr>
          <a:xfrm>
            <a:off x="7143750" y="5008563"/>
            <a:ext cx="2249488" cy="369887"/>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1800" b="1" dirty="0">
                <a:solidFill>
                  <a:srgbClr val="0070C0"/>
                </a:solidFill>
                <a:latin typeface="Times New Roman" panose="02020603050405020304" charset="0"/>
              </a:rPr>
              <a:t>{B</a:t>
            </a:r>
            <a:r>
              <a:rPr lang="en-US" altLang="zh-CN" sz="1800" b="1" baseline="-25000" dirty="0">
                <a:solidFill>
                  <a:srgbClr val="0070C0"/>
                </a:solidFill>
                <a:latin typeface="Times New Roman" panose="02020603050405020304" charset="0"/>
              </a:rPr>
              <a:t>4</a:t>
            </a:r>
            <a:r>
              <a:rPr lang="en-US" altLang="zh-CN" sz="1800" b="1" dirty="0">
                <a:solidFill>
                  <a:srgbClr val="0070C0"/>
                </a:solidFill>
                <a:latin typeface="Times New Roman" panose="02020603050405020304" charset="0"/>
              </a:rPr>
              <a:t>.ht:=text.h*B</a:t>
            </a:r>
            <a:r>
              <a:rPr lang="en-US" altLang="zh-CN" sz="1800" b="1" baseline="-25000" dirty="0">
                <a:solidFill>
                  <a:srgbClr val="0070C0"/>
                </a:solidFill>
                <a:latin typeface="Times New Roman" panose="02020603050405020304" charset="0"/>
              </a:rPr>
              <a:t>4</a:t>
            </a:r>
            <a:r>
              <a:rPr lang="en-US" altLang="zh-CN" sz="1800" b="1" dirty="0">
                <a:solidFill>
                  <a:srgbClr val="0070C0"/>
                </a:solidFill>
                <a:latin typeface="Times New Roman" panose="02020603050405020304" charset="0"/>
              </a:rPr>
              <a:t>.ps}</a:t>
            </a:r>
            <a:endParaRPr lang="en-US" altLang="zh-CN" sz="1800" b="1" dirty="0">
              <a:solidFill>
                <a:srgbClr val="0070C0"/>
              </a:solidFill>
              <a:latin typeface="Times New Roman" panose="02020603050405020304" charset="0"/>
            </a:endParaRPr>
          </a:p>
        </p:txBody>
      </p:sp>
      <p:cxnSp>
        <p:nvCxnSpPr>
          <p:cNvPr id="177" name="直接连接符 176"/>
          <p:cNvCxnSpPr>
            <a:stCxn id="35" idx="2"/>
            <a:endCxn id="175" idx="0"/>
          </p:cNvCxnSpPr>
          <p:nvPr/>
        </p:nvCxnSpPr>
        <p:spPr>
          <a:xfrm>
            <a:off x="7361238" y="4437063"/>
            <a:ext cx="983615" cy="571500"/>
          </a:xfrm>
          <a:prstGeom prst="line">
            <a:avLst/>
          </a:prstGeom>
          <a:ln w="31750" cap="flat" cmpd="sng">
            <a:solidFill>
              <a:srgbClr val="FF0000"/>
            </a:solidFill>
            <a:prstDash val="sysDash"/>
            <a:headEnd type="none" w="med" len="med"/>
            <a:tailEnd type="none" w="lg" len="lg"/>
          </a:ln>
        </p:spPr>
      </p:cxnSp>
      <p:sp>
        <p:nvSpPr>
          <p:cNvPr id="182" name="矩形 181"/>
          <p:cNvSpPr/>
          <p:nvPr/>
        </p:nvSpPr>
        <p:spPr>
          <a:xfrm>
            <a:off x="7529513" y="4067175"/>
            <a:ext cx="2601912" cy="369888"/>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en-US" altLang="zh-CN" sz="1800" b="1" dirty="0">
                <a:solidFill>
                  <a:srgbClr val="0070C0"/>
                </a:solidFill>
                <a:latin typeface="Times New Roman" panose="02020603050405020304" charset="0"/>
              </a:rPr>
              <a:t>{B</a:t>
            </a:r>
            <a:r>
              <a:rPr lang="en-US" altLang="zh-CN" sz="1800" b="1" baseline="-25000" dirty="0">
                <a:solidFill>
                  <a:srgbClr val="0070C0"/>
                </a:solidFill>
                <a:latin typeface="Times New Roman" panose="02020603050405020304" charset="0"/>
              </a:rPr>
              <a:t>1</a:t>
            </a:r>
            <a:r>
              <a:rPr lang="en-US" altLang="zh-CN" sz="1800" b="1" dirty="0">
                <a:solidFill>
                  <a:srgbClr val="0070C0"/>
                </a:solidFill>
                <a:latin typeface="Times New Roman" panose="02020603050405020304" charset="0"/>
              </a:rPr>
              <a:t>.ht:=disp(B</a:t>
            </a:r>
            <a:r>
              <a:rPr lang="en-US" altLang="zh-CN" sz="1800" b="1" baseline="-25000" dirty="0">
                <a:solidFill>
                  <a:srgbClr val="0070C0"/>
                </a:solidFill>
                <a:latin typeface="Times New Roman" panose="02020603050405020304" charset="0"/>
              </a:rPr>
              <a:t>3</a:t>
            </a:r>
            <a:r>
              <a:rPr lang="en-US" altLang="zh-CN" sz="1800" b="1" dirty="0">
                <a:solidFill>
                  <a:srgbClr val="0070C0"/>
                </a:solidFill>
                <a:latin typeface="Times New Roman" panose="02020603050405020304" charset="0"/>
              </a:rPr>
              <a:t>.ht,B</a:t>
            </a:r>
            <a:r>
              <a:rPr lang="en-US" altLang="zh-CN" sz="1800" b="1" baseline="-25000" dirty="0">
                <a:solidFill>
                  <a:srgbClr val="0070C0"/>
                </a:solidFill>
                <a:latin typeface="Times New Roman" panose="02020603050405020304" charset="0"/>
              </a:rPr>
              <a:t>4</a:t>
            </a:r>
            <a:r>
              <a:rPr lang="en-US" altLang="zh-CN" sz="1800" b="1" dirty="0">
                <a:solidFill>
                  <a:srgbClr val="0070C0"/>
                </a:solidFill>
                <a:latin typeface="Times New Roman" panose="02020603050405020304" charset="0"/>
              </a:rPr>
              <a:t>.ht}</a:t>
            </a:r>
            <a:endParaRPr lang="en-US" altLang="zh-CN" sz="1800" b="1" dirty="0">
              <a:solidFill>
                <a:srgbClr val="0070C0"/>
              </a:solidFill>
              <a:latin typeface="Times New Roman" panose="02020603050405020304" charset="0"/>
            </a:endParaRPr>
          </a:p>
        </p:txBody>
      </p:sp>
      <p:cxnSp>
        <p:nvCxnSpPr>
          <p:cNvPr id="184" name="直接连接符 183"/>
          <p:cNvCxnSpPr>
            <a:stCxn id="32" idx="2"/>
            <a:endCxn id="182" idx="0"/>
          </p:cNvCxnSpPr>
          <p:nvPr/>
        </p:nvCxnSpPr>
        <p:spPr>
          <a:xfrm>
            <a:off x="4976813" y="3081338"/>
            <a:ext cx="3930015" cy="985520"/>
          </a:xfrm>
          <a:prstGeom prst="line">
            <a:avLst/>
          </a:prstGeom>
          <a:ln w="31750" cap="flat" cmpd="sng">
            <a:solidFill>
              <a:srgbClr val="FF0000"/>
            </a:solidFill>
            <a:prstDash val="sysDash"/>
            <a:headEnd type="none" w="med" len="med"/>
            <a:tailEnd type="none" w="lg" len="lg"/>
          </a:ln>
        </p:spPr>
      </p:cxnSp>
      <p:sp>
        <p:nvSpPr>
          <p:cNvPr id="201" name="Text Box 89"/>
          <p:cNvSpPr txBox="1"/>
          <p:nvPr/>
        </p:nvSpPr>
        <p:spPr>
          <a:xfrm>
            <a:off x="1077913" y="5674678"/>
            <a:ext cx="2828925"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b="0">
                <a:solidFill>
                  <a:schemeClr val="tx1"/>
                </a:solidFill>
                <a:latin typeface="华文新魏" panose="02010800040101010101" pitchFamily="2" charset="-122"/>
                <a:ea typeface="华文新魏" panose="02010800040101010101" pitchFamily="2" charset="-122"/>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lgn="l" rtl="0" eaLnBrk="0" fontAlgn="base" hangingPunct="0">
              <a:spcBef>
                <a:spcPct val="20000"/>
              </a:spcBef>
              <a:spcAft>
                <a:spcPct val="0"/>
              </a:spcAft>
              <a:buClr>
                <a:schemeClr val="tx1"/>
              </a:buClr>
              <a:buChar char="•"/>
              <a:defRPr sz="2400">
                <a:solidFill>
                  <a:schemeClr val="tx1"/>
                </a:solidFill>
                <a:latin typeface="华文新魏" panose="02010800040101010101" pitchFamily="2" charset="-122"/>
                <a:ea typeface="华文新魏" panose="020108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4pPr>
            <a:lvl5pPr marL="2057400" indent="-228600" algn="l" rtl="0" eaLnBrk="0" fontAlgn="base" hangingPunct="0">
              <a:spcBef>
                <a:spcPct val="20000"/>
              </a:spcBef>
              <a:spcAft>
                <a:spcPct val="0"/>
              </a:spcAft>
              <a:buChar char="»"/>
              <a:defRPr sz="2000">
                <a:solidFill>
                  <a:schemeClr val="tx1"/>
                </a:solidFill>
                <a:latin typeface="华文新魏" panose="02010800040101010101" pitchFamily="2" charset="-122"/>
                <a:ea typeface="华文新魏" panose="02010800040101010101" pitchFamily="2" charset="-122"/>
              </a:defRPr>
            </a:lvl5pPr>
          </a:lstStyle>
          <a:p>
            <a:pPr marL="0" lvl="0" indent="0" eaLnBrk="1" hangingPunct="1">
              <a:spcBef>
                <a:spcPct val="50000"/>
              </a:spcBef>
              <a:buNone/>
            </a:pPr>
            <a:r>
              <a:rPr lang="zh-CN" altLang="en-US" sz="2400" b="1" dirty="0">
                <a:latin typeface="Times New Roman" panose="02020603050405020304" charset="0"/>
              </a:rPr>
              <a:t>深度优先计算属性</a:t>
            </a:r>
            <a:endParaRPr lang="zh-CN" altLang="en-US" sz="2400" b="1" dirty="0">
              <a:latin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par>
                                <p:cTn id="8" presetID="10" presetClass="entr" presetSubtype="0" fill="hold" nodeType="withEffect">
                                  <p:stCondLst>
                                    <p:cond delay="0"/>
                                  </p:stCondLst>
                                  <p:childTnLst>
                                    <p:set>
                                      <p:cBhvr>
                                        <p:cTn id="9" dur="1" fill="hold">
                                          <p:stCondLst>
                                            <p:cond delay="0"/>
                                          </p:stCondLst>
                                        </p:cTn>
                                        <p:tgtEl>
                                          <p:spTgt spid="31"/>
                                        </p:tgtEl>
                                        <p:attrNameLst>
                                          <p:attrName>style.visibility</p:attrName>
                                        </p:attrNameLst>
                                      </p:cBhvr>
                                      <p:to>
                                        <p:strVal val="visible"/>
                                      </p:to>
                                    </p:set>
                                    <p:animEffect transition="in" filter="fade">
                                      <p:cBhvr>
                                        <p:cTn id="10" dur="500"/>
                                        <p:tgtEl>
                                          <p:spTgt spid="3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500"/>
                                        <p:tgtEl>
                                          <p:spTgt spid="40"/>
                                        </p:tgtEl>
                                      </p:cBhvr>
                                    </p:animEffect>
                                  </p:childTnLst>
                                </p:cTn>
                              </p:par>
                              <p:par>
                                <p:cTn id="17" presetID="10" presetClass="entr" presetSubtype="0" fill="hold"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fade">
                                      <p:cBhvr>
                                        <p:cTn id="19" dur="500"/>
                                        <p:tgtEl>
                                          <p:spTgt spid="41"/>
                                        </p:tgtEl>
                                      </p:cBhvr>
                                    </p:animEffect>
                                  </p:childTnLst>
                                </p:cTn>
                              </p:par>
                              <p:par>
                                <p:cTn id="20" presetID="10" presetClass="entr" presetSubtype="0" fill="hold"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par>
                                <p:cTn id="23" presetID="10" presetClass="entr" presetSubtype="0" fill="hold" nodeType="withEffect">
                                  <p:stCondLst>
                                    <p:cond delay="0"/>
                                  </p:stCondLst>
                                  <p:childTnLst>
                                    <p:set>
                                      <p:cBhvr>
                                        <p:cTn id="24" dur="1" fill="hold">
                                          <p:stCondLst>
                                            <p:cond delay="0"/>
                                          </p:stCondLst>
                                        </p:cTn>
                                        <p:tgtEl>
                                          <p:spTgt spid="42"/>
                                        </p:tgtEl>
                                        <p:attrNameLst>
                                          <p:attrName>style.visibility</p:attrName>
                                        </p:attrNameLst>
                                      </p:cBhvr>
                                      <p:to>
                                        <p:strVal val="visible"/>
                                      </p:to>
                                    </p:set>
                                    <p:animEffect transition="in" filter="fade">
                                      <p:cBhvr>
                                        <p:cTn id="25" dur="500"/>
                                        <p:tgtEl>
                                          <p:spTgt spid="42"/>
                                        </p:tgtEl>
                                      </p:cBhvr>
                                    </p:animEffect>
                                  </p:childTnLst>
                                </p:cTn>
                              </p:par>
                              <p:par>
                                <p:cTn id="26" presetID="10" presetClass="entr" presetSubtype="0" fill="hold" nodeType="withEffect">
                                  <p:stCondLst>
                                    <p:cond delay="0"/>
                                  </p:stCondLst>
                                  <p:childTnLst>
                                    <p:set>
                                      <p:cBhvr>
                                        <p:cTn id="27" dur="1" fill="hold">
                                          <p:stCondLst>
                                            <p:cond delay="0"/>
                                          </p:stCondLst>
                                        </p:cTn>
                                        <p:tgtEl>
                                          <p:spTgt spid="43"/>
                                        </p:tgtEl>
                                        <p:attrNameLst>
                                          <p:attrName>style.visibility</p:attrName>
                                        </p:attrNameLst>
                                      </p:cBhvr>
                                      <p:to>
                                        <p:strVal val="visible"/>
                                      </p:to>
                                    </p:set>
                                    <p:animEffect transition="in" filter="fade">
                                      <p:cBhvr>
                                        <p:cTn id="28" dur="500"/>
                                        <p:tgtEl>
                                          <p:spTgt spid="43"/>
                                        </p:tgtEl>
                                      </p:cBhvr>
                                    </p:animEffect>
                                  </p:childTnLst>
                                </p:cTn>
                              </p:par>
                              <p:par>
                                <p:cTn id="29" presetID="10" presetClass="entr" presetSubtype="0" fill="hold" nodeType="with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500"/>
                                        <p:tgtEl>
                                          <p:spTgt spid="33"/>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fade">
                                      <p:cBhvr>
                                        <p:cTn id="40" dur="500"/>
                                        <p:tgtEl>
                                          <p:spTgt spid="3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6"/>
                                        </p:tgtEl>
                                        <p:attrNameLst>
                                          <p:attrName>style.visibility</p:attrName>
                                        </p:attrNameLst>
                                      </p:cBhvr>
                                      <p:to>
                                        <p:strVal val="visible"/>
                                      </p:to>
                                    </p:set>
                                    <p:animEffect transition="in" filter="fade">
                                      <p:cBhvr>
                                        <p:cTn id="49" dur="500"/>
                                        <p:tgtEl>
                                          <p:spTgt spid="3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34"/>
                                        </p:tgtEl>
                                        <p:attrNameLst>
                                          <p:attrName>style.visibility</p:attrName>
                                        </p:attrNameLst>
                                      </p:cBhvr>
                                      <p:to>
                                        <p:strVal val="visible"/>
                                      </p:to>
                                    </p:set>
                                    <p:animEffect transition="in" filter="fade">
                                      <p:cBhvr>
                                        <p:cTn id="52" dur="500"/>
                                        <p:tgtEl>
                                          <p:spTgt spid="3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7"/>
                                        </p:tgtEl>
                                        <p:attrNameLst>
                                          <p:attrName>style.visibility</p:attrName>
                                        </p:attrNameLst>
                                      </p:cBhvr>
                                      <p:to>
                                        <p:strVal val="visible"/>
                                      </p:to>
                                    </p:set>
                                    <p:animEffect transition="in" filter="fade">
                                      <p:cBhvr>
                                        <p:cTn id="55" dur="500"/>
                                        <p:tgtEl>
                                          <p:spTgt spid="37"/>
                                        </p:tgtEl>
                                      </p:cBhvr>
                                    </p:animEffect>
                                  </p:childTnLst>
                                </p:cTn>
                              </p:par>
                              <p:par>
                                <p:cTn id="56" presetID="10" presetClass="entr" presetSubtype="0" fill="hold" nodeType="withEffect">
                                  <p:stCondLst>
                                    <p:cond delay="0"/>
                                  </p:stCondLst>
                                  <p:childTnLst>
                                    <p:set>
                                      <p:cBhvr>
                                        <p:cTn id="57" dur="1" fill="hold">
                                          <p:stCondLst>
                                            <p:cond delay="0"/>
                                          </p:stCondLst>
                                        </p:cTn>
                                        <p:tgtEl>
                                          <p:spTgt spid="46"/>
                                        </p:tgtEl>
                                        <p:attrNameLst>
                                          <p:attrName>style.visibility</p:attrName>
                                        </p:attrNameLst>
                                      </p:cBhvr>
                                      <p:to>
                                        <p:strVal val="visible"/>
                                      </p:to>
                                    </p:set>
                                    <p:animEffect transition="in" filter="fade">
                                      <p:cBhvr>
                                        <p:cTn id="58" dur="500"/>
                                        <p:tgtEl>
                                          <p:spTgt spid="46"/>
                                        </p:tgtEl>
                                      </p:cBhvr>
                                    </p:animEffect>
                                  </p:childTnLst>
                                </p:cTn>
                              </p:par>
                              <p:par>
                                <p:cTn id="59" presetID="10" presetClass="entr" presetSubtype="0" fill="hold" nodeType="withEffect">
                                  <p:stCondLst>
                                    <p:cond delay="0"/>
                                  </p:stCondLst>
                                  <p:childTnLst>
                                    <p:set>
                                      <p:cBhvr>
                                        <p:cTn id="60" dur="1" fill="hold">
                                          <p:stCondLst>
                                            <p:cond delay="0"/>
                                          </p:stCondLst>
                                        </p:cTn>
                                        <p:tgtEl>
                                          <p:spTgt spid="47"/>
                                        </p:tgtEl>
                                        <p:attrNameLst>
                                          <p:attrName>style.visibility</p:attrName>
                                        </p:attrNameLst>
                                      </p:cBhvr>
                                      <p:to>
                                        <p:strVal val="visible"/>
                                      </p:to>
                                    </p:set>
                                    <p:animEffect transition="in" filter="fade">
                                      <p:cBhvr>
                                        <p:cTn id="61" dur="500"/>
                                        <p:tgtEl>
                                          <p:spTgt spid="47"/>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1"/>
                                        </p:tgtEl>
                                        <p:attrNameLst>
                                          <p:attrName>style.visibility</p:attrName>
                                        </p:attrNameLst>
                                      </p:cBhvr>
                                      <p:to>
                                        <p:strVal val="visible"/>
                                      </p:to>
                                    </p:set>
                                    <p:animEffect transition="in" filter="fade">
                                      <p:cBhvr>
                                        <p:cTn id="66" dur="500"/>
                                        <p:tgtEl>
                                          <p:spTgt spid="5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49"/>
                                        </p:tgtEl>
                                        <p:attrNameLst>
                                          <p:attrName>style.visibility</p:attrName>
                                        </p:attrNameLst>
                                      </p:cBhvr>
                                      <p:to>
                                        <p:strVal val="visible"/>
                                      </p:to>
                                    </p:set>
                                    <p:animEffect transition="in" filter="fade">
                                      <p:cBhvr>
                                        <p:cTn id="69" dur="500"/>
                                        <p:tgtEl>
                                          <p:spTgt spid="49"/>
                                        </p:tgtEl>
                                      </p:cBhvr>
                                    </p:animEffect>
                                  </p:childTnLst>
                                </p:cTn>
                              </p:par>
                              <p:par>
                                <p:cTn id="70" presetID="10" presetClass="entr" presetSubtype="0" fill="hold" nodeType="withEffect">
                                  <p:stCondLst>
                                    <p:cond delay="0"/>
                                  </p:stCondLst>
                                  <p:childTnLst>
                                    <p:set>
                                      <p:cBhvr>
                                        <p:cTn id="71" dur="1" fill="hold">
                                          <p:stCondLst>
                                            <p:cond delay="0"/>
                                          </p:stCondLst>
                                        </p:cTn>
                                        <p:tgtEl>
                                          <p:spTgt spid="55"/>
                                        </p:tgtEl>
                                        <p:attrNameLst>
                                          <p:attrName>style.visibility</p:attrName>
                                        </p:attrNameLst>
                                      </p:cBhvr>
                                      <p:to>
                                        <p:strVal val="visible"/>
                                      </p:to>
                                    </p:set>
                                    <p:animEffect transition="in" filter="fade">
                                      <p:cBhvr>
                                        <p:cTn id="72" dur="500"/>
                                        <p:tgtEl>
                                          <p:spTgt spid="55"/>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53"/>
                                        </p:tgtEl>
                                        <p:attrNameLst>
                                          <p:attrName>style.visibility</p:attrName>
                                        </p:attrNameLst>
                                      </p:cBhvr>
                                      <p:to>
                                        <p:strVal val="visible"/>
                                      </p:to>
                                    </p:set>
                                    <p:animEffect transition="in" filter="fade">
                                      <p:cBhvr>
                                        <p:cTn id="75" dur="500"/>
                                        <p:tgtEl>
                                          <p:spTgt spid="53"/>
                                        </p:tgtEl>
                                      </p:cBhvr>
                                    </p:animEffect>
                                  </p:childTnLst>
                                </p:cTn>
                              </p:par>
                              <p:par>
                                <p:cTn id="76" presetID="10" presetClass="entr" presetSubtype="0" fill="hold" nodeType="with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par>
                                <p:cTn id="79" presetID="10"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animEffect transition="in" filter="fade">
                                      <p:cBhvr>
                                        <p:cTn id="81" dur="500"/>
                                        <p:tgtEl>
                                          <p:spTgt spid="93"/>
                                        </p:tgtEl>
                                      </p:cBhvr>
                                    </p:animEffect>
                                  </p:childTnLst>
                                </p:cTn>
                              </p:par>
                              <p:par>
                                <p:cTn id="82" presetID="10" presetClass="entr" presetSubtype="0" fill="hold" nodeType="withEffect">
                                  <p:stCondLst>
                                    <p:cond delay="0"/>
                                  </p:stCondLst>
                                  <p:childTnLst>
                                    <p:set>
                                      <p:cBhvr>
                                        <p:cTn id="83" dur="1" fill="hold">
                                          <p:stCondLst>
                                            <p:cond delay="0"/>
                                          </p:stCondLst>
                                        </p:cTn>
                                        <p:tgtEl>
                                          <p:spTgt spid="100"/>
                                        </p:tgtEl>
                                        <p:attrNameLst>
                                          <p:attrName>style.visibility</p:attrName>
                                        </p:attrNameLst>
                                      </p:cBhvr>
                                      <p:to>
                                        <p:strVal val="visible"/>
                                      </p:to>
                                    </p:set>
                                    <p:animEffect transition="in" filter="fade">
                                      <p:cBhvr>
                                        <p:cTn id="84" dur="500"/>
                                        <p:tgtEl>
                                          <p:spTgt spid="100"/>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98"/>
                                        </p:tgtEl>
                                        <p:attrNameLst>
                                          <p:attrName>style.visibility</p:attrName>
                                        </p:attrNameLst>
                                      </p:cBhvr>
                                      <p:to>
                                        <p:strVal val="visible"/>
                                      </p:to>
                                    </p:set>
                                    <p:animEffect transition="in" filter="fade">
                                      <p:cBhvr>
                                        <p:cTn id="87" dur="500"/>
                                        <p:tgtEl>
                                          <p:spTgt spid="98"/>
                                        </p:tgtEl>
                                      </p:cBhvr>
                                    </p:animEffect>
                                  </p:childTnLst>
                                </p:cTn>
                              </p:par>
                              <p:par>
                                <p:cTn id="88" presetID="10" presetClass="entr" presetSubtype="0" fill="hold" nodeType="withEffect">
                                  <p:stCondLst>
                                    <p:cond delay="0"/>
                                  </p:stCondLst>
                                  <p:childTnLst>
                                    <p:set>
                                      <p:cBhvr>
                                        <p:cTn id="89" dur="1" fill="hold">
                                          <p:stCondLst>
                                            <p:cond delay="0"/>
                                          </p:stCondLst>
                                        </p:cTn>
                                        <p:tgtEl>
                                          <p:spTgt spid="105"/>
                                        </p:tgtEl>
                                        <p:attrNameLst>
                                          <p:attrName>style.visibility</p:attrName>
                                        </p:attrNameLst>
                                      </p:cBhvr>
                                      <p:to>
                                        <p:strVal val="visible"/>
                                      </p:to>
                                    </p:set>
                                    <p:animEffect transition="in" filter="fade">
                                      <p:cBhvr>
                                        <p:cTn id="90" dur="500"/>
                                        <p:tgtEl>
                                          <p:spTgt spid="105"/>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101"/>
                                        </p:tgtEl>
                                        <p:attrNameLst>
                                          <p:attrName>style.visibility</p:attrName>
                                        </p:attrNameLst>
                                      </p:cBhvr>
                                      <p:to>
                                        <p:strVal val="visible"/>
                                      </p:to>
                                    </p:set>
                                    <p:animEffect transition="in" filter="fade">
                                      <p:cBhvr>
                                        <p:cTn id="93" dur="500"/>
                                        <p:tgtEl>
                                          <p:spTgt spid="101"/>
                                        </p:tgtEl>
                                      </p:cBhvr>
                                    </p:animEffect>
                                  </p:childTnLst>
                                </p:cTn>
                              </p:par>
                              <p:par>
                                <p:cTn id="94" presetID="10" presetClass="entr" presetSubtype="0" fill="hold" nodeType="withEffect">
                                  <p:stCondLst>
                                    <p:cond delay="0"/>
                                  </p:stCondLst>
                                  <p:childTnLst>
                                    <p:set>
                                      <p:cBhvr>
                                        <p:cTn id="95" dur="1" fill="hold">
                                          <p:stCondLst>
                                            <p:cond delay="0"/>
                                          </p:stCondLst>
                                        </p:cTn>
                                        <p:tgtEl>
                                          <p:spTgt spid="184"/>
                                        </p:tgtEl>
                                        <p:attrNameLst>
                                          <p:attrName>style.visibility</p:attrName>
                                        </p:attrNameLst>
                                      </p:cBhvr>
                                      <p:to>
                                        <p:strVal val="visible"/>
                                      </p:to>
                                    </p:set>
                                    <p:animEffect transition="in" filter="fade">
                                      <p:cBhvr>
                                        <p:cTn id="96" dur="500"/>
                                        <p:tgtEl>
                                          <p:spTgt spid="184"/>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91"/>
                                        </p:tgtEl>
                                        <p:attrNameLst>
                                          <p:attrName>style.visibility</p:attrName>
                                        </p:attrNameLst>
                                      </p:cBhvr>
                                      <p:to>
                                        <p:strVal val="visible"/>
                                      </p:to>
                                    </p:set>
                                    <p:animEffect transition="in" filter="fade">
                                      <p:cBhvr>
                                        <p:cTn id="99" dur="500"/>
                                        <p:tgtEl>
                                          <p:spTgt spid="91"/>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60"/>
                                        </p:tgtEl>
                                        <p:attrNameLst>
                                          <p:attrName>style.visibility</p:attrName>
                                        </p:attrNameLst>
                                      </p:cBhvr>
                                      <p:to>
                                        <p:strVal val="visible"/>
                                      </p:to>
                                    </p:set>
                                    <p:animEffect transition="in" filter="fade">
                                      <p:cBhvr>
                                        <p:cTn id="102" dur="500"/>
                                        <p:tgtEl>
                                          <p:spTgt spid="60"/>
                                        </p:tgtEl>
                                      </p:cBhvr>
                                    </p:animEffect>
                                  </p:childTnLst>
                                </p:cTn>
                              </p:par>
                              <p:par>
                                <p:cTn id="103" presetID="10" presetClass="entr" presetSubtype="0" fill="hold" nodeType="withEffect">
                                  <p:stCondLst>
                                    <p:cond delay="0"/>
                                  </p:stCondLst>
                                  <p:childTnLst>
                                    <p:set>
                                      <p:cBhvr>
                                        <p:cTn id="104" dur="1" fill="hold">
                                          <p:stCondLst>
                                            <p:cond delay="0"/>
                                          </p:stCondLst>
                                        </p:cTn>
                                        <p:tgtEl>
                                          <p:spTgt spid="111"/>
                                        </p:tgtEl>
                                        <p:attrNameLst>
                                          <p:attrName>style.visibility</p:attrName>
                                        </p:attrNameLst>
                                      </p:cBhvr>
                                      <p:to>
                                        <p:strVal val="visible"/>
                                      </p:to>
                                    </p:set>
                                    <p:animEffect transition="in" filter="fade">
                                      <p:cBhvr>
                                        <p:cTn id="105" dur="500"/>
                                        <p:tgtEl>
                                          <p:spTgt spid="111"/>
                                        </p:tgtEl>
                                      </p:cBhvr>
                                    </p:animEffect>
                                  </p:childTnLst>
                                </p:cTn>
                              </p:par>
                              <p:par>
                                <p:cTn id="106" presetID="10" presetClass="entr" presetSubtype="0" fill="hold" nodeType="withEffect">
                                  <p:stCondLst>
                                    <p:cond delay="0"/>
                                  </p:stCondLst>
                                  <p:childTnLst>
                                    <p:set>
                                      <p:cBhvr>
                                        <p:cTn id="107" dur="1" fill="hold">
                                          <p:stCondLst>
                                            <p:cond delay="0"/>
                                          </p:stCondLst>
                                        </p:cTn>
                                        <p:tgtEl>
                                          <p:spTgt spid="169"/>
                                        </p:tgtEl>
                                        <p:attrNameLst>
                                          <p:attrName>style.visibility</p:attrName>
                                        </p:attrNameLst>
                                      </p:cBhvr>
                                      <p:to>
                                        <p:strVal val="visible"/>
                                      </p:to>
                                    </p:set>
                                    <p:animEffect transition="in" filter="fade">
                                      <p:cBhvr>
                                        <p:cTn id="108" dur="500"/>
                                        <p:tgtEl>
                                          <p:spTgt spid="16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182"/>
                                        </p:tgtEl>
                                        <p:attrNameLst>
                                          <p:attrName>style.visibility</p:attrName>
                                        </p:attrNameLst>
                                      </p:cBhvr>
                                      <p:to>
                                        <p:strVal val="visible"/>
                                      </p:to>
                                    </p:set>
                                    <p:animEffect transition="in" filter="fade">
                                      <p:cBhvr>
                                        <p:cTn id="111" dur="500"/>
                                        <p:tgtEl>
                                          <p:spTgt spid="182"/>
                                        </p:tgtEl>
                                      </p:cBhvr>
                                    </p:animEffect>
                                  </p:childTnLst>
                                </p:cTn>
                              </p:par>
                            </p:childTnLst>
                          </p:cTn>
                        </p:par>
                        <p:par>
                          <p:cTn id="112" fill="hold">
                            <p:stCondLst>
                              <p:cond delay="500"/>
                            </p:stCondLst>
                            <p:childTnLst>
                              <p:par>
                                <p:cTn id="113" presetID="10" presetClass="entr" presetSubtype="0" fill="hold" grpId="0" nodeType="afterEffect">
                                  <p:stCondLst>
                                    <p:cond delay="0"/>
                                  </p:stCondLst>
                                  <p:childTnLst>
                                    <p:set>
                                      <p:cBhvr>
                                        <p:cTn id="114" dur="1" fill="hold">
                                          <p:stCondLst>
                                            <p:cond delay="0"/>
                                          </p:stCondLst>
                                        </p:cTn>
                                        <p:tgtEl>
                                          <p:spTgt spid="175"/>
                                        </p:tgtEl>
                                        <p:attrNameLst>
                                          <p:attrName>style.visibility</p:attrName>
                                        </p:attrNameLst>
                                      </p:cBhvr>
                                      <p:to>
                                        <p:strVal val="visible"/>
                                      </p:to>
                                    </p:set>
                                    <p:animEffect transition="in" filter="fade">
                                      <p:cBhvr>
                                        <p:cTn id="115" dur="500"/>
                                        <p:tgtEl>
                                          <p:spTgt spid="175"/>
                                        </p:tgtEl>
                                      </p:cBhvr>
                                    </p:animEffect>
                                  </p:childTnLst>
                                </p:cTn>
                              </p:par>
                              <p:par>
                                <p:cTn id="116" presetID="10" presetClass="entr" presetSubtype="0" fill="hold" nodeType="withEffect">
                                  <p:stCondLst>
                                    <p:cond delay="0"/>
                                  </p:stCondLst>
                                  <p:childTnLst>
                                    <p:set>
                                      <p:cBhvr>
                                        <p:cTn id="117" dur="1" fill="hold">
                                          <p:stCondLst>
                                            <p:cond delay="0"/>
                                          </p:stCondLst>
                                        </p:cTn>
                                        <p:tgtEl>
                                          <p:spTgt spid="177"/>
                                        </p:tgtEl>
                                        <p:attrNameLst>
                                          <p:attrName>style.visibility</p:attrName>
                                        </p:attrNameLst>
                                      </p:cBhvr>
                                      <p:to>
                                        <p:strVal val="visible"/>
                                      </p:to>
                                    </p:set>
                                    <p:animEffect transition="in" filter="fade">
                                      <p:cBhvr>
                                        <p:cTn id="118" dur="500"/>
                                        <p:tgtEl>
                                          <p:spTgt spid="177"/>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125"/>
                                        </p:tgtEl>
                                        <p:attrNameLst>
                                          <p:attrName>style.visibility</p:attrName>
                                        </p:attrNameLst>
                                      </p:cBhvr>
                                      <p:to>
                                        <p:strVal val="visible"/>
                                      </p:to>
                                    </p:set>
                                    <p:animEffect transition="in" filter="fade">
                                      <p:cBhvr>
                                        <p:cTn id="121" dur="500"/>
                                        <p:tgtEl>
                                          <p:spTgt spid="125"/>
                                        </p:tgtEl>
                                      </p:cBhvr>
                                    </p:animEffect>
                                  </p:childTnLst>
                                </p:cTn>
                              </p:par>
                              <p:par>
                                <p:cTn id="122" presetID="10" presetClass="entr" presetSubtype="0" fill="hold" nodeType="withEffect">
                                  <p:stCondLst>
                                    <p:cond delay="0"/>
                                  </p:stCondLst>
                                  <p:childTnLst>
                                    <p:set>
                                      <p:cBhvr>
                                        <p:cTn id="123" dur="1" fill="hold">
                                          <p:stCondLst>
                                            <p:cond delay="0"/>
                                          </p:stCondLst>
                                        </p:cTn>
                                        <p:tgtEl>
                                          <p:spTgt spid="174"/>
                                        </p:tgtEl>
                                        <p:attrNameLst>
                                          <p:attrName>style.visibility</p:attrName>
                                        </p:attrNameLst>
                                      </p:cBhvr>
                                      <p:to>
                                        <p:strVal val="visible"/>
                                      </p:to>
                                    </p:set>
                                    <p:animEffect transition="in" filter="fade">
                                      <p:cBhvr>
                                        <p:cTn id="124" dur="500"/>
                                        <p:tgtEl>
                                          <p:spTgt spid="174"/>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172"/>
                                        </p:tgtEl>
                                        <p:attrNameLst>
                                          <p:attrName>style.visibility</p:attrName>
                                        </p:attrNameLst>
                                      </p:cBhvr>
                                      <p:to>
                                        <p:strVal val="visible"/>
                                      </p:to>
                                    </p:set>
                                    <p:animEffect transition="in" filter="fade">
                                      <p:cBhvr>
                                        <p:cTn id="127" dur="500"/>
                                        <p:tgtEl>
                                          <p:spTgt spid="172"/>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109"/>
                                        </p:tgtEl>
                                        <p:attrNameLst>
                                          <p:attrName>style.visibility</p:attrName>
                                        </p:attrNameLst>
                                      </p:cBhvr>
                                      <p:to>
                                        <p:strVal val="visible"/>
                                      </p:to>
                                    </p:set>
                                    <p:animEffect transition="in" filter="fade">
                                      <p:cBhvr>
                                        <p:cTn id="130" dur="500"/>
                                        <p:tgtEl>
                                          <p:spTgt spid="109"/>
                                        </p:tgtEl>
                                      </p:cBhvr>
                                    </p:animEffect>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grpId="0" nodeType="clickEffect">
                                  <p:stCondLst>
                                    <p:cond delay="0"/>
                                  </p:stCondLst>
                                  <p:childTnLst>
                                    <p:set>
                                      <p:cBhvr>
                                        <p:cTn id="134" dur="1" fill="hold">
                                          <p:stCondLst>
                                            <p:cond delay="0"/>
                                          </p:stCondLst>
                                        </p:cTn>
                                        <p:tgtEl>
                                          <p:spTgt spid="201"/>
                                        </p:tgtEl>
                                        <p:attrNameLst>
                                          <p:attrName>style.visibility</p:attrName>
                                        </p:attrNameLst>
                                      </p:cBhvr>
                                      <p:to>
                                        <p:strVal val="visible"/>
                                      </p:to>
                                    </p:set>
                                    <p:anim calcmode="lin" valueType="num">
                                      <p:cBhvr additive="base">
                                        <p:cTn id="135" dur="500" fill="hold"/>
                                        <p:tgtEl>
                                          <p:spTgt spid="201"/>
                                        </p:tgtEl>
                                        <p:attrNameLst>
                                          <p:attrName>ppt_x</p:attrName>
                                        </p:attrNameLst>
                                      </p:cBhvr>
                                      <p:tavLst>
                                        <p:tav tm="0">
                                          <p:val>
                                            <p:strVal val="#ppt_x"/>
                                          </p:val>
                                        </p:tav>
                                        <p:tav tm="100000">
                                          <p:val>
                                            <p:strVal val="#ppt_x"/>
                                          </p:val>
                                        </p:tav>
                                      </p:tavLst>
                                    </p:anim>
                                    <p:anim calcmode="lin" valueType="num">
                                      <p:cBhvr additive="base">
                                        <p:cTn id="136" dur="500" fill="hold"/>
                                        <p:tgtEl>
                                          <p:spTgt spid="201"/>
                                        </p:tgtEl>
                                        <p:attrNameLst>
                                          <p:attrName>ppt_y</p:attrName>
                                        </p:attrNameLst>
                                      </p:cBhvr>
                                      <p:tavLst>
                                        <p:tav tm="0">
                                          <p:val>
                                            <p:strVal val="1+#ppt_h/2"/>
                                          </p:val>
                                        </p:tav>
                                        <p:tav tm="100000">
                                          <p:val>
                                            <p:strVal val="#ppt_y"/>
                                          </p:val>
                                        </p:tav>
                                      </p:tavLst>
                                    </p:anim>
                                  </p:childTnLst>
                                </p:cTn>
                              </p:par>
                            </p:childTnLst>
                          </p:cTn>
                        </p:par>
                      </p:childTnLst>
                    </p:cTn>
                  </p:par>
                  <p:par>
                    <p:cTn id="137" fill="hold">
                      <p:stCondLst>
                        <p:cond delay="indefinite"/>
                      </p:stCondLst>
                      <p:childTnLst>
                        <p:par>
                          <p:cTn id="138" fill="hold">
                            <p:stCondLst>
                              <p:cond delay="0"/>
                            </p:stCondLst>
                            <p:childTnLst>
                              <p:par>
                                <p:cTn id="139" presetID="1" presetClass="emph" presetSubtype="2" fill="hold" nodeType="clickEffect">
                                  <p:stCondLst>
                                    <p:cond delay="0"/>
                                  </p:stCondLst>
                                  <p:childTnLst>
                                    <p:animClr clrSpc="rgb" dir="cw">
                                      <p:cBhvr>
                                        <p:cTn id="140" dur="2000" fill="hold"/>
                                        <p:tgtEl>
                                          <p:spTgt spid="49"/>
                                        </p:tgtEl>
                                        <p:attrNameLst>
                                          <p:attrName>fillcolor</p:attrName>
                                        </p:attrNameLst>
                                      </p:cBhvr>
                                      <p:to>
                                        <a:schemeClr val="bg2"/>
                                      </p:to>
                                    </p:animClr>
                                    <p:set>
                                      <p:cBhvr>
                                        <p:cTn id="141" dur="2000" fill="hold"/>
                                        <p:tgtEl>
                                          <p:spTgt spid="49"/>
                                        </p:tgtEl>
                                        <p:attrNameLst>
                                          <p:attrName>fill.type</p:attrName>
                                        </p:attrNameLst>
                                      </p:cBhvr>
                                      <p:to>
                                        <p:strVal val="solid"/>
                                      </p:to>
                                    </p:set>
                                    <p:set>
                                      <p:cBhvr>
                                        <p:cTn id="142" dur="2000" fill="hold"/>
                                        <p:tgtEl>
                                          <p:spTgt spid="49"/>
                                        </p:tgtEl>
                                        <p:attrNameLst>
                                          <p:attrName>fill.on</p:attrName>
                                        </p:attrNameLst>
                                      </p:cBhvr>
                                      <p:to>
                                        <p:strVal val="true"/>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2" fill="hold" nodeType="clickEffect">
                                  <p:stCondLst>
                                    <p:cond delay="0"/>
                                  </p:stCondLst>
                                  <p:childTnLst>
                                    <p:animClr clrSpc="rgb" dir="cw">
                                      <p:cBhvr>
                                        <p:cTn id="146" dur="2000" fill="hold"/>
                                        <p:tgtEl>
                                          <p:spTgt spid="60"/>
                                        </p:tgtEl>
                                        <p:attrNameLst>
                                          <p:attrName>fillcolor</p:attrName>
                                        </p:attrNameLst>
                                      </p:cBhvr>
                                      <p:to>
                                        <a:schemeClr val="bg2"/>
                                      </p:to>
                                    </p:animClr>
                                    <p:set>
                                      <p:cBhvr>
                                        <p:cTn id="147" dur="2000" fill="hold"/>
                                        <p:tgtEl>
                                          <p:spTgt spid="60"/>
                                        </p:tgtEl>
                                        <p:attrNameLst>
                                          <p:attrName>fill.type</p:attrName>
                                        </p:attrNameLst>
                                      </p:cBhvr>
                                      <p:to>
                                        <p:strVal val="solid"/>
                                      </p:to>
                                    </p:set>
                                    <p:set>
                                      <p:cBhvr>
                                        <p:cTn id="148" dur="2000" fill="hold"/>
                                        <p:tgtEl>
                                          <p:spTgt spid="60"/>
                                        </p:tgtEl>
                                        <p:attrNameLst>
                                          <p:attrName>fill.on</p:attrName>
                                        </p:attrNameLst>
                                      </p:cBhvr>
                                      <p:to>
                                        <p:strVal val="true"/>
                                      </p:to>
                                    </p:set>
                                  </p:childTnLst>
                                </p:cTn>
                              </p:par>
                            </p:childTnLst>
                          </p:cTn>
                        </p:par>
                      </p:childTnLst>
                    </p:cTn>
                  </p:par>
                  <p:par>
                    <p:cTn id="149" fill="hold">
                      <p:stCondLst>
                        <p:cond delay="indefinite"/>
                      </p:stCondLst>
                      <p:childTnLst>
                        <p:par>
                          <p:cTn id="150" fill="hold">
                            <p:stCondLst>
                              <p:cond delay="0"/>
                            </p:stCondLst>
                            <p:childTnLst>
                              <p:par>
                                <p:cTn id="151" presetID="1" presetClass="emph" presetSubtype="2" fill="hold" nodeType="clickEffect">
                                  <p:stCondLst>
                                    <p:cond delay="0"/>
                                  </p:stCondLst>
                                  <p:childTnLst>
                                    <p:animClr clrSpc="rgb" dir="cw">
                                      <p:cBhvr>
                                        <p:cTn id="152" dur="2000" fill="hold"/>
                                        <p:tgtEl>
                                          <p:spTgt spid="109"/>
                                        </p:tgtEl>
                                        <p:attrNameLst>
                                          <p:attrName>fillcolor</p:attrName>
                                        </p:attrNameLst>
                                      </p:cBhvr>
                                      <p:to>
                                        <a:schemeClr val="bg2"/>
                                      </p:to>
                                    </p:animClr>
                                    <p:set>
                                      <p:cBhvr>
                                        <p:cTn id="153" dur="2000" fill="hold"/>
                                        <p:tgtEl>
                                          <p:spTgt spid="109"/>
                                        </p:tgtEl>
                                        <p:attrNameLst>
                                          <p:attrName>fill.type</p:attrName>
                                        </p:attrNameLst>
                                      </p:cBhvr>
                                      <p:to>
                                        <p:strVal val="solid"/>
                                      </p:to>
                                    </p:set>
                                    <p:set>
                                      <p:cBhvr>
                                        <p:cTn id="154" dur="2000" fill="hold"/>
                                        <p:tgtEl>
                                          <p:spTgt spid="109"/>
                                        </p:tgtEl>
                                        <p:attrNameLst>
                                          <p:attrName>fill.on</p:attrName>
                                        </p:attrNameLst>
                                      </p:cBhvr>
                                      <p:to>
                                        <p:strVal val="true"/>
                                      </p:to>
                                    </p:set>
                                  </p:childTnLst>
                                </p:cTn>
                              </p:par>
                            </p:childTnLst>
                          </p:cTn>
                        </p:par>
                      </p:childTnLst>
                    </p:cTn>
                  </p:par>
                  <p:par>
                    <p:cTn id="155" fill="hold">
                      <p:stCondLst>
                        <p:cond delay="indefinite"/>
                      </p:stCondLst>
                      <p:childTnLst>
                        <p:par>
                          <p:cTn id="156" fill="hold">
                            <p:stCondLst>
                              <p:cond delay="0"/>
                            </p:stCondLst>
                            <p:childTnLst>
                              <p:par>
                                <p:cTn id="157" presetID="1" presetClass="emph" presetSubtype="2" fill="hold" nodeType="clickEffect">
                                  <p:stCondLst>
                                    <p:cond delay="0"/>
                                  </p:stCondLst>
                                  <p:childTnLst>
                                    <p:animClr clrSpc="rgb" dir="cw">
                                      <p:cBhvr>
                                        <p:cTn id="158" dur="2000" fill="hold"/>
                                        <p:tgtEl>
                                          <p:spTgt spid="172"/>
                                        </p:tgtEl>
                                        <p:attrNameLst>
                                          <p:attrName>fillcolor</p:attrName>
                                        </p:attrNameLst>
                                      </p:cBhvr>
                                      <p:to>
                                        <a:schemeClr val="bg2"/>
                                      </p:to>
                                    </p:animClr>
                                    <p:set>
                                      <p:cBhvr>
                                        <p:cTn id="159" dur="2000" fill="hold"/>
                                        <p:tgtEl>
                                          <p:spTgt spid="172"/>
                                        </p:tgtEl>
                                        <p:attrNameLst>
                                          <p:attrName>fill.type</p:attrName>
                                        </p:attrNameLst>
                                      </p:cBhvr>
                                      <p:to>
                                        <p:strVal val="solid"/>
                                      </p:to>
                                    </p:set>
                                    <p:set>
                                      <p:cBhvr>
                                        <p:cTn id="160" dur="2000" fill="hold"/>
                                        <p:tgtEl>
                                          <p:spTgt spid="172"/>
                                        </p:tgtEl>
                                        <p:attrNameLst>
                                          <p:attrName>fill.on</p:attrName>
                                        </p:attrNameLst>
                                      </p:cBhvr>
                                      <p:to>
                                        <p:strVal val="true"/>
                                      </p:to>
                                    </p:set>
                                  </p:childTnLst>
                                </p:cTn>
                              </p:par>
                            </p:childTnLst>
                          </p:cTn>
                        </p:par>
                      </p:childTnLst>
                    </p:cTn>
                  </p:par>
                  <p:par>
                    <p:cTn id="161" fill="hold">
                      <p:stCondLst>
                        <p:cond delay="indefinite"/>
                      </p:stCondLst>
                      <p:childTnLst>
                        <p:par>
                          <p:cTn id="162" fill="hold">
                            <p:stCondLst>
                              <p:cond delay="0"/>
                            </p:stCondLst>
                            <p:childTnLst>
                              <p:par>
                                <p:cTn id="163" presetID="1" presetClass="emph" presetSubtype="2" fill="hold" nodeType="clickEffect">
                                  <p:stCondLst>
                                    <p:cond delay="0"/>
                                  </p:stCondLst>
                                  <p:childTnLst>
                                    <p:animClr clrSpc="rgb" dir="cw">
                                      <p:cBhvr>
                                        <p:cTn id="164" dur="2000" fill="hold"/>
                                        <p:tgtEl>
                                          <p:spTgt spid="125"/>
                                        </p:tgtEl>
                                        <p:attrNameLst>
                                          <p:attrName>fillcolor</p:attrName>
                                        </p:attrNameLst>
                                      </p:cBhvr>
                                      <p:to>
                                        <a:schemeClr val="bg2"/>
                                      </p:to>
                                    </p:animClr>
                                    <p:set>
                                      <p:cBhvr>
                                        <p:cTn id="165" dur="2000" fill="hold"/>
                                        <p:tgtEl>
                                          <p:spTgt spid="125"/>
                                        </p:tgtEl>
                                        <p:attrNameLst>
                                          <p:attrName>fill.type</p:attrName>
                                        </p:attrNameLst>
                                      </p:cBhvr>
                                      <p:to>
                                        <p:strVal val="solid"/>
                                      </p:to>
                                    </p:set>
                                    <p:set>
                                      <p:cBhvr>
                                        <p:cTn id="166" dur="2000" fill="hold"/>
                                        <p:tgtEl>
                                          <p:spTgt spid="125"/>
                                        </p:tgtEl>
                                        <p:attrNameLst>
                                          <p:attrName>fill.on</p:attrName>
                                        </p:attrNameLst>
                                      </p:cBhvr>
                                      <p:to>
                                        <p:strVal val="true"/>
                                      </p:to>
                                    </p:set>
                                  </p:childTnLst>
                                </p:cTn>
                              </p:par>
                            </p:childTnLst>
                          </p:cTn>
                        </p:par>
                        <p:par>
                          <p:cTn id="167" fill="hold">
                            <p:stCondLst>
                              <p:cond delay="2000"/>
                            </p:stCondLst>
                            <p:childTnLst>
                              <p:par>
                                <p:cTn id="168" presetID="1" presetClass="emph" presetSubtype="2" fill="hold" nodeType="afterEffect">
                                  <p:stCondLst>
                                    <p:cond delay="0"/>
                                  </p:stCondLst>
                                  <p:childTnLst>
                                    <p:animClr clrSpc="rgb" dir="cw">
                                      <p:cBhvr>
                                        <p:cTn id="169" dur="2000" fill="hold"/>
                                        <p:tgtEl>
                                          <p:spTgt spid="175"/>
                                        </p:tgtEl>
                                        <p:attrNameLst>
                                          <p:attrName>fillcolor</p:attrName>
                                        </p:attrNameLst>
                                      </p:cBhvr>
                                      <p:to>
                                        <a:schemeClr val="bg2"/>
                                      </p:to>
                                    </p:animClr>
                                    <p:set>
                                      <p:cBhvr>
                                        <p:cTn id="170" dur="2000" fill="hold"/>
                                        <p:tgtEl>
                                          <p:spTgt spid="175"/>
                                        </p:tgtEl>
                                        <p:attrNameLst>
                                          <p:attrName>fill.type</p:attrName>
                                        </p:attrNameLst>
                                      </p:cBhvr>
                                      <p:to>
                                        <p:strVal val="solid"/>
                                      </p:to>
                                    </p:set>
                                    <p:set>
                                      <p:cBhvr>
                                        <p:cTn id="171" dur="2000" fill="hold"/>
                                        <p:tgtEl>
                                          <p:spTgt spid="175"/>
                                        </p:tgtEl>
                                        <p:attrNameLst>
                                          <p:attrName>fill.on</p:attrName>
                                        </p:attrNameLst>
                                      </p:cBhvr>
                                      <p:to>
                                        <p:strVal val="true"/>
                                      </p:to>
                                    </p:set>
                                  </p:childTnLst>
                                </p:cTn>
                              </p:par>
                            </p:childTnLst>
                          </p:cTn>
                        </p:par>
                      </p:childTnLst>
                    </p:cTn>
                  </p:par>
                  <p:par>
                    <p:cTn id="172" fill="hold">
                      <p:stCondLst>
                        <p:cond delay="indefinite"/>
                      </p:stCondLst>
                      <p:childTnLst>
                        <p:par>
                          <p:cTn id="173" fill="hold">
                            <p:stCondLst>
                              <p:cond delay="0"/>
                            </p:stCondLst>
                            <p:childTnLst>
                              <p:par>
                                <p:cTn id="174" presetID="1" presetClass="emph" presetSubtype="2" fill="hold" nodeType="clickEffect">
                                  <p:stCondLst>
                                    <p:cond delay="0"/>
                                  </p:stCondLst>
                                  <p:childTnLst>
                                    <p:animClr clrSpc="rgb" dir="cw">
                                      <p:cBhvr>
                                        <p:cTn id="175" dur="2000" fill="hold"/>
                                        <p:tgtEl>
                                          <p:spTgt spid="182"/>
                                        </p:tgtEl>
                                        <p:attrNameLst>
                                          <p:attrName>fillcolor</p:attrName>
                                        </p:attrNameLst>
                                      </p:cBhvr>
                                      <p:to>
                                        <a:schemeClr val="bg2"/>
                                      </p:to>
                                    </p:animClr>
                                    <p:set>
                                      <p:cBhvr>
                                        <p:cTn id="176" dur="2000" fill="hold"/>
                                        <p:tgtEl>
                                          <p:spTgt spid="182"/>
                                        </p:tgtEl>
                                        <p:attrNameLst>
                                          <p:attrName>fill.type</p:attrName>
                                        </p:attrNameLst>
                                      </p:cBhvr>
                                      <p:to>
                                        <p:strVal val="solid"/>
                                      </p:to>
                                    </p:set>
                                    <p:set>
                                      <p:cBhvr>
                                        <p:cTn id="177" dur="2000" fill="hold"/>
                                        <p:tgtEl>
                                          <p:spTgt spid="182"/>
                                        </p:tgtEl>
                                        <p:attrNameLst>
                                          <p:attrName>fill.on</p:attrName>
                                        </p:attrNameLst>
                                      </p:cBhvr>
                                      <p:to>
                                        <p:strVal val="true"/>
                                      </p:to>
                                    </p:set>
                                  </p:childTnLst>
                                </p:cTn>
                              </p:par>
                            </p:childTnLst>
                          </p:cTn>
                        </p:par>
                      </p:childTnLst>
                    </p:cTn>
                  </p:par>
                  <p:par>
                    <p:cTn id="178" fill="hold">
                      <p:stCondLst>
                        <p:cond delay="indefinite"/>
                      </p:stCondLst>
                      <p:childTnLst>
                        <p:par>
                          <p:cTn id="179" fill="hold">
                            <p:stCondLst>
                              <p:cond delay="0"/>
                            </p:stCondLst>
                            <p:childTnLst>
                              <p:par>
                                <p:cTn id="180" presetID="1" presetClass="emph" presetSubtype="2" fill="hold" nodeType="clickEffect">
                                  <p:stCondLst>
                                    <p:cond delay="0"/>
                                  </p:stCondLst>
                                  <p:childTnLst>
                                    <p:animClr clrSpc="rgb" dir="cw">
                                      <p:cBhvr>
                                        <p:cTn id="181" dur="2000" fill="hold"/>
                                        <p:tgtEl>
                                          <p:spTgt spid="91"/>
                                        </p:tgtEl>
                                        <p:attrNameLst>
                                          <p:attrName>fillcolor</p:attrName>
                                        </p:attrNameLst>
                                      </p:cBhvr>
                                      <p:to>
                                        <a:schemeClr val="bg2"/>
                                      </p:to>
                                    </p:animClr>
                                    <p:set>
                                      <p:cBhvr>
                                        <p:cTn id="182" dur="2000" fill="hold"/>
                                        <p:tgtEl>
                                          <p:spTgt spid="91"/>
                                        </p:tgtEl>
                                        <p:attrNameLst>
                                          <p:attrName>fill.type</p:attrName>
                                        </p:attrNameLst>
                                      </p:cBhvr>
                                      <p:to>
                                        <p:strVal val="solid"/>
                                      </p:to>
                                    </p:set>
                                    <p:set>
                                      <p:cBhvr>
                                        <p:cTn id="183" dur="2000" fill="hold"/>
                                        <p:tgtEl>
                                          <p:spTgt spid="91"/>
                                        </p:tgtEl>
                                        <p:attrNameLst>
                                          <p:attrName>fill.on</p:attrName>
                                        </p:attrNameLst>
                                      </p:cBhvr>
                                      <p:to>
                                        <p:strVal val="true"/>
                                      </p:to>
                                    </p:set>
                                  </p:childTnLst>
                                </p:cTn>
                              </p:par>
                            </p:childTnLst>
                          </p:cTn>
                        </p:par>
                      </p:childTnLst>
                    </p:cTn>
                  </p:par>
                  <p:par>
                    <p:cTn id="184" fill="hold">
                      <p:stCondLst>
                        <p:cond delay="indefinite"/>
                      </p:stCondLst>
                      <p:childTnLst>
                        <p:par>
                          <p:cTn id="185" fill="hold">
                            <p:stCondLst>
                              <p:cond delay="0"/>
                            </p:stCondLst>
                            <p:childTnLst>
                              <p:par>
                                <p:cTn id="186" presetID="1" presetClass="emph" presetSubtype="2" fill="hold" nodeType="clickEffect">
                                  <p:stCondLst>
                                    <p:cond delay="0"/>
                                  </p:stCondLst>
                                  <p:childTnLst>
                                    <p:animClr clrSpc="rgb" dir="cw">
                                      <p:cBhvr>
                                        <p:cTn id="187" dur="2000" fill="hold"/>
                                        <p:tgtEl>
                                          <p:spTgt spid="101"/>
                                        </p:tgtEl>
                                        <p:attrNameLst>
                                          <p:attrName>fillcolor</p:attrName>
                                        </p:attrNameLst>
                                      </p:cBhvr>
                                      <p:to>
                                        <a:schemeClr val="bg2"/>
                                      </p:to>
                                    </p:animClr>
                                    <p:set>
                                      <p:cBhvr>
                                        <p:cTn id="188" dur="2000" fill="hold"/>
                                        <p:tgtEl>
                                          <p:spTgt spid="101"/>
                                        </p:tgtEl>
                                        <p:attrNameLst>
                                          <p:attrName>fill.type</p:attrName>
                                        </p:attrNameLst>
                                      </p:cBhvr>
                                      <p:to>
                                        <p:strVal val="solid"/>
                                      </p:to>
                                    </p:set>
                                    <p:set>
                                      <p:cBhvr>
                                        <p:cTn id="189" dur="2000" fill="hold"/>
                                        <p:tgtEl>
                                          <p:spTgt spid="101"/>
                                        </p:tgtEl>
                                        <p:attrNameLst>
                                          <p:attrName>fill.on</p:attrName>
                                        </p:attrNameLst>
                                      </p:cBhvr>
                                      <p:to>
                                        <p:strVal val="true"/>
                                      </p:to>
                                    </p:set>
                                  </p:childTnLst>
                                </p:cTn>
                              </p:par>
                            </p:childTnLst>
                          </p:cTn>
                        </p:par>
                      </p:childTnLst>
                    </p:cTn>
                  </p:par>
                  <p:par>
                    <p:cTn id="190" fill="hold">
                      <p:stCondLst>
                        <p:cond delay="indefinite"/>
                      </p:stCondLst>
                      <p:childTnLst>
                        <p:par>
                          <p:cTn id="191" fill="hold">
                            <p:stCondLst>
                              <p:cond delay="0"/>
                            </p:stCondLst>
                            <p:childTnLst>
                              <p:par>
                                <p:cTn id="192" presetID="1" presetClass="emph" presetSubtype="2" fill="hold" nodeType="clickEffect">
                                  <p:stCondLst>
                                    <p:cond delay="0"/>
                                  </p:stCondLst>
                                  <p:childTnLst>
                                    <p:animClr clrSpc="rgb" dir="cw">
                                      <p:cBhvr>
                                        <p:cTn id="193" dur="2000" fill="hold"/>
                                        <p:tgtEl>
                                          <p:spTgt spid="98"/>
                                        </p:tgtEl>
                                        <p:attrNameLst>
                                          <p:attrName>fillcolor</p:attrName>
                                        </p:attrNameLst>
                                      </p:cBhvr>
                                      <p:to>
                                        <a:schemeClr val="bg2"/>
                                      </p:to>
                                    </p:animClr>
                                    <p:set>
                                      <p:cBhvr>
                                        <p:cTn id="194" dur="2000" fill="hold"/>
                                        <p:tgtEl>
                                          <p:spTgt spid="98"/>
                                        </p:tgtEl>
                                        <p:attrNameLst>
                                          <p:attrName>fill.type</p:attrName>
                                        </p:attrNameLst>
                                      </p:cBhvr>
                                      <p:to>
                                        <p:strVal val="solid"/>
                                      </p:to>
                                    </p:set>
                                    <p:set>
                                      <p:cBhvr>
                                        <p:cTn id="195" dur="2000" fill="hold"/>
                                        <p:tgtEl>
                                          <p:spTgt spid="98"/>
                                        </p:tgtEl>
                                        <p:attrNameLst>
                                          <p:attrName>fill.on</p:attrName>
                                        </p:attrNameLst>
                                      </p:cBhvr>
                                      <p:to>
                                        <p:strVal val="true"/>
                                      </p:to>
                                    </p:set>
                                  </p:childTnLst>
                                </p:cTn>
                              </p:par>
                            </p:childTnLst>
                          </p:cTn>
                        </p:par>
                      </p:childTnLst>
                    </p:cTn>
                  </p:par>
                  <p:par>
                    <p:cTn id="196" fill="hold">
                      <p:stCondLst>
                        <p:cond delay="indefinite"/>
                      </p:stCondLst>
                      <p:childTnLst>
                        <p:par>
                          <p:cTn id="197" fill="hold">
                            <p:stCondLst>
                              <p:cond delay="0"/>
                            </p:stCondLst>
                            <p:childTnLst>
                              <p:par>
                                <p:cTn id="198" presetID="1" presetClass="emph" presetSubtype="2" fill="hold" nodeType="clickEffect">
                                  <p:stCondLst>
                                    <p:cond delay="0"/>
                                  </p:stCondLst>
                                  <p:childTnLst>
                                    <p:animClr clrSpc="rgb" dir="cw">
                                      <p:cBhvr>
                                        <p:cTn id="199" dur="2000" fill="hold"/>
                                        <p:tgtEl>
                                          <p:spTgt spid="53"/>
                                        </p:tgtEl>
                                        <p:attrNameLst>
                                          <p:attrName>fillcolor</p:attrName>
                                        </p:attrNameLst>
                                      </p:cBhvr>
                                      <p:to>
                                        <a:schemeClr val="bg2"/>
                                      </p:to>
                                    </p:animClr>
                                    <p:set>
                                      <p:cBhvr>
                                        <p:cTn id="200" dur="2000" fill="hold"/>
                                        <p:tgtEl>
                                          <p:spTgt spid="53"/>
                                        </p:tgtEl>
                                        <p:attrNameLst>
                                          <p:attrName>fill.type</p:attrName>
                                        </p:attrNameLst>
                                      </p:cBhvr>
                                      <p:to>
                                        <p:strVal val="solid"/>
                                      </p:to>
                                    </p:set>
                                    <p:set>
                                      <p:cBhvr>
                                        <p:cTn id="201" dur="2000" fill="hold"/>
                                        <p:tgtEl>
                                          <p:spTgt spid="53"/>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2" grpId="0"/>
      <p:bldP spid="33" grpId="0"/>
      <p:bldP spid="34" grpId="0"/>
      <p:bldP spid="35" grpId="0"/>
      <p:bldP spid="36" grpId="0"/>
      <p:bldP spid="37" grpId="0"/>
      <p:bldP spid="38" grpId="0"/>
      <p:bldP spid="39" grpId="0"/>
      <p:bldP spid="49" grpId="0"/>
      <p:bldP spid="53" grpId="0"/>
      <p:bldP spid="60" grpId="0"/>
      <p:bldP spid="91" grpId="0"/>
      <p:bldP spid="98" grpId="0"/>
      <p:bldP spid="101" grpId="0"/>
      <p:bldP spid="109" grpId="0"/>
      <p:bldP spid="125" grpId="0"/>
      <p:bldP spid="172" grpId="0"/>
      <p:bldP spid="175" grpId="0"/>
      <p:bldP spid="182" grpId="0"/>
      <p:bldP spid="201"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dirty="0"/>
              <a:t>练习：</a:t>
            </a:r>
            <a:endParaRPr lang="zh-CN" dirty="0"/>
          </a:p>
        </p:txBody>
      </p:sp>
      <p:sp>
        <p:nvSpPr>
          <p:cNvPr id="198658" name="文本占位符 198657"/>
          <p:cNvSpPr>
            <a:spLocks noGrp="1"/>
          </p:cNvSpPr>
          <p:nvPr>
            <p:ph type="body" sz="half" idx="1"/>
          </p:nvPr>
        </p:nvSpPr>
        <p:spPr>
          <a:xfrm>
            <a:off x="440055" y="1116965"/>
            <a:ext cx="11052810" cy="4168140"/>
          </a:xfrm>
          <a:solidFill>
            <a:srgbClr val="FFFFFF">
              <a:alpha val="100000"/>
            </a:srgbClr>
          </a:solidFill>
        </p:spPr>
        <p:txBody>
          <a:bodyPr/>
          <a:p>
            <a:pPr marL="0" indent="0">
              <a:lnSpc>
                <a:spcPct val="130000"/>
              </a:lnSpc>
              <a:buClrTx/>
              <a:buSzTx/>
              <a:buFontTx/>
              <a:buNone/>
            </a:pPr>
            <a:r>
              <a:rPr lang="en-US" altLang="zh-CN" b="1" dirty="0">
                <a:solidFill>
                  <a:schemeClr val="tx1"/>
                </a:solidFill>
              </a:rPr>
              <a:t>1</a:t>
            </a:r>
            <a:r>
              <a:rPr lang="zh-CN" altLang="en-US" b="1" dirty="0">
                <a:solidFill>
                  <a:schemeClr val="tx1"/>
                </a:solidFill>
              </a:rPr>
              <a:t>、设有文法 </a:t>
            </a:r>
            <a:r>
              <a:rPr lang="en-US" altLang="zh-CN" b="1" dirty="0">
                <a:solidFill>
                  <a:schemeClr val="tx1"/>
                </a:solidFill>
              </a:rPr>
              <a:t>G </a:t>
            </a:r>
            <a:r>
              <a:rPr lang="zh-CN" altLang="en-US" b="1" dirty="0">
                <a:solidFill>
                  <a:schemeClr val="tx1"/>
                </a:solidFill>
              </a:rPr>
              <a:t>：</a:t>
            </a:r>
            <a:endParaRPr lang="zh-CN" altLang="en-US" b="1" dirty="0">
              <a:solidFill>
                <a:schemeClr val="tx1"/>
              </a:solidFill>
            </a:endParaRPr>
          </a:p>
          <a:p>
            <a:pPr marL="0" indent="0">
              <a:lnSpc>
                <a:spcPct val="130000"/>
              </a:lnSpc>
              <a:buClrTx/>
              <a:buSzTx/>
              <a:buFontTx/>
              <a:buNone/>
            </a:pPr>
            <a:r>
              <a:rPr lang="zh-CN" altLang="en-US" b="1">
                <a:solidFill>
                  <a:schemeClr val="tx1"/>
                </a:solidFill>
              </a:rPr>
              <a:t>	</a:t>
            </a:r>
            <a:r>
              <a:rPr lang="en-US" altLang="zh-CN" b="1">
                <a:solidFill>
                  <a:schemeClr val="tx1"/>
                </a:solidFill>
              </a:rPr>
              <a:t>P → D</a:t>
            </a:r>
            <a:endParaRPr lang="en-US" altLang="zh-CN" b="1">
              <a:solidFill>
                <a:schemeClr val="tx1"/>
              </a:solidFill>
            </a:endParaRPr>
          </a:p>
          <a:p>
            <a:pPr marL="0" indent="0">
              <a:lnSpc>
                <a:spcPct val="130000"/>
              </a:lnSpc>
              <a:buClrTx/>
              <a:buSzTx/>
              <a:buFontTx/>
              <a:buNone/>
            </a:pPr>
            <a:r>
              <a:rPr lang="en-US" altLang="zh-CN" b="1" dirty="0">
                <a:solidFill>
                  <a:schemeClr val="tx1"/>
                </a:solidFill>
              </a:rPr>
              <a:t>	D → D</a:t>
            </a:r>
            <a:r>
              <a:rPr lang="zh-CN" altLang="en-US" b="1" dirty="0">
                <a:solidFill>
                  <a:schemeClr val="tx1"/>
                </a:solidFill>
              </a:rPr>
              <a:t>；</a:t>
            </a:r>
            <a:r>
              <a:rPr lang="en-US" altLang="zh-CN" b="1" err="1">
                <a:solidFill>
                  <a:schemeClr val="tx1"/>
                </a:solidFill>
              </a:rPr>
              <a:t>D</a:t>
            </a:r>
            <a:r>
              <a:rPr lang="zh-CN" altLang="en-US" b="1" err="1">
                <a:solidFill>
                  <a:schemeClr val="tx1"/>
                </a:solidFill>
              </a:rPr>
              <a:t>︱</a:t>
            </a:r>
            <a:r>
              <a:rPr lang="en-US" altLang="zh-CN" b="1" err="1">
                <a:solidFill>
                  <a:schemeClr val="tx1"/>
                </a:solidFill>
              </a:rPr>
              <a:t>id</a:t>
            </a:r>
            <a:r>
              <a:rPr lang="zh-CN" altLang="en-US" b="1" dirty="0">
                <a:solidFill>
                  <a:schemeClr val="tx1"/>
                </a:solidFill>
              </a:rPr>
              <a:t>：</a:t>
            </a:r>
            <a:r>
              <a:rPr lang="en-US" altLang="zh-CN" b="1" err="1">
                <a:solidFill>
                  <a:schemeClr val="tx1"/>
                </a:solidFill>
              </a:rPr>
              <a:t>T</a:t>
            </a:r>
            <a:r>
              <a:rPr lang="zh-CN" altLang="en-US" b="1" err="1">
                <a:solidFill>
                  <a:schemeClr val="tx1"/>
                </a:solidFill>
              </a:rPr>
              <a:t>︱</a:t>
            </a:r>
            <a:r>
              <a:rPr lang="en-US" altLang="zh-CN" b="1" err="1">
                <a:solidFill>
                  <a:schemeClr val="tx1"/>
                </a:solidFill>
              </a:rPr>
              <a:t>proc</a:t>
            </a:r>
            <a:r>
              <a:rPr lang="en-US" altLang="zh-CN" b="1" dirty="0">
                <a:solidFill>
                  <a:schemeClr val="tx1"/>
                </a:solidFill>
              </a:rPr>
              <a:t> id</a:t>
            </a:r>
            <a:r>
              <a:rPr lang="zh-CN" altLang="en-US" b="1" dirty="0">
                <a:solidFill>
                  <a:schemeClr val="tx1"/>
                </a:solidFill>
              </a:rPr>
              <a:t>；</a:t>
            </a:r>
            <a:r>
              <a:rPr lang="en-US" altLang="zh-CN" b="1" dirty="0">
                <a:solidFill>
                  <a:schemeClr val="tx1"/>
                </a:solidFill>
              </a:rPr>
              <a:t>D</a:t>
            </a:r>
            <a:r>
              <a:rPr lang="zh-CN" altLang="en-US" b="1" dirty="0">
                <a:solidFill>
                  <a:schemeClr val="tx1"/>
                </a:solidFill>
              </a:rPr>
              <a:t>；</a:t>
            </a:r>
            <a:r>
              <a:rPr lang="en-US" altLang="zh-CN" b="1">
                <a:solidFill>
                  <a:schemeClr val="tx1"/>
                </a:solidFill>
              </a:rPr>
              <a:t>S</a:t>
            </a:r>
            <a:endParaRPr lang="en-US" altLang="zh-CN" b="1">
              <a:solidFill>
                <a:schemeClr val="tx1"/>
              </a:solidFill>
            </a:endParaRPr>
          </a:p>
          <a:p>
            <a:pPr marL="0" indent="0">
              <a:lnSpc>
                <a:spcPct val="130000"/>
              </a:lnSpc>
              <a:buClrTx/>
              <a:buSzTx/>
              <a:buFontTx/>
              <a:buNone/>
            </a:pPr>
            <a:r>
              <a:rPr lang="zh-CN" altLang="en-US" b="1" dirty="0">
                <a:solidFill>
                  <a:schemeClr val="tx1"/>
                </a:solidFill>
              </a:rPr>
              <a:t>及该文法的两个语法制导定义，见下表。分别说明两个语法制导定义是 </a:t>
            </a:r>
            <a:r>
              <a:rPr lang="en-US" altLang="zh-CN" b="1" dirty="0">
                <a:solidFill>
                  <a:schemeClr val="tx1"/>
                </a:solidFill>
              </a:rPr>
              <a:t>S-</a:t>
            </a:r>
            <a:r>
              <a:rPr lang="zh-CN" altLang="en-US" b="1" dirty="0">
                <a:solidFill>
                  <a:schemeClr val="tx1"/>
                </a:solidFill>
              </a:rPr>
              <a:t>属性定义还是 </a:t>
            </a:r>
            <a:r>
              <a:rPr lang="en-US" altLang="zh-CN" b="1" dirty="0">
                <a:solidFill>
                  <a:schemeClr val="tx1"/>
                </a:solidFill>
              </a:rPr>
              <a:t>L-</a:t>
            </a:r>
            <a:r>
              <a:rPr lang="zh-CN" altLang="en-US" b="1" dirty="0">
                <a:solidFill>
                  <a:schemeClr val="tx1"/>
                </a:solidFill>
              </a:rPr>
              <a:t>属性定义，以及该语法制导定义的功能 </a:t>
            </a:r>
            <a:r>
              <a:rPr lang="en-US" altLang="zh-CN" b="1" dirty="0">
                <a:solidFill>
                  <a:schemeClr val="tx1"/>
                </a:solidFill>
              </a:rPr>
              <a:t>( </a:t>
            </a:r>
            <a:r>
              <a:rPr lang="zh-CN" altLang="en-US" b="1" dirty="0">
                <a:solidFill>
                  <a:schemeClr val="tx1"/>
                </a:solidFill>
              </a:rPr>
              <a:t>翻译句子过程中打印什么内容 </a:t>
            </a:r>
            <a:r>
              <a:rPr lang="en-US" altLang="zh-CN" b="1" dirty="0">
                <a:solidFill>
                  <a:schemeClr val="tx1"/>
                </a:solidFill>
              </a:rPr>
              <a:t>)  </a:t>
            </a:r>
            <a:r>
              <a:rPr lang="zh-CN" altLang="en-US" b="1" dirty="0">
                <a:solidFill>
                  <a:schemeClr val="tx1"/>
                </a:solidFill>
              </a:rPr>
              <a:t>？</a:t>
            </a:r>
            <a:endParaRPr lang="zh-CN" altLang="en-US" b="1" dirty="0">
              <a:solidFill>
                <a:schemeClr val="tx1"/>
              </a:solidFill>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dirty="0"/>
              <a:t>练习：</a:t>
            </a:r>
            <a:endParaRPr lang="zh-CN" dirty="0"/>
          </a:p>
        </p:txBody>
      </p:sp>
      <p:sp>
        <p:nvSpPr>
          <p:cNvPr id="220164" name="矩形 220163"/>
          <p:cNvSpPr/>
          <p:nvPr/>
        </p:nvSpPr>
        <p:spPr>
          <a:xfrm>
            <a:off x="736600" y="1520508"/>
            <a:ext cx="1159510" cy="583565"/>
          </a:xfrm>
          <a:prstGeom prst="rect">
            <a:avLst/>
          </a:prstGeom>
          <a:noFill/>
          <a:ln w="9525">
            <a:noFill/>
          </a:ln>
        </p:spPr>
        <p:txBody>
          <a:bodyPr wrap="none" anchor="ctr">
            <a:spAutoFit/>
          </a:bodyPr>
          <a:p>
            <a:r>
              <a:rPr lang="zh-CN" altLang="en-US" sz="32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表</a:t>
            </a:r>
            <a:r>
              <a:rPr lang="en-US" altLang="zh-CN" sz="32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32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endParaRPr lang="zh-CN" altLang="en-US" sz="32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graphicFrame>
        <p:nvGraphicFramePr>
          <p:cNvPr id="220220" name="内容占位符 220219"/>
          <p:cNvGraphicFramePr/>
          <p:nvPr>
            <p:ph idx="4294967295"/>
            <p:custDataLst>
              <p:tags r:id="rId1"/>
            </p:custDataLst>
          </p:nvPr>
        </p:nvGraphicFramePr>
        <p:xfrm>
          <a:off x="3172460" y="1520508"/>
          <a:ext cx="6969125" cy="2378075"/>
        </p:xfrm>
        <a:graphic>
          <a:graphicData uri="http://schemas.openxmlformats.org/drawingml/2006/table">
            <a:tbl>
              <a:tblPr/>
              <a:tblGrid>
                <a:gridCol w="3209290"/>
                <a:gridCol w="3759835"/>
              </a:tblGrid>
              <a:tr h="593725">
                <a:tc>
                  <a:txBody>
                    <a:bodyPr/>
                    <a:p>
                      <a:pPr lvl="0">
                        <a:spcBef>
                          <a:spcPct val="0"/>
                        </a:spcBef>
                        <a:buNone/>
                      </a:pPr>
                      <a:r>
                        <a:rPr lang="en-US" altLang="zh-CN" sz="2800" b="1">
                          <a:solidFill>
                            <a:schemeClr val="tx1"/>
                          </a:solidFill>
                          <a:latin typeface="华文新魏" panose="02010800040101010101" pitchFamily="2" charset="-122"/>
                          <a:ea typeface="华文新魏" panose="02010800040101010101" pitchFamily="2" charset="-122"/>
                        </a:rPr>
                        <a:t>P → D</a:t>
                      </a:r>
                      <a:endParaRPr lang="en-US" altLang="zh-CN" sz="2800" b="1">
                        <a:solidFill>
                          <a:schemeClr val="tx1"/>
                        </a:solidFill>
                        <a:latin typeface="华文新魏" panose="02010800040101010101" pitchFamily="2" charset="-122"/>
                        <a:ea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p>
                      <a:pPr lvl="0">
                        <a:spcBef>
                          <a:spcPct val="0"/>
                        </a:spcBef>
                        <a:buNone/>
                      </a:pPr>
                      <a:r>
                        <a:rPr lang="en-US" altLang="zh-CN" sz="2800" b="1" err="1">
                          <a:solidFill>
                            <a:schemeClr val="tx1"/>
                          </a:solidFill>
                          <a:latin typeface="华文新魏" panose="02010800040101010101" pitchFamily="2" charset="-122"/>
                          <a:ea typeface="华文新魏" panose="02010800040101010101" pitchFamily="2" charset="-122"/>
                        </a:rPr>
                        <a:t>Print ( D.i</a:t>
                      </a:r>
                      <a:r>
                        <a:rPr lang="en-US" altLang="zh-CN" sz="2800" b="1">
                          <a:solidFill>
                            <a:schemeClr val="tx1"/>
                          </a:solidFill>
                          <a:latin typeface="华文新魏" panose="02010800040101010101" pitchFamily="2" charset="-122"/>
                          <a:ea typeface="华文新魏" panose="02010800040101010101" pitchFamily="2" charset="-122"/>
                        </a:rPr>
                        <a:t> )</a:t>
                      </a:r>
                      <a:endParaRPr lang="en-US" altLang="zh-CN" sz="2800" b="1">
                        <a:solidFill>
                          <a:schemeClr val="tx1"/>
                        </a:solidFill>
                        <a:latin typeface="华文新魏" panose="02010800040101010101" pitchFamily="2" charset="-122"/>
                        <a:ea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595630">
                <a:tc>
                  <a:txBody>
                    <a:bodyPr/>
                    <a:p>
                      <a:pPr lvl="0">
                        <a:spcBef>
                          <a:spcPct val="0"/>
                        </a:spcBef>
                        <a:buNone/>
                      </a:pP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 → D</a:t>
                      </a:r>
                      <a:r>
                        <a:rPr lang="en-US" altLang="zh-CN" sz="2800" b="1" baseline="-3000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a:t>
                      </a:r>
                      <a:r>
                        <a:rPr lang="en-US" altLang="zh-CN" sz="2800" b="1" baseline="-3000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endParaRPr lang="en-US" altLang="zh-CN" sz="2800" b="1" baseline="-3000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p>
                      <a:pPr lvl="0">
                        <a:spcBef>
                          <a:spcPct val="0"/>
                        </a:spcBef>
                        <a:buNone/>
                      </a:pPr>
                      <a:r>
                        <a:rPr lang="en-US" altLang="zh-CN" sz="2800" b="1" err="1">
                          <a:solidFill>
                            <a:schemeClr val="tx1"/>
                          </a:solidFill>
                          <a:latin typeface="华文新魏" panose="02010800040101010101" pitchFamily="2" charset="-122"/>
                          <a:ea typeface="华文新魏" panose="02010800040101010101" pitchFamily="2" charset="-122"/>
                        </a:rPr>
                        <a:t>D.i</a:t>
                      </a:r>
                      <a:r>
                        <a:rPr lang="en-US" altLang="zh-CN" sz="2800" b="1">
                          <a:solidFill>
                            <a:schemeClr val="tx1"/>
                          </a:solidFill>
                          <a:latin typeface="华文新魏" panose="02010800040101010101" pitchFamily="2" charset="-122"/>
                          <a:ea typeface="华文新魏" panose="02010800040101010101" pitchFamily="2" charset="-122"/>
                        </a:rPr>
                        <a:t> = D</a:t>
                      </a:r>
                      <a:r>
                        <a:rPr lang="en-US" altLang="zh-CN" sz="2800" b="1" baseline="-30000">
                          <a:solidFill>
                            <a:schemeClr val="tx1"/>
                          </a:solidFill>
                          <a:latin typeface="华文新魏" panose="02010800040101010101" pitchFamily="2" charset="-122"/>
                          <a:ea typeface="华文新魏" panose="02010800040101010101" pitchFamily="2" charset="-122"/>
                        </a:rPr>
                        <a:t>1</a:t>
                      </a:r>
                      <a:r>
                        <a:rPr lang="en-US" altLang="zh-CN" sz="2800" b="1">
                          <a:solidFill>
                            <a:schemeClr val="tx1"/>
                          </a:solidFill>
                          <a:latin typeface="华文新魏" panose="02010800040101010101" pitchFamily="2" charset="-122"/>
                          <a:ea typeface="华文新魏" panose="02010800040101010101" pitchFamily="2" charset="-122"/>
                        </a:rPr>
                        <a:t>.i + D</a:t>
                      </a:r>
                      <a:r>
                        <a:rPr lang="en-US" altLang="zh-CN" sz="2800" b="1" baseline="-30000">
                          <a:solidFill>
                            <a:schemeClr val="tx1"/>
                          </a:solidFill>
                          <a:latin typeface="华文新魏" panose="02010800040101010101" pitchFamily="2" charset="-122"/>
                          <a:ea typeface="华文新魏" panose="02010800040101010101" pitchFamily="2" charset="-122"/>
                        </a:rPr>
                        <a:t>2</a:t>
                      </a:r>
                      <a:r>
                        <a:rPr lang="en-US" altLang="zh-CN" sz="2800" b="1">
                          <a:solidFill>
                            <a:schemeClr val="tx1"/>
                          </a:solidFill>
                          <a:latin typeface="华文新魏" panose="02010800040101010101" pitchFamily="2" charset="-122"/>
                          <a:ea typeface="华文新魏" panose="02010800040101010101" pitchFamily="2" charset="-122"/>
                        </a:rPr>
                        <a:t>.i</a:t>
                      </a:r>
                      <a:endParaRPr lang="en-US" altLang="zh-CN" sz="2800" b="1">
                        <a:solidFill>
                          <a:schemeClr val="tx1"/>
                        </a:solidFill>
                        <a:latin typeface="华文新魏" panose="02010800040101010101" pitchFamily="2" charset="-122"/>
                        <a:ea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594995">
                <a:tc>
                  <a:txBody>
                    <a:bodyPr/>
                    <a:p>
                      <a:pPr lvl="0">
                        <a:spcBef>
                          <a:spcPct val="0"/>
                        </a:spcBef>
                        <a:buNone/>
                      </a:pPr>
                      <a:r>
                        <a:rPr lang="en-US" altLang="zh-CN"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 →id</a:t>
                      </a:r>
                      <a:r>
                        <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a:t>
                      </a:r>
                      <a:endPar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p>
                      <a:pPr lvl="0">
                        <a:spcBef>
                          <a:spcPct val="0"/>
                        </a:spcBef>
                        <a:buNone/>
                      </a:pPr>
                      <a:r>
                        <a:rPr lang="en-US" altLang="zh-CN" sz="2800" b="1" err="1">
                          <a:solidFill>
                            <a:schemeClr val="tx1"/>
                          </a:solidFill>
                          <a:latin typeface="华文新魏" panose="02010800040101010101" pitchFamily="2" charset="-122"/>
                          <a:ea typeface="华文新魏" panose="02010800040101010101" pitchFamily="2" charset="-122"/>
                        </a:rPr>
                        <a:t>D.i</a:t>
                      </a:r>
                      <a:r>
                        <a:rPr lang="en-US" altLang="zh-CN" sz="2800" b="1">
                          <a:solidFill>
                            <a:schemeClr val="tx1"/>
                          </a:solidFill>
                          <a:latin typeface="华文新魏" panose="02010800040101010101" pitchFamily="2" charset="-122"/>
                          <a:ea typeface="华文新魏" panose="02010800040101010101" pitchFamily="2" charset="-122"/>
                        </a:rPr>
                        <a:t> = 1</a:t>
                      </a:r>
                      <a:endParaRPr lang="en-US" altLang="zh-CN" sz="2800" b="1">
                        <a:solidFill>
                          <a:schemeClr val="tx1"/>
                        </a:solidFill>
                        <a:latin typeface="华文新魏" panose="02010800040101010101" pitchFamily="2" charset="-122"/>
                        <a:ea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593725">
                <a:tc>
                  <a:txBody>
                    <a:bodyPr/>
                    <a:p>
                      <a:pPr lvl="0">
                        <a:spcBef>
                          <a:spcPct val="0"/>
                        </a:spcBef>
                        <a:buNone/>
                      </a:pPr>
                      <a:r>
                        <a:rPr lang="en-US" altLang="zh-CN"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 →proc id</a:t>
                      </a:r>
                      <a:r>
                        <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a:t>
                      </a:r>
                      <a:r>
                        <a:rPr lang="en-US" altLang="zh-CN" sz="2800" b="1" baseline="-3000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endPar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p>
                      <a:pPr lvl="0">
                        <a:spcBef>
                          <a:spcPct val="0"/>
                        </a:spcBef>
                        <a:buNone/>
                      </a:pPr>
                      <a:r>
                        <a:rPr lang="en-US" altLang="zh-CN" sz="2800" b="1" err="1">
                          <a:solidFill>
                            <a:schemeClr val="tx1"/>
                          </a:solidFill>
                          <a:latin typeface="华文新魏" panose="02010800040101010101" pitchFamily="2" charset="-122"/>
                          <a:ea typeface="华文新魏" panose="02010800040101010101" pitchFamily="2" charset="-122"/>
                        </a:rPr>
                        <a:t>D.i</a:t>
                      </a:r>
                      <a:r>
                        <a:rPr lang="en-US" altLang="zh-CN" sz="2800" b="1">
                          <a:solidFill>
                            <a:schemeClr val="tx1"/>
                          </a:solidFill>
                          <a:latin typeface="华文新魏" panose="02010800040101010101" pitchFamily="2" charset="-122"/>
                          <a:ea typeface="华文新魏" panose="02010800040101010101" pitchFamily="2" charset="-122"/>
                        </a:rPr>
                        <a:t> = D</a:t>
                      </a:r>
                      <a:r>
                        <a:rPr lang="en-US" altLang="zh-CN" sz="2800" b="1" baseline="-30000">
                          <a:solidFill>
                            <a:schemeClr val="tx1"/>
                          </a:solidFill>
                          <a:latin typeface="华文新魏" panose="02010800040101010101" pitchFamily="2" charset="-122"/>
                          <a:ea typeface="华文新魏" panose="02010800040101010101" pitchFamily="2" charset="-122"/>
                        </a:rPr>
                        <a:t>1</a:t>
                      </a:r>
                      <a:r>
                        <a:rPr lang="en-US" altLang="zh-CN" sz="2800" b="1">
                          <a:solidFill>
                            <a:schemeClr val="tx1"/>
                          </a:solidFill>
                          <a:latin typeface="华文新魏" panose="02010800040101010101" pitchFamily="2" charset="-122"/>
                          <a:ea typeface="华文新魏" panose="02010800040101010101" pitchFamily="2" charset="-122"/>
                        </a:rPr>
                        <a:t>.i + 1</a:t>
                      </a:r>
                      <a:endParaRPr lang="en-US" altLang="zh-CN" sz="2800" b="1">
                        <a:solidFill>
                          <a:schemeClr val="tx1"/>
                        </a:solidFill>
                        <a:latin typeface="华文新魏" panose="02010800040101010101" pitchFamily="2" charset="-122"/>
                        <a:ea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bl>
          </a:graphicData>
        </a:graphic>
      </p:graphicFrame>
      <p:sp>
        <p:nvSpPr>
          <p:cNvPr id="220221" name="矩形 220220"/>
          <p:cNvSpPr/>
          <p:nvPr/>
        </p:nvSpPr>
        <p:spPr>
          <a:xfrm>
            <a:off x="1548130" y="4772025"/>
            <a:ext cx="7648575" cy="583565"/>
          </a:xfrm>
          <a:prstGeom prst="rect">
            <a:avLst/>
          </a:prstGeom>
          <a:noFill/>
          <a:ln w="9525">
            <a:noFill/>
          </a:ln>
        </p:spPr>
        <p:txBody>
          <a:bodyPr wrap="square">
            <a:spAutoFit/>
          </a:bodyPr>
          <a:p>
            <a:r>
              <a:rPr lang="zh-CN" altLang="en-US" sz="3200" b="1" dirty="0">
                <a:latin typeface="华文新魏" panose="02010800040101010101" pitchFamily="2" charset="-122"/>
                <a:ea typeface="华文新魏" panose="02010800040101010101" pitchFamily="2" charset="-122"/>
                <a:cs typeface="华文新魏" panose="02010800040101010101" pitchFamily="2" charset="-122"/>
              </a:rPr>
              <a:t>分析：</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id</a:t>
            </a:r>
            <a:r>
              <a:rPr lang="en-US" altLang="zh-CN" sz="3200" b="1" baseline="-25000">
                <a:latin typeface="华文新魏" panose="02010800040101010101" pitchFamily="2" charset="-122"/>
                <a:ea typeface="华文新魏" panose="02010800040101010101" pitchFamily="2" charset="-122"/>
                <a:cs typeface="华文新魏" panose="02010800040101010101" pitchFamily="2" charset="-122"/>
              </a:rPr>
              <a:t>1</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 T</a:t>
            </a:r>
            <a:r>
              <a:rPr lang="en-US" altLang="zh-CN" sz="3200" b="1" baseline="-25000">
                <a:latin typeface="华文新魏" panose="02010800040101010101" pitchFamily="2" charset="-122"/>
                <a:ea typeface="华文新魏" panose="02010800040101010101" pitchFamily="2" charset="-122"/>
                <a:cs typeface="华文新魏" panose="02010800040101010101" pitchFamily="2" charset="-122"/>
              </a:rPr>
              <a:t>1</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 ; proc id</a:t>
            </a:r>
            <a:r>
              <a:rPr lang="en-US" altLang="zh-CN" sz="3200" b="1" baseline="-25000">
                <a:latin typeface="华文新魏" panose="02010800040101010101" pitchFamily="2" charset="-122"/>
                <a:ea typeface="华文新魏" panose="02010800040101010101" pitchFamily="2" charset="-122"/>
                <a:cs typeface="华文新魏" panose="02010800040101010101" pitchFamily="2" charset="-122"/>
              </a:rPr>
              <a:t>2</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 id</a:t>
            </a:r>
            <a:r>
              <a:rPr lang="en-US" altLang="zh-CN" sz="3200" b="1" baseline="-25000">
                <a:latin typeface="华文新魏" panose="02010800040101010101" pitchFamily="2" charset="-122"/>
                <a:ea typeface="华文新魏" panose="02010800040101010101" pitchFamily="2" charset="-122"/>
                <a:cs typeface="华文新魏" panose="02010800040101010101" pitchFamily="2" charset="-122"/>
              </a:rPr>
              <a:t>3</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 T</a:t>
            </a:r>
            <a:r>
              <a:rPr lang="en-US" altLang="zh-CN" sz="3200" b="1" baseline="-25000">
                <a:latin typeface="华文新魏" panose="02010800040101010101" pitchFamily="2" charset="-122"/>
                <a:ea typeface="华文新魏" panose="02010800040101010101" pitchFamily="2" charset="-122"/>
                <a:cs typeface="华文新魏" panose="02010800040101010101" pitchFamily="2" charset="-122"/>
              </a:rPr>
              <a:t>2</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 S</a:t>
            </a:r>
            <a:endParaRPr lang="en-US" altLang="zh-CN" sz="3200" b="1">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dirty="0"/>
              <a:t>练习：</a:t>
            </a:r>
            <a:endParaRPr lang="zh-CN" dirty="0"/>
          </a:p>
        </p:txBody>
      </p:sp>
      <p:pic>
        <p:nvPicPr>
          <p:cNvPr id="2" name="图片 1"/>
          <p:cNvPicPr>
            <a:picLocks noChangeAspect="1"/>
          </p:cNvPicPr>
          <p:nvPr/>
        </p:nvPicPr>
        <p:blipFill>
          <a:blip r:embed="rId1"/>
          <a:stretch>
            <a:fillRect/>
          </a:stretch>
        </p:blipFill>
        <p:spPr>
          <a:xfrm>
            <a:off x="572135" y="1216025"/>
            <a:ext cx="7010400" cy="3573780"/>
          </a:xfrm>
          <a:prstGeom prst="rect">
            <a:avLst/>
          </a:prstGeom>
        </p:spPr>
      </p:pic>
      <p:sp>
        <p:nvSpPr>
          <p:cNvPr id="223362" name="文本占位符 223361"/>
          <p:cNvSpPr>
            <a:spLocks noGrp="1"/>
          </p:cNvSpPr>
          <p:nvPr>
            <p:ph type="body" idx="1"/>
          </p:nvPr>
        </p:nvSpPr>
        <p:spPr>
          <a:xfrm>
            <a:off x="8155940" y="1124268"/>
            <a:ext cx="3384550" cy="2303462"/>
          </a:xfrm>
          <a:ln>
            <a:solidFill>
              <a:schemeClr val="tx1"/>
            </a:solidFill>
            <a:miter/>
          </a:ln>
        </p:spPr>
        <p:txBody>
          <a:bodyPr/>
          <a:p>
            <a:pPr>
              <a:buNone/>
            </a:pPr>
            <a:r>
              <a:rPr lang="en-US" altLang="zh-CN" sz="2400" b="1">
                <a:solidFill>
                  <a:srgbClr val="3366FF"/>
                </a:solidFill>
                <a:sym typeface="Wingdings" panose="05000000000000000000" pitchFamily="2" charset="2"/>
              </a:rPr>
              <a:t>1.</a:t>
            </a:r>
            <a:r>
              <a:rPr lang="en-US" altLang="zh-CN" sz="2400" b="1">
                <a:sym typeface="Wingdings" panose="05000000000000000000" pitchFamily="2" charset="2"/>
              </a:rPr>
              <a:t>D</a:t>
            </a:r>
            <a:r>
              <a:rPr lang="en-US" altLang="zh-CN" sz="2400" b="1" baseline="-25000">
                <a:sym typeface="Wingdings" panose="05000000000000000000" pitchFamily="2" charset="2"/>
              </a:rPr>
              <a:t>1</a:t>
            </a:r>
            <a:r>
              <a:rPr lang="en-US" altLang="zh-CN" sz="2400" b="1">
                <a:sym typeface="Wingdings" panose="05000000000000000000" pitchFamily="2" charset="2"/>
              </a:rPr>
              <a:t>.i = 1</a:t>
            </a:r>
            <a:endParaRPr lang="en-US" altLang="zh-CN" sz="2400" b="1">
              <a:sym typeface="Wingdings" panose="05000000000000000000" pitchFamily="2" charset="2"/>
            </a:endParaRPr>
          </a:p>
          <a:p>
            <a:pPr>
              <a:buNone/>
            </a:pPr>
            <a:r>
              <a:rPr lang="en-US" altLang="zh-CN" sz="2400" b="1">
                <a:solidFill>
                  <a:srgbClr val="3366FF"/>
                </a:solidFill>
                <a:sym typeface="Wingdings" panose="05000000000000000000" pitchFamily="2" charset="2"/>
              </a:rPr>
              <a:t>2.</a:t>
            </a:r>
            <a:r>
              <a:rPr lang="en-US" altLang="zh-CN" sz="2400" b="1">
                <a:sym typeface="Wingdings" panose="05000000000000000000" pitchFamily="2" charset="2"/>
              </a:rPr>
              <a:t>D</a:t>
            </a:r>
            <a:r>
              <a:rPr lang="en-US" altLang="zh-CN" sz="2400" b="1" baseline="-25000">
                <a:sym typeface="Wingdings" panose="05000000000000000000" pitchFamily="2" charset="2"/>
              </a:rPr>
              <a:t>3</a:t>
            </a:r>
            <a:r>
              <a:rPr lang="en-US" altLang="zh-CN" sz="2400" b="1">
                <a:sym typeface="Wingdings" panose="05000000000000000000" pitchFamily="2" charset="2"/>
              </a:rPr>
              <a:t>.i = 1</a:t>
            </a:r>
            <a:endParaRPr lang="en-US" altLang="zh-CN" sz="2400" b="1">
              <a:sym typeface="Wingdings" panose="05000000000000000000" pitchFamily="2" charset="2"/>
            </a:endParaRPr>
          </a:p>
          <a:p>
            <a:pPr>
              <a:buNone/>
            </a:pPr>
            <a:r>
              <a:rPr lang="en-US" altLang="zh-CN" sz="2400" b="1">
                <a:solidFill>
                  <a:srgbClr val="3366FF"/>
                </a:solidFill>
                <a:sym typeface="Wingdings" panose="05000000000000000000" pitchFamily="2" charset="2"/>
              </a:rPr>
              <a:t>3.</a:t>
            </a:r>
            <a:r>
              <a:rPr lang="en-US" altLang="zh-CN" sz="2400" b="1">
                <a:sym typeface="Wingdings" panose="05000000000000000000" pitchFamily="2" charset="2"/>
              </a:rPr>
              <a:t>D</a:t>
            </a:r>
            <a:r>
              <a:rPr lang="en-US" altLang="zh-CN" sz="2400" b="1" baseline="-25000">
                <a:sym typeface="Wingdings" panose="05000000000000000000" pitchFamily="2" charset="2"/>
              </a:rPr>
              <a:t>2</a:t>
            </a:r>
            <a:r>
              <a:rPr lang="en-US" altLang="zh-CN" sz="2400" b="1">
                <a:sym typeface="Wingdings" panose="05000000000000000000" pitchFamily="2" charset="2"/>
              </a:rPr>
              <a:t>.i = D</a:t>
            </a:r>
            <a:r>
              <a:rPr lang="en-US" altLang="zh-CN" sz="2400" b="1" baseline="-25000">
                <a:sym typeface="Wingdings" panose="05000000000000000000" pitchFamily="2" charset="2"/>
              </a:rPr>
              <a:t>3</a:t>
            </a:r>
            <a:r>
              <a:rPr lang="en-US" altLang="zh-CN" sz="2400" b="1">
                <a:sym typeface="Wingdings" panose="05000000000000000000" pitchFamily="2" charset="2"/>
              </a:rPr>
              <a:t>.i + 1 = 2</a:t>
            </a:r>
            <a:endParaRPr lang="en-US" altLang="zh-CN" sz="2400" b="1">
              <a:sym typeface="Wingdings" panose="05000000000000000000" pitchFamily="2" charset="2"/>
            </a:endParaRPr>
          </a:p>
          <a:p>
            <a:pPr>
              <a:buNone/>
            </a:pPr>
            <a:r>
              <a:rPr lang="en-US" altLang="zh-CN" sz="2400" b="1">
                <a:solidFill>
                  <a:srgbClr val="3366FF"/>
                </a:solidFill>
                <a:sym typeface="Wingdings" panose="05000000000000000000" pitchFamily="2" charset="2"/>
              </a:rPr>
              <a:t>4.</a:t>
            </a:r>
            <a:r>
              <a:rPr lang="en-US" altLang="zh-CN" sz="2400" b="1">
                <a:sym typeface="Wingdings" panose="05000000000000000000" pitchFamily="2" charset="2"/>
              </a:rPr>
              <a:t>D.i = D</a:t>
            </a:r>
            <a:r>
              <a:rPr lang="en-US" altLang="zh-CN" sz="2400" b="1" baseline="-25000">
                <a:sym typeface="Wingdings" panose="05000000000000000000" pitchFamily="2" charset="2"/>
              </a:rPr>
              <a:t>1</a:t>
            </a:r>
            <a:r>
              <a:rPr lang="en-US" altLang="zh-CN" sz="2400" b="1">
                <a:sym typeface="Wingdings" panose="05000000000000000000" pitchFamily="2" charset="2"/>
              </a:rPr>
              <a:t>.i + D</a:t>
            </a:r>
            <a:r>
              <a:rPr lang="en-US" altLang="zh-CN" sz="2400" b="1" baseline="-25000">
                <a:sym typeface="Wingdings" panose="05000000000000000000" pitchFamily="2" charset="2"/>
              </a:rPr>
              <a:t>2</a:t>
            </a:r>
            <a:r>
              <a:rPr lang="en-US" altLang="zh-CN" sz="2400" b="1">
                <a:sym typeface="Wingdings" panose="05000000000000000000" pitchFamily="2" charset="2"/>
              </a:rPr>
              <a:t>.i = 3</a:t>
            </a:r>
            <a:endParaRPr lang="en-US" altLang="zh-CN" sz="2400" b="1">
              <a:sym typeface="Wingdings" panose="05000000000000000000" pitchFamily="2" charset="2"/>
            </a:endParaRPr>
          </a:p>
          <a:p>
            <a:pPr>
              <a:buNone/>
            </a:pPr>
            <a:r>
              <a:rPr lang="en-US" altLang="zh-CN" sz="2400" b="1">
                <a:solidFill>
                  <a:srgbClr val="3366FF"/>
                </a:solidFill>
                <a:sym typeface="Wingdings" panose="05000000000000000000" pitchFamily="2" charset="2"/>
              </a:rPr>
              <a:t>5.</a:t>
            </a:r>
            <a:r>
              <a:rPr lang="en-US" altLang="zh-CN" sz="2400" b="1" err="1">
                <a:sym typeface="Wingdings" panose="05000000000000000000" pitchFamily="2" charset="2"/>
              </a:rPr>
              <a:t>Print ( D.i</a:t>
            </a:r>
            <a:r>
              <a:rPr lang="en-US" altLang="zh-CN" sz="2400" b="1">
                <a:sym typeface="Wingdings" panose="05000000000000000000" pitchFamily="2" charset="2"/>
              </a:rPr>
              <a:t> )</a:t>
            </a:r>
            <a:endParaRPr lang="en-US" altLang="zh-CN" sz="2400" b="1">
              <a:sym typeface="Wingdings" panose="05000000000000000000" pitchFamily="2" charset="2"/>
            </a:endParaRPr>
          </a:p>
        </p:txBody>
      </p:sp>
      <p:sp>
        <p:nvSpPr>
          <p:cNvPr id="223363" name="矩形 223362"/>
          <p:cNvSpPr/>
          <p:nvPr/>
        </p:nvSpPr>
        <p:spPr>
          <a:xfrm>
            <a:off x="8354695" y="4115594"/>
            <a:ext cx="2503488" cy="1364615"/>
          </a:xfrm>
          <a:prstGeom prst="rect">
            <a:avLst/>
          </a:prstGeom>
          <a:noFill/>
          <a:ln w="9525">
            <a:noFill/>
          </a:ln>
        </p:spPr>
        <p:txBody>
          <a:bodyPr anchor="ctr">
            <a:spAutoFit/>
          </a:bodyPr>
          <a:p>
            <a:pPr>
              <a:lnSpc>
                <a:spcPct val="115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答：</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S-</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属性定义</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打印该程序一共声明了多少个</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id</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 </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dirty="0"/>
              <a:t>练习：</a:t>
            </a:r>
            <a:endParaRPr lang="zh-CN" dirty="0"/>
          </a:p>
        </p:txBody>
      </p:sp>
      <p:sp>
        <p:nvSpPr>
          <p:cNvPr id="222210" name="矩形 222209"/>
          <p:cNvSpPr/>
          <p:nvPr/>
        </p:nvSpPr>
        <p:spPr>
          <a:xfrm>
            <a:off x="561340" y="1341438"/>
            <a:ext cx="1228725" cy="583565"/>
          </a:xfrm>
          <a:prstGeom prst="rect">
            <a:avLst/>
          </a:prstGeom>
          <a:noFill/>
          <a:ln w="9525">
            <a:noFill/>
          </a:ln>
        </p:spPr>
        <p:txBody>
          <a:bodyPr wrap="none" anchor="ctr">
            <a:spAutoFit/>
          </a:bodyPr>
          <a:p>
            <a:r>
              <a:rPr lang="zh-CN" altLang="en-US" sz="32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表</a:t>
            </a:r>
            <a:r>
              <a:rPr lang="en-US" altLang="zh-CN" sz="32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r>
              <a:rPr lang="zh-CN" altLang="en-US" sz="32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endParaRPr lang="zh-CN" altLang="en-US" sz="32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p:txBody>
      </p:sp>
      <p:graphicFrame>
        <p:nvGraphicFramePr>
          <p:cNvPr id="222281" name="内容占位符 222280"/>
          <p:cNvGraphicFramePr/>
          <p:nvPr>
            <p:ph idx="4294967295"/>
            <p:custDataLst>
              <p:tags r:id="rId1"/>
            </p:custDataLst>
          </p:nvPr>
        </p:nvGraphicFramePr>
        <p:xfrm>
          <a:off x="2298700" y="1612265"/>
          <a:ext cx="8586470" cy="2839085"/>
        </p:xfrm>
        <a:graphic>
          <a:graphicData uri="http://schemas.openxmlformats.org/drawingml/2006/table">
            <a:tbl>
              <a:tblPr/>
              <a:tblGrid>
                <a:gridCol w="3707130"/>
                <a:gridCol w="4879340"/>
              </a:tblGrid>
              <a:tr h="594360">
                <a:tc>
                  <a:txBody>
                    <a:bodyPr/>
                    <a:p>
                      <a:pPr marL="0" lvl="0" indent="0">
                        <a:spcBef>
                          <a:spcPct val="0"/>
                        </a:spcBef>
                        <a:buNone/>
                      </a:pPr>
                      <a:r>
                        <a:rPr lang="en-US" altLang="zh-CN" sz="2800" b="1">
                          <a:solidFill>
                            <a:schemeClr val="tx1"/>
                          </a:solidFill>
                          <a:latin typeface="华文新魏" panose="02010800040101010101" pitchFamily="2" charset="-122"/>
                          <a:ea typeface="华文新魏" panose="02010800040101010101" pitchFamily="2" charset="-122"/>
                        </a:rPr>
                        <a:t>P → D</a:t>
                      </a:r>
                      <a:endParaRPr lang="en-US" altLang="zh-CN" sz="2800" b="1">
                        <a:solidFill>
                          <a:schemeClr val="tx1"/>
                        </a:solidFill>
                        <a:latin typeface="华文新魏" panose="02010800040101010101" pitchFamily="2" charset="-122"/>
                        <a:ea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p>
                      <a:pPr marL="0" lvl="0" indent="0">
                        <a:spcBef>
                          <a:spcPct val="0"/>
                        </a:spcBef>
                        <a:buNone/>
                      </a:pPr>
                      <a:r>
                        <a:rPr lang="en-US" altLang="zh-CN" sz="2800" b="1" err="1">
                          <a:solidFill>
                            <a:schemeClr val="tx1"/>
                          </a:solidFill>
                          <a:latin typeface="华文新魏" panose="02010800040101010101" pitchFamily="2" charset="-122"/>
                          <a:ea typeface="华文新魏" panose="02010800040101010101" pitchFamily="2" charset="-122"/>
                        </a:rPr>
                        <a:t>D.m</a:t>
                      </a:r>
                      <a:r>
                        <a:rPr lang="en-US" altLang="zh-CN" sz="2800" b="1">
                          <a:solidFill>
                            <a:schemeClr val="tx1"/>
                          </a:solidFill>
                          <a:latin typeface="华文新魏" panose="02010800040101010101" pitchFamily="2" charset="-122"/>
                          <a:ea typeface="华文新魏" panose="02010800040101010101" pitchFamily="2" charset="-122"/>
                        </a:rPr>
                        <a:t> = 1</a:t>
                      </a:r>
                      <a:endParaRPr lang="en-US" altLang="zh-CN" sz="2800" b="1">
                        <a:solidFill>
                          <a:schemeClr val="tx1"/>
                        </a:solidFill>
                        <a:latin typeface="华文新魏" panose="02010800040101010101" pitchFamily="2" charset="-122"/>
                        <a:ea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825500">
                <a:tc>
                  <a:txBody>
                    <a:bodyPr/>
                    <a:p>
                      <a:pPr marL="0" lvl="0" indent="0">
                        <a:spcBef>
                          <a:spcPct val="0"/>
                        </a:spcBef>
                        <a:buNone/>
                      </a:pP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 → D</a:t>
                      </a:r>
                      <a:r>
                        <a:rPr lang="en-US" altLang="zh-CN" sz="2800" b="1" baseline="-3000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a:t>
                      </a:r>
                      <a:r>
                        <a:rPr lang="en-US" altLang="zh-CN" sz="2800" b="1" baseline="-3000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endParaRPr lang="en-US" altLang="zh-CN" sz="2800" b="1" baseline="-30000">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p>
                      <a:pPr marL="0" lvl="0" indent="0">
                        <a:spcBef>
                          <a:spcPct val="0"/>
                        </a:spcBef>
                        <a:buNone/>
                      </a:pP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a:t>
                      </a:r>
                      <a:r>
                        <a:rPr lang="en-US" altLang="zh-CN" sz="2800" b="1" baseline="-3000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en-US" altLang="zh-CN" sz="2800" b="1" err="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.m = D.m</a:t>
                      </a:r>
                      <a:r>
                        <a:rPr lang="en-US" altLang="zh-CN"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 </a:t>
                      </a:r>
                      <a:r>
                        <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a:t>
                      </a:r>
                      <a:r>
                        <a:rPr lang="en-US" altLang="zh-CN" sz="2800" b="1" baseline="-3000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2</a:t>
                      </a:r>
                      <a:r>
                        <a:rPr lang="en-US" altLang="zh-CN" sz="2800" b="1" err="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.m = D.m</a:t>
                      </a:r>
                      <a:endParaRPr lang="en-US" altLang="zh-CN" sz="2800" b="1" err="1">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594360">
                <a:tc>
                  <a:txBody>
                    <a:bodyPr/>
                    <a:p>
                      <a:pPr marL="0" lvl="0" indent="0">
                        <a:spcBef>
                          <a:spcPct val="0"/>
                        </a:spcBef>
                        <a:buNone/>
                      </a:pPr>
                      <a:r>
                        <a:rPr lang="en-US" altLang="zh-CN"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 →id</a:t>
                      </a:r>
                      <a:r>
                        <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T</a:t>
                      </a:r>
                      <a:endPar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p>
                      <a:pPr marL="0" lvl="0" indent="0">
                        <a:spcBef>
                          <a:spcPct val="0"/>
                        </a:spcBef>
                        <a:buNone/>
                      </a:pPr>
                      <a:r>
                        <a:rPr lang="en-US" altLang="zh-CN" sz="2800" b="1" err="1">
                          <a:solidFill>
                            <a:schemeClr val="tx1"/>
                          </a:solidFill>
                          <a:latin typeface="华文新魏" panose="02010800040101010101" pitchFamily="2" charset="-122"/>
                          <a:ea typeface="华文新魏" panose="02010800040101010101" pitchFamily="2" charset="-122"/>
                        </a:rPr>
                        <a:t>Print ( id.name, D.m</a:t>
                      </a:r>
                      <a:r>
                        <a:rPr lang="en-US" altLang="zh-CN" sz="2800" b="1">
                          <a:solidFill>
                            <a:schemeClr val="tx1"/>
                          </a:solidFill>
                          <a:latin typeface="华文新魏" panose="02010800040101010101" pitchFamily="2" charset="-122"/>
                          <a:ea typeface="华文新魏" panose="02010800040101010101" pitchFamily="2" charset="-122"/>
                        </a:rPr>
                        <a:t> )</a:t>
                      </a:r>
                      <a:endParaRPr lang="en-US" altLang="zh-CN" sz="2800" b="1">
                        <a:solidFill>
                          <a:schemeClr val="tx1"/>
                        </a:solidFill>
                        <a:latin typeface="华文新魏" panose="02010800040101010101" pitchFamily="2" charset="-122"/>
                        <a:ea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824865">
                <a:tc>
                  <a:txBody>
                    <a:bodyPr/>
                    <a:p>
                      <a:pPr marL="0" lvl="0" indent="0">
                        <a:spcBef>
                          <a:spcPct val="0"/>
                        </a:spcBef>
                        <a:buNone/>
                      </a:pPr>
                      <a:r>
                        <a:rPr lang="en-US" altLang="zh-CN"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 →proc id</a:t>
                      </a:r>
                      <a:r>
                        <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D</a:t>
                      </a:r>
                      <a:r>
                        <a:rPr lang="en-US" altLang="zh-CN" sz="2800" b="1" baseline="-3000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1</a:t>
                      </a:r>
                      <a:r>
                        <a:rPr lang="zh-CN" altLang="en-US" sz="2800" b="1" dirty="0">
                          <a:solidFill>
                            <a:schemeClr val="tx1"/>
                          </a:solidFill>
                          <a:latin typeface="华文新魏" panose="02010800040101010101" pitchFamily="2" charset="-122"/>
                          <a:ea typeface="华文新魏" panose="02010800040101010101" pitchFamily="2" charset="-122"/>
                          <a:cs typeface="华文新魏" panose="02010800040101010101" pitchFamily="2" charset="-122"/>
                        </a:rPr>
                        <a:t>；</a:t>
                      </a:r>
                      <a:r>
                        <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rPr>
                        <a:t>S</a:t>
                      </a:r>
                      <a:endParaRPr lang="en-US" altLang="zh-CN" sz="2800" b="1">
                        <a:solidFill>
                          <a:schemeClr val="tx1"/>
                        </a:solidFill>
                        <a:latin typeface="华文新魏" panose="02010800040101010101" pitchFamily="2" charset="-122"/>
                        <a:ea typeface="华文新魏" panose="02010800040101010101" pitchFamily="2" charset="-122"/>
                        <a:cs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p>
                      <a:pPr marL="0" lvl="0" indent="0">
                        <a:spcBef>
                          <a:spcPct val="0"/>
                        </a:spcBef>
                        <a:buNone/>
                      </a:pPr>
                      <a:r>
                        <a:rPr lang="en-US" altLang="zh-CN" sz="2800" b="1">
                          <a:solidFill>
                            <a:schemeClr val="tx1"/>
                          </a:solidFill>
                          <a:latin typeface="华文新魏" panose="02010800040101010101" pitchFamily="2" charset="-122"/>
                          <a:ea typeface="华文新魏" panose="02010800040101010101" pitchFamily="2" charset="-122"/>
                        </a:rPr>
                        <a:t>D</a:t>
                      </a:r>
                      <a:r>
                        <a:rPr lang="en-US" altLang="zh-CN" sz="2800" b="1" baseline="-30000">
                          <a:solidFill>
                            <a:schemeClr val="tx1"/>
                          </a:solidFill>
                          <a:latin typeface="华文新魏" panose="02010800040101010101" pitchFamily="2" charset="-122"/>
                          <a:ea typeface="华文新魏" panose="02010800040101010101" pitchFamily="2" charset="-122"/>
                        </a:rPr>
                        <a:t>1</a:t>
                      </a:r>
                      <a:r>
                        <a:rPr lang="en-US" altLang="zh-CN" sz="2800" b="1" err="1">
                          <a:solidFill>
                            <a:schemeClr val="tx1"/>
                          </a:solidFill>
                          <a:latin typeface="华文新魏" panose="02010800040101010101" pitchFamily="2" charset="-122"/>
                          <a:ea typeface="华文新魏" panose="02010800040101010101" pitchFamily="2" charset="-122"/>
                        </a:rPr>
                        <a:t>.m = D.m</a:t>
                      </a:r>
                      <a:r>
                        <a:rPr lang="en-US" altLang="zh-CN" sz="2800" b="1">
                          <a:solidFill>
                            <a:schemeClr val="tx1"/>
                          </a:solidFill>
                          <a:latin typeface="华文新魏" panose="02010800040101010101" pitchFamily="2" charset="-122"/>
                          <a:ea typeface="华文新魏" panose="02010800040101010101" pitchFamily="2" charset="-122"/>
                        </a:rPr>
                        <a:t> + 1</a:t>
                      </a:r>
                      <a:endParaRPr lang="en-US" altLang="zh-CN" sz="2800" b="1">
                        <a:solidFill>
                          <a:schemeClr val="tx1"/>
                        </a:solidFill>
                        <a:latin typeface="华文新魏" panose="02010800040101010101" pitchFamily="2" charset="-122"/>
                        <a:ea typeface="华文新魏" panose="02010800040101010101" pitchFamily="2"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bl>
          </a:graphicData>
        </a:graphic>
      </p:graphicFrame>
      <p:sp>
        <p:nvSpPr>
          <p:cNvPr id="222282" name="矩形 222281"/>
          <p:cNvSpPr/>
          <p:nvPr/>
        </p:nvSpPr>
        <p:spPr>
          <a:xfrm>
            <a:off x="1548130" y="4987925"/>
            <a:ext cx="7129780" cy="583565"/>
          </a:xfrm>
          <a:prstGeom prst="rect">
            <a:avLst/>
          </a:prstGeom>
          <a:noFill/>
          <a:ln w="9525">
            <a:noFill/>
          </a:ln>
        </p:spPr>
        <p:txBody>
          <a:bodyPr wrap="square">
            <a:spAutoFit/>
          </a:bodyPr>
          <a:p>
            <a:r>
              <a:rPr lang="zh-CN" altLang="en-US" sz="3200" b="1" dirty="0">
                <a:latin typeface="华文新魏" panose="02010800040101010101" pitchFamily="2" charset="-122"/>
                <a:ea typeface="华文新魏" panose="02010800040101010101" pitchFamily="2" charset="-122"/>
                <a:cs typeface="华文新魏" panose="02010800040101010101" pitchFamily="2" charset="-122"/>
              </a:rPr>
              <a:t>分析：</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id</a:t>
            </a:r>
            <a:r>
              <a:rPr lang="en-US" altLang="zh-CN" sz="3200" b="1" baseline="-25000">
                <a:latin typeface="华文新魏" panose="02010800040101010101" pitchFamily="2" charset="-122"/>
                <a:ea typeface="华文新魏" panose="02010800040101010101" pitchFamily="2" charset="-122"/>
                <a:cs typeface="华文新魏" panose="02010800040101010101" pitchFamily="2" charset="-122"/>
              </a:rPr>
              <a:t>1</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 T</a:t>
            </a:r>
            <a:r>
              <a:rPr lang="en-US" altLang="zh-CN" sz="3200" b="1" baseline="-25000">
                <a:latin typeface="华文新魏" panose="02010800040101010101" pitchFamily="2" charset="-122"/>
                <a:ea typeface="华文新魏" panose="02010800040101010101" pitchFamily="2" charset="-122"/>
                <a:cs typeface="华文新魏" panose="02010800040101010101" pitchFamily="2" charset="-122"/>
              </a:rPr>
              <a:t>1</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 ; proc id</a:t>
            </a:r>
            <a:r>
              <a:rPr lang="en-US" altLang="zh-CN" sz="3200" b="1" baseline="-25000">
                <a:latin typeface="华文新魏" panose="02010800040101010101" pitchFamily="2" charset="-122"/>
                <a:ea typeface="华文新魏" panose="02010800040101010101" pitchFamily="2" charset="-122"/>
                <a:cs typeface="华文新魏" panose="02010800040101010101" pitchFamily="2" charset="-122"/>
              </a:rPr>
              <a:t>2</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 id</a:t>
            </a:r>
            <a:r>
              <a:rPr lang="en-US" altLang="zh-CN" sz="3200" b="1" baseline="-25000">
                <a:latin typeface="华文新魏" panose="02010800040101010101" pitchFamily="2" charset="-122"/>
                <a:ea typeface="华文新魏" panose="02010800040101010101" pitchFamily="2" charset="-122"/>
                <a:cs typeface="华文新魏" panose="02010800040101010101" pitchFamily="2" charset="-122"/>
              </a:rPr>
              <a:t>3</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 T</a:t>
            </a:r>
            <a:r>
              <a:rPr lang="en-US" altLang="zh-CN" sz="3200" b="1" baseline="-25000">
                <a:latin typeface="华文新魏" panose="02010800040101010101" pitchFamily="2" charset="-122"/>
                <a:ea typeface="华文新魏" panose="02010800040101010101" pitchFamily="2" charset="-122"/>
                <a:cs typeface="华文新魏" panose="02010800040101010101" pitchFamily="2" charset="-122"/>
              </a:rPr>
              <a:t>2</a:t>
            </a:r>
            <a:r>
              <a:rPr lang="en-US" altLang="zh-CN" sz="3200" b="1">
                <a:latin typeface="华文新魏" panose="02010800040101010101" pitchFamily="2" charset="-122"/>
                <a:ea typeface="华文新魏" panose="02010800040101010101" pitchFamily="2" charset="-122"/>
                <a:cs typeface="华文新魏" panose="02010800040101010101" pitchFamily="2" charset="-122"/>
              </a:rPr>
              <a:t>; S</a:t>
            </a:r>
            <a:endParaRPr lang="en-US" altLang="zh-CN" sz="3200" b="1">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dirty="0"/>
              <a:t>练习：</a:t>
            </a:r>
            <a:endParaRPr lang="zh-CN" dirty="0"/>
          </a:p>
        </p:txBody>
      </p:sp>
      <p:pic>
        <p:nvPicPr>
          <p:cNvPr id="2" name="图片 1"/>
          <p:cNvPicPr>
            <a:picLocks noChangeAspect="1"/>
          </p:cNvPicPr>
          <p:nvPr/>
        </p:nvPicPr>
        <p:blipFill>
          <a:blip r:embed="rId1"/>
          <a:stretch>
            <a:fillRect/>
          </a:stretch>
        </p:blipFill>
        <p:spPr>
          <a:xfrm>
            <a:off x="4672330" y="1633855"/>
            <a:ext cx="6499860" cy="4267200"/>
          </a:xfrm>
          <a:prstGeom prst="rect">
            <a:avLst/>
          </a:prstGeom>
        </p:spPr>
      </p:pic>
      <p:grpSp>
        <p:nvGrpSpPr>
          <p:cNvPr id="224419" name="组合 224418"/>
          <p:cNvGrpSpPr/>
          <p:nvPr/>
        </p:nvGrpSpPr>
        <p:grpSpPr>
          <a:xfrm rot="0">
            <a:off x="719455" y="1695450"/>
            <a:ext cx="1584325" cy="376555"/>
            <a:chOff x="3380" y="346"/>
            <a:chExt cx="998" cy="237"/>
          </a:xfrm>
        </p:grpSpPr>
        <p:sp>
          <p:nvSpPr>
            <p:cNvPr id="224354" name="文本框 224353"/>
            <p:cNvSpPr txBox="1"/>
            <p:nvPr/>
          </p:nvSpPr>
          <p:spPr>
            <a:xfrm>
              <a:off x="3607" y="346"/>
              <a:ext cx="771" cy="237"/>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pPr>
                <a:spcBef>
                  <a:spcPct val="50000"/>
                </a:spcBef>
              </a:pPr>
              <a:r>
                <a:rPr lang="en-US" altLang="zh-CN" sz="1800" b="1" err="1">
                  <a:latin typeface="Times New Roman" panose="02020603050405020304" charset="0"/>
                </a:rPr>
                <a:t>{ D.m</a:t>
              </a:r>
              <a:r>
                <a:rPr lang="en-US" altLang="zh-CN" sz="1800" b="1">
                  <a:latin typeface="Times New Roman" panose="02020603050405020304" charset="0"/>
                </a:rPr>
                <a:t> = 1 }</a:t>
              </a:r>
              <a:endParaRPr lang="en-US" altLang="zh-CN" sz="1800" b="1" baseline="-25000">
                <a:latin typeface="Times New Roman" panose="02020603050405020304" charset="0"/>
              </a:endParaRPr>
            </a:p>
          </p:txBody>
        </p:sp>
        <p:sp>
          <p:nvSpPr>
            <p:cNvPr id="224405" name="椭圆 224404"/>
            <p:cNvSpPr/>
            <p:nvPr/>
          </p:nvSpPr>
          <p:spPr>
            <a:xfrm>
              <a:off x="3380" y="346"/>
              <a:ext cx="226" cy="227"/>
            </a:xfrm>
            <a:prstGeom prst="ellipse">
              <a:avLst/>
            </a:prstGeom>
            <a:solidFill>
              <a:srgbClr val="CCFFCC"/>
            </a:solidFill>
            <a:ln w="9525" cap="flat" cmpd="sng">
              <a:solidFill>
                <a:schemeClr val="tx1"/>
              </a:solidFill>
              <a:prstDash val="solid"/>
              <a:miter/>
              <a:headEnd type="none" w="med" len="med"/>
              <a:tailEnd type="none" w="med" len="med"/>
            </a:ln>
          </p:spPr>
          <p:txBody>
            <a:bodyPr wrap="none" anchor="ctr"/>
            <a:p>
              <a:pPr algn="ctr"/>
              <a:r>
                <a:rPr lang="en-US" altLang="zh-CN" sz="2000" b="1">
                  <a:solidFill>
                    <a:srgbClr val="3366FF"/>
                  </a:solidFill>
                  <a:latin typeface="Comic Sans MS" panose="030F0702030302020204" pitchFamily="66" charset="0"/>
                </a:rPr>
                <a:t>1</a:t>
              </a:r>
              <a:endParaRPr lang="en-US" altLang="zh-CN" sz="2000" b="1">
                <a:solidFill>
                  <a:srgbClr val="3366FF"/>
                </a:solidFill>
                <a:latin typeface="Comic Sans MS" panose="030F0702030302020204" pitchFamily="66" charset="0"/>
              </a:endParaRPr>
            </a:p>
          </p:txBody>
        </p:sp>
      </p:grpSp>
      <p:grpSp>
        <p:nvGrpSpPr>
          <p:cNvPr id="224420" name="组合 224419"/>
          <p:cNvGrpSpPr/>
          <p:nvPr/>
        </p:nvGrpSpPr>
        <p:grpSpPr>
          <a:xfrm rot="0">
            <a:off x="719455" y="2416175"/>
            <a:ext cx="1945005" cy="376555"/>
            <a:chOff x="3380" y="800"/>
            <a:chExt cx="1225" cy="237"/>
          </a:xfrm>
        </p:grpSpPr>
        <p:sp>
          <p:nvSpPr>
            <p:cNvPr id="224355" name="文本框 224354"/>
            <p:cNvSpPr txBox="1"/>
            <p:nvPr/>
          </p:nvSpPr>
          <p:spPr>
            <a:xfrm>
              <a:off x="3607" y="800"/>
              <a:ext cx="998" cy="237"/>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pPr>
                <a:spcBef>
                  <a:spcPct val="50000"/>
                </a:spcBef>
              </a:pPr>
              <a:r>
                <a:rPr lang="en-US" altLang="zh-CN" sz="1800" b="1">
                  <a:latin typeface="Times New Roman" panose="02020603050405020304" charset="0"/>
                </a:rPr>
                <a:t>{ D</a:t>
              </a:r>
              <a:r>
                <a:rPr lang="en-US" altLang="zh-CN" sz="1800" b="1" baseline="-25000">
                  <a:latin typeface="Times New Roman" panose="02020603050405020304" charset="0"/>
                </a:rPr>
                <a:t>1</a:t>
              </a:r>
              <a:r>
                <a:rPr lang="en-US" altLang="zh-CN" sz="1800" b="1" err="1">
                  <a:latin typeface="Times New Roman" panose="02020603050405020304" charset="0"/>
                </a:rPr>
                <a:t>.m = D.m</a:t>
              </a:r>
              <a:r>
                <a:rPr lang="en-US" altLang="zh-CN" sz="1800" b="1">
                  <a:latin typeface="Times New Roman" panose="02020603050405020304" charset="0"/>
                </a:rPr>
                <a:t> }</a:t>
              </a:r>
              <a:endParaRPr lang="en-US" altLang="zh-CN" sz="1800" b="1" baseline="-25000">
                <a:latin typeface="Times New Roman" panose="02020603050405020304" charset="0"/>
              </a:endParaRPr>
            </a:p>
          </p:txBody>
        </p:sp>
        <p:sp>
          <p:nvSpPr>
            <p:cNvPr id="224406" name="椭圆 224405"/>
            <p:cNvSpPr/>
            <p:nvPr/>
          </p:nvSpPr>
          <p:spPr>
            <a:xfrm>
              <a:off x="3380" y="800"/>
              <a:ext cx="226" cy="227"/>
            </a:xfrm>
            <a:prstGeom prst="ellipse">
              <a:avLst/>
            </a:prstGeom>
            <a:solidFill>
              <a:srgbClr val="CCFFCC"/>
            </a:solidFill>
            <a:ln w="9525" cap="flat" cmpd="sng">
              <a:solidFill>
                <a:schemeClr val="tx1"/>
              </a:solidFill>
              <a:prstDash val="solid"/>
              <a:miter/>
              <a:headEnd type="none" w="med" len="med"/>
              <a:tailEnd type="none" w="med" len="med"/>
            </a:ln>
          </p:spPr>
          <p:txBody>
            <a:bodyPr wrap="none" anchor="ctr"/>
            <a:p>
              <a:pPr algn="ctr"/>
              <a:r>
                <a:rPr lang="en-US" altLang="zh-CN" sz="2000" b="1">
                  <a:solidFill>
                    <a:srgbClr val="3366FF"/>
                  </a:solidFill>
                  <a:latin typeface="Comic Sans MS" panose="030F0702030302020204" pitchFamily="66" charset="0"/>
                </a:rPr>
                <a:t>2</a:t>
              </a:r>
              <a:endParaRPr lang="en-US" altLang="zh-CN" sz="2000" b="1">
                <a:solidFill>
                  <a:srgbClr val="3366FF"/>
                </a:solidFill>
                <a:latin typeface="Comic Sans MS" panose="030F0702030302020204" pitchFamily="66" charset="0"/>
              </a:endParaRPr>
            </a:p>
          </p:txBody>
        </p:sp>
      </p:grpSp>
      <p:grpSp>
        <p:nvGrpSpPr>
          <p:cNvPr id="224421" name="组合 224420"/>
          <p:cNvGrpSpPr/>
          <p:nvPr/>
        </p:nvGrpSpPr>
        <p:grpSpPr>
          <a:xfrm rot="0">
            <a:off x="791210" y="3063875"/>
            <a:ext cx="3311525" cy="376555"/>
            <a:chOff x="3425" y="1208"/>
            <a:chExt cx="2086" cy="237"/>
          </a:xfrm>
        </p:grpSpPr>
        <p:sp>
          <p:nvSpPr>
            <p:cNvPr id="224407" name="椭圆 224406"/>
            <p:cNvSpPr/>
            <p:nvPr/>
          </p:nvSpPr>
          <p:spPr>
            <a:xfrm>
              <a:off x="3425" y="1208"/>
              <a:ext cx="226" cy="227"/>
            </a:xfrm>
            <a:prstGeom prst="ellipse">
              <a:avLst/>
            </a:prstGeom>
            <a:solidFill>
              <a:srgbClr val="CCFFCC"/>
            </a:solidFill>
            <a:ln w="9525" cap="flat" cmpd="sng">
              <a:solidFill>
                <a:schemeClr val="tx1"/>
              </a:solidFill>
              <a:prstDash val="solid"/>
              <a:miter/>
              <a:headEnd type="none" w="med" len="med"/>
              <a:tailEnd type="none" w="med" len="med"/>
            </a:ln>
          </p:spPr>
          <p:txBody>
            <a:bodyPr wrap="none" anchor="ctr"/>
            <a:p>
              <a:pPr algn="ctr"/>
              <a:r>
                <a:rPr lang="en-US" altLang="zh-CN" sz="2000" b="1">
                  <a:solidFill>
                    <a:srgbClr val="3366FF"/>
                  </a:solidFill>
                  <a:latin typeface="Comic Sans MS" panose="030F0702030302020204" pitchFamily="66" charset="0"/>
                </a:rPr>
                <a:t>3</a:t>
              </a:r>
              <a:endParaRPr lang="en-US" altLang="zh-CN" sz="2000" b="1">
                <a:solidFill>
                  <a:srgbClr val="3366FF"/>
                </a:solidFill>
                <a:latin typeface="Comic Sans MS" panose="030F0702030302020204" pitchFamily="66" charset="0"/>
              </a:endParaRPr>
            </a:p>
          </p:txBody>
        </p:sp>
        <p:sp>
          <p:nvSpPr>
            <p:cNvPr id="224408" name="文本框 224407"/>
            <p:cNvSpPr txBox="1"/>
            <p:nvPr/>
          </p:nvSpPr>
          <p:spPr>
            <a:xfrm>
              <a:off x="3651" y="1208"/>
              <a:ext cx="1860" cy="237"/>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pPr>
                <a:spcBef>
                  <a:spcPct val="50000"/>
                </a:spcBef>
              </a:pPr>
              <a:r>
                <a:rPr lang="en-US" altLang="zh-CN" sz="1800" b="1">
                  <a:latin typeface="Times New Roman" panose="02020603050405020304" charset="0"/>
                </a:rPr>
                <a:t>{ Print ( id</a:t>
              </a:r>
              <a:r>
                <a:rPr lang="en-US" altLang="zh-CN" sz="1800" b="1" baseline="-25000">
                  <a:latin typeface="Times New Roman" panose="02020603050405020304" charset="0"/>
                </a:rPr>
                <a:t>1</a:t>
              </a:r>
              <a:r>
                <a:rPr lang="en-US" altLang="zh-CN" sz="1800" b="1">
                  <a:latin typeface="Times New Roman" panose="02020603050405020304" charset="0"/>
                </a:rPr>
                <a:t>.name, D</a:t>
              </a:r>
              <a:r>
                <a:rPr lang="en-US" altLang="zh-CN" sz="1800" b="1" baseline="-25000">
                  <a:latin typeface="Times New Roman" panose="02020603050405020304" charset="0"/>
                </a:rPr>
                <a:t>1</a:t>
              </a:r>
              <a:r>
                <a:rPr lang="en-US" altLang="zh-CN" sz="1800" b="1">
                  <a:latin typeface="Times New Roman" panose="02020603050405020304" charset="0"/>
                </a:rPr>
                <a:t>.m ) }</a:t>
              </a:r>
              <a:endParaRPr lang="en-US" altLang="zh-CN" sz="1800" b="1" baseline="-25000">
                <a:latin typeface="Times New Roman" panose="02020603050405020304" charset="0"/>
              </a:endParaRPr>
            </a:p>
          </p:txBody>
        </p:sp>
      </p:grpSp>
      <p:grpSp>
        <p:nvGrpSpPr>
          <p:cNvPr id="224422" name="组合 224421"/>
          <p:cNvGrpSpPr/>
          <p:nvPr/>
        </p:nvGrpSpPr>
        <p:grpSpPr>
          <a:xfrm rot="0">
            <a:off x="719455" y="4005580"/>
            <a:ext cx="2014855" cy="376555"/>
            <a:chOff x="885" y="2523"/>
            <a:chExt cx="1269" cy="237"/>
          </a:xfrm>
        </p:grpSpPr>
        <p:sp>
          <p:nvSpPr>
            <p:cNvPr id="224356" name="文本框 224355"/>
            <p:cNvSpPr txBox="1"/>
            <p:nvPr/>
          </p:nvSpPr>
          <p:spPr>
            <a:xfrm>
              <a:off x="1111" y="2523"/>
              <a:ext cx="1043" cy="237"/>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pPr>
                <a:spcBef>
                  <a:spcPct val="50000"/>
                </a:spcBef>
              </a:pPr>
              <a:r>
                <a:rPr lang="en-US" altLang="zh-CN" sz="1800" b="1">
                  <a:latin typeface="Times New Roman" panose="02020603050405020304" charset="0"/>
                </a:rPr>
                <a:t>{ D</a:t>
              </a:r>
              <a:r>
                <a:rPr lang="en-US" altLang="zh-CN" sz="1800" b="1" baseline="-25000">
                  <a:latin typeface="Times New Roman" panose="02020603050405020304" charset="0"/>
                </a:rPr>
                <a:t>2</a:t>
              </a:r>
              <a:r>
                <a:rPr lang="en-US" altLang="zh-CN" sz="1800" b="1" err="1">
                  <a:latin typeface="Times New Roman" panose="02020603050405020304" charset="0"/>
                </a:rPr>
                <a:t>.m = D.m</a:t>
              </a:r>
              <a:r>
                <a:rPr lang="en-US" altLang="zh-CN" sz="1800" b="1">
                  <a:latin typeface="Times New Roman" panose="02020603050405020304" charset="0"/>
                </a:rPr>
                <a:t> }</a:t>
              </a:r>
              <a:endParaRPr lang="en-US" altLang="zh-CN" sz="1800" b="1" baseline="-25000">
                <a:latin typeface="Times New Roman" panose="02020603050405020304" charset="0"/>
              </a:endParaRPr>
            </a:p>
          </p:txBody>
        </p:sp>
        <p:sp>
          <p:nvSpPr>
            <p:cNvPr id="224409" name="椭圆 224408"/>
            <p:cNvSpPr/>
            <p:nvPr/>
          </p:nvSpPr>
          <p:spPr>
            <a:xfrm>
              <a:off x="885" y="2523"/>
              <a:ext cx="226" cy="227"/>
            </a:xfrm>
            <a:prstGeom prst="ellipse">
              <a:avLst/>
            </a:prstGeom>
            <a:solidFill>
              <a:srgbClr val="CCFFCC"/>
            </a:solidFill>
            <a:ln w="9525" cap="flat" cmpd="sng">
              <a:solidFill>
                <a:schemeClr val="tx1"/>
              </a:solidFill>
              <a:prstDash val="solid"/>
              <a:miter/>
              <a:headEnd type="none" w="med" len="med"/>
              <a:tailEnd type="none" w="med" len="med"/>
            </a:ln>
          </p:spPr>
          <p:txBody>
            <a:bodyPr wrap="none" anchor="ctr"/>
            <a:p>
              <a:pPr algn="ctr"/>
              <a:r>
                <a:rPr lang="en-US" altLang="zh-CN" sz="2000" b="1">
                  <a:solidFill>
                    <a:srgbClr val="3366FF"/>
                  </a:solidFill>
                  <a:latin typeface="Comic Sans MS" panose="030F0702030302020204" pitchFamily="66" charset="0"/>
                </a:rPr>
                <a:t>4</a:t>
              </a:r>
              <a:endParaRPr lang="en-US" altLang="zh-CN" sz="2000" b="1">
                <a:solidFill>
                  <a:srgbClr val="3366FF"/>
                </a:solidFill>
                <a:latin typeface="Comic Sans MS" panose="030F0702030302020204" pitchFamily="66" charset="0"/>
              </a:endParaRPr>
            </a:p>
          </p:txBody>
        </p:sp>
      </p:grpSp>
      <p:grpSp>
        <p:nvGrpSpPr>
          <p:cNvPr id="224423" name="组合 224422"/>
          <p:cNvGrpSpPr/>
          <p:nvPr/>
        </p:nvGrpSpPr>
        <p:grpSpPr>
          <a:xfrm rot="0">
            <a:off x="719455" y="4637405"/>
            <a:ext cx="2590800" cy="376555"/>
            <a:chOff x="885" y="2921"/>
            <a:chExt cx="1632" cy="237"/>
          </a:xfrm>
        </p:grpSpPr>
        <p:sp>
          <p:nvSpPr>
            <p:cNvPr id="224412" name="文本框 224411"/>
            <p:cNvSpPr txBox="1"/>
            <p:nvPr/>
          </p:nvSpPr>
          <p:spPr>
            <a:xfrm>
              <a:off x="1111" y="2921"/>
              <a:ext cx="1406" cy="237"/>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pPr>
                <a:spcBef>
                  <a:spcPct val="50000"/>
                </a:spcBef>
              </a:pPr>
              <a:r>
                <a:rPr lang="en-US" altLang="zh-CN" sz="1800" b="1">
                  <a:latin typeface="Times New Roman" panose="02020603050405020304" charset="0"/>
                </a:rPr>
                <a:t>{ D</a:t>
              </a:r>
              <a:r>
                <a:rPr lang="en-US" altLang="zh-CN" sz="1800" b="1" baseline="-25000">
                  <a:latin typeface="Times New Roman" panose="02020603050405020304" charset="0"/>
                </a:rPr>
                <a:t>3</a:t>
              </a:r>
              <a:r>
                <a:rPr lang="en-US" altLang="zh-CN" sz="1800" b="1">
                  <a:latin typeface="Times New Roman" panose="02020603050405020304" charset="0"/>
                </a:rPr>
                <a:t>.m = D</a:t>
              </a:r>
              <a:r>
                <a:rPr lang="en-US" altLang="zh-CN" sz="1800" b="1" baseline="-25000">
                  <a:latin typeface="Times New Roman" panose="02020603050405020304" charset="0"/>
                </a:rPr>
                <a:t>2</a:t>
              </a:r>
              <a:r>
                <a:rPr lang="en-US" altLang="zh-CN" sz="1800" b="1">
                  <a:latin typeface="Times New Roman" panose="02020603050405020304" charset="0"/>
                </a:rPr>
                <a:t>.m + 1 }</a:t>
              </a:r>
              <a:endParaRPr lang="en-US" altLang="zh-CN" sz="1800" b="1" baseline="-25000">
                <a:latin typeface="Times New Roman" panose="02020603050405020304" charset="0"/>
              </a:endParaRPr>
            </a:p>
          </p:txBody>
        </p:sp>
        <p:sp>
          <p:nvSpPr>
            <p:cNvPr id="224413" name="椭圆 224412"/>
            <p:cNvSpPr/>
            <p:nvPr/>
          </p:nvSpPr>
          <p:spPr>
            <a:xfrm>
              <a:off x="885" y="2921"/>
              <a:ext cx="226" cy="227"/>
            </a:xfrm>
            <a:prstGeom prst="ellipse">
              <a:avLst/>
            </a:prstGeom>
            <a:solidFill>
              <a:srgbClr val="CCFFCC"/>
            </a:solidFill>
            <a:ln w="9525" cap="flat" cmpd="sng">
              <a:solidFill>
                <a:schemeClr val="tx1"/>
              </a:solidFill>
              <a:prstDash val="solid"/>
              <a:miter/>
              <a:headEnd type="none" w="med" len="med"/>
              <a:tailEnd type="none" w="med" len="med"/>
            </a:ln>
          </p:spPr>
          <p:txBody>
            <a:bodyPr wrap="none" anchor="ctr"/>
            <a:p>
              <a:pPr algn="ctr"/>
              <a:r>
                <a:rPr lang="en-US" altLang="zh-CN" sz="2000" b="1">
                  <a:solidFill>
                    <a:srgbClr val="3366FF"/>
                  </a:solidFill>
                  <a:latin typeface="Comic Sans MS" panose="030F0702030302020204" pitchFamily="66" charset="0"/>
                </a:rPr>
                <a:t>5</a:t>
              </a:r>
              <a:endParaRPr lang="en-US" altLang="zh-CN" sz="2000" b="1">
                <a:solidFill>
                  <a:srgbClr val="3366FF"/>
                </a:solidFill>
                <a:latin typeface="Comic Sans MS" panose="030F0702030302020204" pitchFamily="66" charset="0"/>
              </a:endParaRPr>
            </a:p>
          </p:txBody>
        </p:sp>
      </p:grpSp>
      <p:grpSp>
        <p:nvGrpSpPr>
          <p:cNvPr id="224424" name="组合 224423"/>
          <p:cNvGrpSpPr/>
          <p:nvPr/>
        </p:nvGrpSpPr>
        <p:grpSpPr>
          <a:xfrm rot="0">
            <a:off x="719455" y="5300980"/>
            <a:ext cx="3311525" cy="376555"/>
            <a:chOff x="885" y="3339"/>
            <a:chExt cx="2086" cy="237"/>
          </a:xfrm>
        </p:grpSpPr>
        <p:sp>
          <p:nvSpPr>
            <p:cNvPr id="224416" name="椭圆 224415"/>
            <p:cNvSpPr/>
            <p:nvPr/>
          </p:nvSpPr>
          <p:spPr>
            <a:xfrm>
              <a:off x="885" y="3339"/>
              <a:ext cx="226" cy="227"/>
            </a:xfrm>
            <a:prstGeom prst="ellipse">
              <a:avLst/>
            </a:prstGeom>
            <a:solidFill>
              <a:srgbClr val="CCFFCC"/>
            </a:solidFill>
            <a:ln w="9525" cap="flat" cmpd="sng">
              <a:solidFill>
                <a:schemeClr val="tx1"/>
              </a:solidFill>
              <a:prstDash val="solid"/>
              <a:miter/>
              <a:headEnd type="none" w="med" len="med"/>
              <a:tailEnd type="none" w="med" len="med"/>
            </a:ln>
          </p:spPr>
          <p:txBody>
            <a:bodyPr wrap="none" anchor="ctr"/>
            <a:p>
              <a:pPr algn="ctr"/>
              <a:r>
                <a:rPr lang="en-US" altLang="zh-CN" sz="2000" b="1">
                  <a:solidFill>
                    <a:srgbClr val="3366FF"/>
                  </a:solidFill>
                  <a:latin typeface="Comic Sans MS" panose="030F0702030302020204" pitchFamily="66" charset="0"/>
                </a:rPr>
                <a:t>6</a:t>
              </a:r>
              <a:endParaRPr lang="en-US" altLang="zh-CN" sz="2000" b="1">
                <a:solidFill>
                  <a:srgbClr val="3366FF"/>
                </a:solidFill>
                <a:latin typeface="Comic Sans MS" panose="030F0702030302020204" pitchFamily="66" charset="0"/>
              </a:endParaRPr>
            </a:p>
          </p:txBody>
        </p:sp>
        <p:sp>
          <p:nvSpPr>
            <p:cNvPr id="224417" name="文本框 224416"/>
            <p:cNvSpPr txBox="1"/>
            <p:nvPr/>
          </p:nvSpPr>
          <p:spPr>
            <a:xfrm>
              <a:off x="1111" y="3339"/>
              <a:ext cx="1860" cy="237"/>
            </a:xfrm>
            <a:prstGeom prst="rect">
              <a:avLst/>
            </a:prstGeom>
            <a:solidFill>
              <a:srgbClr val="CCFFCC"/>
            </a:solidFill>
            <a:ln w="9525" cap="flat" cmpd="sng">
              <a:solidFill>
                <a:schemeClr val="tx1"/>
              </a:solidFill>
              <a:prstDash val="solid"/>
              <a:miter/>
              <a:headEnd type="none" w="med" len="med"/>
              <a:tailEnd type="none" w="med" len="med"/>
            </a:ln>
          </p:spPr>
          <p:txBody>
            <a:bodyPr>
              <a:spAutoFit/>
            </a:bodyPr>
            <a:p>
              <a:pPr>
                <a:spcBef>
                  <a:spcPct val="50000"/>
                </a:spcBef>
              </a:pPr>
              <a:r>
                <a:rPr lang="en-US" altLang="zh-CN" sz="1800" b="1">
                  <a:latin typeface="Times New Roman" panose="02020603050405020304" charset="0"/>
                </a:rPr>
                <a:t>{ Print ( id</a:t>
              </a:r>
              <a:r>
                <a:rPr lang="en-US" altLang="zh-CN" sz="1800" b="1" baseline="-25000">
                  <a:latin typeface="Times New Roman" panose="02020603050405020304" charset="0"/>
                </a:rPr>
                <a:t>3</a:t>
              </a:r>
              <a:r>
                <a:rPr lang="en-US" altLang="zh-CN" sz="1800" b="1">
                  <a:latin typeface="Times New Roman" panose="02020603050405020304" charset="0"/>
                </a:rPr>
                <a:t>.name, D</a:t>
              </a:r>
              <a:r>
                <a:rPr lang="en-US" altLang="zh-CN" sz="1800" b="1" baseline="-25000">
                  <a:latin typeface="Times New Roman" panose="02020603050405020304" charset="0"/>
                </a:rPr>
                <a:t>3</a:t>
              </a:r>
              <a:r>
                <a:rPr lang="en-US" altLang="zh-CN" sz="1800" b="1">
                  <a:latin typeface="Times New Roman" panose="02020603050405020304" charset="0"/>
                </a:rPr>
                <a:t>.m ) }</a:t>
              </a:r>
              <a:endParaRPr lang="en-US" altLang="zh-CN" sz="1800" b="1" baseline="-25000">
                <a:latin typeface="Times New Roman" panose="02020603050405020304" charset="0"/>
              </a:endParaRPr>
            </a:p>
          </p:txBody>
        </p:sp>
      </p:grpSp>
      <p:sp>
        <p:nvSpPr>
          <p:cNvPr id="224418" name="矩形 224417"/>
          <p:cNvSpPr/>
          <p:nvPr/>
        </p:nvSpPr>
        <p:spPr>
          <a:xfrm>
            <a:off x="8979853" y="1275874"/>
            <a:ext cx="2663825" cy="1364615"/>
          </a:xfrm>
          <a:prstGeom prst="rect">
            <a:avLst/>
          </a:prstGeom>
          <a:noFill/>
          <a:ln w="9525">
            <a:noFill/>
          </a:ln>
        </p:spPr>
        <p:txBody>
          <a:bodyPr anchor="ctr">
            <a:spAutoFit/>
          </a:bodyPr>
          <a:p>
            <a:pPr>
              <a:lnSpc>
                <a:spcPct val="115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答：</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L-</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属性定义</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打印该程序每个变量 </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id </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的嵌套深度。 </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4418"/>
                                        </p:tgtEl>
                                        <p:attrNameLst>
                                          <p:attrName>style.visibility</p:attrName>
                                        </p:attrNameLst>
                                      </p:cBhvr>
                                      <p:to>
                                        <p:strVal val="visible"/>
                                      </p:to>
                                    </p:set>
                                    <p:animEffect transition="in" filter="box(in)">
                                      <p:cBhvr>
                                        <p:cTn id="7" dur="500"/>
                                        <p:tgtEl>
                                          <p:spTgt spid="2244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41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dirty="0"/>
              <a:t>练习：</a:t>
            </a:r>
            <a:endParaRPr lang="zh-CN" dirty="0"/>
          </a:p>
        </p:txBody>
      </p:sp>
      <p:sp>
        <p:nvSpPr>
          <p:cNvPr id="219138" name="文本占位符 219137"/>
          <p:cNvSpPr>
            <a:spLocks noGrp="1"/>
          </p:cNvSpPr>
          <p:nvPr>
            <p:ph type="body" sz="half" idx="1"/>
          </p:nvPr>
        </p:nvSpPr>
        <p:spPr>
          <a:xfrm>
            <a:off x="285115" y="1066800"/>
            <a:ext cx="11418570" cy="1246505"/>
          </a:xfrm>
          <a:solidFill>
            <a:srgbClr val="FFFFFF">
              <a:alpha val="100000"/>
            </a:srgbClr>
          </a:solidFill>
        </p:spPr>
        <p:txBody>
          <a:bodyPr/>
          <a:p>
            <a:pPr marL="0" indent="0">
              <a:lnSpc>
                <a:spcPct val="120000"/>
              </a:lnSpc>
              <a:buClrTx/>
              <a:buSzTx/>
              <a:buFontTx/>
              <a:buNone/>
            </a:pPr>
            <a:r>
              <a:rPr lang="en-US" altLang="zh-CN" sz="2800" b="1" dirty="0">
                <a:solidFill>
                  <a:schemeClr val="tx1"/>
                </a:solidFill>
              </a:rPr>
              <a:t>2</a:t>
            </a:r>
            <a:r>
              <a:rPr lang="zh-CN" altLang="en-US" sz="2800" b="1" dirty="0">
                <a:solidFill>
                  <a:schemeClr val="tx1"/>
                </a:solidFill>
              </a:rPr>
              <a:t>、</a:t>
            </a:r>
            <a:r>
              <a:rPr lang="zh-CN" altLang="zh-CN" sz="2800" b="1" dirty="0">
                <a:solidFill>
                  <a:schemeClr val="tx1"/>
                </a:solidFill>
              </a:rPr>
              <a:t>下表给出了一个语法制导定义。该语法制导定义是</a:t>
            </a:r>
            <a:r>
              <a:rPr lang="zh-CN" altLang="en-US" sz="2800" b="1" dirty="0">
                <a:solidFill>
                  <a:schemeClr val="tx1"/>
                </a:solidFill>
              </a:rPr>
              <a:t> </a:t>
            </a:r>
            <a:r>
              <a:rPr lang="zh-CN" altLang="zh-CN" sz="2800" b="1" dirty="0">
                <a:solidFill>
                  <a:schemeClr val="tx1"/>
                </a:solidFill>
              </a:rPr>
              <a:t>S-属性定义还是</a:t>
            </a:r>
            <a:r>
              <a:rPr lang="zh-CN" altLang="en-US" sz="2800" b="1" dirty="0">
                <a:solidFill>
                  <a:schemeClr val="tx1"/>
                </a:solidFill>
              </a:rPr>
              <a:t> </a:t>
            </a:r>
            <a:r>
              <a:rPr lang="zh-CN" altLang="zh-CN" sz="2800" b="1" dirty="0">
                <a:solidFill>
                  <a:schemeClr val="tx1"/>
                </a:solidFill>
              </a:rPr>
              <a:t>L-属性定义？描述该语法制导定义的功能并翻译句子</a:t>
            </a:r>
            <a:r>
              <a:rPr lang="zh-CN" altLang="en-US" sz="2800" b="1" dirty="0">
                <a:solidFill>
                  <a:schemeClr val="tx1"/>
                </a:solidFill>
              </a:rPr>
              <a:t> </a:t>
            </a:r>
            <a:r>
              <a:rPr lang="zh-CN" altLang="zh-CN" sz="2800" b="1" u="sng" dirty="0">
                <a:solidFill>
                  <a:schemeClr val="tx1"/>
                </a:solidFill>
              </a:rPr>
              <a:t>101.101</a:t>
            </a:r>
            <a:r>
              <a:rPr lang="zh-CN" altLang="zh-CN" sz="2800" b="1" dirty="0">
                <a:solidFill>
                  <a:schemeClr val="tx1"/>
                </a:solidFill>
              </a:rPr>
              <a:t> 。</a:t>
            </a:r>
            <a:endParaRPr lang="zh-CN" altLang="zh-CN" sz="2800" b="1" dirty="0">
              <a:solidFill>
                <a:schemeClr val="tx1"/>
              </a:solidFill>
            </a:endParaRPr>
          </a:p>
        </p:txBody>
      </p:sp>
      <p:graphicFrame>
        <p:nvGraphicFramePr>
          <p:cNvPr id="219139" name="表格 219138"/>
          <p:cNvGraphicFramePr/>
          <p:nvPr>
            <p:custDataLst>
              <p:tags r:id="rId1"/>
            </p:custDataLst>
          </p:nvPr>
        </p:nvGraphicFramePr>
        <p:xfrm>
          <a:off x="2017713" y="2281238"/>
          <a:ext cx="7129463" cy="3919538"/>
        </p:xfrm>
        <a:graphic>
          <a:graphicData uri="http://schemas.openxmlformats.org/drawingml/2006/table">
            <a:tbl>
              <a:tblPr/>
              <a:tblGrid>
                <a:gridCol w="2813050"/>
                <a:gridCol w="4316413"/>
              </a:tblGrid>
              <a:tr h="4556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a:solidFill>
                            <a:schemeClr val="tx1"/>
                          </a:solidFill>
                          <a:ea typeface="仿宋体" charset="-122"/>
                        </a:rPr>
                        <a:t>S</a:t>
                      </a:r>
                      <a:r>
                        <a:rPr lang="en-US" altLang="zh-CN" sz="2400" b="1">
                          <a:solidFill>
                            <a:schemeClr val="tx1"/>
                          </a:solidFill>
                          <a:latin typeface="仿宋体" charset="-122"/>
                          <a:ea typeface="仿宋体" charset="-122"/>
                        </a:rPr>
                        <a:t>’</a:t>
                      </a:r>
                      <a:r>
                        <a:rPr lang="en-US" altLang="zh-CN" sz="2400" b="1">
                          <a:solidFill>
                            <a:schemeClr val="tx1"/>
                          </a:solidFill>
                          <a:ea typeface="仿宋体" charset="-122"/>
                        </a:rPr>
                        <a:t> → S</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err="1">
                          <a:solidFill>
                            <a:schemeClr val="tx1"/>
                          </a:solidFill>
                          <a:ea typeface="仿宋体" charset="-122"/>
                        </a:rPr>
                        <a:t>Print ( S.val</a:t>
                      </a:r>
                      <a:r>
                        <a:rPr lang="en-US" altLang="zh-CN" sz="2400" b="1">
                          <a:solidFill>
                            <a:schemeClr val="tx1"/>
                          </a:solidFill>
                          <a:ea typeface="仿宋体" charset="-122"/>
                        </a:rPr>
                        <a:t> )</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a:solidFill>
                            <a:schemeClr val="tx1"/>
                          </a:solidFill>
                          <a:ea typeface="仿宋体" charset="-122"/>
                        </a:rPr>
                        <a:t>S → L</a:t>
                      </a:r>
                      <a:r>
                        <a:rPr lang="en-US" altLang="zh-CN" sz="2400" b="1" baseline="-30000">
                          <a:solidFill>
                            <a:schemeClr val="tx1"/>
                          </a:solidFill>
                          <a:ea typeface="仿宋体" charset="-122"/>
                        </a:rPr>
                        <a:t>1</a:t>
                      </a:r>
                      <a:r>
                        <a:rPr lang="en-US" altLang="zh-CN" sz="2400" b="1">
                          <a:solidFill>
                            <a:schemeClr val="tx1"/>
                          </a:solidFill>
                          <a:ea typeface="仿宋体" charset="-122"/>
                        </a:rPr>
                        <a:t>.L</a:t>
                      </a:r>
                      <a:r>
                        <a:rPr lang="en-US" altLang="zh-CN" sz="2400" b="1" baseline="-30000">
                          <a:solidFill>
                            <a:schemeClr val="tx1"/>
                          </a:solidFill>
                          <a:ea typeface="仿宋体" charset="-122"/>
                        </a:rPr>
                        <a:t>2</a:t>
                      </a:r>
                      <a:endParaRPr lang="en-US" altLang="zh-CN" sz="2400" b="1" baseline="-30000">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err="1">
                          <a:solidFill>
                            <a:schemeClr val="tx1"/>
                          </a:solidFill>
                          <a:ea typeface="仿宋体" charset="-122"/>
                        </a:rPr>
                        <a:t>S.val</a:t>
                      </a:r>
                      <a:r>
                        <a:rPr lang="en-US" altLang="zh-CN" sz="2400" b="1">
                          <a:solidFill>
                            <a:schemeClr val="tx1"/>
                          </a:solidFill>
                          <a:ea typeface="仿宋体" charset="-122"/>
                        </a:rPr>
                        <a:t> = L</a:t>
                      </a:r>
                      <a:r>
                        <a:rPr lang="en-US" altLang="zh-CN" sz="2400" b="1" baseline="-30000">
                          <a:solidFill>
                            <a:schemeClr val="tx1"/>
                          </a:solidFill>
                          <a:ea typeface="仿宋体" charset="-122"/>
                        </a:rPr>
                        <a:t>1</a:t>
                      </a:r>
                      <a:r>
                        <a:rPr lang="en-US" altLang="zh-CN" sz="2400" b="1">
                          <a:solidFill>
                            <a:schemeClr val="tx1"/>
                          </a:solidFill>
                          <a:ea typeface="仿宋体" charset="-122"/>
                        </a:rPr>
                        <a:t>.val + L</a:t>
                      </a:r>
                      <a:r>
                        <a:rPr lang="en-US" altLang="zh-CN" sz="2400" b="1" baseline="-30000">
                          <a:solidFill>
                            <a:schemeClr val="tx1"/>
                          </a:solidFill>
                          <a:ea typeface="仿宋体" charset="-122"/>
                        </a:rPr>
                        <a:t>2</a:t>
                      </a:r>
                      <a:r>
                        <a:rPr lang="en-US" altLang="zh-CN" sz="2400" b="1">
                          <a:solidFill>
                            <a:schemeClr val="tx1"/>
                          </a:solidFill>
                          <a:ea typeface="仿宋体" charset="-122"/>
                        </a:rPr>
                        <a:t>.val/2</a:t>
                      </a:r>
                      <a:r>
                        <a:rPr lang="en-US" altLang="zh-CN" sz="2400" b="1" baseline="30000">
                          <a:solidFill>
                            <a:schemeClr val="tx1"/>
                          </a:solidFill>
                          <a:ea typeface="仿宋体" charset="-122"/>
                        </a:rPr>
                        <a:t>L2.length</a:t>
                      </a:r>
                      <a:endParaRPr lang="en-US" altLang="zh-CN" sz="2400" b="1" baseline="30000">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a:solidFill>
                            <a:schemeClr val="tx1"/>
                          </a:solidFill>
                          <a:ea typeface="仿宋体" charset="-122"/>
                        </a:rPr>
                        <a:t>S → L</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err="1">
                          <a:solidFill>
                            <a:schemeClr val="tx1"/>
                          </a:solidFill>
                          <a:ea typeface="仿宋体" charset="-122"/>
                        </a:rPr>
                        <a:t>S.val = L.val</a:t>
                      </a:r>
                      <a:endParaRPr lang="en-US" altLang="zh-CN" sz="2400" b="1" err="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82073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a:solidFill>
                            <a:schemeClr val="tx1"/>
                          </a:solidFill>
                          <a:ea typeface="仿宋体" charset="-122"/>
                        </a:rPr>
                        <a:t>L → L</a:t>
                      </a:r>
                      <a:r>
                        <a:rPr lang="en-US" altLang="zh-CN" sz="2400" b="1" baseline="-30000">
                          <a:solidFill>
                            <a:schemeClr val="tx1"/>
                          </a:solidFill>
                          <a:ea typeface="仿宋体" charset="-122"/>
                        </a:rPr>
                        <a:t>1</a:t>
                      </a:r>
                      <a:r>
                        <a:rPr lang="en-US" altLang="zh-CN" sz="2400" b="1">
                          <a:solidFill>
                            <a:schemeClr val="tx1"/>
                          </a:solidFill>
                          <a:ea typeface="仿宋体" charset="-122"/>
                        </a:rPr>
                        <a:t>B</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err="1">
                          <a:solidFill>
                            <a:schemeClr val="tx1"/>
                          </a:solidFill>
                          <a:ea typeface="仿宋体" charset="-122"/>
                        </a:rPr>
                        <a:t>L.val</a:t>
                      </a:r>
                      <a:r>
                        <a:rPr lang="en-US" altLang="zh-CN" sz="2400" b="1">
                          <a:solidFill>
                            <a:schemeClr val="tx1"/>
                          </a:solidFill>
                          <a:ea typeface="仿宋体" charset="-122"/>
                        </a:rPr>
                        <a:t> = L</a:t>
                      </a:r>
                      <a:r>
                        <a:rPr lang="en-US" altLang="zh-CN" sz="2400" b="1" baseline="-30000">
                          <a:solidFill>
                            <a:schemeClr val="tx1"/>
                          </a:solidFill>
                          <a:ea typeface="仿宋体" charset="-122"/>
                        </a:rPr>
                        <a:t>1</a:t>
                      </a:r>
                      <a:r>
                        <a:rPr lang="en-US" altLang="zh-CN" sz="2400" b="1" err="1">
                          <a:solidFill>
                            <a:schemeClr val="tx1"/>
                          </a:solidFill>
                          <a:ea typeface="仿宋体" charset="-122"/>
                        </a:rPr>
                        <a:t>.val*2 + B.val</a:t>
                      </a:r>
                      <a:endParaRPr lang="en-US" altLang="zh-CN" sz="2400" b="1">
                        <a:solidFill>
                          <a:schemeClr val="tx1"/>
                        </a:solidFill>
                        <a:latin typeface="Comic Sans MS" panose="030F0702030302020204" pitchFamily="66" charset="0"/>
                        <a:ea typeface="仿宋体" charset="-122"/>
                      </a:endParaRPr>
                    </a:p>
                    <a:p>
                      <a:pPr marL="0" lvl="0" indent="0" eaLnBrk="0" hangingPunct="0">
                        <a:spcBef>
                          <a:spcPct val="0"/>
                        </a:spcBef>
                        <a:buFontTx/>
                        <a:buNone/>
                      </a:pPr>
                      <a:r>
                        <a:rPr lang="en-US" altLang="zh-CN" sz="2400" b="1" err="1">
                          <a:solidFill>
                            <a:schemeClr val="tx1"/>
                          </a:solidFill>
                          <a:ea typeface="仿宋体" charset="-122"/>
                        </a:rPr>
                        <a:t>L.length</a:t>
                      </a:r>
                      <a:r>
                        <a:rPr lang="en-US" altLang="zh-CN" sz="2400" b="1">
                          <a:solidFill>
                            <a:schemeClr val="tx1"/>
                          </a:solidFill>
                          <a:ea typeface="仿宋体" charset="-122"/>
                        </a:rPr>
                        <a:t> = L</a:t>
                      </a:r>
                      <a:r>
                        <a:rPr lang="en-US" altLang="zh-CN" sz="2400" b="1" baseline="-30000">
                          <a:solidFill>
                            <a:schemeClr val="tx1"/>
                          </a:solidFill>
                          <a:ea typeface="仿宋体" charset="-122"/>
                        </a:rPr>
                        <a:t>1</a:t>
                      </a:r>
                      <a:r>
                        <a:rPr lang="en-US" altLang="zh-CN" sz="2400" b="1">
                          <a:solidFill>
                            <a:schemeClr val="tx1"/>
                          </a:solidFill>
                          <a:ea typeface="仿宋体" charset="-122"/>
                        </a:rPr>
                        <a:t>.length + 1</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820738">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a:solidFill>
                            <a:schemeClr val="tx1"/>
                          </a:solidFill>
                          <a:ea typeface="仿宋体" charset="-122"/>
                        </a:rPr>
                        <a:t>L → B</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err="1">
                          <a:solidFill>
                            <a:schemeClr val="tx1"/>
                          </a:solidFill>
                          <a:ea typeface="仿宋体" charset="-122"/>
                        </a:rPr>
                        <a:t>L.val = B.val</a:t>
                      </a:r>
                      <a:endParaRPr lang="en-US" altLang="zh-CN" sz="2400" b="1">
                        <a:solidFill>
                          <a:schemeClr val="tx1"/>
                        </a:solidFill>
                        <a:latin typeface="Comic Sans MS" panose="030F0702030302020204" pitchFamily="66" charset="0"/>
                        <a:ea typeface="仿宋体" charset="-122"/>
                      </a:endParaRPr>
                    </a:p>
                    <a:p>
                      <a:pPr marL="0" lvl="0" indent="0" eaLnBrk="0" hangingPunct="0">
                        <a:spcBef>
                          <a:spcPct val="0"/>
                        </a:spcBef>
                        <a:buFontTx/>
                        <a:buNone/>
                      </a:pPr>
                      <a:r>
                        <a:rPr lang="en-US" altLang="zh-CN" sz="2400" b="1" err="1">
                          <a:solidFill>
                            <a:schemeClr val="tx1"/>
                          </a:solidFill>
                          <a:ea typeface="仿宋体" charset="-122"/>
                        </a:rPr>
                        <a:t>L.length</a:t>
                      </a:r>
                      <a:r>
                        <a:rPr lang="en-US" altLang="zh-CN" sz="2400" b="1">
                          <a:solidFill>
                            <a:schemeClr val="tx1"/>
                          </a:solidFill>
                          <a:ea typeface="仿宋体" charset="-122"/>
                        </a:rPr>
                        <a:t> = 1</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455612">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a:solidFill>
                            <a:schemeClr val="tx1"/>
                          </a:solidFill>
                          <a:ea typeface="仿宋体" charset="-122"/>
                        </a:rPr>
                        <a:t>B → 0</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err="1">
                          <a:solidFill>
                            <a:schemeClr val="tx1"/>
                          </a:solidFill>
                          <a:ea typeface="仿宋体" charset="-122"/>
                        </a:rPr>
                        <a:t>B.val</a:t>
                      </a:r>
                      <a:r>
                        <a:rPr lang="en-US" altLang="zh-CN" sz="2400" b="1">
                          <a:solidFill>
                            <a:schemeClr val="tx1"/>
                          </a:solidFill>
                          <a:ea typeface="仿宋体" charset="-122"/>
                        </a:rPr>
                        <a:t> = 0</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4556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a:solidFill>
                            <a:schemeClr val="tx1"/>
                          </a:solidFill>
                          <a:ea typeface="仿宋体" charset="-122"/>
                        </a:rPr>
                        <a:t>B → 1</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marL="0" lvl="0" indent="0">
                        <a:spcBef>
                          <a:spcPct val="0"/>
                        </a:spcBef>
                        <a:buNone/>
                      </a:pPr>
                      <a:r>
                        <a:rPr lang="en-US" altLang="zh-CN" sz="2400" b="1" err="1">
                          <a:solidFill>
                            <a:schemeClr val="tx1"/>
                          </a:solidFill>
                          <a:ea typeface="仿宋体" charset="-122"/>
                        </a:rPr>
                        <a:t>B.val</a:t>
                      </a:r>
                      <a:r>
                        <a:rPr lang="en-US" altLang="zh-CN" sz="2400" b="1">
                          <a:solidFill>
                            <a:schemeClr val="tx1"/>
                          </a:solidFill>
                          <a:ea typeface="仿宋体" charset="-122"/>
                        </a:rPr>
                        <a:t> = 1</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dirty="0"/>
              <a:t>练习：</a:t>
            </a:r>
            <a:endParaRPr lang="zh-CN" dirty="0"/>
          </a:p>
        </p:txBody>
      </p:sp>
      <p:pic>
        <p:nvPicPr>
          <p:cNvPr id="2" name="图片 1"/>
          <p:cNvPicPr>
            <a:picLocks noChangeAspect="1"/>
          </p:cNvPicPr>
          <p:nvPr/>
        </p:nvPicPr>
        <p:blipFill>
          <a:blip r:embed="rId1"/>
          <a:stretch>
            <a:fillRect/>
          </a:stretch>
        </p:blipFill>
        <p:spPr>
          <a:xfrm>
            <a:off x="121920" y="817245"/>
            <a:ext cx="4592320" cy="4359910"/>
          </a:xfrm>
          <a:prstGeom prst="rect">
            <a:avLst/>
          </a:prstGeom>
        </p:spPr>
      </p:pic>
      <p:pic>
        <p:nvPicPr>
          <p:cNvPr id="5" name="图片 4"/>
          <p:cNvPicPr>
            <a:picLocks noChangeAspect="1"/>
          </p:cNvPicPr>
          <p:nvPr/>
        </p:nvPicPr>
        <p:blipFill>
          <a:blip r:embed="rId2"/>
          <a:stretch>
            <a:fillRect/>
          </a:stretch>
        </p:blipFill>
        <p:spPr>
          <a:xfrm>
            <a:off x="4838700" y="949325"/>
            <a:ext cx="7174865" cy="5290185"/>
          </a:xfrm>
          <a:prstGeom prst="rect">
            <a:avLst/>
          </a:prstGeom>
        </p:spPr>
      </p:pic>
      <p:sp>
        <p:nvSpPr>
          <p:cNvPr id="218114" name="文本占位符 218113"/>
          <p:cNvSpPr>
            <a:spLocks noGrp="1"/>
          </p:cNvSpPr>
          <p:nvPr>
            <p:ph type="body" idx="1"/>
          </p:nvPr>
        </p:nvSpPr>
        <p:spPr>
          <a:xfrm>
            <a:off x="186055" y="5177155"/>
            <a:ext cx="4500880" cy="1179195"/>
          </a:xfrm>
        </p:spPr>
        <p:txBody>
          <a:bodyPr/>
          <a:p>
            <a:pPr>
              <a:lnSpc>
                <a:spcPct val="120000"/>
              </a:lnSpc>
              <a:buNone/>
            </a:pPr>
            <a:r>
              <a:rPr lang="zh-CN" altLang="en-US" sz="2000" b="1" dirty="0"/>
              <a:t>答：</a:t>
            </a:r>
            <a:r>
              <a:rPr lang="zh-CN" altLang="en-US" sz="2000" dirty="0"/>
              <a:t> </a:t>
            </a:r>
            <a:r>
              <a:rPr lang="zh-CN" altLang="en-US" sz="2000"/>
              <a:t> </a:t>
            </a:r>
            <a:r>
              <a:rPr lang="en-US" altLang="zh-CN" sz="2000" b="1"/>
              <a:t>S-</a:t>
            </a:r>
            <a:r>
              <a:rPr lang="zh-CN" altLang="en-US" sz="2000" b="1"/>
              <a:t>属性定义，该语法制导定义的功能是将二进制数翻译成十进制数，</a:t>
            </a:r>
            <a:r>
              <a:rPr lang="en-US" altLang="zh-CN" sz="2000" b="1"/>
              <a:t>101.101</a:t>
            </a:r>
            <a:r>
              <a:rPr lang="zh-CN" altLang="en-US" sz="2000" b="1"/>
              <a:t>的翻译结果是 </a:t>
            </a:r>
            <a:r>
              <a:rPr lang="en-US" altLang="zh-CN" sz="2000" b="1"/>
              <a:t>5.625 </a:t>
            </a:r>
            <a:r>
              <a:rPr lang="zh-CN" altLang="en-US" sz="2000" b="1"/>
              <a:t>。</a:t>
            </a:r>
            <a:r>
              <a:rPr lang="zh-CN" altLang="en-US" sz="2000"/>
              <a:t> </a:t>
            </a:r>
            <a:endParaRPr lang="zh-CN" altLang="en-US" sz="2000" dirty="0"/>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dirty="0"/>
              <a:t>练习：</a:t>
            </a:r>
            <a:endParaRPr lang="zh-CN" dirty="0"/>
          </a:p>
        </p:txBody>
      </p:sp>
      <p:sp>
        <p:nvSpPr>
          <p:cNvPr id="216066" name="文本占位符 216065"/>
          <p:cNvSpPr>
            <a:spLocks noGrp="1"/>
          </p:cNvSpPr>
          <p:nvPr>
            <p:ph type="body" sz="half" idx="1"/>
          </p:nvPr>
        </p:nvSpPr>
        <p:spPr>
          <a:xfrm>
            <a:off x="355600" y="925830"/>
            <a:ext cx="11104245" cy="1439545"/>
          </a:xfrm>
        </p:spPr>
        <p:txBody>
          <a:bodyPr/>
          <a:p>
            <a:pPr marL="0" indent="0">
              <a:lnSpc>
                <a:spcPct val="120000"/>
              </a:lnSpc>
              <a:buClrTx/>
              <a:buSzTx/>
              <a:buFontTx/>
              <a:buNone/>
            </a:pPr>
            <a:r>
              <a:rPr lang="en-US" altLang="zh-CN" sz="2800" b="1" dirty="0">
                <a:solidFill>
                  <a:schemeClr val="tx1"/>
                </a:solidFill>
              </a:rPr>
              <a:t>3</a:t>
            </a:r>
            <a:r>
              <a:rPr lang="zh-CN" altLang="en-US" sz="2800" b="1" dirty="0">
                <a:solidFill>
                  <a:schemeClr val="tx1"/>
                </a:solidFill>
              </a:rPr>
              <a:t>、下表给出了一个语法制导定义。该语法制导定义是 </a:t>
            </a:r>
            <a:r>
              <a:rPr lang="en-US" altLang="zh-CN" sz="2800" b="1" dirty="0">
                <a:solidFill>
                  <a:schemeClr val="tx1"/>
                </a:solidFill>
              </a:rPr>
              <a:t>S-</a:t>
            </a:r>
            <a:r>
              <a:rPr lang="zh-CN" altLang="en-US" sz="2800" b="1" dirty="0">
                <a:solidFill>
                  <a:schemeClr val="tx1"/>
                </a:solidFill>
              </a:rPr>
              <a:t>属性定义还是 </a:t>
            </a:r>
            <a:r>
              <a:rPr lang="en-US" altLang="zh-CN" sz="2800" b="1" dirty="0">
                <a:solidFill>
                  <a:schemeClr val="tx1"/>
                </a:solidFill>
              </a:rPr>
              <a:t>L-</a:t>
            </a:r>
            <a:r>
              <a:rPr lang="zh-CN" altLang="en-US" sz="2800" b="1" dirty="0">
                <a:solidFill>
                  <a:schemeClr val="tx1"/>
                </a:solidFill>
              </a:rPr>
              <a:t>属性定义？描述该语法制导定义的功能并翻译句子 </a:t>
            </a:r>
            <a:r>
              <a:rPr lang="en-US" altLang="zh-CN" sz="2800" b="1" u="sng">
                <a:solidFill>
                  <a:schemeClr val="tx1"/>
                </a:solidFill>
              </a:rPr>
              <a:t>( a ,( a ,a ) ) </a:t>
            </a:r>
            <a:r>
              <a:rPr lang="zh-CN" altLang="en-US" sz="2800" b="1" dirty="0">
                <a:solidFill>
                  <a:schemeClr val="tx1"/>
                </a:solidFill>
              </a:rPr>
              <a:t>。</a:t>
            </a:r>
            <a:endParaRPr lang="zh-CN" altLang="en-US" sz="2800" b="1" dirty="0">
              <a:solidFill>
                <a:schemeClr val="tx1"/>
              </a:solidFill>
            </a:endParaRPr>
          </a:p>
        </p:txBody>
      </p:sp>
      <p:graphicFrame>
        <p:nvGraphicFramePr>
          <p:cNvPr id="216067" name="表格 216066"/>
          <p:cNvGraphicFramePr/>
          <p:nvPr>
            <p:custDataLst>
              <p:tags r:id="rId1"/>
            </p:custDataLst>
          </p:nvPr>
        </p:nvGraphicFramePr>
        <p:xfrm>
          <a:off x="2660650" y="2505075"/>
          <a:ext cx="5905500" cy="3097213"/>
        </p:xfrm>
        <a:graphic>
          <a:graphicData uri="http://schemas.openxmlformats.org/drawingml/2006/table">
            <a:tbl>
              <a:tblPr/>
              <a:tblGrid>
                <a:gridCol w="1873250"/>
                <a:gridCol w="4032250"/>
              </a:tblGrid>
              <a:tr h="5445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lvl="0">
                        <a:spcBef>
                          <a:spcPct val="0"/>
                        </a:spcBef>
                        <a:buNone/>
                      </a:pPr>
                      <a:r>
                        <a:rPr lang="en-US" altLang="zh-CN" sz="2400" b="1">
                          <a:solidFill>
                            <a:schemeClr val="tx1"/>
                          </a:solidFill>
                          <a:ea typeface="仿宋体" charset="-122"/>
                        </a:rPr>
                        <a:t>S</a:t>
                      </a:r>
                      <a:r>
                        <a:rPr lang="en-US" altLang="zh-CN" sz="2400" b="1">
                          <a:solidFill>
                            <a:schemeClr val="tx1"/>
                          </a:solidFill>
                          <a:latin typeface="仿宋体" charset="-122"/>
                          <a:ea typeface="仿宋体" charset="-122"/>
                        </a:rPr>
                        <a:t>’</a:t>
                      </a:r>
                      <a:r>
                        <a:rPr lang="en-US" altLang="zh-CN" sz="2400" b="1">
                          <a:solidFill>
                            <a:schemeClr val="tx1"/>
                          </a:solidFill>
                          <a:ea typeface="仿宋体" charset="-122"/>
                        </a:rPr>
                        <a:t> → S</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lvl="0">
                        <a:spcBef>
                          <a:spcPct val="0"/>
                        </a:spcBef>
                        <a:buNone/>
                      </a:pPr>
                      <a:r>
                        <a:rPr lang="en-US" altLang="zh-CN" sz="2400" b="1" err="1">
                          <a:solidFill>
                            <a:schemeClr val="tx1"/>
                          </a:solidFill>
                          <a:ea typeface="仿宋体" charset="-122"/>
                        </a:rPr>
                        <a:t>S.depth</a:t>
                      </a:r>
                      <a:r>
                        <a:rPr lang="en-US" altLang="zh-CN" sz="2400" b="1">
                          <a:solidFill>
                            <a:schemeClr val="tx1"/>
                          </a:solidFill>
                          <a:ea typeface="仿宋体" charset="-122"/>
                        </a:rPr>
                        <a:t> := 0</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5429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lvl="0">
                        <a:spcBef>
                          <a:spcPct val="0"/>
                        </a:spcBef>
                        <a:buNone/>
                      </a:pPr>
                      <a:r>
                        <a:rPr lang="en-US" altLang="zh-CN" sz="2400" b="1">
                          <a:solidFill>
                            <a:schemeClr val="tx1"/>
                          </a:solidFill>
                          <a:ea typeface="仿宋体" charset="-122"/>
                        </a:rPr>
                        <a:t>S → ( L )</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lvl="0">
                        <a:spcBef>
                          <a:spcPct val="0"/>
                        </a:spcBef>
                        <a:buNone/>
                      </a:pPr>
                      <a:r>
                        <a:rPr lang="en-US" altLang="zh-CN" sz="2400" b="1" err="1">
                          <a:solidFill>
                            <a:schemeClr val="tx1"/>
                          </a:solidFill>
                          <a:ea typeface="仿宋体" charset="-122"/>
                        </a:rPr>
                        <a:t>L.depth := S.depth</a:t>
                      </a:r>
                      <a:r>
                        <a:rPr lang="en-US" altLang="zh-CN" sz="2400" b="1">
                          <a:solidFill>
                            <a:schemeClr val="tx1"/>
                          </a:solidFill>
                          <a:ea typeface="仿宋体" charset="-122"/>
                        </a:rPr>
                        <a:t> + 1</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542925">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lvl="0">
                        <a:spcBef>
                          <a:spcPct val="0"/>
                        </a:spcBef>
                        <a:buNone/>
                      </a:pPr>
                      <a:r>
                        <a:rPr lang="en-US" altLang="zh-CN" sz="2400" b="1">
                          <a:solidFill>
                            <a:schemeClr val="tx1"/>
                          </a:solidFill>
                          <a:ea typeface="仿宋体" charset="-122"/>
                        </a:rPr>
                        <a:t>S → a</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lvl="0">
                        <a:spcBef>
                          <a:spcPct val="0"/>
                        </a:spcBef>
                        <a:buNone/>
                      </a:pPr>
                      <a:r>
                        <a:rPr lang="en-US" altLang="zh-CN" sz="2400" b="1" err="1">
                          <a:solidFill>
                            <a:schemeClr val="tx1"/>
                          </a:solidFill>
                          <a:ea typeface="仿宋体" charset="-122"/>
                        </a:rPr>
                        <a:t>Print ( S.depth</a:t>
                      </a:r>
                      <a:r>
                        <a:rPr lang="en-US" altLang="zh-CN" sz="2400" b="1">
                          <a:solidFill>
                            <a:schemeClr val="tx1"/>
                          </a:solidFill>
                          <a:ea typeface="仿宋体" charset="-122"/>
                        </a:rPr>
                        <a:t> )</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922337">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lvl="0">
                        <a:spcBef>
                          <a:spcPct val="0"/>
                        </a:spcBef>
                        <a:buNone/>
                      </a:pPr>
                      <a:r>
                        <a:rPr lang="en-US" altLang="zh-CN" sz="2400" b="1">
                          <a:solidFill>
                            <a:schemeClr val="tx1"/>
                          </a:solidFill>
                          <a:ea typeface="仿宋体" charset="-122"/>
                        </a:rPr>
                        <a:t>L → L</a:t>
                      </a:r>
                      <a:r>
                        <a:rPr lang="en-US" altLang="zh-CN" sz="2400" b="1" baseline="-30000">
                          <a:solidFill>
                            <a:schemeClr val="tx1"/>
                          </a:solidFill>
                          <a:ea typeface="仿宋体" charset="-122"/>
                        </a:rPr>
                        <a:t>1 </a:t>
                      </a:r>
                      <a:r>
                        <a:rPr lang="en-US" altLang="zh-CN" sz="2400" b="1">
                          <a:solidFill>
                            <a:schemeClr val="tx1"/>
                          </a:solidFill>
                          <a:ea typeface="仿宋体" charset="-122"/>
                        </a:rPr>
                        <a:t>,S</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lvl="0">
                        <a:spcBef>
                          <a:spcPct val="0"/>
                        </a:spcBef>
                        <a:buNone/>
                      </a:pPr>
                      <a:r>
                        <a:rPr lang="en-US" altLang="zh-CN" sz="2400" b="1">
                          <a:solidFill>
                            <a:schemeClr val="tx1"/>
                          </a:solidFill>
                          <a:ea typeface="仿宋体" charset="-122"/>
                        </a:rPr>
                        <a:t>L</a:t>
                      </a:r>
                      <a:r>
                        <a:rPr lang="en-US" altLang="zh-CN" sz="2400" b="1" baseline="-30000">
                          <a:solidFill>
                            <a:schemeClr val="tx1"/>
                          </a:solidFill>
                          <a:ea typeface="仿宋体" charset="-122"/>
                        </a:rPr>
                        <a:t>1</a:t>
                      </a:r>
                      <a:r>
                        <a:rPr lang="en-US" altLang="zh-CN" sz="2400" b="1" err="1">
                          <a:solidFill>
                            <a:schemeClr val="tx1"/>
                          </a:solidFill>
                          <a:ea typeface="仿宋体" charset="-122"/>
                        </a:rPr>
                        <a:t>.depth := L.depth</a:t>
                      </a:r>
                      <a:endParaRPr lang="en-US" altLang="zh-CN" sz="2400" b="1">
                        <a:solidFill>
                          <a:schemeClr val="tx1"/>
                        </a:solidFill>
                        <a:latin typeface="Comic Sans MS" panose="030F0702030302020204" pitchFamily="66" charset="0"/>
                        <a:ea typeface="仿宋体" charset="-122"/>
                      </a:endParaRPr>
                    </a:p>
                    <a:p>
                      <a:pPr lvl="0" eaLnBrk="0" hangingPunct="0">
                        <a:spcBef>
                          <a:spcPct val="0"/>
                        </a:spcBef>
                        <a:buFontTx/>
                        <a:buNone/>
                      </a:pPr>
                      <a:r>
                        <a:rPr lang="en-US" altLang="zh-CN" sz="2400" b="1" err="1">
                          <a:solidFill>
                            <a:schemeClr val="tx1"/>
                          </a:solidFill>
                          <a:ea typeface="仿宋体" charset="-122"/>
                        </a:rPr>
                        <a:t>S.depth := L.depth</a:t>
                      </a:r>
                      <a:endParaRPr lang="en-US" altLang="zh-CN" sz="2400" b="1" err="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r h="544513">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lvl="0">
                        <a:spcBef>
                          <a:spcPct val="0"/>
                        </a:spcBef>
                        <a:buNone/>
                      </a:pPr>
                      <a:r>
                        <a:rPr lang="en-US" altLang="zh-CN" sz="2400" b="1">
                          <a:solidFill>
                            <a:schemeClr val="tx1"/>
                          </a:solidFill>
                          <a:ea typeface="仿宋体" charset="-122"/>
                        </a:rPr>
                        <a:t>L → S</a:t>
                      </a:r>
                      <a:endParaRPr lang="en-US" altLang="zh-CN" sz="2400" b="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Tx/>
                        <a:buSzTx/>
                        <a:buFontTx/>
                        <a:buChar char="•"/>
                        <a:defRPr sz="2800" u="none" kern="1200" baseline="0">
                          <a:solidFill>
                            <a:schemeClr val="tx1"/>
                          </a:solidFill>
                          <a:latin typeface="Times New Roman" panose="0202060305040502030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Tx/>
                        <a:buSzTx/>
                        <a:buFontTx/>
                        <a:buChar char="–"/>
                        <a:defRPr sz="2400" b="0" i="0" u="none" kern="1200" baseline="0">
                          <a:solidFill>
                            <a:schemeClr val="tx1"/>
                          </a:solidFill>
                          <a:latin typeface="Times New Roman" panose="0202060305040502030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Tx/>
                        <a:buSzTx/>
                        <a:buFontTx/>
                        <a:buChar char="•"/>
                        <a:defRPr sz="2000" b="0" i="0" u="none" kern="1200" baseline="0">
                          <a:solidFill>
                            <a:schemeClr val="tx1"/>
                          </a:solidFill>
                          <a:latin typeface="Times New Roman" panose="0202060305040502030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Tx/>
                        <a:buSzTx/>
                        <a:buFontTx/>
                        <a:buChar char="»"/>
                        <a:defRPr sz="1800" b="0" i="0" u="none" kern="1200" baseline="0">
                          <a:solidFill>
                            <a:schemeClr val="tx1"/>
                          </a:solidFill>
                          <a:latin typeface="Times New Roman" panose="02020603050405020304" charset="0"/>
                          <a:ea typeface="宋体" panose="02010600030101010101" pitchFamily="2" charset="-122"/>
                        </a:defRPr>
                      </a:lvl5pPr>
                    </a:lstStyle>
                    <a:p>
                      <a:pPr lvl="0">
                        <a:spcBef>
                          <a:spcPct val="0"/>
                        </a:spcBef>
                        <a:buNone/>
                      </a:pPr>
                      <a:r>
                        <a:rPr lang="en-US" altLang="zh-CN" sz="2400" b="1" err="1">
                          <a:solidFill>
                            <a:schemeClr val="tx1"/>
                          </a:solidFill>
                          <a:ea typeface="仿宋体" charset="-122"/>
                        </a:rPr>
                        <a:t>S.depth := L.depth</a:t>
                      </a:r>
                      <a:endParaRPr lang="en-US" altLang="zh-CN" sz="2400" b="1" err="1">
                        <a:solidFill>
                          <a:schemeClr val="tx1"/>
                        </a:solidFill>
                        <a:ea typeface="仿宋体" charset="-122"/>
                      </a:endParaRPr>
                    </a:p>
                  </a:txBody>
                  <a:tcPr>
                    <a:lnL w="12700" cap="flat" cmpd="sng">
                      <a:solidFill>
                        <a:srgbClr val="000000"/>
                      </a:solidFill>
                      <a:prstDash val="solid"/>
                      <a:miter/>
                      <a:headEnd type="none" w="med" len="med"/>
                      <a:tailEnd type="none" w="med" len="med"/>
                    </a:lnL>
                    <a:lnR w="12700" cap="flat" cmpd="sng">
                      <a:solidFill>
                        <a:srgbClr val="000000"/>
                      </a:solidFill>
                      <a:prstDash val="solid"/>
                      <a:miter/>
                      <a:headEnd type="none" w="med" len="med"/>
                      <a:tailEnd type="none" w="med" len="med"/>
                    </a:lnR>
                    <a:lnT w="12700" cap="flat" cmpd="sng">
                      <a:solidFill>
                        <a:srgbClr val="000000"/>
                      </a:solidFill>
                      <a:prstDash val="solid"/>
                      <a:miter/>
                      <a:headEnd type="none" w="med" len="med"/>
                      <a:tailEnd type="none" w="med" len="med"/>
                    </a:lnT>
                    <a:lnB w="12700" cap="flat" cmpd="sng">
                      <a:solidFill>
                        <a:srgbClr val="000000"/>
                      </a:solidFill>
                      <a:prstDash val="solid"/>
                      <a:miter/>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81001" y="882824"/>
            <a:ext cx="11404600" cy="5365576"/>
          </a:xfrm>
        </p:spPr>
        <p:txBody>
          <a:bodyPr/>
          <a:lstStyle/>
          <a:p>
            <a:pPr eaLnBrk="0" hangingPunct="0">
              <a:buClr>
                <a:srgbClr val="FF0000"/>
              </a:buClr>
            </a:pPr>
            <a:r>
              <a:rPr kumimoji="1" lang="zh-CN" altLang="zh-CN" sz="3600" dirty="0">
                <a:solidFill>
                  <a:srgbClr val="000000"/>
                </a:solidFill>
                <a:latin typeface="华文新魏" panose="02010800040101010101" pitchFamily="2" charset="-122"/>
                <a:ea typeface="华文新魏" panose="02010800040101010101" pitchFamily="2" charset="-122"/>
              </a:rPr>
              <a:t>语义分析阶段分析源程序的含义，并作相应的处理，语义分析的基本功能</a:t>
            </a:r>
            <a:r>
              <a:rPr kumimoji="1" lang="zh-CN" altLang="en-US" sz="3600" dirty="0">
                <a:solidFill>
                  <a:srgbClr val="000000"/>
                </a:solidFill>
                <a:latin typeface="华文新魏" panose="02010800040101010101" pitchFamily="2" charset="-122"/>
                <a:ea typeface="华文新魏" panose="02010800040101010101" pitchFamily="2" charset="-122"/>
              </a:rPr>
              <a:t>:</a:t>
            </a:r>
            <a:endParaRPr kumimoji="1" lang="en-US" altLang="zh-CN" sz="3600" dirty="0">
              <a:solidFill>
                <a:srgbClr val="000000"/>
              </a:solidFill>
              <a:latin typeface="华文新魏" panose="02010800040101010101" pitchFamily="2" charset="-122"/>
              <a:ea typeface="华文新魏" panose="02010800040101010101" pitchFamily="2" charset="-122"/>
            </a:endParaRPr>
          </a:p>
          <a:p>
            <a:pPr lvl="1" eaLnBrk="0" hangingPunct="0">
              <a:spcBef>
                <a:spcPct val="30000"/>
              </a:spcBef>
              <a:buFont typeface="Wingdings" panose="05000000000000000000" charset="0"/>
              <a:buChar char="ü"/>
            </a:pPr>
            <a:r>
              <a:rPr kumimoji="1" lang="zh-CN" altLang="en-US" b="1" u="sng" dirty="0">
                <a:solidFill>
                  <a:srgbClr val="F63C28"/>
                </a:solidFill>
                <a:latin typeface="华文新魏" panose="02010800040101010101" pitchFamily="2" charset="-122"/>
                <a:ea typeface="华文新魏" panose="02010800040101010101" pitchFamily="2" charset="-122"/>
              </a:rPr>
              <a:t>确定类型</a:t>
            </a:r>
            <a:r>
              <a:rPr kumimoji="1" lang="en-US" altLang="zh-CN" dirty="0">
                <a:solidFill>
                  <a:srgbClr val="000000"/>
                </a:solidFill>
                <a:latin typeface="华文新魏" panose="02010800040101010101" pitchFamily="2" charset="-122"/>
                <a:ea typeface="华文新魏" panose="02010800040101010101" pitchFamily="2" charset="-122"/>
              </a:rPr>
              <a:t>:</a:t>
            </a:r>
            <a:r>
              <a:rPr kumimoji="1" lang="zh-CN" altLang="en-US" dirty="0">
                <a:solidFill>
                  <a:srgbClr val="000000"/>
                </a:solidFill>
                <a:latin typeface="华文新魏" panose="02010800040101010101" pitchFamily="2" charset="-122"/>
                <a:ea typeface="华文新魏" panose="02010800040101010101" pitchFamily="2" charset="-122"/>
              </a:rPr>
              <a:t>确定标识符所关联数据对象的类型，即处理源程序的说明部分</a:t>
            </a:r>
            <a:endParaRPr kumimoji="1" lang="zh-CN" altLang="en-US" dirty="0">
              <a:solidFill>
                <a:srgbClr val="000000"/>
              </a:solidFill>
              <a:latin typeface="华文新魏" panose="02010800040101010101" pitchFamily="2" charset="-122"/>
              <a:ea typeface="华文新魏" panose="02010800040101010101" pitchFamily="2" charset="-122"/>
            </a:endParaRPr>
          </a:p>
          <a:p>
            <a:pPr lvl="1" eaLnBrk="0" hangingPunct="0">
              <a:buFont typeface="Wingdings" panose="05000000000000000000" charset="0"/>
              <a:buChar char="ü"/>
            </a:pPr>
            <a:r>
              <a:rPr kumimoji="1" lang="zh-CN" altLang="en-US" b="1" u="sng" dirty="0">
                <a:solidFill>
                  <a:srgbClr val="F63C28"/>
                </a:solidFill>
                <a:latin typeface="华文新魏" panose="02010800040101010101" pitchFamily="2" charset="-122"/>
                <a:ea typeface="华文新魏" panose="02010800040101010101" pitchFamily="2" charset="-122"/>
              </a:rPr>
              <a:t>类型检查</a:t>
            </a:r>
            <a:r>
              <a:rPr kumimoji="1" lang="en-US" altLang="zh-CN" dirty="0">
                <a:solidFill>
                  <a:srgbClr val="000000"/>
                </a:solidFill>
                <a:latin typeface="华文新魏" panose="02010800040101010101" pitchFamily="2" charset="-122"/>
                <a:ea typeface="华文新魏" panose="02010800040101010101" pitchFamily="2" charset="-122"/>
              </a:rPr>
              <a:t>:</a:t>
            </a:r>
            <a:r>
              <a:rPr kumimoji="1" lang="zh-CN" altLang="en-US" dirty="0">
                <a:solidFill>
                  <a:srgbClr val="000000"/>
                </a:solidFill>
                <a:latin typeface="华文新魏" panose="02010800040101010101" pitchFamily="2" charset="-122"/>
                <a:ea typeface="华文新魏" panose="02010800040101010101" pitchFamily="2" charset="-122"/>
              </a:rPr>
              <a:t>对运算及进行运算的运算分量进行类型检查，检查运算的合法性与运算分量类型的一致性（相容性），必要时作相应的类型转换</a:t>
            </a:r>
            <a:endParaRPr kumimoji="1" lang="en-US" altLang="zh-CN" dirty="0">
              <a:solidFill>
                <a:srgbClr val="000000"/>
              </a:solidFill>
              <a:latin typeface="华文新魏" panose="02010800040101010101" pitchFamily="2" charset="-122"/>
              <a:ea typeface="华文新魏" panose="02010800040101010101" pitchFamily="2" charset="-122"/>
            </a:endParaRPr>
          </a:p>
          <a:p>
            <a:pPr lvl="1">
              <a:buFont typeface="Wingdings" panose="05000000000000000000" charset="0"/>
              <a:buChar char="ü"/>
            </a:pPr>
            <a:r>
              <a:rPr lang="zh-CN" altLang="en-US" b="1" u="sng" dirty="0">
                <a:solidFill>
                  <a:srgbClr val="F63C28"/>
                </a:solidFill>
              </a:rPr>
              <a:t>识别含义</a:t>
            </a:r>
            <a:r>
              <a:rPr lang="en-US" altLang="zh-CN" dirty="0"/>
              <a:t>:</a:t>
            </a:r>
            <a:r>
              <a:rPr lang="zh-CN" altLang="en-US" dirty="0"/>
              <a:t>确定程序中各构成成分组合到一起的含义，对可执行语句生成中间代码或目标代码</a:t>
            </a:r>
            <a:endParaRPr lang="zh-CN" altLang="en-US" dirty="0"/>
          </a:p>
          <a:p>
            <a:pPr lvl="2">
              <a:buFont typeface="Wingdings" panose="05000000000000000000" charset="0"/>
              <a:buChar char="ü"/>
            </a:pPr>
            <a:r>
              <a:rPr lang="zh-CN" altLang="en-US" dirty="0"/>
              <a:t>语义分析往往是和中间代码生成紧密联系的</a:t>
            </a:r>
            <a:endParaRPr lang="zh-CN" altLang="en-US" dirty="0"/>
          </a:p>
        </p:txBody>
      </p:sp>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t>5.1 </a:t>
            </a:r>
            <a:r>
              <a:rPr lang="zh-CN" altLang="en-US" dirty="0"/>
              <a:t>语义分析概述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fade">
                                      <p:cBhvr>
                                        <p:cTn id="23"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zh-CN" dirty="0"/>
              <a:t>练习：</a:t>
            </a:r>
            <a:endParaRPr lang="zh-CN" dirty="0"/>
          </a:p>
        </p:txBody>
      </p:sp>
      <p:pic>
        <p:nvPicPr>
          <p:cNvPr id="2" name="图片 1"/>
          <p:cNvPicPr>
            <a:picLocks noChangeAspect="1"/>
          </p:cNvPicPr>
          <p:nvPr/>
        </p:nvPicPr>
        <p:blipFill>
          <a:blip r:embed="rId1"/>
          <a:stretch>
            <a:fillRect/>
          </a:stretch>
        </p:blipFill>
        <p:spPr>
          <a:xfrm>
            <a:off x="1053465" y="909320"/>
            <a:ext cx="6553835" cy="5235575"/>
          </a:xfrm>
          <a:prstGeom prst="rect">
            <a:avLst/>
          </a:prstGeom>
        </p:spPr>
      </p:pic>
      <p:sp>
        <p:nvSpPr>
          <p:cNvPr id="215042" name="文本占位符 215041"/>
          <p:cNvSpPr>
            <a:spLocks noGrp="1"/>
          </p:cNvSpPr>
          <p:nvPr>
            <p:ph type="body" idx="1"/>
          </p:nvPr>
        </p:nvSpPr>
        <p:spPr>
          <a:xfrm>
            <a:off x="8104505" y="1485900"/>
            <a:ext cx="3555365" cy="3336925"/>
          </a:xfrm>
        </p:spPr>
        <p:txBody>
          <a:bodyPr/>
          <a:p>
            <a:pPr>
              <a:lnSpc>
                <a:spcPct val="120000"/>
              </a:lnSpc>
              <a:buNone/>
            </a:pPr>
            <a:r>
              <a:rPr lang="zh-CN" altLang="en-US" sz="2800" b="1" dirty="0"/>
              <a:t>答：</a:t>
            </a:r>
            <a:r>
              <a:rPr lang="zh-CN" altLang="en-US" sz="2800" dirty="0"/>
              <a:t> </a:t>
            </a:r>
            <a:r>
              <a:rPr lang="en-US" altLang="zh-CN" sz="2800" b="1" dirty="0"/>
              <a:t>L-</a:t>
            </a:r>
            <a:r>
              <a:rPr lang="zh-CN" altLang="en-US" sz="2800" b="1" dirty="0"/>
              <a:t>属性定义，该语法制导定义的功能是输出每个 </a:t>
            </a:r>
            <a:r>
              <a:rPr lang="en-US" altLang="zh-CN" sz="2800" b="1" dirty="0"/>
              <a:t>a </a:t>
            </a:r>
            <a:r>
              <a:rPr lang="zh-CN" altLang="en-US" sz="2800" b="1" dirty="0"/>
              <a:t>的嵌套深度，对于句子</a:t>
            </a:r>
            <a:r>
              <a:rPr lang="en-US" altLang="zh-CN" sz="2800" b="1" dirty="0"/>
              <a:t>( a ,( a ,a ) )</a:t>
            </a:r>
            <a:r>
              <a:rPr lang="zh-CN" altLang="en-US" sz="2800" b="1" dirty="0"/>
              <a:t>的翻译结果是 </a:t>
            </a:r>
            <a:r>
              <a:rPr lang="en-US" altLang="zh-CN" sz="2800" b="1" dirty="0"/>
              <a:t>1 2 2 </a:t>
            </a:r>
            <a:r>
              <a:rPr lang="zh-CN" altLang="en-US" sz="2800" b="1" dirty="0"/>
              <a:t>。</a:t>
            </a:r>
            <a:endParaRPr lang="zh-CN" altLang="en-US" sz="2800" b="1" dirty="0"/>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习题</a:t>
            </a:r>
            <a:endParaRPr lang="zh-CN" altLang="en-US" dirty="0"/>
          </a:p>
        </p:txBody>
      </p:sp>
      <p:sp>
        <p:nvSpPr>
          <p:cNvPr id="28" name="文本框 27"/>
          <p:cNvSpPr txBox="1"/>
          <p:nvPr/>
        </p:nvSpPr>
        <p:spPr>
          <a:xfrm>
            <a:off x="914400" y="1143000"/>
            <a:ext cx="9423400" cy="3046095"/>
          </a:xfrm>
          <a:prstGeom prst="rect">
            <a:avLst/>
          </a:prstGeom>
          <a:noFill/>
        </p:spPr>
        <p:txBody>
          <a:bodyPr wrap="square" rtlCol="0">
            <a:spAutoFit/>
          </a:bodyPr>
          <a:p>
            <a:r>
              <a:rPr lang="en-US" altLang="zh-CN" dirty="0">
                <a:latin typeface="华文新魏" panose="02010800040101010101" pitchFamily="2" charset="-122"/>
                <a:ea typeface="华文新魏" panose="02010800040101010101" pitchFamily="2" charset="-122"/>
                <a:cs typeface="华文新魏" panose="02010800040101010101" pitchFamily="2" charset="-122"/>
              </a:rPr>
              <a:t>1</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、描述文法符号的属性有哪两种（）</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r>
              <a:rPr lang="zh-CN" altLang="en-US" dirty="0">
                <a:latin typeface="华文新魏" panose="02010800040101010101" pitchFamily="2" charset="-122"/>
                <a:ea typeface="华文新魏" panose="02010800040101010101" pitchFamily="2" charset="-122"/>
                <a:cs typeface="华文新魏" panose="02010800040101010101" pitchFamily="2" charset="-122"/>
              </a:rPr>
              <a:t>①L-属性  ②R-属性 ③综合属性 ④继承属性</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r>
              <a:rPr lang="zh-CN" altLang="en-US" dirty="0">
                <a:latin typeface="华文新魏" panose="02010800040101010101" pitchFamily="2" charset="-122"/>
                <a:ea typeface="华文新魏" panose="02010800040101010101" pitchFamily="2" charset="-122"/>
                <a:cs typeface="华文新魏" panose="02010800040101010101" pitchFamily="2" charset="-122"/>
              </a:rPr>
              <a:t>A、①②</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r>
              <a:rPr lang="zh-CN" altLang="en-US" dirty="0">
                <a:latin typeface="华文新魏" panose="02010800040101010101" pitchFamily="2" charset="-122"/>
                <a:ea typeface="华文新魏" panose="02010800040101010101" pitchFamily="2" charset="-122"/>
                <a:cs typeface="华文新魏" panose="02010800040101010101" pitchFamily="2" charset="-122"/>
              </a:rPr>
              <a:t>B、①③</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r>
              <a:rPr lang="zh-CN" altLang="en-US" dirty="0">
                <a:latin typeface="华文新魏" panose="02010800040101010101" pitchFamily="2" charset="-122"/>
                <a:ea typeface="华文新魏" panose="02010800040101010101" pitchFamily="2" charset="-122"/>
                <a:cs typeface="华文新魏" panose="02010800040101010101" pitchFamily="2" charset="-122"/>
              </a:rPr>
              <a:t>C、②④</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r>
              <a:rPr lang="zh-CN" altLang="en-US" dirty="0">
                <a:latin typeface="华文新魏" panose="02010800040101010101" pitchFamily="2" charset="-122"/>
                <a:ea typeface="华文新魏" panose="02010800040101010101" pitchFamily="2" charset="-122"/>
                <a:cs typeface="华文新魏" panose="02010800040101010101" pitchFamily="2" charset="-122"/>
              </a:rPr>
              <a:t>D、③④</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9" name="文本框 28"/>
          <p:cNvSpPr txBox="1"/>
          <p:nvPr/>
        </p:nvSpPr>
        <p:spPr>
          <a:xfrm>
            <a:off x="1068705" y="4834255"/>
            <a:ext cx="8017510" cy="460375"/>
          </a:xfrm>
          <a:prstGeom prst="rect">
            <a:avLst/>
          </a:prstGeom>
          <a:noFill/>
        </p:spPr>
        <p:txBody>
          <a:bodyPr wrap="square" rtlCol="0">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答案：D</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习题</a:t>
            </a:r>
            <a:endParaRPr lang="zh-CN" altLang="en-US" dirty="0"/>
          </a:p>
        </p:txBody>
      </p:sp>
      <p:sp>
        <p:nvSpPr>
          <p:cNvPr id="28" name="文本框 27"/>
          <p:cNvSpPr txBox="1"/>
          <p:nvPr/>
        </p:nvSpPr>
        <p:spPr>
          <a:xfrm>
            <a:off x="897890" y="1178560"/>
            <a:ext cx="10184130" cy="2489200"/>
          </a:xfrm>
          <a:prstGeom prst="rect">
            <a:avLst/>
          </a:prstGeom>
          <a:noFill/>
        </p:spPr>
        <p:txBody>
          <a:bodyPr wrap="square" rtlCol="0">
            <a:spAutoFit/>
          </a:bodyPr>
          <a:p>
            <a:pPr>
              <a:lnSpc>
                <a:spcPct val="130000"/>
              </a:lnSpc>
            </a:pPr>
            <a:r>
              <a:rPr lang="en-US" altLang="zh-CN" dirty="0">
                <a:latin typeface="华文新魏" panose="02010800040101010101" pitchFamily="2" charset="-122"/>
                <a:ea typeface="华文新魏" panose="02010800040101010101" pitchFamily="2" charset="-122"/>
                <a:cs typeface="华文新魏" panose="02010800040101010101" pitchFamily="2" charset="-122"/>
              </a:rPr>
              <a:t>2</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、下列说法正确的是</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A、继承属性值的计算依赖于分析树中他的子节点的属性值</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B、综合属性值的计算依赖于分析树中他的子节点的属性值</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C、综合属性值的计算依赖于分析树中他的父节点的属性值</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D、综合属性值的计算依赖于分析树中他的兄弟节点和父节点的属性值</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9" name="文本框 28"/>
          <p:cNvSpPr txBox="1"/>
          <p:nvPr/>
        </p:nvSpPr>
        <p:spPr>
          <a:xfrm>
            <a:off x="1068705" y="4834255"/>
            <a:ext cx="8017510" cy="460375"/>
          </a:xfrm>
          <a:prstGeom prst="rect">
            <a:avLst/>
          </a:prstGeom>
          <a:noFill/>
        </p:spPr>
        <p:txBody>
          <a:bodyPr wrap="square" rtlCol="0">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答案：</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B</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习题</a:t>
            </a:r>
            <a:endParaRPr lang="zh-CN" altLang="en-US" dirty="0"/>
          </a:p>
        </p:txBody>
      </p:sp>
      <p:sp>
        <p:nvSpPr>
          <p:cNvPr id="28" name="文本框 27"/>
          <p:cNvSpPr txBox="1"/>
          <p:nvPr/>
        </p:nvSpPr>
        <p:spPr>
          <a:xfrm>
            <a:off x="897890" y="1178560"/>
            <a:ext cx="9423400" cy="2489200"/>
          </a:xfrm>
          <a:prstGeom prst="rect">
            <a:avLst/>
          </a:prstGeom>
          <a:noFill/>
        </p:spPr>
        <p:txBody>
          <a:bodyPr wrap="square" rtlCol="0">
            <a:spAutoFit/>
          </a:bodyPr>
          <a:p>
            <a:pPr>
              <a:lnSpc>
                <a:spcPct val="130000"/>
              </a:lnSpc>
            </a:pPr>
            <a:r>
              <a:rPr lang="en-US" altLang="zh-CN" dirty="0">
                <a:latin typeface="华文新魏" panose="02010800040101010101" pitchFamily="2" charset="-122"/>
                <a:ea typeface="华文新魏" panose="02010800040101010101" pitchFamily="2" charset="-122"/>
                <a:cs typeface="华文新魏" panose="02010800040101010101" pitchFamily="2" charset="-122"/>
              </a:rPr>
              <a:t>3</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、对于产生式 A→XY的继承属性Y.y ，可能正确的语义规则是 （）</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A、A.a:=f(Y.y)</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B、Y.y:=f(A.a,Y.y)</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C、Y.y:=f(X.x)</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D、A.a:=f(X.x,Y.y)</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9" name="文本框 28"/>
          <p:cNvSpPr txBox="1"/>
          <p:nvPr/>
        </p:nvSpPr>
        <p:spPr>
          <a:xfrm>
            <a:off x="1068705" y="4834255"/>
            <a:ext cx="8017510" cy="460375"/>
          </a:xfrm>
          <a:prstGeom prst="rect">
            <a:avLst/>
          </a:prstGeom>
          <a:noFill/>
        </p:spPr>
        <p:txBody>
          <a:bodyPr wrap="square" rtlCol="0">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答案：</a:t>
            </a:r>
            <a:r>
              <a:rPr lang="en-US" altLang="zh-CN" dirty="0">
                <a:latin typeface="华文新魏" panose="02010800040101010101" pitchFamily="2" charset="-122"/>
                <a:ea typeface="华文新魏" panose="02010800040101010101" pitchFamily="2" charset="-122"/>
                <a:cs typeface="华文新魏" panose="02010800040101010101" pitchFamily="2" charset="-122"/>
              </a:rPr>
              <a:t>C</a:t>
            </a:r>
            <a:endParaRPr lang="en-US" altLang="zh-CN"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习题</a:t>
            </a:r>
            <a:endParaRPr lang="zh-CN" altLang="en-US" dirty="0"/>
          </a:p>
        </p:txBody>
      </p:sp>
      <p:sp>
        <p:nvSpPr>
          <p:cNvPr id="28" name="文本框 27"/>
          <p:cNvSpPr txBox="1"/>
          <p:nvPr/>
        </p:nvSpPr>
        <p:spPr>
          <a:xfrm>
            <a:off x="897890" y="1178560"/>
            <a:ext cx="9423400" cy="460375"/>
          </a:xfrm>
          <a:prstGeom prst="rect">
            <a:avLst/>
          </a:prstGeom>
          <a:noFill/>
        </p:spPr>
        <p:txBody>
          <a:bodyPr wrap="square" rtlCol="0">
            <a:spAutoFit/>
          </a:bodyPr>
          <a:p>
            <a:r>
              <a:rPr lang="en-US" altLang="zh-CN" dirty="0">
                <a:latin typeface="华文新魏" panose="02010800040101010101" pitchFamily="2" charset="-122"/>
                <a:ea typeface="华文新魏" panose="02010800040101010101" pitchFamily="2" charset="-122"/>
                <a:cs typeface="华文新魏" panose="02010800040101010101" pitchFamily="2" charset="-122"/>
              </a:rPr>
              <a:t>4</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、S属性是仅仅使用 _______ 的语法制导定义。</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9" name="文本框 28"/>
          <p:cNvSpPr txBox="1"/>
          <p:nvPr/>
        </p:nvSpPr>
        <p:spPr>
          <a:xfrm>
            <a:off x="1393190" y="2998470"/>
            <a:ext cx="8017510" cy="460375"/>
          </a:xfrm>
          <a:prstGeom prst="rect">
            <a:avLst/>
          </a:prstGeom>
          <a:noFill/>
        </p:spPr>
        <p:txBody>
          <a:bodyPr wrap="square" rtlCol="0">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答案：综合属性</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习题</a:t>
            </a:r>
            <a:endParaRPr lang="zh-CN" altLang="en-US" dirty="0"/>
          </a:p>
        </p:txBody>
      </p:sp>
      <p:sp>
        <p:nvSpPr>
          <p:cNvPr id="28" name="文本框 27"/>
          <p:cNvSpPr txBox="1"/>
          <p:nvPr/>
        </p:nvSpPr>
        <p:spPr>
          <a:xfrm>
            <a:off x="897890" y="1178560"/>
            <a:ext cx="9423400" cy="829945"/>
          </a:xfrm>
          <a:prstGeom prst="rect">
            <a:avLst/>
          </a:prstGeom>
          <a:noFill/>
        </p:spPr>
        <p:txBody>
          <a:bodyPr wrap="square" rtlCol="0">
            <a:spAutoFit/>
          </a:bodyPr>
          <a:p>
            <a:r>
              <a:rPr lang="en-US" altLang="zh-CN" dirty="0">
                <a:latin typeface="华文新魏" panose="02010800040101010101" pitchFamily="2" charset="-122"/>
                <a:ea typeface="华文新魏" panose="02010800040101010101" pitchFamily="2" charset="-122"/>
                <a:cs typeface="华文新魏" panose="02010800040101010101" pitchFamily="2" charset="-122"/>
              </a:rPr>
              <a:t>5</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、对于S属性定义，分析树中各结点属性的计算是按______顺序完成的。</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9" name="文本框 28"/>
          <p:cNvSpPr txBox="1"/>
          <p:nvPr/>
        </p:nvSpPr>
        <p:spPr>
          <a:xfrm>
            <a:off x="1068705" y="4834255"/>
            <a:ext cx="8017510" cy="460375"/>
          </a:xfrm>
          <a:prstGeom prst="rect">
            <a:avLst/>
          </a:prstGeom>
          <a:noFill/>
        </p:spPr>
        <p:txBody>
          <a:bodyPr wrap="square" rtlCol="0">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答案：自下而上;自底向上;从下到上</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习题</a:t>
            </a:r>
            <a:endParaRPr lang="zh-CN" altLang="en-US" dirty="0"/>
          </a:p>
        </p:txBody>
      </p:sp>
      <p:sp>
        <p:nvSpPr>
          <p:cNvPr id="28" name="文本框 27"/>
          <p:cNvSpPr txBox="1"/>
          <p:nvPr/>
        </p:nvSpPr>
        <p:spPr>
          <a:xfrm>
            <a:off x="897890" y="1178560"/>
            <a:ext cx="9423400" cy="2489200"/>
          </a:xfrm>
          <a:prstGeom prst="rect">
            <a:avLst/>
          </a:prstGeom>
          <a:noFill/>
        </p:spPr>
        <p:txBody>
          <a:bodyPr wrap="square" rtlCol="0">
            <a:spAutoFit/>
          </a:bodyPr>
          <a:p>
            <a:pPr>
              <a:lnSpc>
                <a:spcPct val="130000"/>
              </a:lnSpc>
            </a:pPr>
            <a:r>
              <a:rPr lang="en-US" altLang="zh-CN" dirty="0">
                <a:latin typeface="华文新魏" panose="02010800040101010101" pitchFamily="2" charset="-122"/>
                <a:ea typeface="华文新魏" panose="02010800040101010101" pitchFamily="2" charset="-122"/>
                <a:cs typeface="华文新魏" panose="02010800040101010101" pitchFamily="2" charset="-122"/>
              </a:rPr>
              <a:t>6</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、下列关于L属性定义的说法正确的是（）</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A、变量类型声明的语法制导定义不是一个L属性定义</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B、L属性定义中只包含继承属性</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C、L属性定义中只包含综合属性</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a:p>
            <a:pPr lvl="2">
              <a:lnSpc>
                <a:spcPct val="130000"/>
              </a:lnSpc>
            </a:pPr>
            <a:r>
              <a:rPr lang="zh-CN" altLang="en-US" dirty="0">
                <a:latin typeface="华文新魏" panose="02010800040101010101" pitchFamily="2" charset="-122"/>
                <a:ea typeface="华文新魏" panose="02010800040101010101" pitchFamily="2" charset="-122"/>
                <a:cs typeface="华文新魏" panose="02010800040101010101" pitchFamily="2" charset="-122"/>
              </a:rPr>
              <a:t>D、任何S属性定义都是L属性定义</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9" name="文本框 28"/>
          <p:cNvSpPr txBox="1"/>
          <p:nvPr/>
        </p:nvSpPr>
        <p:spPr>
          <a:xfrm>
            <a:off x="1068705" y="4834255"/>
            <a:ext cx="8017510" cy="460375"/>
          </a:xfrm>
          <a:prstGeom prst="rect">
            <a:avLst/>
          </a:prstGeom>
          <a:noFill/>
        </p:spPr>
        <p:txBody>
          <a:bodyPr wrap="square" rtlCol="0">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答案：D</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习题</a:t>
            </a:r>
            <a:endParaRPr lang="zh-CN" altLang="en-US" dirty="0"/>
          </a:p>
        </p:txBody>
      </p:sp>
      <p:sp>
        <p:nvSpPr>
          <p:cNvPr id="28" name="文本框 27"/>
          <p:cNvSpPr txBox="1"/>
          <p:nvPr/>
        </p:nvSpPr>
        <p:spPr>
          <a:xfrm>
            <a:off x="897890" y="1178560"/>
            <a:ext cx="9423400" cy="1050290"/>
          </a:xfrm>
          <a:prstGeom prst="rect">
            <a:avLst/>
          </a:prstGeom>
          <a:noFill/>
        </p:spPr>
        <p:txBody>
          <a:bodyPr wrap="square" rtlCol="0">
            <a:spAutoFit/>
          </a:bodyPr>
          <a:p>
            <a:pPr>
              <a:lnSpc>
                <a:spcPct val="130000"/>
              </a:lnSpc>
            </a:pPr>
            <a:r>
              <a:rPr lang="en-US" altLang="zh-CN" dirty="0">
                <a:latin typeface="华文新魏" panose="02010800040101010101" pitchFamily="2" charset="-122"/>
                <a:ea typeface="华文新魏" panose="02010800040101010101" pitchFamily="2" charset="-122"/>
                <a:cs typeface="华文新魏" panose="02010800040101010101" pitchFamily="2" charset="-122"/>
              </a:rPr>
              <a:t>7</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、在属性文法中，属性可以代表数值型信息，语义规则只能进行数值型计算。</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9" name="文本框 28"/>
          <p:cNvSpPr txBox="1"/>
          <p:nvPr/>
        </p:nvSpPr>
        <p:spPr>
          <a:xfrm>
            <a:off x="1068705" y="4834255"/>
            <a:ext cx="8017510" cy="460375"/>
          </a:xfrm>
          <a:prstGeom prst="rect">
            <a:avLst/>
          </a:prstGeom>
          <a:noFill/>
        </p:spPr>
        <p:txBody>
          <a:bodyPr wrap="square" rtlCol="0">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答案：</a:t>
            </a:r>
            <a:r>
              <a:rPr lang="zh-CN" altLang="en-US" dirty="0">
                <a:latin typeface="Arial" panose="020B0604020202020204" pitchFamily="34" charset="0"/>
                <a:ea typeface="华文新魏" panose="02010800040101010101" pitchFamily="2" charset="-122"/>
                <a:cs typeface="华文新魏" panose="02010800040101010101" pitchFamily="2" charset="-122"/>
              </a:rPr>
              <a:t>×</a:t>
            </a:r>
            <a:endParaRPr lang="zh-CN" altLang="en-US" dirty="0">
              <a:latin typeface="Arial" panose="020B0604020202020204" pitchFamily="34" charset="0"/>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习题</a:t>
            </a:r>
            <a:endParaRPr lang="zh-CN" altLang="en-US" dirty="0"/>
          </a:p>
        </p:txBody>
      </p:sp>
      <p:sp>
        <p:nvSpPr>
          <p:cNvPr id="28" name="文本框 27"/>
          <p:cNvSpPr txBox="1"/>
          <p:nvPr/>
        </p:nvSpPr>
        <p:spPr>
          <a:xfrm>
            <a:off x="897890" y="1178560"/>
            <a:ext cx="9423400" cy="1124585"/>
          </a:xfrm>
          <a:prstGeom prst="rect">
            <a:avLst/>
          </a:prstGeom>
          <a:noFill/>
        </p:spPr>
        <p:txBody>
          <a:bodyPr wrap="square" rtlCol="0">
            <a:spAutoFit/>
          </a:bodyPr>
          <a:p>
            <a:pPr>
              <a:lnSpc>
                <a:spcPct val="140000"/>
              </a:lnSpc>
            </a:pPr>
            <a:r>
              <a:rPr lang="en-US" altLang="zh-CN" dirty="0">
                <a:latin typeface="华文新魏" panose="02010800040101010101" pitchFamily="2" charset="-122"/>
                <a:ea typeface="华文新魏" panose="02010800040101010101" pitchFamily="2" charset="-122"/>
                <a:cs typeface="华文新魏" panose="02010800040101010101" pitchFamily="2" charset="-122"/>
              </a:rPr>
              <a:t>8</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、在属性文法中，综合属性可用于“自下而上”传递信息，继承属性可用于“自上而下”传递信息。</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9" name="文本框 28"/>
          <p:cNvSpPr txBox="1"/>
          <p:nvPr/>
        </p:nvSpPr>
        <p:spPr>
          <a:xfrm>
            <a:off x="1068705" y="4834255"/>
            <a:ext cx="8017510" cy="460375"/>
          </a:xfrm>
          <a:prstGeom prst="rect">
            <a:avLst/>
          </a:prstGeom>
          <a:noFill/>
        </p:spPr>
        <p:txBody>
          <a:bodyPr wrap="square" rtlCol="0">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答案：对</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习题</a:t>
            </a:r>
            <a:endParaRPr lang="zh-CN" altLang="en-US" dirty="0"/>
          </a:p>
        </p:txBody>
      </p:sp>
      <p:sp>
        <p:nvSpPr>
          <p:cNvPr id="28" name="文本框 27"/>
          <p:cNvSpPr txBox="1"/>
          <p:nvPr/>
        </p:nvSpPr>
        <p:spPr>
          <a:xfrm>
            <a:off x="897890" y="1178560"/>
            <a:ext cx="9423400" cy="1346835"/>
          </a:xfrm>
          <a:prstGeom prst="rect">
            <a:avLst/>
          </a:prstGeom>
          <a:noFill/>
        </p:spPr>
        <p:txBody>
          <a:bodyPr wrap="square" rtlCol="0">
            <a:spAutoFit/>
          </a:bodyPr>
          <a:p>
            <a:pPr>
              <a:lnSpc>
                <a:spcPct val="170000"/>
              </a:lnSpc>
            </a:pPr>
            <a:r>
              <a:rPr lang="en-US" altLang="zh-CN" dirty="0">
                <a:latin typeface="华文新魏" panose="02010800040101010101" pitchFamily="2" charset="-122"/>
                <a:ea typeface="华文新魏" panose="02010800040101010101" pitchFamily="2" charset="-122"/>
                <a:cs typeface="华文新魏" panose="02010800040101010101" pitchFamily="2" charset="-122"/>
              </a:rPr>
              <a:t>9</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、在属性文法中，对于每个产生式，必须在该产生式对应的语义规则中提供计算该产生式中所有符号的所有属性的计算规则。</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9" name="文本框 28"/>
          <p:cNvSpPr txBox="1"/>
          <p:nvPr/>
        </p:nvSpPr>
        <p:spPr>
          <a:xfrm>
            <a:off x="1068705" y="4834255"/>
            <a:ext cx="8017510" cy="460375"/>
          </a:xfrm>
          <a:prstGeom prst="rect">
            <a:avLst/>
          </a:prstGeom>
          <a:noFill/>
        </p:spPr>
        <p:txBody>
          <a:bodyPr wrap="square" rtlCol="0">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答案：错</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a:lnSpc>
                <a:spcPct val="120000"/>
              </a:lnSpc>
            </a:pPr>
            <a:r>
              <a:rPr kumimoji="1" lang="zh-CN" altLang="zh-CN" sz="3600" dirty="0"/>
              <a:t>语义分析的基本功能</a:t>
            </a:r>
            <a:r>
              <a:rPr kumimoji="1" lang="zh-CN" altLang="en-US" sz="3600" dirty="0"/>
              <a:t>:</a:t>
            </a:r>
            <a:endParaRPr lang="zh-CN" altLang="en-US" sz="3600" dirty="0"/>
          </a:p>
          <a:p>
            <a:pPr lvl="1">
              <a:lnSpc>
                <a:spcPct val="120000"/>
              </a:lnSpc>
            </a:pPr>
            <a:r>
              <a:rPr lang="zh-CN" altLang="en-US" sz="3200" dirty="0"/>
              <a:t>其他一些静态语义检查：</a:t>
            </a:r>
            <a:endParaRPr lang="zh-CN" altLang="en-US" sz="3200" dirty="0"/>
          </a:p>
          <a:p>
            <a:pPr lvl="2">
              <a:lnSpc>
                <a:spcPct val="120000"/>
              </a:lnSpc>
            </a:pPr>
            <a:r>
              <a:rPr lang="zh-CN" altLang="en-US" sz="3200" b="1" u="sng" dirty="0">
                <a:solidFill>
                  <a:srgbClr val="F63C28"/>
                </a:solidFill>
              </a:rPr>
              <a:t>控制流检查</a:t>
            </a:r>
            <a:r>
              <a:rPr lang="en-US" altLang="zh-CN" sz="3200" dirty="0"/>
              <a:t>:</a:t>
            </a:r>
            <a:r>
              <a:rPr lang="zh-CN" altLang="en-US" sz="3200" dirty="0"/>
              <a:t>如对于</a:t>
            </a:r>
            <a:r>
              <a:rPr lang="en-US" altLang="zh-CN" sz="3200" dirty="0"/>
              <a:t>PASCAL</a:t>
            </a:r>
            <a:r>
              <a:rPr lang="zh-CN" altLang="en-US" sz="3200" dirty="0"/>
              <a:t>语言，不允许从循环外跳转到循环内，</a:t>
            </a:r>
            <a:r>
              <a:rPr lang="en-US" altLang="zh-CN" sz="3200" dirty="0"/>
              <a:t>C</a:t>
            </a:r>
            <a:r>
              <a:rPr lang="zh-CN" altLang="en-US" sz="3200" dirty="0"/>
              <a:t>语言的</a:t>
            </a:r>
            <a:r>
              <a:rPr lang="en-US" altLang="zh-CN" sz="3200" dirty="0"/>
              <a:t>break</a:t>
            </a:r>
            <a:r>
              <a:rPr lang="zh-CN" altLang="en-US" sz="3200" dirty="0"/>
              <a:t>引起控制离开最小包围的</a:t>
            </a:r>
            <a:r>
              <a:rPr lang="en-US" altLang="zh-CN" sz="3200" dirty="0"/>
              <a:t>while</a:t>
            </a:r>
            <a:r>
              <a:rPr lang="zh-CN" altLang="en-US" sz="3200" dirty="0"/>
              <a:t>、</a:t>
            </a:r>
            <a:r>
              <a:rPr lang="en-US" altLang="zh-CN" sz="3200" dirty="0"/>
              <a:t>for</a:t>
            </a:r>
            <a:r>
              <a:rPr lang="zh-CN" altLang="en-US" sz="3200" dirty="0"/>
              <a:t>等语句，检查是否这样的语句存在</a:t>
            </a:r>
            <a:endParaRPr lang="zh-CN" altLang="en-US" sz="3200" dirty="0"/>
          </a:p>
          <a:p>
            <a:pPr lvl="2">
              <a:lnSpc>
                <a:spcPct val="120000"/>
              </a:lnSpc>
            </a:pPr>
            <a:r>
              <a:rPr lang="zh-CN" altLang="en-US" sz="3200" b="1" u="sng" dirty="0">
                <a:solidFill>
                  <a:srgbClr val="F63C28"/>
                </a:solidFill>
              </a:rPr>
              <a:t>唯一性检查</a:t>
            </a:r>
            <a:r>
              <a:rPr lang="en-US" altLang="zh-CN" sz="3200" dirty="0"/>
              <a:t>:</a:t>
            </a:r>
            <a:r>
              <a:rPr lang="zh-CN" altLang="en-US" sz="3200" dirty="0"/>
              <a:t>如标识符只能定义一次，枚举类型的元素不能重复等</a:t>
            </a:r>
            <a:endParaRPr lang="zh-CN" altLang="en-US" sz="3200" dirty="0"/>
          </a:p>
        </p:txBody>
      </p:sp>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t>5.1 </a:t>
            </a:r>
            <a:r>
              <a:rPr lang="zh-CN" altLang="en-US" dirty="0"/>
              <a:t>语义分析概述</a:t>
            </a:r>
            <a:endParaRPr lang="zh-CN" alt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习题</a:t>
            </a:r>
            <a:endParaRPr lang="zh-CN" altLang="en-US" dirty="0"/>
          </a:p>
        </p:txBody>
      </p:sp>
      <p:sp>
        <p:nvSpPr>
          <p:cNvPr id="28" name="文本框 27"/>
          <p:cNvSpPr txBox="1"/>
          <p:nvPr/>
        </p:nvSpPr>
        <p:spPr>
          <a:xfrm>
            <a:off x="897890" y="1178560"/>
            <a:ext cx="9423400" cy="460375"/>
          </a:xfrm>
          <a:prstGeom prst="rect">
            <a:avLst/>
          </a:prstGeom>
          <a:noFill/>
        </p:spPr>
        <p:txBody>
          <a:bodyPr wrap="square" rtlCol="0">
            <a:spAutoFit/>
          </a:bodyPr>
          <a:p>
            <a:r>
              <a:rPr lang="en-US" altLang="zh-CN" dirty="0">
                <a:latin typeface="华文新魏" panose="02010800040101010101" pitchFamily="2" charset="-122"/>
                <a:ea typeface="华文新魏" panose="02010800040101010101" pitchFamily="2" charset="-122"/>
                <a:cs typeface="华文新魏" panose="02010800040101010101" pitchFamily="2" charset="-122"/>
              </a:rPr>
              <a:t>10</a:t>
            </a:r>
            <a:r>
              <a:rPr lang="zh-CN" altLang="en-US" dirty="0">
                <a:latin typeface="华文新魏" panose="02010800040101010101" pitchFamily="2" charset="-122"/>
                <a:ea typeface="华文新魏" panose="02010800040101010101" pitchFamily="2" charset="-122"/>
                <a:cs typeface="华文新魏" panose="02010800040101010101" pitchFamily="2" charset="-122"/>
              </a:rPr>
              <a:t>、在语法树中，一个结点的继承属性只能依赖于由其父结点。</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
        <p:nvSpPr>
          <p:cNvPr id="29" name="文本框 28"/>
          <p:cNvSpPr txBox="1"/>
          <p:nvPr/>
        </p:nvSpPr>
        <p:spPr>
          <a:xfrm>
            <a:off x="1068705" y="4834255"/>
            <a:ext cx="8017510" cy="460375"/>
          </a:xfrm>
          <a:prstGeom prst="rect">
            <a:avLst/>
          </a:prstGeom>
          <a:noFill/>
        </p:spPr>
        <p:txBody>
          <a:bodyPr wrap="square" rtlCol="0">
            <a:spAutoFit/>
          </a:bodyPr>
          <a:p>
            <a:r>
              <a:rPr lang="zh-CN" altLang="en-US" dirty="0">
                <a:latin typeface="华文新魏" panose="02010800040101010101" pitchFamily="2" charset="-122"/>
                <a:ea typeface="华文新魏" panose="02010800040101010101" pitchFamily="2" charset="-122"/>
                <a:cs typeface="华文新魏" panose="02010800040101010101" pitchFamily="2" charset="-122"/>
              </a:rPr>
              <a:t>答案：错</a:t>
            </a:r>
            <a:endParaRPr lang="zh-CN" altLang="en-US" dirty="0">
              <a:latin typeface="华文新魏" panose="02010800040101010101" pitchFamily="2" charset="-122"/>
              <a:ea typeface="华文新魏" panose="02010800040101010101" pitchFamily="2" charset="-122"/>
              <a:cs typeface="华文新魏" panose="020108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box(in)">
                                      <p:cBhvr>
                                        <p:cTn id="7"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9"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Grp="1" noChangeAspect="1" noChangeArrowheads="1"/>
          </p:cNvPicPr>
          <p:nvPr>
            <p:ph idx="4294967295"/>
          </p:nvPr>
        </p:nvPicPr>
        <p:blipFill>
          <a:blip r:embed="rId1">
            <a:extLst>
              <a:ext uri="{28A0092B-C50C-407E-A947-70E740481C1C}">
                <a14:useLocalDpi xmlns:a14="http://schemas.microsoft.com/office/drawing/2010/main" val="0"/>
              </a:ext>
            </a:extLst>
          </a:blip>
          <a:srcRect/>
          <a:stretch>
            <a:fillRect/>
          </a:stretch>
        </p:blipFill>
        <p:spPr bwMode="auto">
          <a:xfrm>
            <a:off x="0" y="1"/>
            <a:ext cx="12192000"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灯片编号占位符 2"/>
          <p:cNvSpPr>
            <a:spLocks noGrp="1"/>
          </p:cNvSpPr>
          <p:nvPr>
            <p:ph type="sldNum" sz="quarter" idx="4294967295"/>
          </p:nvPr>
        </p:nvSpPr>
        <p:spPr>
          <a:xfrm>
            <a:off x="8686800" y="6356350"/>
            <a:ext cx="1981200" cy="457200"/>
          </a:xfrm>
        </p:spPr>
        <p:txBody>
          <a:bodyPr/>
          <a:lstStyle/>
          <a:p>
            <a:fld id="{462C808B-4BFB-437F-8C5A-0F0D13D80DAD}" type="slidenum">
              <a:rPr lang="zh-CN" altLang="en-US" smtClean="0"/>
            </a:fld>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400" y="939800"/>
            <a:ext cx="11379200" cy="4978400"/>
          </a:xfrm>
        </p:spPr>
        <p:txBody>
          <a:bodyPr/>
          <a:lstStyle/>
          <a:p>
            <a:pPr>
              <a:lnSpc>
                <a:spcPct val="110000"/>
              </a:lnSpc>
            </a:pPr>
            <a:r>
              <a:rPr lang="zh-CN" altLang="en-US" sz="3600" dirty="0">
                <a:latin typeface="华文新魏" panose="02010800040101010101" pitchFamily="2" charset="-122"/>
              </a:rPr>
              <a:t>语义分析的输入是语法分析的输出</a:t>
            </a:r>
            <a:r>
              <a:rPr lang="en-US" altLang="zh-CN" sz="3600" dirty="0">
                <a:latin typeface="华文新魏" panose="02010800040101010101" pitchFamily="2" charset="-122"/>
              </a:rPr>
              <a:t>(</a:t>
            </a:r>
            <a:r>
              <a:rPr lang="zh-CN" altLang="en-US" sz="3600" dirty="0">
                <a:latin typeface="华文新魏" panose="02010800040101010101" pitchFamily="2" charset="-122"/>
              </a:rPr>
              <a:t>分析树</a:t>
            </a:r>
            <a:r>
              <a:rPr lang="en-US" altLang="zh-CN" sz="3600" dirty="0">
                <a:latin typeface="华文新魏" panose="02010800040101010101" pitchFamily="2" charset="-122"/>
              </a:rPr>
              <a:t>)</a:t>
            </a:r>
            <a:r>
              <a:rPr lang="zh-CN" altLang="en-US" sz="3600" dirty="0">
                <a:latin typeface="华文新魏" panose="02010800040101010101" pitchFamily="2" charset="-122"/>
              </a:rPr>
              <a:t>，输出是中间代码，但同时它还完成了很多语义处理工作</a:t>
            </a:r>
            <a:r>
              <a:rPr lang="en-US" altLang="zh-CN" sz="3600" dirty="0">
                <a:latin typeface="华文新魏" panose="02010800040101010101" pitchFamily="2" charset="-122"/>
              </a:rPr>
              <a:t>(</a:t>
            </a:r>
            <a:r>
              <a:rPr lang="zh-CN" altLang="en-US" sz="3600" dirty="0">
                <a:latin typeface="华文新魏" panose="02010800040101010101" pitchFamily="2" charset="-122"/>
              </a:rPr>
              <a:t>如上所述</a:t>
            </a:r>
            <a:r>
              <a:rPr lang="en-US" altLang="zh-CN" sz="3600" dirty="0">
                <a:latin typeface="华文新魏" panose="02010800040101010101" pitchFamily="2" charset="-122"/>
              </a:rPr>
              <a:t>)</a:t>
            </a:r>
            <a:endParaRPr lang="en-US" altLang="zh-CN" sz="3600" dirty="0">
              <a:latin typeface="华文新魏" panose="02010800040101010101" pitchFamily="2" charset="-122"/>
            </a:endParaRPr>
          </a:p>
          <a:p>
            <a:pPr>
              <a:lnSpc>
                <a:spcPct val="110000"/>
              </a:lnSpc>
            </a:pPr>
            <a:r>
              <a:rPr lang="zh-CN" altLang="en-US" sz="3600" dirty="0"/>
              <a:t>语义分析的主流技术 </a:t>
            </a:r>
            <a:r>
              <a:rPr lang="en-US" altLang="zh-CN" sz="3600" dirty="0"/>
              <a:t>—— </a:t>
            </a:r>
            <a:r>
              <a:rPr lang="zh-CN" altLang="en-US" sz="3600" dirty="0"/>
              <a:t>语法制导翻译技术</a:t>
            </a:r>
            <a:endParaRPr lang="zh-CN" altLang="en-US" sz="3600" dirty="0"/>
          </a:p>
          <a:p>
            <a:pPr>
              <a:lnSpc>
                <a:spcPct val="110000"/>
              </a:lnSpc>
            </a:pPr>
            <a:r>
              <a:rPr lang="zh-CN" altLang="en-US" sz="3600" dirty="0"/>
              <a:t>语法制导翻译的基本思想</a:t>
            </a:r>
            <a:r>
              <a:rPr lang="en-US" altLang="zh-CN" sz="3600" dirty="0"/>
              <a:t>:</a:t>
            </a:r>
            <a:endParaRPr lang="en-US" altLang="zh-CN" sz="3600" dirty="0"/>
          </a:p>
          <a:p>
            <a:pPr marL="457200" lvl="1" indent="0">
              <a:lnSpc>
                <a:spcPct val="110000"/>
              </a:lnSpc>
              <a:buNone/>
            </a:pPr>
            <a:r>
              <a:rPr lang="zh-CN" altLang="en-US" sz="3600" dirty="0"/>
              <a:t>    </a:t>
            </a:r>
            <a:r>
              <a:rPr lang="zh-CN" altLang="en-US" sz="3200" u="sng" dirty="0"/>
              <a:t>将语言结构的语义以</a:t>
            </a:r>
            <a:r>
              <a:rPr lang="zh-CN" altLang="en-US" sz="3200" u="sng" dirty="0">
                <a:solidFill>
                  <a:srgbClr val="FF0000"/>
                </a:solidFill>
              </a:rPr>
              <a:t>属性</a:t>
            </a:r>
            <a:r>
              <a:rPr lang="en-US" altLang="zh-CN" sz="3200" u="sng" dirty="0">
                <a:solidFill>
                  <a:srgbClr val="FF0000"/>
                </a:solidFill>
              </a:rPr>
              <a:t>(attribute)</a:t>
            </a:r>
            <a:r>
              <a:rPr lang="zh-CN" altLang="en-US" sz="3200" u="sng" dirty="0"/>
              <a:t>的形式赋予代表此结构的文法符号</a:t>
            </a:r>
            <a:endParaRPr lang="zh-CN" altLang="en-US" sz="3200" u="sng" dirty="0"/>
          </a:p>
        </p:txBody>
      </p:sp>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t>5.1 </a:t>
            </a:r>
            <a:r>
              <a:rPr lang="zh-CN" altLang="en-US" dirty="0"/>
              <a:t>语义分析概述</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06400" y="990600"/>
            <a:ext cx="11611610" cy="4978400"/>
          </a:xfrm>
        </p:spPr>
        <p:txBody>
          <a:bodyPr/>
          <a:lstStyle/>
          <a:p>
            <a:pPr>
              <a:lnSpc>
                <a:spcPct val="120000"/>
              </a:lnSpc>
            </a:pPr>
            <a:r>
              <a:rPr lang="zh-CN" altLang="en-US" sz="4000" dirty="0">
                <a:latin typeface="华文新魏" panose="02010800040101010101" pitchFamily="2" charset="-122"/>
              </a:rPr>
              <a:t>文法符号的属性</a:t>
            </a:r>
            <a:r>
              <a:rPr lang="en-US" altLang="zh-CN" sz="4000" dirty="0">
                <a:latin typeface="华文新魏" panose="02010800040101010101" pitchFamily="2" charset="-122"/>
              </a:rPr>
              <a:t>:</a:t>
            </a:r>
            <a:endParaRPr lang="en-US" altLang="zh-CN" sz="4000" dirty="0">
              <a:latin typeface="华文新魏" panose="02010800040101010101" pitchFamily="2" charset="-122"/>
            </a:endParaRPr>
          </a:p>
          <a:p>
            <a:pPr lvl="1">
              <a:lnSpc>
                <a:spcPct val="120000"/>
              </a:lnSpc>
            </a:pPr>
            <a:endParaRPr lang="zh-CN" altLang="en-US" sz="3200" dirty="0">
              <a:latin typeface="华文新魏" panose="02010800040101010101" pitchFamily="2" charset="-122"/>
            </a:endParaRPr>
          </a:p>
          <a:p>
            <a:pPr lvl="1">
              <a:lnSpc>
                <a:spcPct val="120000"/>
              </a:lnSpc>
            </a:pPr>
            <a:r>
              <a:rPr lang="zh-CN" altLang="en-US" sz="3200" dirty="0">
                <a:latin typeface="华文新魏" panose="02010800040101010101" pitchFamily="2" charset="-122"/>
              </a:rPr>
              <a:t>文法符号代表语言结构，如标识符、表达式、语句、程序</a:t>
            </a:r>
            <a:endParaRPr lang="zh-CN" altLang="en-US" sz="3200" dirty="0">
              <a:latin typeface="华文新魏" panose="02010800040101010101" pitchFamily="2" charset="-122"/>
            </a:endParaRPr>
          </a:p>
          <a:p>
            <a:pPr lvl="1">
              <a:lnSpc>
                <a:spcPct val="120000"/>
              </a:lnSpc>
            </a:pPr>
            <a:endParaRPr lang="zh-CN" altLang="en-US" sz="3200" dirty="0">
              <a:latin typeface="华文新魏" panose="02010800040101010101" pitchFamily="2" charset="-122"/>
            </a:endParaRPr>
          </a:p>
          <a:p>
            <a:pPr lvl="1">
              <a:lnSpc>
                <a:spcPct val="120000"/>
              </a:lnSpc>
            </a:pPr>
            <a:r>
              <a:rPr lang="zh-CN" altLang="en-US" sz="3200" dirty="0">
                <a:latin typeface="华文新魏" panose="02010800040101010101" pitchFamily="2" charset="-122"/>
              </a:rPr>
              <a:t>为每个文法符号引入一个</a:t>
            </a:r>
            <a:r>
              <a:rPr lang="zh-CN" altLang="en-US" sz="3200" u="sng" dirty="0">
                <a:solidFill>
                  <a:schemeClr val="accent1"/>
                </a:solidFill>
                <a:effectLst>
                  <a:outerShdw blurRad="38100" dist="25400" dir="5400000" algn="ctr" rotWithShape="0">
                    <a:srgbClr val="6E747A">
                      <a:alpha val="43000"/>
                    </a:srgbClr>
                  </a:outerShdw>
                </a:effectLst>
                <a:latin typeface="华文新魏" panose="02010800040101010101" pitchFamily="2" charset="-122"/>
              </a:rPr>
              <a:t>属性集合</a:t>
            </a:r>
            <a:r>
              <a:rPr lang="zh-CN" altLang="en-US" sz="3200" dirty="0">
                <a:latin typeface="华文新魏" panose="02010800040101010101" pitchFamily="2" charset="-122"/>
              </a:rPr>
              <a:t>，反映相应语言结构的语义信息，如标识符的类型、常量的值、变量的存储地址等</a:t>
            </a:r>
            <a:endParaRPr lang="zh-CN" altLang="en-US" sz="3200" dirty="0">
              <a:latin typeface="华文新魏" panose="02010800040101010101" pitchFamily="2" charset="-122"/>
            </a:endParaRPr>
          </a:p>
        </p:txBody>
      </p:sp>
      <p:sp>
        <p:nvSpPr>
          <p:cNvPr id="3" name="灯片编号占位符 2"/>
          <p:cNvSpPr>
            <a:spLocks noGrp="1"/>
          </p:cNvSpPr>
          <p:nvPr>
            <p:ph type="sldNum" sz="quarter" idx="12"/>
          </p:nvPr>
        </p:nvSpPr>
        <p:spPr/>
        <p:txBody>
          <a:bodyPr/>
          <a:lstStyle/>
          <a:p>
            <a:fld id="{10F35DC5-7E65-8247-99AB-4E984F8A921E}" type="slidenum">
              <a:rPr lang="en-US" smtClean="0"/>
            </a:fld>
            <a:endParaRPr lang="en-US"/>
          </a:p>
        </p:txBody>
      </p:sp>
      <p:sp>
        <p:nvSpPr>
          <p:cNvPr id="4" name="标题 3"/>
          <p:cNvSpPr>
            <a:spLocks noGrp="1"/>
          </p:cNvSpPr>
          <p:nvPr>
            <p:ph type="title"/>
          </p:nvPr>
        </p:nvSpPr>
        <p:spPr/>
        <p:txBody>
          <a:bodyPr/>
          <a:lstStyle/>
          <a:p>
            <a:r>
              <a:rPr lang="en-US" altLang="zh-CN" dirty="0"/>
              <a:t>5.2 </a:t>
            </a:r>
            <a:r>
              <a:rPr lang="zh-CN" altLang="en-US" dirty="0"/>
              <a:t>语法制导定义</a:t>
            </a:r>
            <a:endParaRPr lang="zh-CN" altLang="en-US" dirty="0"/>
          </a:p>
        </p:txBody>
      </p:sp>
    </p:spTree>
  </p:cSld>
  <p:clrMapOvr>
    <a:masterClrMapping/>
  </p:clrMapOvr>
</p:sld>
</file>

<file path=ppt/tags/tag1.xml><?xml version="1.0" encoding="utf-8"?>
<p:tagLst xmlns:p="http://schemas.openxmlformats.org/presentationml/2006/main">
  <p:tag name="KSO_WM_UNIT_TABLE_BEAUTIFY" val="smartTable{5b8ac2e6-a312-4b78-98b6-df73460a29bd}"/>
</p:tagLst>
</file>

<file path=ppt/tags/tag2.xml><?xml version="1.0" encoding="utf-8"?>
<p:tagLst xmlns:p="http://schemas.openxmlformats.org/presentationml/2006/main">
  <p:tag name="REFSHAPE" val="1023280412"/>
  <p:tag name="KSO_WM_UNIT_PLACING_PICTURE_USER_VIEWPORT" val="{&quot;height&quot;:8326,&quot;width&quot;:10228}"/>
</p:tagLst>
</file>

<file path=ppt/tags/tag3.xml><?xml version="1.0" encoding="utf-8"?>
<p:tagLst xmlns:p="http://schemas.openxmlformats.org/presentationml/2006/main">
  <p:tag name="REFSHAPE" val="871331436"/>
  <p:tag name="KSO_WM_UNIT_PLACING_PICTURE_USER_VIEWPORT" val="{&quot;height&quot;:5592,&quot;width&quot;:10164}"/>
</p:tagLst>
</file>

<file path=ppt/tags/tag4.xml><?xml version="1.0" encoding="utf-8"?>
<p:tagLst xmlns:p="http://schemas.openxmlformats.org/presentationml/2006/main">
  <p:tag name="REFSHAPE" val="1104444564"/>
  <p:tag name="KSO_WM_UNIT_PLACING_PICTURE_USER_VIEWPORT" val="{&quot;height&quot;:8347.5007874015755,&quot;width&quot;:8157.5007874015746}"/>
</p:tagLst>
</file>

<file path=ppt/tags/tag5.xml><?xml version="1.0" encoding="utf-8"?>
<p:tagLst xmlns:p="http://schemas.openxmlformats.org/presentationml/2006/main">
  <p:tag name="KSO_WM_UNIT_TABLE_BEAUTIFY" val="smartTable{991105cd-4ef5-4757-91dd-9dbed603f239}"/>
</p:tagLst>
</file>

<file path=ppt/tags/tag6.xml><?xml version="1.0" encoding="utf-8"?>
<p:tagLst xmlns:p="http://schemas.openxmlformats.org/presentationml/2006/main">
  <p:tag name="KSO_WM_UNIT_TABLE_BEAUTIFY" val="smartTable{c42175e3-3178-4156-be98-3b6dab036550}"/>
</p:tagLst>
</file>

<file path=ppt/tags/tag7.xml><?xml version="1.0" encoding="utf-8"?>
<p:tagLst xmlns:p="http://schemas.openxmlformats.org/presentationml/2006/main">
  <p:tag name="KSO_WM_UNIT_TABLE_BEAUTIFY" val="smartTable{efc07c29-843d-45cf-8964-e53498af0924}"/>
</p:tagLst>
</file>

<file path=ppt/tags/tag8.xml><?xml version="1.0" encoding="utf-8"?>
<p:tagLst xmlns:p="http://schemas.openxmlformats.org/presentationml/2006/main">
  <p:tag name="KSO_WM_UNIT_TABLE_BEAUTIFY" val="smartTable{e2ec8d47-f578-47fd-985a-2698094c4a0d}"/>
</p:tagLst>
</file>

<file path=ppt/theme/theme1.xml><?xml version="1.0" encoding="utf-8"?>
<a:theme xmlns:a="http://schemas.openxmlformats.org/drawingml/2006/main" name="主题6">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spPr>
      <a:bodyPr vert="horz" wrap="none" lIns="91440" tIns="45720" rIns="91440" bIns="45720" numCol="1" rtlCol="0"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sz="2400" b="0" i="0" u="none" strike="noStrike" cap="none" normalizeH="0" baseline="0">
            <a:ln>
              <a:noFill/>
            </a:ln>
            <a:solidFill>
              <a:schemeClr val="tx1"/>
            </a:solidFill>
            <a:effectLst/>
            <a:latin typeface="Lucida Sans" panose="020B0602030504020204"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en-US" sz="2400" b="0" i="0" u="none" strike="noStrike" cap="none" normalizeH="0" baseline="0">
            <a:ln>
              <a:noFill/>
            </a:ln>
            <a:solidFill>
              <a:schemeClr val="tx1"/>
            </a:solidFill>
            <a:effectLst/>
            <a:latin typeface="Lucida Sans" panose="020B0602030504020204"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主题6</Template>
  <TotalTime>0</TotalTime>
  <Words>8621</Words>
  <Application>WPS 演示</Application>
  <PresentationFormat>宽屏</PresentationFormat>
  <Paragraphs>1251</Paragraphs>
  <Slides>71</Slides>
  <Notes>6</Notes>
  <HiddenSlides>0</HiddenSlides>
  <MMClips>0</MMClips>
  <ScaleCrop>false</ScaleCrop>
  <HeadingPairs>
    <vt:vector size="6" baseType="variant">
      <vt:variant>
        <vt:lpstr>已用的字体</vt:lpstr>
      </vt:variant>
      <vt:variant>
        <vt:i4>22</vt:i4>
      </vt:variant>
      <vt:variant>
        <vt:lpstr>主题</vt:lpstr>
      </vt:variant>
      <vt:variant>
        <vt:i4>1</vt:i4>
      </vt:variant>
      <vt:variant>
        <vt:lpstr>幻灯片标题</vt:lpstr>
      </vt:variant>
      <vt:variant>
        <vt:i4>71</vt:i4>
      </vt:variant>
    </vt:vector>
  </HeadingPairs>
  <TitlesOfParts>
    <vt:vector size="94" baseType="lpstr">
      <vt:lpstr>Arial</vt:lpstr>
      <vt:lpstr>宋体</vt:lpstr>
      <vt:lpstr>Wingdings</vt:lpstr>
      <vt:lpstr>Lucida Sans</vt:lpstr>
      <vt:lpstr>MS PGothic</vt:lpstr>
      <vt:lpstr>Times New Roman</vt:lpstr>
      <vt:lpstr>华文新魏</vt:lpstr>
      <vt:lpstr>Times</vt:lpstr>
      <vt:lpstr>Tahoma</vt:lpstr>
      <vt:lpstr>Consolas</vt:lpstr>
      <vt:lpstr>Comic Sans MS</vt:lpstr>
      <vt:lpstr>楷体_GB2312</vt:lpstr>
      <vt:lpstr>新宋体</vt:lpstr>
      <vt:lpstr>Wingdings</vt:lpstr>
      <vt:lpstr>Times New Roman</vt:lpstr>
      <vt:lpstr>微软雅黑</vt:lpstr>
      <vt:lpstr>Calibri</vt:lpstr>
      <vt:lpstr>Arial Unicode MS</vt:lpstr>
      <vt:lpstr>Symbol</vt:lpstr>
      <vt:lpstr>黑体</vt:lpstr>
      <vt:lpstr>仿宋体</vt:lpstr>
      <vt:lpstr>仿宋</vt:lpstr>
      <vt:lpstr>主题6</vt:lpstr>
      <vt:lpstr>编译原理 Principle of Compiler 2020-2021第2学期</vt:lpstr>
      <vt:lpstr>回顾</vt:lpstr>
      <vt:lpstr>回顾</vt:lpstr>
      <vt:lpstr>语法制导翻译技术</vt:lpstr>
      <vt:lpstr>5.1 语义分析概述</vt:lpstr>
      <vt:lpstr>5.1 语义分析概述</vt:lpstr>
      <vt:lpstr>5.1 语义分析概述</vt:lpstr>
      <vt:lpstr>5.1 语义分析概述</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5.2 语法制导定义</vt:lpstr>
      <vt:lpstr>语法制导翻译技术</vt:lpstr>
      <vt:lpstr>5.2 语法制导定义</vt:lpstr>
      <vt:lpstr>5.2 语法制导定义</vt:lpstr>
      <vt:lpstr>5.2 语法制导定义</vt:lpstr>
      <vt:lpstr>5.2 语法制导定义</vt:lpstr>
      <vt:lpstr>5.3 S-属性定义及其自底向上的计算</vt:lpstr>
      <vt:lpstr>5.3 S-属性定义及其自底向上的计算</vt:lpstr>
      <vt:lpstr>5.3 S-属性定义及其自底向上的计算</vt:lpstr>
      <vt:lpstr>5.3 S-属性定义及其自底向上的计算</vt:lpstr>
      <vt:lpstr>5.3 S-属性定义及其自底向上的计算</vt:lpstr>
      <vt:lpstr>5.3 S-属性定义及其自底向上的计算</vt:lpstr>
      <vt:lpstr>5.4 L-属性定义及其深度优先的计算</vt:lpstr>
      <vt:lpstr>5.4 L-属性定义及其深度优先的计算</vt:lpstr>
      <vt:lpstr>5.4 L-属性定义及其深度优先的计算</vt:lpstr>
      <vt:lpstr>5.4 L-属性定义及其深度优先的计算</vt:lpstr>
      <vt:lpstr>5.4 L-属性定义及其深度优先的计算</vt:lpstr>
      <vt:lpstr>5.4 L-属性定义及其深度优先的计算</vt:lpstr>
      <vt:lpstr>5.4 L-属性定义及其深度优先的计算</vt:lpstr>
      <vt:lpstr>5.4 L-属性定义及其深度优先的计算</vt:lpstr>
      <vt:lpstr>5.4 L-属性定义及其深度优先的计算</vt:lpstr>
      <vt:lpstr>5.4 L-属性定义及其深度优先的计算</vt:lpstr>
      <vt:lpstr>5.4 L-属性定义及其深度优先的计算</vt:lpstr>
      <vt:lpstr>5.4 L-属性定义及其深度优先的计算</vt:lpstr>
      <vt:lpstr>5.4 L-属性定义及其深度优先的计算</vt:lpstr>
      <vt:lpstr>5.4 L-属性定义及其深度优先的计算</vt:lpstr>
      <vt:lpstr>练习：</vt:lpstr>
      <vt:lpstr>练习：</vt:lpstr>
      <vt:lpstr>练习：</vt:lpstr>
      <vt:lpstr>练习：</vt:lpstr>
      <vt:lpstr>练习：</vt:lpstr>
      <vt:lpstr>练习：</vt:lpstr>
      <vt:lpstr>练习：</vt:lpstr>
      <vt:lpstr>练习：</vt:lpstr>
      <vt:lpstr>练习：</vt:lpstr>
      <vt:lpstr>习题</vt:lpstr>
      <vt:lpstr>习题</vt:lpstr>
      <vt:lpstr>习题</vt:lpstr>
      <vt:lpstr>习题</vt:lpstr>
      <vt:lpstr>习题</vt:lpstr>
      <vt:lpstr>习题</vt:lpstr>
      <vt:lpstr>习题</vt:lpstr>
      <vt:lpstr>习题</vt:lpstr>
      <vt:lpstr>习题</vt:lpstr>
      <vt:lpstr>习题</vt:lpstr>
      <vt:lpstr>PowerPoint 演示文稿</vt:lpstr>
    </vt:vector>
  </TitlesOfParts>
  <Company>Hangzhou Dianzi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Compiler Principles</dc:title>
  <dc:creator>HUANG Xiaoxi</dc:creator>
  <cp:lastModifiedBy>阿普</cp:lastModifiedBy>
  <cp:revision>1003</cp:revision>
  <cp:lastPrinted>2012-03-05T01:42:00Z</cp:lastPrinted>
  <dcterms:created xsi:type="dcterms:W3CDTF">2010-04-19T15:31:00Z</dcterms:created>
  <dcterms:modified xsi:type="dcterms:W3CDTF">2021-05-09T07:00:32Z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72EF4B10551545539549B227A32A8632</vt:lpwstr>
  </property>
</Properties>
</file>